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8" r:id="rId3"/>
    <p:sldId id="259" r:id="rId4"/>
    <p:sldId id="309" r:id="rId5"/>
    <p:sldId id="310" r:id="rId6"/>
    <p:sldId id="311" r:id="rId7"/>
    <p:sldId id="312" r:id="rId8"/>
    <p:sldId id="313" r:id="rId9"/>
    <p:sldId id="314" r:id="rId10"/>
    <p:sldId id="315" r:id="rId11"/>
    <p:sldId id="319" r:id="rId12"/>
    <p:sldId id="317" r:id="rId13"/>
    <p:sldId id="321" r:id="rId14"/>
    <p:sldId id="318"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0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27" autoAdjust="0"/>
    <p:restoredTop sz="94660"/>
  </p:normalViewPr>
  <p:slideViewPr>
    <p:cSldViewPr snapToGrid="0">
      <p:cViewPr varScale="1">
        <p:scale>
          <a:sx n="60" d="100"/>
          <a:sy n="60" d="100"/>
        </p:scale>
        <p:origin x="-72" y="-33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pPr/>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9802063" cy="4435366"/>
          </a:xfrm>
        </p:spPr>
        <p:txBody>
          <a:bodyPr>
            <a:noAutofit/>
          </a:bodyPr>
          <a:lstStyle/>
          <a:p>
            <a:pPr algn="ctr"/>
            <a:r>
              <a:rPr lang="el-GR" sz="3600" dirty="0" smtClean="0">
                <a:solidFill>
                  <a:schemeClr val="tx1"/>
                </a:solidFill>
              </a:rPr>
              <a:t>Τ102 Αθλητική Ψυχαγωγία, Τουρισμός &amp; Αναψυχή</a:t>
            </a:r>
          </a:p>
          <a:p>
            <a:pPr algn="ctr"/>
            <a:r>
              <a:rPr lang="el-GR" sz="3600" b="1" dirty="0" smtClean="0"/>
              <a:t>20/11/2025</a:t>
            </a:r>
            <a:endParaRPr lang="en-US" sz="3600" b="1" dirty="0" smtClean="0"/>
          </a:p>
          <a:p>
            <a:pPr algn="ctr"/>
            <a:r>
              <a:rPr lang="el-GR" sz="3600" b="1" dirty="0" smtClean="0"/>
              <a:t>Μεταπτυχιακό Πρόγραμμα Αθλητικός Τουρισμός, Οργάνωση δρώμενων, Χορός</a:t>
            </a:r>
          </a:p>
          <a:p>
            <a:pPr algn="ctr"/>
            <a:r>
              <a:rPr lang="el-GR" sz="3600" b="1" dirty="0" smtClean="0"/>
              <a:t>Γιώργος Κώστα</a:t>
            </a:r>
            <a:r>
              <a:rPr lang="el-GR" sz="3600" dirty="0" smtClean="0"/>
              <a:t>, Καθηγητής ΤΕΦΑΑ</a:t>
            </a:r>
          </a:p>
          <a:p>
            <a:pPr algn="ctr"/>
            <a:r>
              <a:rPr lang="el-GR" sz="3600" dirty="0" smtClean="0"/>
              <a:t>Δημοκρίτειο Πανεπιστήμιο Θράκης </a:t>
            </a:r>
          </a:p>
          <a:p>
            <a:pPr algn="l"/>
            <a:endParaRPr lang="el-GR" sz="1500" dirty="0" smtClean="0"/>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30319" y="189186"/>
            <a:ext cx="11067392" cy="1818290"/>
          </a:xfrm>
          <a:prstGeom prst="rect">
            <a:avLst/>
          </a:prstGeom>
          <a:noFill/>
          <a:ln>
            <a:noFill/>
          </a:ln>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2049516" y="2228193"/>
            <a:ext cx="10142483" cy="4435366"/>
          </a:xfrm>
        </p:spPr>
        <p:txBody>
          <a:bodyPr>
            <a:noAutofit/>
          </a:bodyPr>
          <a:lstStyle/>
          <a:p>
            <a:pPr algn="l">
              <a:defRPr/>
            </a:pPr>
            <a:r>
              <a:rPr lang="el-GR" sz="3200" dirty="0" smtClean="0">
                <a:solidFill>
                  <a:srgbClr val="7030A0"/>
                </a:solidFill>
              </a:rPr>
              <a:t>Οι αθλητικοί τουρίστες διακρίνονται στους «ενεργητικούς», οι οποίοι συμμετέχουν ενεργά σε αθλητικές δραστηριότητες είτε επαγγελματικά (πχ αθλητές) είτε ερασιτεχνικά (πχ δρομείς μαραθωνίων, ποδηλάτες κτλ.) και σε «παθητικούς» οι οποίοι ταξιδεύουν με σκοπό να παρακολουθήσουν αθλητικές διοργανώσεις (θεατές</a:t>
            </a:r>
            <a:r>
              <a:rPr lang="el-GR" sz="3200" dirty="0" smtClean="0"/>
              <a:t>).    </a:t>
            </a:r>
          </a:p>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0" y="304801"/>
            <a:ext cx="7851508" cy="677108"/>
          </a:xfrm>
          <a:prstGeom prst="rect">
            <a:avLst/>
          </a:prstGeom>
          <a:noFill/>
          <a:ln w="9525">
            <a:noFill/>
            <a:miter lim="800000"/>
            <a:headEnd/>
            <a:tailEnd/>
          </a:ln>
        </p:spPr>
        <p:txBody>
          <a:bodyPr wrap="none" lIns="0" tIns="0" rIns="0" bIns="0">
            <a:spAutoFit/>
          </a:bodyPr>
          <a:lstStyle/>
          <a:p>
            <a:pPr eaLnBrk="0" hangingPunct="0"/>
            <a:r>
              <a:rPr lang="el-GR" sz="4400" dirty="0">
                <a:solidFill>
                  <a:srgbClr val="000000"/>
                </a:solidFill>
              </a:rPr>
              <a:t>Τυπολογία αθλητικού τουρίστα</a:t>
            </a:r>
            <a:endParaRPr lang="el-GR" dirty="0"/>
          </a:p>
        </p:txBody>
      </p:sp>
      <p:sp>
        <p:nvSpPr>
          <p:cNvPr id="4099" name="Rectangle 3"/>
          <p:cNvSpPr>
            <a:spLocks noChangeArrowheads="1"/>
          </p:cNvSpPr>
          <p:nvPr/>
        </p:nvSpPr>
        <p:spPr bwMode="auto">
          <a:xfrm>
            <a:off x="0" y="2681288"/>
            <a:ext cx="1830917" cy="398462"/>
          </a:xfrm>
          <a:prstGeom prst="rect">
            <a:avLst/>
          </a:prstGeom>
          <a:noFill/>
          <a:ln w="9525">
            <a:noFill/>
            <a:miter lim="800000"/>
            <a:headEnd/>
            <a:tailEnd/>
          </a:ln>
        </p:spPr>
        <p:txBody>
          <a:bodyPr/>
          <a:lstStyle/>
          <a:p>
            <a:endParaRPr lang="el-GR"/>
          </a:p>
        </p:txBody>
      </p:sp>
      <p:sp>
        <p:nvSpPr>
          <p:cNvPr id="4100" name="Rectangle 4"/>
          <p:cNvSpPr>
            <a:spLocks noChangeArrowheads="1"/>
          </p:cNvSpPr>
          <p:nvPr/>
        </p:nvSpPr>
        <p:spPr bwMode="auto">
          <a:xfrm>
            <a:off x="508001" y="2971800"/>
            <a:ext cx="1187826" cy="307777"/>
          </a:xfrm>
          <a:prstGeom prst="rect">
            <a:avLst/>
          </a:prstGeom>
          <a:noFill/>
          <a:ln w="9525">
            <a:noFill/>
            <a:miter lim="800000"/>
            <a:headEnd/>
            <a:tailEnd/>
          </a:ln>
        </p:spPr>
        <p:txBody>
          <a:bodyPr wrap="none" lIns="0" tIns="0" rIns="0" bIns="0">
            <a:spAutoFit/>
          </a:bodyPr>
          <a:lstStyle/>
          <a:p>
            <a:pPr eaLnBrk="0" hangingPunct="0"/>
            <a:r>
              <a:rPr lang="el-GR" sz="2000" dirty="0">
                <a:solidFill>
                  <a:srgbClr val="000000"/>
                </a:solidFill>
              </a:rPr>
              <a:t>Τουρισμός</a:t>
            </a:r>
            <a:endParaRPr lang="el-GR" dirty="0"/>
          </a:p>
        </p:txBody>
      </p:sp>
      <p:grpSp>
        <p:nvGrpSpPr>
          <p:cNvPr id="2" name="Group 5"/>
          <p:cNvGrpSpPr>
            <a:grpSpLocks/>
          </p:cNvGrpSpPr>
          <p:nvPr/>
        </p:nvGrpSpPr>
        <p:grpSpPr bwMode="auto">
          <a:xfrm>
            <a:off x="812800" y="2936876"/>
            <a:ext cx="1422400" cy="100013"/>
            <a:chOff x="386" y="1889"/>
            <a:chExt cx="672" cy="63"/>
          </a:xfrm>
        </p:grpSpPr>
        <p:sp>
          <p:nvSpPr>
            <p:cNvPr id="4157" name="Line 6"/>
            <p:cNvSpPr>
              <a:spLocks noChangeShapeType="1"/>
            </p:cNvSpPr>
            <p:nvPr/>
          </p:nvSpPr>
          <p:spPr bwMode="auto">
            <a:xfrm>
              <a:off x="386" y="1920"/>
              <a:ext cx="612" cy="1"/>
            </a:xfrm>
            <a:prstGeom prst="line">
              <a:avLst/>
            </a:prstGeom>
            <a:noFill/>
            <a:ln w="9525">
              <a:solidFill>
                <a:srgbClr val="000000"/>
              </a:solidFill>
              <a:round/>
              <a:headEnd/>
              <a:tailEnd/>
            </a:ln>
          </p:spPr>
          <p:txBody>
            <a:bodyPr/>
            <a:lstStyle/>
            <a:p>
              <a:endParaRPr lang="el-GR"/>
            </a:p>
          </p:txBody>
        </p:sp>
        <p:sp>
          <p:nvSpPr>
            <p:cNvPr id="4158" name="Freeform 7"/>
            <p:cNvSpPr>
              <a:spLocks/>
            </p:cNvSpPr>
            <p:nvPr/>
          </p:nvSpPr>
          <p:spPr bwMode="auto">
            <a:xfrm>
              <a:off x="996" y="1889"/>
              <a:ext cx="62" cy="63"/>
            </a:xfrm>
            <a:custGeom>
              <a:avLst/>
              <a:gdLst>
                <a:gd name="T0" fmla="*/ 0 w 62"/>
                <a:gd name="T1" fmla="*/ 63 h 63"/>
                <a:gd name="T2" fmla="*/ 62 w 62"/>
                <a:gd name="T3" fmla="*/ 31 h 63"/>
                <a:gd name="T4" fmla="*/ 0 w 62"/>
                <a:gd name="T5" fmla="*/ 0 h 63"/>
                <a:gd name="T6" fmla="*/ 0 w 62"/>
                <a:gd name="T7" fmla="*/ 63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0" y="63"/>
                  </a:moveTo>
                  <a:lnTo>
                    <a:pt x="62" y="31"/>
                  </a:lnTo>
                  <a:lnTo>
                    <a:pt x="0" y="0"/>
                  </a:lnTo>
                  <a:lnTo>
                    <a:pt x="0" y="63"/>
                  </a:lnTo>
                  <a:close/>
                </a:path>
              </a:pathLst>
            </a:custGeom>
            <a:solidFill>
              <a:srgbClr val="000000"/>
            </a:solidFill>
            <a:ln w="9525">
              <a:noFill/>
              <a:round/>
              <a:headEnd/>
              <a:tailEnd/>
            </a:ln>
          </p:spPr>
          <p:txBody>
            <a:bodyPr/>
            <a:lstStyle/>
            <a:p>
              <a:endParaRPr lang="el-GR"/>
            </a:p>
          </p:txBody>
        </p:sp>
      </p:grpSp>
      <p:sp>
        <p:nvSpPr>
          <p:cNvPr id="4102" name="Rectangle 8"/>
          <p:cNvSpPr>
            <a:spLocks noChangeArrowheads="1"/>
          </p:cNvSpPr>
          <p:nvPr/>
        </p:nvSpPr>
        <p:spPr bwMode="auto">
          <a:xfrm>
            <a:off x="2133600" y="2757488"/>
            <a:ext cx="1932517" cy="368300"/>
          </a:xfrm>
          <a:prstGeom prst="rect">
            <a:avLst/>
          </a:prstGeom>
          <a:noFill/>
          <a:ln w="9525">
            <a:noFill/>
            <a:miter lim="800000"/>
            <a:headEnd/>
            <a:tailEnd/>
          </a:ln>
        </p:spPr>
        <p:txBody>
          <a:bodyPr/>
          <a:lstStyle/>
          <a:p>
            <a:endParaRPr lang="el-GR"/>
          </a:p>
        </p:txBody>
      </p:sp>
      <p:sp>
        <p:nvSpPr>
          <p:cNvPr id="4103" name="Rectangle 9"/>
          <p:cNvSpPr>
            <a:spLocks noChangeArrowheads="1"/>
          </p:cNvSpPr>
          <p:nvPr/>
        </p:nvSpPr>
        <p:spPr bwMode="auto">
          <a:xfrm>
            <a:off x="2336801" y="2743201"/>
            <a:ext cx="1109278" cy="553998"/>
          </a:xfrm>
          <a:prstGeom prst="rect">
            <a:avLst/>
          </a:prstGeom>
          <a:noFill/>
          <a:ln w="9525">
            <a:noFill/>
            <a:miter lim="800000"/>
            <a:headEnd/>
            <a:tailEnd/>
          </a:ln>
        </p:spPr>
        <p:txBody>
          <a:bodyPr wrap="none" lIns="0" tIns="0" rIns="0" bIns="0">
            <a:spAutoFit/>
          </a:bodyPr>
          <a:lstStyle/>
          <a:p>
            <a:pPr eaLnBrk="0" hangingPunct="0"/>
            <a:r>
              <a:rPr lang="el-GR" sz="1800" b="1">
                <a:solidFill>
                  <a:srgbClr val="000000"/>
                </a:solidFill>
              </a:rPr>
              <a:t>Σχέση με </a:t>
            </a:r>
          </a:p>
          <a:p>
            <a:pPr eaLnBrk="0" hangingPunct="0"/>
            <a:r>
              <a:rPr lang="el-GR" sz="1800" b="1">
                <a:solidFill>
                  <a:srgbClr val="000000"/>
                </a:solidFill>
              </a:rPr>
              <a:t>αθλητισμό</a:t>
            </a:r>
            <a:endParaRPr lang="el-GR"/>
          </a:p>
        </p:txBody>
      </p:sp>
      <p:sp>
        <p:nvSpPr>
          <p:cNvPr id="4104" name="Rectangle 10"/>
          <p:cNvSpPr>
            <a:spLocks noChangeArrowheads="1"/>
          </p:cNvSpPr>
          <p:nvPr/>
        </p:nvSpPr>
        <p:spPr bwMode="auto">
          <a:xfrm>
            <a:off x="1930400" y="1905000"/>
            <a:ext cx="1803379" cy="307777"/>
          </a:xfrm>
          <a:prstGeom prst="rect">
            <a:avLst/>
          </a:prstGeom>
          <a:noFill/>
          <a:ln w="9525">
            <a:noFill/>
            <a:miter lim="800000"/>
            <a:headEnd/>
            <a:tailEnd/>
          </a:ln>
        </p:spPr>
        <p:txBody>
          <a:bodyPr wrap="none" lIns="0" tIns="0" rIns="0" bIns="0">
            <a:spAutoFit/>
          </a:bodyPr>
          <a:lstStyle/>
          <a:p>
            <a:pPr eaLnBrk="0" hangingPunct="0"/>
            <a:r>
              <a:rPr lang="el-GR" sz="2000" b="1">
                <a:solidFill>
                  <a:schemeClr val="hlink"/>
                </a:solidFill>
              </a:rPr>
              <a:t>Επαγγελματική</a:t>
            </a:r>
            <a:endParaRPr lang="el-GR"/>
          </a:p>
        </p:txBody>
      </p:sp>
      <p:sp>
        <p:nvSpPr>
          <p:cNvPr id="4105" name="Rectangle 11"/>
          <p:cNvSpPr>
            <a:spLocks noChangeArrowheads="1"/>
          </p:cNvSpPr>
          <p:nvPr/>
        </p:nvSpPr>
        <p:spPr bwMode="auto">
          <a:xfrm>
            <a:off x="2336800" y="3671888"/>
            <a:ext cx="2440517" cy="368300"/>
          </a:xfrm>
          <a:prstGeom prst="rect">
            <a:avLst/>
          </a:prstGeom>
          <a:noFill/>
          <a:ln w="9525">
            <a:noFill/>
            <a:miter lim="800000"/>
            <a:headEnd/>
            <a:tailEnd/>
          </a:ln>
        </p:spPr>
        <p:txBody>
          <a:bodyPr/>
          <a:lstStyle/>
          <a:p>
            <a:endParaRPr lang="el-GR"/>
          </a:p>
        </p:txBody>
      </p:sp>
      <p:sp>
        <p:nvSpPr>
          <p:cNvPr id="4106" name="Rectangle 12"/>
          <p:cNvSpPr>
            <a:spLocks noChangeArrowheads="1"/>
          </p:cNvSpPr>
          <p:nvPr/>
        </p:nvSpPr>
        <p:spPr bwMode="auto">
          <a:xfrm>
            <a:off x="2032000" y="3657600"/>
            <a:ext cx="1746251" cy="274638"/>
          </a:xfrm>
          <a:prstGeom prst="rect">
            <a:avLst/>
          </a:prstGeom>
          <a:noFill/>
          <a:ln w="9525">
            <a:noFill/>
            <a:miter lim="800000"/>
            <a:headEnd/>
            <a:tailEnd/>
          </a:ln>
        </p:spPr>
        <p:txBody>
          <a:bodyPr lIns="0" tIns="0" rIns="0" bIns="0">
            <a:spAutoFit/>
          </a:bodyPr>
          <a:lstStyle/>
          <a:p>
            <a:pPr eaLnBrk="0" hangingPunct="0"/>
            <a:r>
              <a:rPr lang="el-GR" sz="1800" b="1">
                <a:solidFill>
                  <a:srgbClr val="FF0000"/>
                </a:solidFill>
              </a:rPr>
              <a:t>Για αναψυχή</a:t>
            </a:r>
            <a:r>
              <a:rPr lang="el-GR" sz="1800">
                <a:solidFill>
                  <a:srgbClr val="000000"/>
                </a:solidFill>
              </a:rPr>
              <a:t> </a:t>
            </a:r>
            <a:endParaRPr lang="el-GR"/>
          </a:p>
        </p:txBody>
      </p:sp>
      <p:sp>
        <p:nvSpPr>
          <p:cNvPr id="4107" name="Rectangle 13"/>
          <p:cNvSpPr>
            <a:spLocks noChangeArrowheads="1"/>
          </p:cNvSpPr>
          <p:nvPr/>
        </p:nvSpPr>
        <p:spPr bwMode="auto">
          <a:xfrm>
            <a:off x="4368800" y="3124200"/>
            <a:ext cx="944169" cy="276999"/>
          </a:xfrm>
          <a:prstGeom prst="rect">
            <a:avLst/>
          </a:prstGeom>
          <a:noFill/>
          <a:ln w="9525">
            <a:noFill/>
            <a:miter lim="800000"/>
            <a:headEnd/>
            <a:tailEnd/>
          </a:ln>
        </p:spPr>
        <p:txBody>
          <a:bodyPr wrap="none" lIns="0" tIns="0" rIns="0" bIns="0">
            <a:spAutoFit/>
          </a:bodyPr>
          <a:lstStyle/>
          <a:p>
            <a:pPr eaLnBrk="0" hangingPunct="0"/>
            <a:r>
              <a:rPr lang="el-GR" sz="1800">
                <a:solidFill>
                  <a:srgbClr val="996633"/>
                </a:solidFill>
              </a:rPr>
              <a:t>παθητική</a:t>
            </a:r>
            <a:endParaRPr lang="el-GR"/>
          </a:p>
        </p:txBody>
      </p:sp>
      <p:sp>
        <p:nvSpPr>
          <p:cNvPr id="4108" name="Rectangle 14"/>
          <p:cNvSpPr>
            <a:spLocks noChangeArrowheads="1"/>
          </p:cNvSpPr>
          <p:nvPr/>
        </p:nvSpPr>
        <p:spPr bwMode="auto">
          <a:xfrm>
            <a:off x="6705600" y="2590801"/>
            <a:ext cx="1330492"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τυχαίοι θεατές</a:t>
            </a:r>
            <a:endParaRPr lang="el-GR"/>
          </a:p>
        </p:txBody>
      </p:sp>
      <p:sp>
        <p:nvSpPr>
          <p:cNvPr id="4109" name="Rectangle 15"/>
          <p:cNvSpPr>
            <a:spLocks noChangeArrowheads="1"/>
          </p:cNvSpPr>
          <p:nvPr/>
        </p:nvSpPr>
        <p:spPr bwMode="auto">
          <a:xfrm>
            <a:off x="7924800" y="2819400"/>
            <a:ext cx="2032000" cy="246221"/>
          </a:xfrm>
          <a:prstGeom prst="rect">
            <a:avLst/>
          </a:prstGeom>
          <a:noFill/>
          <a:ln w="9525">
            <a:noFill/>
            <a:miter lim="800000"/>
            <a:headEnd/>
            <a:tailEnd/>
          </a:ln>
        </p:spPr>
        <p:txBody>
          <a:bodyPr lIns="0" tIns="0" rIns="0" bIns="0">
            <a:spAutoFit/>
          </a:bodyPr>
          <a:lstStyle/>
          <a:p>
            <a:pPr eaLnBrk="0" hangingPunct="0"/>
            <a:r>
              <a:rPr lang="el-GR" sz="1600">
                <a:solidFill>
                  <a:srgbClr val="000000"/>
                </a:solidFill>
              </a:rPr>
              <a:t>ειδήμονες νοσταλγοί</a:t>
            </a:r>
            <a:endParaRPr lang="el-GR"/>
          </a:p>
        </p:txBody>
      </p:sp>
      <p:sp>
        <p:nvSpPr>
          <p:cNvPr id="4110" name="Rectangle 16"/>
          <p:cNvSpPr>
            <a:spLocks noChangeArrowheads="1"/>
          </p:cNvSpPr>
          <p:nvPr/>
        </p:nvSpPr>
        <p:spPr bwMode="auto">
          <a:xfrm>
            <a:off x="9245600" y="2590801"/>
            <a:ext cx="1003480" cy="246221"/>
          </a:xfrm>
          <a:prstGeom prst="rect">
            <a:avLst/>
          </a:prstGeom>
          <a:noFill/>
          <a:ln w="9525">
            <a:noFill/>
            <a:miter lim="800000"/>
            <a:headEnd/>
            <a:tailEnd/>
          </a:ln>
        </p:spPr>
        <p:txBody>
          <a:bodyPr wrap="none" lIns="0" tIns="0" rIns="0" bIns="0">
            <a:spAutoFit/>
          </a:bodyPr>
          <a:lstStyle/>
          <a:p>
            <a:pPr eaLnBrk="0" hangingPunct="0">
              <a:buFontTx/>
              <a:buChar char="•"/>
            </a:pPr>
            <a:r>
              <a:rPr lang="el-GR" sz="1600" i="1">
                <a:solidFill>
                  <a:srgbClr val="000000"/>
                </a:solidFill>
              </a:rPr>
              <a:t>αξιοθέατα</a:t>
            </a:r>
            <a:endParaRPr lang="el-GR" i="1"/>
          </a:p>
        </p:txBody>
      </p:sp>
      <p:sp>
        <p:nvSpPr>
          <p:cNvPr id="4111" name="Rectangle 17"/>
          <p:cNvSpPr>
            <a:spLocks noChangeArrowheads="1"/>
          </p:cNvSpPr>
          <p:nvPr/>
        </p:nvSpPr>
        <p:spPr bwMode="auto">
          <a:xfrm>
            <a:off x="9245600" y="2819401"/>
            <a:ext cx="827150" cy="246221"/>
          </a:xfrm>
          <a:prstGeom prst="rect">
            <a:avLst/>
          </a:prstGeom>
          <a:noFill/>
          <a:ln w="9525">
            <a:noFill/>
            <a:miter lim="800000"/>
            <a:headEnd/>
            <a:tailEnd/>
          </a:ln>
        </p:spPr>
        <p:txBody>
          <a:bodyPr wrap="none" lIns="0" tIns="0" rIns="0" bIns="0">
            <a:spAutoFit/>
          </a:bodyPr>
          <a:lstStyle/>
          <a:p>
            <a:pPr eaLnBrk="0" hangingPunct="0">
              <a:buFontTx/>
              <a:buChar char="•"/>
            </a:pPr>
            <a:r>
              <a:rPr lang="el-GR" sz="1600" i="1">
                <a:solidFill>
                  <a:srgbClr val="000000"/>
                </a:solidFill>
              </a:rPr>
              <a:t>μουσεία</a:t>
            </a:r>
            <a:endParaRPr lang="el-GR" i="1"/>
          </a:p>
        </p:txBody>
      </p:sp>
      <p:sp>
        <p:nvSpPr>
          <p:cNvPr id="4112" name="Rectangle 18"/>
          <p:cNvSpPr>
            <a:spLocks noChangeArrowheads="1"/>
          </p:cNvSpPr>
          <p:nvPr/>
        </p:nvSpPr>
        <p:spPr bwMode="auto">
          <a:xfrm>
            <a:off x="3860801" y="4267200"/>
            <a:ext cx="1604433" cy="274638"/>
          </a:xfrm>
          <a:prstGeom prst="rect">
            <a:avLst/>
          </a:prstGeom>
          <a:noFill/>
          <a:ln w="9525">
            <a:noFill/>
            <a:miter lim="800000"/>
            <a:headEnd/>
            <a:tailEnd/>
          </a:ln>
        </p:spPr>
        <p:txBody>
          <a:bodyPr lIns="0" tIns="0" rIns="0" bIns="0">
            <a:spAutoFit/>
          </a:bodyPr>
          <a:lstStyle/>
          <a:p>
            <a:pPr eaLnBrk="0" hangingPunct="0"/>
            <a:r>
              <a:rPr lang="el-GR" sz="1800">
                <a:solidFill>
                  <a:srgbClr val="00CC00"/>
                </a:solidFill>
              </a:rPr>
              <a:t>ενεργητική</a:t>
            </a:r>
            <a:endParaRPr lang="el-GR" sz="1800">
              <a:solidFill>
                <a:srgbClr val="000000"/>
              </a:solidFill>
            </a:endParaRPr>
          </a:p>
        </p:txBody>
      </p:sp>
      <p:sp>
        <p:nvSpPr>
          <p:cNvPr id="4113" name="Rectangle 19"/>
          <p:cNvSpPr>
            <a:spLocks noChangeArrowheads="1"/>
          </p:cNvSpPr>
          <p:nvPr/>
        </p:nvSpPr>
        <p:spPr bwMode="auto">
          <a:xfrm>
            <a:off x="5094817" y="4267200"/>
            <a:ext cx="68930" cy="276999"/>
          </a:xfrm>
          <a:prstGeom prst="rect">
            <a:avLst/>
          </a:prstGeom>
          <a:noFill/>
          <a:ln w="9525">
            <a:noFill/>
            <a:miter lim="800000"/>
            <a:headEnd/>
            <a:tailEnd/>
          </a:ln>
        </p:spPr>
        <p:txBody>
          <a:bodyPr wrap="none" lIns="0" tIns="0" rIns="0" bIns="0">
            <a:spAutoFit/>
          </a:bodyPr>
          <a:lstStyle/>
          <a:p>
            <a:pPr eaLnBrk="0" hangingPunct="0"/>
            <a:r>
              <a:rPr lang="el-GR" sz="1800">
                <a:solidFill>
                  <a:srgbClr val="000000"/>
                </a:solidFill>
              </a:rPr>
              <a:t> </a:t>
            </a:r>
            <a:endParaRPr lang="el-GR"/>
          </a:p>
        </p:txBody>
      </p:sp>
      <p:sp>
        <p:nvSpPr>
          <p:cNvPr id="4114" name="Rectangle 20"/>
          <p:cNvSpPr>
            <a:spLocks noChangeArrowheads="1"/>
          </p:cNvSpPr>
          <p:nvPr/>
        </p:nvSpPr>
        <p:spPr bwMode="auto">
          <a:xfrm>
            <a:off x="7620001" y="3505201"/>
            <a:ext cx="1918795"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οργανωμένοι πακέτο</a:t>
            </a:r>
            <a:endParaRPr lang="el-GR"/>
          </a:p>
        </p:txBody>
      </p:sp>
      <p:sp>
        <p:nvSpPr>
          <p:cNvPr id="4115" name="Rectangle 21"/>
          <p:cNvSpPr>
            <a:spLocks noChangeArrowheads="1"/>
          </p:cNvSpPr>
          <p:nvPr/>
        </p:nvSpPr>
        <p:spPr bwMode="auto">
          <a:xfrm>
            <a:off x="7620001" y="3810001"/>
            <a:ext cx="1115690"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ανεξάρτητοι</a:t>
            </a:r>
            <a:endParaRPr lang="el-GR"/>
          </a:p>
        </p:txBody>
      </p:sp>
      <p:sp>
        <p:nvSpPr>
          <p:cNvPr id="4116" name="Rectangle 22"/>
          <p:cNvSpPr>
            <a:spLocks noChangeArrowheads="1"/>
          </p:cNvSpPr>
          <p:nvPr/>
        </p:nvSpPr>
        <p:spPr bwMode="auto">
          <a:xfrm>
            <a:off x="5181600" y="4876800"/>
            <a:ext cx="1995739" cy="492443"/>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 </a:t>
            </a:r>
            <a:r>
              <a:rPr lang="el-GR" sz="1600">
                <a:solidFill>
                  <a:srgbClr val="0099FF"/>
                </a:solidFill>
              </a:rPr>
              <a:t>διακοπές με</a:t>
            </a:r>
          </a:p>
          <a:p>
            <a:pPr eaLnBrk="0" hangingPunct="0"/>
            <a:r>
              <a:rPr lang="el-GR" sz="1600">
                <a:solidFill>
                  <a:srgbClr val="0099FF"/>
                </a:solidFill>
              </a:rPr>
              <a:t> αθλητική ψυχαγωγία</a:t>
            </a:r>
            <a:endParaRPr lang="el-GR">
              <a:solidFill>
                <a:srgbClr val="0099FF"/>
              </a:solidFill>
            </a:endParaRPr>
          </a:p>
        </p:txBody>
      </p:sp>
      <p:sp>
        <p:nvSpPr>
          <p:cNvPr id="4117" name="Rectangle 23"/>
          <p:cNvSpPr>
            <a:spLocks noChangeArrowheads="1"/>
          </p:cNvSpPr>
          <p:nvPr/>
        </p:nvSpPr>
        <p:spPr bwMode="auto">
          <a:xfrm>
            <a:off x="5283201" y="5334001"/>
            <a:ext cx="1444306"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99FF"/>
                </a:solidFill>
              </a:rPr>
              <a:t>δραστηριότητες</a:t>
            </a:r>
            <a:endParaRPr lang="el-GR">
              <a:solidFill>
                <a:srgbClr val="0099FF"/>
              </a:solidFill>
            </a:endParaRPr>
          </a:p>
        </p:txBody>
      </p:sp>
      <p:sp>
        <p:nvSpPr>
          <p:cNvPr id="4118" name="Rectangle 24"/>
          <p:cNvSpPr>
            <a:spLocks noChangeArrowheads="1"/>
          </p:cNvSpPr>
          <p:nvPr/>
        </p:nvSpPr>
        <p:spPr bwMode="auto">
          <a:xfrm>
            <a:off x="5791201" y="3886200"/>
            <a:ext cx="827150"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αθλητικό</a:t>
            </a:r>
            <a:endParaRPr lang="el-GR"/>
          </a:p>
        </p:txBody>
      </p:sp>
      <p:sp>
        <p:nvSpPr>
          <p:cNvPr id="4119" name="Rectangle 25"/>
          <p:cNvSpPr>
            <a:spLocks noChangeArrowheads="1"/>
          </p:cNvSpPr>
          <p:nvPr/>
        </p:nvSpPr>
        <p:spPr bwMode="auto">
          <a:xfrm>
            <a:off x="5791201" y="4114801"/>
            <a:ext cx="535403"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ταξίδι</a:t>
            </a:r>
            <a:endParaRPr lang="el-GR"/>
          </a:p>
        </p:txBody>
      </p:sp>
      <p:sp>
        <p:nvSpPr>
          <p:cNvPr id="4120" name="Rectangle 26"/>
          <p:cNvSpPr>
            <a:spLocks noChangeArrowheads="1"/>
          </p:cNvSpPr>
          <p:nvPr/>
        </p:nvSpPr>
        <p:spPr bwMode="auto">
          <a:xfrm>
            <a:off x="8229600" y="4419601"/>
            <a:ext cx="3556000" cy="244475"/>
          </a:xfrm>
          <a:prstGeom prst="rect">
            <a:avLst/>
          </a:prstGeom>
          <a:noFill/>
          <a:ln w="9525">
            <a:noFill/>
            <a:miter lim="800000"/>
            <a:headEnd/>
            <a:tailEnd/>
          </a:ln>
        </p:spPr>
        <p:txBody>
          <a:bodyPr lIns="0" tIns="0" rIns="0" bIns="0">
            <a:spAutoFit/>
          </a:bodyPr>
          <a:lstStyle/>
          <a:p>
            <a:pPr eaLnBrk="0" hangingPunct="0"/>
            <a:r>
              <a:rPr lang="el-GR" sz="1600">
                <a:solidFill>
                  <a:srgbClr val="000000"/>
                </a:solidFill>
              </a:rPr>
              <a:t>συνδυασμός δραστηριοτήτων</a:t>
            </a:r>
          </a:p>
        </p:txBody>
      </p:sp>
      <p:sp>
        <p:nvSpPr>
          <p:cNvPr id="4121" name="Rectangle 27"/>
          <p:cNvSpPr>
            <a:spLocks noChangeArrowheads="1"/>
          </p:cNvSpPr>
          <p:nvPr/>
        </p:nvSpPr>
        <p:spPr bwMode="auto">
          <a:xfrm>
            <a:off x="8331201" y="5562601"/>
            <a:ext cx="2612895"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μεμονωμένη δραστηριότητα </a:t>
            </a:r>
            <a:endParaRPr lang="el-GR"/>
          </a:p>
        </p:txBody>
      </p:sp>
      <p:sp>
        <p:nvSpPr>
          <p:cNvPr id="4122" name="Rectangle 28"/>
          <p:cNvSpPr>
            <a:spLocks noChangeArrowheads="1"/>
          </p:cNvSpPr>
          <p:nvPr/>
        </p:nvSpPr>
        <p:spPr bwMode="auto">
          <a:xfrm>
            <a:off x="9042400" y="4724400"/>
            <a:ext cx="2540000" cy="488950"/>
          </a:xfrm>
          <a:prstGeom prst="rect">
            <a:avLst/>
          </a:prstGeom>
          <a:noFill/>
          <a:ln w="9525">
            <a:noFill/>
            <a:miter lim="800000"/>
            <a:headEnd/>
            <a:tailEnd/>
          </a:ln>
        </p:spPr>
        <p:txBody>
          <a:bodyPr lIns="0" tIns="0" rIns="0" bIns="0">
            <a:spAutoFit/>
          </a:bodyPr>
          <a:lstStyle/>
          <a:p>
            <a:pPr eaLnBrk="0" hangingPunct="0">
              <a:buFontTx/>
              <a:buChar char="•"/>
            </a:pPr>
            <a:r>
              <a:rPr lang="el-GR" sz="1600" i="1">
                <a:solidFill>
                  <a:srgbClr val="0099FF"/>
                </a:solidFill>
              </a:rPr>
              <a:t>Ξενοδοχεία θέρετρα</a:t>
            </a:r>
          </a:p>
          <a:p>
            <a:pPr eaLnBrk="0" hangingPunct="0">
              <a:buFontTx/>
              <a:buChar char="•"/>
            </a:pPr>
            <a:r>
              <a:rPr lang="en-US" sz="1600" i="1">
                <a:solidFill>
                  <a:srgbClr val="0099FF"/>
                </a:solidFill>
              </a:rPr>
              <a:t>clubs, camps</a:t>
            </a:r>
            <a:endParaRPr lang="el-GR" i="1">
              <a:solidFill>
                <a:srgbClr val="0099FF"/>
              </a:solidFill>
            </a:endParaRPr>
          </a:p>
        </p:txBody>
      </p:sp>
      <p:sp>
        <p:nvSpPr>
          <p:cNvPr id="4123" name="Rectangle 29"/>
          <p:cNvSpPr>
            <a:spLocks noChangeArrowheads="1"/>
          </p:cNvSpPr>
          <p:nvPr/>
        </p:nvSpPr>
        <p:spPr bwMode="auto">
          <a:xfrm>
            <a:off x="9042400" y="5181601"/>
            <a:ext cx="495328" cy="246221"/>
          </a:xfrm>
          <a:prstGeom prst="rect">
            <a:avLst/>
          </a:prstGeom>
          <a:noFill/>
          <a:ln w="9525">
            <a:noFill/>
            <a:miter lim="800000"/>
            <a:headEnd/>
            <a:tailEnd/>
          </a:ln>
        </p:spPr>
        <p:txBody>
          <a:bodyPr wrap="none" lIns="0" tIns="0" rIns="0" bIns="0">
            <a:spAutoFit/>
          </a:bodyPr>
          <a:lstStyle/>
          <a:p>
            <a:pPr eaLnBrk="0" hangingPunct="0">
              <a:buFontTx/>
              <a:buChar char="•"/>
            </a:pPr>
            <a:r>
              <a:rPr lang="el-GR" sz="1600" i="1">
                <a:solidFill>
                  <a:srgbClr val="000000"/>
                </a:solidFill>
              </a:rPr>
              <a:t>spas</a:t>
            </a:r>
            <a:endParaRPr lang="el-GR"/>
          </a:p>
        </p:txBody>
      </p:sp>
      <p:sp>
        <p:nvSpPr>
          <p:cNvPr id="4124" name="Rectangle 30"/>
          <p:cNvSpPr>
            <a:spLocks noChangeArrowheads="1"/>
          </p:cNvSpPr>
          <p:nvPr/>
        </p:nvSpPr>
        <p:spPr bwMode="auto">
          <a:xfrm>
            <a:off x="9550400" y="5716589"/>
            <a:ext cx="3253317" cy="776287"/>
          </a:xfrm>
          <a:prstGeom prst="rect">
            <a:avLst/>
          </a:prstGeom>
          <a:noFill/>
          <a:ln w="9525">
            <a:noFill/>
            <a:miter lim="800000"/>
            <a:headEnd/>
            <a:tailEnd/>
          </a:ln>
        </p:spPr>
        <p:txBody>
          <a:bodyPr/>
          <a:lstStyle/>
          <a:p>
            <a:endParaRPr lang="el-GR"/>
          </a:p>
        </p:txBody>
      </p:sp>
      <p:sp>
        <p:nvSpPr>
          <p:cNvPr id="4125" name="Rectangle 31"/>
          <p:cNvSpPr>
            <a:spLocks noChangeArrowheads="1"/>
          </p:cNvSpPr>
          <p:nvPr/>
        </p:nvSpPr>
        <p:spPr bwMode="auto">
          <a:xfrm>
            <a:off x="8940800" y="5791201"/>
            <a:ext cx="2336800" cy="733425"/>
          </a:xfrm>
          <a:prstGeom prst="rect">
            <a:avLst/>
          </a:prstGeom>
          <a:noFill/>
          <a:ln w="9525">
            <a:noFill/>
            <a:miter lim="800000"/>
            <a:headEnd/>
            <a:tailEnd/>
          </a:ln>
        </p:spPr>
        <p:txBody>
          <a:bodyPr lIns="0" tIns="0" rIns="0" bIns="0">
            <a:spAutoFit/>
          </a:bodyPr>
          <a:lstStyle/>
          <a:p>
            <a:pPr eaLnBrk="0" hangingPunct="0">
              <a:buFontTx/>
              <a:buChar char="•"/>
            </a:pPr>
            <a:r>
              <a:rPr lang="el-GR" sz="1600" i="1">
                <a:solidFill>
                  <a:srgbClr val="000000"/>
                </a:solidFill>
              </a:rPr>
              <a:t>σπορ περιπέτειας</a:t>
            </a:r>
          </a:p>
          <a:p>
            <a:pPr eaLnBrk="0" hangingPunct="0">
              <a:buFontTx/>
              <a:buChar char="•"/>
            </a:pPr>
            <a:r>
              <a:rPr lang="el-GR" sz="1600" i="1">
                <a:solidFill>
                  <a:srgbClr val="000000"/>
                </a:solidFill>
              </a:rPr>
              <a:t>περιηγήσεις</a:t>
            </a:r>
          </a:p>
          <a:p>
            <a:pPr eaLnBrk="0" hangingPunct="0">
              <a:buFontTx/>
              <a:buChar char="•"/>
            </a:pPr>
            <a:r>
              <a:rPr lang="el-GR" sz="1600" i="1">
                <a:solidFill>
                  <a:srgbClr val="000000"/>
                </a:solidFill>
              </a:rPr>
              <a:t>πολιτιστικά φεστιβάλ</a:t>
            </a:r>
            <a:endParaRPr lang="el-GR"/>
          </a:p>
        </p:txBody>
      </p:sp>
      <p:sp>
        <p:nvSpPr>
          <p:cNvPr id="4126" name="Rectangle 32"/>
          <p:cNvSpPr>
            <a:spLocks noChangeArrowheads="1"/>
          </p:cNvSpPr>
          <p:nvPr/>
        </p:nvSpPr>
        <p:spPr bwMode="auto">
          <a:xfrm>
            <a:off x="8940800" y="6172201"/>
            <a:ext cx="65" cy="276999"/>
          </a:xfrm>
          <a:prstGeom prst="rect">
            <a:avLst/>
          </a:prstGeom>
          <a:noFill/>
          <a:ln w="9525">
            <a:noFill/>
            <a:miter lim="800000"/>
            <a:headEnd/>
            <a:tailEnd/>
          </a:ln>
        </p:spPr>
        <p:txBody>
          <a:bodyPr wrap="none" lIns="0" tIns="0" rIns="0" bIns="0">
            <a:spAutoFit/>
          </a:bodyPr>
          <a:lstStyle/>
          <a:p>
            <a:pPr eaLnBrk="0" hangingPunct="0"/>
            <a:endParaRPr lang="el-GR"/>
          </a:p>
        </p:txBody>
      </p:sp>
      <p:sp>
        <p:nvSpPr>
          <p:cNvPr id="4127" name="Line 33"/>
          <p:cNvSpPr>
            <a:spLocks noChangeShapeType="1"/>
          </p:cNvSpPr>
          <p:nvPr/>
        </p:nvSpPr>
        <p:spPr bwMode="auto">
          <a:xfrm flipV="1">
            <a:off x="5892800" y="2819400"/>
            <a:ext cx="914400" cy="381000"/>
          </a:xfrm>
          <a:prstGeom prst="line">
            <a:avLst/>
          </a:prstGeom>
          <a:noFill/>
          <a:ln w="9525">
            <a:solidFill>
              <a:schemeClr val="tx1"/>
            </a:solidFill>
            <a:round/>
            <a:headEnd/>
            <a:tailEnd type="triangle" w="med" len="med"/>
          </a:ln>
        </p:spPr>
        <p:txBody>
          <a:bodyPr wrap="none" anchor="ctr"/>
          <a:lstStyle/>
          <a:p>
            <a:endParaRPr lang="el-GR"/>
          </a:p>
        </p:txBody>
      </p:sp>
      <p:sp>
        <p:nvSpPr>
          <p:cNvPr id="4128" name="Line 34"/>
          <p:cNvSpPr>
            <a:spLocks noChangeShapeType="1"/>
          </p:cNvSpPr>
          <p:nvPr/>
        </p:nvSpPr>
        <p:spPr bwMode="auto">
          <a:xfrm flipV="1">
            <a:off x="5283200" y="4191000"/>
            <a:ext cx="508000" cy="152400"/>
          </a:xfrm>
          <a:prstGeom prst="line">
            <a:avLst/>
          </a:prstGeom>
          <a:noFill/>
          <a:ln w="9525">
            <a:solidFill>
              <a:schemeClr val="tx1"/>
            </a:solidFill>
            <a:round/>
            <a:headEnd/>
            <a:tailEnd type="triangle" w="med" len="med"/>
          </a:ln>
        </p:spPr>
        <p:txBody>
          <a:bodyPr wrap="none" anchor="ctr"/>
          <a:lstStyle/>
          <a:p>
            <a:endParaRPr lang="el-GR"/>
          </a:p>
        </p:txBody>
      </p:sp>
      <p:sp>
        <p:nvSpPr>
          <p:cNvPr id="4129" name="Line 35"/>
          <p:cNvSpPr>
            <a:spLocks noChangeShapeType="1"/>
          </p:cNvSpPr>
          <p:nvPr/>
        </p:nvSpPr>
        <p:spPr bwMode="auto">
          <a:xfrm>
            <a:off x="5283200" y="4495800"/>
            <a:ext cx="508000" cy="228600"/>
          </a:xfrm>
          <a:prstGeom prst="line">
            <a:avLst/>
          </a:prstGeom>
          <a:noFill/>
          <a:ln w="9525">
            <a:solidFill>
              <a:schemeClr val="tx1"/>
            </a:solidFill>
            <a:round/>
            <a:headEnd/>
            <a:tailEnd type="triangle" w="med" len="med"/>
          </a:ln>
        </p:spPr>
        <p:txBody>
          <a:bodyPr wrap="none" anchor="ctr"/>
          <a:lstStyle/>
          <a:p>
            <a:endParaRPr lang="el-GR"/>
          </a:p>
        </p:txBody>
      </p:sp>
      <p:sp>
        <p:nvSpPr>
          <p:cNvPr id="4130" name="Line 36"/>
          <p:cNvSpPr>
            <a:spLocks noChangeShapeType="1"/>
          </p:cNvSpPr>
          <p:nvPr/>
        </p:nvSpPr>
        <p:spPr bwMode="auto">
          <a:xfrm flipV="1">
            <a:off x="6908800" y="3581400"/>
            <a:ext cx="609600" cy="304800"/>
          </a:xfrm>
          <a:prstGeom prst="line">
            <a:avLst/>
          </a:prstGeom>
          <a:noFill/>
          <a:ln w="9525">
            <a:solidFill>
              <a:schemeClr val="tx1"/>
            </a:solidFill>
            <a:round/>
            <a:headEnd/>
            <a:tailEnd type="triangle" w="med" len="med"/>
          </a:ln>
        </p:spPr>
        <p:txBody>
          <a:bodyPr wrap="none" anchor="ctr"/>
          <a:lstStyle/>
          <a:p>
            <a:endParaRPr lang="el-GR"/>
          </a:p>
        </p:txBody>
      </p:sp>
      <p:sp>
        <p:nvSpPr>
          <p:cNvPr id="4131" name="Line 37"/>
          <p:cNvSpPr>
            <a:spLocks noChangeShapeType="1"/>
          </p:cNvSpPr>
          <p:nvPr/>
        </p:nvSpPr>
        <p:spPr bwMode="auto">
          <a:xfrm flipV="1">
            <a:off x="6908800" y="3962400"/>
            <a:ext cx="609600" cy="0"/>
          </a:xfrm>
          <a:prstGeom prst="line">
            <a:avLst/>
          </a:prstGeom>
          <a:noFill/>
          <a:ln w="9525">
            <a:solidFill>
              <a:schemeClr val="tx1"/>
            </a:solidFill>
            <a:round/>
            <a:headEnd/>
            <a:tailEnd type="triangle" w="med" len="med"/>
          </a:ln>
        </p:spPr>
        <p:txBody>
          <a:bodyPr wrap="none" anchor="ctr"/>
          <a:lstStyle/>
          <a:p>
            <a:endParaRPr lang="el-GR"/>
          </a:p>
        </p:txBody>
      </p:sp>
      <p:sp>
        <p:nvSpPr>
          <p:cNvPr id="4132" name="Line 38"/>
          <p:cNvSpPr>
            <a:spLocks noChangeShapeType="1"/>
          </p:cNvSpPr>
          <p:nvPr/>
        </p:nvSpPr>
        <p:spPr bwMode="auto">
          <a:xfrm flipV="1">
            <a:off x="7518400" y="4800600"/>
            <a:ext cx="914400" cy="304800"/>
          </a:xfrm>
          <a:prstGeom prst="line">
            <a:avLst/>
          </a:prstGeom>
          <a:noFill/>
          <a:ln w="9525">
            <a:solidFill>
              <a:schemeClr val="tx1"/>
            </a:solidFill>
            <a:round/>
            <a:headEnd/>
            <a:tailEnd type="triangle" w="med" len="med"/>
          </a:ln>
        </p:spPr>
        <p:txBody>
          <a:bodyPr wrap="none" anchor="ctr"/>
          <a:lstStyle/>
          <a:p>
            <a:endParaRPr lang="el-GR"/>
          </a:p>
        </p:txBody>
      </p:sp>
      <p:sp>
        <p:nvSpPr>
          <p:cNvPr id="4133" name="Line 39"/>
          <p:cNvSpPr>
            <a:spLocks noChangeShapeType="1"/>
          </p:cNvSpPr>
          <p:nvPr/>
        </p:nvSpPr>
        <p:spPr bwMode="auto">
          <a:xfrm>
            <a:off x="7518400" y="5257800"/>
            <a:ext cx="711200" cy="304800"/>
          </a:xfrm>
          <a:prstGeom prst="line">
            <a:avLst/>
          </a:prstGeom>
          <a:noFill/>
          <a:ln w="9525">
            <a:solidFill>
              <a:schemeClr val="tx1"/>
            </a:solidFill>
            <a:round/>
            <a:headEnd/>
            <a:tailEnd type="triangle" w="med" len="med"/>
          </a:ln>
        </p:spPr>
        <p:txBody>
          <a:bodyPr wrap="none" anchor="ctr"/>
          <a:lstStyle/>
          <a:p>
            <a:endParaRPr lang="el-GR"/>
          </a:p>
        </p:txBody>
      </p:sp>
      <p:sp>
        <p:nvSpPr>
          <p:cNvPr id="4134" name="Rectangle 40"/>
          <p:cNvSpPr>
            <a:spLocks noChangeArrowheads="1"/>
          </p:cNvSpPr>
          <p:nvPr/>
        </p:nvSpPr>
        <p:spPr bwMode="auto">
          <a:xfrm>
            <a:off x="4572000" y="1371601"/>
            <a:ext cx="944169" cy="553998"/>
          </a:xfrm>
          <a:prstGeom prst="rect">
            <a:avLst/>
          </a:prstGeom>
          <a:noFill/>
          <a:ln w="9525">
            <a:noFill/>
            <a:miter lim="800000"/>
            <a:headEnd/>
            <a:tailEnd/>
          </a:ln>
        </p:spPr>
        <p:txBody>
          <a:bodyPr wrap="none" lIns="0" tIns="0" rIns="0" bIns="0">
            <a:spAutoFit/>
          </a:bodyPr>
          <a:lstStyle/>
          <a:p>
            <a:pPr eaLnBrk="0" hangingPunct="0"/>
            <a:r>
              <a:rPr lang="el-GR" sz="1800">
                <a:solidFill>
                  <a:srgbClr val="996633"/>
                </a:solidFill>
              </a:rPr>
              <a:t>παθητική</a:t>
            </a:r>
            <a:endParaRPr lang="el-GR" sz="1800">
              <a:solidFill>
                <a:srgbClr val="663300"/>
              </a:solidFill>
            </a:endParaRPr>
          </a:p>
          <a:p>
            <a:pPr eaLnBrk="0" hangingPunct="0"/>
            <a:endParaRPr lang="el-GR"/>
          </a:p>
        </p:txBody>
      </p:sp>
      <p:sp>
        <p:nvSpPr>
          <p:cNvPr id="4135" name="Rectangle 41"/>
          <p:cNvSpPr>
            <a:spLocks noChangeArrowheads="1"/>
          </p:cNvSpPr>
          <p:nvPr/>
        </p:nvSpPr>
        <p:spPr bwMode="auto">
          <a:xfrm>
            <a:off x="4572001" y="2057400"/>
            <a:ext cx="1604433" cy="274638"/>
          </a:xfrm>
          <a:prstGeom prst="rect">
            <a:avLst/>
          </a:prstGeom>
          <a:noFill/>
          <a:ln w="9525">
            <a:noFill/>
            <a:miter lim="800000"/>
            <a:headEnd/>
            <a:tailEnd/>
          </a:ln>
        </p:spPr>
        <p:txBody>
          <a:bodyPr lIns="0" tIns="0" rIns="0" bIns="0">
            <a:spAutoFit/>
          </a:bodyPr>
          <a:lstStyle/>
          <a:p>
            <a:pPr eaLnBrk="0" hangingPunct="0"/>
            <a:r>
              <a:rPr lang="el-GR" sz="1800">
                <a:solidFill>
                  <a:srgbClr val="00CC00"/>
                </a:solidFill>
              </a:rPr>
              <a:t>ενεργητική</a:t>
            </a:r>
            <a:endParaRPr lang="el-GR" sz="1800">
              <a:solidFill>
                <a:schemeClr val="accent2"/>
              </a:solidFill>
            </a:endParaRPr>
          </a:p>
        </p:txBody>
      </p:sp>
      <p:sp>
        <p:nvSpPr>
          <p:cNvPr id="4136" name="Line 42"/>
          <p:cNvSpPr>
            <a:spLocks noChangeShapeType="1"/>
          </p:cNvSpPr>
          <p:nvPr/>
        </p:nvSpPr>
        <p:spPr bwMode="auto">
          <a:xfrm flipV="1">
            <a:off x="3759200" y="3429000"/>
            <a:ext cx="711200" cy="381000"/>
          </a:xfrm>
          <a:prstGeom prst="line">
            <a:avLst/>
          </a:prstGeom>
          <a:noFill/>
          <a:ln w="9525">
            <a:solidFill>
              <a:schemeClr val="tx1"/>
            </a:solidFill>
            <a:round/>
            <a:headEnd/>
            <a:tailEnd type="triangle" w="med" len="med"/>
          </a:ln>
        </p:spPr>
        <p:txBody>
          <a:bodyPr wrap="none" anchor="ctr"/>
          <a:lstStyle/>
          <a:p>
            <a:endParaRPr lang="el-GR"/>
          </a:p>
        </p:txBody>
      </p:sp>
      <p:sp>
        <p:nvSpPr>
          <p:cNvPr id="4137" name="Line 43"/>
          <p:cNvSpPr>
            <a:spLocks noChangeShapeType="1"/>
          </p:cNvSpPr>
          <p:nvPr/>
        </p:nvSpPr>
        <p:spPr bwMode="auto">
          <a:xfrm>
            <a:off x="2336800" y="3276600"/>
            <a:ext cx="304800" cy="381000"/>
          </a:xfrm>
          <a:prstGeom prst="line">
            <a:avLst/>
          </a:prstGeom>
          <a:noFill/>
          <a:ln w="9525">
            <a:solidFill>
              <a:schemeClr val="tx1"/>
            </a:solidFill>
            <a:round/>
            <a:headEnd/>
            <a:tailEnd type="triangle" w="med" len="med"/>
          </a:ln>
        </p:spPr>
        <p:txBody>
          <a:bodyPr wrap="none" anchor="ctr"/>
          <a:lstStyle/>
          <a:p>
            <a:endParaRPr lang="el-GR"/>
          </a:p>
        </p:txBody>
      </p:sp>
      <p:sp>
        <p:nvSpPr>
          <p:cNvPr id="4138" name="Line 44"/>
          <p:cNvSpPr>
            <a:spLocks noChangeShapeType="1"/>
          </p:cNvSpPr>
          <p:nvPr/>
        </p:nvSpPr>
        <p:spPr bwMode="auto">
          <a:xfrm flipV="1">
            <a:off x="2336800" y="2209800"/>
            <a:ext cx="203200" cy="609600"/>
          </a:xfrm>
          <a:prstGeom prst="line">
            <a:avLst/>
          </a:prstGeom>
          <a:noFill/>
          <a:ln w="9525">
            <a:solidFill>
              <a:schemeClr val="tx1"/>
            </a:solidFill>
            <a:round/>
            <a:headEnd/>
            <a:tailEnd type="triangle" w="med" len="med"/>
          </a:ln>
        </p:spPr>
        <p:txBody>
          <a:bodyPr wrap="none" anchor="ctr"/>
          <a:lstStyle/>
          <a:p>
            <a:endParaRPr lang="el-GR"/>
          </a:p>
        </p:txBody>
      </p:sp>
      <p:sp>
        <p:nvSpPr>
          <p:cNvPr id="4139" name="Line 45"/>
          <p:cNvSpPr>
            <a:spLocks noChangeShapeType="1"/>
          </p:cNvSpPr>
          <p:nvPr/>
        </p:nvSpPr>
        <p:spPr bwMode="auto">
          <a:xfrm flipV="1">
            <a:off x="4064000" y="1752600"/>
            <a:ext cx="406400" cy="228600"/>
          </a:xfrm>
          <a:prstGeom prst="line">
            <a:avLst/>
          </a:prstGeom>
          <a:noFill/>
          <a:ln w="9525">
            <a:solidFill>
              <a:schemeClr val="tx1"/>
            </a:solidFill>
            <a:round/>
            <a:headEnd/>
            <a:tailEnd type="triangle" w="med" len="med"/>
          </a:ln>
        </p:spPr>
        <p:txBody>
          <a:bodyPr wrap="none" anchor="ctr"/>
          <a:lstStyle/>
          <a:p>
            <a:endParaRPr lang="el-GR"/>
          </a:p>
        </p:txBody>
      </p:sp>
      <p:sp>
        <p:nvSpPr>
          <p:cNvPr id="4140" name="Line 46"/>
          <p:cNvSpPr>
            <a:spLocks noChangeShapeType="1"/>
          </p:cNvSpPr>
          <p:nvPr/>
        </p:nvSpPr>
        <p:spPr bwMode="auto">
          <a:xfrm>
            <a:off x="4165600" y="2133600"/>
            <a:ext cx="304800" cy="152400"/>
          </a:xfrm>
          <a:prstGeom prst="line">
            <a:avLst/>
          </a:prstGeom>
          <a:noFill/>
          <a:ln w="9525">
            <a:solidFill>
              <a:schemeClr val="tx1"/>
            </a:solidFill>
            <a:round/>
            <a:headEnd/>
            <a:tailEnd type="triangle" w="med" len="med"/>
          </a:ln>
        </p:spPr>
        <p:txBody>
          <a:bodyPr wrap="none" anchor="ctr"/>
          <a:lstStyle/>
          <a:p>
            <a:endParaRPr lang="el-GR"/>
          </a:p>
        </p:txBody>
      </p:sp>
      <p:sp>
        <p:nvSpPr>
          <p:cNvPr id="4141" name="Line 47"/>
          <p:cNvSpPr>
            <a:spLocks noChangeShapeType="1"/>
          </p:cNvSpPr>
          <p:nvPr/>
        </p:nvSpPr>
        <p:spPr bwMode="auto">
          <a:xfrm>
            <a:off x="3759200" y="3886200"/>
            <a:ext cx="711200" cy="304800"/>
          </a:xfrm>
          <a:prstGeom prst="line">
            <a:avLst/>
          </a:prstGeom>
          <a:noFill/>
          <a:ln w="9525">
            <a:solidFill>
              <a:schemeClr val="tx1"/>
            </a:solidFill>
            <a:round/>
            <a:headEnd/>
            <a:tailEnd type="triangle" w="med" len="med"/>
          </a:ln>
        </p:spPr>
        <p:txBody>
          <a:bodyPr wrap="none" anchor="ctr"/>
          <a:lstStyle/>
          <a:p>
            <a:endParaRPr lang="el-GR"/>
          </a:p>
        </p:txBody>
      </p:sp>
      <p:sp>
        <p:nvSpPr>
          <p:cNvPr id="4142" name="Line 48"/>
          <p:cNvSpPr>
            <a:spLocks noChangeShapeType="1"/>
          </p:cNvSpPr>
          <p:nvPr/>
        </p:nvSpPr>
        <p:spPr bwMode="auto">
          <a:xfrm flipV="1">
            <a:off x="5892800" y="2971800"/>
            <a:ext cx="1930400" cy="304800"/>
          </a:xfrm>
          <a:prstGeom prst="line">
            <a:avLst/>
          </a:prstGeom>
          <a:noFill/>
          <a:ln w="9525">
            <a:solidFill>
              <a:schemeClr val="tx1"/>
            </a:solidFill>
            <a:round/>
            <a:headEnd/>
            <a:tailEnd type="triangle" w="med" len="med"/>
          </a:ln>
        </p:spPr>
        <p:txBody>
          <a:bodyPr wrap="none" anchor="ctr"/>
          <a:lstStyle/>
          <a:p>
            <a:endParaRPr lang="el-GR"/>
          </a:p>
        </p:txBody>
      </p:sp>
      <p:sp>
        <p:nvSpPr>
          <p:cNvPr id="4143" name="Line 49"/>
          <p:cNvSpPr>
            <a:spLocks noChangeShapeType="1"/>
          </p:cNvSpPr>
          <p:nvPr/>
        </p:nvSpPr>
        <p:spPr bwMode="auto">
          <a:xfrm flipV="1">
            <a:off x="5994400" y="1828800"/>
            <a:ext cx="508000" cy="304800"/>
          </a:xfrm>
          <a:prstGeom prst="line">
            <a:avLst/>
          </a:prstGeom>
          <a:noFill/>
          <a:ln w="9525">
            <a:solidFill>
              <a:schemeClr val="tx1"/>
            </a:solidFill>
            <a:round/>
            <a:headEnd/>
            <a:tailEnd type="triangle" w="med" len="med"/>
          </a:ln>
        </p:spPr>
        <p:txBody>
          <a:bodyPr wrap="none" anchor="ctr"/>
          <a:lstStyle/>
          <a:p>
            <a:endParaRPr lang="el-GR"/>
          </a:p>
        </p:txBody>
      </p:sp>
      <p:sp>
        <p:nvSpPr>
          <p:cNvPr id="4144" name="Rectangle 50"/>
          <p:cNvSpPr>
            <a:spLocks noChangeArrowheads="1"/>
          </p:cNvSpPr>
          <p:nvPr/>
        </p:nvSpPr>
        <p:spPr bwMode="auto">
          <a:xfrm>
            <a:off x="6604000" y="1600201"/>
            <a:ext cx="2021387"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αθλητές, προπονητές </a:t>
            </a:r>
            <a:endParaRPr lang="el-GR"/>
          </a:p>
        </p:txBody>
      </p:sp>
      <p:sp>
        <p:nvSpPr>
          <p:cNvPr id="4145" name="Rectangle 51"/>
          <p:cNvSpPr>
            <a:spLocks noChangeArrowheads="1"/>
          </p:cNvSpPr>
          <p:nvPr/>
        </p:nvSpPr>
        <p:spPr bwMode="auto">
          <a:xfrm>
            <a:off x="6096001" y="1143001"/>
            <a:ext cx="3258905" cy="246221"/>
          </a:xfrm>
          <a:prstGeom prst="rect">
            <a:avLst/>
          </a:prstGeom>
          <a:noFill/>
          <a:ln w="9525">
            <a:noFill/>
            <a:miter lim="800000"/>
            <a:headEnd/>
            <a:tailEnd/>
          </a:ln>
        </p:spPr>
        <p:txBody>
          <a:bodyPr wrap="none" lIns="0" tIns="0" rIns="0" bIns="0">
            <a:spAutoFit/>
          </a:bodyPr>
          <a:lstStyle/>
          <a:p>
            <a:pPr eaLnBrk="0" hangingPunct="0"/>
            <a:r>
              <a:rPr lang="el-GR" sz="1600">
                <a:solidFill>
                  <a:srgbClr val="000000"/>
                </a:solidFill>
              </a:rPr>
              <a:t>βοηθητικό προσωπικό, παράγοντες</a:t>
            </a:r>
          </a:p>
        </p:txBody>
      </p:sp>
      <p:sp>
        <p:nvSpPr>
          <p:cNvPr id="4146" name="Line 52"/>
          <p:cNvSpPr>
            <a:spLocks noChangeShapeType="1"/>
          </p:cNvSpPr>
          <p:nvPr/>
        </p:nvSpPr>
        <p:spPr bwMode="auto">
          <a:xfrm flipV="1">
            <a:off x="5689600" y="1295400"/>
            <a:ext cx="304800" cy="152400"/>
          </a:xfrm>
          <a:prstGeom prst="line">
            <a:avLst/>
          </a:prstGeom>
          <a:noFill/>
          <a:ln w="9525">
            <a:solidFill>
              <a:schemeClr val="tx1"/>
            </a:solidFill>
            <a:round/>
            <a:headEnd/>
            <a:tailEnd type="triangle" w="med" len="med"/>
          </a:ln>
        </p:spPr>
        <p:txBody>
          <a:bodyPr wrap="none" anchor="ctr"/>
          <a:lstStyle/>
          <a:p>
            <a:endParaRPr lang="el-GR"/>
          </a:p>
        </p:txBody>
      </p:sp>
      <p:sp>
        <p:nvSpPr>
          <p:cNvPr id="4147" name="Rectangle 53"/>
          <p:cNvSpPr>
            <a:spLocks noChangeArrowheads="1"/>
          </p:cNvSpPr>
          <p:nvPr/>
        </p:nvSpPr>
        <p:spPr bwMode="auto">
          <a:xfrm>
            <a:off x="1016001" y="6172201"/>
            <a:ext cx="5387693" cy="307777"/>
          </a:xfrm>
          <a:prstGeom prst="rect">
            <a:avLst/>
          </a:prstGeom>
          <a:noFill/>
          <a:ln w="9525">
            <a:noFill/>
            <a:miter lim="800000"/>
            <a:headEnd/>
            <a:tailEnd/>
          </a:ln>
        </p:spPr>
        <p:txBody>
          <a:bodyPr wrap="none" lIns="0" tIns="0" rIns="0" bIns="0">
            <a:spAutoFit/>
          </a:bodyPr>
          <a:lstStyle/>
          <a:p>
            <a:pPr eaLnBrk="0" hangingPunct="0"/>
            <a:r>
              <a:rPr lang="el-GR" sz="2000">
                <a:solidFill>
                  <a:srgbClr val="000000"/>
                </a:solidFill>
              </a:rPr>
              <a:t>(προσαρμογή από Standeven &amp; De Knop, </a:t>
            </a:r>
            <a:r>
              <a:rPr lang="en-US" sz="2000">
                <a:solidFill>
                  <a:srgbClr val="000000"/>
                </a:solidFill>
              </a:rPr>
              <a:t>2009</a:t>
            </a:r>
            <a:r>
              <a:rPr lang="el-GR" sz="2000">
                <a:solidFill>
                  <a:srgbClr val="000000"/>
                </a:solidFill>
              </a:rPr>
              <a:t>)</a:t>
            </a:r>
            <a:endParaRPr lang="el-GR" sz="3200"/>
          </a:p>
        </p:txBody>
      </p:sp>
      <p:sp>
        <p:nvSpPr>
          <p:cNvPr id="4148" name="Rectangle 54"/>
          <p:cNvSpPr>
            <a:spLocks noChangeArrowheads="1"/>
          </p:cNvSpPr>
          <p:nvPr/>
        </p:nvSpPr>
        <p:spPr bwMode="auto">
          <a:xfrm>
            <a:off x="9144000" y="2590800"/>
            <a:ext cx="1422400" cy="457200"/>
          </a:xfrm>
          <a:prstGeom prst="rect">
            <a:avLst/>
          </a:prstGeom>
          <a:noFill/>
          <a:ln w="9525">
            <a:solidFill>
              <a:schemeClr val="tx1"/>
            </a:solidFill>
            <a:miter lim="800000"/>
            <a:headEnd/>
            <a:tailEnd/>
          </a:ln>
        </p:spPr>
        <p:txBody>
          <a:bodyPr wrap="none" anchor="ctr"/>
          <a:lstStyle/>
          <a:p>
            <a:endParaRPr lang="el-GR"/>
          </a:p>
        </p:txBody>
      </p:sp>
      <p:sp>
        <p:nvSpPr>
          <p:cNvPr id="4149" name="Rectangle 55"/>
          <p:cNvSpPr>
            <a:spLocks noChangeArrowheads="1"/>
          </p:cNvSpPr>
          <p:nvPr/>
        </p:nvSpPr>
        <p:spPr bwMode="auto">
          <a:xfrm>
            <a:off x="8940800" y="4724400"/>
            <a:ext cx="2540000" cy="685800"/>
          </a:xfrm>
          <a:prstGeom prst="rect">
            <a:avLst/>
          </a:prstGeom>
          <a:noFill/>
          <a:ln w="9525">
            <a:solidFill>
              <a:schemeClr val="tx1"/>
            </a:solidFill>
            <a:miter lim="800000"/>
            <a:headEnd/>
            <a:tailEnd/>
          </a:ln>
        </p:spPr>
        <p:txBody>
          <a:bodyPr wrap="none" anchor="ctr"/>
          <a:lstStyle/>
          <a:p>
            <a:endParaRPr lang="el-GR"/>
          </a:p>
        </p:txBody>
      </p:sp>
      <p:sp>
        <p:nvSpPr>
          <p:cNvPr id="4150" name="Rectangle 56"/>
          <p:cNvSpPr>
            <a:spLocks noChangeArrowheads="1"/>
          </p:cNvSpPr>
          <p:nvPr/>
        </p:nvSpPr>
        <p:spPr bwMode="auto">
          <a:xfrm>
            <a:off x="8839200" y="5791200"/>
            <a:ext cx="2540000" cy="762000"/>
          </a:xfrm>
          <a:prstGeom prst="rect">
            <a:avLst/>
          </a:prstGeom>
          <a:noFill/>
          <a:ln w="9525">
            <a:solidFill>
              <a:schemeClr val="tx1"/>
            </a:solidFill>
            <a:miter lim="800000"/>
            <a:headEnd/>
            <a:tailEnd/>
          </a:ln>
        </p:spPr>
        <p:txBody>
          <a:bodyPr wrap="none" anchor="ctr"/>
          <a:lstStyle/>
          <a:p>
            <a:endParaRPr lang="el-GR"/>
          </a:p>
        </p:txBody>
      </p:sp>
      <p:sp>
        <p:nvSpPr>
          <p:cNvPr id="4151" name="Text Box 57"/>
          <p:cNvSpPr txBox="1">
            <a:spLocks noChangeArrowheads="1"/>
          </p:cNvSpPr>
          <p:nvPr/>
        </p:nvSpPr>
        <p:spPr bwMode="auto">
          <a:xfrm>
            <a:off x="9042400" y="1600200"/>
            <a:ext cx="3149600" cy="604838"/>
          </a:xfrm>
          <a:prstGeom prst="rect">
            <a:avLst/>
          </a:prstGeom>
          <a:noFill/>
          <a:ln w="9525">
            <a:noFill/>
            <a:miter lim="800000"/>
            <a:headEnd/>
            <a:tailEnd/>
          </a:ln>
        </p:spPr>
        <p:txBody>
          <a:bodyPr>
            <a:spAutoFit/>
          </a:bodyPr>
          <a:lstStyle/>
          <a:p>
            <a:pPr eaLnBrk="0" hangingPunct="0">
              <a:lnSpc>
                <a:spcPct val="80000"/>
              </a:lnSpc>
              <a:spcBef>
                <a:spcPct val="50000"/>
              </a:spcBef>
              <a:buFontTx/>
              <a:buChar char="•"/>
            </a:pPr>
            <a:r>
              <a:rPr lang="el-GR" sz="1600" i="1"/>
              <a:t>Ολυμπιακοί. Αγώνες</a:t>
            </a:r>
          </a:p>
          <a:p>
            <a:pPr eaLnBrk="0" hangingPunct="0">
              <a:lnSpc>
                <a:spcPct val="80000"/>
              </a:lnSpc>
              <a:spcBef>
                <a:spcPct val="50000"/>
              </a:spcBef>
              <a:buFontTx/>
              <a:buChar char="•"/>
            </a:pPr>
            <a:r>
              <a:rPr lang="el-GR" sz="1600" i="1"/>
              <a:t>εθνικά πρωταθλήματα</a:t>
            </a:r>
            <a:endParaRPr lang="el-GR" sz="1600" b="1">
              <a:latin typeface="Arial Narrow" pitchFamily="34" charset="0"/>
            </a:endParaRPr>
          </a:p>
        </p:txBody>
      </p:sp>
      <p:sp>
        <p:nvSpPr>
          <p:cNvPr id="4152" name="Rectangle 58"/>
          <p:cNvSpPr>
            <a:spLocks noChangeArrowheads="1"/>
          </p:cNvSpPr>
          <p:nvPr/>
        </p:nvSpPr>
        <p:spPr bwMode="auto">
          <a:xfrm>
            <a:off x="8940800" y="1600200"/>
            <a:ext cx="2743200" cy="609600"/>
          </a:xfrm>
          <a:prstGeom prst="rect">
            <a:avLst/>
          </a:prstGeom>
          <a:noFill/>
          <a:ln w="9525">
            <a:solidFill>
              <a:schemeClr val="tx1"/>
            </a:solidFill>
            <a:miter lim="800000"/>
            <a:headEnd/>
            <a:tailEnd/>
          </a:ln>
        </p:spPr>
        <p:txBody>
          <a:bodyPr wrap="none" anchor="ctr"/>
          <a:lstStyle/>
          <a:p>
            <a:endParaRPr lang="el-GR"/>
          </a:p>
        </p:txBody>
      </p:sp>
      <p:sp>
        <p:nvSpPr>
          <p:cNvPr id="4153" name="Rectangle 59"/>
          <p:cNvSpPr>
            <a:spLocks noChangeArrowheads="1"/>
          </p:cNvSpPr>
          <p:nvPr/>
        </p:nvSpPr>
        <p:spPr bwMode="auto">
          <a:xfrm>
            <a:off x="9956800" y="3200400"/>
            <a:ext cx="1625600" cy="533400"/>
          </a:xfrm>
          <a:prstGeom prst="rect">
            <a:avLst/>
          </a:prstGeom>
          <a:noFill/>
          <a:ln w="9525">
            <a:solidFill>
              <a:schemeClr val="tx1"/>
            </a:solidFill>
            <a:miter lim="800000"/>
            <a:headEnd/>
            <a:tailEnd/>
          </a:ln>
        </p:spPr>
        <p:txBody>
          <a:bodyPr wrap="none" anchor="ctr"/>
          <a:lstStyle/>
          <a:p>
            <a:endParaRPr lang="el-GR"/>
          </a:p>
        </p:txBody>
      </p:sp>
      <p:sp>
        <p:nvSpPr>
          <p:cNvPr id="4154" name="Rectangle 60"/>
          <p:cNvSpPr>
            <a:spLocks noChangeArrowheads="1"/>
          </p:cNvSpPr>
          <p:nvPr/>
        </p:nvSpPr>
        <p:spPr bwMode="auto">
          <a:xfrm>
            <a:off x="10058400" y="3200400"/>
            <a:ext cx="1320800" cy="488950"/>
          </a:xfrm>
          <a:prstGeom prst="rect">
            <a:avLst/>
          </a:prstGeom>
          <a:noFill/>
          <a:ln w="9525">
            <a:noFill/>
            <a:miter lim="800000"/>
            <a:headEnd/>
            <a:tailEnd/>
          </a:ln>
        </p:spPr>
        <p:txBody>
          <a:bodyPr lIns="0" tIns="0" rIns="0" bIns="0">
            <a:spAutoFit/>
          </a:bodyPr>
          <a:lstStyle/>
          <a:p>
            <a:pPr eaLnBrk="0" hangingPunct="0">
              <a:buFontTx/>
              <a:buChar char="•"/>
            </a:pPr>
            <a:r>
              <a:rPr lang="el-GR" sz="1600" i="1">
                <a:solidFill>
                  <a:srgbClr val="000000"/>
                </a:solidFill>
              </a:rPr>
              <a:t>Γκολφ </a:t>
            </a:r>
            <a:r>
              <a:rPr lang="en-US" sz="1600" i="1">
                <a:solidFill>
                  <a:srgbClr val="000000"/>
                </a:solidFill>
              </a:rPr>
              <a:t>tour</a:t>
            </a:r>
            <a:endParaRPr lang="el-GR" sz="1600" i="1">
              <a:solidFill>
                <a:srgbClr val="000000"/>
              </a:solidFill>
            </a:endParaRPr>
          </a:p>
          <a:p>
            <a:pPr eaLnBrk="0" hangingPunct="0">
              <a:buFontTx/>
              <a:buChar char="•"/>
            </a:pPr>
            <a:r>
              <a:rPr lang="el-GR" sz="1600" i="1"/>
              <a:t>καταδύσεις</a:t>
            </a:r>
            <a:endParaRPr lang="el-GR" i="1"/>
          </a:p>
        </p:txBody>
      </p:sp>
      <p:sp>
        <p:nvSpPr>
          <p:cNvPr id="4155" name="Rectangle 61"/>
          <p:cNvSpPr>
            <a:spLocks noChangeArrowheads="1"/>
          </p:cNvSpPr>
          <p:nvPr/>
        </p:nvSpPr>
        <p:spPr bwMode="auto">
          <a:xfrm>
            <a:off x="9245600" y="3886200"/>
            <a:ext cx="2438400" cy="244475"/>
          </a:xfrm>
          <a:prstGeom prst="rect">
            <a:avLst/>
          </a:prstGeom>
          <a:noFill/>
          <a:ln w="9525">
            <a:noFill/>
            <a:miter lim="800000"/>
            <a:headEnd/>
            <a:tailEnd/>
          </a:ln>
        </p:spPr>
        <p:txBody>
          <a:bodyPr lIns="0" tIns="0" rIns="0" bIns="0">
            <a:spAutoFit/>
          </a:bodyPr>
          <a:lstStyle/>
          <a:p>
            <a:pPr eaLnBrk="0" hangingPunct="0">
              <a:buFontTx/>
              <a:buChar char="•"/>
            </a:pPr>
            <a:r>
              <a:rPr lang="el-GR" sz="1600" i="1">
                <a:solidFill>
                  <a:srgbClr val="000000"/>
                </a:solidFill>
              </a:rPr>
              <a:t>Weekenders ski</a:t>
            </a:r>
          </a:p>
        </p:txBody>
      </p:sp>
      <p:sp>
        <p:nvSpPr>
          <p:cNvPr id="4156" name="Rectangle 62"/>
          <p:cNvSpPr>
            <a:spLocks noChangeArrowheads="1"/>
          </p:cNvSpPr>
          <p:nvPr/>
        </p:nvSpPr>
        <p:spPr bwMode="auto">
          <a:xfrm>
            <a:off x="9144000" y="3886200"/>
            <a:ext cx="2336800" cy="304800"/>
          </a:xfrm>
          <a:prstGeom prst="rect">
            <a:avLst/>
          </a:prstGeom>
          <a:noFill/>
          <a:ln w="9525">
            <a:solidFill>
              <a:schemeClr val="tx1"/>
            </a:solidFill>
            <a:miter lim="800000"/>
            <a:headEnd/>
            <a:tailEnd/>
          </a:ln>
        </p:spPr>
        <p:txBody>
          <a:bodyPr wrap="none" anchor="ctr"/>
          <a:lstStyle/>
          <a:p>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lgn="ctr">
              <a:defRPr/>
            </a:pPr>
            <a:r>
              <a:rPr lang="el-GR" sz="4400" dirty="0" smtClean="0"/>
              <a:t>Το μέγεθος της αθλητική τουριστικής βιομηχανίας παγκοσμίως εκτιμάται στα 4.5 τρισεκατομμύρια δολάρια με τάση συνεχούς ανάπτυξης (</a:t>
            </a:r>
            <a:r>
              <a:rPr lang="en-US" sz="4400" dirty="0" err="1" smtClean="0"/>
              <a:t>Alexandris</a:t>
            </a:r>
            <a:r>
              <a:rPr lang="en-US" sz="4400" dirty="0" smtClean="0"/>
              <a:t> &amp; </a:t>
            </a:r>
            <a:r>
              <a:rPr lang="en-US" sz="4400" dirty="0" err="1" smtClean="0"/>
              <a:t>Kaplanidou</a:t>
            </a:r>
            <a:r>
              <a:rPr lang="en-US" sz="4400" dirty="0" smtClean="0"/>
              <a:t> 2014, Gibson 1998).</a:t>
            </a:r>
            <a:endParaRPr lang="el-GR" sz="4400" dirty="0" smtClean="0"/>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ostas Alexandris\Desktop\untitled4.pn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1424" y="980729"/>
            <a:ext cx="2921000" cy="113347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Kostas Alexandris\Desktop\olymp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04246" y="4754733"/>
            <a:ext cx="3621517" cy="162699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Kostas Alexandris\Desktop\womex.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67808" y="620688"/>
            <a:ext cx="3614648" cy="141948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Kostas Alexandris\Desktop\untitl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5360" y="4653137"/>
            <a:ext cx="3264363" cy="163218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Kostas Alexandris\Desktop\untitl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9403" y="2420888"/>
            <a:ext cx="3168352" cy="142575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C:\Users\Kostas Alexandris\Desktop\untitled3.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231904" y="3645024"/>
            <a:ext cx="2262819" cy="264450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Users\Kostas Alexandris\Desktop\untitled.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208235" y="1772816"/>
            <a:ext cx="3550340" cy="162800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3539430"/>
          </a:xfrm>
          <a:prstGeom prst="rect">
            <a:avLst/>
          </a:prstGeom>
        </p:spPr>
        <p:txBody>
          <a:bodyPr wrap="square">
            <a:spAutoFit/>
          </a:bodyPr>
          <a:lstStyle/>
          <a:p>
            <a:pPr>
              <a:lnSpc>
                <a:spcPct val="80000"/>
              </a:lnSpc>
              <a:buNone/>
            </a:pPr>
            <a:r>
              <a:rPr lang="el-GR" altLang="ko-KR" sz="4000" b="1" dirty="0" smtClean="0">
                <a:solidFill>
                  <a:prstClr val="black"/>
                </a:solidFill>
              </a:rPr>
              <a:t>Επιπτώσεις της Ανάπτυξης </a:t>
            </a:r>
            <a:endParaRPr lang="en-US" altLang="ko-KR" sz="4000" b="1" dirty="0" smtClean="0">
              <a:solidFill>
                <a:prstClr val="black"/>
              </a:solidFill>
            </a:endParaRPr>
          </a:p>
          <a:p>
            <a:pPr>
              <a:lnSpc>
                <a:spcPct val="80000"/>
              </a:lnSpc>
              <a:buNone/>
            </a:pPr>
            <a:r>
              <a:rPr lang="el-GR" altLang="ko-KR" sz="4000" b="1" dirty="0" smtClean="0">
                <a:solidFill>
                  <a:prstClr val="black"/>
                </a:solidFill>
              </a:rPr>
              <a:t>του Αθλητικού Τουρισμού</a:t>
            </a:r>
            <a:endParaRPr lang="el-GR" sz="4000" b="1" dirty="0" smtClean="0"/>
          </a:p>
          <a:p>
            <a:pPr>
              <a:lnSpc>
                <a:spcPct val="80000"/>
              </a:lnSpc>
              <a:buNone/>
            </a:pPr>
            <a:endParaRPr lang="el-GR" altLang="ko-KR" sz="4000" b="1" dirty="0" smtClean="0"/>
          </a:p>
          <a:p>
            <a:pPr>
              <a:lnSpc>
                <a:spcPct val="80000"/>
              </a:lnSpc>
              <a:buNone/>
            </a:pPr>
            <a:r>
              <a:rPr lang="en-US" altLang="ko-KR" sz="4000" b="1" dirty="0" smtClean="0"/>
              <a:t>1. </a:t>
            </a:r>
            <a:r>
              <a:rPr lang="el-GR" altLang="ko-KR" sz="4000" b="1" dirty="0" smtClean="0"/>
              <a:t>Οικονομία</a:t>
            </a:r>
            <a:endParaRPr lang="en-US" altLang="ko-KR" sz="4000" b="1" dirty="0" smtClean="0"/>
          </a:p>
          <a:p>
            <a:pPr>
              <a:lnSpc>
                <a:spcPct val="80000"/>
              </a:lnSpc>
              <a:buNone/>
            </a:pPr>
            <a:r>
              <a:rPr lang="en-US" altLang="ko-KR" sz="4000" b="1" dirty="0" smtClean="0"/>
              <a:t>2. </a:t>
            </a:r>
            <a:r>
              <a:rPr lang="el-GR" altLang="ko-KR" sz="4000" b="1" dirty="0" smtClean="0"/>
              <a:t>Κοινωνία </a:t>
            </a:r>
            <a:endParaRPr lang="en-US" altLang="ko-KR" sz="4000" b="1" dirty="0" smtClean="0"/>
          </a:p>
          <a:p>
            <a:pPr>
              <a:lnSpc>
                <a:spcPct val="80000"/>
              </a:lnSpc>
              <a:buNone/>
            </a:pPr>
            <a:r>
              <a:rPr lang="en-US" altLang="ko-KR" sz="4000" b="1" dirty="0" smtClean="0"/>
              <a:t>3. </a:t>
            </a:r>
            <a:r>
              <a:rPr lang="el-GR" altLang="ko-KR" sz="4000" b="1" dirty="0" smtClean="0"/>
              <a:t>Περιβάλλον</a:t>
            </a:r>
            <a:endParaRPr lang="en-US" altLang="ko-KR" sz="4000" b="1" dirty="0" smtClean="0"/>
          </a:p>
          <a:p>
            <a:pPr>
              <a:lnSpc>
                <a:spcPct val="80000"/>
              </a:lnSpc>
              <a:buNone/>
            </a:pPr>
            <a:r>
              <a:rPr lang="en-US" sz="4000" b="1" dirty="0" smtClean="0"/>
              <a:t>4. </a:t>
            </a:r>
            <a:r>
              <a:rPr lang="el-GR" sz="4000" b="1" dirty="0" smtClean="0"/>
              <a:t>Πολιτική </a:t>
            </a:r>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944414" y="2280745"/>
            <a:ext cx="10110950" cy="4435366"/>
          </a:xfrm>
        </p:spPr>
        <p:txBody>
          <a:bodyPr>
            <a:noAutofit/>
          </a:bodyPr>
          <a:lstStyle/>
          <a:p>
            <a:pPr algn="l">
              <a:defRPr/>
            </a:pPr>
            <a:r>
              <a:rPr lang="el-GR" sz="3200" dirty="0" smtClean="0">
                <a:solidFill>
                  <a:srgbClr val="FF0000"/>
                </a:solidFill>
              </a:rPr>
              <a:t>. </a:t>
            </a:r>
            <a:r>
              <a:rPr lang="el-GR" sz="3200" dirty="0" smtClean="0">
                <a:solidFill>
                  <a:srgbClr val="C00000"/>
                </a:solidFill>
              </a:rPr>
              <a:t>Επιπτώσεις</a:t>
            </a:r>
            <a:endParaRPr lang="en-US" sz="3200" dirty="0" smtClean="0">
              <a:solidFill>
                <a:srgbClr val="C00000"/>
              </a:solidFill>
            </a:endParaRPr>
          </a:p>
          <a:p>
            <a:pPr lvl="0" algn="l"/>
            <a:r>
              <a:rPr lang="el-GR" sz="3200" dirty="0" smtClean="0">
                <a:solidFill>
                  <a:srgbClr val="C00000"/>
                </a:solidFill>
              </a:rPr>
              <a:t>Ενίσχυση / Διαφοροποίηση του Μοντέλου Ήλιος και Θάλασσα</a:t>
            </a:r>
          </a:p>
          <a:p>
            <a:pPr lvl="0" algn="l"/>
            <a:r>
              <a:rPr lang="el-GR" sz="3200" dirty="0" smtClean="0">
                <a:solidFill>
                  <a:srgbClr val="C00000"/>
                </a:solidFill>
              </a:rPr>
              <a:t>Συνεισφορά στην ανάπτυξη Εναλλακτικών Μορφών Τουρισμού</a:t>
            </a:r>
          </a:p>
          <a:p>
            <a:pPr lvl="0" algn="l"/>
            <a:r>
              <a:rPr lang="el-GR" sz="3200" dirty="0" smtClean="0">
                <a:solidFill>
                  <a:srgbClr val="C00000"/>
                </a:solidFill>
              </a:rPr>
              <a:t>Επιμήκυνση της Τουριστικής Περιόδου</a:t>
            </a:r>
          </a:p>
          <a:p>
            <a:pPr lvl="0" algn="l"/>
            <a:r>
              <a:rPr lang="el-GR" sz="3200" dirty="0" smtClean="0">
                <a:solidFill>
                  <a:srgbClr val="FF0000"/>
                </a:solidFill>
              </a:rPr>
              <a:t>Διαφοροποίηση του Τουριστικού Προϊόντος</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937991" y="2207172"/>
            <a:ext cx="10401154" cy="4435366"/>
          </a:xfrm>
        </p:spPr>
        <p:txBody>
          <a:bodyPr>
            <a:noAutofit/>
          </a:bodyPr>
          <a:lstStyle/>
          <a:p>
            <a:pPr>
              <a:defRPr/>
            </a:pPr>
            <a:r>
              <a:rPr lang="el-GR" sz="3200" dirty="0" smtClean="0">
                <a:solidFill>
                  <a:srgbClr val="FF0000"/>
                </a:solidFill>
              </a:rPr>
              <a:t>. </a:t>
            </a:r>
          </a:p>
          <a:p>
            <a:pPr lvl="0" algn="l"/>
            <a:r>
              <a:rPr lang="el-GR" sz="3200" dirty="0" smtClean="0">
                <a:solidFill>
                  <a:srgbClr val="FF0000"/>
                </a:solidFill>
              </a:rPr>
              <a:t>Οικονομικά οφέλη  για την τοπική κοινωνία</a:t>
            </a:r>
          </a:p>
          <a:p>
            <a:pPr lvl="0" algn="l"/>
            <a:r>
              <a:rPr lang="el-GR" sz="3200" dirty="0" smtClean="0">
                <a:solidFill>
                  <a:srgbClr val="FF0000"/>
                </a:solidFill>
              </a:rPr>
              <a:t>Συνεισφορά στην Τοπική Τουριστική   Ανάπτυξη</a:t>
            </a:r>
          </a:p>
          <a:p>
            <a:pPr lvl="0" algn="l"/>
            <a:r>
              <a:rPr lang="el-GR" sz="3200" dirty="0" smtClean="0">
                <a:solidFill>
                  <a:srgbClr val="FF0000"/>
                </a:solidFill>
              </a:rPr>
              <a:t>Ανάπτυξη της Επωνυμίας Περιοχής / Προορισμού </a:t>
            </a:r>
          </a:p>
          <a:p>
            <a:pPr lvl="0" algn="l"/>
            <a:r>
              <a:rPr lang="el-GR" sz="3200" dirty="0" smtClean="0"/>
              <a:t>Εμπλοκή της τοπικής κοινωνίας στην διοργάνωση</a:t>
            </a:r>
          </a:p>
          <a:p>
            <a:pPr lvl="0" algn="l"/>
            <a:r>
              <a:rPr lang="el-GR" sz="3200" dirty="0" smtClean="0"/>
              <a:t>Εισαγωγή νέων ιδεών</a:t>
            </a:r>
          </a:p>
          <a:p>
            <a:pPr lvl="0" algn="l"/>
            <a:r>
              <a:rPr lang="el-GR" sz="3200" dirty="0" smtClean="0"/>
              <a:t>Επαφές με ελληνικούς και διεθνείς φορείς</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584775"/>
          </a:xfrm>
          <a:prstGeom prst="rect">
            <a:avLst/>
          </a:prstGeom>
        </p:spPr>
        <p:txBody>
          <a:bodyPr wrap="square">
            <a:spAutoFit/>
          </a:bodyPr>
          <a:lstStyle/>
          <a:p>
            <a:pPr>
              <a:lnSpc>
                <a:spcPct val="80000"/>
              </a:lnSpc>
              <a:buNone/>
            </a:pPr>
            <a:endParaRPr lang="el-GR" sz="40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4425827"/>
          </a:xfrm>
          <a:prstGeom prst="rect">
            <a:avLst/>
          </a:prstGeom>
        </p:spPr>
        <p:txBody>
          <a:bodyPr wrap="square">
            <a:spAutoFit/>
          </a:bodyPr>
          <a:lstStyle/>
          <a:p>
            <a:r>
              <a:rPr lang="el-GR" sz="2800" b="1" dirty="0" smtClean="0"/>
              <a:t>Διασυλλογικό Ευρωπαϊκό Πρωτάθλημα </a:t>
            </a:r>
            <a:r>
              <a:rPr lang="en-US" sz="2800" b="1" dirty="0" smtClean="0"/>
              <a:t>Beach Handball 2014</a:t>
            </a:r>
          </a:p>
          <a:p>
            <a:r>
              <a:rPr lang="el-GR" sz="2800" dirty="0" smtClean="0"/>
              <a:t>200 Συμμετέχοντες  και συνοδοί </a:t>
            </a:r>
          </a:p>
          <a:p>
            <a:r>
              <a:rPr lang="el-GR" sz="2800" dirty="0" smtClean="0"/>
              <a:t>Μ.Ο. Διανυκτερεύσεων 2</a:t>
            </a:r>
          </a:p>
          <a:p>
            <a:r>
              <a:rPr lang="el-GR" sz="2800" dirty="0" smtClean="0"/>
              <a:t> Μ.Ο. = 238 ευρώ</a:t>
            </a:r>
          </a:p>
          <a:p>
            <a:r>
              <a:rPr lang="el-GR" sz="2800" b="1" dirty="0" smtClean="0">
                <a:solidFill>
                  <a:srgbClr val="FF0000"/>
                </a:solidFill>
              </a:rPr>
              <a:t>Σύνολο </a:t>
            </a:r>
            <a:r>
              <a:rPr lang="en-US" sz="2800" b="1" dirty="0" smtClean="0">
                <a:solidFill>
                  <a:srgbClr val="FF0000"/>
                </a:solidFill>
              </a:rPr>
              <a:t>50</a:t>
            </a:r>
            <a:r>
              <a:rPr lang="el-GR" sz="2800" b="1" dirty="0" smtClean="0">
                <a:solidFill>
                  <a:srgbClr val="FF0000"/>
                </a:solidFill>
              </a:rPr>
              <a:t>.000 ευρώ  </a:t>
            </a:r>
          </a:p>
          <a:p>
            <a:pPr>
              <a:buNone/>
            </a:pPr>
            <a:endParaRPr lang="el-GR" sz="2800" dirty="0" smtClean="0"/>
          </a:p>
          <a:p>
            <a:endParaRPr lang="el-GR" sz="2800" dirty="0" smtClean="0"/>
          </a:p>
          <a:p>
            <a:pPr>
              <a:buNone/>
            </a:pPr>
            <a:r>
              <a:rPr lang="en-US" sz="2800" dirty="0" smtClean="0"/>
              <a:t>(</a:t>
            </a:r>
            <a:r>
              <a:rPr lang="el-GR" sz="2800" dirty="0" smtClean="0"/>
              <a:t>Αλεξανδρής και </a:t>
            </a:r>
            <a:r>
              <a:rPr lang="el-GR" sz="2800" dirty="0" err="1" smtClean="0"/>
              <a:t>Μαυροπούλου</a:t>
            </a:r>
            <a:r>
              <a:rPr lang="el-GR" sz="2800" dirty="0" smtClean="0"/>
              <a:t>, 2014</a:t>
            </a:r>
            <a:r>
              <a:rPr lang="en-US" sz="3200" dirty="0" smtClean="0"/>
              <a:t>)</a:t>
            </a:r>
            <a:endParaRPr lang="el-GR" sz="3200" dirty="0" smtClean="0"/>
          </a:p>
          <a:p>
            <a:pPr>
              <a:lnSpc>
                <a:spcPct val="80000"/>
              </a:lnSpc>
              <a:buNone/>
            </a:pPr>
            <a:endParaRPr lang="el-GR" sz="3200" b="1" dirty="0" smtClean="0"/>
          </a:p>
        </p:txBody>
      </p:sp>
      <p:pic>
        <p:nvPicPr>
          <p:cNvPr id="7" name="Picture 2" descr="C:\Users\Kostas Alexandris\Desktop\untitled4.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85026" y="3970982"/>
            <a:ext cx="4206974" cy="2088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028498" y="2122254"/>
            <a:ext cx="8387254" cy="4893647"/>
          </a:xfrm>
          <a:prstGeom prst="rect">
            <a:avLst/>
          </a:prstGeom>
        </p:spPr>
        <p:txBody>
          <a:bodyPr wrap="square">
            <a:spAutoFit/>
          </a:bodyPr>
          <a:lstStyle/>
          <a:p>
            <a:r>
              <a:rPr lang="en-US" sz="2800" b="1" dirty="0" smtClean="0"/>
              <a:t>Olympus Marathon</a:t>
            </a:r>
          </a:p>
          <a:p>
            <a:r>
              <a:rPr lang="el-GR" sz="2800" dirty="0" smtClean="0"/>
              <a:t>Αθλητές 500</a:t>
            </a:r>
          </a:p>
          <a:p>
            <a:r>
              <a:rPr lang="el-GR" sz="2800" dirty="0" smtClean="0"/>
              <a:t>Μ.Ο. = 1.8 διανυκτερεύσεις</a:t>
            </a:r>
          </a:p>
          <a:p>
            <a:r>
              <a:rPr lang="el-GR" sz="2800" dirty="0" smtClean="0"/>
              <a:t>Μ.Ο = 200 ευρώ</a:t>
            </a:r>
          </a:p>
          <a:p>
            <a:pPr>
              <a:defRPr/>
            </a:pPr>
            <a:r>
              <a:rPr lang="el-GR" sz="2800" dirty="0" smtClean="0">
                <a:latin typeface="Times New Roman" pitchFamily="18" charset="0"/>
                <a:cs typeface="Times New Roman" pitchFamily="18" charset="0"/>
              </a:rPr>
              <a:t>Ξένοι αθλητές και συνοδοί: 75.000 ευρώ</a:t>
            </a:r>
          </a:p>
          <a:p>
            <a:pPr>
              <a:defRPr/>
            </a:pPr>
            <a:r>
              <a:rPr lang="el-GR" sz="2800" dirty="0" smtClean="0">
                <a:latin typeface="Times New Roman" pitchFamily="18" charset="0"/>
                <a:cs typeface="Times New Roman" pitchFamily="18" charset="0"/>
              </a:rPr>
              <a:t>Έλληνες αθλητές και συνοδοί: 90.000 ευρώ</a:t>
            </a:r>
          </a:p>
          <a:p>
            <a:pPr algn="ctr">
              <a:defRPr/>
            </a:pPr>
            <a:endParaRPr lang="el-GR" sz="2800" dirty="0" smtClean="0">
              <a:latin typeface="Times New Roman" pitchFamily="18" charset="0"/>
              <a:cs typeface="Times New Roman" pitchFamily="18" charset="0"/>
            </a:endParaRPr>
          </a:p>
          <a:p>
            <a:pPr>
              <a:buNone/>
              <a:defRPr/>
            </a:pPr>
            <a:r>
              <a:rPr lang="el-GR" sz="2800" dirty="0" smtClean="0">
                <a:solidFill>
                  <a:srgbClr val="FF0000"/>
                </a:solidFill>
                <a:latin typeface="Times New Roman" pitchFamily="18" charset="0"/>
                <a:cs typeface="Times New Roman" pitchFamily="18" charset="0"/>
              </a:rPr>
              <a:t>Σύνολο: 165.000 ευρώ</a:t>
            </a:r>
            <a:endParaRPr lang="en-US" sz="2800" dirty="0" smtClean="0">
              <a:solidFill>
                <a:srgbClr val="FF0000"/>
              </a:solidFill>
              <a:latin typeface="Times New Roman" pitchFamily="18" charset="0"/>
              <a:cs typeface="Times New Roman" pitchFamily="18" charset="0"/>
            </a:endParaRPr>
          </a:p>
          <a:p>
            <a:pPr>
              <a:buNone/>
              <a:defRPr/>
            </a:pPr>
            <a:endParaRPr lang="en-US" sz="2800" dirty="0" smtClean="0">
              <a:solidFill>
                <a:srgbClr val="FF0000"/>
              </a:solidFill>
              <a:latin typeface="Times New Roman" pitchFamily="18" charset="0"/>
              <a:cs typeface="Times New Roman" pitchFamily="18" charset="0"/>
            </a:endParaRPr>
          </a:p>
          <a:p>
            <a:pPr>
              <a:buNone/>
              <a:defRPr/>
            </a:pPr>
            <a:r>
              <a:rPr lang="en-US" sz="2800" dirty="0" smtClean="0">
                <a:latin typeface="Times New Roman" pitchFamily="18" charset="0"/>
                <a:cs typeface="Times New Roman" pitchFamily="18" charset="0"/>
              </a:rPr>
              <a:t>(</a:t>
            </a:r>
            <a:r>
              <a:rPr lang="el-GR" sz="2800" dirty="0" err="1" smtClean="0">
                <a:latin typeface="Times New Roman" pitchFamily="18" charset="0"/>
                <a:cs typeface="Times New Roman" pitchFamily="18" charset="0"/>
              </a:rPr>
              <a:t>Πολατίδου</a:t>
            </a:r>
            <a:r>
              <a:rPr lang="el-GR" sz="2800" dirty="0" smtClean="0">
                <a:latin typeface="Times New Roman" pitchFamily="18" charset="0"/>
                <a:cs typeface="Times New Roman" pitchFamily="18" charset="0"/>
              </a:rPr>
              <a:t> και Αλεξανδρής</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2011) </a:t>
            </a:r>
          </a:p>
          <a:p>
            <a:pPr>
              <a:lnSpc>
                <a:spcPct val="80000"/>
              </a:lnSpc>
              <a:buNone/>
            </a:pPr>
            <a:endParaRPr lang="el-GR" sz="4000" b="1" dirty="0" smtClean="0"/>
          </a:p>
        </p:txBody>
      </p:sp>
      <p:pic>
        <p:nvPicPr>
          <p:cNvPr id="7" name="Picture 2" descr="C:\Users\Kostas Alexandris\Desktop\olymp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66507" y="4944297"/>
            <a:ext cx="3652242" cy="15845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291256"/>
            <a:ext cx="8387254" cy="4524315"/>
          </a:xfrm>
          <a:prstGeom prst="rect">
            <a:avLst/>
          </a:prstGeom>
        </p:spPr>
        <p:txBody>
          <a:bodyPr wrap="square">
            <a:spAutoFit/>
          </a:bodyPr>
          <a:lstStyle/>
          <a:p>
            <a:r>
              <a:rPr lang="el-GR" sz="3200" b="1" dirty="0" smtClean="0"/>
              <a:t>Ράλι Ακρόπολις </a:t>
            </a:r>
          </a:p>
          <a:p>
            <a:r>
              <a:rPr lang="en-US" sz="3200" dirty="0" smtClean="0"/>
              <a:t>13.000 </a:t>
            </a:r>
            <a:r>
              <a:rPr lang="el-GR" sz="3200" dirty="0" smtClean="0"/>
              <a:t>θεατές</a:t>
            </a:r>
          </a:p>
          <a:p>
            <a:r>
              <a:rPr lang="el-GR" sz="3200" dirty="0" smtClean="0"/>
              <a:t>Έλληνες και Ξένοι </a:t>
            </a:r>
          </a:p>
          <a:p>
            <a:endParaRPr lang="el-GR" sz="3200" b="1" dirty="0" smtClean="0">
              <a:solidFill>
                <a:srgbClr val="FF0000"/>
              </a:solidFill>
            </a:endParaRPr>
          </a:p>
          <a:p>
            <a:r>
              <a:rPr lang="el-GR" sz="3200" b="1" dirty="0" smtClean="0">
                <a:solidFill>
                  <a:srgbClr val="FF0000"/>
                </a:solidFill>
              </a:rPr>
              <a:t>Σύνολο 6 εκατομμύρια ευρώ </a:t>
            </a:r>
          </a:p>
          <a:p>
            <a:r>
              <a:rPr lang="el-GR" sz="3200" b="1" dirty="0" smtClean="0">
                <a:solidFill>
                  <a:srgbClr val="FF0000"/>
                </a:solidFill>
              </a:rPr>
              <a:t>Πολλαπλασιαστής (2 εκατομμύρια ευρώ).</a:t>
            </a:r>
            <a:endParaRPr lang="en-US" sz="3200" b="1" dirty="0" smtClean="0">
              <a:solidFill>
                <a:srgbClr val="FF0000"/>
              </a:solidFill>
            </a:endParaRPr>
          </a:p>
          <a:p>
            <a:endParaRPr lang="en-US" sz="3200" b="1" dirty="0" smtClean="0">
              <a:solidFill>
                <a:srgbClr val="FF0000"/>
              </a:solidFill>
            </a:endParaRPr>
          </a:p>
          <a:p>
            <a:pPr>
              <a:buNone/>
            </a:pPr>
            <a:r>
              <a:rPr lang="en-US" sz="3200" b="1" dirty="0" smtClean="0">
                <a:solidFill>
                  <a:srgbClr val="FF0000"/>
                </a:solidFill>
              </a:rPr>
              <a:t>(</a:t>
            </a:r>
            <a:r>
              <a:rPr lang="en-US" sz="3200" b="1" dirty="0" err="1" smtClean="0">
                <a:solidFill>
                  <a:srgbClr val="FF0000"/>
                </a:solidFill>
              </a:rPr>
              <a:t>Alexandris</a:t>
            </a:r>
            <a:r>
              <a:rPr lang="en-US" sz="3200" b="1" dirty="0" smtClean="0">
                <a:solidFill>
                  <a:srgbClr val="FF0000"/>
                </a:solidFill>
              </a:rPr>
              <a:t>, 2011)</a:t>
            </a:r>
            <a:r>
              <a:rPr lang="el-GR" sz="3200" b="1" dirty="0" smtClean="0">
                <a:solidFill>
                  <a:srgbClr val="FF0000"/>
                </a:solidFill>
              </a:rPr>
              <a:t> </a:t>
            </a:r>
            <a:endParaRPr lang="en-US" sz="3200" b="1" dirty="0" smtClean="0">
              <a:solidFill>
                <a:srgbClr val="FF0000"/>
              </a:solidFill>
            </a:endParaRPr>
          </a:p>
          <a:p>
            <a:pPr>
              <a:lnSpc>
                <a:spcPct val="80000"/>
              </a:lnSpc>
              <a:buNone/>
            </a:pPr>
            <a:endParaRPr lang="el-GR" sz="4000" b="1" dirty="0" smtClean="0"/>
          </a:p>
        </p:txBody>
      </p:sp>
      <p:pic>
        <p:nvPicPr>
          <p:cNvPr id="7" name="Picture 2" descr="C:\Users\Kostas Alexandris\Desktop\untitl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99418" y="2217380"/>
            <a:ext cx="4609106" cy="2055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849821" y="2228193"/>
            <a:ext cx="10058400" cy="4435366"/>
          </a:xfrm>
        </p:spPr>
        <p:txBody>
          <a:bodyPr>
            <a:noAutofit/>
          </a:bodyPr>
          <a:lstStyle/>
          <a:p>
            <a:pPr>
              <a:defRPr/>
            </a:pPr>
            <a:r>
              <a:rPr lang="el-GR" sz="3200" dirty="0" smtClean="0">
                <a:solidFill>
                  <a:srgbClr val="FF0000"/>
                </a:solidFill>
              </a:rPr>
              <a:t>Η βιομηχανία χωρίς καμινάδες.</a:t>
            </a:r>
          </a:p>
          <a:p>
            <a:pPr>
              <a:defRPr/>
            </a:pPr>
            <a:r>
              <a:rPr lang="el-GR" sz="3200" dirty="0" smtClean="0">
                <a:solidFill>
                  <a:srgbClr val="FF0000"/>
                </a:solidFill>
              </a:rPr>
              <a:t>Νούμερο ένα ‘βιομηχανία’ </a:t>
            </a:r>
          </a:p>
          <a:p>
            <a:pPr>
              <a:defRPr/>
            </a:pPr>
            <a:r>
              <a:rPr lang="el-GR" sz="3200" dirty="0" smtClean="0">
                <a:solidFill>
                  <a:srgbClr val="FF0000"/>
                </a:solidFill>
              </a:rPr>
              <a:t>για την εισαγωγή ξένου συναλλάγματος.</a:t>
            </a:r>
          </a:p>
          <a:p>
            <a:pPr>
              <a:defRPr/>
            </a:pPr>
            <a:r>
              <a:rPr lang="el-GR" sz="3200" dirty="0" smtClean="0">
                <a:solidFill>
                  <a:srgbClr val="FF0000"/>
                </a:solidFill>
              </a:rPr>
              <a:t>1</a:t>
            </a:r>
            <a:r>
              <a:rPr lang="en-US" sz="3200" dirty="0" smtClean="0">
                <a:solidFill>
                  <a:srgbClr val="FF0000"/>
                </a:solidFill>
              </a:rPr>
              <a:t>8</a:t>
            </a:r>
            <a:r>
              <a:rPr lang="el-GR" sz="3200" dirty="0" smtClean="0">
                <a:solidFill>
                  <a:srgbClr val="FF0000"/>
                </a:solidFill>
              </a:rPr>
              <a:t>% του ενεργού εργατικού δυναμικού.</a:t>
            </a:r>
          </a:p>
          <a:p>
            <a:pPr>
              <a:defRPr/>
            </a:pPr>
            <a:r>
              <a:rPr lang="el-GR" sz="5400" dirty="0" smtClean="0">
                <a:solidFill>
                  <a:srgbClr val="FF0000"/>
                </a:solidFill>
              </a:rPr>
              <a:t>Το 20</a:t>
            </a:r>
            <a:r>
              <a:rPr lang="en-US" sz="5400" dirty="0" smtClean="0">
                <a:solidFill>
                  <a:srgbClr val="FF0000"/>
                </a:solidFill>
              </a:rPr>
              <a:t>1</a:t>
            </a:r>
            <a:r>
              <a:rPr lang="el-GR" sz="5400" dirty="0" smtClean="0">
                <a:solidFill>
                  <a:srgbClr val="FF0000"/>
                </a:solidFill>
              </a:rPr>
              <a:t>9 πάνω από </a:t>
            </a:r>
          </a:p>
          <a:p>
            <a:pPr>
              <a:defRPr/>
            </a:pPr>
            <a:r>
              <a:rPr lang="el-GR" sz="5400" dirty="0" smtClean="0">
                <a:solidFill>
                  <a:srgbClr val="FF0000"/>
                </a:solidFill>
              </a:rPr>
              <a:t>30.000.000 τουρίστες</a:t>
            </a: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0" y="4903592"/>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6" name="Picture 5" descr="BD06663_"/>
          <p:cNvPicPr>
            <a:picLocks noChangeAspect="1" noChangeArrowheads="1"/>
          </p:cNvPicPr>
          <p:nvPr/>
        </p:nvPicPr>
        <p:blipFill>
          <a:blip r:embed="rId4" cstate="print"/>
          <a:srcRect/>
          <a:stretch>
            <a:fillRect/>
          </a:stretch>
        </p:blipFill>
        <p:spPr>
          <a:xfrm>
            <a:off x="704193" y="1804551"/>
            <a:ext cx="3741683" cy="3198374"/>
          </a:xfrm>
          <a:prstGeom prst="rect">
            <a:avLst/>
          </a:prstGeom>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406870"/>
            <a:ext cx="9049406" cy="4031873"/>
          </a:xfrm>
          <a:prstGeom prst="rect">
            <a:avLst/>
          </a:prstGeom>
        </p:spPr>
        <p:txBody>
          <a:bodyPr wrap="square">
            <a:spAutoFit/>
          </a:bodyPr>
          <a:lstStyle/>
          <a:p>
            <a:r>
              <a:rPr lang="el-GR" sz="3200" b="1" dirty="0" smtClean="0"/>
              <a:t>Παγκόσμιο Πρωτάθλημα Παράκτιας Κωπηλασίας</a:t>
            </a:r>
            <a:endParaRPr lang="en-US" sz="3200" dirty="0" smtClean="0"/>
          </a:p>
          <a:p>
            <a:r>
              <a:rPr lang="en-US" sz="3200" dirty="0" smtClean="0"/>
              <a:t>1000</a:t>
            </a:r>
            <a:endParaRPr lang="el-GR" sz="3200" dirty="0" smtClean="0"/>
          </a:p>
          <a:p>
            <a:r>
              <a:rPr lang="el-GR" sz="3200" dirty="0" smtClean="0"/>
              <a:t>Μ.Ο. Διανυκτερεύσεις 4.5 μέρες</a:t>
            </a:r>
          </a:p>
          <a:p>
            <a:r>
              <a:rPr lang="el-GR" sz="3200" dirty="0" smtClean="0"/>
              <a:t>Μ.Ο. 460 ευρώ</a:t>
            </a:r>
          </a:p>
          <a:p>
            <a:r>
              <a:rPr lang="en-US" sz="3200" dirty="0" smtClean="0"/>
              <a:t>500</a:t>
            </a:r>
            <a:r>
              <a:rPr lang="el-GR" sz="3200" dirty="0" smtClean="0"/>
              <a:t>.000</a:t>
            </a:r>
          </a:p>
          <a:p>
            <a:r>
              <a:rPr lang="el-GR" sz="3200" dirty="0" smtClean="0"/>
              <a:t>Αλεξανδρής, Δούκα, Μπαλάσκα, 2014 </a:t>
            </a:r>
          </a:p>
          <a:p>
            <a:pPr>
              <a:lnSpc>
                <a:spcPct val="80000"/>
              </a:lnSpc>
              <a:buNone/>
            </a:pPr>
            <a:endParaRPr lang="el-GR" sz="4000" b="1" dirty="0" smtClean="0"/>
          </a:p>
        </p:txBody>
      </p:sp>
      <p:pic>
        <p:nvPicPr>
          <p:cNvPr id="7" name="Picture 2" descr="C:\Users\Kostas Alexandris\Desktop\untitl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98751" y="3314070"/>
            <a:ext cx="3328764" cy="19972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4031873"/>
          </a:xfrm>
          <a:prstGeom prst="rect">
            <a:avLst/>
          </a:prstGeom>
        </p:spPr>
        <p:txBody>
          <a:bodyPr wrap="square">
            <a:spAutoFit/>
          </a:bodyPr>
          <a:lstStyle/>
          <a:p>
            <a:pPr>
              <a:buNone/>
            </a:pPr>
            <a:r>
              <a:rPr lang="el-GR" sz="3200" b="1" dirty="0" smtClean="0"/>
              <a:t>Παγκόσμιο Πρωτάθλημα Παράκτιας Κωπηλασίας </a:t>
            </a:r>
            <a:endParaRPr lang="en-US" sz="3200" b="1" dirty="0" smtClean="0"/>
          </a:p>
          <a:p>
            <a:r>
              <a:rPr lang="en-US" sz="3200" dirty="0" err="1" smtClean="0"/>
              <a:t>Facebook</a:t>
            </a:r>
            <a:r>
              <a:rPr lang="en-US" sz="3200" dirty="0" smtClean="0"/>
              <a:t>: 998 </a:t>
            </a:r>
            <a:r>
              <a:rPr lang="el-GR" sz="3200" dirty="0" smtClean="0"/>
              <a:t>Αναφορές</a:t>
            </a:r>
          </a:p>
          <a:p>
            <a:r>
              <a:rPr lang="en-US" sz="3200" dirty="0" smtClean="0"/>
              <a:t>Twitter: 37 </a:t>
            </a:r>
            <a:r>
              <a:rPr lang="el-GR" sz="3200" dirty="0" smtClean="0"/>
              <a:t>Αναφορές</a:t>
            </a:r>
          </a:p>
          <a:p>
            <a:r>
              <a:rPr lang="en-US" sz="3200" dirty="0" smtClean="0"/>
              <a:t>Google: 30.300 </a:t>
            </a:r>
            <a:r>
              <a:rPr lang="el-GR" sz="3200" dirty="0" smtClean="0"/>
              <a:t>αποτελέσματα</a:t>
            </a:r>
          </a:p>
          <a:p>
            <a:endParaRPr lang="el-GR" sz="3200" dirty="0" smtClean="0"/>
          </a:p>
          <a:p>
            <a:r>
              <a:rPr lang="el-GR" sz="3200" dirty="0" smtClean="0"/>
              <a:t>Κάθε αναφορά έχει 150 περίπου θεάσεις </a:t>
            </a:r>
          </a:p>
          <a:p>
            <a:pPr>
              <a:lnSpc>
                <a:spcPct val="80000"/>
              </a:lnSpc>
              <a:buNone/>
            </a:pPr>
            <a:endParaRPr lang="el-GR" sz="40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4031873"/>
          </a:xfrm>
          <a:prstGeom prst="rect">
            <a:avLst/>
          </a:prstGeom>
        </p:spPr>
        <p:txBody>
          <a:bodyPr wrap="square">
            <a:spAutoFit/>
          </a:bodyPr>
          <a:lstStyle/>
          <a:p>
            <a:pPr>
              <a:buNone/>
            </a:pPr>
            <a:r>
              <a:rPr lang="en-US" sz="2800" b="1" dirty="0" smtClean="0"/>
              <a:t>World Maxi Basketball 2013</a:t>
            </a:r>
          </a:p>
          <a:p>
            <a:pPr>
              <a:buNone/>
            </a:pPr>
            <a:endParaRPr lang="en-US" sz="2800" dirty="0" smtClean="0"/>
          </a:p>
          <a:p>
            <a:pPr>
              <a:buNone/>
            </a:pPr>
            <a:r>
              <a:rPr lang="el-GR" sz="2800" dirty="0" smtClean="0"/>
              <a:t>2.300 αθλητές και συνοδοί </a:t>
            </a:r>
          </a:p>
          <a:p>
            <a:pPr>
              <a:buNone/>
            </a:pPr>
            <a:r>
              <a:rPr lang="el-GR" sz="2800" dirty="0" smtClean="0"/>
              <a:t>Μ.Ο. = 10 διανυκτερεύσεις</a:t>
            </a:r>
          </a:p>
          <a:p>
            <a:pPr>
              <a:buNone/>
            </a:pPr>
            <a:r>
              <a:rPr lang="el-GR" sz="2800" dirty="0" smtClean="0"/>
              <a:t>Μ.Ο.  =  974 ευρώ </a:t>
            </a:r>
            <a:endParaRPr lang="en-US" sz="2800" dirty="0" smtClean="0"/>
          </a:p>
          <a:p>
            <a:pPr>
              <a:buNone/>
            </a:pPr>
            <a:r>
              <a:rPr lang="el-GR" sz="2800" b="1" dirty="0" smtClean="0">
                <a:solidFill>
                  <a:srgbClr val="FF0000"/>
                </a:solidFill>
              </a:rPr>
              <a:t>Σύνολο: 2.240 εκατομμύρια ευρώ</a:t>
            </a:r>
            <a:endParaRPr lang="en-US" sz="2800" b="1" dirty="0" smtClean="0">
              <a:solidFill>
                <a:srgbClr val="FF0000"/>
              </a:solidFill>
            </a:endParaRPr>
          </a:p>
          <a:p>
            <a:pPr>
              <a:buNone/>
            </a:pPr>
            <a:endParaRPr lang="el-GR" sz="2800" dirty="0" smtClean="0"/>
          </a:p>
          <a:p>
            <a:pPr>
              <a:buNone/>
            </a:pPr>
            <a:r>
              <a:rPr lang="en-US" sz="2800" dirty="0" smtClean="0"/>
              <a:t>(</a:t>
            </a:r>
            <a:r>
              <a:rPr lang="el-GR" sz="2800" dirty="0" smtClean="0"/>
              <a:t>Αλεξανδρής και </a:t>
            </a:r>
            <a:r>
              <a:rPr lang="el-GR" sz="2800" dirty="0" err="1" smtClean="0"/>
              <a:t>Πατσάκας</a:t>
            </a:r>
            <a:r>
              <a:rPr lang="el-GR" sz="2800" dirty="0" smtClean="0"/>
              <a:t>, 2013</a:t>
            </a:r>
            <a:r>
              <a:rPr lang="en-US" sz="2800" dirty="0" smtClean="0"/>
              <a:t>)</a:t>
            </a:r>
            <a:r>
              <a:rPr lang="el-GR" sz="2800" dirty="0" smtClean="0"/>
              <a:t> </a:t>
            </a:r>
          </a:p>
          <a:p>
            <a:pPr>
              <a:lnSpc>
                <a:spcPct val="80000"/>
              </a:lnSpc>
              <a:buNone/>
            </a:pPr>
            <a:endParaRPr lang="el-GR" sz="4000" b="1" dirty="0" smtClean="0"/>
          </a:p>
        </p:txBody>
      </p:sp>
      <p:pic>
        <p:nvPicPr>
          <p:cNvPr id="7" name="Picture 3" descr="C:\Users\Kostas Alexandris\Desktop\untitled3.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17037" y="1891559"/>
            <a:ext cx="3083452" cy="48047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4656083" y="2228193"/>
            <a:ext cx="7252137" cy="4435366"/>
          </a:xfrm>
        </p:spPr>
        <p:txBody>
          <a:bodyPr>
            <a:noAutofit/>
          </a:bodyPr>
          <a:lstStyle/>
          <a:p>
            <a:pPr>
              <a:defRPr/>
            </a:pPr>
            <a:r>
              <a:rPr lang="el-GR" sz="3200" dirty="0" smtClean="0">
                <a:solidFill>
                  <a:srgbClr val="FF0000"/>
                </a:solidFill>
              </a:rPr>
              <a:t>. </a:t>
            </a:r>
          </a:p>
          <a:p>
            <a:r>
              <a:rPr lang="el-GR" sz="3600" b="1" dirty="0" smtClean="0"/>
              <a:t>3ος Διεθνής Νυχτερινός </a:t>
            </a:r>
            <a:r>
              <a:rPr lang="el-GR" sz="3600" b="1" dirty="0" err="1" smtClean="0"/>
              <a:t>Ημι</a:t>
            </a:r>
            <a:r>
              <a:rPr lang="el-GR" sz="3600" b="1" dirty="0" smtClean="0"/>
              <a:t>-μαραθώνιος Θεσσαλονίκης 2014</a:t>
            </a:r>
            <a:endParaRPr lang="el-GR" sz="3600" dirty="0" smtClean="0"/>
          </a:p>
          <a:p>
            <a:r>
              <a:rPr lang="en-US" sz="3600" dirty="0" err="1" smtClean="0"/>
              <a:t>Facebook</a:t>
            </a:r>
            <a:r>
              <a:rPr lang="en-US" sz="3600" dirty="0" smtClean="0"/>
              <a:t>: 8.760 </a:t>
            </a:r>
            <a:r>
              <a:rPr lang="el-GR" sz="3600" dirty="0" smtClean="0"/>
              <a:t>Αναφορές</a:t>
            </a:r>
          </a:p>
          <a:p>
            <a:r>
              <a:rPr lang="en-US" sz="3600" dirty="0" smtClean="0"/>
              <a:t>Twitter: 72 </a:t>
            </a:r>
            <a:r>
              <a:rPr lang="el-GR" sz="3600" dirty="0" smtClean="0"/>
              <a:t>Αναφορές</a:t>
            </a:r>
          </a:p>
          <a:p>
            <a:r>
              <a:rPr lang="en-US" sz="3600" dirty="0" smtClean="0"/>
              <a:t>Google: 28.500 </a:t>
            </a:r>
            <a:r>
              <a:rPr lang="el-GR" sz="3600" dirty="0" smtClean="0"/>
              <a:t>αποτελέσματα</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584775"/>
          </a:xfrm>
          <a:prstGeom prst="rect">
            <a:avLst/>
          </a:prstGeom>
        </p:spPr>
        <p:txBody>
          <a:bodyPr wrap="square">
            <a:spAutoFit/>
          </a:bodyPr>
          <a:lstStyle/>
          <a:p>
            <a:pPr>
              <a:lnSpc>
                <a:spcPct val="80000"/>
              </a:lnSpc>
              <a:buNone/>
            </a:pPr>
            <a:endParaRPr lang="el-GR" sz="4000" b="1" dirty="0" smtClean="0"/>
          </a:p>
        </p:txBody>
      </p:sp>
      <p:pic>
        <p:nvPicPr>
          <p:cNvPr id="7" name="Picture 2" descr="C:\Users\Kostas Alexandris\Desktop\untitl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8952" y="2185154"/>
            <a:ext cx="3926557" cy="240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891861" y="2228193"/>
            <a:ext cx="10016359" cy="4435366"/>
          </a:xfrm>
        </p:spPr>
        <p:txBody>
          <a:bodyPr>
            <a:noAutofit/>
          </a:bodyPr>
          <a:lstStyle/>
          <a:p>
            <a:pPr>
              <a:defRPr/>
            </a:pPr>
            <a:r>
              <a:rPr lang="el-GR" sz="3200" dirty="0" smtClean="0">
                <a:solidFill>
                  <a:srgbClr val="FF0000"/>
                </a:solidFill>
              </a:rPr>
              <a:t>. </a:t>
            </a:r>
          </a:p>
          <a:p>
            <a:pPr algn="ctr">
              <a:defRPr/>
            </a:pPr>
            <a:r>
              <a:rPr lang="el-GR" sz="4000" dirty="0" smtClean="0">
                <a:solidFill>
                  <a:srgbClr val="FF0000"/>
                </a:solidFill>
              </a:rPr>
              <a:t>Σήμερα στην Ευρώπη οι συμμετέχοντες σε μαραθωνίους πόλεων ανέρχονται στα 50 εκατομμύρια και η οικονομική δραστηριότητα ανέρχεται σχεδόν στα 10 δισεκατομμύρια ευρώ </a:t>
            </a:r>
            <a:r>
              <a:rPr lang="en-US" sz="4000" dirty="0" smtClean="0">
                <a:solidFill>
                  <a:srgbClr val="FF0000"/>
                </a:solidFill>
              </a:rPr>
              <a:t>(</a:t>
            </a:r>
            <a:r>
              <a:rPr lang="en-US" sz="4000" dirty="0" err="1" smtClean="0">
                <a:solidFill>
                  <a:srgbClr val="FF0000"/>
                </a:solidFill>
              </a:rPr>
              <a:t>Scheerder</a:t>
            </a:r>
            <a:r>
              <a:rPr lang="en-US" sz="4000" dirty="0" smtClean="0">
                <a:solidFill>
                  <a:srgbClr val="FF0000"/>
                </a:solidFill>
              </a:rPr>
              <a:t> &amp; </a:t>
            </a:r>
            <a:r>
              <a:rPr lang="en-US" sz="4000" dirty="0" err="1" smtClean="0">
                <a:solidFill>
                  <a:srgbClr val="FF0000"/>
                </a:solidFill>
              </a:rPr>
              <a:t>Beeveld</a:t>
            </a:r>
            <a:r>
              <a:rPr lang="en-US" sz="4000" dirty="0" smtClean="0">
                <a:solidFill>
                  <a:srgbClr val="FF0000"/>
                </a:solidFill>
              </a:rPr>
              <a:t> 2015</a:t>
            </a:r>
            <a:r>
              <a:rPr lang="en-US" sz="3200" dirty="0" smtClean="0"/>
              <a:t>)</a:t>
            </a:r>
            <a:r>
              <a:rPr lang="el-GR" sz="3200" dirty="0" smtClean="0"/>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1744718" y="2532157"/>
            <a:ext cx="8387254" cy="584775"/>
          </a:xfrm>
          <a:prstGeom prst="rect">
            <a:avLst/>
          </a:prstGeom>
        </p:spPr>
        <p:txBody>
          <a:bodyPr wrap="square">
            <a:spAutoFit/>
          </a:bodyPr>
          <a:lstStyle/>
          <a:p>
            <a:pPr>
              <a:lnSpc>
                <a:spcPct val="80000"/>
              </a:lnSpc>
              <a:buNone/>
            </a:pPr>
            <a:endParaRPr lang="el-GR" sz="40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3539430"/>
          </a:xfrm>
          <a:prstGeom prst="rect">
            <a:avLst/>
          </a:prstGeom>
        </p:spPr>
        <p:txBody>
          <a:bodyPr wrap="square">
            <a:spAutoFit/>
          </a:bodyPr>
          <a:lstStyle/>
          <a:p>
            <a:r>
              <a:rPr lang="el-GR" sz="3200" dirty="0" smtClean="0"/>
              <a:t>Ορεινό τρέξιμο στη Ελλάδα.</a:t>
            </a:r>
          </a:p>
          <a:p>
            <a:r>
              <a:rPr lang="el-GR" sz="3200" dirty="0" smtClean="0"/>
              <a:t>2008 16 αγώνες και 1215 συμμετέχοντες.</a:t>
            </a:r>
          </a:p>
          <a:p>
            <a:r>
              <a:rPr lang="el-GR" sz="3200" dirty="0" smtClean="0"/>
              <a:t>2013 85 αγώνες 5563 συμμετέχοντες.</a:t>
            </a:r>
          </a:p>
          <a:p>
            <a:r>
              <a:rPr lang="el-GR" sz="3200" dirty="0" smtClean="0"/>
              <a:t>Οι αθλητικές διοργανώσεις μικρής κλίμακας μπορούν να αποφέρουν πολλαπλά οφέλη στις τοπικές κοινωνίες λαμβάνοντας υπόψη ότι απαιτούνται μικρές επενδύσεις</a:t>
            </a:r>
            <a:endParaRPr lang="el-GR" sz="32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4278094"/>
          </a:xfrm>
          <a:prstGeom prst="rect">
            <a:avLst/>
          </a:prstGeom>
        </p:spPr>
        <p:txBody>
          <a:bodyPr wrap="square">
            <a:spAutoFit/>
          </a:bodyPr>
          <a:lstStyle/>
          <a:p>
            <a:pPr algn="ctr">
              <a:defRPr/>
            </a:pPr>
            <a:r>
              <a:rPr lang="el-GR" sz="4000" dirty="0" smtClean="0"/>
              <a:t>Ηρόδοτος.</a:t>
            </a:r>
          </a:p>
          <a:p>
            <a:pPr algn="ctr">
              <a:defRPr/>
            </a:pPr>
            <a:r>
              <a:rPr lang="el-GR" sz="4000" dirty="0" smtClean="0"/>
              <a:t>Ολυμπιακοί Αγώνες.</a:t>
            </a:r>
          </a:p>
          <a:p>
            <a:pPr algn="ctr">
              <a:defRPr/>
            </a:pPr>
            <a:r>
              <a:rPr lang="el-GR" sz="4000" dirty="0" smtClean="0"/>
              <a:t>Ο άνθρωπος από πάντα του άρεσε να ταξιδεύει.</a:t>
            </a:r>
          </a:p>
          <a:p>
            <a:pPr algn="ctr">
              <a:defRPr/>
            </a:pPr>
            <a:r>
              <a:rPr lang="el-GR" sz="4000" dirty="0" smtClean="0"/>
              <a:t>Ανάπτυξη τεχνολογίας αλλά και των μαζικών μέσων μεταφοράς.</a:t>
            </a:r>
          </a:p>
          <a:p>
            <a:pPr>
              <a:lnSpc>
                <a:spcPct val="80000"/>
              </a:lnSpc>
              <a:buNone/>
            </a:pPr>
            <a:endParaRPr lang="el-GR" sz="4000" b="1" dirty="0" smtClean="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4000" dirty="0" smtClean="0">
                <a:solidFill>
                  <a:srgbClr val="FF0000"/>
                </a:solidFill>
              </a:rPr>
              <a:t>Τελικά ο τουρισμός είναι «καλό» ή «κακό»?</a:t>
            </a:r>
          </a:p>
          <a:p>
            <a:pPr algn="ctr">
              <a:defRPr/>
            </a:pPr>
            <a:r>
              <a:rPr lang="el-GR" sz="4000" dirty="0" smtClean="0">
                <a:solidFill>
                  <a:srgbClr val="FF0000"/>
                </a:solidFill>
              </a:rPr>
              <a:t>Τι επιπτώσεις έχει στη κοινωνία που τους φιλοξενεί?</a:t>
            </a:r>
          </a:p>
          <a:p>
            <a:pPr algn="ctr">
              <a:defRPr/>
            </a:pPr>
            <a:endParaRPr lang="el-GR" sz="40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2133601" y="2668792"/>
            <a:ext cx="8387254" cy="584775"/>
          </a:xfrm>
          <a:prstGeom prst="rect">
            <a:avLst/>
          </a:prstGeom>
        </p:spPr>
        <p:txBody>
          <a:bodyPr wrap="square">
            <a:spAutoFit/>
          </a:bodyPr>
          <a:lstStyle/>
          <a:p>
            <a:pPr>
              <a:lnSpc>
                <a:spcPct val="80000"/>
              </a:lnSpc>
              <a:buNone/>
            </a:pPr>
            <a:endParaRPr lang="el-GR" sz="4000" b="1" dirty="0" smtClean="0"/>
          </a:p>
        </p:txBody>
      </p:sp>
      <p:pic>
        <p:nvPicPr>
          <p:cNvPr id="7" name="Picture 5" descr="PE02043_"/>
          <p:cNvPicPr>
            <a:picLocks noChangeAspect="1" noChangeArrowheads="1"/>
          </p:cNvPicPr>
          <p:nvPr/>
        </p:nvPicPr>
        <p:blipFill>
          <a:blip r:embed="rId4" cstate="print"/>
          <a:srcRect/>
          <a:stretch>
            <a:fillRect/>
          </a:stretch>
        </p:blipFill>
        <p:spPr>
          <a:xfrm>
            <a:off x="8286805" y="3752193"/>
            <a:ext cx="2817812" cy="3507062"/>
          </a:xfrm>
          <a:prstGeom prst="rect">
            <a:avLst/>
          </a:prstGeom>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677333" y="2160589"/>
            <a:ext cx="11178336" cy="3880773"/>
          </a:xfrm>
        </p:spPr>
        <p:txBody>
          <a:bodyPr>
            <a:normAutofit fontScale="47500" lnSpcReduction="20000"/>
          </a:bodyPr>
          <a:lstStyle/>
          <a:p>
            <a:pPr>
              <a:lnSpc>
                <a:spcPct val="90000"/>
              </a:lnSpc>
              <a:buClrTx/>
              <a:buSzTx/>
              <a:buFontTx/>
              <a:buChar char="•"/>
            </a:pPr>
            <a:r>
              <a:rPr lang="de-DE" sz="4400" dirty="0" smtClean="0">
                <a:cs typeface="Times New Roman" pitchFamily="18" charset="0"/>
              </a:rPr>
              <a:t>1) </a:t>
            </a:r>
            <a:r>
              <a:rPr lang="de-DE" sz="4400" dirty="0" err="1" smtClean="0">
                <a:cs typeface="Times New Roman" pitchFamily="18" charset="0"/>
              </a:rPr>
              <a:t>McIntosh</a:t>
            </a:r>
            <a:r>
              <a:rPr lang="de-DE" sz="4400" dirty="0" smtClean="0">
                <a:cs typeface="Times New Roman" pitchFamily="18" charset="0"/>
              </a:rPr>
              <a:t> R., </a:t>
            </a:r>
            <a:r>
              <a:rPr lang="de-DE" sz="4400" dirty="0" err="1" smtClean="0">
                <a:cs typeface="Times New Roman" pitchFamily="18" charset="0"/>
              </a:rPr>
              <a:t>Goeldner</a:t>
            </a:r>
            <a:r>
              <a:rPr lang="de-DE" sz="4400" dirty="0" smtClean="0">
                <a:cs typeface="Times New Roman" pitchFamily="18" charset="0"/>
              </a:rPr>
              <a:t> C. (1999) </a:t>
            </a:r>
            <a:r>
              <a:rPr lang="de-DE" sz="4400" dirty="0" err="1" smtClean="0">
                <a:cs typeface="Times New Roman" pitchFamily="18" charset="0"/>
              </a:rPr>
              <a:t>and</a:t>
            </a:r>
            <a:r>
              <a:rPr lang="de-DE" sz="4400" dirty="0" smtClean="0">
                <a:cs typeface="Times New Roman" pitchFamily="18" charset="0"/>
              </a:rPr>
              <a:t> (2011). </a:t>
            </a:r>
            <a:r>
              <a:rPr lang="en-US" sz="4400" dirty="0" smtClean="0">
                <a:cs typeface="Times New Roman" pitchFamily="18" charset="0"/>
              </a:rPr>
              <a:t>Tourism,</a:t>
            </a:r>
            <a:r>
              <a:rPr lang="de-DE" sz="4400" dirty="0" smtClean="0">
                <a:cs typeface="Times New Roman" pitchFamily="18" charset="0"/>
              </a:rPr>
              <a:t> </a:t>
            </a:r>
            <a:r>
              <a:rPr lang="en-US" sz="4400" dirty="0" smtClean="0">
                <a:cs typeface="Times New Roman" pitchFamily="18" charset="0"/>
              </a:rPr>
              <a:t>Principles</a:t>
            </a:r>
            <a:r>
              <a:rPr lang="de-DE" sz="4400" dirty="0" smtClean="0">
                <a:cs typeface="Times New Roman" pitchFamily="18" charset="0"/>
              </a:rPr>
              <a:t>, </a:t>
            </a:r>
            <a:r>
              <a:rPr lang="en-US" sz="4400" dirty="0" smtClean="0">
                <a:cs typeface="Times New Roman" pitchFamily="18" charset="0"/>
              </a:rPr>
              <a:t>Practices, Philosophies.</a:t>
            </a:r>
            <a:r>
              <a:rPr lang="de-DE" sz="4400" dirty="0" smtClean="0">
                <a:cs typeface="Times New Roman" pitchFamily="18" charset="0"/>
              </a:rPr>
              <a:t>       </a:t>
            </a:r>
            <a:r>
              <a:rPr lang="de-DE" sz="4400" dirty="0" err="1" smtClean="0">
                <a:cs typeface="Times New Roman" pitchFamily="18" charset="0"/>
              </a:rPr>
              <a:t>Wiley</a:t>
            </a:r>
            <a:r>
              <a:rPr lang="de-DE" sz="4400" dirty="0" smtClean="0">
                <a:cs typeface="Times New Roman" pitchFamily="18" charset="0"/>
              </a:rPr>
              <a:t> New York. 	ISBN 0-471-62255-9 </a:t>
            </a:r>
            <a:endParaRPr lang="el-GR" sz="4400" dirty="0" smtClean="0">
              <a:cs typeface="Times New Roman" pitchFamily="18" charset="0"/>
            </a:endParaRPr>
          </a:p>
          <a:p>
            <a:pPr>
              <a:lnSpc>
                <a:spcPct val="90000"/>
              </a:lnSpc>
              <a:buClrTx/>
              <a:buSzTx/>
              <a:buNone/>
            </a:pPr>
            <a:r>
              <a:rPr lang="de-DE" sz="4400" dirty="0" smtClean="0">
                <a:cs typeface="Times New Roman" pitchFamily="18" charset="0"/>
              </a:rPr>
              <a:t>2) </a:t>
            </a:r>
            <a:r>
              <a:rPr lang="de-DE" sz="4400" dirty="0" err="1" smtClean="0">
                <a:cs typeface="Times New Roman" pitchFamily="18" charset="0"/>
              </a:rPr>
              <a:t>Standeven</a:t>
            </a:r>
            <a:r>
              <a:rPr lang="de-DE" sz="4400" dirty="0" smtClean="0">
                <a:cs typeface="Times New Roman" pitchFamily="18" charset="0"/>
              </a:rPr>
              <a:t> J., </a:t>
            </a:r>
            <a:r>
              <a:rPr lang="de-DE" sz="4400" dirty="0" err="1" smtClean="0">
                <a:cs typeface="Times New Roman" pitchFamily="18" charset="0"/>
              </a:rPr>
              <a:t>DeKnop</a:t>
            </a:r>
            <a:r>
              <a:rPr lang="de-DE" sz="4400" dirty="0" smtClean="0">
                <a:cs typeface="Times New Roman" pitchFamily="18" charset="0"/>
              </a:rPr>
              <a:t> P. (1999) </a:t>
            </a:r>
            <a:r>
              <a:rPr lang="de-DE" sz="4400" dirty="0" err="1" smtClean="0">
                <a:cs typeface="Times New Roman" pitchFamily="18" charset="0"/>
              </a:rPr>
              <a:t>and</a:t>
            </a:r>
            <a:r>
              <a:rPr lang="de-DE" sz="4400" dirty="0" smtClean="0">
                <a:cs typeface="Times New Roman" pitchFamily="18" charset="0"/>
              </a:rPr>
              <a:t> (2009) Sport </a:t>
            </a:r>
            <a:r>
              <a:rPr lang="de-DE" sz="4400" dirty="0" err="1" smtClean="0">
                <a:cs typeface="Times New Roman" pitchFamily="18" charset="0"/>
              </a:rPr>
              <a:t>Tourism</a:t>
            </a:r>
            <a:r>
              <a:rPr lang="de-DE" sz="4400" dirty="0" smtClean="0">
                <a:cs typeface="Times New Roman" pitchFamily="18" charset="0"/>
              </a:rPr>
              <a:t>. </a:t>
            </a:r>
          </a:p>
          <a:p>
            <a:pPr>
              <a:lnSpc>
                <a:spcPct val="90000"/>
              </a:lnSpc>
              <a:buClrTx/>
              <a:buSzTx/>
              <a:buNone/>
            </a:pPr>
            <a:r>
              <a:rPr lang="de-DE" sz="4400" dirty="0" smtClean="0">
                <a:cs typeface="Times New Roman" pitchFamily="18" charset="0"/>
              </a:rPr>
              <a:t>	Human </a:t>
            </a:r>
            <a:r>
              <a:rPr lang="de-DE" sz="4400" dirty="0" err="1" smtClean="0">
                <a:cs typeface="Times New Roman" pitchFamily="18" charset="0"/>
              </a:rPr>
              <a:t>Kinetics</a:t>
            </a:r>
            <a:r>
              <a:rPr lang="de-DE" sz="4400" dirty="0" smtClean="0">
                <a:cs typeface="Times New Roman" pitchFamily="18" charset="0"/>
              </a:rPr>
              <a:t> ISBN 0-87322-853-7. </a:t>
            </a:r>
            <a:endParaRPr lang="el-GR" sz="4400" dirty="0" smtClean="0">
              <a:cs typeface="Times New Roman" pitchFamily="18" charset="0"/>
            </a:endParaRPr>
          </a:p>
          <a:p>
            <a:pPr algn="ctr">
              <a:lnSpc>
                <a:spcPct val="90000"/>
              </a:lnSpc>
            </a:pPr>
            <a:endParaRPr lang="el-GR" sz="4400" dirty="0" smtClean="0">
              <a:solidFill>
                <a:srgbClr val="FF0000"/>
              </a:solidFill>
            </a:endParaRPr>
          </a:p>
          <a:p>
            <a:pPr algn="ctr">
              <a:lnSpc>
                <a:spcPct val="90000"/>
              </a:lnSpc>
            </a:pPr>
            <a:endParaRPr lang="el-GR" sz="4400" dirty="0" smtClean="0">
              <a:solidFill>
                <a:srgbClr val="FF0000"/>
              </a:solidFill>
            </a:endParaRPr>
          </a:p>
          <a:p>
            <a:pPr algn="ctr">
              <a:lnSpc>
                <a:spcPct val="90000"/>
              </a:lnSpc>
            </a:pPr>
            <a:endParaRPr lang="el-GR" sz="4400" dirty="0" smtClean="0">
              <a:solidFill>
                <a:srgbClr val="FF0000"/>
              </a:solidFill>
            </a:endParaRPr>
          </a:p>
          <a:p>
            <a:pPr algn="r">
              <a:lnSpc>
                <a:spcPct val="90000"/>
              </a:lnSpc>
            </a:pPr>
            <a:r>
              <a:rPr lang="el-GR" sz="7300" dirty="0" smtClean="0">
                <a:solidFill>
                  <a:srgbClr val="FF0000"/>
                </a:solidFill>
              </a:rPr>
              <a:t>Ευχαριστώ για την προσοχή σας</a:t>
            </a:r>
          </a:p>
          <a:p>
            <a:pPr algn="ctr">
              <a:lnSpc>
                <a:spcPct val="90000"/>
              </a:lnSpc>
            </a:pPr>
            <a:endParaRPr lang="el-GR" sz="4400" dirty="0" smtClean="0">
              <a:solidFill>
                <a:srgbClr val="FF0000"/>
              </a:solidFill>
            </a:endParaRPr>
          </a:p>
          <a:p>
            <a:pPr algn="r">
              <a:lnSpc>
                <a:spcPct val="90000"/>
              </a:lnSpc>
            </a:pPr>
            <a:r>
              <a:rPr lang="el-GR" sz="7300" dirty="0" smtClean="0">
                <a:solidFill>
                  <a:srgbClr val="FF0000"/>
                </a:solidFill>
              </a:rPr>
              <a:t>Δεν υπάρχουν χαζές ερωτήσεις! </a:t>
            </a:r>
          </a:p>
          <a:p>
            <a:endParaRPr lang="el-GR" dirty="0"/>
          </a:p>
        </p:txBody>
      </p:sp>
      <p:pic>
        <p:nvPicPr>
          <p:cNvPr id="4" name="3 - Εικόνα" descr="ΑΝΑΨΥΧΗ ΙΣΤΟΣΕΛΙΔ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8167" y="375566"/>
            <a:ext cx="12023834" cy="1694971"/>
          </a:xfrm>
          <a:prstGeom prst="rect">
            <a:avLst/>
          </a:prstGeom>
          <a:noFill/>
          <a:ln>
            <a:noFill/>
          </a:ln>
        </p:spPr>
      </p:pic>
      <p:pic>
        <p:nvPicPr>
          <p:cNvPr id="5" name="Picture 4" descr="BS00554_"/>
          <p:cNvPicPr>
            <a:picLocks noChangeAspect="1" noChangeArrowheads="1"/>
          </p:cNvPicPr>
          <p:nvPr/>
        </p:nvPicPr>
        <p:blipFill>
          <a:blip r:embed="rId3" cstate="print"/>
          <a:srcRect/>
          <a:stretch>
            <a:fillRect/>
          </a:stretch>
        </p:blipFill>
        <p:spPr>
          <a:xfrm>
            <a:off x="139974" y="3762704"/>
            <a:ext cx="4326922" cy="2680138"/>
          </a:xfrm>
          <a:prstGeom prst="rect">
            <a:avLst/>
          </a:prstGeom>
        </p:spPr>
      </p:pic>
    </p:spTree>
    <p:extLst>
      <p:ext uri="{BB962C8B-B14F-4D97-AF65-F5344CB8AC3E}">
        <p14:creationId xmlns="" xmlns:p14="http://schemas.microsoft.com/office/powerpoint/2010/main" val="1989917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77334" y="609599"/>
            <a:ext cx="8596668" cy="966953"/>
          </a:xfrm>
        </p:spPr>
        <p:txBody>
          <a:bodyPr>
            <a:normAutofit/>
          </a:bodyPr>
          <a:lstStyle/>
          <a:p>
            <a:endParaRPr lang="el-GR" b="1" dirty="0"/>
          </a:p>
        </p:txBody>
      </p:sp>
      <p:sp>
        <p:nvSpPr>
          <p:cNvPr id="3" name="2 - Θέση περιεχομένου"/>
          <p:cNvSpPr>
            <a:spLocks noGrp="1"/>
          </p:cNvSpPr>
          <p:nvPr>
            <p:ph sz="quarter" idx="1"/>
          </p:nvPr>
        </p:nvSpPr>
        <p:spPr>
          <a:xfrm>
            <a:off x="704193" y="2459421"/>
            <a:ext cx="11004331" cy="4204138"/>
          </a:xfrm>
        </p:spPr>
        <p:txBody>
          <a:bodyPr>
            <a:normAutofit fontScale="92500" lnSpcReduction="20000"/>
          </a:bodyPr>
          <a:lstStyle/>
          <a:p>
            <a:pPr>
              <a:lnSpc>
                <a:spcPct val="90000"/>
              </a:lnSpc>
              <a:defRPr/>
            </a:pPr>
            <a:r>
              <a:rPr lang="el-GR" sz="3200" dirty="0" smtClean="0"/>
              <a:t>Ο τουρισμός είναι ένα παγκόσμιο κοινωνικό φαινόμενο που προκύπτει από την δράση και αντίδραση των τεσσάρων παρακάτω ομάδων:</a:t>
            </a:r>
          </a:p>
          <a:p>
            <a:pPr>
              <a:lnSpc>
                <a:spcPct val="90000"/>
              </a:lnSpc>
              <a:defRPr/>
            </a:pPr>
            <a:r>
              <a:rPr lang="el-GR" sz="3200" dirty="0" smtClean="0"/>
              <a:t>Τουρίστες</a:t>
            </a:r>
          </a:p>
          <a:p>
            <a:pPr>
              <a:lnSpc>
                <a:spcPct val="90000"/>
              </a:lnSpc>
              <a:defRPr/>
            </a:pPr>
            <a:r>
              <a:rPr lang="el-GR" sz="3200" dirty="0" smtClean="0"/>
              <a:t> Επιχειρήσεις (υπηρεσίες – αγαθά</a:t>
            </a:r>
          </a:p>
          <a:p>
            <a:pPr>
              <a:lnSpc>
                <a:spcPct val="90000"/>
              </a:lnSpc>
              <a:defRPr/>
            </a:pPr>
            <a:r>
              <a:rPr lang="el-GR" sz="3200" dirty="0" smtClean="0"/>
              <a:t>Κοινωνία υποδοχής</a:t>
            </a:r>
          </a:p>
          <a:p>
            <a:pPr>
              <a:lnSpc>
                <a:spcPct val="90000"/>
              </a:lnSpc>
              <a:defRPr/>
            </a:pPr>
            <a:endParaRPr lang="el-GR" sz="3200" dirty="0" smtClean="0"/>
          </a:p>
          <a:p>
            <a:pPr>
              <a:lnSpc>
                <a:spcPct val="90000"/>
              </a:lnSpc>
              <a:defRPr/>
            </a:pPr>
            <a:endParaRPr lang="el-GR" sz="3200" dirty="0" smtClean="0"/>
          </a:p>
          <a:p>
            <a:pPr>
              <a:lnSpc>
                <a:spcPct val="90000"/>
              </a:lnSpc>
              <a:defRPr/>
            </a:pPr>
            <a:r>
              <a:rPr lang="el-GR" sz="3200" dirty="0" smtClean="0"/>
              <a:t>Νόμοι που ισχύουν και τους τουρίστες αλλά και κοινωνία υποδοχής</a:t>
            </a:r>
          </a:p>
          <a:p>
            <a:pPr marL="0" indent="0" algn="r">
              <a:buNone/>
            </a:pPr>
            <a:endParaRPr lang="el-GR" sz="1700" dirty="0"/>
          </a:p>
        </p:txBody>
      </p:sp>
      <p:pic>
        <p:nvPicPr>
          <p:cNvPr id="4" name="3 - Εικόνα" descr="ΑΝΑΨΥΧΗ ΙΣΤΟΣΕΛΙΔ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8167" y="375566"/>
            <a:ext cx="12023834" cy="1747523"/>
          </a:xfrm>
          <a:prstGeom prst="rect">
            <a:avLst/>
          </a:prstGeom>
          <a:noFill/>
          <a:ln>
            <a:noFill/>
          </a:ln>
        </p:spPr>
      </p:pic>
      <p:pic>
        <p:nvPicPr>
          <p:cNvPr id="5" name="Picture 5" descr="BD05545_"/>
          <p:cNvPicPr>
            <a:picLocks noChangeAspect="1" noChangeArrowheads="1"/>
          </p:cNvPicPr>
          <p:nvPr/>
        </p:nvPicPr>
        <p:blipFill>
          <a:blip r:embed="rId3" cstate="print"/>
          <a:srcRect/>
          <a:stretch>
            <a:fillRect/>
          </a:stretch>
        </p:blipFill>
        <p:spPr>
          <a:xfrm>
            <a:off x="7604068" y="3342289"/>
            <a:ext cx="3456384" cy="2375337"/>
          </a:xfrm>
          <a:prstGeom prst="rect">
            <a:avLst/>
          </a:prstGeom>
        </p:spPr>
      </p:pic>
    </p:spTree>
    <p:extLst>
      <p:ext uri="{BB962C8B-B14F-4D97-AF65-F5344CB8AC3E}">
        <p14:creationId xmlns="" xmlns:p14="http://schemas.microsoft.com/office/powerpoint/2010/main" val="154335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marL="514350" indent="-514350">
              <a:defRPr/>
            </a:pPr>
            <a:r>
              <a:rPr lang="el-GR" sz="3200" dirty="0" smtClean="0">
                <a:solidFill>
                  <a:srgbClr val="7030A0"/>
                </a:solidFill>
              </a:rPr>
              <a:t>1. Η επίσκεψη τουριστών με σκοπό </a:t>
            </a:r>
          </a:p>
          <a:p>
            <a:pPr marL="514350" indent="-514350">
              <a:defRPr/>
            </a:pPr>
            <a:r>
              <a:rPr lang="el-GR" sz="3200" dirty="0" smtClean="0">
                <a:solidFill>
                  <a:srgbClr val="7030A0"/>
                </a:solidFill>
              </a:rPr>
              <a:t>την παρακολούθηση μεγάλων </a:t>
            </a:r>
          </a:p>
          <a:p>
            <a:pPr marL="514350" indent="-514350">
              <a:defRPr/>
            </a:pPr>
            <a:r>
              <a:rPr lang="el-GR" sz="3200" dirty="0" smtClean="0">
                <a:solidFill>
                  <a:srgbClr val="7030A0"/>
                </a:solidFill>
              </a:rPr>
              <a:t>αθλητικών γεγονότων όπως </a:t>
            </a:r>
          </a:p>
          <a:p>
            <a:pPr marL="514350" indent="-514350">
              <a:defRPr/>
            </a:pPr>
            <a:r>
              <a:rPr lang="el-GR" sz="3200" dirty="0" smtClean="0">
                <a:solidFill>
                  <a:srgbClr val="7030A0"/>
                </a:solidFill>
              </a:rPr>
              <a:t>Ολυμπιακοί Αγώνες, </a:t>
            </a:r>
          </a:p>
          <a:p>
            <a:pPr marL="514350" indent="-514350">
              <a:defRPr/>
            </a:pPr>
            <a:r>
              <a:rPr lang="el-GR" sz="3200" dirty="0" smtClean="0">
                <a:solidFill>
                  <a:srgbClr val="7030A0"/>
                </a:solidFill>
              </a:rPr>
              <a:t>Παγκόσμιο Πρωτάθλημα </a:t>
            </a:r>
          </a:p>
          <a:p>
            <a:pPr marL="514350" indent="-514350">
              <a:defRPr/>
            </a:pPr>
            <a:r>
              <a:rPr lang="el-GR" sz="3200" dirty="0" smtClean="0">
                <a:solidFill>
                  <a:srgbClr val="7030A0"/>
                </a:solidFill>
              </a:rPr>
              <a:t>Ποδοσφαίρου ….κα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8" name="Picture 22" descr="http://www.krassanakis.gr/olympic.files/image004.jpg"/>
          <p:cNvPicPr>
            <a:picLocks noChangeAspect="1" noChangeArrowheads="1"/>
          </p:cNvPicPr>
          <p:nvPr/>
        </p:nvPicPr>
        <p:blipFill>
          <a:blip r:embed="rId4" cstate="print"/>
          <a:srcRect/>
          <a:stretch>
            <a:fillRect/>
          </a:stretch>
        </p:blipFill>
        <p:spPr bwMode="auto">
          <a:xfrm>
            <a:off x="1954923" y="2769735"/>
            <a:ext cx="4289345" cy="3924301"/>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0070C0"/>
                </a:solidFill>
              </a:rPr>
              <a:t>2) Η επίσκεψη τουριστών με σκοπό </a:t>
            </a:r>
          </a:p>
          <a:p>
            <a:pPr>
              <a:defRPr/>
            </a:pPr>
            <a:r>
              <a:rPr lang="el-GR" sz="3200" dirty="0" smtClean="0">
                <a:solidFill>
                  <a:srgbClr val="0070C0"/>
                </a:solidFill>
              </a:rPr>
              <a:t>την συμμετοχή τους σε ένα μεγάλο </a:t>
            </a:r>
          </a:p>
          <a:p>
            <a:pPr>
              <a:defRPr/>
            </a:pPr>
            <a:r>
              <a:rPr lang="el-GR" sz="3200" dirty="0" smtClean="0">
                <a:solidFill>
                  <a:srgbClr val="0070C0"/>
                </a:solidFill>
              </a:rPr>
              <a:t>αθλητικό δρώμενο  όπως </a:t>
            </a:r>
          </a:p>
          <a:p>
            <a:pPr>
              <a:defRPr/>
            </a:pPr>
            <a:r>
              <a:rPr lang="el-GR" sz="3200" dirty="0" smtClean="0">
                <a:solidFill>
                  <a:srgbClr val="0070C0"/>
                </a:solidFill>
              </a:rPr>
              <a:t>Μαραθώνιος Αθηνών, Χαβάη </a:t>
            </a:r>
          </a:p>
          <a:p>
            <a:pPr>
              <a:defRPr/>
            </a:pPr>
            <a:r>
              <a:rPr lang="el-GR" sz="3200" dirty="0" smtClean="0">
                <a:solidFill>
                  <a:srgbClr val="0070C0"/>
                </a:solidFill>
              </a:rPr>
              <a:t>ή αγώνες προσανατολισμού </a:t>
            </a:r>
          </a:p>
          <a:p>
            <a:pPr>
              <a:defRPr/>
            </a:pPr>
            <a:r>
              <a:rPr lang="el-GR" sz="3200" dirty="0" smtClean="0">
                <a:solidFill>
                  <a:srgbClr val="0070C0"/>
                </a:solidFill>
              </a:rPr>
              <a:t>στην Σκανδιναβία</a:t>
            </a: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7" name="Picture 4" descr="http://www.crashonline.gr/wp-content/uploads/2014/11/Marathonios.jpg"/>
          <p:cNvPicPr>
            <a:picLocks noChangeAspect="1" noChangeArrowheads="1"/>
          </p:cNvPicPr>
          <p:nvPr/>
        </p:nvPicPr>
        <p:blipFill>
          <a:blip r:embed="rId4" cstate="print"/>
          <a:srcRect/>
          <a:stretch>
            <a:fillRect/>
          </a:stretch>
        </p:blipFill>
        <p:spPr bwMode="auto">
          <a:xfrm>
            <a:off x="1871685" y="2049517"/>
            <a:ext cx="3499101" cy="4808483"/>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t>3) </a:t>
            </a:r>
            <a:r>
              <a:rPr lang="el-GR" sz="3200" dirty="0" smtClean="0">
                <a:solidFill>
                  <a:srgbClr val="7030A0"/>
                </a:solidFill>
              </a:rPr>
              <a:t>Η επίσκεψη τουριστών </a:t>
            </a:r>
          </a:p>
          <a:p>
            <a:pPr>
              <a:defRPr/>
            </a:pPr>
            <a:r>
              <a:rPr lang="el-GR" sz="3200" dirty="0" smtClean="0">
                <a:solidFill>
                  <a:srgbClr val="7030A0"/>
                </a:solidFill>
              </a:rPr>
              <a:t>με σκοπό την ελεύθερη </a:t>
            </a:r>
          </a:p>
          <a:p>
            <a:pPr>
              <a:defRPr/>
            </a:pPr>
            <a:r>
              <a:rPr lang="el-GR" sz="3200" dirty="0" smtClean="0">
                <a:solidFill>
                  <a:srgbClr val="7030A0"/>
                </a:solidFill>
              </a:rPr>
              <a:t>συμμετοχή </a:t>
            </a:r>
          </a:p>
          <a:p>
            <a:pPr>
              <a:defRPr/>
            </a:pPr>
            <a:r>
              <a:rPr lang="el-GR" sz="3200" dirty="0" smtClean="0">
                <a:solidFill>
                  <a:srgbClr val="7030A0"/>
                </a:solidFill>
              </a:rPr>
              <a:t>σε σπορ περιπέτειας όπως </a:t>
            </a:r>
          </a:p>
          <a:p>
            <a:pPr>
              <a:defRPr/>
            </a:pPr>
            <a:r>
              <a:rPr lang="el-GR" sz="3200" dirty="0" smtClean="0">
                <a:solidFill>
                  <a:srgbClr val="7030A0"/>
                </a:solidFill>
              </a:rPr>
              <a:t>Χιονοδρομία, </a:t>
            </a:r>
            <a:r>
              <a:rPr lang="el-GR" sz="3200" dirty="0" err="1" smtClean="0">
                <a:solidFill>
                  <a:srgbClr val="7030A0"/>
                </a:solidFill>
              </a:rPr>
              <a:t>Ράφτινγκ</a:t>
            </a:r>
            <a:r>
              <a:rPr lang="el-GR" sz="3200" dirty="0" smtClean="0">
                <a:solidFill>
                  <a:srgbClr val="7030A0"/>
                </a:solidFill>
              </a:rPr>
              <a:t>, </a:t>
            </a:r>
          </a:p>
          <a:p>
            <a:pPr>
              <a:defRPr/>
            </a:pPr>
            <a:r>
              <a:rPr lang="el-GR" sz="3200" dirty="0" smtClean="0">
                <a:solidFill>
                  <a:srgbClr val="7030A0"/>
                </a:solidFill>
              </a:rPr>
              <a:t>κατάβαση ποταμών </a:t>
            </a:r>
          </a:p>
          <a:p>
            <a:pPr>
              <a:defRPr/>
            </a:pPr>
            <a:r>
              <a:rPr lang="el-GR" sz="3200" dirty="0" smtClean="0">
                <a:solidFill>
                  <a:srgbClr val="7030A0"/>
                </a:solidFill>
              </a:rPr>
              <a:t>με κανό και άλλα…</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8" name="Picture 2" descr="http://www.rafting.com/wp-content/gallery/penn/2006_0721image0005.jpg"/>
          <p:cNvPicPr>
            <a:picLocks noChangeAspect="1" noChangeArrowheads="1"/>
          </p:cNvPicPr>
          <p:nvPr/>
        </p:nvPicPr>
        <p:blipFill>
          <a:blip r:embed="rId4" cstate="print"/>
          <a:srcRect/>
          <a:stretch>
            <a:fillRect/>
          </a:stretch>
        </p:blipFill>
        <p:spPr bwMode="auto">
          <a:xfrm>
            <a:off x="1668852" y="1990404"/>
            <a:ext cx="4385107" cy="4652133"/>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t>4) </a:t>
            </a:r>
            <a:r>
              <a:rPr lang="el-GR" sz="3200" dirty="0" smtClean="0">
                <a:solidFill>
                  <a:srgbClr val="7030A0"/>
                </a:solidFill>
              </a:rPr>
              <a:t>Η επίσκεψη επαγγελματικής</a:t>
            </a:r>
          </a:p>
          <a:p>
            <a:pPr>
              <a:defRPr/>
            </a:pPr>
            <a:r>
              <a:rPr lang="el-GR" sz="3200" dirty="0" smtClean="0">
                <a:solidFill>
                  <a:srgbClr val="7030A0"/>
                </a:solidFill>
              </a:rPr>
              <a:t> ομάδας ή αθλητών σε τοποθεσία </a:t>
            </a:r>
          </a:p>
          <a:p>
            <a:pPr>
              <a:defRPr/>
            </a:pPr>
            <a:r>
              <a:rPr lang="el-GR" sz="3200" dirty="0" smtClean="0">
                <a:solidFill>
                  <a:srgbClr val="7030A0"/>
                </a:solidFill>
              </a:rPr>
              <a:t>ιδανική για προπόνηση ή </a:t>
            </a:r>
          </a:p>
          <a:p>
            <a:pPr>
              <a:defRPr/>
            </a:pPr>
            <a:r>
              <a:rPr lang="el-GR" sz="3200" dirty="0" smtClean="0">
                <a:solidFill>
                  <a:srgbClr val="7030A0"/>
                </a:solidFill>
              </a:rPr>
              <a:t>για εγκλιματισμό. </a:t>
            </a:r>
          </a:p>
          <a:p>
            <a:pPr>
              <a:defRPr/>
            </a:pPr>
            <a:r>
              <a:rPr lang="el-GR" sz="3200" dirty="0" smtClean="0">
                <a:solidFill>
                  <a:srgbClr val="7030A0"/>
                </a:solidFill>
              </a:rPr>
              <a:t>Η Ελλάδα  βίωσε αυτού </a:t>
            </a:r>
          </a:p>
          <a:p>
            <a:pPr>
              <a:defRPr/>
            </a:pPr>
            <a:r>
              <a:rPr lang="el-GR" sz="3200" dirty="0" smtClean="0">
                <a:solidFill>
                  <a:srgbClr val="7030A0"/>
                </a:solidFill>
              </a:rPr>
              <a:t>του είδος τον τουρισμό </a:t>
            </a:r>
          </a:p>
          <a:p>
            <a:pPr>
              <a:defRPr/>
            </a:pPr>
            <a:r>
              <a:rPr lang="el-GR" sz="3200" dirty="0" smtClean="0">
                <a:solidFill>
                  <a:srgbClr val="7030A0"/>
                </a:solidFill>
              </a:rPr>
              <a:t>λόγω των Ολυμπιακών του 2004</a:t>
            </a:r>
          </a:p>
          <a:p>
            <a:pPr>
              <a:defRPr/>
            </a:pPr>
            <a:endParaRPr lang="el-GR" sz="3200" dirty="0" smtClean="0">
              <a:solidFill>
                <a:srgbClr val="7030A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7" name="Picture 2" descr="http://4.bp.blogspot.com/-8YqCv0NvNRE/TZMfJqOVp0I/AAAAAAAAB6g/yvLvgnZFz0M/s1600/Untitled-1.jpg"/>
          <p:cNvPicPr>
            <a:picLocks noChangeAspect="1" noChangeArrowheads="1"/>
          </p:cNvPicPr>
          <p:nvPr/>
        </p:nvPicPr>
        <p:blipFill>
          <a:blip r:embed="rId4" cstate="print"/>
          <a:srcRect/>
          <a:stretch>
            <a:fillRect/>
          </a:stretch>
        </p:blipFill>
        <p:spPr bwMode="auto">
          <a:xfrm>
            <a:off x="1811119" y="2169080"/>
            <a:ext cx="3810000" cy="4483968"/>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5) Όταν η επιλογή του τόπου </a:t>
            </a:r>
          </a:p>
          <a:p>
            <a:pPr>
              <a:defRPr/>
            </a:pPr>
            <a:r>
              <a:rPr lang="el-GR" sz="3200" dirty="0" smtClean="0">
                <a:solidFill>
                  <a:srgbClr val="FF0000"/>
                </a:solidFill>
              </a:rPr>
              <a:t>αλλά και του ξενοδοχείου </a:t>
            </a:r>
          </a:p>
          <a:p>
            <a:pPr>
              <a:defRPr/>
            </a:pPr>
            <a:r>
              <a:rPr lang="el-GR" sz="3200" dirty="0" smtClean="0">
                <a:solidFill>
                  <a:srgbClr val="FF0000"/>
                </a:solidFill>
              </a:rPr>
              <a:t>από τουρίστες έχει  να κάνει </a:t>
            </a:r>
          </a:p>
          <a:p>
            <a:pPr>
              <a:defRPr/>
            </a:pPr>
            <a:r>
              <a:rPr lang="el-GR" sz="3200" dirty="0" smtClean="0">
                <a:solidFill>
                  <a:srgbClr val="FF0000"/>
                </a:solidFill>
              </a:rPr>
              <a:t>το τι αθλητικές εγκαταστάσεις </a:t>
            </a:r>
          </a:p>
          <a:p>
            <a:pPr>
              <a:defRPr/>
            </a:pPr>
            <a:r>
              <a:rPr lang="el-GR" sz="3200" dirty="0" smtClean="0">
                <a:solidFill>
                  <a:srgbClr val="FF0000"/>
                </a:solidFill>
              </a:rPr>
              <a:t>ή αθλητικό </a:t>
            </a:r>
            <a:r>
              <a:rPr lang="el-GR" sz="3200" dirty="0" err="1" smtClean="0">
                <a:solidFill>
                  <a:srgbClr val="FF0000"/>
                </a:solidFill>
              </a:rPr>
              <a:t>ανιμέσιον</a:t>
            </a:r>
            <a:r>
              <a:rPr lang="el-GR" sz="3200" dirty="0" smtClean="0">
                <a:solidFill>
                  <a:srgbClr val="FF0000"/>
                </a:solidFill>
              </a:rPr>
              <a:t> </a:t>
            </a:r>
          </a:p>
          <a:p>
            <a:pPr>
              <a:defRPr/>
            </a:pPr>
            <a:r>
              <a:rPr lang="el-GR" sz="3200" dirty="0" smtClean="0">
                <a:solidFill>
                  <a:srgbClr val="FF0000"/>
                </a:solidFill>
              </a:rPr>
              <a:t>προσφέρει το θέρετρο.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pic>
        <p:nvPicPr>
          <p:cNvPr id="8" name="Picture 2" descr="http://media-cdn.tripadvisor.com/media/photo-s/02/53/e0/c1/aerobic.jpg"/>
          <p:cNvPicPr>
            <a:picLocks noChangeAspect="1" noChangeArrowheads="1"/>
          </p:cNvPicPr>
          <p:nvPr/>
        </p:nvPicPr>
        <p:blipFill>
          <a:blip r:embed="rId4" cstate="print"/>
          <a:srcRect/>
          <a:stretch>
            <a:fillRect/>
          </a:stretch>
        </p:blipFill>
        <p:spPr bwMode="auto">
          <a:xfrm>
            <a:off x="1649396" y="2132856"/>
            <a:ext cx="4608512" cy="4356349"/>
          </a:xfrm>
          <a:prstGeom prst="rect">
            <a:avLst/>
          </a:prstGeom>
          <a:noFill/>
        </p:spPr>
      </p:pic>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AD7B4FE-1CC3-4BBD-8E51-9136A9E52DB5}"/>
              </a:ext>
            </a:extLst>
          </p:cNvPr>
          <p:cNvSpPr>
            <a:spLocks noGrp="1"/>
          </p:cNvSpPr>
          <p:nvPr>
            <p:ph type="ctrTitle"/>
          </p:nvPr>
        </p:nvSpPr>
        <p:spPr>
          <a:xfrm>
            <a:off x="1475536" y="178676"/>
            <a:ext cx="10222478" cy="1801622"/>
          </a:xfrm>
        </p:spPr>
        <p:txBody>
          <a:bodyPr/>
          <a:lstStyle/>
          <a:p>
            <a:pPr algn="l"/>
            <a:endParaRPr lang="el-GR" sz="4200" b="1" i="1" dirty="0"/>
          </a:p>
        </p:txBody>
      </p:sp>
      <p:sp>
        <p:nvSpPr>
          <p:cNvPr id="3" name="Υπότιτλος 2">
            <a:extLst>
              <a:ext uri="{FF2B5EF4-FFF2-40B4-BE49-F238E27FC236}">
                <a16:creationId xmlns="" xmlns:a16="http://schemas.microsoft.com/office/drawing/2014/main" id="{677899D7-2873-483C-B10A-A1A2BB22671A}"/>
              </a:ext>
            </a:extLst>
          </p:cNvPr>
          <p:cNvSpPr>
            <a:spLocks noGrp="1"/>
          </p:cNvSpPr>
          <p:nvPr>
            <p:ph type="subTitle" idx="1"/>
          </p:nvPr>
        </p:nvSpPr>
        <p:spPr>
          <a:xfrm>
            <a:off x="1507067" y="2228193"/>
            <a:ext cx="10401154" cy="4435366"/>
          </a:xfrm>
        </p:spPr>
        <p:txBody>
          <a:bodyPr>
            <a:noAutofit/>
          </a:bodyPr>
          <a:lstStyle/>
          <a:p>
            <a:pPr>
              <a:defRPr/>
            </a:pPr>
            <a:r>
              <a:rPr lang="el-GR" sz="3200" dirty="0" smtClean="0">
                <a:solidFill>
                  <a:srgbClr val="FF0000"/>
                </a:solidFill>
              </a:rPr>
              <a:t>. </a:t>
            </a:r>
          </a:p>
          <a:p>
            <a:pPr>
              <a:defRPr/>
            </a:pPr>
            <a:endParaRPr lang="el-GR" sz="3200" dirty="0" smtClean="0">
              <a:solidFill>
                <a:srgbClr val="FF0000"/>
              </a:solidFill>
            </a:endParaRPr>
          </a:p>
        </p:txBody>
      </p:sp>
      <p:pic>
        <p:nvPicPr>
          <p:cNvPr id="4" name="8 - Εικόνα" descr="ΜΠΣ.png">
            <a:extLst>
              <a:ext uri="{FF2B5EF4-FFF2-40B4-BE49-F238E27FC236}">
                <a16:creationId xmlns="" xmlns:a16="http://schemas.microsoft.com/office/drawing/2014/main" id="{121D4180-D265-49AC-95DD-0BBE499496C4}"/>
              </a:ext>
            </a:extLst>
          </p:cNvPr>
          <p:cNvPicPr/>
          <p:nvPr/>
        </p:nvPicPr>
        <p:blipFill>
          <a:blip r:embed="rId2"/>
          <a:stretch>
            <a:fillRect/>
          </a:stretch>
        </p:blipFill>
        <p:spPr>
          <a:xfrm>
            <a:off x="148045" y="4956144"/>
            <a:ext cx="1884218" cy="1710268"/>
          </a:xfrm>
          <a:prstGeom prst="rect">
            <a:avLst/>
          </a:prstGeom>
        </p:spPr>
      </p:pic>
      <p:pic>
        <p:nvPicPr>
          <p:cNvPr id="5" name="4 - Εικόνα" descr="ΑΝΑΨΥΧΗ ΙΣΤΟΣΕΛΙΔ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8277" y="168166"/>
            <a:ext cx="11067392" cy="1818290"/>
          </a:xfrm>
          <a:prstGeom prst="rect">
            <a:avLst/>
          </a:prstGeom>
          <a:noFill/>
          <a:ln>
            <a:noFill/>
          </a:ln>
        </p:spPr>
      </p:pic>
      <p:sp>
        <p:nvSpPr>
          <p:cNvPr id="9" name="8 - Ορθογώνιο"/>
          <p:cNvSpPr/>
          <p:nvPr/>
        </p:nvSpPr>
        <p:spPr>
          <a:xfrm>
            <a:off x="1587061" y="2459421"/>
            <a:ext cx="8671035" cy="3026979"/>
          </a:xfrm>
          <a:prstGeom prst="rect">
            <a:avLst/>
          </a:prstGeom>
        </p:spPr>
        <p:txBody>
          <a:bodyPr wrap="square">
            <a:spAutoFit/>
          </a:bodyPr>
          <a:lstStyle/>
          <a:p>
            <a:pPr algn="just"/>
            <a:r>
              <a:rPr lang="el-GR" sz="3200" dirty="0" smtClean="0"/>
              <a:t>Σύμφωνα με την </a:t>
            </a:r>
            <a:r>
              <a:rPr lang="en-US" sz="3200" dirty="0" smtClean="0"/>
              <a:t>Gibson </a:t>
            </a:r>
            <a:r>
              <a:rPr lang="el-GR" sz="3200" dirty="0" smtClean="0"/>
              <a:t>(1998) Αθλητικός Τουρισμός ορίζεται ως ένα ταξίδι αναψυχής το οποίο ωθεί τα άτομα να συμμετέχουν ή να παρακολουθήσουν αθλητικές δραστηριότητες ή ακόμη και να   επισκεφτούν αθλητικά μνημεία /ατραξιόν. </a:t>
            </a:r>
            <a:r>
              <a:rPr lang="en-US" sz="3200" dirty="0" smtClean="0"/>
              <a:t> </a:t>
            </a:r>
            <a:endParaRPr lang="el-GR" sz="3200" dirty="0"/>
          </a:p>
        </p:txBody>
      </p:sp>
    </p:spTree>
    <p:extLst>
      <p:ext uri="{BB962C8B-B14F-4D97-AF65-F5344CB8AC3E}">
        <p14:creationId xmlns="" xmlns:p14="http://schemas.microsoft.com/office/powerpoint/2010/main" val="635930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4527</TotalTime>
  <Words>780</Words>
  <Application>Microsoft Office PowerPoint</Application>
  <PresentationFormat>Προσαρμογή</PresentationFormat>
  <Paragraphs>193</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Όψη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Μάρκετινγκ του αθλητισμού &amp; της αναψυχής.</dc:title>
  <dc:creator>Κριτής</dc:creator>
  <cp:lastModifiedBy>User</cp:lastModifiedBy>
  <cp:revision>74</cp:revision>
  <dcterms:created xsi:type="dcterms:W3CDTF">2019-10-25T08:52:21Z</dcterms:created>
  <dcterms:modified xsi:type="dcterms:W3CDTF">2025-11-19T07:29:58Z</dcterms:modified>
</cp:coreProperties>
</file>