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4" r:id="rId7"/>
    <p:sldId id="260" r:id="rId8"/>
    <p:sldId id="265" r:id="rId9"/>
    <p:sldId id="266" r:id="rId10"/>
    <p:sldId id="262" r:id="rId11"/>
    <p:sldId id="261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27/4/2021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ogeo@helit.d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ΕΡΓΑΣΙΑ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ΔΙΑΛΕΚΤΟΛΟΓΙΑ</a:t>
            </a:r>
          </a:p>
          <a:p>
            <a:r>
              <a:rPr lang="el-GR" sz="9600" b="1" dirty="0" smtClean="0">
                <a:solidFill>
                  <a:srgbClr val="FF0000"/>
                </a:solidFill>
              </a:rPr>
              <a:t>ΕΕΓΛΩ326</a:t>
            </a:r>
            <a:endParaRPr lang="el-GR" sz="9600" dirty="0" smtClean="0">
              <a:solidFill>
                <a:srgbClr val="FF0000"/>
              </a:solidFill>
            </a:endParaRPr>
          </a:p>
          <a:p>
            <a:pPr algn="l"/>
            <a:endParaRPr lang="en-US" sz="9600" b="1" i="1" dirty="0" smtClean="0">
              <a:solidFill>
                <a:srgbClr val="FF0000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Βιβλιογραφία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 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ΓΕΝΙΚΑ ΠΡΟΣΠΑΘΗΣΤΕ ΝΑ:</a:t>
            </a:r>
            <a:endParaRPr lang="el-GR" dirty="0" smtClean="0"/>
          </a:p>
          <a:p>
            <a:r>
              <a:rPr lang="el-GR" dirty="0" smtClean="0"/>
              <a:t>ΑΚΟΛΟΥΘΗΣΤΕ ΤΙΣ ΟΔΗΓΙΕΣ, ΓΙΑ ΕΙΔΟΣ </a:t>
            </a:r>
            <a:r>
              <a:rPr lang="en-US" dirty="0" smtClean="0"/>
              <a:t>–ROMAN - </a:t>
            </a:r>
            <a:r>
              <a:rPr lang="el-GR" dirty="0" smtClean="0"/>
              <a:t> ΚΑΙ ΜΕΓΕΘΟΣ ΓΡΑΜΜΑΤΟΣΕΙΡΑΣ -12ΑΡΙΑ ΚΑΙ 14 ΑΡΙΑ ΓΙΑ ΤΟΥΣ ΤΙΤΛΟΥΣ.</a:t>
            </a:r>
          </a:p>
          <a:p>
            <a:r>
              <a:rPr lang="en-US" dirty="0" smtClean="0"/>
              <a:t>BOLD, ITALICS </a:t>
            </a:r>
            <a:r>
              <a:rPr lang="el-GR" dirty="0" smtClean="0"/>
              <a:t> ΚΤΛ. </a:t>
            </a:r>
          </a:p>
          <a:p>
            <a:r>
              <a:rPr lang="el-GR" dirty="0" smtClean="0"/>
              <a:t>ΕΧΕΙ ΣΗΜΑΣΙΑ!!!! 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 </a:t>
            </a:r>
            <a:r>
              <a:rPr lang="el-GR" sz="4000" dirty="0" smtClean="0">
                <a:solidFill>
                  <a:srgbClr val="00B050"/>
                </a:solidFill>
              </a:rPr>
              <a:t>1</a:t>
            </a:r>
            <a:r>
              <a:rPr lang="el-GR" sz="4000" baseline="30000" dirty="0" smtClean="0">
                <a:solidFill>
                  <a:srgbClr val="00B050"/>
                </a:solidFill>
              </a:rPr>
              <a:t>ο</a:t>
            </a:r>
            <a:r>
              <a:rPr lang="el-GR" sz="4000" dirty="0" smtClean="0">
                <a:solidFill>
                  <a:srgbClr val="00B050"/>
                </a:solidFill>
              </a:rPr>
              <a:t> ΜΕΡΟΣ ΕΡΓΑΣΙΑΣ </a:t>
            </a:r>
          </a:p>
          <a:p>
            <a:r>
              <a:rPr lang="el-GR" sz="4000" dirty="0" smtClean="0">
                <a:solidFill>
                  <a:srgbClr val="00B050"/>
                </a:solidFill>
              </a:rPr>
              <a:t>ΚΟΙΝΟ ΑΝΑ ΔΥΟ (Ή ΤΡΕΙΣ ΦΟΙΤΗΤΕΣ/ΤΡΙΕΣ –Η ΚΑΙ ΕΝΑΣ/ΜΙΑ ΑΝ ΔΕΝ ΒΡΕΙΤΕ ΟΜΑΔΑ) </a:t>
            </a:r>
            <a:endParaRPr lang="el-GR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ΑΥΤ ΕΊΝΑΙ ΤΟ ΔΙΑΒΙΒΑΣΤΙΚΟ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1800" dirty="0" smtClean="0">
                <a:solidFill>
                  <a:srgbClr val="00B050"/>
                </a:solidFill>
              </a:rPr>
              <a:t>ΔΗΜΟΚΡ</a:t>
            </a:r>
            <a:r>
              <a:rPr lang="en-US" sz="1800" dirty="0" smtClean="0">
                <a:solidFill>
                  <a:srgbClr val="00B050"/>
                </a:solidFill>
              </a:rPr>
              <a:t>I</a:t>
            </a:r>
            <a:r>
              <a:rPr lang="el-GR" sz="1800" dirty="0" smtClean="0">
                <a:solidFill>
                  <a:srgbClr val="00B050"/>
                </a:solidFill>
              </a:rPr>
              <a:t>ΤΕΙΟ ΠΑΝΕΠΙΣΤΗΜΙΟ ΘΡΑΚΗΣ</a:t>
            </a:r>
          </a:p>
          <a:p>
            <a:r>
              <a:rPr lang="el-GR" sz="1800" dirty="0" smtClean="0">
                <a:solidFill>
                  <a:srgbClr val="00B050"/>
                </a:solidFill>
              </a:rPr>
              <a:t>ΤΜΗΜΑ ΕΛΛΗΝΙΚΗΣ ΦΙΛΟΛΟΓΙΑΣ</a:t>
            </a:r>
          </a:p>
          <a:p>
            <a:r>
              <a:rPr lang="el-GR" sz="1800" dirty="0" smtClean="0">
                <a:solidFill>
                  <a:srgbClr val="00B050"/>
                </a:solidFill>
              </a:rPr>
              <a:t>ΓΛΩΣΣΟΛΟΓΙΑ</a:t>
            </a:r>
          </a:p>
          <a:p>
            <a:r>
              <a:rPr lang="el-GR" sz="1800" dirty="0" smtClean="0">
                <a:solidFill>
                  <a:srgbClr val="00B050"/>
                </a:solidFill>
              </a:rPr>
              <a:t>                       </a:t>
            </a:r>
            <a:r>
              <a:rPr lang="el-GR" sz="1800" dirty="0" smtClean="0">
                <a:solidFill>
                  <a:srgbClr val="00B050"/>
                </a:solidFill>
              </a:rPr>
              <a:t>              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dirty="0" smtClean="0">
                <a:solidFill>
                  <a:srgbClr val="00B050"/>
                </a:solidFill>
              </a:rPr>
              <a:t>ΕΡΓΑΣΙΑ ΣΤΟ ΜΑΘΗΜΑ ΤΗΣ</a:t>
            </a:r>
            <a:r>
              <a:rPr lang="el-GR" sz="1800" dirty="0" smtClean="0">
                <a:solidFill>
                  <a:srgbClr val="00B050"/>
                </a:solidFill>
              </a:rPr>
              <a:t>………………………………</a:t>
            </a:r>
            <a:r>
              <a:rPr lang="el-GR" sz="1800" dirty="0" smtClean="0">
                <a:solidFill>
                  <a:srgbClr val="00B050"/>
                </a:solidFill>
              </a:rPr>
              <a:t> </a:t>
            </a:r>
          </a:p>
          <a:p>
            <a:r>
              <a:rPr lang="el-GR" sz="1800" dirty="0" smtClean="0">
                <a:solidFill>
                  <a:srgbClr val="00B050"/>
                </a:solidFill>
              </a:rPr>
              <a:t>ΤΙΤΛΟΣ  </a:t>
            </a:r>
            <a:r>
              <a:rPr lang="el-GR" sz="1800" dirty="0" smtClean="0">
                <a:solidFill>
                  <a:srgbClr val="00B050"/>
                </a:solidFill>
              </a:rPr>
              <a:t>«</a:t>
            </a:r>
            <a:r>
              <a:rPr lang="el-GR" sz="1800" b="1" dirty="0" smtClean="0">
                <a:solidFill>
                  <a:srgbClr val="00B050"/>
                </a:solidFill>
              </a:rPr>
              <a:t>  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b="1" dirty="0" smtClean="0">
                <a:solidFill>
                  <a:srgbClr val="00B050"/>
                </a:solidFill>
              </a:rPr>
              <a:t>Υπεύθυνη μαθήματος:  Καθηγήτρια  Πηνελόπη </a:t>
            </a:r>
            <a:r>
              <a:rPr lang="el-GR" sz="1800" b="1" dirty="0" err="1" smtClean="0">
                <a:solidFill>
                  <a:srgbClr val="00B050"/>
                </a:solidFill>
              </a:rPr>
              <a:t>Καμπάκη</a:t>
            </a:r>
            <a:r>
              <a:rPr lang="el-GR" sz="1800" b="1" dirty="0" smtClean="0">
                <a:solidFill>
                  <a:srgbClr val="00B050"/>
                </a:solidFill>
              </a:rPr>
              <a:t> </a:t>
            </a:r>
            <a:r>
              <a:rPr lang="el-GR" sz="1800" b="1" dirty="0" err="1" smtClean="0">
                <a:solidFill>
                  <a:srgbClr val="00B050"/>
                </a:solidFill>
              </a:rPr>
              <a:t>Βουγιουκλή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n-US" sz="1800" b="1" dirty="0" smtClean="0">
                <a:solidFill>
                  <a:srgbClr val="00B050"/>
                </a:solidFill>
              </a:rPr>
              <a:t>Tutor</a:t>
            </a:r>
            <a:r>
              <a:rPr lang="el-GR" sz="1800" b="1" dirty="0" smtClean="0">
                <a:solidFill>
                  <a:srgbClr val="00B050"/>
                </a:solidFill>
              </a:rPr>
              <a:t> :</a:t>
            </a:r>
            <a:r>
              <a:rPr lang="en-US" sz="1800" b="1" dirty="0" smtClean="0">
                <a:solidFill>
                  <a:srgbClr val="00B050"/>
                </a:solidFill>
              </a:rPr>
              <a:t>Dr </a:t>
            </a:r>
            <a:r>
              <a:rPr lang="el-GR" sz="1800" b="1" dirty="0" smtClean="0">
                <a:solidFill>
                  <a:srgbClr val="00B050"/>
                </a:solidFill>
              </a:rPr>
              <a:t> </a:t>
            </a:r>
            <a:r>
              <a:rPr lang="el-GR" sz="1800" b="1" dirty="0" smtClean="0">
                <a:solidFill>
                  <a:srgbClr val="00B050"/>
                </a:solidFill>
              </a:rPr>
              <a:t>Περσεφόνη </a:t>
            </a:r>
            <a:r>
              <a:rPr lang="el-GR" sz="1800" b="1" dirty="0" err="1" smtClean="0">
                <a:solidFill>
                  <a:srgbClr val="00B050"/>
                </a:solidFill>
              </a:rPr>
              <a:t>Μαμούκαρη</a:t>
            </a:r>
            <a:r>
              <a:rPr lang="el-GR" sz="1800" b="1" dirty="0" smtClean="0">
                <a:solidFill>
                  <a:srgbClr val="00B050"/>
                </a:solidFill>
              </a:rPr>
              <a:t> </a:t>
            </a:r>
            <a:endParaRPr lang="el-GR" sz="1800" b="1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b="1" dirty="0" smtClean="0">
                <a:solidFill>
                  <a:srgbClr val="00B050"/>
                </a:solidFill>
              </a:rPr>
              <a:t>Ονοματεπώνυμο, ΑΜ  και </a:t>
            </a:r>
            <a:r>
              <a:rPr lang="en-US" sz="1800" b="1" dirty="0" smtClean="0">
                <a:solidFill>
                  <a:srgbClr val="00B050"/>
                </a:solidFill>
              </a:rPr>
              <a:t>e mail f</a:t>
            </a:r>
            <a:r>
              <a:rPr lang="el-GR" sz="1800" b="1" dirty="0" err="1" smtClean="0">
                <a:solidFill>
                  <a:srgbClr val="00B050"/>
                </a:solidFill>
              </a:rPr>
              <a:t>οιτητών</a:t>
            </a:r>
            <a:r>
              <a:rPr lang="el-GR" sz="1800" b="1" dirty="0" smtClean="0">
                <a:solidFill>
                  <a:srgbClr val="00B050"/>
                </a:solidFill>
              </a:rPr>
              <a:t>/</a:t>
            </a:r>
            <a:r>
              <a:rPr lang="el-GR" sz="1800" b="1" dirty="0" err="1" smtClean="0">
                <a:solidFill>
                  <a:srgbClr val="00B050"/>
                </a:solidFill>
              </a:rPr>
              <a:t>ριών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b="1" dirty="0" smtClean="0">
                <a:solidFill>
                  <a:srgbClr val="00B050"/>
                </a:solidFill>
              </a:rPr>
              <a:t>1.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b="1" dirty="0" smtClean="0">
                <a:solidFill>
                  <a:srgbClr val="00B050"/>
                </a:solidFill>
              </a:rPr>
              <a:t>2.</a:t>
            </a:r>
            <a:endParaRPr lang="el-GR" sz="1800" dirty="0" smtClean="0">
              <a:solidFill>
                <a:srgbClr val="00B050"/>
              </a:solidFill>
            </a:endParaRPr>
          </a:p>
          <a:p>
            <a:endParaRPr lang="el-GR" sz="1800" dirty="0" smtClean="0">
              <a:solidFill>
                <a:srgbClr val="00B050"/>
              </a:solidFill>
            </a:endParaRPr>
          </a:p>
          <a:p>
            <a:pPr algn="ctr"/>
            <a:r>
              <a:rPr lang="el-GR" sz="1800" b="1" dirty="0" smtClean="0">
                <a:solidFill>
                  <a:srgbClr val="00B050"/>
                </a:solidFill>
              </a:rPr>
              <a:t> </a:t>
            </a:r>
            <a:r>
              <a:rPr lang="el-GR" sz="1800" dirty="0" smtClean="0">
                <a:solidFill>
                  <a:srgbClr val="00B050"/>
                </a:solidFill>
              </a:rPr>
              <a:t>ΚΟΜΟΤΗΝΗ  </a:t>
            </a:r>
            <a:r>
              <a:rPr lang="el-GR" sz="1800" dirty="0" smtClean="0">
                <a:solidFill>
                  <a:srgbClr val="00B050"/>
                </a:solidFill>
              </a:rPr>
              <a:t>ΜΑΗΣ  </a:t>
            </a:r>
            <a:r>
              <a:rPr lang="el-GR" sz="1800" dirty="0" smtClean="0">
                <a:solidFill>
                  <a:srgbClr val="00B050"/>
                </a:solidFill>
              </a:rPr>
              <a:t>2021</a:t>
            </a:r>
            <a:endParaRPr lang="el-GR" sz="1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l-GR" sz="1800" dirty="0" smtClean="0">
                <a:solidFill>
                  <a:srgbClr val="00B050"/>
                </a:solidFill>
              </a:rPr>
              <a:t>  </a:t>
            </a:r>
            <a:endParaRPr lang="el-GR" sz="1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ΤΙΤΛΟΣ ΕΊΝΑΙ ΠΑΡΑΔΕΙΓΜΑ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l-GR" sz="1800" b="1" dirty="0" smtClean="0"/>
              <a:t>Μεταγραφή θρακι</a:t>
            </a:r>
            <a:r>
              <a:rPr lang="el-GR" sz="1800" b="1" dirty="0" smtClean="0"/>
              <a:t>ώτ</a:t>
            </a:r>
            <a:r>
              <a:rPr lang="el-GR" sz="1800" b="1" dirty="0" smtClean="0"/>
              <a:t>ικων γλωσσικών ποικιλιών  από σελίδες κοινωνικής δικτύωσης (εδώ μας λέτε </a:t>
            </a:r>
            <a:r>
              <a:rPr lang="el-GR" sz="1800" b="1" dirty="0" smtClean="0">
                <a:solidFill>
                  <a:srgbClr val="00B050"/>
                </a:solidFill>
              </a:rPr>
              <a:t>συγκεκριμένη σελίδα/ες που πήρατε τα δεδομένα σας )</a:t>
            </a:r>
            <a:endParaRPr lang="el-GR" sz="1800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l-GR" sz="1800" b="1" dirty="0" smtClean="0">
                <a:solidFill>
                  <a:srgbClr val="00B050"/>
                </a:solidFill>
              </a:rPr>
              <a:t>Ιωάννα Γεωργίου1  Σοφία </a:t>
            </a:r>
            <a:r>
              <a:rPr lang="el-GR" sz="1800" b="1" dirty="0" err="1" smtClean="0">
                <a:solidFill>
                  <a:srgbClr val="00B050"/>
                </a:solidFill>
              </a:rPr>
              <a:t>Κυριακίδου</a:t>
            </a:r>
            <a:r>
              <a:rPr lang="el-GR" sz="1800" b="1" dirty="0" smtClean="0">
                <a:solidFill>
                  <a:srgbClr val="00B050"/>
                </a:solidFill>
              </a:rPr>
              <a:t> 2  ………..</a:t>
            </a:r>
          </a:p>
          <a:p>
            <a:pPr algn="ctr">
              <a:buNone/>
            </a:pPr>
            <a:r>
              <a:rPr lang="el-GR" sz="1800" b="1" dirty="0" smtClean="0">
                <a:solidFill>
                  <a:srgbClr val="00B050"/>
                </a:solidFill>
              </a:rPr>
              <a:t>1 </a:t>
            </a:r>
            <a:r>
              <a:rPr lang="en-US" sz="1800" b="1" dirty="0" smtClean="0">
                <a:solidFill>
                  <a:srgbClr val="00B050"/>
                </a:solidFill>
                <a:hlinkClick r:id="rId2"/>
              </a:rPr>
              <a:t>iogeo@helit.dr</a:t>
            </a:r>
            <a:r>
              <a:rPr lang="en-US" sz="1800" b="1" dirty="0" smtClean="0">
                <a:solidFill>
                  <a:srgbClr val="00B050"/>
                </a:solidFill>
              </a:rPr>
              <a:t> </a:t>
            </a:r>
            <a:r>
              <a:rPr lang="en-US" sz="1800" b="1" dirty="0" smtClean="0">
                <a:solidFill>
                  <a:srgbClr val="00B050"/>
                </a:solidFill>
              </a:rPr>
              <a:t>2 </a:t>
            </a:r>
            <a:r>
              <a:rPr lang="en-US" sz="1800" b="1" dirty="0" smtClean="0">
                <a:solidFill>
                  <a:srgbClr val="00B050"/>
                </a:solidFill>
              </a:rPr>
              <a:t>sokyr2helit</a:t>
            </a:r>
            <a:r>
              <a:rPr lang="el-GR" sz="1800" b="1" dirty="0" smtClean="0">
                <a:solidFill>
                  <a:srgbClr val="00B050"/>
                </a:solidFill>
              </a:rPr>
              <a:t>…</a:t>
            </a:r>
            <a:endParaRPr lang="en-US" sz="1800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endParaRPr lang="el-GR" sz="1800" dirty="0" smtClean="0">
              <a:solidFill>
                <a:srgbClr val="00B050"/>
              </a:solidFill>
            </a:endParaRPr>
          </a:p>
          <a:p>
            <a:pPr lvl="0"/>
            <a:r>
              <a:rPr lang="el-GR" sz="1800" b="1" dirty="0" smtClean="0">
                <a:solidFill>
                  <a:srgbClr val="00B050"/>
                </a:solidFill>
              </a:rPr>
              <a:t>1. Εισαγωγή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dirty="0" smtClean="0">
                <a:solidFill>
                  <a:srgbClr val="00B050"/>
                </a:solidFill>
              </a:rPr>
              <a:t>Γενικά  για τη διαλεκτολογία  </a:t>
            </a:r>
            <a:r>
              <a:rPr lang="el-GR" sz="1800" dirty="0" smtClean="0">
                <a:solidFill>
                  <a:srgbClr val="00B050"/>
                </a:solidFill>
              </a:rPr>
              <a:t>και τη επιστροφή της μέσω των Μέσων Κοινωνικής Δικτύωσης – πάρτε ιδέες από το </a:t>
            </a:r>
            <a:r>
              <a:rPr lang="en-US" sz="1800" dirty="0" smtClean="0">
                <a:solidFill>
                  <a:srgbClr val="00B050"/>
                </a:solidFill>
              </a:rPr>
              <a:t>pp </a:t>
            </a:r>
            <a:r>
              <a:rPr lang="el-GR" sz="1800" dirty="0" smtClean="0">
                <a:solidFill>
                  <a:srgbClr val="00B050"/>
                </a:solidFill>
              </a:rPr>
              <a:t> του </a:t>
            </a:r>
            <a:r>
              <a:rPr lang="el-GR" sz="1800" dirty="0" err="1" smtClean="0">
                <a:solidFill>
                  <a:srgbClr val="00B050"/>
                </a:solidFill>
              </a:rPr>
              <a:t>Λομονόσοφ</a:t>
            </a:r>
            <a:r>
              <a:rPr lang="el-GR" sz="1800" dirty="0" smtClean="0">
                <a:solidFill>
                  <a:srgbClr val="00B050"/>
                </a:solidFill>
              </a:rPr>
              <a:t> με τον Κούκο κι εμένα.  </a:t>
            </a:r>
            <a:endParaRPr lang="el-GR" sz="1800" dirty="0" smtClean="0">
              <a:solidFill>
                <a:srgbClr val="00B050"/>
              </a:solidFill>
            </a:endParaRPr>
          </a:p>
          <a:p>
            <a:endParaRPr lang="el-GR" sz="1800" b="1" dirty="0" smtClean="0">
              <a:solidFill>
                <a:srgbClr val="00B050"/>
              </a:solidFill>
            </a:endParaRPr>
          </a:p>
          <a:p>
            <a:r>
              <a:rPr lang="el-GR" sz="1800" b="1" dirty="0" smtClean="0">
                <a:solidFill>
                  <a:srgbClr val="00B050"/>
                </a:solidFill>
              </a:rPr>
              <a:t>2. Ερευνητικό Υπόβαθρο/ προηγούμενη έρευνα ΟΠΟΙΟ ΠΡΟΤΙΜΑΤΕ ΌΧΙ ΚΑΙ ΤΑ ΔΥΟ</a:t>
            </a:r>
            <a:endParaRPr lang="el-GR" sz="1800" dirty="0" smtClean="0">
              <a:solidFill>
                <a:srgbClr val="00B050"/>
              </a:solidFill>
            </a:endParaRPr>
          </a:p>
          <a:p>
            <a:r>
              <a:rPr lang="el-GR" sz="1800" dirty="0" smtClean="0">
                <a:solidFill>
                  <a:srgbClr val="00B050"/>
                </a:solidFill>
              </a:rPr>
              <a:t>Εδώ, επιλέγετε από αυτά που σας έχω δώσει </a:t>
            </a:r>
            <a:r>
              <a:rPr lang="el-GR" sz="1800" dirty="0" smtClean="0">
                <a:solidFill>
                  <a:srgbClr val="00B050"/>
                </a:solidFill>
              </a:rPr>
              <a:t>ΣΤΟ </a:t>
            </a:r>
            <a:r>
              <a:rPr lang="en-US" sz="1800" dirty="0" smtClean="0">
                <a:solidFill>
                  <a:srgbClr val="00B050"/>
                </a:solidFill>
              </a:rPr>
              <a:t>PP  </a:t>
            </a:r>
            <a:r>
              <a:rPr lang="el-GR" sz="1800" dirty="0" smtClean="0">
                <a:solidFill>
                  <a:srgbClr val="00B050"/>
                </a:solidFill>
              </a:rPr>
              <a:t>ΓΙΑ ΤΑ ΘΡΑΚΙΩΤΙΚΑ ΚΑΙ Ο, ΤΙ ΕΧΟΥΜΕ ΠΕΙ ΓΙΝΙΚΩΣ ΣΤΑ ΜΑΘΗΜΑΤΑ . </a:t>
            </a:r>
            <a:r>
              <a:rPr lang="el-GR" sz="1800" dirty="0" smtClean="0">
                <a:solidFill>
                  <a:srgbClr val="00B050"/>
                </a:solidFill>
              </a:rPr>
              <a:t>Διαλέξτε κ</a:t>
            </a:r>
            <a:r>
              <a:rPr lang="el-GR" sz="1800" dirty="0" smtClean="0">
                <a:solidFill>
                  <a:srgbClr val="00B050"/>
                </a:solidFill>
              </a:rPr>
              <a:t>άποια </a:t>
            </a:r>
            <a:r>
              <a:rPr lang="el-GR" sz="1800" dirty="0" smtClean="0">
                <a:solidFill>
                  <a:srgbClr val="00B050"/>
                </a:solidFill>
              </a:rPr>
              <a:t>στοιχεία που ταιριάζουν με το θέμα που θα δουλέψετε. </a:t>
            </a:r>
            <a:r>
              <a:rPr lang="el-GR" sz="1800" dirty="0" smtClean="0">
                <a:solidFill>
                  <a:srgbClr val="00B050"/>
                </a:solidFill>
              </a:rPr>
              <a:t> Μιλήστε και για τα θρακιώτικα γενικά και για </a:t>
            </a:r>
            <a:r>
              <a:rPr lang="el-GR" sz="1800" dirty="0" err="1" smtClean="0">
                <a:solidFill>
                  <a:srgbClr val="00B050"/>
                </a:solidFill>
              </a:rPr>
              <a:t>ττην</a:t>
            </a:r>
            <a:r>
              <a:rPr lang="el-GR" sz="1800" dirty="0" smtClean="0">
                <a:solidFill>
                  <a:srgbClr val="00B050"/>
                </a:solidFill>
              </a:rPr>
              <a:t> επιστροφή τους μέσω ΜΚΔ. Εδώ </a:t>
            </a:r>
            <a:r>
              <a:rPr lang="el-GR" sz="1800" dirty="0" smtClean="0">
                <a:solidFill>
                  <a:srgbClr val="00B050"/>
                </a:solidFill>
              </a:rPr>
              <a:t>μπορείτε να γράψετε μέχρι και 1000 λέξεις. </a:t>
            </a:r>
          </a:p>
          <a:p>
            <a:pPr>
              <a:buNone/>
            </a:pPr>
            <a:r>
              <a:rPr lang="el-GR" sz="1800" dirty="0" smtClean="0">
                <a:solidFill>
                  <a:srgbClr val="00B050"/>
                </a:solidFill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ΔΕΙΤΕ ΤΟ </a:t>
            </a:r>
            <a:r>
              <a:rPr lang="en-US" dirty="0" smtClean="0"/>
              <a:t>PP </a:t>
            </a:r>
            <a:r>
              <a:rPr lang="el-GR" dirty="0" smtClean="0"/>
              <a:t> ΑΠΌ ΤΗΝ ΕΡΓΑΣΙΑ ΜΟΥ ΜΕ ΤΟΝ ΚΟΥΚΟ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600" b="1" dirty="0" smtClean="0">
                <a:solidFill>
                  <a:srgbClr val="00B050"/>
                </a:solidFill>
              </a:rPr>
              <a:t>3</a:t>
            </a:r>
            <a:r>
              <a:rPr lang="el-GR" sz="2600" b="1" dirty="0" smtClean="0">
                <a:solidFill>
                  <a:srgbClr val="00B050"/>
                </a:solidFill>
              </a:rPr>
              <a:t>.</a:t>
            </a:r>
            <a:r>
              <a:rPr lang="el-GR" sz="2600" b="1" dirty="0" smtClean="0">
                <a:solidFill>
                  <a:srgbClr val="00B050"/>
                </a:solidFill>
              </a:rPr>
              <a:t>	Η </a:t>
            </a:r>
            <a:r>
              <a:rPr lang="el-GR" sz="2600" b="1" dirty="0" smtClean="0">
                <a:solidFill>
                  <a:srgbClr val="00B050"/>
                </a:solidFill>
              </a:rPr>
              <a:t>έρευνα</a:t>
            </a:r>
          </a:p>
          <a:p>
            <a:pPr lvl="0"/>
            <a:r>
              <a:rPr lang="el-GR" sz="2800" b="1" dirty="0" smtClean="0">
                <a:solidFill>
                  <a:srgbClr val="00B050"/>
                </a:solidFill>
              </a:rPr>
              <a:t>3.1. Σκοπός </a:t>
            </a:r>
            <a:r>
              <a:rPr lang="el-GR" sz="2800" b="1" dirty="0" smtClean="0">
                <a:solidFill>
                  <a:srgbClr val="00B050"/>
                </a:solidFill>
              </a:rPr>
              <a:t>της εργασίας</a:t>
            </a:r>
            <a:endParaRPr lang="el-GR" sz="2800" dirty="0" smtClean="0">
              <a:solidFill>
                <a:srgbClr val="00B050"/>
              </a:solidFill>
            </a:endParaRPr>
          </a:p>
          <a:p>
            <a:r>
              <a:rPr lang="el-GR" sz="2800" dirty="0" smtClean="0">
                <a:solidFill>
                  <a:srgbClr val="00B050"/>
                </a:solidFill>
              </a:rPr>
              <a:t>Πείτε </a:t>
            </a:r>
            <a:r>
              <a:rPr lang="el-GR" sz="2800" dirty="0" smtClean="0">
                <a:solidFill>
                  <a:srgbClr val="00B050"/>
                </a:solidFill>
              </a:rPr>
              <a:t>μας</a:t>
            </a:r>
            <a:r>
              <a:rPr lang="el-GR" sz="2800" dirty="0" smtClean="0">
                <a:solidFill>
                  <a:srgbClr val="00B050"/>
                </a:solidFill>
              </a:rPr>
              <a:t> </a:t>
            </a:r>
            <a:r>
              <a:rPr lang="el-GR" sz="2800" dirty="0" smtClean="0">
                <a:solidFill>
                  <a:srgbClr val="00B050"/>
                </a:solidFill>
              </a:rPr>
              <a:t>γιατί κάνετε την έρευνα. Το θέλετε να δείτε. </a:t>
            </a:r>
            <a:endParaRPr lang="el-GR" sz="2800" dirty="0" smtClean="0">
              <a:solidFill>
                <a:srgbClr val="00B050"/>
              </a:solidFill>
            </a:endParaRPr>
          </a:p>
          <a:p>
            <a:pPr lvl="1">
              <a:buNone/>
            </a:pPr>
            <a:r>
              <a:rPr lang="el-GR" sz="2600" dirty="0" smtClean="0">
                <a:solidFill>
                  <a:srgbClr val="00B050"/>
                </a:solidFill>
              </a:rPr>
              <a:t>3.2. Πληροφορητές/</a:t>
            </a:r>
            <a:r>
              <a:rPr lang="el-GR" sz="2600" dirty="0" err="1" smtClean="0">
                <a:solidFill>
                  <a:srgbClr val="00B050"/>
                </a:solidFill>
              </a:rPr>
              <a:t>τριες</a:t>
            </a:r>
            <a:r>
              <a:rPr lang="el-GR" sz="2600" dirty="0" smtClean="0">
                <a:solidFill>
                  <a:srgbClr val="00B050"/>
                </a:solidFill>
              </a:rPr>
              <a:t> (προφανώς οι </a:t>
            </a:r>
            <a:r>
              <a:rPr lang="el-GR" sz="2600" dirty="0" err="1" smtClean="0">
                <a:solidFill>
                  <a:srgbClr val="00B050"/>
                </a:solidFill>
              </a:rPr>
              <a:t>συμμετέχονμτες</a:t>
            </a:r>
            <a:r>
              <a:rPr lang="el-GR" sz="2600" dirty="0" smtClean="0">
                <a:solidFill>
                  <a:srgbClr val="00B050"/>
                </a:solidFill>
              </a:rPr>
              <a:t>/</a:t>
            </a:r>
            <a:r>
              <a:rPr lang="el-GR" sz="2600" dirty="0" err="1" smtClean="0">
                <a:solidFill>
                  <a:srgbClr val="00B050"/>
                </a:solidFill>
              </a:rPr>
              <a:t>ουσες</a:t>
            </a:r>
            <a:r>
              <a:rPr lang="el-GR" sz="2600" dirty="0" smtClean="0">
                <a:solidFill>
                  <a:srgbClr val="00B050"/>
                </a:solidFill>
              </a:rPr>
              <a:t> στα ΜΚΔ. Αν κάποιοι </a:t>
            </a:r>
            <a:r>
              <a:rPr lang="el-GR" sz="2600" dirty="0" err="1" smtClean="0">
                <a:solidFill>
                  <a:srgbClr val="00B050"/>
                </a:solidFill>
              </a:rPr>
              <a:t>κ΄σνουν</a:t>
            </a:r>
            <a:r>
              <a:rPr lang="el-GR" sz="2600" dirty="0" smtClean="0">
                <a:solidFill>
                  <a:srgbClr val="00B050"/>
                </a:solidFill>
              </a:rPr>
              <a:t> </a:t>
            </a:r>
            <a:r>
              <a:rPr lang="el-GR" sz="2600" dirty="0" err="1" smtClean="0">
                <a:solidFill>
                  <a:srgbClr val="00B050"/>
                </a:solidFill>
              </a:rPr>
              <a:t>κάτο</a:t>
            </a:r>
            <a:r>
              <a:rPr lang="el-GR" sz="2600" dirty="0" smtClean="0">
                <a:solidFill>
                  <a:srgbClr val="00B050"/>
                </a:solidFill>
              </a:rPr>
              <a:t> άλλο, να μου πούνε. </a:t>
            </a:r>
          </a:p>
          <a:p>
            <a:pPr lvl="1">
              <a:buNone/>
            </a:pPr>
            <a:r>
              <a:rPr lang="el-GR" sz="2600" dirty="0" smtClean="0">
                <a:solidFill>
                  <a:srgbClr val="00B050"/>
                </a:solidFill>
              </a:rPr>
              <a:t>3.3. Υλικό</a:t>
            </a:r>
          </a:p>
          <a:p>
            <a:pPr lvl="1">
              <a:buNone/>
            </a:pPr>
            <a:r>
              <a:rPr lang="el-GR" sz="2600" dirty="0" smtClean="0">
                <a:solidFill>
                  <a:srgbClr val="00B050"/>
                </a:solidFill>
              </a:rPr>
              <a:t>Προφανώς τα </a:t>
            </a:r>
            <a:r>
              <a:rPr lang="el-GR" sz="2600" smtClean="0">
                <a:solidFill>
                  <a:srgbClr val="00B050"/>
                </a:solidFill>
              </a:rPr>
              <a:t>ΜΚΔ –Ο ΚΑΘΕΡΝΑΣ ΛΕΕΙ ΑΠΌ ΠΟΎ ΤΟ ΠΗΡΕ Ο ΔΙΚΟ ΤΟΥ ΥΛΙΚΟ </a:t>
            </a:r>
            <a:endParaRPr lang="el-GR" sz="2600" dirty="0" smtClean="0">
              <a:solidFill>
                <a:srgbClr val="00B050"/>
              </a:solidFill>
            </a:endParaRPr>
          </a:p>
          <a:p>
            <a:pPr lvl="1">
              <a:buNone/>
            </a:pPr>
            <a:r>
              <a:rPr lang="el-GR" sz="2600" dirty="0" smtClean="0">
                <a:solidFill>
                  <a:srgbClr val="00B050"/>
                </a:solidFill>
              </a:rPr>
              <a:t>3.4. Διαδικασία</a:t>
            </a:r>
          </a:p>
          <a:p>
            <a:pPr lvl="1">
              <a:buNone/>
            </a:pPr>
            <a:r>
              <a:rPr lang="el-GR" sz="2600" dirty="0" smtClean="0">
                <a:solidFill>
                  <a:srgbClr val="00B050"/>
                </a:solidFill>
              </a:rPr>
              <a:t>Πώς μαζέψατε το υλικό σας </a:t>
            </a:r>
          </a:p>
          <a:p>
            <a:pPr lvl="1">
              <a:buNone/>
            </a:pPr>
            <a:endParaRPr lang="el-GR" sz="26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>
              <a:solidFill>
                <a:srgbClr val="0070C0"/>
              </a:solidFill>
            </a:endParaRPr>
          </a:p>
          <a:p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ΑΥΤΌ ΤΟ ΚΟΜΜΑΤΙ ΜΕ ΤΑ ΑΠΟΤΕΛΕΣΜΑΤΑ ΘΑ ΕΊΝΑΙ ΔΙΑΦΟΡΕΤΙΚΟ ΓΙΑ ΤΟ ΚΆΘΕ ΜΕΛΟΣ ΤΗΣ ΟΜΑΔΑΣ. ΘΑ ΜΠΕΙ ΩΣ ΕΞΗΣ :</a:t>
            </a:r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70C0"/>
                </a:solidFill>
              </a:rPr>
              <a:t>4. Αποτελέσματα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 </a:t>
            </a:r>
            <a:r>
              <a:rPr lang="el-GR" dirty="0" smtClean="0"/>
              <a:t>ΠΑΡΑΔΕΙΓΜΑ </a:t>
            </a:r>
            <a:endParaRPr lang="el-GR" dirty="0" smtClean="0"/>
          </a:p>
          <a:p>
            <a:pPr lvl="0"/>
            <a:r>
              <a:rPr lang="el-GR" b="1" dirty="0" smtClean="0">
                <a:solidFill>
                  <a:srgbClr val="0070C0"/>
                </a:solidFill>
              </a:rPr>
              <a:t>ΑΠΟΤΕΛΕΣΜΑΤΑ </a:t>
            </a:r>
            <a:r>
              <a:rPr lang="el-GR" b="1" dirty="0" smtClean="0">
                <a:solidFill>
                  <a:srgbClr val="0070C0"/>
                </a:solidFill>
              </a:rPr>
              <a:t>1- Μαρία </a:t>
            </a:r>
            <a:r>
              <a:rPr lang="el-GR" b="1" dirty="0" err="1" smtClean="0">
                <a:solidFill>
                  <a:srgbClr val="0070C0"/>
                </a:solidFill>
              </a:rPr>
              <a:t>Καρατσιουμπάνη</a:t>
            </a:r>
            <a:endParaRPr lang="el-GR" b="1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l-GR" b="1" dirty="0" smtClean="0">
                <a:solidFill>
                  <a:srgbClr val="0070C0"/>
                </a:solidFill>
              </a:rPr>
              <a:t>Και θα γράψει τα δικά της η </a:t>
            </a:r>
            <a:r>
              <a:rPr lang="el-GR" b="1" dirty="0" smtClean="0">
                <a:solidFill>
                  <a:srgbClr val="0070C0"/>
                </a:solidFill>
              </a:rPr>
              <a:t>Μ</a:t>
            </a:r>
            <a:r>
              <a:rPr lang="el-GR" b="1" dirty="0" smtClean="0">
                <a:solidFill>
                  <a:srgbClr val="0070C0"/>
                </a:solidFill>
              </a:rPr>
              <a:t>αρία </a:t>
            </a:r>
          </a:p>
          <a:p>
            <a:pPr lvl="0"/>
            <a:endParaRPr lang="el-GR" b="1" dirty="0" smtClean="0">
              <a:solidFill>
                <a:srgbClr val="0070C0"/>
              </a:solidFill>
            </a:endParaRPr>
          </a:p>
          <a:p>
            <a:pPr lvl="0"/>
            <a:r>
              <a:rPr lang="el-GR" b="1" dirty="0" smtClean="0">
                <a:solidFill>
                  <a:srgbClr val="0070C0"/>
                </a:solidFill>
              </a:rPr>
              <a:t>Θα ακολουθήσει η δεύτερη της ομάδας </a:t>
            </a:r>
          </a:p>
          <a:p>
            <a:pPr lvl="0"/>
            <a:r>
              <a:rPr lang="el-GR" b="1" dirty="0" smtClean="0">
                <a:solidFill>
                  <a:srgbClr val="0070C0"/>
                </a:solidFill>
              </a:rPr>
              <a:t>Και </a:t>
            </a:r>
            <a:r>
              <a:rPr lang="el-GR" b="1" dirty="0" err="1" smtClean="0">
                <a:solidFill>
                  <a:srgbClr val="0070C0"/>
                </a:solidFill>
              </a:rPr>
              <a:t>αφου</a:t>
            </a:r>
            <a:r>
              <a:rPr lang="el-GR" b="1" dirty="0" smtClean="0">
                <a:solidFill>
                  <a:srgbClr val="0070C0"/>
                </a:solidFill>
              </a:rPr>
              <a:t> γράψει τα δικά της και η τρίτη, αν </a:t>
            </a:r>
            <a:r>
              <a:rPr lang="el-GR" b="1" dirty="0" err="1" smtClean="0">
                <a:solidFill>
                  <a:srgbClr val="0070C0"/>
                </a:solidFill>
              </a:rPr>
              <a:t>υπαρχει</a:t>
            </a:r>
            <a:r>
              <a:rPr lang="el-GR" b="1" dirty="0" smtClean="0">
                <a:solidFill>
                  <a:srgbClr val="0070C0"/>
                </a:solidFill>
              </a:rPr>
              <a:t>. </a:t>
            </a:r>
          </a:p>
          <a:p>
            <a:pPr lvl="0"/>
            <a:r>
              <a:rPr lang="el-GR" b="1" dirty="0" smtClean="0">
                <a:solidFill>
                  <a:srgbClr val="0070C0"/>
                </a:solidFill>
              </a:rPr>
              <a:t>ΚΑΠΙΣΙ; </a:t>
            </a:r>
            <a:endParaRPr lang="el-G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l-GR" b="1" i="1" dirty="0" smtClean="0"/>
              <a:t> 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θα περιέχουν τα αποτελέσματα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Στα αποτελέσματα θέλω να μου πείτε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l-GR" dirty="0" smtClean="0">
                <a:solidFill>
                  <a:srgbClr val="0070C0"/>
                </a:solidFill>
              </a:rPr>
              <a:t>1.  αυτά που μου στείλατε στην πρώτη άσκηση σαν συμπεράσματα, όχι ολόκληρο το  </a:t>
            </a:r>
            <a:r>
              <a:rPr lang="en-US" dirty="0" smtClean="0">
                <a:solidFill>
                  <a:srgbClr val="0070C0"/>
                </a:solidFill>
              </a:rPr>
              <a:t>excel! 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2. </a:t>
            </a:r>
            <a:r>
              <a:rPr lang="el-GR" dirty="0" smtClean="0">
                <a:solidFill>
                  <a:srgbClr val="0070C0"/>
                </a:solidFill>
              </a:rPr>
              <a:t>Ποια φαινόμενα θρακιώτικων διαλέκτων παρατηρείτε στις λέξει</a:t>
            </a:r>
            <a:r>
              <a:rPr lang="el-GR" dirty="0" smtClean="0">
                <a:solidFill>
                  <a:srgbClr val="0070C0"/>
                </a:solidFill>
              </a:rPr>
              <a:t>ς</a:t>
            </a:r>
            <a:r>
              <a:rPr lang="el-GR" dirty="0" smtClean="0">
                <a:solidFill>
                  <a:srgbClr val="0070C0"/>
                </a:solidFill>
              </a:rPr>
              <a:t> που βρήκατε</a:t>
            </a:r>
          </a:p>
          <a:p>
            <a:r>
              <a:rPr lang="el-GR" dirty="0" smtClean="0">
                <a:solidFill>
                  <a:srgbClr val="0070C0"/>
                </a:solidFill>
              </a:rPr>
              <a:t>(πχ αποκοπή μη τονιζόμενου τελικού [</a:t>
            </a:r>
            <a:r>
              <a:rPr lang="en-US" dirty="0" err="1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] </a:t>
            </a:r>
            <a:r>
              <a:rPr lang="el-GR" dirty="0" smtClean="0">
                <a:solidFill>
                  <a:srgbClr val="0070C0"/>
                </a:solidFill>
              </a:rPr>
              <a:t>ακολουθούμενο από τη λίστα με τις λέξεις. 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5. ΣΥΖΗΤΗΣΗ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Στη </a:t>
            </a:r>
            <a:r>
              <a:rPr lang="el-GR" dirty="0" err="1" smtClean="0">
                <a:solidFill>
                  <a:srgbClr val="0070C0"/>
                </a:solidFill>
              </a:rPr>
              <a:t>συζητηση</a:t>
            </a:r>
            <a:r>
              <a:rPr lang="el-GR" dirty="0" smtClean="0">
                <a:solidFill>
                  <a:srgbClr val="0070C0"/>
                </a:solidFill>
              </a:rPr>
              <a:t> ότι </a:t>
            </a:r>
            <a:r>
              <a:rPr lang="el-GR" dirty="0" err="1" smtClean="0">
                <a:solidFill>
                  <a:srgbClr val="0070C0"/>
                </a:solidFill>
              </a:rPr>
              <a:t>νομιζετε</a:t>
            </a:r>
            <a:r>
              <a:rPr lang="el-GR" dirty="0" smtClean="0">
                <a:solidFill>
                  <a:srgbClr val="0070C0"/>
                </a:solidFill>
              </a:rPr>
              <a:t> ότι σας εντυπωσίασε. </a:t>
            </a:r>
            <a:r>
              <a:rPr lang="el-GR" dirty="0" smtClean="0">
                <a:solidFill>
                  <a:srgbClr val="00B050"/>
                </a:solidFill>
              </a:rPr>
              <a:t>Η </a:t>
            </a:r>
            <a:r>
              <a:rPr lang="el-GR" dirty="0" err="1" smtClean="0">
                <a:solidFill>
                  <a:srgbClr val="00B050"/>
                </a:solidFill>
              </a:rPr>
              <a:t>συζητηση</a:t>
            </a:r>
            <a:r>
              <a:rPr lang="el-GR" dirty="0" smtClean="0">
                <a:solidFill>
                  <a:srgbClr val="00B050"/>
                </a:solidFill>
              </a:rPr>
              <a:t> </a:t>
            </a:r>
            <a:r>
              <a:rPr lang="el-GR" dirty="0" err="1" smtClean="0">
                <a:solidFill>
                  <a:srgbClr val="00B050"/>
                </a:solidFill>
              </a:rPr>
              <a:t>μπορει</a:t>
            </a:r>
            <a:r>
              <a:rPr lang="el-GR" dirty="0" smtClean="0">
                <a:solidFill>
                  <a:srgbClr val="00B050"/>
                </a:solidFill>
              </a:rPr>
              <a:t> να γίνει από ολόκληρη την ομάδα ή κατά μονάδας. </a:t>
            </a:r>
            <a:endParaRPr lang="el-G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329</Words>
  <PresentationFormat>Προβολή στην οθόνη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ΕΡΓΑΣΙΑ </vt:lpstr>
      <vt:lpstr>Διαφάνεια 2</vt:lpstr>
      <vt:lpstr>ΑΥΤ ΕΊΝΑΙ ΤΟ ΔΙΑΒΙΒΑΣΤΙΚΟ </vt:lpstr>
      <vt:lpstr>Ο ΤΙΤΛΟΣ ΕΊΝΑΙ ΠΑΡΑΔΕΙΓΜΑ</vt:lpstr>
      <vt:lpstr>ΔΕΙΤΕ ΤΟ PP  ΑΠΌ ΤΗΝ ΕΡΓΑΣΙΑ ΜΟΥ ΜΕ ΤΟΝ ΚΟΥΚΟ </vt:lpstr>
      <vt:lpstr>Διαφάνεια 6</vt:lpstr>
      <vt:lpstr>4. Αποτελέσματα </vt:lpstr>
      <vt:lpstr>Τι θα περιέχουν τα αποτελέσματα </vt:lpstr>
      <vt:lpstr>5. ΣΥΖΗΤΗΣΗ 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ΕΡΓΑΣΙΑ </dc:title>
  <cp:lastModifiedBy>ΚΑΜΠΑΚΗ</cp:lastModifiedBy>
  <cp:revision>13</cp:revision>
  <dcterms:modified xsi:type="dcterms:W3CDTF">2021-04-27T07:39:24Z</dcterms:modified>
</cp:coreProperties>
</file>