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D590D914-97A1-4D77-9C3C-DC1141F79AB2}" type="datetimeFigureOut">
              <a:rPr lang="el-GR" smtClean="0"/>
              <a:pPr/>
              <a:t>6/3/2024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DECF178-F574-4E32-B296-609CC440362B}"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D590D914-97A1-4D77-9C3C-DC1141F79AB2}" type="datetimeFigureOut">
              <a:rPr lang="el-GR" smtClean="0"/>
              <a:pPr/>
              <a:t>6/3/2024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DECF178-F574-4E32-B296-609CC440362B}"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D590D914-97A1-4D77-9C3C-DC1141F79AB2}" type="datetimeFigureOut">
              <a:rPr lang="el-GR" smtClean="0"/>
              <a:pPr/>
              <a:t>6/3/2024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DECF178-F574-4E32-B296-609CC440362B}"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D590D914-97A1-4D77-9C3C-DC1141F79AB2}" type="datetimeFigureOut">
              <a:rPr lang="el-GR" smtClean="0"/>
              <a:pPr/>
              <a:t>6/3/2024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DECF178-F574-4E32-B296-609CC440362B}"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D590D914-97A1-4D77-9C3C-DC1141F79AB2}" type="datetimeFigureOut">
              <a:rPr lang="el-GR" smtClean="0"/>
              <a:pPr/>
              <a:t>6/3/2024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DECF178-F574-4E32-B296-609CC440362B}"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D590D914-97A1-4D77-9C3C-DC1141F79AB2}" type="datetimeFigureOut">
              <a:rPr lang="el-GR" smtClean="0"/>
              <a:pPr/>
              <a:t>6/3/2024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DECF178-F574-4E32-B296-609CC440362B}"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D590D914-97A1-4D77-9C3C-DC1141F79AB2}" type="datetimeFigureOut">
              <a:rPr lang="el-GR" smtClean="0"/>
              <a:pPr/>
              <a:t>6/3/2024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4DECF178-F574-4E32-B296-609CC440362B}"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D590D914-97A1-4D77-9C3C-DC1141F79AB2}" type="datetimeFigureOut">
              <a:rPr lang="el-GR" smtClean="0"/>
              <a:pPr/>
              <a:t>6/3/2024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4DECF178-F574-4E32-B296-609CC440362B}"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D590D914-97A1-4D77-9C3C-DC1141F79AB2}" type="datetimeFigureOut">
              <a:rPr lang="el-GR" smtClean="0"/>
              <a:pPr/>
              <a:t>6/3/2024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4DECF178-F574-4E32-B296-609CC440362B}"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590D914-97A1-4D77-9C3C-DC1141F79AB2}" type="datetimeFigureOut">
              <a:rPr lang="el-GR" smtClean="0"/>
              <a:pPr/>
              <a:t>6/3/2024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DECF178-F574-4E32-B296-609CC440362B}"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590D914-97A1-4D77-9C3C-DC1141F79AB2}" type="datetimeFigureOut">
              <a:rPr lang="el-GR" smtClean="0"/>
              <a:pPr/>
              <a:t>6/3/2024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DECF178-F574-4E32-B296-609CC440362B}"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90D914-97A1-4D77-9C3C-DC1141F79AB2}" type="datetimeFigureOut">
              <a:rPr lang="el-GR" smtClean="0"/>
              <a:pPr/>
              <a:t>6/3/2024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ECF178-F574-4E32-B296-609CC440362B}"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smtClean="0"/>
              <a:t>ΙΣΤΟΡΙΑ ΤΗΣ ΒΥΖΑΝΤΙΝΗΣ ΠΑΙΔΕΙΑΣ</a:t>
            </a:r>
            <a:endParaRPr lang="el-GR"/>
          </a:p>
        </p:txBody>
      </p:sp>
      <p:sp>
        <p:nvSpPr>
          <p:cNvPr id="3" name="2 - Υπότιτλος"/>
          <p:cNvSpPr>
            <a:spLocks noGrp="1"/>
          </p:cNvSpPr>
          <p:nvPr>
            <p:ph type="subTitle" idx="1"/>
          </p:nvPr>
        </p:nvSpPr>
        <p:spPr/>
        <p:txBody>
          <a:bodyPr/>
          <a:lstStyle/>
          <a:p>
            <a:r>
              <a:rPr lang="el-GR" smtClean="0">
                <a:solidFill>
                  <a:schemeClr val="accent1">
                    <a:lumMod val="75000"/>
                  </a:schemeClr>
                </a:solidFill>
              </a:rPr>
              <a:t>Μάθημα 3ο: </a:t>
            </a:r>
            <a:r>
              <a:rPr lang="el-GR" smtClean="0">
                <a:solidFill>
                  <a:schemeClr val="accent1">
                    <a:lumMod val="75000"/>
                  </a:schemeClr>
                </a:solidFill>
              </a:rPr>
              <a:t>Ζυμώσεις</a:t>
            </a:r>
            <a:r>
              <a:rPr lang="el-GR" smtClean="0">
                <a:solidFill>
                  <a:schemeClr val="accent1">
                    <a:lumMod val="75000"/>
                  </a:schemeClr>
                </a:solidFill>
              </a:rPr>
              <a:t>, ἀναζητήσεις, τεχνικὲς πρόοδοι, οἱ πρῶτες μεγάλες μορφές</a:t>
            </a:r>
            <a:endParaRPr lang="el-GR">
              <a:solidFill>
                <a:schemeClr val="accent1">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214422"/>
            <a:ext cx="8229600" cy="4911741"/>
          </a:xfrm>
        </p:spPr>
        <p:txBody>
          <a:bodyPr/>
          <a:lstStyle/>
          <a:p>
            <a:r>
              <a:rPr lang="el-GR" smtClean="0"/>
              <a:t>Ὁ πατριάρχης Νικηφόρος. Πατριαρχία του ἀπὸ τὸ 806 ἕως τὸ 815. </a:t>
            </a:r>
          </a:p>
          <a:p>
            <a:r>
              <a:rPr lang="el-GR" smtClean="0"/>
              <a:t>Γνωρίζουμε πληροφορίες ἀπὸ τὸν Βίο του, τὸν ὁποῖο ἔγραψε ὁ Ἰγνάτιος. </a:t>
            </a:r>
          </a:p>
          <a:p>
            <a:r>
              <a:rPr lang="el-GR" smtClean="0"/>
              <a:t>Ὑπῆρξε ἀσηκρήτης (γραμματέας). </a:t>
            </a:r>
          </a:p>
          <a:p>
            <a:r>
              <a:rPr lang="el-GR" smtClean="0"/>
              <a:t>Πῆρε μέρος ὡς ἀσηκρήτης στὴ σύνοδο τῆς Ἱέρειας (754) καὶ στὴ σύνοδο τῆς Νικαίας (787). </a:t>
            </a:r>
          </a:p>
          <a:p>
            <a:r>
              <a:rPr lang="el-GR" smtClean="0"/>
              <a:t>Ἀργότερα ἔγινε μοναχός.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714356"/>
            <a:ext cx="8229600" cy="5411807"/>
          </a:xfrm>
        </p:spPr>
        <p:txBody>
          <a:bodyPr>
            <a:noAutofit/>
          </a:bodyPr>
          <a:lstStyle/>
          <a:p>
            <a:r>
              <a:rPr lang="el-GR" sz="2800" smtClean="0"/>
              <a:t>Μόρφωση τοῦ Νικηφόρου: γραμματική, ῥητορική, φιλοσοφία (ἀριστοτελικὴ θεωρία), «μαθηματικὴ τετρακτύς»: ἀστρονομία, γεωμετρία, μουσική, ἀριθμητική. </a:t>
            </a:r>
          </a:p>
          <a:p>
            <a:r>
              <a:rPr lang="el-GR" sz="2800" smtClean="0"/>
              <a:t>Ὁ Νικηφόρος ὑπερασπίζεται τὶς εἰκόνες χρησιμοποιώντας ἀριστοτελικὰ ἐπιχειρήματα ποὺ ἔμαθε στὸ σχολεῖο. </a:t>
            </a:r>
          </a:p>
          <a:p>
            <a:r>
              <a:rPr lang="el-GR" sz="2800" smtClean="0"/>
              <a:t>Ὁ Ἀριστοτέλης τὸν 8ο αἰώνα ἔγινε καὶ πάλι σχολικὸ ἐγχειρίδιο.</a:t>
            </a:r>
          </a:p>
          <a:p>
            <a:r>
              <a:rPr lang="el-GR" sz="2800" smtClean="0"/>
              <a:t>Οἱ εἰκονολάτρες πηγαίνουν μαζὶ μὲ τοὺς ἀριστοτελιστές. </a:t>
            </a:r>
          </a:p>
          <a:p>
            <a:r>
              <a:rPr lang="el-GR" sz="2800" smtClean="0"/>
              <a:t>Ενας κύκλος ἀνθρώπων μελετοῦσε τὴν ἀρχαία ἑλληνικὴ φιλοσοφία αὐτὴ τὴν ἐποχή.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Ὁ πατριάρχης Ἰωάννης Γραμματικός (8ος - 9ος αἰ.)</a:t>
            </a:r>
            <a:endParaRPr lang="el-GR"/>
          </a:p>
        </p:txBody>
      </p:sp>
      <p:sp>
        <p:nvSpPr>
          <p:cNvPr id="3" name="2 - Θέση περιεχομένου"/>
          <p:cNvSpPr>
            <a:spLocks noGrp="1"/>
          </p:cNvSpPr>
          <p:nvPr>
            <p:ph idx="1"/>
          </p:nvPr>
        </p:nvSpPr>
        <p:spPr/>
        <p:txBody>
          <a:bodyPr>
            <a:noAutofit/>
          </a:bodyPr>
          <a:lstStyle/>
          <a:p>
            <a:r>
              <a:rPr lang="el-GR" sz="2800" smtClean="0"/>
              <a:t>Ἦταν εἰκονοκλάστης</a:t>
            </a:r>
          </a:p>
          <a:p>
            <a:r>
              <a:rPr lang="el-GR" sz="2800" smtClean="0"/>
              <a:t>Ἡ εἰκονόφιλη παράδοση ἔκανε τὸ πᾶν γιὰ νὰ παραμορφώσει τὰ χαρακτηριστικά του. </a:t>
            </a:r>
          </a:p>
          <a:p>
            <a:r>
              <a:rPr lang="el-GR" sz="2800" smtClean="0"/>
              <a:t>Παραλήπτης τριῶν ἐπιστολῶν τοῦ Θεοδώρου Στουδίτη, ὅταν ἀκόμα δὲν εἶχε γίνει εἰκονομάχος. </a:t>
            </a:r>
          </a:p>
          <a:p>
            <a:r>
              <a:rPr lang="el-GR" sz="2800" smtClean="0"/>
              <a:t>Δὲν ξέρουμε τίποτε γιὰ τὶς σπουδές του. Ἡ ἐπωνυμία Γραμματικὸς δείχνει ὅτι ξεκίνησε τὴ σταδιοδρομία του ὡς καθηγητής. Κατόπιν ἔγινε μοναχός. </a:t>
            </a:r>
          </a:p>
          <a:p>
            <a:r>
              <a:rPr lang="el-GR" sz="2800" smtClean="0"/>
              <a:t>Πρέπει νὰ γεννήθηκε μεταξὺ 770-780 καὶ νὰ σπούδασε ἐπὶ Κωνσταντίνου Στ' καὶ Εἰρήνης. </a:t>
            </a:r>
            <a:endParaRPr lang="el-GR"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285860"/>
            <a:ext cx="8229600" cy="4840303"/>
          </a:xfrm>
        </p:spPr>
        <p:txBody>
          <a:bodyPr/>
          <a:lstStyle/>
          <a:p>
            <a:r>
              <a:rPr lang="el-GR" smtClean="0"/>
              <a:t>Ὁ εἰκονοκλάστης βασιλεὺς Λέων Ε' Ἀρμένιος τοῦ ἀνέθεσε μιὰ σημαντικὴ ἀποστολὴ τὸ 814. Ἔρευνα γιὰ τὴν εὕρεση παλαιῶν εἰκονομαχικῶν βιβλίων. Εὑρέθη τὸ «συνοδικὸν» τῆς συνόδου τῆς Ἱέρειας (754).  Ἦταν ἀπαραίτητο γιὰ τὴν εἰκονοκλαστικὴ σύνοδο τοῦ 815 στὴν Ἁγια-Σοφιά. </a:t>
            </a:r>
          </a:p>
          <a:p>
            <a:r>
              <a:rPr lang="el-GR" smtClean="0"/>
              <a:t>Ὡς ἡγούμενος τῆς μονῆς Σεργίου καὶ Βάκχου γίνεται προσηλυτιστὴς τῆς εἰκονομαχίας. Ἡ μαρτυρία τοῦ Θεοφάνη τοῦ Ὁμολογητή. </a:t>
            </a:r>
            <a:endParaRPr lang="el-G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285860"/>
            <a:ext cx="8229600" cy="4840303"/>
          </a:xfrm>
        </p:spPr>
        <p:txBody>
          <a:bodyPr>
            <a:normAutofit/>
          </a:bodyPr>
          <a:lstStyle/>
          <a:p>
            <a:r>
              <a:rPr lang="el-GR" sz="2800" smtClean="0"/>
              <a:t>Στὰ χρόνια τοῦ αὐτοκράτορα Θεοφίλου (829-842) γίνεται πατριάρχης. </a:t>
            </a:r>
          </a:p>
          <a:p>
            <a:r>
              <a:rPr lang="el-GR" sz="2800" smtClean="0"/>
              <a:t>«</a:t>
            </a:r>
            <a:r>
              <a:rPr lang="en-US" sz="2800" smtClean="0"/>
              <a:t>damnatio memoriae</a:t>
            </a:r>
            <a:r>
              <a:rPr lang="el-GR" sz="2800" smtClean="0"/>
              <a:t>»:</a:t>
            </a:r>
            <a:r>
              <a:rPr lang="en-US" sz="2800" smtClean="0"/>
              <a:t> </a:t>
            </a:r>
            <a:r>
              <a:rPr lang="el-GR" sz="2800" smtClean="0"/>
              <a:t>Τί σημαίνει; </a:t>
            </a:r>
          </a:p>
          <a:p>
            <a:r>
              <a:rPr lang="el-GR" sz="2800" smtClean="0"/>
              <a:t>Μᾶλλον δὲν ἦταν θερμὸς εἰκονομάχος. </a:t>
            </a:r>
          </a:p>
          <a:p>
            <a:r>
              <a:rPr lang="el-GR" sz="2800" smtClean="0"/>
              <a:t>Ἐκθρονίστηκε στὶς 4 Μαρτίου 843, ἐπειδὴ δὲν ἀποκήρυξε τὶς πεποιθήσεις του. </a:t>
            </a:r>
          </a:p>
          <a:p>
            <a:r>
              <a:rPr lang="el-GR" sz="2800" smtClean="0"/>
              <a:t>Συκοφαντίες τῶν εἰκονολατρῶν ἐναντίον του. </a:t>
            </a:r>
          </a:p>
          <a:p>
            <a:r>
              <a:rPr lang="el-GR" sz="2800" smtClean="0"/>
              <a:t>Πιθανὸν ὁ Ἰωάννης εἶχε ἐπιστημονικὰ ἐνδιαφέροντα καὶ διάβαζε σχετικὰ ἀπὸ τὴν ἑλληνικὴ γραμματεία. </a:t>
            </a:r>
            <a:endParaRPr lang="el-GR" sz="2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Δὲν σώθηκε κανένα κείμενό του. </a:t>
            </a:r>
          </a:p>
          <a:p>
            <a:r>
              <a:rPr lang="el-GR" smtClean="0"/>
              <a:t>Ὁ Ἀριστοτέλης δὲν ἀνῆκε στὸ πεδίο τῶν ἐνδιαφερόντων του. </a:t>
            </a:r>
            <a:endParaRPr lang="el-G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Συμπεράσματα</a:t>
            </a:r>
            <a:endParaRPr lang="el-GR"/>
          </a:p>
        </p:txBody>
      </p:sp>
      <p:sp>
        <p:nvSpPr>
          <p:cNvPr id="3" name="2 - Θέση περιεχομένου"/>
          <p:cNvSpPr>
            <a:spLocks noGrp="1"/>
          </p:cNvSpPr>
          <p:nvPr>
            <p:ph idx="1"/>
          </p:nvPr>
        </p:nvSpPr>
        <p:spPr/>
        <p:txBody>
          <a:bodyPr/>
          <a:lstStyle/>
          <a:p>
            <a:r>
              <a:rPr lang="el-GR" smtClean="0"/>
              <a:t>Οἱ μεγάλες ἀλλαγὲς ἔγιναν ἔξω ἀπὸ κάθε ὀργανωμένη δημόσια ἐκπαίδευση.</a:t>
            </a:r>
          </a:p>
          <a:p>
            <a:r>
              <a:rPr lang="el-GR" smtClean="0"/>
              <a:t>Καὶ οἱ εἰκονοκλάστες καὶ οἱ εἰκονολάτρες ἔκαναν προσπάθεια νὰ ἀφομοιώσουν τὴ Λογικὴ τοῦ Ἀριστοτέλη. Ὡστόσο, οἱ εἰκονολάτρες ἦταν πιὸ κοντὰ στὸν κλασικισμό. </a:t>
            </a:r>
            <a:endParaRPr 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smtClean="0"/>
              <a:t>Μικρογράμματο χειρόγραφο τῆς μονῆς Στουδίου. Κείμενο τοῦ Ἰωάννου Δαμασκηνοῦ. </a:t>
            </a:r>
            <a:endParaRPr lang="el-GR" sz="3200"/>
          </a:p>
        </p:txBody>
      </p:sp>
      <p:pic>
        <p:nvPicPr>
          <p:cNvPr id="1026" name="Picture 2" descr="C:\Users\tasos\Pictures\χειρόγραφο.jpg"/>
          <p:cNvPicPr>
            <a:picLocks noGrp="1" noChangeAspect="1" noChangeArrowheads="1"/>
          </p:cNvPicPr>
          <p:nvPr>
            <p:ph idx="1"/>
          </p:nvPr>
        </p:nvPicPr>
        <p:blipFill>
          <a:blip r:embed="rId2"/>
          <a:srcRect/>
          <a:stretch>
            <a:fillRect/>
          </a:stretch>
        </p:blipFill>
        <p:spPr bwMode="auto">
          <a:xfrm>
            <a:off x="1214414" y="2071678"/>
            <a:ext cx="6143668" cy="2677328"/>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n-US" smtClean="0"/>
              <a:t>Paul Lemerle, </a:t>
            </a:r>
            <a:r>
              <a:rPr lang="el-GR" i="1" smtClean="0"/>
              <a:t>Ὁ πρῶτος βυζαντινὸς οὑμανισμός, </a:t>
            </a:r>
            <a:r>
              <a:rPr lang="el-GR" smtClean="0"/>
              <a:t>Ἀθήνα 1985, σσ. 102-128. </a:t>
            </a:r>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Μιὰ τεχνικὴ ἐπανάσταση: τὸ ὑλικὸ καὶ ἡ γραφή</a:t>
            </a:r>
            <a:endParaRPr lang="el-GR"/>
          </a:p>
        </p:txBody>
      </p:sp>
      <p:sp>
        <p:nvSpPr>
          <p:cNvPr id="3" name="2 - Θέση περιεχομένου"/>
          <p:cNvSpPr>
            <a:spLocks noGrp="1"/>
          </p:cNvSpPr>
          <p:nvPr>
            <p:ph idx="1"/>
          </p:nvPr>
        </p:nvSpPr>
        <p:spPr/>
        <p:txBody>
          <a:bodyPr/>
          <a:lstStyle/>
          <a:p>
            <a:r>
              <a:rPr lang="el-GR" smtClean="0"/>
              <a:t>Τὸ ἀρχαιότερο γνωστὸ καὶ χρονολογημένο βυζαντινὸ χειρόγραφο σὲ χαρτὶ εἶναι ἴσως τοῦ 1043, ἢ ὁπωσδήποτε τοῦ 1105. Βρισκόμαστε λοιπὸν μακριὰ ἀπὸ τὸν 9ο αἰώνα: τίποτα δὲν δείχνει ὅτι ἡ εἰσαγωγὴ τοῦ χαρτιοῦ ἔπαιξε κάποιο ῥόλο ἐκείνη τὴν ἐποχὴ στὴν ἱστορία τοῦ βιβλίου. </a:t>
            </a:r>
            <a:endParaRPr 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Ἡ ἐμφάνιση τῆς μικρογράμματης γραφῆς</a:t>
            </a:r>
          </a:p>
          <a:p>
            <a:r>
              <a:rPr lang="el-GR" smtClean="0"/>
              <a:t>Πρὶν τὸν 9ο αἰ. ὅλα τὰ κείμενα γράφονταν στὴ μεγαλογράμματη γραφή.</a:t>
            </a:r>
          </a:p>
          <a:p>
            <a:r>
              <a:rPr lang="el-GR" smtClean="0"/>
              <a:t>«Ἐπισεσυρμένη» γραφή: πρόγονος τῆς μικρογράμματης γραφῆς </a:t>
            </a:r>
          </a:p>
          <a:p>
            <a:r>
              <a:rPr lang="el-GR" smtClean="0"/>
              <a:t>Τὸ παλαιότερο χρονολογημένο ἑλληνικὸ χειρόγραφο σὲ μικρογράμματη γραφὴ εἶναι τὸ Τετραβάγγελο </a:t>
            </a:r>
            <a:r>
              <a:rPr lang="en-US" smtClean="0"/>
              <a:t>Uspenskij, </a:t>
            </a:r>
            <a:r>
              <a:rPr lang="el-GR" smtClean="0"/>
              <a:t>στὸ </a:t>
            </a:r>
            <a:r>
              <a:rPr lang="en-US" smtClean="0"/>
              <a:t>Leningrad: </a:t>
            </a:r>
            <a:r>
              <a:rPr lang="el-GR" smtClean="0"/>
              <a:t>εἶναι γραμμένο τὸ 835 καὶ προέρχεται ἀπὸ τὴ μονὴ Στουδίου. </a:t>
            </a:r>
            <a:endParaRPr 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357298"/>
            <a:ext cx="8229600" cy="4768865"/>
          </a:xfrm>
        </p:spPr>
        <p:txBody>
          <a:bodyPr>
            <a:noAutofit/>
          </a:bodyPr>
          <a:lstStyle/>
          <a:p>
            <a:r>
              <a:rPr lang="el-GR" sz="2800" smtClean="0"/>
              <a:t>Ὁ ὅρος «συρμαιογραφεῖν»: ἡ εὐλύγιστη καὶ ἑνωμένη γραφὴ ποὺ μᾶς ὁδηγεῖ στὴ μικρογράμματη γραφή.</a:t>
            </a:r>
          </a:p>
          <a:p>
            <a:r>
              <a:rPr lang="el-GR" sz="2800" smtClean="0"/>
              <a:t>Δὲν εἴμαστε σίγουροι ὅτι ἡ μικρογράμματη γραφὴ γεννήθηκε στὴ μονὴ Στουδίου. </a:t>
            </a:r>
          </a:p>
          <a:p>
            <a:r>
              <a:rPr lang="el-GR" sz="2800" smtClean="0"/>
              <a:t>8ος αἰ. - 9ος αἰ.: τὰ βιβλία γράφονται πιὰ σὲ μικρογράμματη γραφὴ καὶ τὰ παλαιὰ βιβλία σὲ μεγαλογράμματη μεταγράφονται σὲ μικρογράμματη. </a:t>
            </a:r>
          </a:p>
          <a:p>
            <a:r>
              <a:rPr lang="el-GR" sz="2800" smtClean="0"/>
              <a:t>Ἡ γενίκευση τῆς μικρογράμματης γίνεται προοδευτικά. </a:t>
            </a:r>
            <a:endParaRPr lang="el-GR"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357298"/>
            <a:ext cx="8229600" cy="4768865"/>
          </a:xfrm>
        </p:spPr>
        <p:txBody>
          <a:bodyPr>
            <a:normAutofit/>
          </a:bodyPr>
          <a:lstStyle/>
          <a:p>
            <a:r>
              <a:rPr lang="el-GR" sz="2800" smtClean="0"/>
              <a:t>Πολλὰ τὰ πλεονεκτήματα τῆς μικρογράμματης γραφῆς. </a:t>
            </a:r>
          </a:p>
          <a:p>
            <a:r>
              <a:rPr lang="el-GR" sz="2800" smtClean="0"/>
              <a:t>Ἡ μικρογράμματη γραφὴ ἔδωσε ὤθηση σὲ ἕναν νέο οὑμανισμό. </a:t>
            </a:r>
          </a:p>
          <a:p>
            <a:r>
              <a:rPr lang="el-GR" sz="2800" smtClean="0"/>
              <a:t>Ἡ ἀνάγκη προκάλεσε τὴν ἐφεύρεση: ἀνάγκη γιὰ περισσότερα βιβλία. </a:t>
            </a:r>
          </a:p>
          <a:p>
            <a:r>
              <a:rPr lang="el-GR" sz="2800" smtClean="0"/>
              <a:t>Γιατί ἡ ἀνακάλυψη δὲν ἔγινε νωρίτερα; </a:t>
            </a:r>
          </a:p>
          <a:p>
            <a:r>
              <a:rPr lang="el-GR" sz="2800" smtClean="0"/>
              <a:t>Ἡ ἐφεύρεση αὐτὴ εἶναι τὸ ἴδιο σημαντικὴ μὲ τὴν ἐφεύρεση τῆς τυπογραφίας. </a:t>
            </a:r>
            <a:endParaRPr lang="el-GR"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000" smtClean="0"/>
              <a:t>Τὰ κέντρα ἀντιγραφῆς καὶ ὁ στουδίτικος μοναχισμός</a:t>
            </a:r>
            <a:endParaRPr lang="el-GR" sz="4000"/>
          </a:p>
        </p:txBody>
      </p:sp>
      <p:sp>
        <p:nvSpPr>
          <p:cNvPr id="3" name="2 - Θέση περιεχομένου"/>
          <p:cNvSpPr>
            <a:spLocks noGrp="1"/>
          </p:cNvSpPr>
          <p:nvPr>
            <p:ph idx="1"/>
          </p:nvPr>
        </p:nvSpPr>
        <p:spPr/>
        <p:txBody>
          <a:bodyPr/>
          <a:lstStyle/>
          <a:p>
            <a:r>
              <a:rPr lang="el-GR" smtClean="0"/>
              <a:t>Στὸ μεταίχμιο τοῦ 8ου-9ου αἰ. γνωρίζουμε ἀρκετὰ γιὰ τὸ βυζαντινὸ ἐργαστήριο τῆς μονῆς τοῦ Ἁγίου Ἰωάννου τοῦ Στουδίου, χάριν στὰ κείμενα τοῦ Θεοδώρου Στουδίου. </a:t>
            </a:r>
          </a:p>
          <a:p>
            <a:r>
              <a:rPr lang="el-GR" smtClean="0"/>
              <a:t>Δὲν σημαίνει ὅτι ἡ μονὴ Στουδίου ἦταν τὸ πρῶτο κέντρο ἀντιγραφῆς χειρογράφων </a:t>
            </a:r>
          </a:p>
          <a:p>
            <a:r>
              <a:rPr lang="el-GR" smtClean="0"/>
              <a:t>Μιλώντας γιὰ στουδίτικο μοναχισμὸ δὲν ἀναφερόμαστε μόνον στὴ μονὴ Στουδίου. </a:t>
            </a:r>
          </a:p>
          <a:p>
            <a:r>
              <a:rPr lang="el-GR" smtClean="0"/>
              <a:t>Ὁ Πλάτων (ἡγούμενος) </a:t>
            </a:r>
            <a:endParaRPr 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214422"/>
            <a:ext cx="8229600" cy="4911741"/>
          </a:xfrm>
        </p:spPr>
        <p:txBody>
          <a:bodyPr/>
          <a:lstStyle/>
          <a:p>
            <a:r>
              <a:rPr lang="el-GR" smtClean="0"/>
              <a:t>Θεόδωρος Στουδίτης (8ος - 9ος αἰ.)</a:t>
            </a:r>
          </a:p>
          <a:p>
            <a:r>
              <a:rPr lang="el-GR" smtClean="0"/>
              <a:t>Πῆρε κατάλληλη ἐκπαίδευση γιὰ ἕνα παιδὶ τῆς καλῆς ἀστικῆς τάξης. </a:t>
            </a:r>
          </a:p>
          <a:p>
            <a:r>
              <a:rPr lang="el-GR" smtClean="0"/>
              <a:t>Μόρφωση - γνώσεις ὡς ἐνήλικας. </a:t>
            </a:r>
          </a:p>
          <a:p>
            <a:r>
              <a:rPr lang="el-GR" smtClean="0"/>
              <a:t>Κατευθύνσεις τοῦ Θεοδώρου πρὸς τοὺς μοναχούς του: χειρωνακτικὴ ἐργασία, πρακτικὴ φιλοσοφία </a:t>
            </a:r>
          </a:p>
          <a:p>
            <a:r>
              <a:rPr lang="el-GR" smtClean="0"/>
              <a:t>Μορφωμένοι μεταξὺ τῶν Στουδιτῶν. </a:t>
            </a:r>
          </a:p>
          <a:p>
            <a:r>
              <a:rPr lang="el-GR" smtClean="0"/>
              <a:t>Δίνει βάρος στὴ γραμματική, τὴν καλλιγραφία καὶ τὴν ἀνάγνωση γιὰ τοὺς μοναχούς. </a:t>
            </a:r>
          </a:p>
          <a:p>
            <a:endParaRPr lang="el-G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285860"/>
            <a:ext cx="8229600" cy="4840303"/>
          </a:xfrm>
        </p:spPr>
        <p:txBody>
          <a:bodyPr/>
          <a:lstStyle/>
          <a:p>
            <a:r>
              <a:rPr lang="el-GR" smtClean="0"/>
              <a:t>Τὸ στουδιτικὸ </a:t>
            </a:r>
            <a:r>
              <a:rPr lang="en-US" smtClean="0"/>
              <a:t>scriptorium (</a:t>
            </a:r>
            <a:r>
              <a:rPr lang="el-GR" smtClean="0"/>
              <a:t>κέντρο ἀντιγραφῆς) </a:t>
            </a:r>
          </a:p>
          <a:p>
            <a:r>
              <a:rPr lang="el-GR" smtClean="0"/>
              <a:t>Ποινὲς γιὰ τοὺς ἀντιγραφεῖς</a:t>
            </a:r>
          </a:p>
          <a:p>
            <a:r>
              <a:rPr lang="el-GR" smtClean="0"/>
              <a:t>«Τόπος βιβλίων», «βιβλιοφύλαξ» </a:t>
            </a:r>
          </a:p>
          <a:p>
            <a:r>
              <a:rPr lang="el-GR" smtClean="0"/>
              <a:t>Νικόλαος ἀπὸ τὴν Κρήτη (σπουδαῖος ἀντιγραφέας) </a:t>
            </a:r>
          </a:p>
          <a:p>
            <a:r>
              <a:rPr lang="el-GR" smtClean="0"/>
              <a:t>Γιὰ ποιούς ἔγραφαν οἱ Στουδίτες; </a:t>
            </a:r>
          </a:p>
          <a:p>
            <a:r>
              <a:rPr lang="el-GR" smtClean="0"/>
              <a:t>Ἡ ἐπίδραση τοῦ «κανονισμοῦ» τοῦ Θεοδώρου. </a:t>
            </a:r>
            <a:endParaRPr lang="el-G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Δύο εἰκονολάτρες πατριάρχες: Ταράσιος καὶ Νικηφόρος</a:t>
            </a:r>
            <a:endParaRPr lang="el-GR"/>
          </a:p>
        </p:txBody>
      </p:sp>
      <p:sp>
        <p:nvSpPr>
          <p:cNvPr id="3" name="2 - Θέση περιεχομένου"/>
          <p:cNvSpPr>
            <a:spLocks noGrp="1"/>
          </p:cNvSpPr>
          <p:nvPr>
            <p:ph idx="1"/>
          </p:nvPr>
        </p:nvSpPr>
        <p:spPr/>
        <p:txBody>
          <a:bodyPr/>
          <a:lstStyle/>
          <a:p>
            <a:r>
              <a:rPr lang="el-GR" smtClean="0"/>
              <a:t>Ταράσιος: ἡ πατριαρχία του ἀπὸ τὸ 784 ἕως τὸ 806. </a:t>
            </a:r>
          </a:p>
          <a:p>
            <a:r>
              <a:rPr lang="el-GR" smtClean="0"/>
              <a:t>Ὁ Βίος του γράφτηκε ἀπὸ τὸν Ἰγνάτιο, διάκονο καὶ σκευοφύλακα τῆς Ἁγια-Σοφιᾶς. </a:t>
            </a:r>
          </a:p>
          <a:p>
            <a:r>
              <a:rPr lang="el-GR" smtClean="0"/>
              <a:t>Εἶχε πάρει τέλεια κοσμικὴ μόρφωση. </a:t>
            </a:r>
            <a:endParaRPr lang="el-G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836</Words>
  <Application>Microsoft Office PowerPoint</Application>
  <PresentationFormat>Προβολή στην οθόνη (4:3)</PresentationFormat>
  <Paragraphs>69</Paragraphs>
  <Slides>18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Θέμα του Office</vt:lpstr>
      <vt:lpstr>ΙΣΤΟΡΙΑ ΤΗΣ ΒΥΖΑΝΤΙΝΗΣ ΠΑΙΔΕΙΑΣ</vt:lpstr>
      <vt:lpstr>Μιὰ τεχνικὴ ἐπανάσταση: τὸ ὑλικὸ καὶ ἡ γραφή</vt:lpstr>
      <vt:lpstr>Διαφάνεια 3</vt:lpstr>
      <vt:lpstr>Διαφάνεια 4</vt:lpstr>
      <vt:lpstr>Διαφάνεια 5</vt:lpstr>
      <vt:lpstr>Τὰ κέντρα ἀντιγραφῆς καὶ ὁ στουδίτικος μοναχισμός</vt:lpstr>
      <vt:lpstr>Διαφάνεια 7</vt:lpstr>
      <vt:lpstr>Διαφάνεια 8</vt:lpstr>
      <vt:lpstr>Δύο εἰκονολάτρες πατριάρχες: Ταράσιος καὶ Νικηφόρος</vt:lpstr>
      <vt:lpstr>Διαφάνεια 10</vt:lpstr>
      <vt:lpstr>Διαφάνεια 11</vt:lpstr>
      <vt:lpstr>Ὁ πατριάρχης Ἰωάννης Γραμματικός (8ος - 9ος αἰ.)</vt:lpstr>
      <vt:lpstr>Διαφάνεια 13</vt:lpstr>
      <vt:lpstr>Διαφάνεια 14</vt:lpstr>
      <vt:lpstr>Διαφάνεια 15</vt:lpstr>
      <vt:lpstr>Συμπεράσματα</vt:lpstr>
      <vt:lpstr>Μικρογράμματο χειρόγραφο τῆς μονῆς Στουδίου. Κείμενο τοῦ Ἰωάννου Δαμασκηνοῦ. </vt:lpstr>
      <vt:lpstr>Διαφάνεια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ΙΣΤΟΡΙΑ ΤΗΣ ΒΥΖΑΝΤΙΝΗΣ ΠΑΙΔΕΙΑΣ</dc:title>
  <dc:creator>tasos</dc:creator>
  <cp:lastModifiedBy>tasos</cp:lastModifiedBy>
  <cp:revision>81</cp:revision>
  <dcterms:created xsi:type="dcterms:W3CDTF">2024-03-05T20:59:16Z</dcterms:created>
  <dcterms:modified xsi:type="dcterms:W3CDTF">2024-03-06T11:05:16Z</dcterms:modified>
</cp:coreProperties>
</file>