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4" r:id="rId5"/>
    <p:sldId id="265" r:id="rId6"/>
    <p:sldId id="267" r:id="rId7"/>
    <p:sldId id="268" r:id="rId8"/>
    <p:sldId id="261" r:id="rId9"/>
    <p:sldId id="266" r:id="rId10"/>
    <p:sldId id="258" r:id="rId11"/>
    <p:sldId id="259" r:id="rId12"/>
    <p:sldId id="25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BDC5DA-D863-4D07-8BD4-FD19D4346911}"/>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a:p>
        </p:txBody>
      </p:sp>
      <p:sp>
        <p:nvSpPr>
          <p:cNvPr id="3" name="Υπότιτλος 2">
            <a:extLst>
              <a:ext uri="{FF2B5EF4-FFF2-40B4-BE49-F238E27FC236}">
                <a16:creationId xmlns:a16="http://schemas.microsoft.com/office/drawing/2014/main" id="{03973F5E-3947-426F-8B2C-A686F51DEF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a:p>
        </p:txBody>
      </p:sp>
      <p:sp>
        <p:nvSpPr>
          <p:cNvPr id="4" name="Θέση ημερομηνίας 3">
            <a:extLst>
              <a:ext uri="{FF2B5EF4-FFF2-40B4-BE49-F238E27FC236}">
                <a16:creationId xmlns:a16="http://schemas.microsoft.com/office/drawing/2014/main" id="{AF57E6B9-3383-4E95-B698-300A3716B61B}"/>
              </a:ext>
            </a:extLst>
          </p:cNvPr>
          <p:cNvSpPr>
            <a:spLocks noGrp="1"/>
          </p:cNvSpPr>
          <p:nvPr>
            <p:ph type="dt" sz="half" idx="10"/>
          </p:nvPr>
        </p:nvSpPr>
        <p:spPr/>
        <p:txBody>
          <a:bodyPr/>
          <a:lstStyle/>
          <a:p>
            <a:fld id="{3838A0F7-B371-42D5-A5D6-14F9E006C674}" type="datetimeFigureOut">
              <a:rPr lang="en-US" smtClean="0"/>
              <a:t>4/14/2020</a:t>
            </a:fld>
            <a:endParaRPr lang="en-US"/>
          </a:p>
        </p:txBody>
      </p:sp>
      <p:sp>
        <p:nvSpPr>
          <p:cNvPr id="5" name="Θέση υποσέλιδου 4">
            <a:extLst>
              <a:ext uri="{FF2B5EF4-FFF2-40B4-BE49-F238E27FC236}">
                <a16:creationId xmlns:a16="http://schemas.microsoft.com/office/drawing/2014/main" id="{59465986-464F-486E-8926-10E5132D6B5A}"/>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3CCF2C6E-B03C-4A71-BA9B-92059B625379}"/>
              </a:ext>
            </a:extLst>
          </p:cNvPr>
          <p:cNvSpPr>
            <a:spLocks noGrp="1"/>
          </p:cNvSpPr>
          <p:nvPr>
            <p:ph type="sldNum" sz="quarter" idx="12"/>
          </p:nvPr>
        </p:nvSpPr>
        <p:spPr/>
        <p:txBody>
          <a:bodyPr/>
          <a:lstStyle/>
          <a:p>
            <a:fld id="{2B9E1275-F776-4E32-B9DC-C9AE41B9D5A3}" type="slidenum">
              <a:rPr lang="en-US" smtClean="0"/>
              <a:t>‹#›</a:t>
            </a:fld>
            <a:endParaRPr lang="en-US"/>
          </a:p>
        </p:txBody>
      </p:sp>
    </p:spTree>
    <p:extLst>
      <p:ext uri="{BB962C8B-B14F-4D97-AF65-F5344CB8AC3E}">
        <p14:creationId xmlns:p14="http://schemas.microsoft.com/office/powerpoint/2010/main" val="3144882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E84F18-34E7-4008-B01C-EEC9C63499FB}"/>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AF70E923-13A6-46CE-ACBA-84218144D116}"/>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F876B099-A3D9-46AC-B85D-BE6A78070A8C}"/>
              </a:ext>
            </a:extLst>
          </p:cNvPr>
          <p:cNvSpPr>
            <a:spLocks noGrp="1"/>
          </p:cNvSpPr>
          <p:nvPr>
            <p:ph type="dt" sz="half" idx="10"/>
          </p:nvPr>
        </p:nvSpPr>
        <p:spPr/>
        <p:txBody>
          <a:bodyPr/>
          <a:lstStyle/>
          <a:p>
            <a:fld id="{3838A0F7-B371-42D5-A5D6-14F9E006C674}" type="datetimeFigureOut">
              <a:rPr lang="en-US" smtClean="0"/>
              <a:t>4/14/2020</a:t>
            </a:fld>
            <a:endParaRPr lang="en-US"/>
          </a:p>
        </p:txBody>
      </p:sp>
      <p:sp>
        <p:nvSpPr>
          <p:cNvPr id="5" name="Θέση υποσέλιδου 4">
            <a:extLst>
              <a:ext uri="{FF2B5EF4-FFF2-40B4-BE49-F238E27FC236}">
                <a16:creationId xmlns:a16="http://schemas.microsoft.com/office/drawing/2014/main" id="{07059C8A-C93C-48E9-A527-93F327E13489}"/>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4CCA0244-9244-4118-921C-EEBB4F6A1E3E}"/>
              </a:ext>
            </a:extLst>
          </p:cNvPr>
          <p:cNvSpPr>
            <a:spLocks noGrp="1"/>
          </p:cNvSpPr>
          <p:nvPr>
            <p:ph type="sldNum" sz="quarter" idx="12"/>
          </p:nvPr>
        </p:nvSpPr>
        <p:spPr/>
        <p:txBody>
          <a:bodyPr/>
          <a:lstStyle/>
          <a:p>
            <a:fld id="{2B9E1275-F776-4E32-B9DC-C9AE41B9D5A3}" type="slidenum">
              <a:rPr lang="en-US" smtClean="0"/>
              <a:t>‹#›</a:t>
            </a:fld>
            <a:endParaRPr lang="en-US"/>
          </a:p>
        </p:txBody>
      </p:sp>
    </p:spTree>
    <p:extLst>
      <p:ext uri="{BB962C8B-B14F-4D97-AF65-F5344CB8AC3E}">
        <p14:creationId xmlns:p14="http://schemas.microsoft.com/office/powerpoint/2010/main" val="568730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8F983648-9199-4D76-9CC6-5FAAC68C6B37}"/>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E0535B17-5062-4298-B884-ED5B444FB828}"/>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A68BD046-E435-4CB2-ADA5-80D8EBB1B72C}"/>
              </a:ext>
            </a:extLst>
          </p:cNvPr>
          <p:cNvSpPr>
            <a:spLocks noGrp="1"/>
          </p:cNvSpPr>
          <p:nvPr>
            <p:ph type="dt" sz="half" idx="10"/>
          </p:nvPr>
        </p:nvSpPr>
        <p:spPr/>
        <p:txBody>
          <a:bodyPr/>
          <a:lstStyle/>
          <a:p>
            <a:fld id="{3838A0F7-B371-42D5-A5D6-14F9E006C674}" type="datetimeFigureOut">
              <a:rPr lang="en-US" smtClean="0"/>
              <a:t>4/14/2020</a:t>
            </a:fld>
            <a:endParaRPr lang="en-US"/>
          </a:p>
        </p:txBody>
      </p:sp>
      <p:sp>
        <p:nvSpPr>
          <p:cNvPr id="5" name="Θέση υποσέλιδου 4">
            <a:extLst>
              <a:ext uri="{FF2B5EF4-FFF2-40B4-BE49-F238E27FC236}">
                <a16:creationId xmlns:a16="http://schemas.microsoft.com/office/drawing/2014/main" id="{00DFB17B-FDC3-4D14-B88A-5AC4700F2C22}"/>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FA68F8BB-0199-4D5C-8A84-07D94AD102E7}"/>
              </a:ext>
            </a:extLst>
          </p:cNvPr>
          <p:cNvSpPr>
            <a:spLocks noGrp="1"/>
          </p:cNvSpPr>
          <p:nvPr>
            <p:ph type="sldNum" sz="quarter" idx="12"/>
          </p:nvPr>
        </p:nvSpPr>
        <p:spPr/>
        <p:txBody>
          <a:bodyPr/>
          <a:lstStyle/>
          <a:p>
            <a:fld id="{2B9E1275-F776-4E32-B9DC-C9AE41B9D5A3}" type="slidenum">
              <a:rPr lang="en-US" smtClean="0"/>
              <a:t>‹#›</a:t>
            </a:fld>
            <a:endParaRPr lang="en-US"/>
          </a:p>
        </p:txBody>
      </p:sp>
    </p:spTree>
    <p:extLst>
      <p:ext uri="{BB962C8B-B14F-4D97-AF65-F5344CB8AC3E}">
        <p14:creationId xmlns:p14="http://schemas.microsoft.com/office/powerpoint/2010/main" val="328100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FC819B-9E2B-42AA-BC48-661D7A90ABEA}"/>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9F78D872-F327-4A16-BE4D-A64F5CBB8142}"/>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E42EBABA-BB98-491E-8CEE-EEC574EBE93D}"/>
              </a:ext>
            </a:extLst>
          </p:cNvPr>
          <p:cNvSpPr>
            <a:spLocks noGrp="1"/>
          </p:cNvSpPr>
          <p:nvPr>
            <p:ph type="dt" sz="half" idx="10"/>
          </p:nvPr>
        </p:nvSpPr>
        <p:spPr/>
        <p:txBody>
          <a:bodyPr/>
          <a:lstStyle/>
          <a:p>
            <a:fld id="{3838A0F7-B371-42D5-A5D6-14F9E006C674}" type="datetimeFigureOut">
              <a:rPr lang="en-US" smtClean="0"/>
              <a:t>4/14/2020</a:t>
            </a:fld>
            <a:endParaRPr lang="en-US"/>
          </a:p>
        </p:txBody>
      </p:sp>
      <p:sp>
        <p:nvSpPr>
          <p:cNvPr id="5" name="Θέση υποσέλιδου 4">
            <a:extLst>
              <a:ext uri="{FF2B5EF4-FFF2-40B4-BE49-F238E27FC236}">
                <a16:creationId xmlns:a16="http://schemas.microsoft.com/office/drawing/2014/main" id="{7491DA21-0214-4CD5-BA77-B967399BBEB5}"/>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0D20FC91-8003-4736-9D63-A3B77F4DDE04}"/>
              </a:ext>
            </a:extLst>
          </p:cNvPr>
          <p:cNvSpPr>
            <a:spLocks noGrp="1"/>
          </p:cNvSpPr>
          <p:nvPr>
            <p:ph type="sldNum" sz="quarter" idx="12"/>
          </p:nvPr>
        </p:nvSpPr>
        <p:spPr/>
        <p:txBody>
          <a:bodyPr/>
          <a:lstStyle/>
          <a:p>
            <a:fld id="{2B9E1275-F776-4E32-B9DC-C9AE41B9D5A3}" type="slidenum">
              <a:rPr lang="en-US" smtClean="0"/>
              <a:t>‹#›</a:t>
            </a:fld>
            <a:endParaRPr lang="en-US"/>
          </a:p>
        </p:txBody>
      </p:sp>
    </p:spTree>
    <p:extLst>
      <p:ext uri="{BB962C8B-B14F-4D97-AF65-F5344CB8AC3E}">
        <p14:creationId xmlns:p14="http://schemas.microsoft.com/office/powerpoint/2010/main" val="1570192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FBF35B-A100-4DA4-A1B9-3EFF6A0FFAE6}"/>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33F0D7C8-3AE9-490E-A4D5-C466ECBCA6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E21FA095-7030-4697-BE53-30CF5CFC22CD}"/>
              </a:ext>
            </a:extLst>
          </p:cNvPr>
          <p:cNvSpPr>
            <a:spLocks noGrp="1"/>
          </p:cNvSpPr>
          <p:nvPr>
            <p:ph type="dt" sz="half" idx="10"/>
          </p:nvPr>
        </p:nvSpPr>
        <p:spPr/>
        <p:txBody>
          <a:bodyPr/>
          <a:lstStyle/>
          <a:p>
            <a:fld id="{3838A0F7-B371-42D5-A5D6-14F9E006C674}" type="datetimeFigureOut">
              <a:rPr lang="en-US" smtClean="0"/>
              <a:t>4/14/2020</a:t>
            </a:fld>
            <a:endParaRPr lang="en-US"/>
          </a:p>
        </p:txBody>
      </p:sp>
      <p:sp>
        <p:nvSpPr>
          <p:cNvPr id="5" name="Θέση υποσέλιδου 4">
            <a:extLst>
              <a:ext uri="{FF2B5EF4-FFF2-40B4-BE49-F238E27FC236}">
                <a16:creationId xmlns:a16="http://schemas.microsoft.com/office/drawing/2014/main" id="{A675B35E-9FEF-46B3-8CFC-C10C2A32FD35}"/>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CCD1403E-20E2-4630-A60E-7C1637CE3E32}"/>
              </a:ext>
            </a:extLst>
          </p:cNvPr>
          <p:cNvSpPr>
            <a:spLocks noGrp="1"/>
          </p:cNvSpPr>
          <p:nvPr>
            <p:ph type="sldNum" sz="quarter" idx="12"/>
          </p:nvPr>
        </p:nvSpPr>
        <p:spPr/>
        <p:txBody>
          <a:bodyPr/>
          <a:lstStyle/>
          <a:p>
            <a:fld id="{2B9E1275-F776-4E32-B9DC-C9AE41B9D5A3}" type="slidenum">
              <a:rPr lang="en-US" smtClean="0"/>
              <a:t>‹#›</a:t>
            </a:fld>
            <a:endParaRPr lang="en-US"/>
          </a:p>
        </p:txBody>
      </p:sp>
    </p:spTree>
    <p:extLst>
      <p:ext uri="{BB962C8B-B14F-4D97-AF65-F5344CB8AC3E}">
        <p14:creationId xmlns:p14="http://schemas.microsoft.com/office/powerpoint/2010/main" val="3910258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2A7A67-F8ED-4B31-BFD7-EEBDD49E2C14}"/>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20B81B4E-71E0-46F5-9113-24C52FB47AE2}"/>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περιεχομένου 3">
            <a:extLst>
              <a:ext uri="{FF2B5EF4-FFF2-40B4-BE49-F238E27FC236}">
                <a16:creationId xmlns:a16="http://schemas.microsoft.com/office/drawing/2014/main" id="{84CF1DE6-C115-4C05-A909-FFF087DAEBF1}"/>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ημερομηνίας 4">
            <a:extLst>
              <a:ext uri="{FF2B5EF4-FFF2-40B4-BE49-F238E27FC236}">
                <a16:creationId xmlns:a16="http://schemas.microsoft.com/office/drawing/2014/main" id="{CA0A09B3-FFFE-4B82-928B-D18DD804B5FC}"/>
              </a:ext>
            </a:extLst>
          </p:cNvPr>
          <p:cNvSpPr>
            <a:spLocks noGrp="1"/>
          </p:cNvSpPr>
          <p:nvPr>
            <p:ph type="dt" sz="half" idx="10"/>
          </p:nvPr>
        </p:nvSpPr>
        <p:spPr/>
        <p:txBody>
          <a:bodyPr/>
          <a:lstStyle/>
          <a:p>
            <a:fld id="{3838A0F7-B371-42D5-A5D6-14F9E006C674}" type="datetimeFigureOut">
              <a:rPr lang="en-US" smtClean="0"/>
              <a:t>4/14/2020</a:t>
            </a:fld>
            <a:endParaRPr lang="en-US"/>
          </a:p>
        </p:txBody>
      </p:sp>
      <p:sp>
        <p:nvSpPr>
          <p:cNvPr id="6" name="Θέση υποσέλιδου 5">
            <a:extLst>
              <a:ext uri="{FF2B5EF4-FFF2-40B4-BE49-F238E27FC236}">
                <a16:creationId xmlns:a16="http://schemas.microsoft.com/office/drawing/2014/main" id="{98DC1C11-6739-413A-B14D-AD696D8EC4E7}"/>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FF13FA26-B970-437D-89FA-DBE53E742C57}"/>
              </a:ext>
            </a:extLst>
          </p:cNvPr>
          <p:cNvSpPr>
            <a:spLocks noGrp="1"/>
          </p:cNvSpPr>
          <p:nvPr>
            <p:ph type="sldNum" sz="quarter" idx="12"/>
          </p:nvPr>
        </p:nvSpPr>
        <p:spPr/>
        <p:txBody>
          <a:bodyPr/>
          <a:lstStyle/>
          <a:p>
            <a:fld id="{2B9E1275-F776-4E32-B9DC-C9AE41B9D5A3}" type="slidenum">
              <a:rPr lang="en-US" smtClean="0"/>
              <a:t>‹#›</a:t>
            </a:fld>
            <a:endParaRPr lang="en-US"/>
          </a:p>
        </p:txBody>
      </p:sp>
    </p:spTree>
    <p:extLst>
      <p:ext uri="{BB962C8B-B14F-4D97-AF65-F5344CB8AC3E}">
        <p14:creationId xmlns:p14="http://schemas.microsoft.com/office/powerpoint/2010/main" val="2800882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03B896-31BD-41F0-916A-C4D655150924}"/>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66FB3A7B-5F96-4563-B34A-1ECB03F26B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4063E204-E32C-43D2-AA3F-643D700DF98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κειμένου 4">
            <a:extLst>
              <a:ext uri="{FF2B5EF4-FFF2-40B4-BE49-F238E27FC236}">
                <a16:creationId xmlns:a16="http://schemas.microsoft.com/office/drawing/2014/main" id="{A3F6C88F-0031-4CD3-8998-7F13E331B5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DC0C6CB3-0B86-4746-9EBD-68B31A5A91D2}"/>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Θέση ημερομηνίας 6">
            <a:extLst>
              <a:ext uri="{FF2B5EF4-FFF2-40B4-BE49-F238E27FC236}">
                <a16:creationId xmlns:a16="http://schemas.microsoft.com/office/drawing/2014/main" id="{4CB4EFCB-4033-4D06-949F-C01D25CB1FF7}"/>
              </a:ext>
            </a:extLst>
          </p:cNvPr>
          <p:cNvSpPr>
            <a:spLocks noGrp="1"/>
          </p:cNvSpPr>
          <p:nvPr>
            <p:ph type="dt" sz="half" idx="10"/>
          </p:nvPr>
        </p:nvSpPr>
        <p:spPr/>
        <p:txBody>
          <a:bodyPr/>
          <a:lstStyle/>
          <a:p>
            <a:fld id="{3838A0F7-B371-42D5-A5D6-14F9E006C674}" type="datetimeFigureOut">
              <a:rPr lang="en-US" smtClean="0"/>
              <a:t>4/14/2020</a:t>
            </a:fld>
            <a:endParaRPr lang="en-US"/>
          </a:p>
        </p:txBody>
      </p:sp>
      <p:sp>
        <p:nvSpPr>
          <p:cNvPr id="8" name="Θέση υποσέλιδου 7">
            <a:extLst>
              <a:ext uri="{FF2B5EF4-FFF2-40B4-BE49-F238E27FC236}">
                <a16:creationId xmlns:a16="http://schemas.microsoft.com/office/drawing/2014/main" id="{8DD3133F-ADEA-461A-8CD4-9CF2A6C66B0B}"/>
              </a:ext>
            </a:extLst>
          </p:cNvPr>
          <p:cNvSpPr>
            <a:spLocks noGrp="1"/>
          </p:cNvSpPr>
          <p:nvPr>
            <p:ph type="ftr" sz="quarter" idx="11"/>
          </p:nvPr>
        </p:nvSpPr>
        <p:spPr/>
        <p:txBody>
          <a:bodyPr/>
          <a:lstStyle/>
          <a:p>
            <a:endParaRPr lang="en-US"/>
          </a:p>
        </p:txBody>
      </p:sp>
      <p:sp>
        <p:nvSpPr>
          <p:cNvPr id="9" name="Θέση αριθμού διαφάνειας 8">
            <a:extLst>
              <a:ext uri="{FF2B5EF4-FFF2-40B4-BE49-F238E27FC236}">
                <a16:creationId xmlns:a16="http://schemas.microsoft.com/office/drawing/2014/main" id="{96916956-D6EC-4B5B-8F0D-935F80885849}"/>
              </a:ext>
            </a:extLst>
          </p:cNvPr>
          <p:cNvSpPr>
            <a:spLocks noGrp="1"/>
          </p:cNvSpPr>
          <p:nvPr>
            <p:ph type="sldNum" sz="quarter" idx="12"/>
          </p:nvPr>
        </p:nvSpPr>
        <p:spPr/>
        <p:txBody>
          <a:bodyPr/>
          <a:lstStyle/>
          <a:p>
            <a:fld id="{2B9E1275-F776-4E32-B9DC-C9AE41B9D5A3}" type="slidenum">
              <a:rPr lang="en-US" smtClean="0"/>
              <a:t>‹#›</a:t>
            </a:fld>
            <a:endParaRPr lang="en-US"/>
          </a:p>
        </p:txBody>
      </p:sp>
    </p:spTree>
    <p:extLst>
      <p:ext uri="{BB962C8B-B14F-4D97-AF65-F5344CB8AC3E}">
        <p14:creationId xmlns:p14="http://schemas.microsoft.com/office/powerpoint/2010/main" val="3063514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9C937D-540F-4242-A31B-5EEB8FE5D081}"/>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ημερομηνίας 2">
            <a:extLst>
              <a:ext uri="{FF2B5EF4-FFF2-40B4-BE49-F238E27FC236}">
                <a16:creationId xmlns:a16="http://schemas.microsoft.com/office/drawing/2014/main" id="{B1D016E5-15CD-4AD4-863F-EB3E1C3266C0}"/>
              </a:ext>
            </a:extLst>
          </p:cNvPr>
          <p:cNvSpPr>
            <a:spLocks noGrp="1"/>
          </p:cNvSpPr>
          <p:nvPr>
            <p:ph type="dt" sz="half" idx="10"/>
          </p:nvPr>
        </p:nvSpPr>
        <p:spPr/>
        <p:txBody>
          <a:bodyPr/>
          <a:lstStyle/>
          <a:p>
            <a:fld id="{3838A0F7-B371-42D5-A5D6-14F9E006C674}" type="datetimeFigureOut">
              <a:rPr lang="en-US" smtClean="0"/>
              <a:t>4/14/2020</a:t>
            </a:fld>
            <a:endParaRPr lang="en-US"/>
          </a:p>
        </p:txBody>
      </p:sp>
      <p:sp>
        <p:nvSpPr>
          <p:cNvPr id="4" name="Θέση υποσέλιδου 3">
            <a:extLst>
              <a:ext uri="{FF2B5EF4-FFF2-40B4-BE49-F238E27FC236}">
                <a16:creationId xmlns:a16="http://schemas.microsoft.com/office/drawing/2014/main" id="{D79E9A8B-A4E6-4FBC-BFA2-7B273163EA86}"/>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87BAAC34-EFBD-4C53-9381-C273FD487205}"/>
              </a:ext>
            </a:extLst>
          </p:cNvPr>
          <p:cNvSpPr>
            <a:spLocks noGrp="1"/>
          </p:cNvSpPr>
          <p:nvPr>
            <p:ph type="sldNum" sz="quarter" idx="12"/>
          </p:nvPr>
        </p:nvSpPr>
        <p:spPr/>
        <p:txBody>
          <a:bodyPr/>
          <a:lstStyle/>
          <a:p>
            <a:fld id="{2B9E1275-F776-4E32-B9DC-C9AE41B9D5A3}" type="slidenum">
              <a:rPr lang="en-US" smtClean="0"/>
              <a:t>‹#›</a:t>
            </a:fld>
            <a:endParaRPr lang="en-US"/>
          </a:p>
        </p:txBody>
      </p:sp>
    </p:spTree>
    <p:extLst>
      <p:ext uri="{BB962C8B-B14F-4D97-AF65-F5344CB8AC3E}">
        <p14:creationId xmlns:p14="http://schemas.microsoft.com/office/powerpoint/2010/main" val="1374820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B39CD900-3B52-4BE1-AFD6-317F18354A22}"/>
              </a:ext>
            </a:extLst>
          </p:cNvPr>
          <p:cNvSpPr>
            <a:spLocks noGrp="1"/>
          </p:cNvSpPr>
          <p:nvPr>
            <p:ph type="dt" sz="half" idx="10"/>
          </p:nvPr>
        </p:nvSpPr>
        <p:spPr/>
        <p:txBody>
          <a:bodyPr/>
          <a:lstStyle/>
          <a:p>
            <a:fld id="{3838A0F7-B371-42D5-A5D6-14F9E006C674}" type="datetimeFigureOut">
              <a:rPr lang="en-US" smtClean="0"/>
              <a:t>4/14/2020</a:t>
            </a:fld>
            <a:endParaRPr lang="en-US"/>
          </a:p>
        </p:txBody>
      </p:sp>
      <p:sp>
        <p:nvSpPr>
          <p:cNvPr id="3" name="Θέση υποσέλιδου 2">
            <a:extLst>
              <a:ext uri="{FF2B5EF4-FFF2-40B4-BE49-F238E27FC236}">
                <a16:creationId xmlns:a16="http://schemas.microsoft.com/office/drawing/2014/main" id="{302FE050-A6A8-4B0B-88CA-596EC8F5D713}"/>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id="{D1023357-9861-4538-B3C7-4D3014DD52D6}"/>
              </a:ext>
            </a:extLst>
          </p:cNvPr>
          <p:cNvSpPr>
            <a:spLocks noGrp="1"/>
          </p:cNvSpPr>
          <p:nvPr>
            <p:ph type="sldNum" sz="quarter" idx="12"/>
          </p:nvPr>
        </p:nvSpPr>
        <p:spPr/>
        <p:txBody>
          <a:bodyPr/>
          <a:lstStyle/>
          <a:p>
            <a:fld id="{2B9E1275-F776-4E32-B9DC-C9AE41B9D5A3}" type="slidenum">
              <a:rPr lang="en-US" smtClean="0"/>
              <a:t>‹#›</a:t>
            </a:fld>
            <a:endParaRPr lang="en-US"/>
          </a:p>
        </p:txBody>
      </p:sp>
    </p:spTree>
    <p:extLst>
      <p:ext uri="{BB962C8B-B14F-4D97-AF65-F5344CB8AC3E}">
        <p14:creationId xmlns:p14="http://schemas.microsoft.com/office/powerpoint/2010/main" val="2745955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D9389D-0D91-467D-8684-19A2302715F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4F199839-7F43-4CD1-8B58-7C92804A3E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κειμένου 3">
            <a:extLst>
              <a:ext uri="{FF2B5EF4-FFF2-40B4-BE49-F238E27FC236}">
                <a16:creationId xmlns:a16="http://schemas.microsoft.com/office/drawing/2014/main" id="{D2673597-9BCE-47FD-BC2D-2B44C890D9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72B1335-F7E1-42A3-81E5-859644C0924B}"/>
              </a:ext>
            </a:extLst>
          </p:cNvPr>
          <p:cNvSpPr>
            <a:spLocks noGrp="1"/>
          </p:cNvSpPr>
          <p:nvPr>
            <p:ph type="dt" sz="half" idx="10"/>
          </p:nvPr>
        </p:nvSpPr>
        <p:spPr/>
        <p:txBody>
          <a:bodyPr/>
          <a:lstStyle/>
          <a:p>
            <a:fld id="{3838A0F7-B371-42D5-A5D6-14F9E006C674}" type="datetimeFigureOut">
              <a:rPr lang="en-US" smtClean="0"/>
              <a:t>4/14/2020</a:t>
            </a:fld>
            <a:endParaRPr lang="en-US"/>
          </a:p>
        </p:txBody>
      </p:sp>
      <p:sp>
        <p:nvSpPr>
          <p:cNvPr id="6" name="Θέση υποσέλιδου 5">
            <a:extLst>
              <a:ext uri="{FF2B5EF4-FFF2-40B4-BE49-F238E27FC236}">
                <a16:creationId xmlns:a16="http://schemas.microsoft.com/office/drawing/2014/main" id="{450B829F-441E-4F80-B91A-9A5CC73258DA}"/>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C60A67FA-A2BC-4959-A93F-438E6EE858BE}"/>
              </a:ext>
            </a:extLst>
          </p:cNvPr>
          <p:cNvSpPr>
            <a:spLocks noGrp="1"/>
          </p:cNvSpPr>
          <p:nvPr>
            <p:ph type="sldNum" sz="quarter" idx="12"/>
          </p:nvPr>
        </p:nvSpPr>
        <p:spPr/>
        <p:txBody>
          <a:bodyPr/>
          <a:lstStyle/>
          <a:p>
            <a:fld id="{2B9E1275-F776-4E32-B9DC-C9AE41B9D5A3}" type="slidenum">
              <a:rPr lang="en-US" smtClean="0"/>
              <a:t>‹#›</a:t>
            </a:fld>
            <a:endParaRPr lang="en-US"/>
          </a:p>
        </p:txBody>
      </p:sp>
    </p:spTree>
    <p:extLst>
      <p:ext uri="{BB962C8B-B14F-4D97-AF65-F5344CB8AC3E}">
        <p14:creationId xmlns:p14="http://schemas.microsoft.com/office/powerpoint/2010/main" val="3082983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816C8D-407F-46BF-97CD-C5FDF1EB38F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εικόνας 2">
            <a:extLst>
              <a:ext uri="{FF2B5EF4-FFF2-40B4-BE49-F238E27FC236}">
                <a16:creationId xmlns:a16="http://schemas.microsoft.com/office/drawing/2014/main" id="{C9607FE3-8D7C-4CEB-8E61-A45867557D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a:extLst>
              <a:ext uri="{FF2B5EF4-FFF2-40B4-BE49-F238E27FC236}">
                <a16:creationId xmlns:a16="http://schemas.microsoft.com/office/drawing/2014/main" id="{D18853A1-0541-44D0-83A5-F819885D9E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DC67BAA-97F3-439B-A419-B55A8C29341A}"/>
              </a:ext>
            </a:extLst>
          </p:cNvPr>
          <p:cNvSpPr>
            <a:spLocks noGrp="1"/>
          </p:cNvSpPr>
          <p:nvPr>
            <p:ph type="dt" sz="half" idx="10"/>
          </p:nvPr>
        </p:nvSpPr>
        <p:spPr/>
        <p:txBody>
          <a:bodyPr/>
          <a:lstStyle/>
          <a:p>
            <a:fld id="{3838A0F7-B371-42D5-A5D6-14F9E006C674}" type="datetimeFigureOut">
              <a:rPr lang="en-US" smtClean="0"/>
              <a:t>4/14/2020</a:t>
            </a:fld>
            <a:endParaRPr lang="en-US"/>
          </a:p>
        </p:txBody>
      </p:sp>
      <p:sp>
        <p:nvSpPr>
          <p:cNvPr id="6" name="Θέση υποσέλιδου 5">
            <a:extLst>
              <a:ext uri="{FF2B5EF4-FFF2-40B4-BE49-F238E27FC236}">
                <a16:creationId xmlns:a16="http://schemas.microsoft.com/office/drawing/2014/main" id="{39627819-3F3F-4A6E-A700-377ABAD6420B}"/>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3BADC037-2D17-4D1E-9AB2-427D8D491954}"/>
              </a:ext>
            </a:extLst>
          </p:cNvPr>
          <p:cNvSpPr>
            <a:spLocks noGrp="1"/>
          </p:cNvSpPr>
          <p:nvPr>
            <p:ph type="sldNum" sz="quarter" idx="12"/>
          </p:nvPr>
        </p:nvSpPr>
        <p:spPr/>
        <p:txBody>
          <a:bodyPr/>
          <a:lstStyle/>
          <a:p>
            <a:fld id="{2B9E1275-F776-4E32-B9DC-C9AE41B9D5A3}" type="slidenum">
              <a:rPr lang="en-US" smtClean="0"/>
              <a:t>‹#›</a:t>
            </a:fld>
            <a:endParaRPr lang="en-US"/>
          </a:p>
        </p:txBody>
      </p:sp>
    </p:spTree>
    <p:extLst>
      <p:ext uri="{BB962C8B-B14F-4D97-AF65-F5344CB8AC3E}">
        <p14:creationId xmlns:p14="http://schemas.microsoft.com/office/powerpoint/2010/main" val="2355180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1A8D9E25-8BCF-48BD-B05B-A3688E405A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013F657A-4B85-4D14-BFA9-991AC773BF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56D3ED7D-A529-4036-80F8-B00724FC94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38A0F7-B371-42D5-A5D6-14F9E006C674}" type="datetimeFigureOut">
              <a:rPr lang="en-US" smtClean="0"/>
              <a:t>4/14/2020</a:t>
            </a:fld>
            <a:endParaRPr lang="en-US"/>
          </a:p>
        </p:txBody>
      </p:sp>
      <p:sp>
        <p:nvSpPr>
          <p:cNvPr id="5" name="Θέση υποσέλιδου 4">
            <a:extLst>
              <a:ext uri="{FF2B5EF4-FFF2-40B4-BE49-F238E27FC236}">
                <a16:creationId xmlns:a16="http://schemas.microsoft.com/office/drawing/2014/main" id="{180E575A-7D3D-4F99-BD03-1C142B3879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Θέση αριθμού διαφάνειας 5">
            <a:extLst>
              <a:ext uri="{FF2B5EF4-FFF2-40B4-BE49-F238E27FC236}">
                <a16:creationId xmlns:a16="http://schemas.microsoft.com/office/drawing/2014/main" id="{0A94C572-1C22-4D47-95AF-F3345F305A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9E1275-F776-4E32-B9DC-C9AE41B9D5A3}" type="slidenum">
              <a:rPr lang="en-US" smtClean="0"/>
              <a:t>‹#›</a:t>
            </a:fld>
            <a:endParaRPr lang="en-US"/>
          </a:p>
        </p:txBody>
      </p:sp>
    </p:spTree>
    <p:extLst>
      <p:ext uri="{BB962C8B-B14F-4D97-AF65-F5344CB8AC3E}">
        <p14:creationId xmlns:p14="http://schemas.microsoft.com/office/powerpoint/2010/main" val="260478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C2C17A-D79B-4D17-A88B-747BE3949294}"/>
              </a:ext>
            </a:extLst>
          </p:cNvPr>
          <p:cNvSpPr>
            <a:spLocks noGrp="1"/>
          </p:cNvSpPr>
          <p:nvPr>
            <p:ph type="ctrTitle"/>
          </p:nvPr>
        </p:nvSpPr>
        <p:spPr/>
        <p:txBody>
          <a:bodyPr/>
          <a:lstStyle/>
          <a:p>
            <a:r>
              <a:rPr lang="el-GR" dirty="0" err="1"/>
              <a:t>Διασταση</a:t>
            </a:r>
            <a:r>
              <a:rPr lang="el-GR" dirty="0"/>
              <a:t> της </a:t>
            </a:r>
            <a:r>
              <a:rPr lang="el-GR" dirty="0" err="1"/>
              <a:t>Βιωσιμοτητας</a:t>
            </a:r>
            <a:endParaRPr lang="en-US" dirty="0"/>
          </a:p>
        </p:txBody>
      </p:sp>
      <p:sp>
        <p:nvSpPr>
          <p:cNvPr id="3" name="Υπότιτλος 2">
            <a:extLst>
              <a:ext uri="{FF2B5EF4-FFF2-40B4-BE49-F238E27FC236}">
                <a16:creationId xmlns:a16="http://schemas.microsoft.com/office/drawing/2014/main" id="{CF5B72B7-22F9-40E7-8DF1-DF03EF4524E8}"/>
              </a:ext>
            </a:extLst>
          </p:cNvPr>
          <p:cNvSpPr>
            <a:spLocks noGrp="1"/>
          </p:cNvSpPr>
          <p:nvPr>
            <p:ph type="subTitle" idx="1"/>
          </p:nvPr>
        </p:nvSpPr>
        <p:spPr/>
        <p:txBody>
          <a:bodyPr>
            <a:normAutofit/>
          </a:bodyPr>
          <a:lstStyle/>
          <a:p>
            <a:r>
              <a:rPr lang="el-GR" sz="3600" dirty="0"/>
              <a:t>ΟΔΥΣΣΕΑΣ ΜΑΝΩΛΙΑΔΗΣ</a:t>
            </a:r>
            <a:endParaRPr lang="en-US" sz="3600" dirty="0"/>
          </a:p>
        </p:txBody>
      </p:sp>
    </p:spTree>
    <p:extLst>
      <p:ext uri="{BB962C8B-B14F-4D97-AF65-F5344CB8AC3E}">
        <p14:creationId xmlns:p14="http://schemas.microsoft.com/office/powerpoint/2010/main" val="2154474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717E3831-1C23-4C8A-A859-C3257DCEE9CE}"/>
              </a:ext>
            </a:extLst>
          </p:cNvPr>
          <p:cNvPicPr>
            <a:picLocks noChangeAspect="1"/>
          </p:cNvPicPr>
          <p:nvPr/>
        </p:nvPicPr>
        <p:blipFill>
          <a:blip r:embed="rId2"/>
          <a:stretch>
            <a:fillRect/>
          </a:stretch>
        </p:blipFill>
        <p:spPr>
          <a:xfrm>
            <a:off x="4484077" y="2004085"/>
            <a:ext cx="5053818" cy="3968895"/>
          </a:xfrm>
          <a:prstGeom prst="rect">
            <a:avLst/>
          </a:prstGeom>
        </p:spPr>
      </p:pic>
    </p:spTree>
    <p:extLst>
      <p:ext uri="{BB962C8B-B14F-4D97-AF65-F5344CB8AC3E}">
        <p14:creationId xmlns:p14="http://schemas.microsoft.com/office/powerpoint/2010/main" val="3739763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221CB1CC-F415-4AAD-BEDA-FA733FF949AA}"/>
              </a:ext>
            </a:extLst>
          </p:cNvPr>
          <p:cNvPicPr>
            <a:picLocks noChangeAspect="1"/>
          </p:cNvPicPr>
          <p:nvPr/>
        </p:nvPicPr>
        <p:blipFill>
          <a:blip r:embed="rId2"/>
          <a:stretch>
            <a:fillRect/>
          </a:stretch>
        </p:blipFill>
        <p:spPr>
          <a:xfrm>
            <a:off x="3711599" y="1743442"/>
            <a:ext cx="4768801" cy="3657745"/>
          </a:xfrm>
          <a:prstGeom prst="rect">
            <a:avLst/>
          </a:prstGeom>
        </p:spPr>
      </p:pic>
    </p:spTree>
    <p:extLst>
      <p:ext uri="{BB962C8B-B14F-4D97-AF65-F5344CB8AC3E}">
        <p14:creationId xmlns:p14="http://schemas.microsoft.com/office/powerpoint/2010/main" val="1693786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25C6E0FA-0520-4E2C-AE52-7A0C36E8D3C2}"/>
              </a:ext>
            </a:extLst>
          </p:cNvPr>
          <p:cNvPicPr>
            <a:picLocks noChangeAspect="1"/>
          </p:cNvPicPr>
          <p:nvPr/>
        </p:nvPicPr>
        <p:blipFill>
          <a:blip r:embed="rId2"/>
          <a:stretch>
            <a:fillRect/>
          </a:stretch>
        </p:blipFill>
        <p:spPr>
          <a:xfrm>
            <a:off x="3786187" y="1704975"/>
            <a:ext cx="4619625" cy="3448050"/>
          </a:xfrm>
          <a:prstGeom prst="rect">
            <a:avLst/>
          </a:prstGeom>
        </p:spPr>
      </p:pic>
    </p:spTree>
    <p:extLst>
      <p:ext uri="{BB962C8B-B14F-4D97-AF65-F5344CB8AC3E}">
        <p14:creationId xmlns:p14="http://schemas.microsoft.com/office/powerpoint/2010/main" val="1129621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DDDD4D-7098-4701-8FE9-29D265347A26}"/>
              </a:ext>
            </a:extLst>
          </p:cNvPr>
          <p:cNvSpPr>
            <a:spLocks noGrp="1"/>
          </p:cNvSpPr>
          <p:nvPr>
            <p:ph type="title"/>
          </p:nvPr>
        </p:nvSpPr>
        <p:spPr>
          <a:xfrm>
            <a:off x="838200" y="1014482"/>
            <a:ext cx="10515600" cy="1325563"/>
          </a:xfrm>
        </p:spPr>
        <p:txBody>
          <a:bodyPr>
            <a:normAutofit fontScale="90000"/>
          </a:bodyPr>
          <a:lstStyle/>
          <a:p>
            <a:r>
              <a:rPr lang="el-GR" dirty="0" err="1"/>
              <a:t>Φυσικο</a:t>
            </a:r>
            <a:r>
              <a:rPr lang="el-GR" dirty="0"/>
              <a:t> </a:t>
            </a:r>
            <a:br>
              <a:rPr lang="el-GR" dirty="0"/>
            </a:br>
            <a:r>
              <a:rPr lang="el-GR" dirty="0" err="1"/>
              <a:t>εδαφος</a:t>
            </a:r>
            <a:r>
              <a:rPr lang="el-GR" dirty="0"/>
              <a:t> </a:t>
            </a:r>
            <a:br>
              <a:rPr lang="el-GR" dirty="0"/>
            </a:br>
            <a:r>
              <a:rPr lang="el-GR" dirty="0" err="1"/>
              <a:t>υπεδαφος</a:t>
            </a:r>
            <a:br>
              <a:rPr lang="el-GR" dirty="0"/>
            </a:br>
            <a:r>
              <a:rPr lang="el-GR" dirty="0"/>
              <a:t>υδατικοί </a:t>
            </a:r>
            <a:r>
              <a:rPr lang="el-GR" dirty="0" err="1"/>
              <a:t>ποροι</a:t>
            </a:r>
            <a:br>
              <a:rPr lang="el-GR" dirty="0"/>
            </a:br>
            <a:r>
              <a:rPr lang="el-GR" dirty="0" err="1"/>
              <a:t>αερας</a:t>
            </a:r>
            <a:br>
              <a:rPr lang="el-GR" dirty="0"/>
            </a:br>
            <a:br>
              <a:rPr lang="el-GR" dirty="0"/>
            </a:br>
            <a:r>
              <a:rPr lang="el-GR" dirty="0" err="1"/>
              <a:t>Φυσικο</a:t>
            </a:r>
            <a:r>
              <a:rPr lang="el-GR" dirty="0"/>
              <a:t> </a:t>
            </a:r>
            <a:r>
              <a:rPr lang="el-GR" dirty="0" err="1"/>
              <a:t>Κοινωνικο</a:t>
            </a:r>
            <a:r>
              <a:rPr lang="el-GR" dirty="0"/>
              <a:t> </a:t>
            </a:r>
            <a:r>
              <a:rPr lang="el-GR" dirty="0" err="1"/>
              <a:t>Οικονομικη</a:t>
            </a:r>
            <a:r>
              <a:rPr lang="el-GR" dirty="0"/>
              <a:t> </a:t>
            </a:r>
            <a:r>
              <a:rPr lang="el-GR" dirty="0" err="1"/>
              <a:t>διασταση</a:t>
            </a:r>
            <a:br>
              <a:rPr lang="en-US" dirty="0"/>
            </a:br>
            <a:r>
              <a:rPr lang="el-GR" dirty="0" err="1"/>
              <a:t>Κοινωνικο</a:t>
            </a:r>
            <a:r>
              <a:rPr lang="el-GR" dirty="0"/>
              <a:t> </a:t>
            </a:r>
            <a:r>
              <a:rPr lang="el-GR" dirty="0" err="1"/>
              <a:t>Οικονομικη</a:t>
            </a:r>
            <a:r>
              <a:rPr lang="el-GR" dirty="0"/>
              <a:t> </a:t>
            </a:r>
            <a:r>
              <a:rPr lang="el-GR" dirty="0" err="1"/>
              <a:t>διασταση</a:t>
            </a:r>
            <a:endParaRPr lang="en-US" dirty="0"/>
          </a:p>
        </p:txBody>
      </p:sp>
      <p:sp>
        <p:nvSpPr>
          <p:cNvPr id="3" name="Τίτλος 1">
            <a:extLst>
              <a:ext uri="{FF2B5EF4-FFF2-40B4-BE49-F238E27FC236}">
                <a16:creationId xmlns:a16="http://schemas.microsoft.com/office/drawing/2014/main" id="{39EFE041-030D-4C7D-901C-644D08859BD4}"/>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p>
        </p:txBody>
      </p:sp>
    </p:spTree>
    <p:extLst>
      <p:ext uri="{BB962C8B-B14F-4D97-AF65-F5344CB8AC3E}">
        <p14:creationId xmlns:p14="http://schemas.microsoft.com/office/powerpoint/2010/main" val="223848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E04F23-71D5-4403-B948-0AF97975D9A0}"/>
              </a:ext>
            </a:extLst>
          </p:cNvPr>
          <p:cNvSpPr>
            <a:spLocks noGrp="1"/>
          </p:cNvSpPr>
          <p:nvPr>
            <p:ph type="title"/>
          </p:nvPr>
        </p:nvSpPr>
        <p:spPr/>
        <p:txBody>
          <a:bodyPr/>
          <a:lstStyle/>
          <a:p>
            <a:r>
              <a:rPr lang="el-GR" dirty="0" err="1"/>
              <a:t>Φυσικο</a:t>
            </a:r>
            <a:r>
              <a:rPr lang="el-GR" dirty="0"/>
              <a:t> </a:t>
            </a:r>
            <a:r>
              <a:rPr lang="el-GR" dirty="0" err="1"/>
              <a:t>Κεφαλαιο</a:t>
            </a:r>
            <a:endParaRPr lang="en-US" dirty="0"/>
          </a:p>
        </p:txBody>
      </p:sp>
      <p:sp>
        <p:nvSpPr>
          <p:cNvPr id="3" name="Ορθογώνιο 2">
            <a:extLst>
              <a:ext uri="{FF2B5EF4-FFF2-40B4-BE49-F238E27FC236}">
                <a16:creationId xmlns:a16="http://schemas.microsoft.com/office/drawing/2014/main" id="{1F16FB0A-FBD5-4EB4-B938-B3C7DDFBFA9A}"/>
              </a:ext>
            </a:extLst>
          </p:cNvPr>
          <p:cNvSpPr/>
          <p:nvPr/>
        </p:nvSpPr>
        <p:spPr>
          <a:xfrm>
            <a:off x="3048000" y="2690336"/>
            <a:ext cx="1669774" cy="2031325"/>
          </a:xfrm>
          <a:prstGeom prst="rect">
            <a:avLst/>
          </a:prstGeom>
          <a:ln cmpd="dbl">
            <a:solidFill>
              <a:schemeClr val="accent1"/>
            </a:solidFill>
          </a:ln>
        </p:spPr>
        <p:txBody>
          <a:bodyPr wrap="square">
            <a:spAutoFit/>
          </a:bodyPr>
          <a:lstStyle/>
          <a:p>
            <a:r>
              <a:rPr lang="el-GR" dirty="0" err="1"/>
              <a:t>Φυσικο</a:t>
            </a:r>
            <a:r>
              <a:rPr lang="el-GR" dirty="0"/>
              <a:t> </a:t>
            </a:r>
            <a:br>
              <a:rPr lang="el-GR" dirty="0"/>
            </a:br>
            <a:r>
              <a:rPr lang="el-GR" dirty="0" err="1"/>
              <a:t>εδαφος</a:t>
            </a:r>
            <a:r>
              <a:rPr lang="el-GR" dirty="0"/>
              <a:t> </a:t>
            </a:r>
            <a:br>
              <a:rPr lang="el-GR" dirty="0"/>
            </a:br>
            <a:r>
              <a:rPr lang="el-GR" dirty="0" err="1"/>
              <a:t>υπεδαφος</a:t>
            </a:r>
            <a:br>
              <a:rPr lang="el-GR" dirty="0"/>
            </a:br>
            <a:r>
              <a:rPr lang="el-GR" dirty="0"/>
              <a:t>υδατικοί </a:t>
            </a:r>
            <a:r>
              <a:rPr lang="el-GR" dirty="0" err="1"/>
              <a:t>ποροι</a:t>
            </a:r>
            <a:br>
              <a:rPr lang="el-GR" dirty="0"/>
            </a:br>
            <a:r>
              <a:rPr lang="el-GR" dirty="0" err="1"/>
              <a:t>αερας</a:t>
            </a:r>
            <a:endParaRPr lang="el-GR" dirty="0"/>
          </a:p>
          <a:p>
            <a:r>
              <a:rPr lang="el-GR" dirty="0" err="1"/>
              <a:t>Ζωικα</a:t>
            </a:r>
            <a:r>
              <a:rPr lang="el-GR" dirty="0"/>
              <a:t> </a:t>
            </a:r>
            <a:r>
              <a:rPr lang="el-GR" dirty="0" err="1"/>
              <a:t>φυτικα</a:t>
            </a:r>
            <a:r>
              <a:rPr lang="el-GR" dirty="0"/>
              <a:t> </a:t>
            </a:r>
          </a:p>
          <a:p>
            <a:r>
              <a:rPr lang="el-GR" dirty="0" err="1"/>
              <a:t>οικοσυστηματ</a:t>
            </a:r>
            <a:endParaRPr lang="en-US" dirty="0"/>
          </a:p>
        </p:txBody>
      </p:sp>
      <p:sp>
        <p:nvSpPr>
          <p:cNvPr id="4" name="Ορθογώνιο 3">
            <a:extLst>
              <a:ext uri="{FF2B5EF4-FFF2-40B4-BE49-F238E27FC236}">
                <a16:creationId xmlns:a16="http://schemas.microsoft.com/office/drawing/2014/main" id="{926987C3-6369-4EF5-8F7A-C1804D745FE7}"/>
              </a:ext>
            </a:extLst>
          </p:cNvPr>
          <p:cNvSpPr/>
          <p:nvPr/>
        </p:nvSpPr>
        <p:spPr>
          <a:xfrm>
            <a:off x="6801729" y="2705466"/>
            <a:ext cx="1669774" cy="1477328"/>
          </a:xfrm>
          <a:prstGeom prst="rect">
            <a:avLst/>
          </a:prstGeom>
          <a:ln cmpd="dbl">
            <a:solidFill>
              <a:schemeClr val="accent1"/>
            </a:solidFill>
          </a:ln>
        </p:spPr>
        <p:txBody>
          <a:bodyPr wrap="square">
            <a:spAutoFit/>
          </a:bodyPr>
          <a:lstStyle/>
          <a:p>
            <a:r>
              <a:rPr lang="el-GR" dirty="0" err="1"/>
              <a:t>Τεχνικα</a:t>
            </a:r>
            <a:r>
              <a:rPr lang="el-GR" dirty="0"/>
              <a:t> </a:t>
            </a:r>
            <a:r>
              <a:rPr lang="el-GR" dirty="0" err="1"/>
              <a:t>υποσυστηματα</a:t>
            </a:r>
            <a:endParaRPr lang="el-GR" dirty="0"/>
          </a:p>
          <a:p>
            <a:r>
              <a:rPr lang="el-GR" dirty="0" err="1"/>
              <a:t>Ενεργεια</a:t>
            </a:r>
            <a:endParaRPr lang="el-GR" dirty="0"/>
          </a:p>
          <a:p>
            <a:r>
              <a:rPr lang="el-GR" dirty="0" err="1"/>
              <a:t>Τροφη</a:t>
            </a:r>
            <a:endParaRPr lang="el-GR" dirty="0"/>
          </a:p>
          <a:p>
            <a:endParaRPr lang="en-US" dirty="0"/>
          </a:p>
        </p:txBody>
      </p:sp>
    </p:spTree>
    <p:extLst>
      <p:ext uri="{BB962C8B-B14F-4D97-AF65-F5344CB8AC3E}">
        <p14:creationId xmlns:p14="http://schemas.microsoft.com/office/powerpoint/2010/main" val="2713002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52ABFA-8699-4885-9AD7-3E17964C9FE3}"/>
              </a:ext>
            </a:extLst>
          </p:cNvPr>
          <p:cNvSpPr>
            <a:spLocks noGrp="1"/>
          </p:cNvSpPr>
          <p:nvPr>
            <p:ph type="ctrTitle"/>
          </p:nvPr>
        </p:nvSpPr>
        <p:spPr>
          <a:xfrm>
            <a:off x="1383323" y="984737"/>
            <a:ext cx="9144000" cy="949643"/>
          </a:xfrm>
        </p:spPr>
        <p:txBody>
          <a:bodyPr>
            <a:normAutofit/>
          </a:bodyPr>
          <a:lstStyle/>
          <a:p>
            <a:r>
              <a:rPr lang="el-GR" sz="3200" dirty="0" err="1"/>
              <a:t>Κοινωνικη</a:t>
            </a:r>
            <a:r>
              <a:rPr lang="el-GR" sz="3200" dirty="0"/>
              <a:t> </a:t>
            </a:r>
            <a:r>
              <a:rPr lang="el-GR" sz="3200" dirty="0" err="1"/>
              <a:t>διασταση</a:t>
            </a:r>
            <a:endParaRPr lang="en-US" sz="3200" dirty="0"/>
          </a:p>
        </p:txBody>
      </p:sp>
      <p:sp>
        <p:nvSpPr>
          <p:cNvPr id="3" name="Υπότιτλος 2">
            <a:extLst>
              <a:ext uri="{FF2B5EF4-FFF2-40B4-BE49-F238E27FC236}">
                <a16:creationId xmlns:a16="http://schemas.microsoft.com/office/drawing/2014/main" id="{3DF242FE-361A-4524-AFB0-9C0BC3733F8F}"/>
              </a:ext>
            </a:extLst>
          </p:cNvPr>
          <p:cNvSpPr>
            <a:spLocks noGrp="1"/>
          </p:cNvSpPr>
          <p:nvPr>
            <p:ph type="subTitle" idx="1"/>
          </p:nvPr>
        </p:nvSpPr>
        <p:spPr>
          <a:xfrm>
            <a:off x="1524000" y="2181201"/>
            <a:ext cx="2977662" cy="1655762"/>
          </a:xfrm>
        </p:spPr>
        <p:txBody>
          <a:bodyPr>
            <a:normAutofit lnSpcReduction="10000"/>
          </a:bodyPr>
          <a:lstStyle/>
          <a:p>
            <a:r>
              <a:rPr lang="el-GR" dirty="0" err="1"/>
              <a:t>Ανθρωπινο</a:t>
            </a:r>
            <a:r>
              <a:rPr lang="el-GR" dirty="0"/>
              <a:t> </a:t>
            </a:r>
            <a:r>
              <a:rPr lang="el-GR" dirty="0" err="1"/>
              <a:t>Κεφαλαιο</a:t>
            </a:r>
            <a:endParaRPr lang="el-GR" dirty="0"/>
          </a:p>
          <a:p>
            <a:r>
              <a:rPr lang="el-GR" dirty="0" err="1"/>
              <a:t>Γνωση</a:t>
            </a:r>
            <a:endParaRPr lang="el-GR" dirty="0"/>
          </a:p>
          <a:p>
            <a:r>
              <a:rPr lang="el-GR" dirty="0" err="1"/>
              <a:t>Ευφυια</a:t>
            </a:r>
            <a:endParaRPr lang="el-GR" dirty="0"/>
          </a:p>
          <a:p>
            <a:r>
              <a:rPr lang="el-GR" dirty="0" err="1"/>
              <a:t>Οξυνοια</a:t>
            </a:r>
            <a:endParaRPr lang="el-GR" dirty="0"/>
          </a:p>
          <a:p>
            <a:endParaRPr lang="en-US" dirty="0"/>
          </a:p>
        </p:txBody>
      </p:sp>
      <p:sp>
        <p:nvSpPr>
          <p:cNvPr id="4" name="Υπότιτλος 2">
            <a:extLst>
              <a:ext uri="{FF2B5EF4-FFF2-40B4-BE49-F238E27FC236}">
                <a16:creationId xmlns:a16="http://schemas.microsoft.com/office/drawing/2014/main" id="{46B92068-8B41-4FAB-A662-4153C1AC479D}"/>
              </a:ext>
            </a:extLst>
          </p:cNvPr>
          <p:cNvSpPr txBox="1">
            <a:spLocks/>
          </p:cNvSpPr>
          <p:nvPr/>
        </p:nvSpPr>
        <p:spPr>
          <a:xfrm>
            <a:off x="5221458" y="2307810"/>
            <a:ext cx="4377397" cy="1655762"/>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l-GR" dirty="0" err="1"/>
              <a:t>Κοινωνικο</a:t>
            </a:r>
            <a:r>
              <a:rPr lang="el-GR" dirty="0"/>
              <a:t> </a:t>
            </a:r>
            <a:r>
              <a:rPr lang="el-GR" dirty="0" err="1"/>
              <a:t>Κεφαλαιο</a:t>
            </a:r>
            <a:endParaRPr lang="el-GR" dirty="0"/>
          </a:p>
          <a:p>
            <a:r>
              <a:rPr lang="el-GR" dirty="0" err="1"/>
              <a:t>Οικογενεια</a:t>
            </a:r>
            <a:endParaRPr lang="el-GR" dirty="0"/>
          </a:p>
          <a:p>
            <a:r>
              <a:rPr lang="el-GR" dirty="0" err="1"/>
              <a:t>Κυβερνηση</a:t>
            </a:r>
            <a:endParaRPr lang="el-GR" dirty="0"/>
          </a:p>
          <a:p>
            <a:r>
              <a:rPr lang="el-GR" dirty="0" err="1"/>
              <a:t>Οξυνοια</a:t>
            </a:r>
            <a:endParaRPr lang="el-GR" dirty="0"/>
          </a:p>
          <a:p>
            <a:endParaRPr lang="en-US" dirty="0"/>
          </a:p>
        </p:txBody>
      </p:sp>
      <p:sp>
        <p:nvSpPr>
          <p:cNvPr id="5" name="Υπότιτλος 2">
            <a:extLst>
              <a:ext uri="{FF2B5EF4-FFF2-40B4-BE49-F238E27FC236}">
                <a16:creationId xmlns:a16="http://schemas.microsoft.com/office/drawing/2014/main" id="{80ED1E9A-B9AE-4140-A149-818648A9B315}"/>
              </a:ext>
            </a:extLst>
          </p:cNvPr>
          <p:cNvSpPr txBox="1">
            <a:spLocks/>
          </p:cNvSpPr>
          <p:nvPr/>
        </p:nvSpPr>
        <p:spPr>
          <a:xfrm>
            <a:off x="3207433" y="4598499"/>
            <a:ext cx="4377397" cy="1655762"/>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l-GR" dirty="0" err="1"/>
              <a:t>Κοινωνικο</a:t>
            </a:r>
            <a:r>
              <a:rPr lang="el-GR" dirty="0"/>
              <a:t> </a:t>
            </a:r>
            <a:r>
              <a:rPr lang="el-GR" dirty="0" err="1"/>
              <a:t>Κεφαλαιο</a:t>
            </a:r>
            <a:endParaRPr lang="el-GR" dirty="0"/>
          </a:p>
          <a:p>
            <a:r>
              <a:rPr lang="el-GR" dirty="0" err="1"/>
              <a:t>Οικογενεια</a:t>
            </a:r>
            <a:endParaRPr lang="el-GR" dirty="0"/>
          </a:p>
          <a:p>
            <a:r>
              <a:rPr lang="el-GR" dirty="0" err="1"/>
              <a:t>Κυβερνηση</a:t>
            </a:r>
            <a:endParaRPr lang="el-GR" dirty="0"/>
          </a:p>
          <a:p>
            <a:r>
              <a:rPr lang="el-GR" dirty="0" err="1"/>
              <a:t>Οξυνοια</a:t>
            </a:r>
            <a:endParaRPr lang="el-GR" dirty="0"/>
          </a:p>
          <a:p>
            <a:endParaRPr lang="en-US" dirty="0"/>
          </a:p>
        </p:txBody>
      </p:sp>
    </p:spTree>
    <p:extLst>
      <p:ext uri="{BB962C8B-B14F-4D97-AF65-F5344CB8AC3E}">
        <p14:creationId xmlns:p14="http://schemas.microsoft.com/office/powerpoint/2010/main" val="2423138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4393A1-AC49-46A6-90FF-2EB24490EC10}"/>
              </a:ext>
            </a:extLst>
          </p:cNvPr>
          <p:cNvSpPr>
            <a:spLocks noGrp="1"/>
          </p:cNvSpPr>
          <p:nvPr>
            <p:ph type="title"/>
          </p:nvPr>
        </p:nvSpPr>
        <p:spPr/>
        <p:txBody>
          <a:bodyPr/>
          <a:lstStyle/>
          <a:p>
            <a:r>
              <a:rPr lang="el-GR" dirty="0" err="1"/>
              <a:t>Οικονομικη</a:t>
            </a:r>
            <a:r>
              <a:rPr lang="el-GR" dirty="0"/>
              <a:t> </a:t>
            </a:r>
            <a:r>
              <a:rPr lang="el-GR" dirty="0" err="1"/>
              <a:t>Διασταση</a:t>
            </a:r>
            <a:endParaRPr lang="en-US" dirty="0"/>
          </a:p>
        </p:txBody>
      </p:sp>
      <p:sp>
        <p:nvSpPr>
          <p:cNvPr id="4" name="Υπότιτλος 2">
            <a:extLst>
              <a:ext uri="{FF2B5EF4-FFF2-40B4-BE49-F238E27FC236}">
                <a16:creationId xmlns:a16="http://schemas.microsoft.com/office/drawing/2014/main" id="{6CEBBC94-0B31-4E33-B01E-56BC83FC1811}"/>
              </a:ext>
            </a:extLst>
          </p:cNvPr>
          <p:cNvSpPr txBox="1">
            <a:spLocks noGrp="1"/>
          </p:cNvSpPr>
          <p:nvPr>
            <p:ph idx="1"/>
          </p:nvPr>
        </p:nvSpPr>
        <p:spPr>
          <a:xfrm>
            <a:off x="2399714" y="2183385"/>
            <a:ext cx="6941234" cy="2796577"/>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l-GR" dirty="0"/>
              <a:t>Κατασκευασμένο </a:t>
            </a:r>
            <a:r>
              <a:rPr lang="el-GR" dirty="0" err="1"/>
              <a:t>Κεφαλαιο</a:t>
            </a:r>
            <a:endParaRPr lang="el-GR" dirty="0"/>
          </a:p>
          <a:p>
            <a:r>
              <a:rPr lang="el-GR" dirty="0" err="1"/>
              <a:t>Υποδομες</a:t>
            </a:r>
            <a:endParaRPr lang="el-GR" dirty="0"/>
          </a:p>
          <a:p>
            <a:r>
              <a:rPr lang="el-GR" dirty="0" err="1"/>
              <a:t>Κατασκευες</a:t>
            </a:r>
            <a:endParaRPr lang="el-GR" dirty="0"/>
          </a:p>
          <a:p>
            <a:r>
              <a:rPr lang="el-GR" dirty="0" err="1"/>
              <a:t>Εργαλεια</a:t>
            </a:r>
            <a:endParaRPr lang="el-GR" dirty="0"/>
          </a:p>
          <a:p>
            <a:r>
              <a:rPr lang="el-GR" dirty="0"/>
              <a:t>Μηχανές</a:t>
            </a:r>
          </a:p>
          <a:p>
            <a:r>
              <a:rPr lang="el-GR" dirty="0" err="1"/>
              <a:t>Χρηματικο</a:t>
            </a:r>
            <a:r>
              <a:rPr lang="el-GR" dirty="0"/>
              <a:t> Κεφάλαιο</a:t>
            </a:r>
          </a:p>
          <a:p>
            <a:r>
              <a:rPr lang="el-GR" dirty="0" err="1"/>
              <a:t>Οικογενεια</a:t>
            </a:r>
            <a:endParaRPr lang="el-GR" dirty="0"/>
          </a:p>
          <a:p>
            <a:r>
              <a:rPr lang="el-GR" dirty="0" err="1"/>
              <a:t>Κυβερνηση</a:t>
            </a:r>
            <a:endParaRPr lang="el-GR" dirty="0"/>
          </a:p>
          <a:p>
            <a:r>
              <a:rPr lang="el-GR" dirty="0" err="1"/>
              <a:t>Οξυνοια</a:t>
            </a:r>
            <a:endParaRPr lang="el-GR" dirty="0"/>
          </a:p>
          <a:p>
            <a:endParaRPr lang="en-US" dirty="0"/>
          </a:p>
        </p:txBody>
      </p:sp>
    </p:spTree>
    <p:extLst>
      <p:ext uri="{BB962C8B-B14F-4D97-AF65-F5344CB8AC3E}">
        <p14:creationId xmlns:p14="http://schemas.microsoft.com/office/powerpoint/2010/main" val="3216359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2DE149-9D1C-4E10-B8EB-D498CBF26A4A}"/>
              </a:ext>
            </a:extLst>
          </p:cNvPr>
          <p:cNvSpPr>
            <a:spLocks noGrp="1"/>
          </p:cNvSpPr>
          <p:nvPr>
            <p:ph type="title"/>
          </p:nvPr>
        </p:nvSpPr>
        <p:spPr>
          <a:xfrm>
            <a:off x="838200" y="3952387"/>
            <a:ext cx="10515600" cy="1325563"/>
          </a:xfrm>
        </p:spPr>
        <p:txBody>
          <a:bodyPr>
            <a:normAutofit fontScale="90000"/>
          </a:bodyPr>
          <a:lstStyle/>
          <a:p>
            <a:r>
              <a:rPr lang="el-GR" dirty="0"/>
              <a:t>Οι επιχειρήσεις καθορίζουν σε µ</a:t>
            </a:r>
            <a:r>
              <a:rPr lang="el-GR" dirty="0" err="1"/>
              <a:t>εγάλο</a:t>
            </a:r>
            <a:r>
              <a:rPr lang="el-GR" dirty="0"/>
              <a:t> </a:t>
            </a:r>
            <a:r>
              <a:rPr lang="el-GR" dirty="0" err="1"/>
              <a:t>βαθµό</a:t>
            </a:r>
            <a:r>
              <a:rPr lang="el-GR" dirty="0"/>
              <a:t> την επιλογή των τεχνολογιών και την ένταση χρήσης των πόρων των παραπάνω </a:t>
            </a:r>
            <a:r>
              <a:rPr lang="el-GR" dirty="0" err="1"/>
              <a:t>οικονοµικών</a:t>
            </a:r>
            <a:r>
              <a:rPr lang="el-GR" dirty="0"/>
              <a:t> δραστηριοτήτων. </a:t>
            </a:r>
            <a:br>
              <a:rPr lang="el-GR" dirty="0"/>
            </a:br>
            <a:r>
              <a:rPr lang="el-GR" dirty="0"/>
              <a:t>Σε </a:t>
            </a:r>
            <a:r>
              <a:rPr lang="el-GR" dirty="0" err="1"/>
              <a:t>σχεση</a:t>
            </a:r>
            <a:r>
              <a:rPr lang="el-GR" dirty="0"/>
              <a:t> με τα </a:t>
            </a:r>
            <a:r>
              <a:rPr lang="el-GR" dirty="0" err="1"/>
              <a:t>παραπανω</a:t>
            </a:r>
            <a:r>
              <a:rPr lang="el-GR" dirty="0"/>
              <a:t> </a:t>
            </a:r>
            <a:r>
              <a:rPr lang="el-GR" dirty="0" err="1"/>
              <a:t>Σήµερα</a:t>
            </a:r>
            <a:r>
              <a:rPr lang="el-GR" dirty="0"/>
              <a:t>, με την κριτική που ασκείται στις εταιρίες ήδη από τις αρχές του εικοστού αιώνα, και αφετέρου εξακολουθούν και </a:t>
            </a:r>
            <a:r>
              <a:rPr lang="el-GR" dirty="0" err="1"/>
              <a:t>σήµερα</a:t>
            </a:r>
            <a:r>
              <a:rPr lang="el-GR" dirty="0"/>
              <a:t> να συνθέτουν το νέο κοινωνικοπολιτικό και </a:t>
            </a:r>
            <a:r>
              <a:rPr lang="el-GR" dirty="0" err="1"/>
              <a:t>οικονοµικό</a:t>
            </a:r>
            <a:r>
              <a:rPr lang="el-GR" dirty="0"/>
              <a:t> πλαίσιο, που επιβάλλει στις επιχειρήσεις και τους </a:t>
            </a:r>
            <a:r>
              <a:rPr lang="el-GR" dirty="0" err="1"/>
              <a:t>οργανισµούς</a:t>
            </a:r>
            <a:r>
              <a:rPr lang="el-GR" dirty="0"/>
              <a:t> να επαναπροσδιορίσουν τον ρόλο τους και τις υποχρεώσεις τους µ</a:t>
            </a:r>
            <a:r>
              <a:rPr lang="el-GR" dirty="0" err="1"/>
              <a:t>έσα</a:t>
            </a:r>
            <a:r>
              <a:rPr lang="el-GR" dirty="0"/>
              <a:t> στην κοινωνία</a:t>
            </a:r>
            <a:endParaRPr lang="en-US" dirty="0"/>
          </a:p>
        </p:txBody>
      </p:sp>
      <p:sp>
        <p:nvSpPr>
          <p:cNvPr id="3" name="Τίτλος 1">
            <a:extLst>
              <a:ext uri="{FF2B5EF4-FFF2-40B4-BE49-F238E27FC236}">
                <a16:creationId xmlns:a16="http://schemas.microsoft.com/office/drawing/2014/main" id="{CAF75622-3B78-4B51-A95B-4E1EC2FDB435}"/>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l-GR" dirty="0" err="1"/>
              <a:t>Εταιρικη</a:t>
            </a:r>
            <a:r>
              <a:rPr lang="el-GR" dirty="0"/>
              <a:t> </a:t>
            </a:r>
            <a:r>
              <a:rPr lang="el-GR" dirty="0" err="1"/>
              <a:t>Κοινωνικη</a:t>
            </a:r>
            <a:r>
              <a:rPr lang="el-GR" dirty="0"/>
              <a:t> </a:t>
            </a:r>
            <a:r>
              <a:rPr lang="el-GR" dirty="0" err="1"/>
              <a:t>Ευθυνη</a:t>
            </a:r>
            <a:endParaRPr lang="el-GR" dirty="0"/>
          </a:p>
        </p:txBody>
      </p:sp>
    </p:spTree>
    <p:extLst>
      <p:ext uri="{BB962C8B-B14F-4D97-AF65-F5344CB8AC3E}">
        <p14:creationId xmlns:p14="http://schemas.microsoft.com/office/powerpoint/2010/main" val="2112134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5CCE2A-D78F-4EA7-BCB6-58F754D5FA22}"/>
              </a:ext>
            </a:extLst>
          </p:cNvPr>
          <p:cNvSpPr>
            <a:spLocks noGrp="1"/>
          </p:cNvSpPr>
          <p:nvPr>
            <p:ph type="title"/>
          </p:nvPr>
        </p:nvSpPr>
        <p:spPr>
          <a:xfrm>
            <a:off x="641252" y="553998"/>
            <a:ext cx="10515600" cy="1325563"/>
          </a:xfrm>
        </p:spPr>
        <p:txBody>
          <a:bodyPr/>
          <a:lstStyle/>
          <a:p>
            <a:r>
              <a:rPr lang="el-GR" dirty="0"/>
              <a:t>ΕΚΕ</a:t>
            </a:r>
            <a:endParaRPr lang="en-US" dirty="0"/>
          </a:p>
        </p:txBody>
      </p:sp>
      <p:sp>
        <p:nvSpPr>
          <p:cNvPr id="3" name="Ορθογώνιο 2">
            <a:extLst>
              <a:ext uri="{FF2B5EF4-FFF2-40B4-BE49-F238E27FC236}">
                <a16:creationId xmlns:a16="http://schemas.microsoft.com/office/drawing/2014/main" id="{A6259988-242D-404F-96CC-2C8CF6DC1C9A}"/>
              </a:ext>
            </a:extLst>
          </p:cNvPr>
          <p:cNvSpPr/>
          <p:nvPr/>
        </p:nvSpPr>
        <p:spPr>
          <a:xfrm>
            <a:off x="1184030" y="1879561"/>
            <a:ext cx="9430043" cy="923330"/>
          </a:xfrm>
          <a:prstGeom prst="rect">
            <a:avLst/>
          </a:prstGeom>
        </p:spPr>
        <p:txBody>
          <a:bodyPr wrap="square">
            <a:spAutoFit/>
          </a:bodyPr>
          <a:lstStyle/>
          <a:p>
            <a:r>
              <a:rPr lang="el-GR" dirty="0"/>
              <a:t>Η ΕΚΕ µ</a:t>
            </a:r>
            <a:r>
              <a:rPr lang="el-GR" dirty="0" err="1"/>
              <a:t>πορεί</a:t>
            </a:r>
            <a:r>
              <a:rPr lang="el-GR" dirty="0"/>
              <a:t> να γίνει </a:t>
            </a:r>
            <a:r>
              <a:rPr lang="el-GR" dirty="0" err="1"/>
              <a:t>αντικείµενο</a:t>
            </a:r>
            <a:r>
              <a:rPr lang="el-GR" dirty="0"/>
              <a:t> θεωρητικής προσέγγισης µε δύο τρόπους: είτε µέσω της ιδέας της </a:t>
            </a:r>
            <a:r>
              <a:rPr lang="el-GR" dirty="0" err="1"/>
              <a:t>Βιώσιµης</a:t>
            </a:r>
            <a:r>
              <a:rPr lang="el-GR" dirty="0"/>
              <a:t> Ανάπτυξης, είτε µέσω της Θεωρίας των </a:t>
            </a:r>
            <a:r>
              <a:rPr lang="el-GR" dirty="0" err="1"/>
              <a:t>Ενδιαφερόµενων</a:t>
            </a:r>
            <a:r>
              <a:rPr lang="el-GR" dirty="0"/>
              <a:t> Μερών. </a:t>
            </a:r>
          </a:p>
          <a:p>
            <a:endParaRPr lang="en-US" dirty="0"/>
          </a:p>
        </p:txBody>
      </p:sp>
      <p:sp>
        <p:nvSpPr>
          <p:cNvPr id="4" name="Ορθογώνιο 3">
            <a:extLst>
              <a:ext uri="{FF2B5EF4-FFF2-40B4-BE49-F238E27FC236}">
                <a16:creationId xmlns:a16="http://schemas.microsoft.com/office/drawing/2014/main" id="{4BDCF516-127A-4789-BA1B-11292BD327A5}"/>
              </a:ext>
            </a:extLst>
          </p:cNvPr>
          <p:cNvSpPr/>
          <p:nvPr/>
        </p:nvSpPr>
        <p:spPr>
          <a:xfrm>
            <a:off x="1184030" y="4055110"/>
            <a:ext cx="9767668" cy="646331"/>
          </a:xfrm>
          <a:prstGeom prst="rect">
            <a:avLst/>
          </a:prstGeom>
        </p:spPr>
        <p:txBody>
          <a:bodyPr wrap="square">
            <a:spAutoFit/>
          </a:bodyPr>
          <a:lstStyle/>
          <a:p>
            <a:r>
              <a:rPr lang="el-GR" dirty="0"/>
              <a:t>Αναφορικά µε την Θεωρία των </a:t>
            </a:r>
            <a:r>
              <a:rPr lang="el-GR" dirty="0" err="1"/>
              <a:t>Ενδιαφερόµενων</a:t>
            </a:r>
            <a:r>
              <a:rPr lang="el-GR" dirty="0"/>
              <a:t> Μερών,  ΕΚΕ η εταιρία πρέπει να </a:t>
            </a:r>
            <a:r>
              <a:rPr lang="el-GR" dirty="0" err="1"/>
              <a:t>λαµβάνει</a:t>
            </a:r>
            <a:r>
              <a:rPr lang="el-GR" dirty="0"/>
              <a:t> υπόψη και να εστιάζει σε όλα τα </a:t>
            </a:r>
            <a:r>
              <a:rPr lang="el-GR" dirty="0" err="1"/>
              <a:t>ενδιαφερόµενα</a:t>
            </a:r>
            <a:r>
              <a:rPr lang="el-GR" dirty="0"/>
              <a:t> µ</a:t>
            </a:r>
            <a:r>
              <a:rPr lang="el-GR" dirty="0" err="1"/>
              <a:t>έρη</a:t>
            </a:r>
            <a:r>
              <a:rPr lang="el-GR" dirty="0"/>
              <a:t> που επηρεάζονται από τις δραστηριότητές της,</a:t>
            </a:r>
            <a:endParaRPr lang="en-US" dirty="0"/>
          </a:p>
        </p:txBody>
      </p:sp>
      <p:sp>
        <p:nvSpPr>
          <p:cNvPr id="5" name="Ορθογώνιο 4">
            <a:extLst>
              <a:ext uri="{FF2B5EF4-FFF2-40B4-BE49-F238E27FC236}">
                <a16:creationId xmlns:a16="http://schemas.microsoft.com/office/drawing/2014/main" id="{15F96C78-4F27-4D1B-AF3A-079351A25520}"/>
              </a:ext>
            </a:extLst>
          </p:cNvPr>
          <p:cNvSpPr/>
          <p:nvPr/>
        </p:nvSpPr>
        <p:spPr>
          <a:xfrm>
            <a:off x="1184030" y="2690336"/>
            <a:ext cx="8578948" cy="923330"/>
          </a:xfrm>
          <a:prstGeom prst="rect">
            <a:avLst/>
          </a:prstGeom>
        </p:spPr>
        <p:txBody>
          <a:bodyPr wrap="square">
            <a:spAutoFit/>
          </a:bodyPr>
          <a:lstStyle/>
          <a:p>
            <a:r>
              <a:rPr lang="el-GR" dirty="0"/>
              <a:t>Όσον αφορά στη </a:t>
            </a:r>
            <a:r>
              <a:rPr lang="el-GR" dirty="0" err="1"/>
              <a:t>Βιώσιµη</a:t>
            </a:r>
            <a:r>
              <a:rPr lang="el-GR" dirty="0"/>
              <a:t> Ανάπτυξη, η Επιτροπή </a:t>
            </a:r>
            <a:r>
              <a:rPr lang="el-GR" dirty="0" err="1"/>
              <a:t>Brundtland</a:t>
            </a:r>
            <a:r>
              <a:rPr lang="el-GR" dirty="0"/>
              <a:t> έδωσε τον </a:t>
            </a:r>
            <a:r>
              <a:rPr lang="el-GR" dirty="0" err="1"/>
              <a:t>ορισµό</a:t>
            </a:r>
            <a:r>
              <a:rPr lang="el-GR" dirty="0"/>
              <a:t> της ως την ανάπτυξη που «καλύπτει τις ανάγκες των παρόντων γενεών χωρίς να διακυβεύει την ικανότητα των µ</a:t>
            </a:r>
            <a:r>
              <a:rPr lang="el-GR" dirty="0" err="1"/>
              <a:t>ελλοντικών</a:t>
            </a:r>
            <a:r>
              <a:rPr lang="el-GR" dirty="0"/>
              <a:t> γενεών να καλύψουν τις δικές τους ανάγκες»</a:t>
            </a:r>
            <a:endParaRPr lang="en-US" dirty="0"/>
          </a:p>
        </p:txBody>
      </p:sp>
    </p:spTree>
    <p:extLst>
      <p:ext uri="{BB962C8B-B14F-4D97-AF65-F5344CB8AC3E}">
        <p14:creationId xmlns:p14="http://schemas.microsoft.com/office/powerpoint/2010/main" val="3776165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4FEB49ED-199F-4E64-B175-998301DEF6A3}"/>
              </a:ext>
            </a:extLst>
          </p:cNvPr>
          <p:cNvPicPr>
            <a:picLocks noChangeAspect="1"/>
          </p:cNvPicPr>
          <p:nvPr/>
        </p:nvPicPr>
        <p:blipFill>
          <a:blip r:embed="rId2"/>
          <a:stretch>
            <a:fillRect/>
          </a:stretch>
        </p:blipFill>
        <p:spPr>
          <a:xfrm>
            <a:off x="2371725" y="2105025"/>
            <a:ext cx="7448550" cy="4752975"/>
          </a:xfrm>
          <a:prstGeom prst="rect">
            <a:avLst/>
          </a:prstGeom>
        </p:spPr>
      </p:pic>
      <p:sp>
        <p:nvSpPr>
          <p:cNvPr id="2" name="Τίτλος 1">
            <a:extLst>
              <a:ext uri="{FF2B5EF4-FFF2-40B4-BE49-F238E27FC236}">
                <a16:creationId xmlns:a16="http://schemas.microsoft.com/office/drawing/2014/main" id="{32D4AE71-5DD3-439A-AED4-B0081294F990}"/>
              </a:ext>
            </a:extLst>
          </p:cNvPr>
          <p:cNvSpPr>
            <a:spLocks noGrp="1"/>
          </p:cNvSpPr>
          <p:nvPr>
            <p:ph type="title"/>
          </p:nvPr>
        </p:nvSpPr>
        <p:spPr/>
        <p:txBody>
          <a:bodyPr/>
          <a:lstStyle/>
          <a:p>
            <a:r>
              <a:rPr lang="el-GR" dirty="0" err="1"/>
              <a:t>Βιωσιμη</a:t>
            </a:r>
            <a:r>
              <a:rPr lang="el-GR" dirty="0"/>
              <a:t> </a:t>
            </a:r>
            <a:r>
              <a:rPr lang="el-GR" dirty="0" err="1"/>
              <a:t>Αναπτυξη</a:t>
            </a:r>
            <a:r>
              <a:rPr lang="el-GR" dirty="0"/>
              <a:t> </a:t>
            </a:r>
            <a:endParaRPr lang="en-US" dirty="0"/>
          </a:p>
        </p:txBody>
      </p:sp>
    </p:spTree>
    <p:extLst>
      <p:ext uri="{BB962C8B-B14F-4D97-AF65-F5344CB8AC3E}">
        <p14:creationId xmlns:p14="http://schemas.microsoft.com/office/powerpoint/2010/main" val="2840392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895323-7F73-49EA-9B69-A23C516D533D}"/>
              </a:ext>
            </a:extLst>
          </p:cNvPr>
          <p:cNvSpPr>
            <a:spLocks noGrp="1"/>
          </p:cNvSpPr>
          <p:nvPr>
            <p:ph type="title"/>
          </p:nvPr>
        </p:nvSpPr>
        <p:spPr/>
        <p:txBody>
          <a:bodyPr/>
          <a:lstStyle/>
          <a:p>
            <a:r>
              <a:rPr lang="el-GR" dirty="0" err="1"/>
              <a:t>Αναλυση</a:t>
            </a:r>
            <a:r>
              <a:rPr lang="el-GR" dirty="0"/>
              <a:t> </a:t>
            </a:r>
            <a:r>
              <a:rPr lang="el-GR" dirty="0" err="1"/>
              <a:t>Κοστους</a:t>
            </a:r>
            <a:r>
              <a:rPr lang="el-GR" dirty="0"/>
              <a:t> </a:t>
            </a:r>
            <a:r>
              <a:rPr lang="el-GR" dirty="0" err="1"/>
              <a:t>Ωφέλους</a:t>
            </a:r>
            <a:endParaRPr lang="en-US" dirty="0"/>
          </a:p>
        </p:txBody>
      </p:sp>
      <p:sp>
        <p:nvSpPr>
          <p:cNvPr id="3" name="Τίτλος 1">
            <a:extLst>
              <a:ext uri="{FF2B5EF4-FFF2-40B4-BE49-F238E27FC236}">
                <a16:creationId xmlns:a16="http://schemas.microsoft.com/office/drawing/2014/main" id="{3FF77D9F-1DE8-41D8-8D40-0AC3C44CADFF}"/>
              </a:ext>
            </a:extLst>
          </p:cNvPr>
          <p:cNvSpPr txBox="1">
            <a:spLocks/>
          </p:cNvSpPr>
          <p:nvPr/>
        </p:nvSpPr>
        <p:spPr>
          <a:xfrm>
            <a:off x="838200" y="1839888"/>
            <a:ext cx="10515600" cy="3154143"/>
          </a:xfrm>
          <a:prstGeom prst="rect">
            <a:avLst/>
          </a:prstGeom>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Arial" panose="020B0604020202020204" pitchFamily="34" charset="0"/>
              <a:buChar char="•"/>
            </a:pPr>
            <a:r>
              <a:rPr lang="el-GR" dirty="0" err="1"/>
              <a:t>Αναλυση</a:t>
            </a:r>
            <a:r>
              <a:rPr lang="el-GR" dirty="0"/>
              <a:t> Δαπανών </a:t>
            </a:r>
            <a:r>
              <a:rPr lang="el-GR" dirty="0" err="1"/>
              <a:t>Προσοδων</a:t>
            </a:r>
            <a:r>
              <a:rPr lang="el-GR" dirty="0"/>
              <a:t> των Επιχειρηματικών </a:t>
            </a:r>
            <a:r>
              <a:rPr lang="el-GR" dirty="0" err="1"/>
              <a:t>Επιπτωσεων</a:t>
            </a:r>
            <a:endParaRPr lang="el-GR" dirty="0"/>
          </a:p>
          <a:p>
            <a:pPr marL="571500" indent="-571500">
              <a:buFont typeface="Arial" panose="020B0604020202020204" pitchFamily="34" charset="0"/>
              <a:buChar char="•"/>
            </a:pPr>
            <a:r>
              <a:rPr lang="el-GR" dirty="0" err="1"/>
              <a:t>Αναλυση</a:t>
            </a:r>
            <a:r>
              <a:rPr lang="el-GR" dirty="0"/>
              <a:t> </a:t>
            </a:r>
            <a:r>
              <a:rPr lang="el-GR" dirty="0" err="1"/>
              <a:t>Κοστους</a:t>
            </a:r>
            <a:r>
              <a:rPr lang="el-GR" dirty="0"/>
              <a:t> </a:t>
            </a:r>
            <a:r>
              <a:rPr lang="el-GR" dirty="0" err="1"/>
              <a:t>Αποτελεσματικοτητας</a:t>
            </a:r>
            <a:endParaRPr lang="el-GR" dirty="0"/>
          </a:p>
          <a:p>
            <a:pPr marL="571500" indent="-571500">
              <a:buFont typeface="Arial" panose="020B0604020202020204" pitchFamily="34" charset="0"/>
              <a:buChar char="•"/>
            </a:pPr>
            <a:r>
              <a:rPr lang="el-GR" dirty="0" err="1"/>
              <a:t>Αναλυση</a:t>
            </a:r>
            <a:r>
              <a:rPr lang="el-GR" dirty="0"/>
              <a:t> </a:t>
            </a:r>
            <a:r>
              <a:rPr lang="el-GR" dirty="0" err="1"/>
              <a:t>Κοινωνικου</a:t>
            </a:r>
            <a:r>
              <a:rPr lang="el-GR" dirty="0"/>
              <a:t> </a:t>
            </a:r>
            <a:r>
              <a:rPr lang="el-GR" dirty="0" err="1"/>
              <a:t>Κοστους</a:t>
            </a:r>
            <a:r>
              <a:rPr lang="el-GR" dirty="0"/>
              <a:t> </a:t>
            </a:r>
            <a:r>
              <a:rPr lang="el-GR" dirty="0" err="1"/>
              <a:t>Ωφελους</a:t>
            </a:r>
            <a:endParaRPr lang="el-GR" dirty="0"/>
          </a:p>
          <a:p>
            <a:pPr marL="571500" indent="-571500">
              <a:buFont typeface="Arial" panose="020B0604020202020204" pitchFamily="34" charset="0"/>
              <a:buChar char="•"/>
            </a:pPr>
            <a:r>
              <a:rPr lang="el-GR" dirty="0" err="1"/>
              <a:t>Διευρυμενη</a:t>
            </a:r>
            <a:r>
              <a:rPr lang="el-GR" dirty="0"/>
              <a:t> </a:t>
            </a:r>
            <a:r>
              <a:rPr lang="el-GR" dirty="0" err="1"/>
              <a:t>Αναλυση</a:t>
            </a:r>
            <a:r>
              <a:rPr lang="el-GR" dirty="0"/>
              <a:t> </a:t>
            </a:r>
            <a:r>
              <a:rPr lang="el-GR" dirty="0" err="1"/>
              <a:t>Κοστους</a:t>
            </a:r>
            <a:r>
              <a:rPr lang="el-GR" dirty="0"/>
              <a:t> </a:t>
            </a:r>
            <a:r>
              <a:rPr lang="el-GR" dirty="0" err="1"/>
              <a:t>Ωφελους</a:t>
            </a:r>
            <a:endParaRPr lang="el-GR" dirty="0"/>
          </a:p>
          <a:p>
            <a:r>
              <a:rPr lang="el-GR" dirty="0"/>
              <a:t>(</a:t>
            </a:r>
            <a:r>
              <a:rPr lang="el-GR" dirty="0" err="1"/>
              <a:t>διευρυνση</a:t>
            </a:r>
            <a:r>
              <a:rPr lang="el-GR" dirty="0"/>
              <a:t> σε </a:t>
            </a:r>
            <a:r>
              <a:rPr lang="el-GR" dirty="0" err="1"/>
              <a:t>εθνικο</a:t>
            </a:r>
            <a:r>
              <a:rPr lang="el-GR" dirty="0"/>
              <a:t> </a:t>
            </a:r>
            <a:r>
              <a:rPr lang="el-GR" dirty="0" err="1"/>
              <a:t>μακρο</a:t>
            </a:r>
            <a:r>
              <a:rPr lang="el-GR" dirty="0"/>
              <a:t> </a:t>
            </a:r>
            <a:r>
              <a:rPr lang="el-GR" dirty="0" err="1"/>
              <a:t>οικονομικο</a:t>
            </a:r>
            <a:r>
              <a:rPr lang="el-GR" dirty="0"/>
              <a:t> </a:t>
            </a:r>
            <a:r>
              <a:rPr lang="el-GR" dirty="0" err="1"/>
              <a:t>επιπεδο</a:t>
            </a:r>
            <a:r>
              <a:rPr lang="el-GR" dirty="0"/>
              <a:t>}</a:t>
            </a:r>
            <a:endParaRPr lang="en-US" dirty="0"/>
          </a:p>
        </p:txBody>
      </p:sp>
    </p:spTree>
    <p:extLst>
      <p:ext uri="{BB962C8B-B14F-4D97-AF65-F5344CB8AC3E}">
        <p14:creationId xmlns:p14="http://schemas.microsoft.com/office/powerpoint/2010/main" val="3900599045"/>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195</Words>
  <Application>Microsoft Office PowerPoint</Application>
  <PresentationFormat>Ευρεία οθόνη</PresentationFormat>
  <Paragraphs>46</Paragraphs>
  <Slides>12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12</vt:i4>
      </vt:variant>
    </vt:vector>
  </HeadingPairs>
  <TitlesOfParts>
    <vt:vector size="16" baseType="lpstr">
      <vt:lpstr>Arial</vt:lpstr>
      <vt:lpstr>Calibri</vt:lpstr>
      <vt:lpstr>Calibri Light</vt:lpstr>
      <vt:lpstr>Θέμα του Office</vt:lpstr>
      <vt:lpstr>Διασταση της Βιωσιμοτητας</vt:lpstr>
      <vt:lpstr>Φυσικο  εδαφος  υπεδαφος υδατικοί ποροι αερας  Φυσικο Κοινωνικο Οικονομικη διασταση Κοινωνικο Οικονομικη διασταση</vt:lpstr>
      <vt:lpstr>Φυσικο Κεφαλαιο</vt:lpstr>
      <vt:lpstr>Κοινωνικη διασταση</vt:lpstr>
      <vt:lpstr>Οικονομικη Διασταση</vt:lpstr>
      <vt:lpstr>Οι επιχειρήσεις καθορίζουν σε µεγάλο βαθµό την επιλογή των τεχνολογιών και την ένταση χρήσης των πόρων των παραπάνω οικονοµικών δραστηριοτήτων.  Σε σχεση με τα παραπανω Σήµερα, με την κριτική που ασκείται στις εταιρίες ήδη από τις αρχές του εικοστού αιώνα, και αφετέρου εξακολουθούν και σήµερα να συνθέτουν το νέο κοινωνικοπολιτικό και οικονοµικό πλαίσιο, που επιβάλλει στις επιχειρήσεις και τους οργανισµούς να επαναπροσδιορίσουν τον ρόλο τους και τις υποχρεώσεις τους µέσα στην κοινωνία</vt:lpstr>
      <vt:lpstr>ΕΚΕ</vt:lpstr>
      <vt:lpstr>Βιωσιμη Αναπτυξη </vt:lpstr>
      <vt:lpstr>Αναλυση Κοστους Ωφέλους</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o m</dc:creator>
  <cp:lastModifiedBy>o m</cp:lastModifiedBy>
  <cp:revision>6</cp:revision>
  <dcterms:created xsi:type="dcterms:W3CDTF">2020-04-14T09:21:32Z</dcterms:created>
  <dcterms:modified xsi:type="dcterms:W3CDTF">2020-04-14T10:06:04Z</dcterms:modified>
</cp:coreProperties>
</file>