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0" r:id="rId2"/>
  </p:sldMasterIdLst>
  <p:sldIdLst>
    <p:sldId id="422" r:id="rId3"/>
    <p:sldId id="257" r:id="rId4"/>
    <p:sldId id="258" r:id="rId5"/>
    <p:sldId id="259" r:id="rId6"/>
    <p:sldId id="260" r:id="rId7"/>
    <p:sldId id="261" r:id="rId8"/>
    <p:sldId id="262" r:id="rId9"/>
    <p:sldId id="263" r:id="rId10"/>
    <p:sldId id="469" r:id="rId11"/>
    <p:sldId id="471" r:id="rId12"/>
    <p:sldId id="470" r:id="rId13"/>
    <p:sldId id="372" r:id="rId14"/>
    <p:sldId id="297" r:id="rId15"/>
    <p:sldId id="298" r:id="rId16"/>
    <p:sldId id="302" r:id="rId17"/>
    <p:sldId id="326" r:id="rId18"/>
    <p:sldId id="327" r:id="rId19"/>
    <p:sldId id="325" r:id="rId20"/>
    <p:sldId id="328" r:id="rId21"/>
    <p:sldId id="329" r:id="rId22"/>
    <p:sldId id="331" r:id="rId23"/>
    <p:sldId id="333" r:id="rId24"/>
    <p:sldId id="334" r:id="rId25"/>
    <p:sldId id="335" r:id="rId26"/>
    <p:sldId id="307" r:id="rId27"/>
    <p:sldId id="388" r:id="rId28"/>
    <p:sldId id="389" r:id="rId29"/>
    <p:sldId id="390" r:id="rId30"/>
    <p:sldId id="265" r:id="rId31"/>
    <p:sldId id="420" r:id="rId32"/>
    <p:sldId id="421" r:id="rId33"/>
    <p:sldId id="267" r:id="rId34"/>
    <p:sldId id="266" r:id="rId35"/>
    <p:sldId id="268" r:id="rId36"/>
    <p:sldId id="308" r:id="rId37"/>
    <p:sldId id="318" r:id="rId38"/>
    <p:sldId id="309" r:id="rId39"/>
    <p:sldId id="310" r:id="rId40"/>
    <p:sldId id="311" r:id="rId41"/>
    <p:sldId id="312" r:id="rId42"/>
    <p:sldId id="337" r:id="rId43"/>
    <p:sldId id="336" r:id="rId44"/>
    <p:sldId id="373" r:id="rId4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51"/>
  </p:normalViewPr>
  <p:slideViewPr>
    <p:cSldViewPr snapToGrid="0" snapToObjects="1">
      <p:cViewPr varScale="1">
        <p:scale>
          <a:sx n="91" d="100"/>
          <a:sy n="91" d="100"/>
        </p:scale>
        <p:origin x="83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hasCustomPrompt="1"/>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p:cNvSpPr>
            <a:spLocks noGrp="1"/>
          </p:cNvSpPr>
          <p:nvPr>
            <p:ph type="dt" sz="half" idx="10"/>
          </p:nvPr>
        </p:nvSpPr>
        <p:spPr/>
        <p:txBody>
          <a:bodyPr/>
          <a:lstStyle/>
          <a:p>
            <a:fld id="{488DB314-CB38-4B4F-9BF6-9DF51222F554}" type="datetimeFigureOut">
              <a:rPr lang="el-GR" smtClean="0"/>
              <a:t>21/5/26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4DB5BC9-87FD-3844-B999-4BA38F208669}"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a:lstStyle/>
          <a:p>
            <a:r>
              <a:rPr lang="el-GR"/>
              <a:t>Κάντε κλικ για να επεξεργαστείτε τον τίτλο υποδείγματος</a:t>
            </a:r>
          </a:p>
        </p:txBody>
      </p:sp>
      <p:sp>
        <p:nvSpPr>
          <p:cNvPr id="3" name="Θέση κατακόρυφου κειμένου 2"/>
          <p:cNvSpPr>
            <a:spLocks noGrp="1"/>
          </p:cNvSpPr>
          <p:nvPr>
            <p:ph type="body" orient="vert" idx="1" hasCustomPrompt="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p:cNvSpPr>
            <a:spLocks noGrp="1"/>
          </p:cNvSpPr>
          <p:nvPr>
            <p:ph type="dt" sz="half" idx="10"/>
          </p:nvPr>
        </p:nvSpPr>
        <p:spPr/>
        <p:txBody>
          <a:bodyPr/>
          <a:lstStyle/>
          <a:p>
            <a:fld id="{488DB314-CB38-4B4F-9BF6-9DF51222F554}" type="datetimeFigureOut">
              <a:rPr lang="el-GR" smtClean="0"/>
              <a:t>21/5/26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4DB5BC9-87FD-3844-B999-4BA38F208669}"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hasCustomPrompt="1"/>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p:cNvSpPr>
            <a:spLocks noGrp="1"/>
          </p:cNvSpPr>
          <p:nvPr>
            <p:ph type="body" orient="vert" idx="1" hasCustomPrompt="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p:cNvSpPr>
            <a:spLocks noGrp="1"/>
          </p:cNvSpPr>
          <p:nvPr>
            <p:ph type="dt" sz="half" idx="10"/>
          </p:nvPr>
        </p:nvSpPr>
        <p:spPr/>
        <p:txBody>
          <a:bodyPr/>
          <a:lstStyle/>
          <a:p>
            <a:fld id="{488DB314-CB38-4B4F-9BF6-9DF51222F554}" type="datetimeFigureOut">
              <a:rPr lang="el-GR" smtClean="0"/>
              <a:t>21/5/26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4DB5BC9-87FD-3844-B999-4BA38F208669}" type="slidenum">
              <a:rPr lang="el-GR" smtClean="0"/>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hasCustomPrompt="1"/>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p:cNvSpPr>
            <a:spLocks noGrp="1"/>
          </p:cNvSpPr>
          <p:nvPr>
            <p:ph type="dt" sz="half" idx="10"/>
          </p:nvPr>
        </p:nvSpPr>
        <p:spPr/>
        <p:txBody>
          <a:bodyPr/>
          <a:lstStyle/>
          <a:p>
            <a:fld id="{488DB314-CB38-4B4F-9BF6-9DF51222F554}" type="datetimeFigureOut">
              <a:rPr lang="el-GR" smtClean="0"/>
              <a:t>21/5/26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4DB5BC9-87FD-3844-B999-4BA38F208669}" type="slidenum">
              <a:rPr lang="el-GR" smtClean="0"/>
              <a:t>‹#›</a:t>
            </a:fld>
            <a:endParaRPr lang="el-G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a:lstStyle/>
          <a:p>
            <a:r>
              <a:rPr lang="el-GR"/>
              <a:t>Κάντε κλικ για να επεξεργαστείτε τον τίτλο υποδείγματος</a:t>
            </a:r>
          </a:p>
        </p:txBody>
      </p:sp>
      <p:sp>
        <p:nvSpPr>
          <p:cNvPr id="3" name="Θέση περιεχομένου 2"/>
          <p:cNvSpPr>
            <a:spLocks noGrp="1"/>
          </p:cNvSpPr>
          <p:nvPr>
            <p:ph idx="1" hasCustomPrompt="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p:cNvSpPr>
            <a:spLocks noGrp="1"/>
          </p:cNvSpPr>
          <p:nvPr>
            <p:ph type="dt" sz="half" idx="10"/>
          </p:nvPr>
        </p:nvSpPr>
        <p:spPr/>
        <p:txBody>
          <a:bodyPr/>
          <a:lstStyle/>
          <a:p>
            <a:fld id="{488DB314-CB38-4B4F-9BF6-9DF51222F554}" type="datetimeFigureOut">
              <a:rPr lang="el-GR" smtClean="0"/>
              <a:t>21/5/26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4DB5BC9-87FD-3844-B999-4BA38F208669}" type="slidenum">
              <a:rPr lang="el-GR" smtClean="0"/>
              <a:t>‹#›</a:t>
            </a:fld>
            <a:endParaRPr lang="el-G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p:cNvSpPr>
            <a:spLocks noGrp="1"/>
          </p:cNvSpPr>
          <p:nvPr>
            <p:ph type="dt" sz="half" idx="10"/>
          </p:nvPr>
        </p:nvSpPr>
        <p:spPr/>
        <p:txBody>
          <a:bodyPr/>
          <a:lstStyle/>
          <a:p>
            <a:fld id="{488DB314-CB38-4B4F-9BF6-9DF51222F554}" type="datetimeFigureOut">
              <a:rPr lang="el-GR" smtClean="0"/>
              <a:t>21/5/26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4DB5BC9-87FD-3844-B999-4BA38F208669}" type="slidenum">
              <a:rPr lang="el-GR" smtClean="0"/>
              <a:t>‹#›</a:t>
            </a:fld>
            <a:endParaRPr lang="el-G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a:lstStyle/>
          <a:p>
            <a:r>
              <a:rPr lang="el-GR"/>
              <a:t>Κάντε κλικ για να επεξεργαστείτε τον τίτλο υποδείγματος</a:t>
            </a:r>
          </a:p>
        </p:txBody>
      </p:sp>
      <p:sp>
        <p:nvSpPr>
          <p:cNvPr id="3" name="Θέση περιεχομένου 2"/>
          <p:cNvSpPr>
            <a:spLocks noGrp="1"/>
          </p:cNvSpPr>
          <p:nvPr>
            <p:ph sz="half" idx="1" hasCustomPrompt="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p:cNvSpPr>
            <a:spLocks noGrp="1"/>
          </p:cNvSpPr>
          <p:nvPr>
            <p:ph sz="half" idx="2" hasCustomPrompt="1"/>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p:cNvSpPr>
            <a:spLocks noGrp="1"/>
          </p:cNvSpPr>
          <p:nvPr>
            <p:ph type="dt" sz="half" idx="10"/>
          </p:nvPr>
        </p:nvSpPr>
        <p:spPr/>
        <p:txBody>
          <a:bodyPr/>
          <a:lstStyle/>
          <a:p>
            <a:fld id="{488DB314-CB38-4B4F-9BF6-9DF51222F554}" type="datetimeFigureOut">
              <a:rPr lang="el-GR" smtClean="0"/>
              <a:t>21/5/26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4DB5BC9-87FD-3844-B999-4BA38F208669}" type="slidenum">
              <a:rPr lang="el-GR" smtClean="0"/>
              <a:t>‹#›</a:t>
            </a:fld>
            <a:endParaRPr lang="el-G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p:cNvSpPr>
            <a:spLocks noGrp="1"/>
          </p:cNvSpPr>
          <p:nvPr>
            <p:ph sz="half" idx="2" hasCustomPrompt="1"/>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p:cNvSpPr>
            <a:spLocks noGrp="1"/>
          </p:cNvSpPr>
          <p:nvPr>
            <p:ph sz="quarter" idx="4" hasCustomPrompt="1"/>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p:cNvSpPr>
            <a:spLocks noGrp="1"/>
          </p:cNvSpPr>
          <p:nvPr>
            <p:ph type="dt" sz="half" idx="10"/>
          </p:nvPr>
        </p:nvSpPr>
        <p:spPr/>
        <p:txBody>
          <a:bodyPr/>
          <a:lstStyle/>
          <a:p>
            <a:fld id="{488DB314-CB38-4B4F-9BF6-9DF51222F554}" type="datetimeFigureOut">
              <a:rPr lang="el-GR" smtClean="0"/>
              <a:t>21/5/26</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34DB5BC9-87FD-3844-B999-4BA38F208669}" type="slidenum">
              <a:rPr lang="el-GR" smtClean="0"/>
              <a:t>‹#›</a:t>
            </a:fld>
            <a:endParaRPr lang="el-G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a:lstStyle/>
          <a:p>
            <a:r>
              <a:rPr lang="el-GR"/>
              <a:t>Κάντε κλικ για να επεξεργαστείτε τον τίτλο υποδείγματος</a:t>
            </a:r>
          </a:p>
        </p:txBody>
      </p:sp>
      <p:sp>
        <p:nvSpPr>
          <p:cNvPr id="3" name="Θέση ημερομηνίας 2"/>
          <p:cNvSpPr>
            <a:spLocks noGrp="1"/>
          </p:cNvSpPr>
          <p:nvPr>
            <p:ph type="dt" sz="half" idx="10"/>
          </p:nvPr>
        </p:nvSpPr>
        <p:spPr/>
        <p:txBody>
          <a:bodyPr/>
          <a:lstStyle/>
          <a:p>
            <a:fld id="{488DB314-CB38-4B4F-9BF6-9DF51222F554}" type="datetimeFigureOut">
              <a:rPr lang="el-GR" smtClean="0"/>
              <a:t>21/5/26</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34DB5BC9-87FD-3844-B999-4BA38F208669}" type="slidenum">
              <a:rPr lang="el-GR" smtClean="0"/>
              <a:t>‹#›</a:t>
            </a:fld>
            <a:endParaRPr lang="el-G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488DB314-CB38-4B4F-9BF6-9DF51222F554}" type="datetimeFigureOut">
              <a:rPr lang="el-GR" smtClean="0"/>
              <a:t>21/5/26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34DB5BC9-87FD-3844-B999-4BA38F208669}" type="slidenum">
              <a:rPr lang="el-GR" smtClean="0"/>
              <a:t>‹#›</a:t>
            </a:fld>
            <a:endParaRPr lang="el-G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p:cNvSpPr>
            <a:spLocks noGrp="1"/>
          </p:cNvSpPr>
          <p:nvPr>
            <p:ph type="dt" sz="half" idx="10"/>
          </p:nvPr>
        </p:nvSpPr>
        <p:spPr/>
        <p:txBody>
          <a:bodyPr/>
          <a:lstStyle/>
          <a:p>
            <a:fld id="{488DB314-CB38-4B4F-9BF6-9DF51222F554}" type="datetimeFigureOut">
              <a:rPr lang="el-GR" smtClean="0"/>
              <a:t>21/5/26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4DB5BC9-87FD-3844-B999-4BA38F208669}"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a:lstStyle/>
          <a:p>
            <a:r>
              <a:rPr lang="el-GR"/>
              <a:t>Κάντε κλικ για να επεξεργαστείτε τον τίτλο υποδείγματος</a:t>
            </a:r>
          </a:p>
        </p:txBody>
      </p:sp>
      <p:sp>
        <p:nvSpPr>
          <p:cNvPr id="3" name="Θέση περιεχομένου 2"/>
          <p:cNvSpPr>
            <a:spLocks noGrp="1"/>
          </p:cNvSpPr>
          <p:nvPr>
            <p:ph idx="1" hasCustomPrompt="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p:cNvSpPr>
            <a:spLocks noGrp="1"/>
          </p:cNvSpPr>
          <p:nvPr>
            <p:ph type="dt" sz="half" idx="10"/>
          </p:nvPr>
        </p:nvSpPr>
        <p:spPr/>
        <p:txBody>
          <a:bodyPr/>
          <a:lstStyle/>
          <a:p>
            <a:fld id="{488DB314-CB38-4B4F-9BF6-9DF51222F554}" type="datetimeFigureOut">
              <a:rPr lang="el-GR" smtClean="0"/>
              <a:t>21/5/26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4DB5BC9-87FD-3844-B999-4BA38F208669}" type="slidenum">
              <a:rPr lang="el-GR" smtClean="0"/>
              <a:t>‹#›</a:t>
            </a:fld>
            <a:endParaRPr lang="el-G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p:cNvSpPr>
            <a:spLocks noGrp="1"/>
          </p:cNvSpPr>
          <p:nvPr>
            <p:ph type="dt" sz="half" idx="10"/>
          </p:nvPr>
        </p:nvSpPr>
        <p:spPr/>
        <p:txBody>
          <a:bodyPr/>
          <a:lstStyle/>
          <a:p>
            <a:fld id="{488DB314-CB38-4B4F-9BF6-9DF51222F554}" type="datetimeFigureOut">
              <a:rPr lang="el-GR" smtClean="0"/>
              <a:t>21/5/26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4DB5BC9-87FD-3844-B999-4BA38F208669}" type="slidenum">
              <a:rPr lang="el-GR" smtClean="0"/>
              <a:t>‹#›</a:t>
            </a:fld>
            <a:endParaRPr lang="el-G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a:lstStyle/>
          <a:p>
            <a:r>
              <a:rPr lang="el-GR"/>
              <a:t>Κάντε κλικ για να επεξεργαστείτε τον τίτλο υποδείγματος</a:t>
            </a:r>
          </a:p>
        </p:txBody>
      </p:sp>
      <p:sp>
        <p:nvSpPr>
          <p:cNvPr id="3" name="Θέση κατακόρυφου κειμένου 2"/>
          <p:cNvSpPr>
            <a:spLocks noGrp="1"/>
          </p:cNvSpPr>
          <p:nvPr>
            <p:ph type="body" orient="vert" idx="1" hasCustomPrompt="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p:cNvSpPr>
            <a:spLocks noGrp="1"/>
          </p:cNvSpPr>
          <p:nvPr>
            <p:ph type="dt" sz="half" idx="10"/>
          </p:nvPr>
        </p:nvSpPr>
        <p:spPr/>
        <p:txBody>
          <a:bodyPr/>
          <a:lstStyle/>
          <a:p>
            <a:fld id="{488DB314-CB38-4B4F-9BF6-9DF51222F554}" type="datetimeFigureOut">
              <a:rPr lang="el-GR" smtClean="0"/>
              <a:t>21/5/26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4DB5BC9-87FD-3844-B999-4BA38F208669}" type="slidenum">
              <a:rPr lang="el-GR" smtClean="0"/>
              <a:t>‹#›</a:t>
            </a:fld>
            <a:endParaRPr lang="el-G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hasCustomPrompt="1"/>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p:cNvSpPr>
            <a:spLocks noGrp="1"/>
          </p:cNvSpPr>
          <p:nvPr>
            <p:ph type="body" orient="vert" idx="1" hasCustomPrompt="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p:cNvSpPr>
            <a:spLocks noGrp="1"/>
          </p:cNvSpPr>
          <p:nvPr>
            <p:ph type="dt" sz="half" idx="10"/>
          </p:nvPr>
        </p:nvSpPr>
        <p:spPr/>
        <p:txBody>
          <a:bodyPr/>
          <a:lstStyle/>
          <a:p>
            <a:fld id="{488DB314-CB38-4B4F-9BF6-9DF51222F554}" type="datetimeFigureOut">
              <a:rPr lang="el-GR" smtClean="0"/>
              <a:t>21/5/26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4DB5BC9-87FD-3844-B999-4BA38F208669}"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p:cNvSpPr>
            <a:spLocks noGrp="1"/>
          </p:cNvSpPr>
          <p:nvPr>
            <p:ph type="dt" sz="half" idx="10"/>
          </p:nvPr>
        </p:nvSpPr>
        <p:spPr/>
        <p:txBody>
          <a:bodyPr/>
          <a:lstStyle/>
          <a:p>
            <a:fld id="{488DB314-CB38-4B4F-9BF6-9DF51222F554}" type="datetimeFigureOut">
              <a:rPr lang="el-GR" smtClean="0"/>
              <a:t>21/5/26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4DB5BC9-87FD-3844-B999-4BA38F208669}"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a:lstStyle/>
          <a:p>
            <a:r>
              <a:rPr lang="el-GR"/>
              <a:t>Κάντε κλικ για να επεξεργαστείτε τον τίτλο υποδείγματος</a:t>
            </a:r>
          </a:p>
        </p:txBody>
      </p:sp>
      <p:sp>
        <p:nvSpPr>
          <p:cNvPr id="3" name="Θέση περιεχομένου 2"/>
          <p:cNvSpPr>
            <a:spLocks noGrp="1"/>
          </p:cNvSpPr>
          <p:nvPr>
            <p:ph sz="half" idx="1" hasCustomPrompt="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p:cNvSpPr>
            <a:spLocks noGrp="1"/>
          </p:cNvSpPr>
          <p:nvPr>
            <p:ph sz="half" idx="2" hasCustomPrompt="1"/>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p:cNvSpPr>
            <a:spLocks noGrp="1"/>
          </p:cNvSpPr>
          <p:nvPr>
            <p:ph type="dt" sz="half" idx="10"/>
          </p:nvPr>
        </p:nvSpPr>
        <p:spPr/>
        <p:txBody>
          <a:bodyPr/>
          <a:lstStyle/>
          <a:p>
            <a:fld id="{488DB314-CB38-4B4F-9BF6-9DF51222F554}" type="datetimeFigureOut">
              <a:rPr lang="el-GR" smtClean="0"/>
              <a:t>21/5/26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4DB5BC9-87FD-3844-B999-4BA38F208669}"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p:cNvSpPr>
            <a:spLocks noGrp="1"/>
          </p:cNvSpPr>
          <p:nvPr>
            <p:ph sz="half" idx="2" hasCustomPrompt="1"/>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p:cNvSpPr>
            <a:spLocks noGrp="1"/>
          </p:cNvSpPr>
          <p:nvPr>
            <p:ph sz="quarter" idx="4" hasCustomPrompt="1"/>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p:cNvSpPr>
            <a:spLocks noGrp="1"/>
          </p:cNvSpPr>
          <p:nvPr>
            <p:ph type="dt" sz="half" idx="10"/>
          </p:nvPr>
        </p:nvSpPr>
        <p:spPr/>
        <p:txBody>
          <a:bodyPr/>
          <a:lstStyle/>
          <a:p>
            <a:fld id="{488DB314-CB38-4B4F-9BF6-9DF51222F554}" type="datetimeFigureOut">
              <a:rPr lang="el-GR" smtClean="0"/>
              <a:t>21/5/26</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34DB5BC9-87FD-3844-B999-4BA38F208669}"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a:lstStyle/>
          <a:p>
            <a:r>
              <a:rPr lang="el-GR"/>
              <a:t>Κάντε κλικ για να επεξεργαστείτε τον τίτλο υποδείγματος</a:t>
            </a:r>
          </a:p>
        </p:txBody>
      </p:sp>
      <p:sp>
        <p:nvSpPr>
          <p:cNvPr id="3" name="Θέση ημερομηνίας 2"/>
          <p:cNvSpPr>
            <a:spLocks noGrp="1"/>
          </p:cNvSpPr>
          <p:nvPr>
            <p:ph type="dt" sz="half" idx="10"/>
          </p:nvPr>
        </p:nvSpPr>
        <p:spPr/>
        <p:txBody>
          <a:bodyPr/>
          <a:lstStyle/>
          <a:p>
            <a:fld id="{488DB314-CB38-4B4F-9BF6-9DF51222F554}" type="datetimeFigureOut">
              <a:rPr lang="el-GR" smtClean="0"/>
              <a:t>21/5/26</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34DB5BC9-87FD-3844-B999-4BA38F208669}"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488DB314-CB38-4B4F-9BF6-9DF51222F554}" type="datetimeFigureOut">
              <a:rPr lang="el-GR" smtClean="0"/>
              <a:t>21/5/26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34DB5BC9-87FD-3844-B999-4BA38F208669}"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p:cNvSpPr>
            <a:spLocks noGrp="1"/>
          </p:cNvSpPr>
          <p:nvPr>
            <p:ph type="dt" sz="half" idx="10"/>
          </p:nvPr>
        </p:nvSpPr>
        <p:spPr/>
        <p:txBody>
          <a:bodyPr/>
          <a:lstStyle/>
          <a:p>
            <a:fld id="{488DB314-CB38-4B4F-9BF6-9DF51222F554}" type="datetimeFigureOut">
              <a:rPr lang="el-GR" smtClean="0"/>
              <a:t>21/5/26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4DB5BC9-87FD-3844-B999-4BA38F208669}"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p:cNvSpPr>
            <a:spLocks noGrp="1"/>
          </p:cNvSpPr>
          <p:nvPr>
            <p:ph type="dt" sz="half" idx="10"/>
          </p:nvPr>
        </p:nvSpPr>
        <p:spPr/>
        <p:txBody>
          <a:bodyPr/>
          <a:lstStyle/>
          <a:p>
            <a:fld id="{488DB314-CB38-4B4F-9BF6-9DF51222F554}" type="datetimeFigureOut">
              <a:rPr lang="el-GR" smtClean="0"/>
              <a:t>21/5/26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4DB5BC9-87FD-3844-B999-4BA38F208669}"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8DB314-CB38-4B4F-9BF6-9DF51222F554}" type="datetimeFigureOut">
              <a:rPr lang="el-GR" smtClean="0"/>
              <a:t>21/5/26</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DB5BC9-87FD-3844-B999-4BA38F208669}"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8DB314-CB38-4B4F-9BF6-9DF51222F554}" type="datetimeFigureOut">
              <a:rPr lang="el-GR" smtClean="0"/>
              <a:t>21/5/26</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DB5BC9-87FD-3844-B999-4BA38F208669}"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l-GR" dirty="0" err="1">
                <a:solidFill>
                  <a:srgbClr val="C00000"/>
                </a:solidFill>
              </a:rPr>
              <a:t>Νε</a:t>
            </a:r>
            <a:r>
              <a:rPr lang="en-US" dirty="0" err="1">
                <a:solidFill>
                  <a:srgbClr val="C00000"/>
                </a:solidFill>
              </a:rPr>
              <a:t>ό</a:t>
            </a:r>
            <a:r>
              <a:rPr lang="el-GR" dirty="0" err="1">
                <a:solidFill>
                  <a:srgbClr val="C00000"/>
                </a:solidFill>
              </a:rPr>
              <a:t>τερη</a:t>
            </a:r>
            <a:r>
              <a:rPr lang="el-GR" dirty="0">
                <a:solidFill>
                  <a:srgbClr val="C00000"/>
                </a:solidFill>
              </a:rPr>
              <a:t> και Σύγχρονη Ελληνική Ιστορία</a:t>
            </a:r>
            <a:br>
              <a:rPr lang="el-GR" dirty="0">
                <a:solidFill>
                  <a:srgbClr val="C00000"/>
                </a:solidFill>
              </a:rPr>
            </a:br>
            <a:r>
              <a:rPr lang="el-GR" dirty="0">
                <a:solidFill>
                  <a:srgbClr val="C00000"/>
                </a:solidFill>
              </a:rPr>
              <a:t>18</a:t>
            </a:r>
            <a:r>
              <a:rPr lang="el-GR" baseline="30000" dirty="0">
                <a:solidFill>
                  <a:srgbClr val="C00000"/>
                </a:solidFill>
              </a:rPr>
              <a:t>ος</a:t>
            </a:r>
            <a:r>
              <a:rPr lang="el-GR" dirty="0">
                <a:solidFill>
                  <a:srgbClr val="C00000"/>
                </a:solidFill>
              </a:rPr>
              <a:t> – 20</a:t>
            </a:r>
            <a:r>
              <a:rPr lang="el-GR" baseline="30000" dirty="0">
                <a:solidFill>
                  <a:srgbClr val="C00000"/>
                </a:solidFill>
              </a:rPr>
              <a:t>ος</a:t>
            </a:r>
            <a:r>
              <a:rPr lang="el-GR" dirty="0">
                <a:solidFill>
                  <a:srgbClr val="C00000"/>
                </a:solidFill>
              </a:rPr>
              <a:t> αιώνας</a:t>
            </a:r>
            <a:br>
              <a:rPr lang="el-GR" dirty="0">
                <a:solidFill>
                  <a:srgbClr val="C00000"/>
                </a:solidFill>
              </a:rPr>
            </a:br>
            <a:r>
              <a:rPr lang="el-GR" dirty="0">
                <a:solidFill>
                  <a:srgbClr val="C00000"/>
                </a:solidFill>
              </a:rPr>
              <a:t>Μάθημα 13ο</a:t>
            </a:r>
            <a:endParaRPr lang="el-GR" b="1" dirty="0">
              <a:solidFill>
                <a:srgbClr val="C00000"/>
              </a:solidFill>
            </a:endParaRPr>
          </a:p>
        </p:txBody>
      </p:sp>
      <p:sp>
        <p:nvSpPr>
          <p:cNvPr id="3" name="Υπότιτλος 2"/>
          <p:cNvSpPr>
            <a:spLocks noGrp="1"/>
          </p:cNvSpPr>
          <p:nvPr>
            <p:ph type="subTitle" idx="1"/>
          </p:nvPr>
        </p:nvSpPr>
        <p:spPr/>
        <p:txBody>
          <a:bodyPr>
            <a:normAutofit fontScale="92500" lnSpcReduction="10000"/>
          </a:bodyPr>
          <a:lstStyle/>
          <a:p>
            <a:r>
              <a:rPr lang="el-GR"/>
              <a:t>Χειμερινό </a:t>
            </a:r>
            <a:r>
              <a:rPr lang="el-GR" dirty="0"/>
              <a:t>Εξάμηνο</a:t>
            </a:r>
          </a:p>
          <a:p>
            <a:pPr>
              <a:defRPr/>
            </a:pPr>
            <a:r>
              <a:rPr lang="el-GR" dirty="0"/>
              <a:t>Παιδαγωγική Σχολή ΑΠΘ</a:t>
            </a:r>
          </a:p>
          <a:p>
            <a:pPr>
              <a:defRPr/>
            </a:pPr>
            <a:r>
              <a:rPr lang="el-GR" dirty="0"/>
              <a:t>Τμήμα Δημοτικής Εκπαίδευσης</a:t>
            </a:r>
          </a:p>
          <a:p>
            <a:r>
              <a:rPr lang="el-GR" dirty="0"/>
              <a:t>Κουσερή Γεωργία</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accent1"/>
                </a:solidFill>
              </a:rPr>
              <a:t>Ιστορική εκπαίδευση, διδακτική της Ιστορίας</a:t>
            </a:r>
            <a:r>
              <a:rPr lang="en-US" dirty="0">
                <a:solidFill>
                  <a:schemeClr val="accent1"/>
                </a:solidFill>
              </a:rPr>
              <a:t> </a:t>
            </a:r>
            <a:endParaRPr lang="el-GR" b="1" dirty="0">
              <a:solidFill>
                <a:schemeClr val="accent1"/>
              </a:solidFill>
            </a:endParaRPr>
          </a:p>
        </p:txBody>
      </p:sp>
      <p:sp>
        <p:nvSpPr>
          <p:cNvPr id="3" name="Θέση περιεχομένου 2"/>
          <p:cNvSpPr>
            <a:spLocks noGrp="1"/>
          </p:cNvSpPr>
          <p:nvPr>
            <p:ph idx="1"/>
          </p:nvPr>
        </p:nvSpPr>
        <p:spPr>
          <a:xfrm>
            <a:off x="838200" y="1732280"/>
            <a:ext cx="10515600" cy="4901565"/>
          </a:xfrm>
        </p:spPr>
        <p:txBody>
          <a:bodyPr>
            <a:normAutofit fontScale="87500" lnSpcReduction="10000"/>
          </a:bodyPr>
          <a:lstStyle/>
          <a:p>
            <a:r>
              <a:rPr lang="el-GR" dirty="0"/>
              <a:t>Παραδοσιακές, Μοντέρνες και Μεταμοντέρνες προσεγγίσεις στην διδακτική της Ιστορίας σε σχέση με την καλλιέργεια της ιστορικής σκέψης και της ιστορικής συνείδησης των μαθητών. Έρευνα, Περιοδικά και εκδόσεις.</a:t>
            </a:r>
            <a:r>
              <a:rPr lang="el-GR" b="1" dirty="0"/>
              <a:t> </a:t>
            </a:r>
            <a:r>
              <a:rPr lang="el-GR" dirty="0"/>
              <a:t>Σύγχρονες προσεγγίσεις για τη διδακτική της Ιστορίας: </a:t>
            </a:r>
            <a:r>
              <a:rPr lang="el-GR" b="1" dirty="0"/>
              <a:t>«επιστημονική προσέγγιση» (</a:t>
            </a:r>
            <a:r>
              <a:rPr lang="en-US" b="1" dirty="0"/>
              <a:t>disciplinary approach</a:t>
            </a:r>
            <a:r>
              <a:rPr lang="el-GR" b="1" dirty="0"/>
              <a:t>). Ανάλυση βασικών εννοιών με στόχο την καλλιέργεια της ιστορικής σκέψης: Έννοιες πρώτου και έννοιες δευτέρου βαθμού (χρόνος, ιστορική σημαντικότητα, αλλαγή και συνέχεια, αίτια και συνέπειες, </a:t>
            </a:r>
            <a:r>
              <a:rPr lang="el-GR" b="1" dirty="0" err="1"/>
              <a:t>πολυπρισματικότητα</a:t>
            </a:r>
            <a:r>
              <a:rPr lang="el-GR" b="1" dirty="0"/>
              <a:t>, ηθική διάσταση της Ιστορίας). </a:t>
            </a:r>
            <a:r>
              <a:rPr lang="el-GR" dirty="0"/>
              <a:t>Παιδαγωγικό πλαίσιο: Προσαρμογή του μαθήματος της Ιστορίας στη σχολική τάξη σε σχέση με εποικοδομητικές και </a:t>
            </a:r>
            <a:r>
              <a:rPr lang="el-GR" dirty="0" err="1"/>
              <a:t>ομαδοσυνεργατικές</a:t>
            </a:r>
            <a:r>
              <a:rPr lang="el-GR" dirty="0"/>
              <a:t> μεθόδους διδασκαλίας που στοχεύουν να αναπτύξουν τις ιδιαίτερες μαθησιακές ικανότητες των μαθητών. Παραδείγματα διδακτικών σεναρίων που επικεντρώνονται σε συγκρουσιακά θέματα.</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l-GR" b="1" dirty="0">
                <a:sym typeface="+mn-ea"/>
              </a:rPr>
              <a:t>Προγράμματα σπουδών Ιστορίας και σχολικά εγχειρίδια</a:t>
            </a:r>
            <a:r>
              <a:rPr lang="el-GR" dirty="0">
                <a:sym typeface="+mn-ea"/>
              </a:rPr>
              <a:t> στην Ελλάδα και στο εξωτερικό. Δυνατότητες και περιορισμοί. Η ιστορία στο πρόγραμμα σπουδών για το νηπιαγωγείο. Τα νέα προγράμματα σπουδών Ιστορίας για την Πρωτοβάθμια και Δευτεροβάθμια εκπαίδευση που εκπονήθηκαν το 2018-19. Αντίστοιχα αναλυτικά προγράμματα σε χώρες όπως το Ηνωμένο Βασίλειο, Κύπρος </a:t>
            </a:r>
            <a:r>
              <a:rPr lang="el-GR" dirty="0" err="1">
                <a:sym typeface="+mn-ea"/>
              </a:rPr>
              <a:t>κ.ά</a:t>
            </a:r>
            <a:r>
              <a:rPr lang="el-GR" dirty="0">
                <a:sym typeface="+mn-ea"/>
              </a:rPr>
              <a:t>). </a:t>
            </a:r>
            <a:endParaRPr lang="el-GR" dirty="0"/>
          </a:p>
          <a:p>
            <a:pPr marL="0" indent="0">
              <a:buNone/>
            </a:pPr>
            <a:r>
              <a:rPr lang="el-GR" dirty="0">
                <a:sym typeface="+mn-ea"/>
              </a:rPr>
              <a:t> </a:t>
            </a:r>
            <a:endParaRPr lang="el-GR" dirty="0"/>
          </a:p>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b="1" dirty="0">
                <a:solidFill>
                  <a:schemeClr val="accent1"/>
                </a:solidFill>
              </a:rPr>
              <a:t>Επεξεργασία πηγώ</a:t>
            </a:r>
            <a:r>
              <a:rPr lang="el-GR" dirty="0">
                <a:solidFill>
                  <a:schemeClr val="accent1"/>
                </a:solidFill>
              </a:rPr>
              <a:t>ν</a:t>
            </a:r>
            <a:br>
              <a:rPr lang="el-GR" dirty="0">
                <a:solidFill>
                  <a:schemeClr val="accent1"/>
                </a:solidFill>
              </a:rPr>
            </a:br>
            <a:endParaRPr lang="en-US" dirty="0">
              <a:solidFill>
                <a:schemeClr val="accent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el-GR" sz="3200" b="1" dirty="0">
                <a:solidFill>
                  <a:schemeClr val="accent1"/>
                </a:solidFill>
              </a:rPr>
            </a:br>
            <a:r>
              <a:rPr lang="el-GR" sz="3200" b="1" dirty="0">
                <a:solidFill>
                  <a:schemeClr val="accent1"/>
                </a:solidFill>
              </a:rPr>
              <a:t>«Οι βασικές κατηγορίες»</a:t>
            </a:r>
            <a:br>
              <a:rPr lang="el-GR" sz="2000" b="1" dirty="0">
                <a:solidFill>
                  <a:schemeClr val="accent1"/>
                </a:solidFill>
              </a:rPr>
            </a:br>
            <a:endParaRPr lang="en-US" sz="2000" b="1" dirty="0">
              <a:solidFill>
                <a:schemeClr val="accent1"/>
              </a:solidFill>
            </a:endParaRPr>
          </a:p>
        </p:txBody>
      </p:sp>
      <p:sp>
        <p:nvSpPr>
          <p:cNvPr id="5" name="Rectangle 3"/>
          <p:cNvSpPr>
            <a:spLocks noGrp="1" noChangeArrowheads="1"/>
          </p:cNvSpPr>
          <p:nvPr>
            <p:ph idx="1"/>
          </p:nvPr>
        </p:nvSpPr>
        <p:spPr>
          <a:xfrm>
            <a:off x="838200" y="1448790"/>
            <a:ext cx="10515600" cy="4728173"/>
          </a:xfrm>
        </p:spPr>
        <p:txBody>
          <a:bodyPr>
            <a:normAutofit fontScale="92500" lnSpcReduction="20000"/>
          </a:bodyPr>
          <a:lstStyle/>
          <a:p>
            <a:pPr algn="just"/>
            <a:endParaRPr lang="el-GR" dirty="0">
              <a:latin typeface="Microsoft Sans Serif" panose="020B0604020202020204" charset="0"/>
            </a:endParaRPr>
          </a:p>
          <a:p>
            <a:r>
              <a:rPr lang="el-GR" dirty="0"/>
              <a:t>Α. Πρωτογενείς: Οι πηγές που προέρχονται από τη συγκεκριμένη υπό μελέτη ή έρευνα περίοδο του παρελθόντος. Τα αρχαιολογικά ευρήματα, νομίσματα, επιγραφές, απομνημονεύματα, φωτογραφίες, επιστολικά δελτάρια, πρακτικά συνεδριάσεων, επιστολές κ.λπ., ανήκουν στην πρώτη αυτή ομάδα.</a:t>
            </a:r>
          </a:p>
          <a:p>
            <a:r>
              <a:rPr lang="el-GR" dirty="0"/>
              <a:t>Β. Δευτερογενείς: Στη δεύτερη κατηγορία εντάσσονται όλες οι ιστορικές πηγές που ανασυνθέτουν ένα ιστορικό φαινόμενο, μια ιστορική περίοδο, ένα ιστορικό θέμα, στηριζόμενες στις πρωτογενείς πηγές. Τα περισσότερα ιστορικά συγγράμματα είναι δευτερογενείς πηγές καθώς και τα λογοτεχνικά ιστορικά έργα ή και τα εικαστικά έργα με ιστορικό περιεχόμενο. Γενικά, ό,τι έχει δημιουργηθεί ταυτόχρονα με το φαινόμενο στο οποίο αναφέρεται, είναι πρωτογενής ενώ ό,τι δημιουργείται υστερόχρονα από αυτό το φαινόμενο είναι δευτερογενής μαρτυρία.» (Ρεπούση, 2004, σ. 311)</a:t>
            </a:r>
          </a:p>
          <a:p>
            <a:pPr algn="just">
              <a:buFontTx/>
              <a:buNone/>
            </a:pPr>
            <a:endParaRPr lang="el-GR" dirty="0">
              <a:latin typeface="Microsoft Sans Serif" panose="020B06040202020202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solidFill>
                  <a:schemeClr val="accent1"/>
                </a:solidFill>
              </a:rPr>
              <a:t>Τα είδη:</a:t>
            </a:r>
          </a:p>
        </p:txBody>
      </p:sp>
      <p:sp>
        <p:nvSpPr>
          <p:cNvPr id="3" name="Θέση περιεχομένου 2"/>
          <p:cNvSpPr>
            <a:spLocks noGrp="1"/>
          </p:cNvSpPr>
          <p:nvPr>
            <p:ph idx="1"/>
          </p:nvPr>
        </p:nvSpPr>
        <p:spPr/>
        <p:txBody>
          <a:bodyPr>
            <a:normAutofit fontScale="77500" lnSpcReduction="20000"/>
          </a:bodyPr>
          <a:lstStyle/>
          <a:p>
            <a:pPr marL="0" indent="0">
              <a:buNone/>
            </a:pPr>
            <a:r>
              <a:rPr lang="el-GR" dirty="0"/>
              <a:t>• αντικείμενα (τέχνης και καθημερινής ζωής)</a:t>
            </a:r>
          </a:p>
          <a:p>
            <a:pPr marL="0" indent="0">
              <a:buNone/>
            </a:pPr>
            <a:r>
              <a:rPr lang="el-GR" dirty="0"/>
              <a:t>• ηλεκτρονικές πηγές (διαδίκτυο, </a:t>
            </a:r>
            <a:r>
              <a:rPr lang="el-GR" dirty="0" err="1"/>
              <a:t>πολυμεσικές</a:t>
            </a:r>
            <a:r>
              <a:rPr lang="el-GR" dirty="0"/>
              <a:t> εφαρμογές)</a:t>
            </a:r>
          </a:p>
          <a:p>
            <a:pPr marL="0" indent="0">
              <a:buNone/>
            </a:pPr>
            <a:r>
              <a:rPr lang="el-GR" dirty="0"/>
              <a:t>• ηχητικά ντοκουμέντα (τραγούδια, ραδιοφωνικές εκπομπές, πολιτικοί λόγοι)</a:t>
            </a:r>
          </a:p>
          <a:p>
            <a:pPr marL="0" indent="0">
              <a:buNone/>
            </a:pPr>
            <a:r>
              <a:rPr lang="el-GR" dirty="0"/>
              <a:t>• οπτικά ντοκουμέντα (φωτογραφίες, έργα τέχνης με τη μορφή της εικόνας, γελοιογραφίες και γενικά ό,τι φθάνει στη σχολική αίθουσα με τη μορφή εικόνας)</a:t>
            </a:r>
          </a:p>
          <a:p>
            <a:pPr marL="0" indent="0">
              <a:buNone/>
            </a:pPr>
            <a:r>
              <a:rPr lang="el-GR" dirty="0"/>
              <a:t>• οπτικοακουστικά ντοκουμέντα (κινηματογραφικά και τηλεοπτικά)</a:t>
            </a:r>
          </a:p>
          <a:p>
            <a:pPr marL="0" indent="0">
              <a:buNone/>
            </a:pPr>
            <a:r>
              <a:rPr lang="el-GR" dirty="0"/>
              <a:t>• πηγές του τοπίου (το τοπίο, τα κτίρια, τα μνημεία, τα μουσεία)</a:t>
            </a:r>
          </a:p>
          <a:p>
            <a:pPr marL="0" indent="0">
              <a:buNone/>
            </a:pPr>
            <a:r>
              <a:rPr lang="el-GR" dirty="0"/>
              <a:t>• προφορικές μαρτυρίες (οι προσωπικές αφηγήσεις που προκύπτουν από συνέντευξη ή ελεύθερη διήγηση)</a:t>
            </a:r>
          </a:p>
          <a:p>
            <a:pPr marL="0" indent="0">
              <a:buNone/>
            </a:pPr>
            <a:r>
              <a:rPr lang="el-GR" dirty="0"/>
              <a:t>• πίνακες γραφήματα (απογραφές, εκλογικοί κατάλογοι, σειρές εγγράφων με ποσοτικά στοιχεία)</a:t>
            </a:r>
          </a:p>
          <a:p>
            <a:pPr marL="0" indent="0">
              <a:buNone/>
            </a:pPr>
            <a:r>
              <a:rPr lang="el-GR" dirty="0"/>
              <a:t>• χάρτες (ιστορικοί, πολιτικοί, τοπογραφικοί, εμπορικοί, ναυτικοί, γεωφυσικοί, αγροτικοί)</a:t>
            </a:r>
          </a:p>
          <a:p>
            <a:pPr marL="0" indent="0">
              <a:buNone/>
            </a:pPr>
            <a:r>
              <a:rPr lang="el-GR" dirty="0"/>
              <a:t>(Πηγή: Ρεπούση Μ., 2004, σ. 312-328)</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accent1"/>
                </a:solidFill>
              </a:rPr>
              <a:t>Μια πρώτη άποψη: Τριπλή ανάγνωση των ιστορικών πηγών (Ρεπούση, 2004)</a:t>
            </a:r>
          </a:p>
        </p:txBody>
      </p:sp>
      <p:sp>
        <p:nvSpPr>
          <p:cNvPr id="3" name="Θέση περιεχομένου 2"/>
          <p:cNvSpPr>
            <a:spLocks noGrp="1"/>
          </p:cNvSpPr>
          <p:nvPr>
            <p:ph idx="1"/>
          </p:nvPr>
        </p:nvSpPr>
        <p:spPr/>
        <p:txBody>
          <a:bodyPr>
            <a:normAutofit fontScale="85000" lnSpcReduction="10000"/>
          </a:bodyPr>
          <a:lstStyle/>
          <a:p>
            <a:r>
              <a:rPr lang="el-GR" dirty="0"/>
              <a:t>Με την </a:t>
            </a:r>
            <a:r>
              <a:rPr lang="el-GR" dirty="0" err="1"/>
              <a:t>πρώτη</a:t>
            </a:r>
            <a:r>
              <a:rPr lang="el-GR" dirty="0"/>
              <a:t> </a:t>
            </a:r>
            <a:r>
              <a:rPr lang="el-GR" dirty="0" err="1"/>
              <a:t>ανάγνωση</a:t>
            </a:r>
            <a:r>
              <a:rPr lang="el-GR" dirty="0"/>
              <a:t> τοποθετούμε τη </a:t>
            </a:r>
            <a:r>
              <a:rPr lang="el-GR" dirty="0" err="1"/>
              <a:t>μαρτυρία</a:t>
            </a:r>
            <a:r>
              <a:rPr lang="el-GR" dirty="0"/>
              <a:t> στο </a:t>
            </a:r>
            <a:r>
              <a:rPr lang="el-GR" dirty="0" err="1"/>
              <a:t>ιστορικο</a:t>
            </a:r>
            <a:r>
              <a:rPr lang="el-GR" dirty="0"/>
              <a:t>́ της </a:t>
            </a:r>
            <a:r>
              <a:rPr lang="el-GR" dirty="0" err="1"/>
              <a:t>πλαίσιο</a:t>
            </a:r>
            <a:r>
              <a:rPr lang="el-GR" dirty="0"/>
              <a:t>. </a:t>
            </a:r>
          </a:p>
          <a:p>
            <a:r>
              <a:rPr lang="el-GR" dirty="0"/>
              <a:t>Με τη </a:t>
            </a:r>
            <a:r>
              <a:rPr lang="el-GR" dirty="0" err="1"/>
              <a:t>δεύτερη</a:t>
            </a:r>
            <a:r>
              <a:rPr lang="el-GR" dirty="0"/>
              <a:t> </a:t>
            </a:r>
            <a:r>
              <a:rPr lang="el-GR" dirty="0" err="1"/>
              <a:t>ανάγνωση</a:t>
            </a:r>
            <a:r>
              <a:rPr lang="el-GR" dirty="0"/>
              <a:t>, </a:t>
            </a:r>
            <a:r>
              <a:rPr lang="el-GR" dirty="0" err="1"/>
              <a:t>προσπαθούμε</a:t>
            </a:r>
            <a:r>
              <a:rPr lang="el-GR" dirty="0"/>
              <a:t> να </a:t>
            </a:r>
            <a:r>
              <a:rPr lang="el-GR" dirty="0" err="1"/>
              <a:t>κατανοήσουμε</a:t>
            </a:r>
            <a:r>
              <a:rPr lang="el-GR" dirty="0"/>
              <a:t> το </a:t>
            </a:r>
            <a:r>
              <a:rPr lang="el-GR" dirty="0" err="1"/>
              <a:t>ρόλο</a:t>
            </a:r>
            <a:r>
              <a:rPr lang="el-GR" dirty="0"/>
              <a:t> της </a:t>
            </a:r>
            <a:r>
              <a:rPr lang="el-GR" dirty="0" err="1"/>
              <a:t>μαρτυρίας</a:t>
            </a:r>
            <a:r>
              <a:rPr lang="el-GR" dirty="0"/>
              <a:t> και τη </a:t>
            </a:r>
            <a:r>
              <a:rPr lang="el-GR" dirty="0" err="1"/>
              <a:t>συμβολη</a:t>
            </a:r>
            <a:r>
              <a:rPr lang="el-GR" dirty="0"/>
              <a:t>́ της στη </a:t>
            </a:r>
            <a:r>
              <a:rPr lang="el-GR" dirty="0" err="1"/>
              <a:t>διαμόρφωση</a:t>
            </a:r>
            <a:r>
              <a:rPr lang="el-GR" dirty="0"/>
              <a:t> </a:t>
            </a:r>
            <a:r>
              <a:rPr lang="el-GR" dirty="0" err="1"/>
              <a:t>ιστορικής</a:t>
            </a:r>
            <a:r>
              <a:rPr lang="el-GR" dirty="0"/>
              <a:t> </a:t>
            </a:r>
            <a:r>
              <a:rPr lang="el-GR" dirty="0" err="1"/>
              <a:t>γνώσης</a:t>
            </a:r>
            <a:r>
              <a:rPr lang="el-GR" dirty="0"/>
              <a:t>. Η </a:t>
            </a:r>
            <a:r>
              <a:rPr lang="el-GR" dirty="0" err="1"/>
              <a:t>δεύτερη</a:t>
            </a:r>
            <a:r>
              <a:rPr lang="el-GR" dirty="0"/>
              <a:t> </a:t>
            </a:r>
            <a:r>
              <a:rPr lang="el-GR" dirty="0" err="1"/>
              <a:t>ανάγνωση</a:t>
            </a:r>
            <a:r>
              <a:rPr lang="el-GR" dirty="0"/>
              <a:t> </a:t>
            </a:r>
            <a:r>
              <a:rPr lang="el-GR" dirty="0" err="1"/>
              <a:t>περιλαμβάνει</a:t>
            </a:r>
            <a:r>
              <a:rPr lang="el-GR" dirty="0"/>
              <a:t> </a:t>
            </a:r>
            <a:r>
              <a:rPr lang="el-GR" dirty="0" err="1"/>
              <a:t>γνωστικές</a:t>
            </a:r>
            <a:r>
              <a:rPr lang="el-GR" dirty="0"/>
              <a:t> </a:t>
            </a:r>
            <a:r>
              <a:rPr lang="el-GR" dirty="0" err="1"/>
              <a:t>διεργασίες</a:t>
            </a:r>
            <a:r>
              <a:rPr lang="el-GR" dirty="0"/>
              <a:t> </a:t>
            </a:r>
            <a:r>
              <a:rPr lang="el-GR" dirty="0" err="1"/>
              <a:t>κατάταξης</a:t>
            </a:r>
            <a:r>
              <a:rPr lang="el-GR" dirty="0"/>
              <a:t> της </a:t>
            </a:r>
            <a:r>
              <a:rPr lang="el-GR" dirty="0" err="1"/>
              <a:t>πηγής</a:t>
            </a:r>
            <a:r>
              <a:rPr lang="el-GR" dirty="0"/>
              <a:t> (</a:t>
            </a:r>
            <a:r>
              <a:rPr lang="el-GR" dirty="0" err="1"/>
              <a:t>μορφη</a:t>
            </a:r>
            <a:r>
              <a:rPr lang="el-GR" dirty="0"/>
              <a:t>́, </a:t>
            </a:r>
            <a:r>
              <a:rPr lang="el-GR" dirty="0" err="1"/>
              <a:t>είδος</a:t>
            </a:r>
            <a:r>
              <a:rPr lang="el-GR" dirty="0"/>
              <a:t>, </a:t>
            </a:r>
            <a:r>
              <a:rPr lang="el-GR" dirty="0" err="1"/>
              <a:t>τύπος</a:t>
            </a:r>
            <a:r>
              <a:rPr lang="el-GR" dirty="0"/>
              <a:t>, </a:t>
            </a:r>
            <a:r>
              <a:rPr lang="el-GR" dirty="0" err="1"/>
              <a:t>χαρακτήρας</a:t>
            </a:r>
            <a:r>
              <a:rPr lang="el-GR" dirty="0"/>
              <a:t>), </a:t>
            </a:r>
            <a:r>
              <a:rPr lang="el-GR" dirty="0" err="1"/>
              <a:t>κατανόησης</a:t>
            </a:r>
            <a:r>
              <a:rPr lang="el-GR" dirty="0"/>
              <a:t> (</a:t>
            </a:r>
            <a:r>
              <a:rPr lang="el-GR" dirty="0" err="1"/>
              <a:t>εύρεση</a:t>
            </a:r>
            <a:r>
              <a:rPr lang="el-GR" dirty="0"/>
              <a:t> </a:t>
            </a:r>
            <a:r>
              <a:rPr lang="el-GR" dirty="0" err="1"/>
              <a:t>κεντρικου</a:t>
            </a:r>
            <a:r>
              <a:rPr lang="el-GR" dirty="0"/>
              <a:t>́ </a:t>
            </a:r>
            <a:r>
              <a:rPr lang="el-GR" dirty="0" err="1"/>
              <a:t>θέματος</a:t>
            </a:r>
            <a:r>
              <a:rPr lang="el-GR" dirty="0"/>
              <a:t>, </a:t>
            </a:r>
            <a:r>
              <a:rPr lang="el-GR" dirty="0" err="1"/>
              <a:t>άποψη</a:t>
            </a:r>
            <a:r>
              <a:rPr lang="el-GR" dirty="0"/>
              <a:t> του </a:t>
            </a:r>
            <a:r>
              <a:rPr lang="el-GR" dirty="0" err="1"/>
              <a:t>ημιουργου</a:t>
            </a:r>
            <a:r>
              <a:rPr lang="el-GR" dirty="0"/>
              <a:t>́) και </a:t>
            </a:r>
            <a:r>
              <a:rPr lang="el-GR" dirty="0" err="1"/>
              <a:t>αξιολόγησης</a:t>
            </a:r>
            <a:r>
              <a:rPr lang="el-GR" dirty="0"/>
              <a:t> (</a:t>
            </a:r>
            <a:r>
              <a:rPr lang="el-GR" dirty="0" err="1"/>
              <a:t>θέση</a:t>
            </a:r>
            <a:r>
              <a:rPr lang="el-GR" dirty="0"/>
              <a:t> της </a:t>
            </a:r>
            <a:r>
              <a:rPr lang="el-GR" dirty="0" err="1"/>
              <a:t>μαρτυρίας</a:t>
            </a:r>
            <a:r>
              <a:rPr lang="el-GR" dirty="0"/>
              <a:t> στην </a:t>
            </a:r>
            <a:r>
              <a:rPr lang="el-GR" dirty="0" err="1"/>
              <a:t>εποχη</a:t>
            </a:r>
            <a:r>
              <a:rPr lang="el-GR" dirty="0"/>
              <a:t>́ της, </a:t>
            </a:r>
            <a:r>
              <a:rPr lang="el-GR" dirty="0" err="1"/>
              <a:t>σχέση</a:t>
            </a:r>
            <a:r>
              <a:rPr lang="el-GR" dirty="0"/>
              <a:t> της </a:t>
            </a:r>
            <a:r>
              <a:rPr lang="el-GR" dirty="0" err="1"/>
              <a:t>μαρτυρίας</a:t>
            </a:r>
            <a:r>
              <a:rPr lang="el-GR" dirty="0"/>
              <a:t> με </a:t>
            </a:r>
            <a:r>
              <a:rPr lang="el-GR" dirty="0" err="1"/>
              <a:t>άλλες</a:t>
            </a:r>
            <a:r>
              <a:rPr lang="el-GR" dirty="0"/>
              <a:t> </a:t>
            </a:r>
            <a:r>
              <a:rPr lang="el-GR" dirty="0" err="1"/>
              <a:t>συναφείς</a:t>
            </a:r>
            <a:r>
              <a:rPr lang="el-GR" dirty="0"/>
              <a:t>, </a:t>
            </a:r>
            <a:r>
              <a:rPr lang="el-GR" dirty="0" err="1"/>
              <a:t>επιρροη</a:t>
            </a:r>
            <a:r>
              <a:rPr lang="el-GR" dirty="0"/>
              <a:t>́ που </a:t>
            </a:r>
            <a:r>
              <a:rPr lang="el-GR" dirty="0" err="1"/>
              <a:t>άσκησε</a:t>
            </a:r>
            <a:r>
              <a:rPr lang="el-GR" dirty="0"/>
              <a:t>). </a:t>
            </a:r>
          </a:p>
          <a:p>
            <a:r>
              <a:rPr lang="el-GR" dirty="0"/>
              <a:t>Με την </a:t>
            </a:r>
            <a:r>
              <a:rPr lang="el-GR" dirty="0" err="1"/>
              <a:t>τρίτη</a:t>
            </a:r>
            <a:r>
              <a:rPr lang="el-GR" dirty="0"/>
              <a:t> </a:t>
            </a:r>
            <a:r>
              <a:rPr lang="el-GR" dirty="0" err="1"/>
              <a:t>ανάγνωση</a:t>
            </a:r>
            <a:r>
              <a:rPr lang="el-GR" dirty="0"/>
              <a:t> </a:t>
            </a:r>
            <a:r>
              <a:rPr lang="el-GR" dirty="0" err="1"/>
              <a:t>στηριζόμενοι</a:t>
            </a:r>
            <a:r>
              <a:rPr lang="el-GR" dirty="0"/>
              <a:t> στις </a:t>
            </a:r>
            <a:r>
              <a:rPr lang="el-GR" dirty="0" err="1"/>
              <a:t>πληροφορίες</a:t>
            </a:r>
            <a:r>
              <a:rPr lang="el-GR" dirty="0"/>
              <a:t> που </a:t>
            </a:r>
            <a:r>
              <a:rPr lang="el-GR" dirty="0" err="1"/>
              <a:t>συγκεεντρώθηκαν</a:t>
            </a:r>
            <a:r>
              <a:rPr lang="el-GR" dirty="0"/>
              <a:t> </a:t>
            </a:r>
            <a:r>
              <a:rPr lang="el-GR" dirty="0" err="1"/>
              <a:t>απο</a:t>
            </a:r>
            <a:r>
              <a:rPr lang="el-GR" dirty="0"/>
              <a:t>́ τις </a:t>
            </a:r>
            <a:r>
              <a:rPr lang="el-GR" dirty="0" err="1"/>
              <a:t>πηγές</a:t>
            </a:r>
            <a:r>
              <a:rPr lang="el-GR" dirty="0"/>
              <a:t>, </a:t>
            </a:r>
            <a:r>
              <a:rPr lang="el-GR" dirty="0" err="1"/>
              <a:t>καλούμαστε</a:t>
            </a:r>
            <a:r>
              <a:rPr lang="el-GR" dirty="0"/>
              <a:t> να </a:t>
            </a:r>
            <a:r>
              <a:rPr lang="el-GR" dirty="0" err="1"/>
              <a:t>γράψουμε</a:t>
            </a:r>
            <a:r>
              <a:rPr lang="el-GR" dirty="0"/>
              <a:t> </a:t>
            </a:r>
            <a:r>
              <a:rPr lang="el-GR" dirty="0" err="1"/>
              <a:t>ένα</a:t>
            </a:r>
            <a:r>
              <a:rPr lang="el-GR" dirty="0"/>
              <a:t> </a:t>
            </a:r>
            <a:r>
              <a:rPr lang="el-GR" dirty="0" err="1"/>
              <a:t>κείμενο</a:t>
            </a:r>
            <a:r>
              <a:rPr lang="el-GR" dirty="0"/>
              <a:t>, </a:t>
            </a:r>
            <a:r>
              <a:rPr lang="el-GR" dirty="0" err="1"/>
              <a:t>όπου</a:t>
            </a:r>
            <a:r>
              <a:rPr lang="el-GR" dirty="0"/>
              <a:t> θα </a:t>
            </a:r>
            <a:r>
              <a:rPr lang="el-GR" dirty="0" err="1"/>
              <a:t>εκφράσουμε</a:t>
            </a:r>
            <a:r>
              <a:rPr lang="el-GR" dirty="0"/>
              <a:t> τη </a:t>
            </a:r>
            <a:r>
              <a:rPr lang="el-GR" dirty="0" err="1"/>
              <a:t>γνώμη</a:t>
            </a:r>
            <a:r>
              <a:rPr lang="el-GR" dirty="0"/>
              <a:t> μας </a:t>
            </a:r>
            <a:r>
              <a:rPr lang="el-GR" dirty="0" err="1"/>
              <a:t>σχετικα</a:t>
            </a:r>
            <a:r>
              <a:rPr lang="el-GR" dirty="0"/>
              <a:t>́ με τη </a:t>
            </a:r>
            <a:r>
              <a:rPr lang="el-GR" dirty="0" err="1"/>
              <a:t>μαρτυρία</a:t>
            </a:r>
            <a:r>
              <a:rPr lang="el-GR" dirty="0"/>
              <a:t>.</a:t>
            </a:r>
            <a:br>
              <a:rPr lang="el-GR" dirty="0"/>
            </a:br>
            <a:r>
              <a:rPr lang="el-GR" dirty="0"/>
              <a:t>(</a:t>
            </a:r>
            <a:r>
              <a:rPr lang="el-GR" dirty="0" err="1"/>
              <a:t>Ρεπούση</a:t>
            </a:r>
            <a:r>
              <a:rPr lang="el-GR" dirty="0"/>
              <a:t>, 2004)</a:t>
            </a:r>
          </a:p>
          <a:p>
            <a:pPr marL="0" indent="0">
              <a:buNone/>
            </a:pPr>
            <a:br>
              <a:rPr lang="el-GR" dirty="0"/>
            </a:br>
            <a:endParaRPr lang="el-GR" dirty="0"/>
          </a:p>
          <a:p>
            <a:endParaRPr lang="el-GR" dirty="0"/>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accent1"/>
                </a:solidFill>
              </a:rPr>
              <a:t>Ερωτήματα για την πρώτη ανάγνωση</a:t>
            </a:r>
          </a:p>
        </p:txBody>
      </p:sp>
      <p:sp>
        <p:nvSpPr>
          <p:cNvPr id="3" name="Θέση περιεχομένου 2"/>
          <p:cNvSpPr>
            <a:spLocks noGrp="1"/>
          </p:cNvSpPr>
          <p:nvPr>
            <p:ph idx="1"/>
          </p:nvPr>
        </p:nvSpPr>
        <p:spPr>
          <a:xfrm>
            <a:off x="838200" y="1825625"/>
            <a:ext cx="10515600" cy="5164722"/>
          </a:xfrm>
        </p:spPr>
        <p:txBody>
          <a:bodyPr>
            <a:normAutofit fontScale="77500" lnSpcReduction="20000"/>
          </a:bodyPr>
          <a:lstStyle/>
          <a:p>
            <a:pPr marL="0" lvl="0" indent="0" eaLnBrk="0" fontAlgn="base" hangingPunct="0">
              <a:lnSpc>
                <a:spcPct val="100000"/>
              </a:lnSpc>
              <a:spcBef>
                <a:spcPct val="0"/>
              </a:spcBef>
              <a:spcAft>
                <a:spcPct val="0"/>
              </a:spcAft>
              <a:buNone/>
            </a:pPr>
            <a:r>
              <a:rPr lang="el-GR" altLang="el-GR" dirty="0">
                <a:latin typeface="TTE18E7940t00"/>
              </a:rPr>
              <a:t>Ι. </a:t>
            </a:r>
            <a:r>
              <a:rPr lang="el-GR" altLang="el-GR" sz="3100" u="sng" dirty="0" err="1">
                <a:latin typeface="TTE18E7940t00"/>
              </a:rPr>
              <a:t>Τοποθέτηση</a:t>
            </a:r>
            <a:r>
              <a:rPr lang="el-GR" altLang="el-GR" sz="3100" u="sng" dirty="0">
                <a:latin typeface="TTE18E7940t00"/>
              </a:rPr>
              <a:t> της </a:t>
            </a:r>
            <a:r>
              <a:rPr lang="el-GR" altLang="el-GR" sz="3100" u="sng" dirty="0" err="1">
                <a:latin typeface="TTE18E7940t00"/>
              </a:rPr>
              <a:t>πηγής</a:t>
            </a:r>
            <a:r>
              <a:rPr lang="el-GR" altLang="el-GR" sz="3100" u="sng" dirty="0">
                <a:latin typeface="TTE18E7940t00"/>
              </a:rPr>
              <a:t> στο </a:t>
            </a:r>
            <a:r>
              <a:rPr lang="el-GR" altLang="el-GR" sz="3100" u="sng" dirty="0" err="1">
                <a:latin typeface="TTE18E7940t00"/>
              </a:rPr>
              <a:t>ιστορικο</a:t>
            </a:r>
            <a:r>
              <a:rPr lang="el-GR" altLang="el-GR" sz="3100" u="sng" dirty="0">
                <a:latin typeface="TTE18E7940t00"/>
              </a:rPr>
              <a:t>́ της </a:t>
            </a:r>
            <a:r>
              <a:rPr lang="el-GR" altLang="el-GR" sz="3100" u="sng" dirty="0" err="1">
                <a:latin typeface="TTE18E7940t00"/>
              </a:rPr>
              <a:t>πλαίσιο</a:t>
            </a:r>
            <a:br>
              <a:rPr lang="el-GR" altLang="el-GR" sz="3100" dirty="0">
                <a:latin typeface="TTE18E7940t00"/>
              </a:rPr>
            </a:br>
            <a:r>
              <a:rPr lang="el-GR" altLang="el-GR" sz="3100" dirty="0">
                <a:latin typeface="TTE18E7940t00"/>
              </a:rPr>
              <a:t>1. Ποιος </a:t>
            </a:r>
            <a:r>
              <a:rPr lang="el-GR" altLang="el-GR" sz="3100" dirty="0" err="1">
                <a:latin typeface="TTE18E7940t00"/>
              </a:rPr>
              <a:t>υπήρξε</a:t>
            </a:r>
            <a:r>
              <a:rPr lang="el-GR" altLang="el-GR" sz="3100" dirty="0">
                <a:latin typeface="TTE18E7940t00"/>
              </a:rPr>
              <a:t> ο/η </a:t>
            </a:r>
            <a:r>
              <a:rPr lang="el-GR" altLang="el-GR" sz="3100" dirty="0" err="1">
                <a:latin typeface="TTE18E7940t00"/>
              </a:rPr>
              <a:t>δημιουργός</a:t>
            </a:r>
            <a:r>
              <a:rPr lang="el-GR" altLang="el-GR" sz="3100" dirty="0">
                <a:latin typeface="TTE18E7940t00"/>
              </a:rPr>
              <a:t> της </a:t>
            </a:r>
            <a:r>
              <a:rPr lang="el-GR" altLang="el-GR" sz="3100" dirty="0" err="1">
                <a:latin typeface="TTE18E7940t00"/>
              </a:rPr>
              <a:t>μαρτυρίας</a:t>
            </a:r>
            <a:r>
              <a:rPr lang="el-GR" altLang="el-GR" sz="3100" dirty="0">
                <a:latin typeface="TTE18E7940t00"/>
              </a:rPr>
              <a:t> και τι </a:t>
            </a:r>
            <a:r>
              <a:rPr lang="el-GR" altLang="el-GR" sz="3100" dirty="0" err="1">
                <a:latin typeface="TTE18E7940t00"/>
              </a:rPr>
              <a:t>γνωρίζουμε</a:t>
            </a:r>
            <a:r>
              <a:rPr lang="el-GR" altLang="el-GR" sz="3100" dirty="0">
                <a:latin typeface="TTE18E7940t00"/>
              </a:rPr>
              <a:t> </a:t>
            </a:r>
            <a:r>
              <a:rPr lang="el-GR" altLang="el-GR" sz="3100" dirty="0" err="1">
                <a:latin typeface="TTE18E7940t00"/>
              </a:rPr>
              <a:t>γι’αυτόν</a:t>
            </a:r>
            <a:r>
              <a:rPr lang="el-GR" altLang="el-GR" sz="3100" dirty="0">
                <a:latin typeface="TTE18E7940t00"/>
              </a:rPr>
              <a:t>/</a:t>
            </a:r>
            <a:r>
              <a:rPr lang="el-GR" altLang="el-GR" sz="3100" dirty="0" err="1">
                <a:latin typeface="TTE18E7940t00"/>
              </a:rPr>
              <a:t>τήν</a:t>
            </a:r>
            <a:r>
              <a:rPr lang="el-GR" altLang="el-GR" sz="3100" dirty="0">
                <a:latin typeface="TTE18E7940t00"/>
              </a:rPr>
              <a:t>; 2. Πού και </a:t>
            </a:r>
            <a:r>
              <a:rPr lang="el-GR" altLang="el-GR" sz="3100" dirty="0" err="1">
                <a:latin typeface="TTE18E7940t00"/>
              </a:rPr>
              <a:t>πότε</a:t>
            </a:r>
            <a:r>
              <a:rPr lang="el-GR" altLang="el-GR" sz="3100" dirty="0">
                <a:latin typeface="TTE18E7940t00"/>
              </a:rPr>
              <a:t> </a:t>
            </a:r>
            <a:r>
              <a:rPr lang="el-GR" altLang="el-GR" sz="3100" dirty="0" err="1">
                <a:latin typeface="TTE18E7940t00"/>
              </a:rPr>
              <a:t>δημιουργήθηκε</a:t>
            </a:r>
            <a:r>
              <a:rPr lang="el-GR" altLang="el-GR" sz="3100" dirty="0">
                <a:latin typeface="TTE18E7940t00"/>
              </a:rPr>
              <a:t>;</a:t>
            </a:r>
            <a:br>
              <a:rPr lang="el-GR" altLang="el-GR" sz="3100" dirty="0">
                <a:latin typeface="TTE18E7940t00"/>
              </a:rPr>
            </a:br>
            <a:r>
              <a:rPr lang="el-GR" altLang="el-GR" sz="3100" dirty="0">
                <a:latin typeface="TTE18E7940t00"/>
              </a:rPr>
              <a:t>3. Ποιος </a:t>
            </a:r>
            <a:r>
              <a:rPr lang="el-GR" altLang="el-GR" sz="3100" dirty="0" err="1">
                <a:latin typeface="TTE18E7940t00"/>
              </a:rPr>
              <a:t>υπήρξε</a:t>
            </a:r>
            <a:r>
              <a:rPr lang="el-GR" altLang="el-GR" sz="3100" dirty="0">
                <a:latin typeface="TTE18E7940t00"/>
              </a:rPr>
              <a:t> ο </a:t>
            </a:r>
            <a:r>
              <a:rPr lang="el-GR" altLang="el-GR" sz="3100" dirty="0" err="1">
                <a:latin typeface="TTE18E7940t00"/>
              </a:rPr>
              <a:t>σκοπός</a:t>
            </a:r>
            <a:r>
              <a:rPr lang="el-GR" altLang="el-GR" sz="3100" dirty="0">
                <a:latin typeface="TTE18E7940t00"/>
              </a:rPr>
              <a:t> της </a:t>
            </a:r>
            <a:r>
              <a:rPr lang="el-GR" altLang="el-GR" sz="3100" dirty="0" err="1">
                <a:latin typeface="TTE18E7940t00"/>
              </a:rPr>
              <a:t>δημιουργίας</a:t>
            </a:r>
            <a:r>
              <a:rPr lang="el-GR" altLang="el-GR" sz="3100" dirty="0">
                <a:latin typeface="TTE18E7940t00"/>
              </a:rPr>
              <a:t> της;</a:t>
            </a:r>
            <a:br>
              <a:rPr lang="el-GR" altLang="el-GR" sz="3100" dirty="0">
                <a:latin typeface="TTE18E7940t00"/>
              </a:rPr>
            </a:br>
            <a:r>
              <a:rPr lang="el-GR" altLang="el-GR" sz="3100" dirty="0">
                <a:latin typeface="TTE18E7940t00"/>
              </a:rPr>
              <a:t>4. Ποιο το </a:t>
            </a:r>
            <a:r>
              <a:rPr lang="el-GR" altLang="el-GR" sz="3100" dirty="0" err="1">
                <a:latin typeface="TTE18E7940t00"/>
              </a:rPr>
              <a:t>κοινο</a:t>
            </a:r>
            <a:r>
              <a:rPr lang="el-GR" altLang="el-GR" sz="3100" dirty="0">
                <a:latin typeface="TTE18E7940t00"/>
              </a:rPr>
              <a:t>́ στο </a:t>
            </a:r>
            <a:r>
              <a:rPr lang="el-GR" altLang="el-GR" sz="3100" dirty="0" err="1">
                <a:latin typeface="TTE18E7940t00"/>
              </a:rPr>
              <a:t>οποίο</a:t>
            </a:r>
            <a:r>
              <a:rPr lang="el-GR" altLang="el-GR" sz="3100" dirty="0">
                <a:latin typeface="TTE18E7940t00"/>
              </a:rPr>
              <a:t> </a:t>
            </a:r>
            <a:r>
              <a:rPr lang="el-GR" altLang="el-GR" sz="3100" dirty="0" err="1">
                <a:latin typeface="TTE18E7940t00"/>
              </a:rPr>
              <a:t>απευθυνόταν</a:t>
            </a:r>
            <a:r>
              <a:rPr lang="el-GR" altLang="el-GR" sz="3100" dirty="0">
                <a:latin typeface="TTE18E7940t00"/>
              </a:rPr>
              <a:t> και τι </a:t>
            </a:r>
            <a:r>
              <a:rPr lang="el-GR" altLang="el-GR" sz="3100" dirty="0" err="1">
                <a:latin typeface="TTE18E7940t00"/>
              </a:rPr>
              <a:t>γνωρίζουμε</a:t>
            </a:r>
            <a:r>
              <a:rPr lang="el-GR" altLang="el-GR" sz="3100" dirty="0">
                <a:latin typeface="TTE18E7940t00"/>
              </a:rPr>
              <a:t> </a:t>
            </a:r>
            <a:r>
              <a:rPr lang="el-GR" altLang="el-GR" sz="3100" dirty="0" err="1">
                <a:latin typeface="TTE18E7940t00"/>
              </a:rPr>
              <a:t>γι</a:t>
            </a:r>
            <a:r>
              <a:rPr lang="el-GR" altLang="el-GR" sz="3100" dirty="0">
                <a:latin typeface="TTE18E7940t00"/>
              </a:rPr>
              <a:t> </a:t>
            </a:r>
            <a:r>
              <a:rPr lang="el-GR" altLang="el-GR" sz="3100" dirty="0" err="1">
                <a:latin typeface="TTE18E7940t00"/>
              </a:rPr>
              <a:t>αυτο</a:t>
            </a:r>
            <a:r>
              <a:rPr lang="el-GR" altLang="el-GR" sz="3100" dirty="0">
                <a:latin typeface="TTE18E7940t00"/>
              </a:rPr>
              <a:t>́; </a:t>
            </a:r>
          </a:p>
          <a:p>
            <a:pPr marL="0" lvl="0" indent="0" eaLnBrk="0" fontAlgn="base" hangingPunct="0">
              <a:lnSpc>
                <a:spcPct val="100000"/>
              </a:lnSpc>
              <a:spcBef>
                <a:spcPct val="0"/>
              </a:spcBef>
              <a:spcAft>
                <a:spcPct val="0"/>
              </a:spcAft>
              <a:buNone/>
            </a:pPr>
            <a:endParaRPr lang="el-GR" altLang="el-GR" sz="3100" dirty="0"/>
          </a:p>
          <a:p>
            <a:pPr marL="0" lvl="0" indent="0" eaLnBrk="0" fontAlgn="base" hangingPunct="0">
              <a:lnSpc>
                <a:spcPct val="100000"/>
              </a:lnSpc>
              <a:spcBef>
                <a:spcPct val="0"/>
              </a:spcBef>
              <a:spcAft>
                <a:spcPct val="0"/>
              </a:spcAft>
              <a:buNone/>
            </a:pPr>
            <a:r>
              <a:rPr lang="el-GR" altLang="el-GR" sz="3100" dirty="0">
                <a:latin typeface="TTE18E7940t00"/>
              </a:rPr>
              <a:t>ΙΙ</a:t>
            </a:r>
            <a:r>
              <a:rPr lang="el-GR" altLang="el-GR" sz="3100" u="sng" dirty="0">
                <a:latin typeface="TTE18E7940t00"/>
              </a:rPr>
              <a:t>. </a:t>
            </a:r>
            <a:r>
              <a:rPr lang="el-GR" altLang="el-GR" sz="3100" u="sng" dirty="0" err="1">
                <a:latin typeface="TTE18E7940t00"/>
              </a:rPr>
              <a:t>Κατάταξη</a:t>
            </a:r>
            <a:r>
              <a:rPr lang="el-GR" altLang="el-GR" sz="3100" u="sng" dirty="0">
                <a:latin typeface="TTE18E7940t00"/>
              </a:rPr>
              <a:t> της </a:t>
            </a:r>
            <a:r>
              <a:rPr lang="el-GR" altLang="el-GR" sz="3100" u="sng" dirty="0" err="1">
                <a:latin typeface="TTE18E7940t00"/>
              </a:rPr>
              <a:t>πηγής</a:t>
            </a:r>
            <a:r>
              <a:rPr lang="el-GR" altLang="el-GR" sz="3100" u="sng" dirty="0">
                <a:latin typeface="TTE18E7940t00"/>
              </a:rPr>
              <a:t> </a:t>
            </a:r>
            <a:endParaRPr lang="el-GR" altLang="el-GR" sz="3100" u="sng" dirty="0"/>
          </a:p>
          <a:p>
            <a:pPr marL="0" lvl="0" indent="0" eaLnBrk="0" fontAlgn="base" hangingPunct="0">
              <a:lnSpc>
                <a:spcPct val="100000"/>
              </a:lnSpc>
              <a:spcBef>
                <a:spcPct val="0"/>
              </a:spcBef>
              <a:spcAft>
                <a:spcPct val="0"/>
              </a:spcAft>
              <a:buFontTx/>
              <a:buAutoNum type="arabicPeriod"/>
            </a:pPr>
            <a:r>
              <a:rPr lang="el-GR" altLang="el-GR" sz="3100" dirty="0">
                <a:latin typeface="TTE18E7940t00"/>
              </a:rPr>
              <a:t>Τι </a:t>
            </a:r>
            <a:r>
              <a:rPr lang="el-GR" altLang="el-GR" sz="3100" dirty="0" err="1">
                <a:latin typeface="TTE18E7940t00"/>
              </a:rPr>
              <a:t>είδους</a:t>
            </a:r>
            <a:r>
              <a:rPr lang="el-GR" altLang="el-GR" sz="3100" dirty="0">
                <a:latin typeface="TTE18E7940t00"/>
              </a:rPr>
              <a:t> </a:t>
            </a:r>
            <a:r>
              <a:rPr lang="el-GR" altLang="el-GR" sz="3100" dirty="0" err="1">
                <a:latin typeface="TTE18E7940t00"/>
              </a:rPr>
              <a:t>είναι</a:t>
            </a:r>
            <a:r>
              <a:rPr lang="el-GR" altLang="el-GR" sz="3100" dirty="0">
                <a:latin typeface="TTE18E7940t00"/>
              </a:rPr>
              <a:t>; </a:t>
            </a:r>
          </a:p>
          <a:p>
            <a:pPr marL="0" lvl="0" indent="0" eaLnBrk="0" fontAlgn="base" hangingPunct="0">
              <a:lnSpc>
                <a:spcPct val="100000"/>
              </a:lnSpc>
              <a:spcBef>
                <a:spcPct val="0"/>
              </a:spcBef>
              <a:spcAft>
                <a:spcPct val="0"/>
              </a:spcAft>
              <a:buFontTx/>
              <a:buAutoNum type="arabicPeriod" startAt="2"/>
            </a:pPr>
            <a:r>
              <a:rPr lang="el-GR" altLang="el-GR" sz="3100" dirty="0">
                <a:latin typeface="TTE18E7940t00"/>
              </a:rPr>
              <a:t>∆</a:t>
            </a:r>
            <a:r>
              <a:rPr lang="el-GR" altLang="el-GR" sz="3100" dirty="0" err="1">
                <a:latin typeface="TTE18E7940t00"/>
              </a:rPr>
              <a:t>ημιουργήθηκε</a:t>
            </a:r>
            <a:r>
              <a:rPr lang="el-GR" altLang="el-GR" sz="3100" dirty="0">
                <a:latin typeface="TTE18E7940t00"/>
              </a:rPr>
              <a:t> </a:t>
            </a:r>
            <a:r>
              <a:rPr lang="el-GR" altLang="el-GR" sz="3100" dirty="0" err="1">
                <a:latin typeface="TTE18E7940t00"/>
              </a:rPr>
              <a:t>κατα</a:t>
            </a:r>
            <a:r>
              <a:rPr lang="el-GR" altLang="el-GR" sz="3100" dirty="0">
                <a:latin typeface="TTE18E7940t00"/>
              </a:rPr>
              <a:t>́ τη </a:t>
            </a:r>
            <a:r>
              <a:rPr lang="el-GR" altLang="el-GR" sz="3100" dirty="0" err="1">
                <a:latin typeface="TTE18E7940t00"/>
              </a:rPr>
              <a:t>διάρκεια</a:t>
            </a:r>
            <a:r>
              <a:rPr lang="el-GR" altLang="el-GR" sz="3100" dirty="0">
                <a:latin typeface="TTE18E7940t00"/>
              </a:rPr>
              <a:t>  των </a:t>
            </a:r>
            <a:r>
              <a:rPr lang="el-GR" altLang="el-GR" sz="3100" dirty="0" err="1">
                <a:latin typeface="TTE18E7940t00"/>
              </a:rPr>
              <a:t>παραστάσεων</a:t>
            </a:r>
            <a:r>
              <a:rPr lang="el-GR" altLang="el-GR" sz="3100" dirty="0">
                <a:latin typeface="TTE18E7940t00"/>
              </a:rPr>
              <a:t> που </a:t>
            </a:r>
            <a:r>
              <a:rPr lang="el-GR" altLang="el-GR" sz="3100" dirty="0" err="1">
                <a:latin typeface="TTE18E7940t00"/>
              </a:rPr>
              <a:t>απεικονίζει</a:t>
            </a:r>
            <a:r>
              <a:rPr lang="el-GR" altLang="el-GR" sz="3100" dirty="0">
                <a:latin typeface="TTE18E7940t00"/>
              </a:rPr>
              <a:t>; Των </a:t>
            </a:r>
            <a:r>
              <a:rPr lang="el-GR" altLang="el-GR" sz="3100" dirty="0" err="1">
                <a:latin typeface="TTE18E7940t00"/>
              </a:rPr>
              <a:t>φαινομένων</a:t>
            </a:r>
            <a:r>
              <a:rPr lang="el-GR" altLang="el-GR" sz="3100" dirty="0">
                <a:latin typeface="TTE18E7940t00"/>
              </a:rPr>
              <a:t> που </a:t>
            </a:r>
            <a:r>
              <a:rPr lang="el-GR" altLang="el-GR" sz="3100" dirty="0" err="1">
                <a:latin typeface="TTE18E7940t00"/>
              </a:rPr>
              <a:t>περιγράφει</a:t>
            </a:r>
            <a:r>
              <a:rPr lang="el-GR" altLang="el-GR" sz="3100" dirty="0">
                <a:latin typeface="TTE18E7940t00"/>
              </a:rPr>
              <a:t> ή </a:t>
            </a:r>
            <a:r>
              <a:rPr lang="el-GR" altLang="el-GR" sz="3100" dirty="0" err="1">
                <a:latin typeface="TTE18E7940t00"/>
              </a:rPr>
              <a:t>αναλύει</a:t>
            </a:r>
            <a:r>
              <a:rPr lang="el-GR" altLang="el-GR" sz="3100" dirty="0">
                <a:latin typeface="TTE18E7940t00"/>
              </a:rPr>
              <a:t>; των </a:t>
            </a:r>
            <a:r>
              <a:rPr lang="el-GR" altLang="el-GR" sz="3100" dirty="0" err="1">
                <a:latin typeface="TTE18E7940t00"/>
              </a:rPr>
              <a:t>εικόνων</a:t>
            </a:r>
            <a:r>
              <a:rPr lang="el-GR" altLang="el-GR" sz="3100" dirty="0">
                <a:latin typeface="TTE18E7940t00"/>
              </a:rPr>
              <a:t> που </a:t>
            </a:r>
            <a:r>
              <a:rPr lang="el-GR" altLang="el-GR" sz="3100" dirty="0" err="1">
                <a:latin typeface="TTE18E7940t00"/>
              </a:rPr>
              <a:t>εμπεριέχει</a:t>
            </a:r>
            <a:r>
              <a:rPr lang="el-GR" altLang="el-GR" sz="3100" dirty="0">
                <a:latin typeface="TTE18E7940t00"/>
              </a:rPr>
              <a:t>; των </a:t>
            </a:r>
            <a:r>
              <a:rPr lang="el-GR" altLang="el-GR" sz="3100" dirty="0" err="1">
                <a:latin typeface="TTE18E7940t00"/>
              </a:rPr>
              <a:t>πληροφοριών</a:t>
            </a:r>
            <a:r>
              <a:rPr lang="el-GR" altLang="el-GR" sz="3100" dirty="0">
                <a:latin typeface="TTE18E7940t00"/>
              </a:rPr>
              <a:t> που </a:t>
            </a:r>
            <a:r>
              <a:rPr lang="el-GR" altLang="el-GR" sz="3100" dirty="0" err="1">
                <a:latin typeface="TTE18E7940t00"/>
              </a:rPr>
              <a:t>διασώζει</a:t>
            </a:r>
            <a:r>
              <a:rPr lang="el-GR" altLang="el-GR" sz="3100" dirty="0">
                <a:latin typeface="TTE18E7940t00"/>
              </a:rPr>
              <a:t>; </a:t>
            </a:r>
            <a:r>
              <a:rPr lang="el-GR" altLang="el-GR" sz="3100" dirty="0" err="1">
                <a:latin typeface="TTE18E7940t00"/>
              </a:rPr>
              <a:t>κλπ</a:t>
            </a:r>
            <a:r>
              <a:rPr lang="el-GR" altLang="el-GR" sz="3100" dirty="0">
                <a:latin typeface="TTE18E7940t00"/>
              </a:rPr>
              <a:t> </a:t>
            </a:r>
          </a:p>
          <a:p>
            <a:pPr marL="0" lvl="0" indent="0" eaLnBrk="0" fontAlgn="base" hangingPunct="0">
              <a:lnSpc>
                <a:spcPct val="100000"/>
              </a:lnSpc>
              <a:spcBef>
                <a:spcPct val="0"/>
              </a:spcBef>
              <a:spcAft>
                <a:spcPct val="0"/>
              </a:spcAft>
              <a:buFontTx/>
              <a:buAutoNum type="arabicPeriod" startAt="3"/>
            </a:pPr>
            <a:r>
              <a:rPr lang="el-GR" altLang="el-GR" sz="3100" dirty="0" err="1">
                <a:latin typeface="TTE18E7940t00"/>
              </a:rPr>
              <a:t>Είναι</a:t>
            </a:r>
            <a:r>
              <a:rPr lang="el-GR" altLang="el-GR" sz="3100" dirty="0">
                <a:latin typeface="TTE18E7940t00"/>
              </a:rPr>
              <a:t> </a:t>
            </a:r>
            <a:r>
              <a:rPr lang="el-GR" altLang="el-GR" sz="3100" dirty="0" err="1">
                <a:latin typeface="TTE18E7940t00"/>
              </a:rPr>
              <a:t>μεταγενέστερη</a:t>
            </a:r>
            <a:r>
              <a:rPr lang="el-GR" altLang="el-GR" sz="3100" dirty="0">
                <a:latin typeface="TTE18E7940t00"/>
              </a:rPr>
              <a:t> </a:t>
            </a:r>
            <a:r>
              <a:rPr lang="el-GR" altLang="el-GR" sz="3100" dirty="0" err="1">
                <a:latin typeface="TTE18E7940t00"/>
              </a:rPr>
              <a:t>μαρτυρία</a:t>
            </a:r>
            <a:r>
              <a:rPr lang="el-GR" altLang="el-GR" sz="3100" dirty="0">
                <a:latin typeface="TTE18E7940t00"/>
              </a:rPr>
              <a:t>; </a:t>
            </a:r>
            <a:r>
              <a:rPr lang="el-GR" altLang="el-GR" sz="3100" dirty="0" err="1">
                <a:latin typeface="TTE18E7940t00"/>
              </a:rPr>
              <a:t>Πόσο</a:t>
            </a:r>
            <a:r>
              <a:rPr lang="el-GR" altLang="el-GR" sz="3100" dirty="0">
                <a:latin typeface="TTE18E7940t00"/>
              </a:rPr>
              <a:t> </a:t>
            </a:r>
            <a:r>
              <a:rPr lang="el-GR" altLang="el-GR" sz="3100" dirty="0" err="1">
                <a:latin typeface="TTE18E7940t00"/>
              </a:rPr>
              <a:t>μεταγενέστερη</a:t>
            </a:r>
            <a:r>
              <a:rPr lang="el-GR" altLang="el-GR" sz="3100" dirty="0">
                <a:latin typeface="TTE18E7940t00"/>
              </a:rPr>
              <a:t>, σε ποιες </a:t>
            </a:r>
            <a:r>
              <a:rPr lang="el-GR" altLang="el-GR" sz="3100" dirty="0" err="1">
                <a:latin typeface="TTE18E7940t00"/>
              </a:rPr>
              <a:t>άλλες</a:t>
            </a:r>
            <a:r>
              <a:rPr lang="el-GR" altLang="el-GR" sz="3100" dirty="0">
                <a:latin typeface="TTE18E7940t00"/>
              </a:rPr>
              <a:t> </a:t>
            </a:r>
            <a:r>
              <a:rPr lang="el-GR" altLang="el-GR" sz="3100" dirty="0" err="1">
                <a:latin typeface="TTE18E7940t00"/>
              </a:rPr>
              <a:t>πηγές</a:t>
            </a:r>
            <a:r>
              <a:rPr lang="el-GR" altLang="el-GR" sz="3100" dirty="0">
                <a:latin typeface="TTE18E7940t00"/>
              </a:rPr>
              <a:t> </a:t>
            </a:r>
            <a:r>
              <a:rPr lang="el-GR" altLang="el-GR" sz="3100" dirty="0" err="1">
                <a:latin typeface="TTE18E7940t00"/>
              </a:rPr>
              <a:t>στηρίχθηκε</a:t>
            </a:r>
            <a:r>
              <a:rPr lang="el-GR" altLang="el-GR" sz="3100" dirty="0">
                <a:latin typeface="TTE18E7940t00"/>
              </a:rPr>
              <a:t>; </a:t>
            </a:r>
          </a:p>
          <a:p>
            <a:pPr marL="0" lvl="0" indent="0" eaLnBrk="0" fontAlgn="base" hangingPunct="0">
              <a:lnSpc>
                <a:spcPct val="100000"/>
              </a:lnSpc>
              <a:spcBef>
                <a:spcPct val="0"/>
              </a:spcBef>
              <a:spcAft>
                <a:spcPct val="0"/>
              </a:spcAft>
              <a:buFontTx/>
              <a:buAutoNum type="arabicPeriod" startAt="4"/>
            </a:pPr>
            <a:r>
              <a:rPr lang="el-GR" altLang="el-GR" sz="3100" dirty="0">
                <a:latin typeface="TTE18E7940t00"/>
              </a:rPr>
              <a:t>Πού </a:t>
            </a:r>
            <a:r>
              <a:rPr lang="el-GR" altLang="el-GR" sz="3100" dirty="0" err="1">
                <a:latin typeface="TTE18E7940t00"/>
              </a:rPr>
              <a:t>βρέθηκε</a:t>
            </a:r>
            <a:r>
              <a:rPr lang="el-GR" altLang="el-GR" sz="3100" dirty="0">
                <a:latin typeface="TTE18E7940t00"/>
              </a:rPr>
              <a:t> η </a:t>
            </a:r>
            <a:r>
              <a:rPr lang="el-GR" altLang="el-GR" sz="3100" dirty="0" err="1">
                <a:latin typeface="TTE18E7940t00"/>
              </a:rPr>
              <a:t>μαρτυρία</a:t>
            </a:r>
            <a:r>
              <a:rPr lang="el-GR" altLang="el-GR" sz="3100" dirty="0">
                <a:latin typeface="TTE18E7940t00"/>
              </a:rPr>
              <a:t>; πού </a:t>
            </a:r>
            <a:r>
              <a:rPr lang="el-GR" altLang="el-GR" sz="3100" dirty="0" err="1">
                <a:latin typeface="TTE18E7940t00"/>
              </a:rPr>
              <a:t>σώθηκε</a:t>
            </a:r>
            <a:r>
              <a:rPr lang="el-GR" altLang="el-GR" sz="3100" dirty="0">
                <a:latin typeface="TTE18E7940t00"/>
              </a:rPr>
              <a:t>; </a:t>
            </a:r>
            <a:r>
              <a:rPr lang="el-GR" altLang="el-GR" sz="3100" dirty="0" err="1">
                <a:latin typeface="TTE18E7940t00"/>
              </a:rPr>
              <a:t>γιατι</a:t>
            </a:r>
            <a:r>
              <a:rPr lang="el-GR" altLang="el-GR" sz="3100" dirty="0">
                <a:latin typeface="TTE18E7940t00"/>
              </a:rPr>
              <a:t> ́</a:t>
            </a:r>
            <a:r>
              <a:rPr lang="el-GR" altLang="el-GR" sz="3100" dirty="0" err="1">
                <a:latin typeface="TTE18E7940t00"/>
              </a:rPr>
              <a:t>σώθηκε</a:t>
            </a:r>
            <a:r>
              <a:rPr lang="el-GR" altLang="el-GR" sz="3100" dirty="0">
                <a:latin typeface="TTE18E7940t00"/>
              </a:rPr>
              <a:t>; Πού </a:t>
            </a:r>
            <a:r>
              <a:rPr lang="el-GR" altLang="el-GR" sz="3100" dirty="0" err="1">
                <a:latin typeface="TTE18E7940t00"/>
              </a:rPr>
              <a:t>βρίσκεται</a:t>
            </a:r>
            <a:r>
              <a:rPr lang="el-GR" altLang="el-GR" sz="3100" dirty="0">
                <a:latin typeface="TTE18E7940t00"/>
              </a:rPr>
              <a:t> </a:t>
            </a:r>
            <a:r>
              <a:rPr lang="el-GR" altLang="el-GR" sz="3100" dirty="0" err="1">
                <a:latin typeface="TTE18E7940t00"/>
              </a:rPr>
              <a:t>σήμερα</a:t>
            </a:r>
            <a:r>
              <a:rPr lang="el-GR" altLang="el-GR" sz="3100" dirty="0">
                <a:latin typeface="TTE18E7940t00"/>
              </a:rPr>
              <a:t>; Σε ποια </a:t>
            </a:r>
            <a:r>
              <a:rPr lang="el-GR" altLang="el-GR" sz="3100" dirty="0" err="1">
                <a:latin typeface="TTE18E7940t00"/>
              </a:rPr>
              <a:t>κατάσταση</a:t>
            </a:r>
            <a:r>
              <a:rPr lang="el-GR" altLang="el-GR" sz="3100" dirty="0">
                <a:latin typeface="TTE18E7940t00"/>
              </a:rPr>
              <a:t>; </a:t>
            </a:r>
          </a:p>
          <a:p>
            <a:pPr marL="0" lvl="0" indent="0" eaLnBrk="0" fontAlgn="base" hangingPunct="0">
              <a:lnSpc>
                <a:spcPct val="100000"/>
              </a:lnSpc>
              <a:spcBef>
                <a:spcPct val="0"/>
              </a:spcBef>
              <a:spcAft>
                <a:spcPct val="0"/>
              </a:spcAft>
              <a:buFontTx/>
              <a:buAutoNum type="arabicPeriod" startAt="5"/>
            </a:pPr>
            <a:r>
              <a:rPr lang="el-GR" altLang="el-GR" sz="3100" dirty="0" err="1">
                <a:latin typeface="TTE18E7940t00"/>
              </a:rPr>
              <a:t>Αποτελει</a:t>
            </a:r>
            <a:r>
              <a:rPr lang="el-GR" altLang="el-GR" sz="3100" dirty="0">
                <a:latin typeface="TTE18E7940t00"/>
              </a:rPr>
              <a:t> ́</a:t>
            </a:r>
            <a:r>
              <a:rPr lang="el-GR" altLang="el-GR" sz="3100" dirty="0" err="1">
                <a:latin typeface="TTE18E7940t00"/>
              </a:rPr>
              <a:t>μεμονωμένη</a:t>
            </a:r>
            <a:r>
              <a:rPr lang="el-GR" altLang="el-GR" sz="3100" dirty="0">
                <a:latin typeface="TTE18E7940t00"/>
              </a:rPr>
              <a:t> </a:t>
            </a:r>
            <a:r>
              <a:rPr lang="el-GR" altLang="el-GR" sz="3100" dirty="0" err="1">
                <a:latin typeface="TTE18E7940t00"/>
              </a:rPr>
              <a:t>περίπτωση</a:t>
            </a:r>
            <a:r>
              <a:rPr lang="el-GR" altLang="el-GR" sz="3100" dirty="0">
                <a:latin typeface="TTE18E7940t00"/>
              </a:rPr>
              <a:t> ή </a:t>
            </a:r>
            <a:r>
              <a:rPr lang="el-GR" altLang="el-GR" sz="3100" dirty="0" err="1">
                <a:latin typeface="TTE18E7940t00"/>
              </a:rPr>
              <a:t>εντάσσεται</a:t>
            </a:r>
            <a:r>
              <a:rPr lang="el-GR" altLang="el-GR" sz="3100" dirty="0">
                <a:latin typeface="TTE18E7940t00"/>
              </a:rPr>
              <a:t> σε </a:t>
            </a:r>
            <a:r>
              <a:rPr lang="el-GR" altLang="el-GR" sz="3100" dirty="0" err="1">
                <a:latin typeface="TTE18E7940t00"/>
              </a:rPr>
              <a:t>σχολη</a:t>
            </a:r>
            <a:r>
              <a:rPr lang="el-GR" altLang="el-GR" sz="3100" dirty="0">
                <a:latin typeface="TTE18E7940t00"/>
              </a:rPr>
              <a:t>́; </a:t>
            </a:r>
            <a:r>
              <a:rPr lang="el-GR" altLang="el-GR" sz="3100" dirty="0" err="1">
                <a:latin typeface="TTE18E7940t00"/>
              </a:rPr>
              <a:t>ρεύμα</a:t>
            </a:r>
            <a:r>
              <a:rPr lang="el-GR" altLang="el-GR" sz="3100" dirty="0">
                <a:latin typeface="TTE18E7940t00"/>
              </a:rPr>
              <a:t>; </a:t>
            </a:r>
            <a:r>
              <a:rPr lang="el-GR" altLang="el-GR" sz="3100" dirty="0" err="1">
                <a:latin typeface="TTE18E7940t00"/>
              </a:rPr>
              <a:t>κατηγορία;κλπ</a:t>
            </a:r>
            <a:endParaRPr lang="el-GR" sz="3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solidFill>
                  <a:schemeClr val="accent1"/>
                </a:solidFill>
              </a:rPr>
              <a:t>Ερωτήματα για τη δεύτερη ανάγνωση</a:t>
            </a:r>
          </a:p>
        </p:txBody>
      </p:sp>
      <p:sp>
        <p:nvSpPr>
          <p:cNvPr id="3" name="Θέση περιεχομένου 2"/>
          <p:cNvSpPr>
            <a:spLocks noGrp="1"/>
          </p:cNvSpPr>
          <p:nvPr>
            <p:ph idx="1"/>
          </p:nvPr>
        </p:nvSpPr>
        <p:spPr/>
        <p:txBody>
          <a:bodyPr>
            <a:normAutofit/>
          </a:bodyPr>
          <a:lstStyle/>
          <a:p>
            <a:pPr marL="0" indent="0">
              <a:buNone/>
            </a:pPr>
            <a:r>
              <a:rPr lang="el-GR" u="sng" dirty="0"/>
              <a:t>ΙΙΙ. </a:t>
            </a:r>
            <a:r>
              <a:rPr lang="el-GR" u="sng" dirty="0" err="1"/>
              <a:t>Κατανόηση</a:t>
            </a:r>
            <a:r>
              <a:rPr lang="el-GR" u="sng" dirty="0"/>
              <a:t> της </a:t>
            </a:r>
            <a:r>
              <a:rPr lang="el-GR" u="sng" dirty="0" err="1"/>
              <a:t>πηγής</a:t>
            </a:r>
            <a:r>
              <a:rPr lang="el-GR" u="sng" dirty="0"/>
              <a:t> </a:t>
            </a:r>
          </a:p>
          <a:p>
            <a:r>
              <a:rPr lang="el-GR" dirty="0"/>
              <a:t>Ποιο </a:t>
            </a:r>
            <a:r>
              <a:rPr lang="el-GR" dirty="0" err="1"/>
              <a:t>είναι</a:t>
            </a:r>
            <a:r>
              <a:rPr lang="el-GR" dirty="0"/>
              <a:t> το </a:t>
            </a:r>
            <a:r>
              <a:rPr lang="el-GR" dirty="0" err="1"/>
              <a:t>θέμα</a:t>
            </a:r>
            <a:r>
              <a:rPr lang="el-GR" dirty="0"/>
              <a:t> που </a:t>
            </a:r>
            <a:r>
              <a:rPr lang="el-GR" dirty="0" err="1"/>
              <a:t>πραγματεύεται</a:t>
            </a:r>
            <a:r>
              <a:rPr lang="el-GR" dirty="0"/>
              <a:t>; </a:t>
            </a:r>
          </a:p>
          <a:p>
            <a:r>
              <a:rPr lang="el-GR" dirty="0"/>
              <a:t>Ποιες </a:t>
            </a:r>
            <a:r>
              <a:rPr lang="el-GR" dirty="0" err="1"/>
              <a:t>είναι</a:t>
            </a:r>
            <a:r>
              <a:rPr lang="el-GR" dirty="0"/>
              <a:t> οι </a:t>
            </a:r>
            <a:r>
              <a:rPr lang="el-GR" dirty="0" err="1"/>
              <a:t>βασικές</a:t>
            </a:r>
            <a:r>
              <a:rPr lang="el-GR" dirty="0"/>
              <a:t> </a:t>
            </a:r>
            <a:r>
              <a:rPr lang="el-GR" dirty="0" err="1"/>
              <a:t>ιστορικές</a:t>
            </a:r>
            <a:r>
              <a:rPr lang="el-GR" dirty="0"/>
              <a:t> </a:t>
            </a:r>
            <a:r>
              <a:rPr lang="el-GR" dirty="0" err="1"/>
              <a:t>έννοιες</a:t>
            </a:r>
            <a:r>
              <a:rPr lang="el-GR" dirty="0"/>
              <a:t> που </a:t>
            </a:r>
            <a:r>
              <a:rPr lang="el-GR" dirty="0" err="1"/>
              <a:t>εμπεριέχονται</a:t>
            </a:r>
            <a:r>
              <a:rPr lang="el-GR" dirty="0"/>
              <a:t> και ποια η </a:t>
            </a:r>
            <a:r>
              <a:rPr lang="el-GR" dirty="0" err="1"/>
              <a:t>σημασία</a:t>
            </a:r>
            <a:r>
              <a:rPr lang="el-GR" dirty="0"/>
              <a:t> τους στο </a:t>
            </a:r>
            <a:r>
              <a:rPr lang="el-GR" dirty="0" err="1"/>
              <a:t>συγκεκριμένο</a:t>
            </a:r>
            <a:r>
              <a:rPr lang="el-GR" dirty="0"/>
              <a:t> </a:t>
            </a:r>
            <a:r>
              <a:rPr lang="el-GR" dirty="0" err="1"/>
              <a:t>χωρο</a:t>
            </a:r>
            <a:r>
              <a:rPr lang="el-GR" dirty="0"/>
              <a:t>- </a:t>
            </a:r>
            <a:r>
              <a:rPr lang="el-GR" dirty="0" err="1"/>
              <a:t>χρόνο</a:t>
            </a:r>
            <a:r>
              <a:rPr lang="el-GR" dirty="0"/>
              <a:t>; </a:t>
            </a:r>
          </a:p>
          <a:p>
            <a:r>
              <a:rPr lang="el-GR" dirty="0"/>
              <a:t>Ποια </a:t>
            </a:r>
            <a:r>
              <a:rPr lang="el-GR" dirty="0" err="1"/>
              <a:t>είναι</a:t>
            </a:r>
            <a:r>
              <a:rPr lang="el-GR" dirty="0"/>
              <a:t> η </a:t>
            </a:r>
            <a:r>
              <a:rPr lang="el-GR" dirty="0" err="1"/>
              <a:t>άποψη</a:t>
            </a:r>
            <a:r>
              <a:rPr lang="el-GR" dirty="0"/>
              <a:t> του </a:t>
            </a:r>
            <a:r>
              <a:rPr lang="el-GR" dirty="0" err="1"/>
              <a:t>δημιουργου</a:t>
            </a:r>
            <a:r>
              <a:rPr lang="el-GR" dirty="0"/>
              <a:t>́ για το </a:t>
            </a:r>
            <a:r>
              <a:rPr lang="el-GR" dirty="0" err="1"/>
              <a:t>θέμα</a:t>
            </a:r>
            <a:r>
              <a:rPr lang="el-GR" dirty="0"/>
              <a:t>; </a:t>
            </a:r>
          </a:p>
          <a:p>
            <a:r>
              <a:rPr lang="el-GR" dirty="0"/>
              <a:t>Ποιες </a:t>
            </a:r>
            <a:r>
              <a:rPr lang="el-GR" dirty="0" err="1"/>
              <a:t>αξίες</a:t>
            </a:r>
            <a:r>
              <a:rPr lang="el-GR" dirty="0"/>
              <a:t> </a:t>
            </a:r>
            <a:r>
              <a:rPr lang="el-GR" dirty="0" err="1"/>
              <a:t>ενυπάρχουν</a:t>
            </a:r>
            <a:r>
              <a:rPr lang="el-GR" dirty="0"/>
              <a:t>; </a:t>
            </a:r>
          </a:p>
          <a:p>
            <a:r>
              <a:rPr lang="el-GR" dirty="0"/>
              <a:t>Ποια </a:t>
            </a:r>
            <a:r>
              <a:rPr lang="el-GR" dirty="0" err="1"/>
              <a:t>προβλήματα</a:t>
            </a:r>
            <a:r>
              <a:rPr lang="el-GR" dirty="0"/>
              <a:t> </a:t>
            </a:r>
            <a:r>
              <a:rPr lang="el-GR" dirty="0" err="1"/>
              <a:t>επισημαίνονται</a:t>
            </a:r>
            <a:r>
              <a:rPr lang="el-GR" dirty="0"/>
              <a:t>; </a:t>
            </a:r>
          </a:p>
          <a:p>
            <a:r>
              <a:rPr lang="el-GR" dirty="0"/>
              <a:t>Ποιο </a:t>
            </a:r>
            <a:r>
              <a:rPr lang="el-GR" dirty="0" err="1"/>
              <a:t>αποτέλεσμα</a:t>
            </a:r>
            <a:r>
              <a:rPr lang="el-GR" dirty="0"/>
              <a:t> </a:t>
            </a:r>
            <a:r>
              <a:rPr lang="el-GR" dirty="0" err="1"/>
              <a:t>αναμένεται</a:t>
            </a:r>
            <a:r>
              <a:rPr lang="el-GR" dirty="0"/>
              <a:t> </a:t>
            </a:r>
            <a:r>
              <a:rPr lang="el-GR" dirty="0" err="1"/>
              <a:t>απο</a:t>
            </a:r>
            <a:r>
              <a:rPr lang="el-GR" dirty="0"/>
              <a:t>́ το </a:t>
            </a:r>
            <a:r>
              <a:rPr lang="el-GR" dirty="0" err="1"/>
              <a:t>δημιουργο</a:t>
            </a:r>
            <a:r>
              <a:rPr lang="el-GR" dirty="0"/>
              <a:t>́ της </a:t>
            </a:r>
            <a:r>
              <a:rPr lang="el-GR" dirty="0" err="1"/>
              <a:t>πηγής</a:t>
            </a:r>
            <a:r>
              <a:rPr lang="el-GR" dirty="0"/>
              <a:t>; </a:t>
            </a:r>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normAutofit/>
          </a:bodyPr>
          <a:lstStyle/>
          <a:p>
            <a:pPr marL="0" indent="0">
              <a:buNone/>
            </a:pPr>
            <a:r>
              <a:rPr lang="en-US" u="sng" dirty="0"/>
              <a:t>IV. </a:t>
            </a:r>
            <a:r>
              <a:rPr lang="el-GR" u="sng" dirty="0" err="1"/>
              <a:t>Αξιολόγηση</a:t>
            </a:r>
            <a:r>
              <a:rPr lang="el-GR" u="sng" dirty="0"/>
              <a:t> της </a:t>
            </a:r>
            <a:r>
              <a:rPr lang="el-GR" u="sng" dirty="0" err="1"/>
              <a:t>πηγής</a:t>
            </a:r>
            <a:r>
              <a:rPr lang="el-GR" u="sng" dirty="0"/>
              <a:t> </a:t>
            </a:r>
          </a:p>
          <a:p>
            <a:r>
              <a:rPr lang="el-GR" dirty="0" err="1"/>
              <a:t>Πόσο</a:t>
            </a:r>
            <a:r>
              <a:rPr lang="el-GR" dirty="0"/>
              <a:t> </a:t>
            </a:r>
            <a:r>
              <a:rPr lang="el-GR" dirty="0" err="1"/>
              <a:t>χαρακτηριστικη</a:t>
            </a:r>
            <a:r>
              <a:rPr lang="el-GR" dirty="0"/>
              <a:t>́ της </a:t>
            </a:r>
            <a:r>
              <a:rPr lang="el-GR" dirty="0" err="1"/>
              <a:t>εποχής</a:t>
            </a:r>
            <a:r>
              <a:rPr lang="el-GR" dirty="0"/>
              <a:t> της </a:t>
            </a:r>
            <a:r>
              <a:rPr lang="el-GR" dirty="0" err="1"/>
              <a:t>είναι</a:t>
            </a:r>
            <a:r>
              <a:rPr lang="el-GR" dirty="0"/>
              <a:t> η </a:t>
            </a:r>
            <a:r>
              <a:rPr lang="el-GR" dirty="0" err="1"/>
              <a:t>πηγη</a:t>
            </a:r>
            <a:r>
              <a:rPr lang="el-GR" dirty="0"/>
              <a:t>́; </a:t>
            </a:r>
          </a:p>
          <a:p>
            <a:r>
              <a:rPr lang="el-GR" dirty="0" err="1"/>
              <a:t>Πόσο</a:t>
            </a:r>
            <a:r>
              <a:rPr lang="el-GR" dirty="0"/>
              <a:t> </a:t>
            </a:r>
            <a:r>
              <a:rPr lang="el-GR" dirty="0" err="1"/>
              <a:t>γνωστη</a:t>
            </a:r>
            <a:r>
              <a:rPr lang="el-GR" dirty="0"/>
              <a:t>́; </a:t>
            </a:r>
          </a:p>
          <a:p>
            <a:r>
              <a:rPr lang="el-GR" dirty="0" err="1"/>
              <a:t>Υπάρχουν</a:t>
            </a:r>
            <a:r>
              <a:rPr lang="el-GR" dirty="0"/>
              <a:t> </a:t>
            </a:r>
            <a:r>
              <a:rPr lang="el-GR" dirty="0" err="1"/>
              <a:t>άλλες</a:t>
            </a:r>
            <a:r>
              <a:rPr lang="el-GR" dirty="0"/>
              <a:t> </a:t>
            </a:r>
            <a:r>
              <a:rPr lang="el-GR" dirty="0" err="1"/>
              <a:t>πηγές</a:t>
            </a:r>
            <a:r>
              <a:rPr lang="el-GR" dirty="0"/>
              <a:t> </a:t>
            </a:r>
            <a:r>
              <a:rPr lang="el-GR" dirty="0" err="1"/>
              <a:t>αυτου</a:t>
            </a:r>
            <a:r>
              <a:rPr lang="el-GR" dirty="0"/>
              <a:t>́ του </a:t>
            </a:r>
            <a:r>
              <a:rPr lang="el-GR" dirty="0" err="1"/>
              <a:t>είδους</a:t>
            </a:r>
            <a:r>
              <a:rPr lang="el-GR" dirty="0"/>
              <a:t>; Με τις </a:t>
            </a:r>
            <a:r>
              <a:rPr lang="el-GR" dirty="0" err="1"/>
              <a:t>ίδιες</a:t>
            </a:r>
            <a:r>
              <a:rPr lang="el-GR" dirty="0"/>
              <a:t> </a:t>
            </a:r>
            <a:r>
              <a:rPr lang="el-GR" dirty="0" err="1"/>
              <a:t>απόψεις</a:t>
            </a:r>
            <a:r>
              <a:rPr lang="el-GR" dirty="0"/>
              <a:t>; Με τις </a:t>
            </a:r>
            <a:r>
              <a:rPr lang="el-GR" dirty="0" err="1"/>
              <a:t>ίδιες</a:t>
            </a:r>
            <a:r>
              <a:rPr lang="el-GR" dirty="0"/>
              <a:t> </a:t>
            </a:r>
            <a:r>
              <a:rPr lang="el-GR" dirty="0" err="1"/>
              <a:t>ανησυχίες</a:t>
            </a:r>
            <a:r>
              <a:rPr lang="el-GR" dirty="0"/>
              <a:t>; με τα </a:t>
            </a:r>
            <a:r>
              <a:rPr lang="el-GR" dirty="0" err="1"/>
              <a:t>ίδια</a:t>
            </a:r>
            <a:r>
              <a:rPr lang="el-GR" dirty="0"/>
              <a:t> </a:t>
            </a:r>
            <a:r>
              <a:rPr lang="el-GR" dirty="0" err="1"/>
              <a:t>προβλήματα</a:t>
            </a:r>
            <a:r>
              <a:rPr lang="el-GR" dirty="0"/>
              <a:t>; </a:t>
            </a:r>
          </a:p>
          <a:p>
            <a:r>
              <a:rPr lang="el-GR" dirty="0"/>
              <a:t>∆</a:t>
            </a:r>
            <a:r>
              <a:rPr lang="el-GR" dirty="0" err="1"/>
              <a:t>ιαφοροποιείται</a:t>
            </a:r>
            <a:r>
              <a:rPr lang="el-GR" dirty="0"/>
              <a:t> </a:t>
            </a:r>
            <a:r>
              <a:rPr lang="el-GR" dirty="0" err="1"/>
              <a:t>απο</a:t>
            </a:r>
            <a:r>
              <a:rPr lang="el-GR" dirty="0"/>
              <a:t>́ </a:t>
            </a:r>
            <a:r>
              <a:rPr lang="el-GR" dirty="0" err="1"/>
              <a:t>άλλες</a:t>
            </a:r>
            <a:r>
              <a:rPr lang="el-GR" dirty="0"/>
              <a:t> </a:t>
            </a:r>
            <a:r>
              <a:rPr lang="el-GR" dirty="0" err="1"/>
              <a:t>πηγές</a:t>
            </a:r>
            <a:r>
              <a:rPr lang="el-GR" dirty="0"/>
              <a:t> της </a:t>
            </a:r>
            <a:r>
              <a:rPr lang="el-GR" dirty="0" err="1"/>
              <a:t>εποχής</a:t>
            </a:r>
            <a:r>
              <a:rPr lang="el-GR" dirty="0"/>
              <a:t> της; </a:t>
            </a:r>
          </a:p>
          <a:p>
            <a:r>
              <a:rPr lang="el-GR" dirty="0"/>
              <a:t>∆</a:t>
            </a:r>
            <a:r>
              <a:rPr lang="el-GR" dirty="0" err="1"/>
              <a:t>ιακρίνεται</a:t>
            </a:r>
            <a:r>
              <a:rPr lang="el-GR" dirty="0"/>
              <a:t> </a:t>
            </a:r>
            <a:r>
              <a:rPr lang="el-GR" dirty="0" err="1"/>
              <a:t>προκατάληψη</a:t>
            </a:r>
            <a:r>
              <a:rPr lang="el-GR" dirty="0"/>
              <a:t>; </a:t>
            </a:r>
            <a:r>
              <a:rPr lang="el-GR" dirty="0" err="1"/>
              <a:t>μεροληψία</a:t>
            </a:r>
            <a:r>
              <a:rPr lang="el-GR" dirty="0"/>
              <a:t>; </a:t>
            </a:r>
            <a:r>
              <a:rPr lang="el-GR" dirty="0" err="1"/>
              <a:t>Προβάλλεται</a:t>
            </a:r>
            <a:r>
              <a:rPr lang="el-GR" dirty="0"/>
              <a:t> ως </a:t>
            </a:r>
            <a:r>
              <a:rPr lang="el-GR" dirty="0" err="1"/>
              <a:t>υποκειμενικη</a:t>
            </a:r>
            <a:r>
              <a:rPr lang="el-GR" dirty="0"/>
              <a:t>́; Ως </a:t>
            </a:r>
            <a:r>
              <a:rPr lang="el-GR" dirty="0" err="1"/>
              <a:t>αντικειμενικη</a:t>
            </a:r>
            <a:r>
              <a:rPr lang="el-GR" dirty="0"/>
              <a:t>́; </a:t>
            </a:r>
          </a:p>
          <a:p>
            <a:r>
              <a:rPr lang="el-GR" dirty="0"/>
              <a:t>∆</a:t>
            </a:r>
            <a:r>
              <a:rPr lang="el-GR" dirty="0" err="1"/>
              <a:t>ιασώζει</a:t>
            </a:r>
            <a:r>
              <a:rPr lang="el-GR" dirty="0"/>
              <a:t> την </a:t>
            </a:r>
            <a:r>
              <a:rPr lang="el-GR" dirty="0" err="1"/>
              <a:t>άποψη</a:t>
            </a:r>
            <a:r>
              <a:rPr lang="el-GR" dirty="0"/>
              <a:t> των </a:t>
            </a:r>
            <a:r>
              <a:rPr lang="el-GR" dirty="0" err="1"/>
              <a:t>νικητών</a:t>
            </a:r>
            <a:r>
              <a:rPr lang="el-GR" dirty="0"/>
              <a:t>; Των </a:t>
            </a:r>
            <a:r>
              <a:rPr lang="el-GR" dirty="0" err="1"/>
              <a:t>ηττημένων</a:t>
            </a:r>
            <a:r>
              <a:rPr lang="el-GR" dirty="0"/>
              <a:t>; </a:t>
            </a:r>
            <a:r>
              <a:rPr lang="el-GR" dirty="0" err="1"/>
              <a:t>άλλων</a:t>
            </a:r>
            <a:r>
              <a:rPr lang="el-GR" dirty="0"/>
              <a:t>; </a:t>
            </a:r>
          </a:p>
          <a:p>
            <a:endParaRPr lang="el-GR" dirty="0"/>
          </a:p>
        </p:txBody>
      </p:sp>
      <p:sp>
        <p:nvSpPr>
          <p:cNvPr id="4" name="Rectangle 1"/>
          <p:cNvSpPr>
            <a:spLocks noChangeArrowheads="1"/>
          </p:cNvSpPr>
          <p:nvPr/>
        </p:nvSpPr>
        <p:spPr bwMode="auto">
          <a:xfrm>
            <a:off x="0" y="-33010"/>
            <a:ext cx="18473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endParaRPr kumimoji="0" lang="el-GR" altLang="el-GR"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pic>
        <p:nvPicPr>
          <p:cNvPr id="1026" name="Picture 2" descr="page8image4021507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00" y="258763"/>
            <a:ext cx="3403600" cy="127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page8image4021509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6500" y="258763"/>
            <a:ext cx="1600200" cy="127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age8image40215128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0" y="258763"/>
            <a:ext cx="1765300" cy="127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4110622"/>
          </a:xfrm>
        </p:spPr>
        <p:txBody>
          <a:bodyPr/>
          <a:lstStyle/>
          <a:p>
            <a:pPr algn="ctr"/>
            <a:r>
              <a:rPr lang="el-GR" b="1" dirty="0">
                <a:solidFill>
                  <a:schemeClr val="accent1"/>
                </a:solidFill>
              </a:rPr>
              <a:t>«Επιστημονική προσέγγιση»</a:t>
            </a:r>
            <a:br>
              <a:rPr lang="el-GR" b="1" dirty="0">
                <a:solidFill>
                  <a:schemeClr val="accent1"/>
                </a:solidFill>
              </a:rPr>
            </a:br>
            <a:r>
              <a:rPr lang="el-GR" b="1" dirty="0">
                <a:solidFill>
                  <a:schemeClr val="accent1"/>
                </a:solidFill>
              </a:rPr>
              <a:t>Ερωτήσεις σε σχέση με τη διερεύνηση των εννοιών δευτέρου βαθμού (τεκμήρια, σημαντικότητα, αλλαγή στο χρόνο, αίτια και συνέπειες, </a:t>
            </a:r>
            <a:r>
              <a:rPr lang="el-GR" b="1" dirty="0" err="1">
                <a:solidFill>
                  <a:schemeClr val="accent1"/>
                </a:solidFill>
              </a:rPr>
              <a:t>ενσυναίσθηση</a:t>
            </a:r>
            <a:r>
              <a:rPr lang="el-GR" b="1" dirty="0">
                <a:solidFill>
                  <a:schemeClr val="accent1"/>
                </a:solidFill>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upload.wikimedia.org/wikipedia/commons/thumb/f/f8/Makrygiannis.jpg/230px-Makrygiann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801" y="836614"/>
            <a:ext cx="2881313" cy="429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4" descr="http://upload.wikimedia.org/wikipedia/commons/0/00/Kapodistrias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5913" y="1412875"/>
            <a:ext cx="333375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accent1"/>
                </a:solidFill>
              </a:rPr>
              <a:t>Ενδεικτικά ιστορικά ερωτήματα για την έννοια των τεκμηρίων</a:t>
            </a:r>
          </a:p>
        </p:txBody>
      </p:sp>
      <p:sp>
        <p:nvSpPr>
          <p:cNvPr id="3" name="Θέση περιεχομένου 2"/>
          <p:cNvSpPr>
            <a:spLocks noGrp="1"/>
          </p:cNvSpPr>
          <p:nvPr>
            <p:ph idx="1"/>
          </p:nvPr>
        </p:nvSpPr>
        <p:spPr/>
        <p:txBody>
          <a:bodyPr/>
          <a:lstStyle/>
          <a:p>
            <a:r>
              <a:rPr lang="el-GR" dirty="0"/>
              <a:t>Ποιες ερωτήσεις θα υποβάλω στην πηγή με σκοπό να απαντήσω στο ερευνητικό μου ερώτημα;</a:t>
            </a:r>
          </a:p>
          <a:p>
            <a:r>
              <a:rPr lang="el-GR" dirty="0"/>
              <a:t>Τι μπορεί και τι δεν μπορεί να απαντηθεί από τις πηγές που μελετώ;</a:t>
            </a:r>
            <a:r>
              <a:rPr lang="el-GR" dirty="0">
                <a:effectLst/>
              </a:rPr>
              <a:t> </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accent1"/>
                </a:solidFill>
              </a:rPr>
              <a:t>Αλλαγή και συνέχεια</a:t>
            </a:r>
          </a:p>
        </p:txBody>
      </p:sp>
      <p:sp>
        <p:nvSpPr>
          <p:cNvPr id="3" name="Θέση περιεχομένου 2"/>
          <p:cNvSpPr>
            <a:spLocks noGrp="1"/>
          </p:cNvSpPr>
          <p:nvPr>
            <p:ph idx="1"/>
          </p:nvPr>
        </p:nvSpPr>
        <p:spPr/>
        <p:txBody>
          <a:bodyPr/>
          <a:lstStyle/>
          <a:p>
            <a:r>
              <a:rPr lang="el-GR" dirty="0"/>
              <a:t>Τοποθετώ τις φωτογραφίες/ αντικείμενα σε χρονολογική σειρά και αιτιολογώ: γιατί τις τοποθετώ στη συγκεκριμένη σειρά; </a:t>
            </a:r>
          </a:p>
          <a:p>
            <a:r>
              <a:rPr lang="el-GR" dirty="0"/>
              <a:t>Συγκρίνω δύο ή περισσότερες πηγές από διαφορετικές ιστορικές περιόδους και εξηγώ τι έχει αλλάξει και τι έχει μείνει ίδιο στη διάρκεια του χρόνου;</a:t>
            </a:r>
          </a:p>
          <a:p>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accent1"/>
                </a:solidFill>
              </a:rPr>
              <a:t>Ενδεικτικά ιστορικά ερωτήματα για την ιστορική σημαντικότητα</a:t>
            </a:r>
          </a:p>
        </p:txBody>
      </p:sp>
      <p:sp>
        <p:nvSpPr>
          <p:cNvPr id="3" name="Θέση περιεχομένου 2"/>
          <p:cNvSpPr>
            <a:spLocks noGrp="1"/>
          </p:cNvSpPr>
          <p:nvPr>
            <p:ph idx="1"/>
          </p:nvPr>
        </p:nvSpPr>
        <p:spPr/>
        <p:txBody>
          <a:bodyPr/>
          <a:lstStyle/>
          <a:p>
            <a:r>
              <a:rPr lang="el-GR" dirty="0"/>
              <a:t>Εξηγώ γιατί το ..... είναι σημαντικό;</a:t>
            </a:r>
          </a:p>
          <a:p>
            <a:r>
              <a:rPr lang="el-GR" dirty="0"/>
              <a:t>Επιλέγω τα πιο «σημαντικά» γεγονότα/πρόσωπα/αποτελέσματα.</a:t>
            </a:r>
          </a:p>
          <a:p>
            <a:r>
              <a:rPr lang="el-GR" dirty="0"/>
              <a:t>Αναγνωρίζω και εξηγώ διαφορές στη σημασία της έννοιας στο πέρασμα του χρόνου από ομάδα σε ομάδα.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accent1"/>
                </a:solidFill>
              </a:rPr>
              <a:t>Ενδεικτικά ιστορικά ερωτήματα για την αιτιότητα</a:t>
            </a:r>
          </a:p>
        </p:txBody>
      </p:sp>
      <p:sp>
        <p:nvSpPr>
          <p:cNvPr id="3" name="Θέση περιεχομένου 2"/>
          <p:cNvSpPr>
            <a:spLocks noGrp="1"/>
          </p:cNvSpPr>
          <p:nvPr>
            <p:ph idx="1"/>
          </p:nvPr>
        </p:nvSpPr>
        <p:spPr/>
        <p:txBody>
          <a:bodyPr/>
          <a:lstStyle/>
          <a:p>
            <a:r>
              <a:rPr lang="el-GR" dirty="0"/>
              <a:t>Εξετάζω ένα καθημερινό γεγονός τα αίτια και τις συνέπειές του. Εξετάζω ένα ιστορικό γεγονός και τους διαφορετικούς τύπους αιτίων (οικονομικούς, πολιτικούς, πολιτιστικούς κλπ.). Τι διαφορές παρατηρώ;</a:t>
            </a:r>
          </a:p>
          <a:p>
            <a:r>
              <a:rPr lang="el-GR" dirty="0" err="1"/>
              <a:t>Εξετάξω</a:t>
            </a:r>
            <a:r>
              <a:rPr lang="el-GR" dirty="0"/>
              <a:t> κίνητρα, προθέσεις,  αίτια και συνέπειες για το συγκεκριμένο ιστορικό γεγονός, στο ιστορικό  του πλαίσιο. Σχηματοποιώ τα αίτια και τις συνέπειες.</a:t>
            </a:r>
          </a:p>
          <a:p>
            <a:r>
              <a:rPr lang="el-GR" dirty="0"/>
              <a:t>Πώς θα εξηγούσαν οι άνθρωποι τότε τις αιτίες και πώς διαφέρει αυτό από το πώς θα το εξηγούσαμε εμείς σήμερα;</a:t>
            </a:r>
            <a:r>
              <a:rPr lang="el-GR" dirty="0">
                <a:effectLst/>
              </a:rPr>
              <a:t> </a:t>
            </a: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accent1"/>
                </a:solidFill>
              </a:rPr>
              <a:t>Ενδεικτικά ιστορικά ερωτήματα για την ιστορική </a:t>
            </a:r>
            <a:r>
              <a:rPr lang="el-GR" b="1" dirty="0" err="1">
                <a:solidFill>
                  <a:schemeClr val="accent1"/>
                </a:solidFill>
              </a:rPr>
              <a:t>ενσυναίσθηση</a:t>
            </a:r>
            <a:endParaRPr lang="el-GR" b="1" dirty="0">
              <a:solidFill>
                <a:schemeClr val="accent1"/>
              </a:solidFill>
            </a:endParaRPr>
          </a:p>
        </p:txBody>
      </p:sp>
      <p:sp>
        <p:nvSpPr>
          <p:cNvPr id="3" name="Θέση περιεχομένου 2"/>
          <p:cNvSpPr>
            <a:spLocks noGrp="1"/>
          </p:cNvSpPr>
          <p:nvPr>
            <p:ph idx="1"/>
          </p:nvPr>
        </p:nvSpPr>
        <p:spPr/>
        <p:txBody>
          <a:bodyPr/>
          <a:lstStyle/>
          <a:p>
            <a:r>
              <a:rPr lang="el-GR" dirty="0"/>
              <a:t>Συγκρίνω πηγές από διαφορετικές οπτικές σχετικά με το υπό μελέτη ιστορικό γεγονός. Εξηγώ τις διαφορές.</a:t>
            </a:r>
            <a:r>
              <a:rPr lang="el-GR" dirty="0">
                <a:effectLst/>
              </a:rPr>
              <a:t> </a:t>
            </a: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b="1" dirty="0">
                <a:latin typeface="Microsoft Sans Serif" panose="020B0604020202020204" charset="0"/>
              </a:rPr>
              <a:t>Σύγκριση πηγών </a:t>
            </a:r>
            <a:br>
              <a:rPr lang="el-GR" b="1" dirty="0">
                <a:latin typeface="Microsoft Sans Serif" panose="020B0604020202020204" charset="0"/>
              </a:rPr>
            </a:br>
            <a:endParaRPr lang="en-US" dirty="0"/>
          </a:p>
        </p:txBody>
      </p:sp>
      <p:graphicFrame>
        <p:nvGraphicFramePr>
          <p:cNvPr id="4" name="Content Placeholder 3"/>
          <p:cNvGraphicFramePr>
            <a:graphicFrameLocks noGrp="1"/>
          </p:cNvGraphicFramePr>
          <p:nvPr>
            <p:ph idx="1"/>
          </p:nvPr>
        </p:nvGraphicFramePr>
        <p:xfrm>
          <a:off x="712519" y="1600200"/>
          <a:ext cx="10996551" cy="4610596"/>
        </p:xfrm>
        <a:graphic>
          <a:graphicData uri="http://schemas.openxmlformats.org/drawingml/2006/table">
            <a:tbl>
              <a:tblPr firstRow="1" bandRow="1">
                <a:tableStyleId>{5C22544A-7EE6-4342-B048-85BDC9FD1C3A}</a:tableStyleId>
              </a:tblPr>
              <a:tblGrid>
                <a:gridCol w="2749137">
                  <a:extLst>
                    <a:ext uri="{9D8B030D-6E8A-4147-A177-3AD203B41FA5}">
                      <a16:colId xmlns:a16="http://schemas.microsoft.com/office/drawing/2014/main" val="20000"/>
                    </a:ext>
                  </a:extLst>
                </a:gridCol>
                <a:gridCol w="2687272">
                  <a:extLst>
                    <a:ext uri="{9D8B030D-6E8A-4147-A177-3AD203B41FA5}">
                      <a16:colId xmlns:a16="http://schemas.microsoft.com/office/drawing/2014/main" val="20001"/>
                    </a:ext>
                  </a:extLst>
                </a:gridCol>
                <a:gridCol w="3170595">
                  <a:extLst>
                    <a:ext uri="{9D8B030D-6E8A-4147-A177-3AD203B41FA5}">
                      <a16:colId xmlns:a16="http://schemas.microsoft.com/office/drawing/2014/main" val="20002"/>
                    </a:ext>
                  </a:extLst>
                </a:gridCol>
                <a:gridCol w="2389547">
                  <a:extLst>
                    <a:ext uri="{9D8B030D-6E8A-4147-A177-3AD203B41FA5}">
                      <a16:colId xmlns:a16="http://schemas.microsoft.com/office/drawing/2014/main" val="20003"/>
                    </a:ext>
                  </a:extLst>
                </a:gridCol>
              </a:tblGrid>
              <a:tr h="2281700">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l-GR" sz="2400" b="0" i="0" u="none" strike="noStrike" cap="none" normalizeH="0" baseline="0" dirty="0">
                          <a:ln>
                            <a:noFill/>
                          </a:ln>
                          <a:solidFill>
                            <a:schemeClr val="tx1"/>
                          </a:solidFill>
                          <a:effectLst/>
                          <a:latin typeface="Arial" panose="020B0604020202020204" pitchFamily="34" charset="0"/>
                          <a:ea typeface="MS PGothic" charset="0"/>
                        </a:rPr>
                        <a:t>Κοινές πληροφορίες/ θέσεις/ ερμηνείες στην πηγή:</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l-GR" sz="2400" b="0" i="0" u="none" strike="noStrike" cap="none" normalizeH="0" baseline="0" dirty="0">
                          <a:ln>
                            <a:noFill/>
                          </a:ln>
                          <a:solidFill>
                            <a:schemeClr val="tx1"/>
                          </a:solidFill>
                          <a:effectLst/>
                          <a:latin typeface="Arial" panose="020B0604020202020204" pitchFamily="34" charset="0"/>
                          <a:ea typeface="MS PGothic" charset="0"/>
                        </a:rPr>
                        <a:t>Διαφορετικές πληροφορίες/ θέσεις/ ερμηνείες στην πηγή:</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l-GR" sz="2400" b="0" i="0" u="none" strike="noStrike" cap="none" normalizeH="0" baseline="0" dirty="0">
                          <a:ln>
                            <a:noFill/>
                          </a:ln>
                          <a:solidFill>
                            <a:schemeClr val="tx1"/>
                          </a:solidFill>
                          <a:effectLst/>
                          <a:latin typeface="Arial" panose="020B0604020202020204" pitchFamily="34" charset="0"/>
                          <a:ea typeface="MS PGothic" charset="0"/>
                        </a:rPr>
                        <a:t>Προστιθέμενες πληροφορίες με την ιστορική μας γνώση</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0" lang="el-GR" sz="2400" b="0" i="0" u="none" strike="noStrike" cap="none" normalizeH="0" baseline="0" dirty="0">
                        <a:ln>
                          <a:noFill/>
                        </a:ln>
                        <a:solidFill>
                          <a:schemeClr val="tx1"/>
                        </a:solidFill>
                        <a:effectLst/>
                        <a:latin typeface="Arial" panose="020B0604020202020204" pitchFamily="34" charset="0"/>
                        <a:ea typeface="MS PGothic" charset="0"/>
                      </a:endParaRPr>
                    </a:p>
                    <a:p>
                      <a:pPr marL="0" marR="0" lvl="0" indent="0" algn="ctr" defTabSz="914400" rtl="0" eaLnBrk="1" fontAlgn="base" latinLnBrk="0" hangingPunct="1">
                        <a:lnSpc>
                          <a:spcPct val="100000"/>
                        </a:lnSpc>
                        <a:spcBef>
                          <a:spcPct val="20000"/>
                        </a:spcBef>
                        <a:spcAft>
                          <a:spcPct val="0"/>
                        </a:spcAft>
                        <a:buClrTx/>
                        <a:buSzTx/>
                        <a:buFontTx/>
                        <a:buNone/>
                      </a:pPr>
                      <a:r>
                        <a:rPr kumimoji="0" lang="el-GR" sz="2400" b="0" i="0" u="none" strike="noStrike" cap="none" normalizeH="0" baseline="0" dirty="0">
                          <a:ln>
                            <a:noFill/>
                          </a:ln>
                          <a:solidFill>
                            <a:schemeClr val="tx1"/>
                          </a:solidFill>
                          <a:effectLst/>
                          <a:latin typeface="Arial" panose="020B0604020202020204" pitchFamily="34" charset="0"/>
                          <a:ea typeface="MS PGothic" charset="0"/>
                        </a:rPr>
                        <a:t>Συμπεράσματα</a:t>
                      </a:r>
                    </a:p>
                  </a:txBody>
                  <a:tcPr horzOverflow="overflow"/>
                </a:tc>
                <a:extLst>
                  <a:ext uri="{0D108BD9-81ED-4DB2-BD59-A6C34878D82A}">
                    <a16:rowId xmlns:a16="http://schemas.microsoft.com/office/drawing/2014/main" val="10000"/>
                  </a:ext>
                </a:extLst>
              </a:tr>
              <a:tr h="857572">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GB" sz="2800" b="0" i="0" u="none" strike="noStrike" cap="none" normalizeH="0" baseline="0" dirty="0">
                        <a:ln>
                          <a:noFill/>
                        </a:ln>
                        <a:solidFill>
                          <a:schemeClr val="tx1"/>
                        </a:solidFill>
                        <a:effectLst/>
                        <a:latin typeface="Arial" panose="020B0604020202020204" pitchFamily="34" charset="0"/>
                        <a:ea typeface="MS PGothic"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GB" sz="2800" b="0" i="0" u="none" strike="noStrike" cap="none" normalizeH="0" baseline="0">
                        <a:ln>
                          <a:noFill/>
                        </a:ln>
                        <a:solidFill>
                          <a:schemeClr val="tx1"/>
                        </a:solidFill>
                        <a:effectLst/>
                        <a:latin typeface="Arial" panose="020B0604020202020204" pitchFamily="34" charset="0"/>
                        <a:ea typeface="MS PGothic"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GB" sz="2800" b="0" i="0" u="none" strike="noStrike" cap="none" normalizeH="0" baseline="0">
                        <a:ln>
                          <a:noFill/>
                        </a:ln>
                        <a:solidFill>
                          <a:schemeClr val="tx1"/>
                        </a:solidFill>
                        <a:effectLst/>
                        <a:latin typeface="Arial" panose="020B0604020202020204" pitchFamily="34" charset="0"/>
                        <a:ea typeface="MS PGothic"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GB" sz="2800" b="0" i="0" u="none" strike="noStrike" cap="none" normalizeH="0" baseline="0" dirty="0">
                        <a:ln>
                          <a:noFill/>
                        </a:ln>
                        <a:solidFill>
                          <a:schemeClr val="tx1"/>
                        </a:solidFill>
                        <a:effectLst/>
                        <a:latin typeface="Arial" panose="020B0604020202020204" pitchFamily="34" charset="0"/>
                        <a:ea typeface="MS PGothic" charset="0"/>
                      </a:endParaRPr>
                    </a:p>
                  </a:txBody>
                  <a:tcPr horzOverflow="overflow"/>
                </a:tc>
                <a:extLst>
                  <a:ext uri="{0D108BD9-81ED-4DB2-BD59-A6C34878D82A}">
                    <a16:rowId xmlns:a16="http://schemas.microsoft.com/office/drawing/2014/main" val="10001"/>
                  </a:ext>
                </a:extLst>
              </a:tr>
              <a:tr h="857572">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GB" sz="2800" b="0" i="0" u="none" strike="noStrike" cap="none" normalizeH="0" baseline="0">
                        <a:ln>
                          <a:noFill/>
                        </a:ln>
                        <a:solidFill>
                          <a:schemeClr val="tx1"/>
                        </a:solidFill>
                        <a:effectLst/>
                        <a:latin typeface="Arial" panose="020B0604020202020204" pitchFamily="34" charset="0"/>
                        <a:ea typeface="MS PGothic"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GB" sz="2800" b="0" i="0" u="none" strike="noStrike" cap="none" normalizeH="0" baseline="0">
                        <a:ln>
                          <a:noFill/>
                        </a:ln>
                        <a:solidFill>
                          <a:schemeClr val="tx1"/>
                        </a:solidFill>
                        <a:effectLst/>
                        <a:latin typeface="Arial" panose="020B0604020202020204" pitchFamily="34" charset="0"/>
                        <a:ea typeface="MS PGothic"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GB" sz="2800" b="0" i="0" u="none" strike="noStrike" cap="none" normalizeH="0" baseline="0">
                        <a:ln>
                          <a:noFill/>
                        </a:ln>
                        <a:solidFill>
                          <a:schemeClr val="tx1"/>
                        </a:solidFill>
                        <a:effectLst/>
                        <a:latin typeface="Arial" panose="020B0604020202020204" pitchFamily="34" charset="0"/>
                        <a:ea typeface="MS PGothic"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GB" sz="2800" b="0" i="0" u="none" strike="noStrike" cap="none" normalizeH="0" baseline="0" dirty="0">
                        <a:ln>
                          <a:noFill/>
                        </a:ln>
                        <a:solidFill>
                          <a:schemeClr val="tx1"/>
                        </a:solidFill>
                        <a:effectLst/>
                        <a:latin typeface="Arial" panose="020B0604020202020204" pitchFamily="34" charset="0"/>
                        <a:ea typeface="MS PGothic" charset="0"/>
                      </a:endParaRPr>
                    </a:p>
                  </a:txBody>
                  <a:tcPr horzOverflow="overflow"/>
                </a:tc>
                <a:extLst>
                  <a:ext uri="{0D108BD9-81ED-4DB2-BD59-A6C34878D82A}">
                    <a16:rowId xmlns:a16="http://schemas.microsoft.com/office/drawing/2014/main" val="10002"/>
                  </a:ext>
                </a:extLst>
              </a:tr>
              <a:tr h="613752">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accent1"/>
                </a:solidFill>
              </a:rPr>
              <a:t>Η περίοδος της Τουρκοκρατίας</a:t>
            </a:r>
          </a:p>
        </p:txBody>
      </p:sp>
      <p:sp>
        <p:nvSpPr>
          <p:cNvPr id="3" name="Θέση περιεχομένου 2"/>
          <p:cNvSpPr>
            <a:spLocks noGrp="1"/>
          </p:cNvSpPr>
          <p:nvPr>
            <p:ph idx="1"/>
          </p:nvPr>
        </p:nvSpPr>
        <p:spPr/>
        <p:txBody>
          <a:bodyPr>
            <a:normAutofit fontScale="92500"/>
          </a:bodyPr>
          <a:lstStyle/>
          <a:p>
            <a:r>
              <a:rPr lang="el-GR" b="1" dirty="0"/>
              <a:t>Το πέρασμα στην εποχή της Τουρκοκρατίας- </a:t>
            </a:r>
            <a:r>
              <a:rPr lang="el-GR" dirty="0"/>
              <a:t>Επισκόπηση ιστορικού πλαισίου: Κατάκτηση, επέκταση, συρρίκνωση. </a:t>
            </a:r>
          </a:p>
          <a:p>
            <a:r>
              <a:rPr lang="el-GR" dirty="0"/>
              <a:t>Η οργάνωση του οθωμανικού κράτους και των ελληνορθόδοξων κοινοτήτων (τιμαριωτικό σύστημα, απονομή δικαιοσύνης, κοινότητες, εκπαίδευση).Καθημερινή ζωή επί Τουρκοκρατίας  (θρησκευτικοί θεσμοί, εξισλαμισμός, παιδομάζωμα). Γραικοί- Ρωμιοί-Έλληνες. Αρματολοί και Κλέφτες, </a:t>
            </a:r>
            <a:r>
              <a:rPr lang="el-GR" dirty="0" err="1"/>
              <a:t>Φαναριώτες</a:t>
            </a:r>
            <a:r>
              <a:rPr lang="el-GR" dirty="0"/>
              <a:t>. Στο μάθημα αυτό οι  φοιτητές/ φοιτήτριες θα μελετήσουν υλικά και άυλα τεκμήρια της Τουρκικής παρουσίας στις αντίστοιχες περιοχές σήμερα (θρήσκευμα, ιδιώματα, τοπωνύμια, αρχιτεκτονική, μουσική κλπ.)</a:t>
            </a:r>
            <a:br>
              <a:rPr lang="el-GR" dirty="0"/>
            </a:br>
            <a:endParaRPr lang="el-GR" dirty="0"/>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accent1"/>
                </a:solidFill>
              </a:rPr>
              <a:t>Η Ελληνική Επανάσταση</a:t>
            </a:r>
          </a:p>
        </p:txBody>
      </p:sp>
      <p:sp>
        <p:nvSpPr>
          <p:cNvPr id="3" name="Θέση περιεχομένου 2"/>
          <p:cNvSpPr>
            <a:spLocks noGrp="1"/>
          </p:cNvSpPr>
          <p:nvPr>
            <p:ph idx="1"/>
          </p:nvPr>
        </p:nvSpPr>
        <p:spPr/>
        <p:txBody>
          <a:bodyPr>
            <a:normAutofit/>
          </a:bodyPr>
          <a:lstStyle/>
          <a:p>
            <a:r>
              <a:rPr lang="el-GR" b="1" dirty="0"/>
              <a:t>Ευρωπαϊκός και Νεοελληνικός Διαφωτισμός</a:t>
            </a:r>
            <a:r>
              <a:rPr lang="el-GR" dirty="0"/>
              <a:t>. Η ταυτότητα του Νεοελληνικού Διαφωτισμού (χώροι προέλευσης και βασικοί εκπρόσωποι). Ένταξή του στο ευρύτερο Ευρωπαϊκό και Παγκόσμιο ιστορικό πλαίσιο (Αμερικανική Επανάσταση - Γαλλική Επανάσταση). </a:t>
            </a:r>
          </a:p>
          <a:p>
            <a:r>
              <a:rPr lang="el-GR" b="1" dirty="0"/>
              <a:t>Η Ελληνική Επανάσταση του 1821</a:t>
            </a:r>
            <a:r>
              <a:rPr lang="el-GR" dirty="0"/>
              <a:t> (αίτια, κίνητρα και οπτικές αντιπάλων): Ένταξη του ιστορικού γεγονότος στο ευρύτερο Ευρωπαϊκό και Παγκόσμιο ιστορικό πλαίσιο (Συνέδριο Βιέννης και Παλινόρθωση).</a:t>
            </a:r>
            <a:r>
              <a:rPr lang="el-GR" b="1" dirty="0"/>
              <a:t> </a:t>
            </a:r>
            <a:r>
              <a:rPr lang="el-GR" dirty="0"/>
              <a:t>Βασικοί σταθμοί του πολιτικού λόγου και επαναστατική ιδεολογία. Τα ερωτήματα της ιστοριογραφίας αναφορικά με την επανάσταση. </a:t>
            </a:r>
          </a:p>
          <a:p>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accent1"/>
                </a:solidFill>
              </a:rPr>
              <a:t>Η συγκρότηση του ελληνικού έθνους</a:t>
            </a:r>
          </a:p>
        </p:txBody>
      </p:sp>
      <p:sp>
        <p:nvSpPr>
          <p:cNvPr id="3" name="Θέση περιεχομένου 2"/>
          <p:cNvSpPr>
            <a:spLocks noGrp="1"/>
          </p:cNvSpPr>
          <p:nvPr>
            <p:ph idx="1"/>
          </p:nvPr>
        </p:nvSpPr>
        <p:spPr/>
        <p:txBody>
          <a:bodyPr/>
          <a:lstStyle/>
          <a:p>
            <a:r>
              <a:rPr lang="el-GR" dirty="0"/>
              <a:t>Ίδρυση του Νεοελληνικού κράτους: Καποδίστριας, </a:t>
            </a:r>
            <a:r>
              <a:rPr lang="el-GR" dirty="0" err="1"/>
              <a:t>Όθωνας</a:t>
            </a:r>
            <a:r>
              <a:rPr lang="el-GR" dirty="0"/>
              <a:t>, οι Βαυαροί και οι Έλληνες, Συντάγματα (1844-1864). Τρικούπης και Δηλιγιάννης.</a:t>
            </a:r>
            <a:r>
              <a:rPr lang="el-GR" b="1" dirty="0"/>
              <a:t> </a:t>
            </a:r>
            <a:r>
              <a:rPr lang="el-GR" dirty="0"/>
              <a:t>Μεγάλη ιδέα και εδαφική επέκταση της Ελλάδας: οι διαφορετικές εκδοχές της «Μεγάλης Ιδέας». Το Ανατολικό ζήτημα. Η ελληνική κοινωνία στα τέλη του 19</a:t>
            </a:r>
            <a:r>
              <a:rPr lang="el-GR" baseline="30000" dirty="0"/>
              <a:t>ου</a:t>
            </a:r>
            <a:r>
              <a:rPr lang="el-GR" dirty="0"/>
              <a:t> και τις αρχές του 20ου αιώνα: αγρότες, έμποροι, </a:t>
            </a:r>
            <a:r>
              <a:rPr lang="el-GR" dirty="0" err="1"/>
              <a:t>παροικιακός</a:t>
            </a:r>
            <a:r>
              <a:rPr lang="el-GR" dirty="0"/>
              <a:t> ελληνισμός. Αγροτική μεταρρύθμιση 1871. Ο εκσυγχρονισμός στην Ελλάδα. Ένταξη των ιστορικών γεγονότων στο ευρύτερο Ευρωπαϊκό και Παγκόσμιο ιστορικό πλαίσιο: Αποικιοκρατία 1870-1914. Βενιζέλος.</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accent1"/>
                </a:solidFill>
              </a:rPr>
              <a:t>Βαλκανικοί εθνικισμοί και βαλκανικά έθνη-κράτη</a:t>
            </a:r>
          </a:p>
        </p:txBody>
      </p:sp>
      <p:sp>
        <p:nvSpPr>
          <p:cNvPr id="3" name="Θέση περιεχομένου 2"/>
          <p:cNvSpPr>
            <a:spLocks noGrp="1"/>
          </p:cNvSpPr>
          <p:nvPr>
            <p:ph idx="1"/>
          </p:nvPr>
        </p:nvSpPr>
        <p:spPr/>
        <p:txBody>
          <a:bodyPr/>
          <a:lstStyle/>
          <a:p>
            <a:r>
              <a:rPr lang="el-GR" dirty="0"/>
              <a:t>Τα Βαλκάνια. Βενιζέλος.  Βαλκανικοί πόλεμοι.</a:t>
            </a:r>
          </a:p>
          <a:p>
            <a:r>
              <a:rPr lang="el-GR" dirty="0"/>
              <a:t> Πρώτος Παγκόσμιος Πόλεμος</a:t>
            </a:r>
          </a:p>
          <a:p>
            <a:r>
              <a:rPr lang="el-GR" dirty="0"/>
              <a:t> Μικρασιατική καταστροφή </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4" descr="http://asset.tovima.gr/vimawebstatic/9BD6533071BB9DFE9D4D176AEFF9CD8F.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43450" y="3141664"/>
            <a:ext cx="5924550" cy="328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2" descr="http://cdn.sansimera.gr/media/photos/main/Xarilaos_Trikoupi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7850" y="620713"/>
            <a:ext cx="4510088" cy="3313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accent1"/>
                </a:solidFill>
              </a:rPr>
              <a:t>Η καθημερινή ζωή στο μεσοπόλεμο. Οι ιδεολογίες στο μεσοπόλεμο.</a:t>
            </a:r>
          </a:p>
        </p:txBody>
      </p:sp>
      <p:sp>
        <p:nvSpPr>
          <p:cNvPr id="3" name="Θέση περιεχομένου 2"/>
          <p:cNvSpPr>
            <a:spLocks noGrp="1"/>
          </p:cNvSpPr>
          <p:nvPr>
            <p:ph idx="1"/>
          </p:nvPr>
        </p:nvSpPr>
        <p:spPr/>
        <p:txBody>
          <a:bodyPr/>
          <a:lstStyle/>
          <a:p>
            <a:r>
              <a:rPr lang="el-GR" dirty="0"/>
              <a:t>Η ελληνική εθνική ιδεολογία στις αρχές του 20ο αιώνα: η εγκατάλειψη της  Μεγάλης Ιδέας, οι «ώριμες» προσπάθειες αλυτρωτισμού, η πραγμάτωση της «Μεγάλης Ελλάδας», η κρίση εθνικής ολοκλήρωσης.</a:t>
            </a:r>
          </a:p>
          <a:p>
            <a:r>
              <a:rPr lang="el-GR" dirty="0"/>
              <a:t>Η κρίση του 1929 οι επιπτώσεις της κρίσης στην Ευρώπη. Ο φασισμός στην Ιταλία, ο ναζισμός στη Γερμανία,  ο </a:t>
            </a:r>
            <a:r>
              <a:rPr lang="el-GR" dirty="0" err="1"/>
              <a:t>Φρανκισμός</a:t>
            </a:r>
            <a:r>
              <a:rPr lang="el-GR" dirty="0"/>
              <a:t> στην Ισπανία και η δικτατορία του Μεταξά.</a:t>
            </a:r>
          </a:p>
          <a:p>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accent1"/>
                </a:solidFill>
              </a:rPr>
              <a:t>Ο Β' παγκόσμιος πόλεμος, αντίσταση και εμφύλιος πόλεμος</a:t>
            </a:r>
          </a:p>
        </p:txBody>
      </p:sp>
      <p:sp>
        <p:nvSpPr>
          <p:cNvPr id="3" name="Θέση περιεχομένου 2"/>
          <p:cNvSpPr>
            <a:spLocks noGrp="1"/>
          </p:cNvSpPr>
          <p:nvPr>
            <p:ph idx="1"/>
          </p:nvPr>
        </p:nvSpPr>
        <p:spPr/>
        <p:txBody>
          <a:bodyPr/>
          <a:lstStyle/>
          <a:p>
            <a:r>
              <a:rPr lang="el-GR" b="1" dirty="0"/>
              <a:t>Η Ελλάδα στο Δεύτερο Παγκόσμιο Πόλεμο</a:t>
            </a:r>
            <a:r>
              <a:rPr lang="el-GR" dirty="0"/>
              <a:t>, Κατοχή, το Ολοκαύτωμα και οι Έλληνες Εβραίοι. Η διαίρεση του κόσμου, ο Ψυχρός Πόλεμος και οι συνέπειες για την Ελλάδα. Ο εμφύλιος πόλεμος: αντικρουόμενες ιδεολογίες. Ο στρατός, οι παρακρατικές οργανώσεις, το παλάτι, η κυβέρνηση και οι διακριτοί τους ρόλοι για τη λειτουργία του δημοκρατικού πολιτεύματος. Η καθημερινή ζωή μεταπολεμικά στις δεκαετίες 50 και 60 μέχρι το 1967.</a:t>
            </a:r>
          </a:p>
          <a:p>
            <a:pPr marL="0" indent="0">
              <a:buNone/>
            </a:pPr>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accent1"/>
                </a:solidFill>
              </a:rPr>
              <a:t>Η περίοδος της δικτατορίας. Το Κυπριακό ζήτημα. Η Ελλάδα την περίοδο 1975-2000. </a:t>
            </a:r>
          </a:p>
        </p:txBody>
      </p:sp>
      <p:sp>
        <p:nvSpPr>
          <p:cNvPr id="3" name="Θέση περιεχομένου 2"/>
          <p:cNvSpPr>
            <a:spLocks noGrp="1"/>
          </p:cNvSpPr>
          <p:nvPr>
            <p:ph idx="1"/>
          </p:nvPr>
        </p:nvSpPr>
        <p:spPr/>
        <p:txBody>
          <a:bodyPr/>
          <a:lstStyle/>
          <a:p>
            <a:pPr marL="0" indent="0">
              <a:buNone/>
            </a:pPr>
            <a:r>
              <a:rPr lang="el-GR" dirty="0"/>
              <a:t>Η μεταπολίτευση και η εδραίωση της δημοκρατίας. Οι αλλαγές στην καθημερινή ζωή με την μεταπολίτευση. Σύνδεση με το ευρύτερο Ευρωπαϊκό και Παγκόσμιο ιστορικό πλαίσιο: Η κατάρρευση των κομμουνιστικών καθεστώτων. Υπερεθνικοί θεσμοί και παγκοσμιοποίηση.</a:t>
            </a:r>
          </a:p>
          <a:p>
            <a:pPr marL="0" indent="0">
              <a:buNone/>
            </a:pP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85751" y="400751"/>
            <a:ext cx="10515600" cy="1325563"/>
          </a:xfrm>
        </p:spPr>
        <p:txBody>
          <a:bodyPr/>
          <a:lstStyle/>
          <a:p>
            <a:r>
              <a:rPr lang="el-GR" b="1" dirty="0">
                <a:solidFill>
                  <a:schemeClr val="accent1"/>
                </a:solidFill>
              </a:rPr>
              <a:t>Η Ελλάδα την περίοδο 2000-2020. </a:t>
            </a:r>
          </a:p>
        </p:txBody>
      </p:sp>
      <p:sp>
        <p:nvSpPr>
          <p:cNvPr id="3" name="Θέση περιεχομένου 2"/>
          <p:cNvSpPr>
            <a:spLocks noGrp="1"/>
          </p:cNvSpPr>
          <p:nvPr>
            <p:ph idx="1"/>
          </p:nvPr>
        </p:nvSpPr>
        <p:spPr/>
        <p:txBody>
          <a:bodyPr/>
          <a:lstStyle/>
          <a:p>
            <a:r>
              <a:rPr lang="el-GR" dirty="0"/>
              <a:t>Οι σύγχρονες κρίσεις: Κρίση στα Βαλκάνια, το Μακεδονικό ζήτημα, οικονομική ανισότητα και οικονομική κρίση, προσφυγικό ζήτημα,  πολιτισμικές συγκρούσεις. Αντικρουόμενες απόψεις ιστορικών. Συζήτηση.</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accent1"/>
                </a:solidFill>
              </a:rPr>
              <a:t>Ιστορική μνήμη, ιστορική συνείδηση και συγκρουσιακά θέματα </a:t>
            </a:r>
          </a:p>
        </p:txBody>
      </p:sp>
      <p:sp>
        <p:nvSpPr>
          <p:cNvPr id="3" name="Θέση περιεχομένου 2"/>
          <p:cNvSpPr>
            <a:spLocks noGrp="1"/>
          </p:cNvSpPr>
          <p:nvPr>
            <p:ph idx="1"/>
          </p:nvPr>
        </p:nvSpPr>
        <p:spPr/>
        <p:txBody>
          <a:bodyPr/>
          <a:lstStyle/>
          <a:p>
            <a:r>
              <a:rPr lang="el-GR" dirty="0"/>
              <a:t>Εθνικοί επέτειοι, γιορτές, διαχείριση της μνήμης και των συγκρουσιακών θεμάτων από τη σκοπιά της διδακτικής της Ιστορίας. Στο μάθημα αυτό προσεγγίζονται επίμαχα ζητήματα της σύγχρονης Ελληνικής Ιστορίας όπως για παράδειγμα η Μικρασιατική Καταστροφή και ο ελληνικός Εμφύλιος πόλεμος, το τραύμα του ναζισμού και του Ολοκαυτώματος των Ελλήνων Εβραίων κ.ά.</a:t>
            </a:r>
          </a:p>
          <a:p>
            <a:pPr marL="0" indent="0">
              <a:buNone/>
            </a:pP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5501285"/>
          </a:xfrm>
        </p:spPr>
        <p:txBody>
          <a:bodyPr/>
          <a:lstStyle/>
          <a:p>
            <a:pPr algn="ctr"/>
            <a:r>
              <a:rPr lang="el-GR" b="1" dirty="0">
                <a:solidFill>
                  <a:schemeClr val="accent1"/>
                </a:solidFill>
              </a:rPr>
              <a:t>Βασικοί χρονολογικοί σταθμοί του μαθήματος</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1814: Ίδρυση Φιλικής Εταιρείας από τους </a:t>
            </a:r>
            <a:r>
              <a:rPr lang="el-GR" dirty="0" err="1"/>
              <a:t>Σκουφά</a:t>
            </a:r>
            <a:r>
              <a:rPr lang="el-GR" dirty="0"/>
              <a:t>, Ξάνθο και Τσακάλωφ</a:t>
            </a:r>
          </a:p>
          <a:p>
            <a:r>
              <a:rPr lang="el-GR" dirty="0"/>
              <a:t>1820: Ο Υψηλάντης επικεφαλής της Φιλικής Εταιρείας</a:t>
            </a:r>
          </a:p>
          <a:p>
            <a:r>
              <a:rPr lang="el-GR" dirty="0"/>
              <a:t>1821-1830: Επανάσταση – Νεοελληνικό κράτος</a:t>
            </a:r>
          </a:p>
          <a:p>
            <a:r>
              <a:rPr lang="el-GR" dirty="0"/>
              <a:t>1828: Άφιξη Ιωάννη Καποδίστρια στην Ελλάδα</a:t>
            </a:r>
          </a:p>
          <a:p>
            <a:r>
              <a:rPr lang="el-GR" dirty="0"/>
              <a:t>1830: Πρωτόκολλο Ανεξαρτησίας Λονδίνου</a:t>
            </a:r>
          </a:p>
          <a:p>
            <a:r>
              <a:rPr lang="el-GR" dirty="0"/>
              <a:t>1831: Νέο πρωτόκολλο Ανεξαρτησίας Λονδίνου με διευρυμένα σύνορα (Αμβρακικού- Παγασητικού), δολοφονία Καποδίστρια.</a:t>
            </a:r>
          </a:p>
          <a:p>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r>
              <a:rPr lang="el-GR" dirty="0"/>
              <a:t>1832 : Συνθήκη Λονδίνου μεταξύ των τριών δυνάμεων και επιλογή του </a:t>
            </a:r>
            <a:r>
              <a:rPr lang="el-GR" dirty="0" err="1"/>
              <a:t>Όθωνα</a:t>
            </a:r>
            <a:r>
              <a:rPr lang="el-GR" dirty="0"/>
              <a:t> ως βασιλιά της Ελλάδας</a:t>
            </a:r>
          </a:p>
          <a:p>
            <a:r>
              <a:rPr lang="el-GR" dirty="0"/>
              <a:t>1833: Άφιξη του </a:t>
            </a:r>
            <a:r>
              <a:rPr lang="el-GR" dirty="0" err="1"/>
              <a:t>Όθωνα</a:t>
            </a:r>
            <a:r>
              <a:rPr lang="el-GR" dirty="0"/>
              <a:t> (</a:t>
            </a:r>
            <a:r>
              <a:rPr lang="el-GR" dirty="0" err="1"/>
              <a:t>Άρμασμπεργκ</a:t>
            </a:r>
            <a:r>
              <a:rPr lang="el-GR" dirty="0"/>
              <a:t>, </a:t>
            </a:r>
            <a:r>
              <a:rPr lang="el-GR" dirty="0" err="1"/>
              <a:t>Μόουρερ</a:t>
            </a:r>
            <a:r>
              <a:rPr lang="el-GR" dirty="0"/>
              <a:t>, </a:t>
            </a:r>
            <a:r>
              <a:rPr lang="el-GR" dirty="0" err="1"/>
              <a:t>Έυδεκ</a:t>
            </a:r>
            <a:r>
              <a:rPr lang="el-GR" dirty="0"/>
              <a:t> περίοδος αντιβασιλείας) </a:t>
            </a:r>
          </a:p>
          <a:p>
            <a:r>
              <a:rPr lang="el-GR" dirty="0"/>
              <a:t>1839: Ίδρυση Πανεπιστημίου Αθηνών</a:t>
            </a:r>
          </a:p>
          <a:p>
            <a:r>
              <a:rPr lang="el-GR" dirty="0"/>
              <a:t>1843: Επανάσταση 3</a:t>
            </a:r>
            <a:r>
              <a:rPr lang="el-GR" baseline="30000" dirty="0"/>
              <a:t>ης    </a:t>
            </a:r>
            <a:r>
              <a:rPr lang="el-GR" dirty="0"/>
              <a:t>Σεπτεμβρίου</a:t>
            </a:r>
          </a:p>
          <a:p>
            <a:r>
              <a:rPr lang="el-GR" dirty="0"/>
              <a:t>1844- 1862: Περίοδος συνταγματικής μοναρχίας </a:t>
            </a:r>
            <a:r>
              <a:rPr lang="el-GR" dirty="0" err="1"/>
              <a:t>Όθωνα</a:t>
            </a:r>
            <a:endParaRPr lang="el-GR" dirty="0"/>
          </a:p>
          <a:p>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lnSpcReduction="10000"/>
          </a:bodyPr>
          <a:lstStyle/>
          <a:p>
            <a:r>
              <a:rPr lang="el-GR" dirty="0"/>
              <a:t>1862 : Έξωση του </a:t>
            </a:r>
            <a:r>
              <a:rPr lang="el-GR" dirty="0" err="1"/>
              <a:t>Όθωνα</a:t>
            </a:r>
            <a:endParaRPr lang="el-GR" dirty="0"/>
          </a:p>
          <a:p>
            <a:r>
              <a:rPr lang="el-GR" dirty="0"/>
              <a:t>1863- 1912: Βασιλεία Γεώργιου Α΄</a:t>
            </a:r>
          </a:p>
          <a:p>
            <a:r>
              <a:rPr lang="el-GR" dirty="0"/>
              <a:t>1864: Ένωση Επτανήσων, 2</a:t>
            </a:r>
            <a:r>
              <a:rPr lang="el-GR" baseline="30000" dirty="0"/>
              <a:t>Ο</a:t>
            </a:r>
            <a:r>
              <a:rPr lang="el-GR" dirty="0"/>
              <a:t> Σύνταγμα</a:t>
            </a:r>
          </a:p>
          <a:p>
            <a:r>
              <a:rPr lang="el-GR" dirty="0"/>
              <a:t>1866- 69: Κρητική Επανάσταση- ολοκαύτωμα Αρκαδίου</a:t>
            </a:r>
          </a:p>
          <a:p>
            <a:r>
              <a:rPr lang="el-GR" dirty="0"/>
              <a:t>1875: Αρχή της δεδηλωμένης</a:t>
            </a:r>
          </a:p>
          <a:p>
            <a:r>
              <a:rPr lang="el-GR" dirty="0"/>
              <a:t>1881: Προσάρτηση Θεσσαλίας</a:t>
            </a:r>
          </a:p>
          <a:p>
            <a:r>
              <a:rPr lang="el-GR" dirty="0"/>
              <a:t>1886-1890: Εκσυγχρονισμός Τρικούπη</a:t>
            </a:r>
          </a:p>
          <a:p>
            <a:r>
              <a:rPr lang="el-GR" dirty="0"/>
              <a:t>1893: Χρεοκοπία</a:t>
            </a:r>
          </a:p>
          <a:p>
            <a:r>
              <a:rPr lang="el-GR" dirty="0"/>
              <a:t>1896: Ολυμπιακοί Αγώνες, πεθαίνει ο Τρικούπης</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a:xfrm>
            <a:off x="936674" y="1690688"/>
            <a:ext cx="10515600" cy="4351338"/>
          </a:xfrm>
        </p:spPr>
        <p:txBody>
          <a:bodyPr>
            <a:normAutofit/>
          </a:bodyPr>
          <a:lstStyle/>
          <a:p>
            <a:r>
              <a:rPr lang="el-GR" dirty="0"/>
              <a:t>1898: Διεθνής Οικονομικός Έλεγχος</a:t>
            </a:r>
          </a:p>
          <a:p>
            <a:r>
              <a:rPr lang="el-GR" dirty="0"/>
              <a:t>1903-1904: Έναρξη Μακεδονικού Αγώνα</a:t>
            </a:r>
          </a:p>
          <a:p>
            <a:r>
              <a:rPr lang="el-GR" dirty="0"/>
              <a:t>1908: Α</a:t>
            </a:r>
            <a:r>
              <a:rPr lang="en-US" dirty="0" err="1"/>
              <a:t>ί</a:t>
            </a:r>
            <a:r>
              <a:rPr lang="el-GR" dirty="0" err="1"/>
              <a:t>τημα</a:t>
            </a:r>
            <a:r>
              <a:rPr lang="el-GR" dirty="0"/>
              <a:t> για Ένωση της Κρήτης</a:t>
            </a:r>
          </a:p>
          <a:p>
            <a:r>
              <a:rPr lang="el-GR" dirty="0"/>
              <a:t>1909: Στρατιωτικό κίνημα στο Γουδί</a:t>
            </a:r>
          </a:p>
          <a:p>
            <a:r>
              <a:rPr lang="el-GR" dirty="0"/>
              <a:t>1911: Ψήφιση νέου Συντάγματος</a:t>
            </a:r>
          </a:p>
          <a:p>
            <a:r>
              <a:rPr lang="el-GR" dirty="0"/>
              <a:t>1912: Εκλογές και νίκη του Βενιζέλου, επίσημη ένωση Κρήτης, </a:t>
            </a:r>
          </a:p>
          <a:p>
            <a:pPr marL="0" indent="0">
              <a:buNone/>
            </a:pPr>
            <a:r>
              <a:rPr lang="el-GR" dirty="0"/>
              <a:t>Α Βαλκανικός Πόλεμος, απελευθέρωση Θεσσαλονίκης</a:t>
            </a:r>
          </a:p>
          <a:p>
            <a:r>
              <a:rPr lang="el-GR" dirty="0"/>
              <a:t>1913: Απελευθέρωση Ιωαννίνων</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2.bp.blogspot.com/-ACtCNivoQqA/UjTUZ3sa3PI/AAAAAAAAJ7M/_OvN0JYuZ6c/s640/papandreou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9288" y="981075"/>
            <a:ext cx="367665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4" descr="http://www.onalert.gr/files/Image/NewOnAlert/ISTORIKA/eipan_churchi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35638" y="2781301"/>
            <a:ext cx="4178300"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fontScale="92500" lnSpcReduction="20000"/>
          </a:bodyPr>
          <a:lstStyle/>
          <a:p>
            <a:r>
              <a:rPr lang="el-GR" dirty="0"/>
              <a:t>1913-17 Πρώτη περίοδος Βασιλείας Κωνσταντίνου Α΄</a:t>
            </a:r>
          </a:p>
          <a:p>
            <a:r>
              <a:rPr lang="el-GR" dirty="0"/>
              <a:t>1914: Έκρηξη Α΄ Παγκοσμίου πολέμου</a:t>
            </a:r>
          </a:p>
          <a:p>
            <a:r>
              <a:rPr lang="el-GR" dirty="0"/>
              <a:t>1915: Σύγκρουση Βενιζέλου- Βασιλιά/ εθνικός διχασμός</a:t>
            </a:r>
          </a:p>
          <a:p>
            <a:r>
              <a:rPr lang="el-GR" dirty="0"/>
              <a:t>1916: </a:t>
            </a:r>
            <a:r>
              <a:rPr lang="el-GR" dirty="0" err="1"/>
              <a:t>Βενιζελικό</a:t>
            </a:r>
            <a:r>
              <a:rPr lang="el-GR" dirty="0"/>
              <a:t> κίνημα Εθνικής Άμυνας</a:t>
            </a:r>
          </a:p>
          <a:p>
            <a:r>
              <a:rPr lang="el-GR" dirty="0"/>
              <a:t>1917: Εξαναγκασμός Κωνσταντίνου σε παραίτηση</a:t>
            </a:r>
          </a:p>
          <a:p>
            <a:r>
              <a:rPr lang="el-GR" dirty="0"/>
              <a:t>1918 : Τέλος Α΄ παγκοσμίου πολέμου</a:t>
            </a:r>
          </a:p>
          <a:p>
            <a:r>
              <a:rPr lang="el-GR" dirty="0"/>
              <a:t>1919 : Συνθήκη </a:t>
            </a:r>
            <a:r>
              <a:rPr lang="el-GR" dirty="0" err="1"/>
              <a:t>Νεϊγύ</a:t>
            </a:r>
            <a:endParaRPr lang="el-GR" dirty="0"/>
          </a:p>
          <a:p>
            <a:r>
              <a:rPr lang="el-GR" dirty="0"/>
              <a:t>1919-1920 : Μικρασιατική εκστρατεία</a:t>
            </a:r>
          </a:p>
          <a:p>
            <a:r>
              <a:rPr lang="el-GR" dirty="0"/>
              <a:t>1922: Μικρασιατική Καταστροφή</a:t>
            </a:r>
          </a:p>
          <a:p>
            <a:r>
              <a:rPr lang="el-GR" dirty="0"/>
              <a:t>1923: Συνθήκη της Λοζάνης</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lnSpcReduction="10000"/>
          </a:bodyPr>
          <a:lstStyle/>
          <a:p>
            <a:r>
              <a:rPr lang="el-GR" dirty="0"/>
              <a:t>1924-1935: Περίοδος πρώτης δημοκρατίας</a:t>
            </a:r>
          </a:p>
          <a:p>
            <a:r>
              <a:rPr lang="el-GR" dirty="0"/>
              <a:t>1929: Βενιζέλος</a:t>
            </a:r>
          </a:p>
          <a:p>
            <a:r>
              <a:rPr lang="el-GR" dirty="0"/>
              <a:t>1936: Κυβέρνηση Μεταξά και δικτατορία 4</a:t>
            </a:r>
            <a:r>
              <a:rPr lang="el-GR" baseline="30000" dirty="0"/>
              <a:t>ης</a:t>
            </a:r>
            <a:r>
              <a:rPr lang="el-GR" dirty="0"/>
              <a:t> Αυγούστου</a:t>
            </a:r>
          </a:p>
          <a:p>
            <a:r>
              <a:rPr lang="el-GR" dirty="0"/>
              <a:t>1940: Τορπιλισμός «Έλλης», προέλαση στη Β. Ήπειρο</a:t>
            </a:r>
          </a:p>
          <a:p>
            <a:r>
              <a:rPr lang="el-GR" dirty="0"/>
              <a:t>1945: Απελευθέρωση και Συμφωνία της Βάρκιζας</a:t>
            </a:r>
          </a:p>
          <a:p>
            <a:r>
              <a:rPr lang="el-GR" dirty="0"/>
              <a:t>1948: Ενσωμάτωση Δωδεκανήσων</a:t>
            </a:r>
          </a:p>
          <a:p>
            <a:r>
              <a:rPr lang="el-GR" dirty="0"/>
              <a:t>1949: Λήξη Εμφυλίου πολέμου</a:t>
            </a:r>
          </a:p>
          <a:p>
            <a:r>
              <a:rPr lang="el-GR" dirty="0"/>
              <a:t>1955: Αγώνας της ΕΟΚΑ στην Κύπρο</a:t>
            </a:r>
          </a:p>
          <a:p>
            <a:r>
              <a:rPr lang="el-GR" dirty="0"/>
              <a:t>1960: Η Κύπρος ανεξάρτητο κράτος</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1967: πραξικόπημα 21</a:t>
            </a:r>
            <a:r>
              <a:rPr lang="el-GR" baseline="30000" dirty="0"/>
              <a:t>ης</a:t>
            </a:r>
            <a:r>
              <a:rPr lang="el-GR" dirty="0"/>
              <a:t> Απριλίου</a:t>
            </a:r>
          </a:p>
          <a:p>
            <a:r>
              <a:rPr lang="el-GR" dirty="0"/>
              <a:t>1974: κατάρρευση δικτατορίας, Καραμανλής, ανατροπή Μακαρίου</a:t>
            </a:r>
          </a:p>
          <a:p>
            <a:r>
              <a:rPr lang="el-GR" dirty="0"/>
              <a:t>1979: Επίσημη ένταξη της Ελλάδας στην ΕΟΚ</a:t>
            </a:r>
          </a:p>
          <a:p>
            <a:r>
              <a:rPr lang="el-GR" dirty="0"/>
              <a:t>1981: Το ΠΑΣΟΚ στην εξουσία</a:t>
            </a:r>
          </a:p>
          <a:p>
            <a:r>
              <a:rPr lang="el-GR" dirty="0"/>
              <a:t>1990-93: Κυβέρνηση Μητσοτάκη</a:t>
            </a:r>
          </a:p>
          <a:p>
            <a:r>
              <a:rPr lang="el-GR" dirty="0"/>
              <a:t>1994: Κυβέρνηση ΠΑΣΟΚ- Παπανδρέου</a:t>
            </a:r>
          </a:p>
          <a:p>
            <a:r>
              <a:rPr lang="el-GR" dirty="0"/>
              <a:t>1996: Κυβέρνηση Σημίτη</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2004- 2009: Κ. Καραμανλής</a:t>
            </a:r>
          </a:p>
          <a:p>
            <a:r>
              <a:rPr lang="el-GR" dirty="0"/>
              <a:t>2009-2012:  Γ. Παπανδρέου</a:t>
            </a:r>
          </a:p>
          <a:p>
            <a:r>
              <a:rPr lang="el-GR" dirty="0"/>
              <a:t>2008: Νεανική εξέγερση μετά τη δολοφονία του έφηβου Αλέξη </a:t>
            </a:r>
            <a:r>
              <a:rPr lang="el-GR" dirty="0" err="1"/>
              <a:t>Γρηγορόπουλου</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4.bp.blogspot.com/_WRnjT3uFlIg/TMAnD7tXQdI/AAAAAAAADBQ/jm0x0Tsy_Aw/s1600/%CE%B5%CE%BB%CE%B5%CF%85%CE%B8%CE%AD%CF%81%CE%B9%CE%BF%CF%82+%CE%B2%CE%B5%CE%BD%CE%B9%CE%B6%CE%AD%CE%BB%CE%BF%CF%8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11451" y="1052513"/>
            <a:ext cx="3065463"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4" descr="http://www.agioskosmas.gr/images/kolokotronis_Prosop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24563" y="2492376"/>
            <a:ext cx="4210050" cy="317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ttp://cdn.sansimera.gr/media/photos/main/Joseph_Stal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751" y="1916113"/>
            <a:ext cx="4314825" cy="316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4" descr="http://1.bp.blogspot.com/_0yFBq8uy0Ss/S4-7mfPSolI/AAAAAAAABmU/ZBfTZwYmOBw/s400/PASA2.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43701" y="1341439"/>
            <a:ext cx="3273425" cy="4319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4.bp.blogspot.com/-U8lVGSP-OV0/T0QdoBWZSdI/AAAAAAAAAfw/VSVkdjvj7g0/s1600/%25CE%259C%25CF%2580%25CE%25BF%25CF%2585%25CE%25BC%25CF%2580%25CE%25BF%25CF%2585%25CE%25BB%25CE%25B9%25CE%25BD%25CE%25B1%255B2%255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2314" y="1052513"/>
            <a:ext cx="3616325" cy="446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5" name="Picture 4" descr="http://images.newsnow.gr/16/162966/timithikan-axiomatikoi-pou-prospathisan-na-skotosoun-ton-xitler-1-315x23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80100" y="2492376"/>
            <a:ext cx="4421188" cy="331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9" name="Picture 4" descr="http://www.onlycy.com/wp-content/uploads/2013/08/%CE%B3%CE%BA%CE%BF%CF%81%CE%BC%CF%80%CE%B1%CF%84%CF%83%CF%8C%CF%8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47850" y="1916113"/>
            <a:ext cx="4387850" cy="273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3" name="Picture 4" descr="http://zenithmag.files.wordpress.com/2012/06/che-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6565" y="1628140"/>
            <a:ext cx="4926965" cy="4393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accent1"/>
                </a:solidFill>
              </a:rPr>
              <a:t>Από την Ιστορία στις ιστορίες</a:t>
            </a:r>
          </a:p>
        </p:txBody>
      </p:sp>
      <p:sp>
        <p:nvSpPr>
          <p:cNvPr id="3" name="Θέση περιεχομένου 2"/>
          <p:cNvSpPr>
            <a:spLocks noGrp="1"/>
          </p:cNvSpPr>
          <p:nvPr>
            <p:ph idx="1"/>
          </p:nvPr>
        </p:nvSpPr>
        <p:spPr/>
        <p:txBody>
          <a:bodyPr>
            <a:normAutofit fontScale="92500" lnSpcReduction="10000"/>
          </a:bodyPr>
          <a:lstStyle/>
          <a:p>
            <a:r>
              <a:rPr lang="el-GR" dirty="0"/>
              <a:t>Ιστοριογραφικές προσεγγίσεις. Η ιστορική γνώση και οι ιδιαιτερότητές της. Δομή της ιστορικής γνώσης. Ορισμοί, </a:t>
            </a:r>
            <a:r>
              <a:rPr lang="el-GR" dirty="0" err="1"/>
              <a:t>εννοιολόγηση</a:t>
            </a:r>
            <a:r>
              <a:rPr lang="el-GR" dirty="0"/>
              <a:t>: Ιστορική αφήγηση, ιστορική κατανόηση/εξήγηση, ιστορικές έννοιες, ιστορική σκέψη, ιστορική συνείδηση. Αξιοποίηση ιστορικών πηγών α. Το ιστορικό ερώτημα στο μάθημα της Ιστορίας β. Είδη ιστορικών πηγών. Πρωτογενείς και δευτερογενείς πηγές στην Ιστορία. Αξιοποίηση ποικίλων ιστορικών πηγών για την απόκτηση ιστορικών δεξιοτήτων: (αρχαιολογικά κατάλοιπα του παρελθόντος, γραπτές πηγές πρωτογενείς και δευτερογενείς, χάρτες, στατιστικά στοιχεία, φωτογραφίες, ντοκιμαντέρ, προφορικές μαρτυρίες κ.ά.). Δυνατότητες και περιορισμοί των ιστορικών πηγών. Η χρήση πρωτογενών και δευτερογενών, υλικών και άυλων ιστορικών πηγών με στόχο την απάντηση των ιστορικών ερωτημάτων. γ. Η εκφορά ιστορικού λόγου.</a:t>
            </a:r>
          </a:p>
          <a:p>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2346</Words>
  <Application>Microsoft Macintosh PowerPoint</Application>
  <PresentationFormat>Ευρεία οθόνη</PresentationFormat>
  <Paragraphs>160</Paragraphs>
  <Slides>43</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2</vt:i4>
      </vt:variant>
      <vt:variant>
        <vt:lpstr>Τίτλοι διαφανειών</vt:lpstr>
      </vt:variant>
      <vt:variant>
        <vt:i4>43</vt:i4>
      </vt:variant>
    </vt:vector>
  </HeadingPairs>
  <TitlesOfParts>
    <vt:vector size="50" baseType="lpstr">
      <vt:lpstr>Arial</vt:lpstr>
      <vt:lpstr>Calibri</vt:lpstr>
      <vt:lpstr>Calibri Light</vt:lpstr>
      <vt:lpstr>Microsoft Sans Serif</vt:lpstr>
      <vt:lpstr>TTE18E7940t00</vt:lpstr>
      <vt:lpstr>Θέμα του Office</vt:lpstr>
      <vt:lpstr>1_Θέμα του Office</vt:lpstr>
      <vt:lpstr>Νεότερη και Σύγχρονη Ελληνική Ιστορία 18ος – 20ος αιώνας Μάθημα 13ο</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Από την Ιστορία στις ιστορίες</vt:lpstr>
      <vt:lpstr>Ιστορική εκπαίδευση, διδακτική της Ιστορίας </vt:lpstr>
      <vt:lpstr>Παρουσίαση του PowerPoint</vt:lpstr>
      <vt:lpstr>Επεξεργασία πηγών </vt:lpstr>
      <vt:lpstr> «Οι βασικές κατηγορίες» </vt:lpstr>
      <vt:lpstr>Τα είδη:</vt:lpstr>
      <vt:lpstr>Μια πρώτη άποψη: Τριπλή ανάγνωση των ιστορικών πηγών (Ρεπούση, 2004)</vt:lpstr>
      <vt:lpstr>Ερωτήματα για την πρώτη ανάγνωση</vt:lpstr>
      <vt:lpstr>Ερωτήματα για τη δεύτερη ανάγνωση</vt:lpstr>
      <vt:lpstr>Παρουσίαση του PowerPoint</vt:lpstr>
      <vt:lpstr>«Επιστημονική προσέγγιση» Ερωτήσεις σε σχέση με τη διερεύνηση των εννοιών δευτέρου βαθμού (τεκμήρια, σημαντικότητα, αλλαγή στο χρόνο, αίτια και συνέπειες, ενσυναίσθηση)</vt:lpstr>
      <vt:lpstr>Ενδεικτικά ιστορικά ερωτήματα για την έννοια των τεκμηρίων</vt:lpstr>
      <vt:lpstr>Αλλαγή και συνέχεια</vt:lpstr>
      <vt:lpstr>Ενδεικτικά ιστορικά ερωτήματα για την ιστορική σημαντικότητα</vt:lpstr>
      <vt:lpstr>Ενδεικτικά ιστορικά ερωτήματα για την αιτιότητα</vt:lpstr>
      <vt:lpstr>Ενδεικτικά ιστορικά ερωτήματα για την ιστορική ενσυναίσθηση</vt:lpstr>
      <vt:lpstr>Σύγκριση πηγών  </vt:lpstr>
      <vt:lpstr>Η περίοδος της Τουρκοκρατίας</vt:lpstr>
      <vt:lpstr>Η Ελληνική Επανάσταση</vt:lpstr>
      <vt:lpstr>Η συγκρότηση του ελληνικού έθνους</vt:lpstr>
      <vt:lpstr>Βαλκανικοί εθνικισμοί και βαλκανικά έθνη-κράτη</vt:lpstr>
      <vt:lpstr>Η καθημερινή ζωή στο μεσοπόλεμο. Οι ιδεολογίες στο μεσοπόλεμο.</vt:lpstr>
      <vt:lpstr>Ο Β' παγκόσμιος πόλεμος, αντίσταση και εμφύλιος πόλεμος</vt:lpstr>
      <vt:lpstr>Η περίοδος της δικτατορίας. Το Κυπριακό ζήτημα. Η Ελλάδα την περίοδο 1975-2000. </vt:lpstr>
      <vt:lpstr>Η Ελλάδα την περίοδο 2000-2020. </vt:lpstr>
      <vt:lpstr>Ιστορική μνήμη, ιστορική συνείδηση και συγκρουσιακά θέματα </vt:lpstr>
      <vt:lpstr>Βασικοί χρονολογικοί σταθμοί του μαθήματος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Georgia Kouseri</dc:creator>
  <cp:lastModifiedBy>GEORGIA KOUSERI</cp:lastModifiedBy>
  <cp:revision>18</cp:revision>
  <cp:lastPrinted>2023-01-10T17:02:38Z</cp:lastPrinted>
  <dcterms:created xsi:type="dcterms:W3CDTF">2023-01-10T17:02:38Z</dcterms:created>
  <dcterms:modified xsi:type="dcterms:W3CDTF">2026-05-21T15:39:08Z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1033-4.6.0.7728</vt:lpwstr>
  </property>
</Properties>
</file>