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349EA26-44E6-4AEB-9B08-C512F3305E02}"/>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987E3421-86C1-4BC3-A389-55385CB48D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D669D965-F3EE-42DA-BF8C-38E0978C1E8D}"/>
              </a:ext>
            </a:extLst>
          </p:cNvPr>
          <p:cNvSpPr>
            <a:spLocks noGrp="1"/>
          </p:cNvSpPr>
          <p:nvPr>
            <p:ph type="dt" sz="half" idx="10"/>
          </p:nvPr>
        </p:nvSpPr>
        <p:spPr/>
        <p:txBody>
          <a:bodyPr/>
          <a:lstStyle/>
          <a:p>
            <a:fld id="{7FCB6C53-033D-4A6F-A0C0-44FA5172438D}" type="datetimeFigureOut">
              <a:rPr lang="el-GR" smtClean="0"/>
              <a:t>3/7/2020</a:t>
            </a:fld>
            <a:endParaRPr lang="el-GR"/>
          </a:p>
        </p:txBody>
      </p:sp>
      <p:sp>
        <p:nvSpPr>
          <p:cNvPr id="5" name="Θέση υποσέλιδου 4">
            <a:extLst>
              <a:ext uri="{FF2B5EF4-FFF2-40B4-BE49-F238E27FC236}">
                <a16:creationId xmlns:a16="http://schemas.microsoft.com/office/drawing/2014/main" id="{91997297-26CB-42CC-AFFC-9A57BFFF71C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39CF2E3-23D0-44AE-84C7-12EAC779F2D4}"/>
              </a:ext>
            </a:extLst>
          </p:cNvPr>
          <p:cNvSpPr>
            <a:spLocks noGrp="1"/>
          </p:cNvSpPr>
          <p:nvPr>
            <p:ph type="sldNum" sz="quarter" idx="12"/>
          </p:nvPr>
        </p:nvSpPr>
        <p:spPr/>
        <p:txBody>
          <a:bodyPr/>
          <a:lstStyle/>
          <a:p>
            <a:fld id="{66E940E9-D061-412B-85B5-56518F4C416B}" type="slidenum">
              <a:rPr lang="el-GR" smtClean="0"/>
              <a:t>‹#›</a:t>
            </a:fld>
            <a:endParaRPr lang="el-GR"/>
          </a:p>
        </p:txBody>
      </p:sp>
    </p:spTree>
    <p:extLst>
      <p:ext uri="{BB962C8B-B14F-4D97-AF65-F5344CB8AC3E}">
        <p14:creationId xmlns:p14="http://schemas.microsoft.com/office/powerpoint/2010/main" val="1409310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35D9F85-BCDA-445F-8086-7B9B93EB086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4E05B995-9B3B-4B9C-A3F2-C5C0D968539A}"/>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D4CF306-6013-4AA4-A430-58BB004E45AB}"/>
              </a:ext>
            </a:extLst>
          </p:cNvPr>
          <p:cNvSpPr>
            <a:spLocks noGrp="1"/>
          </p:cNvSpPr>
          <p:nvPr>
            <p:ph type="dt" sz="half" idx="10"/>
          </p:nvPr>
        </p:nvSpPr>
        <p:spPr/>
        <p:txBody>
          <a:bodyPr/>
          <a:lstStyle/>
          <a:p>
            <a:fld id="{7FCB6C53-033D-4A6F-A0C0-44FA5172438D}" type="datetimeFigureOut">
              <a:rPr lang="el-GR" smtClean="0"/>
              <a:t>3/7/2020</a:t>
            </a:fld>
            <a:endParaRPr lang="el-GR"/>
          </a:p>
        </p:txBody>
      </p:sp>
      <p:sp>
        <p:nvSpPr>
          <p:cNvPr id="5" name="Θέση υποσέλιδου 4">
            <a:extLst>
              <a:ext uri="{FF2B5EF4-FFF2-40B4-BE49-F238E27FC236}">
                <a16:creationId xmlns:a16="http://schemas.microsoft.com/office/drawing/2014/main" id="{C6BCDB06-B994-4B0C-A88D-F0D775CA9D1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0530356-285C-4990-9465-4B6804692523}"/>
              </a:ext>
            </a:extLst>
          </p:cNvPr>
          <p:cNvSpPr>
            <a:spLocks noGrp="1"/>
          </p:cNvSpPr>
          <p:nvPr>
            <p:ph type="sldNum" sz="quarter" idx="12"/>
          </p:nvPr>
        </p:nvSpPr>
        <p:spPr/>
        <p:txBody>
          <a:bodyPr/>
          <a:lstStyle/>
          <a:p>
            <a:fld id="{66E940E9-D061-412B-85B5-56518F4C416B}" type="slidenum">
              <a:rPr lang="el-GR" smtClean="0"/>
              <a:t>‹#›</a:t>
            </a:fld>
            <a:endParaRPr lang="el-GR"/>
          </a:p>
        </p:txBody>
      </p:sp>
    </p:spTree>
    <p:extLst>
      <p:ext uri="{BB962C8B-B14F-4D97-AF65-F5344CB8AC3E}">
        <p14:creationId xmlns:p14="http://schemas.microsoft.com/office/powerpoint/2010/main" val="2864060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13BD5AEE-6AB9-480B-91B2-EEF06EFC2C84}"/>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3DD69083-1709-4A1D-894B-26D2E88A190F}"/>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3BBCA68-21FD-4A8F-AA46-55ED5F48A7F0}"/>
              </a:ext>
            </a:extLst>
          </p:cNvPr>
          <p:cNvSpPr>
            <a:spLocks noGrp="1"/>
          </p:cNvSpPr>
          <p:nvPr>
            <p:ph type="dt" sz="half" idx="10"/>
          </p:nvPr>
        </p:nvSpPr>
        <p:spPr/>
        <p:txBody>
          <a:bodyPr/>
          <a:lstStyle/>
          <a:p>
            <a:fld id="{7FCB6C53-033D-4A6F-A0C0-44FA5172438D}" type="datetimeFigureOut">
              <a:rPr lang="el-GR" smtClean="0"/>
              <a:t>3/7/2020</a:t>
            </a:fld>
            <a:endParaRPr lang="el-GR"/>
          </a:p>
        </p:txBody>
      </p:sp>
      <p:sp>
        <p:nvSpPr>
          <p:cNvPr id="5" name="Θέση υποσέλιδου 4">
            <a:extLst>
              <a:ext uri="{FF2B5EF4-FFF2-40B4-BE49-F238E27FC236}">
                <a16:creationId xmlns:a16="http://schemas.microsoft.com/office/drawing/2014/main" id="{409B4EEA-8A05-4E91-A43B-2FE38C57AF7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EC9B685-512B-4385-AA21-93BF1E6051DA}"/>
              </a:ext>
            </a:extLst>
          </p:cNvPr>
          <p:cNvSpPr>
            <a:spLocks noGrp="1"/>
          </p:cNvSpPr>
          <p:nvPr>
            <p:ph type="sldNum" sz="quarter" idx="12"/>
          </p:nvPr>
        </p:nvSpPr>
        <p:spPr/>
        <p:txBody>
          <a:bodyPr/>
          <a:lstStyle/>
          <a:p>
            <a:fld id="{66E940E9-D061-412B-85B5-56518F4C416B}" type="slidenum">
              <a:rPr lang="el-GR" smtClean="0"/>
              <a:t>‹#›</a:t>
            </a:fld>
            <a:endParaRPr lang="el-GR"/>
          </a:p>
        </p:txBody>
      </p:sp>
    </p:spTree>
    <p:extLst>
      <p:ext uri="{BB962C8B-B14F-4D97-AF65-F5344CB8AC3E}">
        <p14:creationId xmlns:p14="http://schemas.microsoft.com/office/powerpoint/2010/main" val="2937441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87DFB8-7292-47F8-AFED-A1E01D236E9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21C9D302-3B60-47BB-B874-5BF5F15600C2}"/>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01D734D-E006-41CB-A1A5-05366C54C6EB}"/>
              </a:ext>
            </a:extLst>
          </p:cNvPr>
          <p:cNvSpPr>
            <a:spLocks noGrp="1"/>
          </p:cNvSpPr>
          <p:nvPr>
            <p:ph type="dt" sz="half" idx="10"/>
          </p:nvPr>
        </p:nvSpPr>
        <p:spPr/>
        <p:txBody>
          <a:bodyPr/>
          <a:lstStyle/>
          <a:p>
            <a:fld id="{7FCB6C53-033D-4A6F-A0C0-44FA5172438D}" type="datetimeFigureOut">
              <a:rPr lang="el-GR" smtClean="0"/>
              <a:t>3/7/2020</a:t>
            </a:fld>
            <a:endParaRPr lang="el-GR"/>
          </a:p>
        </p:txBody>
      </p:sp>
      <p:sp>
        <p:nvSpPr>
          <p:cNvPr id="5" name="Θέση υποσέλιδου 4">
            <a:extLst>
              <a:ext uri="{FF2B5EF4-FFF2-40B4-BE49-F238E27FC236}">
                <a16:creationId xmlns:a16="http://schemas.microsoft.com/office/drawing/2014/main" id="{233BC21C-14D5-4470-9451-15F7D6447B5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5129AFB-9EE1-48DC-AE9E-39BBCB0A37E9}"/>
              </a:ext>
            </a:extLst>
          </p:cNvPr>
          <p:cNvSpPr>
            <a:spLocks noGrp="1"/>
          </p:cNvSpPr>
          <p:nvPr>
            <p:ph type="sldNum" sz="quarter" idx="12"/>
          </p:nvPr>
        </p:nvSpPr>
        <p:spPr/>
        <p:txBody>
          <a:bodyPr/>
          <a:lstStyle/>
          <a:p>
            <a:fld id="{66E940E9-D061-412B-85B5-56518F4C416B}" type="slidenum">
              <a:rPr lang="el-GR" smtClean="0"/>
              <a:t>‹#›</a:t>
            </a:fld>
            <a:endParaRPr lang="el-GR"/>
          </a:p>
        </p:txBody>
      </p:sp>
    </p:spTree>
    <p:extLst>
      <p:ext uri="{BB962C8B-B14F-4D97-AF65-F5344CB8AC3E}">
        <p14:creationId xmlns:p14="http://schemas.microsoft.com/office/powerpoint/2010/main" val="3592881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C4D019-0D4B-48B3-8070-7E8E975CC530}"/>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41B5020F-8A90-47BE-A704-E2CDA20DBD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DF8124A4-4C09-47A0-8495-4B55CEF87B62}"/>
              </a:ext>
            </a:extLst>
          </p:cNvPr>
          <p:cNvSpPr>
            <a:spLocks noGrp="1"/>
          </p:cNvSpPr>
          <p:nvPr>
            <p:ph type="dt" sz="half" idx="10"/>
          </p:nvPr>
        </p:nvSpPr>
        <p:spPr/>
        <p:txBody>
          <a:bodyPr/>
          <a:lstStyle/>
          <a:p>
            <a:fld id="{7FCB6C53-033D-4A6F-A0C0-44FA5172438D}" type="datetimeFigureOut">
              <a:rPr lang="el-GR" smtClean="0"/>
              <a:t>3/7/2020</a:t>
            </a:fld>
            <a:endParaRPr lang="el-GR"/>
          </a:p>
        </p:txBody>
      </p:sp>
      <p:sp>
        <p:nvSpPr>
          <p:cNvPr id="5" name="Θέση υποσέλιδου 4">
            <a:extLst>
              <a:ext uri="{FF2B5EF4-FFF2-40B4-BE49-F238E27FC236}">
                <a16:creationId xmlns:a16="http://schemas.microsoft.com/office/drawing/2014/main" id="{C273C536-2F6A-4A5D-A65D-4439C00F767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16466E7-F90C-40A2-B305-AC8A7FCAF4C0}"/>
              </a:ext>
            </a:extLst>
          </p:cNvPr>
          <p:cNvSpPr>
            <a:spLocks noGrp="1"/>
          </p:cNvSpPr>
          <p:nvPr>
            <p:ph type="sldNum" sz="quarter" idx="12"/>
          </p:nvPr>
        </p:nvSpPr>
        <p:spPr/>
        <p:txBody>
          <a:bodyPr/>
          <a:lstStyle/>
          <a:p>
            <a:fld id="{66E940E9-D061-412B-85B5-56518F4C416B}" type="slidenum">
              <a:rPr lang="el-GR" smtClean="0"/>
              <a:t>‹#›</a:t>
            </a:fld>
            <a:endParaRPr lang="el-GR"/>
          </a:p>
        </p:txBody>
      </p:sp>
    </p:spTree>
    <p:extLst>
      <p:ext uri="{BB962C8B-B14F-4D97-AF65-F5344CB8AC3E}">
        <p14:creationId xmlns:p14="http://schemas.microsoft.com/office/powerpoint/2010/main" val="2257288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F862449-F950-4F83-B3F8-B43106E40A8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93EADA2-34E2-4279-8754-3787780DC2D7}"/>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B9C6AB06-DEC4-42A3-96F7-D2F96221FC99}"/>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4AC4EFB0-BFE1-4C19-BBB0-3BBD8E5DA402}"/>
              </a:ext>
            </a:extLst>
          </p:cNvPr>
          <p:cNvSpPr>
            <a:spLocks noGrp="1"/>
          </p:cNvSpPr>
          <p:nvPr>
            <p:ph type="dt" sz="half" idx="10"/>
          </p:nvPr>
        </p:nvSpPr>
        <p:spPr/>
        <p:txBody>
          <a:bodyPr/>
          <a:lstStyle/>
          <a:p>
            <a:fld id="{7FCB6C53-033D-4A6F-A0C0-44FA5172438D}" type="datetimeFigureOut">
              <a:rPr lang="el-GR" smtClean="0"/>
              <a:t>3/7/2020</a:t>
            </a:fld>
            <a:endParaRPr lang="el-GR"/>
          </a:p>
        </p:txBody>
      </p:sp>
      <p:sp>
        <p:nvSpPr>
          <p:cNvPr id="6" name="Θέση υποσέλιδου 5">
            <a:extLst>
              <a:ext uri="{FF2B5EF4-FFF2-40B4-BE49-F238E27FC236}">
                <a16:creationId xmlns:a16="http://schemas.microsoft.com/office/drawing/2014/main" id="{8003F2CE-9942-4D5D-BAE6-4502C87D830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761DA32A-EAF6-4153-B1F2-DC72AE83C8E7}"/>
              </a:ext>
            </a:extLst>
          </p:cNvPr>
          <p:cNvSpPr>
            <a:spLocks noGrp="1"/>
          </p:cNvSpPr>
          <p:nvPr>
            <p:ph type="sldNum" sz="quarter" idx="12"/>
          </p:nvPr>
        </p:nvSpPr>
        <p:spPr/>
        <p:txBody>
          <a:bodyPr/>
          <a:lstStyle/>
          <a:p>
            <a:fld id="{66E940E9-D061-412B-85B5-56518F4C416B}" type="slidenum">
              <a:rPr lang="el-GR" smtClean="0"/>
              <a:t>‹#›</a:t>
            </a:fld>
            <a:endParaRPr lang="el-GR"/>
          </a:p>
        </p:txBody>
      </p:sp>
    </p:spTree>
    <p:extLst>
      <p:ext uri="{BB962C8B-B14F-4D97-AF65-F5344CB8AC3E}">
        <p14:creationId xmlns:p14="http://schemas.microsoft.com/office/powerpoint/2010/main" val="320633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6E27374-D5DF-46F3-A228-D2A51E538AF3}"/>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4AA27DE-F5F5-44B2-A75E-A086199F47A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580D7247-0364-4709-B727-45D6D1E919F4}"/>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F2A19CEF-A4E9-4543-A593-0E89E9A62E2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D55AF535-D052-46DA-8338-0B75D39113FC}"/>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8B68E5E0-30A8-433C-92A0-8BB794F24E92}"/>
              </a:ext>
            </a:extLst>
          </p:cNvPr>
          <p:cNvSpPr>
            <a:spLocks noGrp="1"/>
          </p:cNvSpPr>
          <p:nvPr>
            <p:ph type="dt" sz="half" idx="10"/>
          </p:nvPr>
        </p:nvSpPr>
        <p:spPr/>
        <p:txBody>
          <a:bodyPr/>
          <a:lstStyle/>
          <a:p>
            <a:fld id="{7FCB6C53-033D-4A6F-A0C0-44FA5172438D}" type="datetimeFigureOut">
              <a:rPr lang="el-GR" smtClean="0"/>
              <a:t>3/7/2020</a:t>
            </a:fld>
            <a:endParaRPr lang="el-GR"/>
          </a:p>
        </p:txBody>
      </p:sp>
      <p:sp>
        <p:nvSpPr>
          <p:cNvPr id="8" name="Θέση υποσέλιδου 7">
            <a:extLst>
              <a:ext uri="{FF2B5EF4-FFF2-40B4-BE49-F238E27FC236}">
                <a16:creationId xmlns:a16="http://schemas.microsoft.com/office/drawing/2014/main" id="{86F3A77F-5B1F-464A-8925-B870B5BACBA1}"/>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F42DBBFB-CF90-43C3-A0B7-4270D1951952}"/>
              </a:ext>
            </a:extLst>
          </p:cNvPr>
          <p:cNvSpPr>
            <a:spLocks noGrp="1"/>
          </p:cNvSpPr>
          <p:nvPr>
            <p:ph type="sldNum" sz="quarter" idx="12"/>
          </p:nvPr>
        </p:nvSpPr>
        <p:spPr/>
        <p:txBody>
          <a:bodyPr/>
          <a:lstStyle/>
          <a:p>
            <a:fld id="{66E940E9-D061-412B-85B5-56518F4C416B}" type="slidenum">
              <a:rPr lang="el-GR" smtClean="0"/>
              <a:t>‹#›</a:t>
            </a:fld>
            <a:endParaRPr lang="el-GR"/>
          </a:p>
        </p:txBody>
      </p:sp>
    </p:spTree>
    <p:extLst>
      <p:ext uri="{BB962C8B-B14F-4D97-AF65-F5344CB8AC3E}">
        <p14:creationId xmlns:p14="http://schemas.microsoft.com/office/powerpoint/2010/main" val="105870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D3F5F49-2F3B-457A-9D32-D2D6DD9171E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28723993-24EF-4E7E-9A63-0C1C38AF83C1}"/>
              </a:ext>
            </a:extLst>
          </p:cNvPr>
          <p:cNvSpPr>
            <a:spLocks noGrp="1"/>
          </p:cNvSpPr>
          <p:nvPr>
            <p:ph type="dt" sz="half" idx="10"/>
          </p:nvPr>
        </p:nvSpPr>
        <p:spPr/>
        <p:txBody>
          <a:bodyPr/>
          <a:lstStyle/>
          <a:p>
            <a:fld id="{7FCB6C53-033D-4A6F-A0C0-44FA5172438D}" type="datetimeFigureOut">
              <a:rPr lang="el-GR" smtClean="0"/>
              <a:t>3/7/2020</a:t>
            </a:fld>
            <a:endParaRPr lang="el-GR"/>
          </a:p>
        </p:txBody>
      </p:sp>
      <p:sp>
        <p:nvSpPr>
          <p:cNvPr id="4" name="Θέση υποσέλιδου 3">
            <a:extLst>
              <a:ext uri="{FF2B5EF4-FFF2-40B4-BE49-F238E27FC236}">
                <a16:creationId xmlns:a16="http://schemas.microsoft.com/office/drawing/2014/main" id="{33107EC2-02CA-45CC-8F40-C9E112F1AF9E}"/>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9447B946-7D32-42BC-A624-C91F387A720D}"/>
              </a:ext>
            </a:extLst>
          </p:cNvPr>
          <p:cNvSpPr>
            <a:spLocks noGrp="1"/>
          </p:cNvSpPr>
          <p:nvPr>
            <p:ph type="sldNum" sz="quarter" idx="12"/>
          </p:nvPr>
        </p:nvSpPr>
        <p:spPr/>
        <p:txBody>
          <a:bodyPr/>
          <a:lstStyle/>
          <a:p>
            <a:fld id="{66E940E9-D061-412B-85B5-56518F4C416B}" type="slidenum">
              <a:rPr lang="el-GR" smtClean="0"/>
              <a:t>‹#›</a:t>
            </a:fld>
            <a:endParaRPr lang="el-GR"/>
          </a:p>
        </p:txBody>
      </p:sp>
    </p:spTree>
    <p:extLst>
      <p:ext uri="{BB962C8B-B14F-4D97-AF65-F5344CB8AC3E}">
        <p14:creationId xmlns:p14="http://schemas.microsoft.com/office/powerpoint/2010/main" val="1804036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3CC704C0-E2C9-4D37-8F2C-E739BA0B090B}"/>
              </a:ext>
            </a:extLst>
          </p:cNvPr>
          <p:cNvSpPr>
            <a:spLocks noGrp="1"/>
          </p:cNvSpPr>
          <p:nvPr>
            <p:ph type="dt" sz="half" idx="10"/>
          </p:nvPr>
        </p:nvSpPr>
        <p:spPr/>
        <p:txBody>
          <a:bodyPr/>
          <a:lstStyle/>
          <a:p>
            <a:fld id="{7FCB6C53-033D-4A6F-A0C0-44FA5172438D}" type="datetimeFigureOut">
              <a:rPr lang="el-GR" smtClean="0"/>
              <a:t>3/7/2020</a:t>
            </a:fld>
            <a:endParaRPr lang="el-GR"/>
          </a:p>
        </p:txBody>
      </p:sp>
      <p:sp>
        <p:nvSpPr>
          <p:cNvPr id="3" name="Θέση υποσέλιδου 2">
            <a:extLst>
              <a:ext uri="{FF2B5EF4-FFF2-40B4-BE49-F238E27FC236}">
                <a16:creationId xmlns:a16="http://schemas.microsoft.com/office/drawing/2014/main" id="{B4C0F814-B53A-47BE-BA98-C15AFC21AD59}"/>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822E0F1C-6693-4823-A662-CAF842CC244D}"/>
              </a:ext>
            </a:extLst>
          </p:cNvPr>
          <p:cNvSpPr>
            <a:spLocks noGrp="1"/>
          </p:cNvSpPr>
          <p:nvPr>
            <p:ph type="sldNum" sz="quarter" idx="12"/>
          </p:nvPr>
        </p:nvSpPr>
        <p:spPr/>
        <p:txBody>
          <a:bodyPr/>
          <a:lstStyle/>
          <a:p>
            <a:fld id="{66E940E9-D061-412B-85B5-56518F4C416B}" type="slidenum">
              <a:rPr lang="el-GR" smtClean="0"/>
              <a:t>‹#›</a:t>
            </a:fld>
            <a:endParaRPr lang="el-GR"/>
          </a:p>
        </p:txBody>
      </p:sp>
    </p:spTree>
    <p:extLst>
      <p:ext uri="{BB962C8B-B14F-4D97-AF65-F5344CB8AC3E}">
        <p14:creationId xmlns:p14="http://schemas.microsoft.com/office/powerpoint/2010/main" val="1767941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53BFCF8-8DC2-4983-BBFE-83EF02DB70BD}"/>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20BCC8A-3ECC-4131-A009-96F6EF02CF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133371CF-DEC9-419E-B718-C72DDC135A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AFF0DD0C-2489-458D-A01D-84338E773BC8}"/>
              </a:ext>
            </a:extLst>
          </p:cNvPr>
          <p:cNvSpPr>
            <a:spLocks noGrp="1"/>
          </p:cNvSpPr>
          <p:nvPr>
            <p:ph type="dt" sz="half" idx="10"/>
          </p:nvPr>
        </p:nvSpPr>
        <p:spPr/>
        <p:txBody>
          <a:bodyPr/>
          <a:lstStyle/>
          <a:p>
            <a:fld id="{7FCB6C53-033D-4A6F-A0C0-44FA5172438D}" type="datetimeFigureOut">
              <a:rPr lang="el-GR" smtClean="0"/>
              <a:t>3/7/2020</a:t>
            </a:fld>
            <a:endParaRPr lang="el-GR"/>
          </a:p>
        </p:txBody>
      </p:sp>
      <p:sp>
        <p:nvSpPr>
          <p:cNvPr id="6" name="Θέση υποσέλιδου 5">
            <a:extLst>
              <a:ext uri="{FF2B5EF4-FFF2-40B4-BE49-F238E27FC236}">
                <a16:creationId xmlns:a16="http://schemas.microsoft.com/office/drawing/2014/main" id="{1DC7C251-A23F-49D6-A3CE-CE50EE8D19E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13D4CC86-2A26-4DCB-AACE-136E85F30D9E}"/>
              </a:ext>
            </a:extLst>
          </p:cNvPr>
          <p:cNvSpPr>
            <a:spLocks noGrp="1"/>
          </p:cNvSpPr>
          <p:nvPr>
            <p:ph type="sldNum" sz="quarter" idx="12"/>
          </p:nvPr>
        </p:nvSpPr>
        <p:spPr/>
        <p:txBody>
          <a:bodyPr/>
          <a:lstStyle/>
          <a:p>
            <a:fld id="{66E940E9-D061-412B-85B5-56518F4C416B}" type="slidenum">
              <a:rPr lang="el-GR" smtClean="0"/>
              <a:t>‹#›</a:t>
            </a:fld>
            <a:endParaRPr lang="el-GR"/>
          </a:p>
        </p:txBody>
      </p:sp>
    </p:spTree>
    <p:extLst>
      <p:ext uri="{BB962C8B-B14F-4D97-AF65-F5344CB8AC3E}">
        <p14:creationId xmlns:p14="http://schemas.microsoft.com/office/powerpoint/2010/main" val="3083045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245CC3-EC37-4C09-B824-2A90D3B2B0E5}"/>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AE2443C4-B1E5-4E84-A640-94A00CF58D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00DADB95-FDEE-425F-8937-817989369E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C5D967BA-94B4-4F56-8C82-DCB95F36CB66}"/>
              </a:ext>
            </a:extLst>
          </p:cNvPr>
          <p:cNvSpPr>
            <a:spLocks noGrp="1"/>
          </p:cNvSpPr>
          <p:nvPr>
            <p:ph type="dt" sz="half" idx="10"/>
          </p:nvPr>
        </p:nvSpPr>
        <p:spPr/>
        <p:txBody>
          <a:bodyPr/>
          <a:lstStyle/>
          <a:p>
            <a:fld id="{7FCB6C53-033D-4A6F-A0C0-44FA5172438D}" type="datetimeFigureOut">
              <a:rPr lang="el-GR" smtClean="0"/>
              <a:t>3/7/2020</a:t>
            </a:fld>
            <a:endParaRPr lang="el-GR"/>
          </a:p>
        </p:txBody>
      </p:sp>
      <p:sp>
        <p:nvSpPr>
          <p:cNvPr id="6" name="Θέση υποσέλιδου 5">
            <a:extLst>
              <a:ext uri="{FF2B5EF4-FFF2-40B4-BE49-F238E27FC236}">
                <a16:creationId xmlns:a16="http://schemas.microsoft.com/office/drawing/2014/main" id="{D216EC0E-E1FC-436F-8E9D-818FCE2122E9}"/>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14AED511-0062-4AC1-90D9-E465F8494098}"/>
              </a:ext>
            </a:extLst>
          </p:cNvPr>
          <p:cNvSpPr>
            <a:spLocks noGrp="1"/>
          </p:cNvSpPr>
          <p:nvPr>
            <p:ph type="sldNum" sz="quarter" idx="12"/>
          </p:nvPr>
        </p:nvSpPr>
        <p:spPr/>
        <p:txBody>
          <a:bodyPr/>
          <a:lstStyle/>
          <a:p>
            <a:fld id="{66E940E9-D061-412B-85B5-56518F4C416B}" type="slidenum">
              <a:rPr lang="el-GR" smtClean="0"/>
              <a:t>‹#›</a:t>
            </a:fld>
            <a:endParaRPr lang="el-GR"/>
          </a:p>
        </p:txBody>
      </p:sp>
    </p:spTree>
    <p:extLst>
      <p:ext uri="{BB962C8B-B14F-4D97-AF65-F5344CB8AC3E}">
        <p14:creationId xmlns:p14="http://schemas.microsoft.com/office/powerpoint/2010/main" val="262210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B077797B-A9AC-4F34-8B87-522C4C683D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4F1B577-11CC-4FDC-A8F6-79E717C8A56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73FF9C1-C697-47F6-9F74-DA28D59F97C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CB6C53-033D-4A6F-A0C0-44FA5172438D}" type="datetimeFigureOut">
              <a:rPr lang="el-GR" smtClean="0"/>
              <a:t>3/7/2020</a:t>
            </a:fld>
            <a:endParaRPr lang="el-GR"/>
          </a:p>
        </p:txBody>
      </p:sp>
      <p:sp>
        <p:nvSpPr>
          <p:cNvPr id="5" name="Θέση υποσέλιδου 4">
            <a:extLst>
              <a:ext uri="{FF2B5EF4-FFF2-40B4-BE49-F238E27FC236}">
                <a16:creationId xmlns:a16="http://schemas.microsoft.com/office/drawing/2014/main" id="{1AA18818-3677-4087-B59E-DA58FB65BC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A07B11DA-AC42-4738-AC50-F3A4C6246F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E940E9-D061-412B-85B5-56518F4C416B}" type="slidenum">
              <a:rPr lang="el-GR" smtClean="0"/>
              <a:t>‹#›</a:t>
            </a:fld>
            <a:endParaRPr lang="el-GR"/>
          </a:p>
        </p:txBody>
      </p:sp>
    </p:spTree>
    <p:extLst>
      <p:ext uri="{BB962C8B-B14F-4D97-AF65-F5344CB8AC3E}">
        <p14:creationId xmlns:p14="http://schemas.microsoft.com/office/powerpoint/2010/main" val="18291042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C3D0179-85C7-4334-B2C4-B30DA118EED6}"/>
              </a:ext>
            </a:extLst>
          </p:cNvPr>
          <p:cNvSpPr>
            <a:spLocks noGrp="1"/>
          </p:cNvSpPr>
          <p:nvPr>
            <p:ph type="ctrTitle"/>
          </p:nvPr>
        </p:nvSpPr>
        <p:spPr/>
        <p:txBody>
          <a:bodyPr/>
          <a:lstStyle/>
          <a:p>
            <a:r>
              <a:rPr lang="el-GR" dirty="0"/>
              <a:t>Ανθρώπινα δικαιώματα</a:t>
            </a:r>
          </a:p>
        </p:txBody>
      </p:sp>
      <p:sp>
        <p:nvSpPr>
          <p:cNvPr id="3" name="Υπότιτλος 2">
            <a:extLst>
              <a:ext uri="{FF2B5EF4-FFF2-40B4-BE49-F238E27FC236}">
                <a16:creationId xmlns:a16="http://schemas.microsoft.com/office/drawing/2014/main" id="{E72E1A10-1A31-431B-9075-0A86D0AC6619}"/>
              </a:ext>
            </a:extLst>
          </p:cNvPr>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4136414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B496D61-D6ED-406A-A845-582DCB36ECCF}"/>
              </a:ext>
            </a:extLst>
          </p:cNvPr>
          <p:cNvSpPr>
            <a:spLocks noGrp="1"/>
          </p:cNvSpPr>
          <p:nvPr>
            <p:ph type="title"/>
          </p:nvPr>
        </p:nvSpPr>
        <p:spPr/>
        <p:txBody>
          <a:bodyPr/>
          <a:lstStyle/>
          <a:p>
            <a:pPr algn="ctr"/>
            <a:r>
              <a:rPr lang="el-GR" dirty="0"/>
              <a:t>Η αρχή της ισότητας</a:t>
            </a:r>
          </a:p>
        </p:txBody>
      </p:sp>
      <p:sp>
        <p:nvSpPr>
          <p:cNvPr id="3" name="Θέση περιεχομένου 2">
            <a:extLst>
              <a:ext uri="{FF2B5EF4-FFF2-40B4-BE49-F238E27FC236}">
                <a16:creationId xmlns:a16="http://schemas.microsoft.com/office/drawing/2014/main" id="{8DF70569-7787-40F8-9EDA-26BA40B6EA6F}"/>
              </a:ext>
            </a:extLst>
          </p:cNvPr>
          <p:cNvSpPr>
            <a:spLocks noGrp="1"/>
          </p:cNvSpPr>
          <p:nvPr>
            <p:ph idx="1"/>
          </p:nvPr>
        </p:nvSpPr>
        <p:spPr/>
        <p:txBody>
          <a:bodyPr>
            <a:normAutofit/>
          </a:bodyPr>
          <a:lstStyle/>
          <a:p>
            <a:r>
              <a:rPr lang="el-GR" sz="3600" dirty="0"/>
              <a:t>Η αρχή της ισότητας είναι γενική αρχή.</a:t>
            </a:r>
          </a:p>
          <a:p>
            <a:r>
              <a:rPr lang="el-GR" sz="3600" dirty="0"/>
              <a:t>Επιτάσσει την ισότητα ενώπιον των διοικητικών και των δικαστικών αρχών, αλλά και ενώπιον του νόμου. Ισότητα του νόμου απέναντι στους πολίτες.</a:t>
            </a:r>
          </a:p>
          <a:p>
            <a:r>
              <a:rPr lang="el-GR" sz="3600" dirty="0"/>
              <a:t>Άρθρο 4 παρ. 1 του Συντάγματος: αρχή της νομικής ισότητας: ισότητα δικαιωμάτων και υποχρεώσεων και όχι ισότητα ικανοτήτων.</a:t>
            </a:r>
          </a:p>
          <a:p>
            <a:pPr marL="0" indent="0">
              <a:buNone/>
            </a:pPr>
            <a:endParaRPr lang="el-GR" sz="3600" dirty="0"/>
          </a:p>
        </p:txBody>
      </p:sp>
    </p:spTree>
    <p:extLst>
      <p:ext uri="{BB962C8B-B14F-4D97-AF65-F5344CB8AC3E}">
        <p14:creationId xmlns:p14="http://schemas.microsoft.com/office/powerpoint/2010/main" val="3980601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B0D9AD0-B759-4A73-8F1C-B22D6E72D717}"/>
              </a:ext>
            </a:extLst>
          </p:cNvPr>
          <p:cNvSpPr>
            <a:spLocks noGrp="1"/>
          </p:cNvSpPr>
          <p:nvPr>
            <p:ph type="title"/>
          </p:nvPr>
        </p:nvSpPr>
        <p:spPr/>
        <p:txBody>
          <a:bodyPr/>
          <a:lstStyle/>
          <a:p>
            <a:pPr algn="ctr"/>
            <a:r>
              <a:rPr lang="el-GR" dirty="0"/>
              <a:t>Τυπική – ουσιαστική ισότητα</a:t>
            </a:r>
          </a:p>
        </p:txBody>
      </p:sp>
      <p:sp>
        <p:nvSpPr>
          <p:cNvPr id="3" name="Θέση περιεχομένου 2">
            <a:extLst>
              <a:ext uri="{FF2B5EF4-FFF2-40B4-BE49-F238E27FC236}">
                <a16:creationId xmlns:a16="http://schemas.microsoft.com/office/drawing/2014/main" id="{52505E51-11F3-4F28-8ED0-AFBC859DFF0C}"/>
              </a:ext>
            </a:extLst>
          </p:cNvPr>
          <p:cNvSpPr>
            <a:spLocks noGrp="1"/>
          </p:cNvSpPr>
          <p:nvPr>
            <p:ph idx="1"/>
          </p:nvPr>
        </p:nvSpPr>
        <p:spPr/>
        <p:txBody>
          <a:bodyPr>
            <a:normAutofit/>
          </a:bodyPr>
          <a:lstStyle/>
          <a:p>
            <a:pPr algn="just"/>
            <a:r>
              <a:rPr lang="el-GR" sz="3200" dirty="0"/>
              <a:t>Η τυπική ισότητα υποχρεώνει την διοίκηση και την δικαστική εξουσία να εφαρμόζουν ομοιόμορφα τον κανόνα δικαίου έναντι εκείνων, στους οποίους ο κανόνας αφορά.</a:t>
            </a:r>
          </a:p>
          <a:p>
            <a:pPr algn="just"/>
            <a:r>
              <a:rPr lang="el-GR" sz="3200" dirty="0"/>
              <a:t>Η ουσιαστική ισότητα υποχρεώνει τα νομοθετικά όργανα κατά την ψήφιση των νόμων και τα διοικητικά όργανα κατά την άσκηση της κανονιστικής τους αρμοδιότητας να θεσπίζουν κανόνες δικαίου που εισάγουν όμοια (ίση) ρύθμιση για όλους όσοι τελούν υπό τις ίδιες συνθήκες. </a:t>
            </a:r>
          </a:p>
        </p:txBody>
      </p:sp>
    </p:spTree>
    <p:extLst>
      <p:ext uri="{BB962C8B-B14F-4D97-AF65-F5344CB8AC3E}">
        <p14:creationId xmlns:p14="http://schemas.microsoft.com/office/powerpoint/2010/main" val="265302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236246D-58C2-4D6E-965E-04768C492805}"/>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30B15475-9410-4884-B0EB-B6AA7F8625BF}"/>
              </a:ext>
            </a:extLst>
          </p:cNvPr>
          <p:cNvSpPr>
            <a:spLocks noGrp="1"/>
          </p:cNvSpPr>
          <p:nvPr>
            <p:ph idx="1"/>
          </p:nvPr>
        </p:nvSpPr>
        <p:spPr/>
        <p:txBody>
          <a:bodyPr>
            <a:normAutofit/>
          </a:bodyPr>
          <a:lstStyle/>
          <a:p>
            <a:pPr algn="just"/>
            <a:r>
              <a:rPr lang="el-GR" sz="3200" dirty="0"/>
              <a:t>Η κατά το άρθρο 4 παρ. 1 του Συντάγματος ισότητα είναι η αναλογική ή διαφοροποιητική  και όχι η αριθμητική ισότητα.</a:t>
            </a:r>
          </a:p>
          <a:p>
            <a:pPr algn="just"/>
            <a:r>
              <a:rPr lang="el-GR" sz="3200" dirty="0"/>
              <a:t>Αυτό σημαίνει ότι ο νομοθέτης υποχρεούται να ρυθμίζει όμοιες καταστάσεις με όμοιο τρόπο. Η ανόμοια μεταχείριση δικαιολογείται όταν συντρέχουν αντικειμενικοί λόγοι ή άλλες συνταγματικές διατάξεις, π.χ. οι πολύτεκνες οικογένειες, οι μητέρες, τα άτομα με αναπηρία, προστατεύονται στο άρθρο 21 του Συντάγματος και για τον λόγο αυτό επιτρέπεται η διαφορετική τους μεταχείριση.</a:t>
            </a:r>
          </a:p>
        </p:txBody>
      </p:sp>
    </p:spTree>
    <p:extLst>
      <p:ext uri="{BB962C8B-B14F-4D97-AF65-F5344CB8AC3E}">
        <p14:creationId xmlns:p14="http://schemas.microsoft.com/office/powerpoint/2010/main" val="4232801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464F523-95B0-4687-8EA4-9443D9C79831}"/>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D84497F5-931B-4973-BBA7-DF583B77571B}"/>
              </a:ext>
            </a:extLst>
          </p:cNvPr>
          <p:cNvSpPr>
            <a:spLocks noGrp="1"/>
          </p:cNvSpPr>
          <p:nvPr>
            <p:ph idx="1"/>
          </p:nvPr>
        </p:nvSpPr>
        <p:spPr/>
        <p:txBody>
          <a:bodyPr/>
          <a:lstStyle/>
          <a:p>
            <a:pPr algn="just"/>
            <a:r>
              <a:rPr lang="el-GR" dirty="0"/>
              <a:t>Αντιστρόφως, αποκλείεται η αδικαιολόγητη άνιση μεταχείριση περιπτώσεων που είναι μεταξύ τους όμοιες.</a:t>
            </a:r>
          </a:p>
          <a:p>
            <a:pPr algn="just"/>
            <a:r>
              <a:rPr lang="el-GR" dirty="0"/>
              <a:t>Ισότητα στην παρανομία δεν αναγνωρίζεται: δεν επιτρέπεται η ύπαρξη μιας παράνομης συμπεριφοράς να δικαιολογήσει την επέκταση της παρανομίας και σε μια άλλη περίπτωση.</a:t>
            </a:r>
          </a:p>
          <a:p>
            <a:pPr marL="0" indent="0" algn="just">
              <a:buNone/>
            </a:pPr>
            <a:endParaRPr lang="el-GR" dirty="0"/>
          </a:p>
          <a:p>
            <a:pPr algn="just"/>
            <a:endParaRPr lang="el-GR" dirty="0"/>
          </a:p>
        </p:txBody>
      </p:sp>
    </p:spTree>
    <p:extLst>
      <p:ext uri="{BB962C8B-B14F-4D97-AF65-F5344CB8AC3E}">
        <p14:creationId xmlns:p14="http://schemas.microsoft.com/office/powerpoint/2010/main" val="10246599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969649A-ECCC-4C6E-B937-92263624675A}"/>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F90D11D4-9925-4E76-807D-32DB4924079A}"/>
              </a:ext>
            </a:extLst>
          </p:cNvPr>
          <p:cNvSpPr>
            <a:spLocks noGrp="1"/>
          </p:cNvSpPr>
          <p:nvPr>
            <p:ph idx="1"/>
          </p:nvPr>
        </p:nvSpPr>
        <p:spPr/>
        <p:txBody>
          <a:bodyPr/>
          <a:lstStyle/>
          <a:p>
            <a:pPr algn="just"/>
            <a:r>
              <a:rPr lang="el-GR" dirty="0"/>
              <a:t>Φορείς του δικαιώματος στην ισότητα κατά το Σύνταγμα είναι μόνον οι Έλληνες πολίτες. Οι αλλοδαποί δεν είναι φορείς του.</a:t>
            </a:r>
          </a:p>
          <a:p>
            <a:pPr algn="just"/>
            <a:r>
              <a:rPr lang="el-GR" dirty="0"/>
              <a:t>Βασικός αποδέκτης των επιταγών του άρθρου 4 παρ. 1 του Συντάγματος είναι τα </a:t>
            </a:r>
            <a:r>
              <a:rPr lang="el-GR"/>
              <a:t>κρατικά όργανα.</a:t>
            </a:r>
            <a:endParaRPr lang="el-GR" dirty="0"/>
          </a:p>
        </p:txBody>
      </p:sp>
    </p:spTree>
    <p:extLst>
      <p:ext uri="{BB962C8B-B14F-4D97-AF65-F5344CB8AC3E}">
        <p14:creationId xmlns:p14="http://schemas.microsoft.com/office/powerpoint/2010/main" val="420462433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291</Words>
  <Application>Microsoft Office PowerPoint</Application>
  <PresentationFormat>Ευρεία οθόνη</PresentationFormat>
  <Paragraphs>14</Paragraphs>
  <Slides>6</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6</vt:i4>
      </vt:variant>
    </vt:vector>
  </HeadingPairs>
  <TitlesOfParts>
    <vt:vector size="10" baseType="lpstr">
      <vt:lpstr>Arial</vt:lpstr>
      <vt:lpstr>Calibri</vt:lpstr>
      <vt:lpstr>Calibri Light</vt:lpstr>
      <vt:lpstr>Θέμα του Office</vt:lpstr>
      <vt:lpstr>Ανθρώπινα δικαιώματα</vt:lpstr>
      <vt:lpstr>Η αρχή της ισότητας</vt:lpstr>
      <vt:lpstr>Τυπική – ουσιαστική ισότητα</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Ανθρώπινα δικαιώματα</dc:title>
  <dc:creator>ΧΡΗΣΤΟΣ ΜΟΡΦΑΚΙΔΗΣ</dc:creator>
  <cp:lastModifiedBy>Chris_Morf</cp:lastModifiedBy>
  <cp:revision>3</cp:revision>
  <dcterms:created xsi:type="dcterms:W3CDTF">2019-10-25T11:44:08Z</dcterms:created>
  <dcterms:modified xsi:type="dcterms:W3CDTF">2020-07-03T07:01:34Z</dcterms:modified>
</cp:coreProperties>
</file>