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336" r:id="rId2"/>
    <p:sldId id="358" r:id="rId3"/>
    <p:sldId id="350" r:id="rId4"/>
    <p:sldId id="351" r:id="rId5"/>
    <p:sldId id="352" r:id="rId6"/>
    <p:sldId id="256" r:id="rId7"/>
    <p:sldId id="282" r:id="rId8"/>
    <p:sldId id="264" r:id="rId9"/>
    <p:sldId id="294" r:id="rId10"/>
    <p:sldId id="330" r:id="rId11"/>
    <p:sldId id="326" r:id="rId12"/>
    <p:sldId id="263" r:id="rId13"/>
    <p:sldId id="258" r:id="rId14"/>
    <p:sldId id="259" r:id="rId15"/>
    <p:sldId id="281" r:id="rId16"/>
    <p:sldId id="265" r:id="rId17"/>
    <p:sldId id="266" r:id="rId18"/>
    <p:sldId id="354" r:id="rId19"/>
    <p:sldId id="332" r:id="rId20"/>
    <p:sldId id="356" r:id="rId21"/>
    <p:sldId id="267" r:id="rId22"/>
    <p:sldId id="300" r:id="rId23"/>
    <p:sldId id="333" r:id="rId24"/>
    <p:sldId id="302" r:id="rId25"/>
    <p:sldId id="305" r:id="rId26"/>
    <p:sldId id="324" r:id="rId27"/>
    <p:sldId id="269" r:id="rId28"/>
    <p:sldId id="316" r:id="rId29"/>
    <p:sldId id="317" r:id="rId30"/>
    <p:sldId id="325" r:id="rId31"/>
    <p:sldId id="270" r:id="rId32"/>
    <p:sldId id="271" r:id="rId33"/>
    <p:sldId id="321" r:id="rId34"/>
    <p:sldId id="322" r:id="rId35"/>
    <p:sldId id="299" r:id="rId36"/>
    <p:sldId id="334" r:id="rId37"/>
    <p:sldId id="335" r:id="rId38"/>
    <p:sldId id="273" r:id="rId39"/>
    <p:sldId id="274" r:id="rId40"/>
    <p:sldId id="275" r:id="rId41"/>
    <p:sldId id="355" r:id="rId42"/>
    <p:sldId id="276" r:id="rId43"/>
    <p:sldId id="307" r:id="rId44"/>
    <p:sldId id="306" r:id="rId45"/>
    <p:sldId id="277" r:id="rId46"/>
    <p:sldId id="278" r:id="rId47"/>
    <p:sldId id="279" r:id="rId48"/>
    <p:sldId id="323" r:id="rId49"/>
    <p:sldId id="310" r:id="rId50"/>
    <p:sldId id="308" r:id="rId51"/>
    <p:sldId id="357" r:id="rId52"/>
    <p:sldId id="298" r:id="rId53"/>
    <p:sldId id="353" r:id="rId54"/>
    <p:sldId id="296" r:id="rId55"/>
    <p:sldId id="365" r:id="rId56"/>
    <p:sldId id="366" r:id="rId57"/>
    <p:sldId id="314" r:id="rId58"/>
    <p:sldId id="312" r:id="rId59"/>
    <p:sldId id="320" r:id="rId60"/>
    <p:sldId id="313" r:id="rId61"/>
    <p:sldId id="364" r:id="rId62"/>
  </p:sldIdLst>
  <p:sldSz cx="9144000" cy="6858000" type="screen4x3"/>
  <p:notesSz cx="7099300" cy="1023461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555" autoAdjust="0"/>
    <p:restoredTop sz="94660"/>
  </p:normalViewPr>
  <p:slideViewPr>
    <p:cSldViewPr>
      <p:cViewPr varScale="1">
        <p:scale>
          <a:sx n="82" d="100"/>
          <a:sy n="82" d="100"/>
        </p:scale>
        <p:origin x="917" y="48"/>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l-GR"/>
          </a:p>
        </p:txBody>
      </p:sp>
      <p:sp>
        <p:nvSpPr>
          <p:cNvPr id="3" name="2 - Θέση ημερομηνίας"/>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BB6FB17C-9BBC-4B2B-BCFB-18142C7F545F}" type="datetimeFigureOut">
              <a:rPr lang="el-GR" smtClean="0"/>
              <a:pPr/>
              <a:t>13/3/2022</a:t>
            </a:fld>
            <a:endParaRPr lang="el-GR"/>
          </a:p>
        </p:txBody>
      </p:sp>
      <p:sp>
        <p:nvSpPr>
          <p:cNvPr id="4" name="3 - Θέση εικόνας διαφάνειας"/>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l-GR"/>
          </a:p>
        </p:txBody>
      </p:sp>
      <p:sp>
        <p:nvSpPr>
          <p:cNvPr id="5" name="4 - Θέση σημειώσεων"/>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l-GR"/>
          </a:p>
        </p:txBody>
      </p:sp>
      <p:sp>
        <p:nvSpPr>
          <p:cNvPr id="7" name="6 - Θέση αριθμού διαφάνειας"/>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6304F133-8B00-48AE-A097-05F6B8CDC8EF}"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7B4F97D2-C0E4-4810-AD45-0D06644280C8}" type="slidenum">
              <a:rPr lang="en-GB">
                <a:latin typeface="Arial" charset="0"/>
              </a:rPr>
              <a:pPr/>
              <a:t>4</a:t>
            </a:fld>
            <a:endParaRPr lang="en-GB">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l-GR"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304F133-8B00-48AE-A097-05F6B8CDC8EF}" type="slidenum">
              <a:rPr lang="el-GR" smtClean="0"/>
              <a:pPr/>
              <a:t>45</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A51BDCF4-957E-4B3B-8692-52D8F4F34471}" type="datetimeFigureOut">
              <a:rPr lang="el-GR" smtClean="0"/>
              <a:pPr/>
              <a:t>13/3/2022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4607F50-858C-472C-A890-8DADD9B1C2A0}"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A51BDCF4-957E-4B3B-8692-52D8F4F34471}" type="datetimeFigureOut">
              <a:rPr lang="el-GR" smtClean="0"/>
              <a:pPr/>
              <a:t>13/3/2022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4607F50-858C-472C-A890-8DADD9B1C2A0}"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A51BDCF4-957E-4B3B-8692-52D8F4F34471}" type="datetimeFigureOut">
              <a:rPr lang="el-GR" smtClean="0"/>
              <a:pPr/>
              <a:t>13/3/2022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4607F50-858C-472C-A890-8DADD9B1C2A0}"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51575"/>
            <a:ext cx="2133600" cy="476250"/>
          </a:xfrm>
        </p:spPr>
        <p:txBody>
          <a:bodyPr/>
          <a:lstStyle>
            <a:lvl1pPr>
              <a:defRPr/>
            </a:lvl1pPr>
          </a:lstStyle>
          <a:p>
            <a:endParaRPr lang="en-US"/>
          </a:p>
        </p:txBody>
      </p:sp>
      <p:sp>
        <p:nvSpPr>
          <p:cNvPr id="6" name="5 - Θέση αριθμού διαφάνειας"/>
          <p:cNvSpPr>
            <a:spLocks noGrp="1"/>
          </p:cNvSpPr>
          <p:nvPr>
            <p:ph type="sldNum" sz="quarter" idx="11"/>
          </p:nvPr>
        </p:nvSpPr>
        <p:spPr>
          <a:xfrm>
            <a:off x="6553200" y="6248400"/>
            <a:ext cx="2133600" cy="476250"/>
          </a:xfrm>
        </p:spPr>
        <p:txBody>
          <a:bodyPr/>
          <a:lstStyle>
            <a:lvl1pPr>
              <a:defRPr/>
            </a:lvl1pPr>
          </a:lstStyle>
          <a:p>
            <a:fld id="{0DE2C4FD-C97F-4DFA-9E29-E2E88BAE105D}" type="slidenum">
              <a:rPr lang="en-US"/>
              <a:pPr/>
              <a:t>‹#›</a:t>
            </a:fld>
            <a:endParaRPr lang="en-US"/>
          </a:p>
        </p:txBody>
      </p:sp>
      <p:sp>
        <p:nvSpPr>
          <p:cNvPr id="7" name="6 - Θέση υποσέλιδου"/>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A51BDCF4-957E-4B3B-8692-52D8F4F34471}" type="datetimeFigureOut">
              <a:rPr lang="el-GR" smtClean="0"/>
              <a:pPr/>
              <a:t>13/3/2022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4607F50-858C-472C-A890-8DADD9B1C2A0}"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A51BDCF4-957E-4B3B-8692-52D8F4F34471}" type="datetimeFigureOut">
              <a:rPr lang="el-GR" smtClean="0"/>
              <a:pPr/>
              <a:t>13/3/2022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4607F50-858C-472C-A890-8DADD9B1C2A0}"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A51BDCF4-957E-4B3B-8692-52D8F4F34471}" type="datetimeFigureOut">
              <a:rPr lang="el-GR" smtClean="0"/>
              <a:pPr/>
              <a:t>13/3/2022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E4607F50-858C-472C-A890-8DADD9B1C2A0}"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A51BDCF4-957E-4B3B-8692-52D8F4F34471}" type="datetimeFigureOut">
              <a:rPr lang="el-GR" smtClean="0"/>
              <a:pPr/>
              <a:t>13/3/2022</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E4607F50-858C-472C-A890-8DADD9B1C2A0}"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A51BDCF4-957E-4B3B-8692-52D8F4F34471}" type="datetimeFigureOut">
              <a:rPr lang="el-GR" smtClean="0"/>
              <a:pPr/>
              <a:t>13/3/2022</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E4607F50-858C-472C-A890-8DADD9B1C2A0}"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A51BDCF4-957E-4B3B-8692-52D8F4F34471}" type="datetimeFigureOut">
              <a:rPr lang="el-GR" smtClean="0"/>
              <a:pPr/>
              <a:t>13/3/2022</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E4607F50-858C-472C-A890-8DADD9B1C2A0}"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A51BDCF4-957E-4B3B-8692-52D8F4F34471}" type="datetimeFigureOut">
              <a:rPr lang="el-GR" smtClean="0"/>
              <a:pPr/>
              <a:t>13/3/2022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E4607F50-858C-472C-A890-8DADD9B1C2A0}"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A51BDCF4-957E-4B3B-8692-52D8F4F34471}" type="datetimeFigureOut">
              <a:rPr lang="el-GR" smtClean="0"/>
              <a:pPr/>
              <a:t>13/3/2022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E4607F50-858C-472C-A890-8DADD9B1C2A0}"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1BDCF4-957E-4B3B-8692-52D8F4F34471}" type="datetimeFigureOut">
              <a:rPr lang="el-GR" smtClean="0"/>
              <a:pPr/>
              <a:t>13/3/2022</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607F50-858C-472C-A890-8DADD9B1C2A0}"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8.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6.png"/><Relationship Id="rId4" Type="http://schemas.openxmlformats.org/officeDocument/2006/relationships/image" Target="../media/image19.wmf"/></Relationships>
</file>

<file path=ppt/slides/_rels/slide26.xml.rels><?xml version="1.0" encoding="UTF-8" standalone="yes"?>
<Relationships xmlns="http://schemas.openxmlformats.org/package/2006/relationships"><Relationship Id="rId3" Type="http://schemas.openxmlformats.org/officeDocument/2006/relationships/package" Target="../embeddings/___________________Microsoft_Excel.xlsx"/><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20.emf"/></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7.png"/><Relationship Id="rId5" Type="http://schemas.openxmlformats.org/officeDocument/2006/relationships/image" Target="../media/image36.wmf"/><Relationship Id="rId4" Type="http://schemas.openxmlformats.org/officeDocument/2006/relationships/oleObject" Target="../embeddings/oleObject4.bin"/></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41.wmf"/></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style>
          <a:lnRef idx="1">
            <a:schemeClr val="accent1"/>
          </a:lnRef>
          <a:fillRef idx="2">
            <a:schemeClr val="accent1"/>
          </a:fillRef>
          <a:effectRef idx="1">
            <a:schemeClr val="accent1"/>
          </a:effectRef>
          <a:fontRef idx="minor">
            <a:schemeClr val="dk1"/>
          </a:fontRef>
        </p:style>
        <p:txBody>
          <a:bodyPr/>
          <a:lstStyle/>
          <a:p>
            <a:r>
              <a:rPr lang="en-US" dirty="0" smtClean="0"/>
              <a:t>K</a:t>
            </a:r>
            <a:r>
              <a:rPr lang="el-GR" dirty="0" err="1" smtClean="0"/>
              <a:t>ατανομή</a:t>
            </a:r>
            <a:r>
              <a:rPr lang="el-GR" dirty="0" smtClean="0"/>
              <a:t> βροχοπτώσεων</a:t>
            </a:r>
            <a:r>
              <a:rPr lang="el-GR" dirty="0" smtClean="0"/>
              <a:t/>
            </a:r>
            <a:br>
              <a:rPr lang="el-GR" dirty="0" smtClean="0"/>
            </a:br>
            <a:r>
              <a:rPr lang="el-GR" dirty="0" smtClean="0"/>
              <a:t>Υδρολογία</a:t>
            </a:r>
            <a:endParaRPr lang="el-GR" dirty="0"/>
          </a:p>
        </p:txBody>
      </p:sp>
      <p:sp>
        <p:nvSpPr>
          <p:cNvPr id="3" name="2 - Υπότιτλος"/>
          <p:cNvSpPr>
            <a:spLocks noGrp="1"/>
          </p:cNvSpPr>
          <p:nvPr>
            <p:ph type="subTitle" idx="1"/>
          </p:nvPr>
        </p:nvSpPr>
        <p:spPr/>
        <p:txBody>
          <a:bodyPr/>
          <a:lstStyle/>
          <a:p>
            <a:r>
              <a:rPr lang="el-GR"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Δρ </a:t>
            </a:r>
            <a:r>
              <a:rPr lang="el-GR"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Μ.Σπηλιώτης</a:t>
            </a:r>
            <a:endParaRPr lang="el-GR"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4" name="Rectangle 11"/>
          <p:cNvSpPr>
            <a:spLocks noChangeArrowheads="1"/>
          </p:cNvSpPr>
          <p:nvPr/>
        </p:nvSpPr>
        <p:spPr bwMode="auto">
          <a:xfrm>
            <a:off x="0" y="0"/>
            <a:ext cx="9144000" cy="1484313"/>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endParaRPr lang="el-G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0" y="0"/>
            <a:ext cx="9207023" cy="4869159"/>
          </a:xfrm>
          <a:prstGeom prst="rect">
            <a:avLst/>
          </a:prstGeom>
          <a:noFill/>
          <a:ln w="9525">
            <a:noFill/>
            <a:miter lim="800000"/>
            <a:headEnd/>
            <a:tailEnd/>
          </a:ln>
        </p:spPr>
      </p:pic>
      <p:sp>
        <p:nvSpPr>
          <p:cNvPr id="3" name="2 - TextBox"/>
          <p:cNvSpPr txBox="1"/>
          <p:nvPr/>
        </p:nvSpPr>
        <p:spPr>
          <a:xfrm>
            <a:off x="1259632" y="5301208"/>
            <a:ext cx="5976664" cy="369332"/>
          </a:xfrm>
          <a:prstGeom prst="rect">
            <a:avLst/>
          </a:prstGeom>
          <a:noFill/>
        </p:spPr>
        <p:txBody>
          <a:bodyPr wrap="square" rtlCol="0">
            <a:spAutoFit/>
          </a:bodyPr>
          <a:lstStyle/>
          <a:p>
            <a:r>
              <a:rPr lang="en-US" dirty="0" smtClean="0"/>
              <a:t>3 </a:t>
            </a:r>
            <a:r>
              <a:rPr lang="el-GR" dirty="0" smtClean="0"/>
              <a:t>και περισσότερα σημεία…</a:t>
            </a:r>
            <a:endParaRPr lang="el-G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print"/>
          <a:srcRect/>
          <a:stretch>
            <a:fillRect/>
          </a:stretch>
        </p:blipFill>
        <p:spPr bwMode="auto">
          <a:xfrm>
            <a:off x="0" y="1"/>
            <a:ext cx="5940152" cy="66339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 y="1"/>
            <a:ext cx="9135554" cy="5013176"/>
          </a:xfrm>
          <a:prstGeom prst="rect">
            <a:avLst/>
          </a:prstGeom>
          <a:noFill/>
          <a:ln w="9525">
            <a:noFill/>
            <a:miter lim="800000"/>
            <a:headEnd/>
            <a:tailEnd/>
          </a:ln>
        </p:spPr>
      </p:pic>
      <p:sp>
        <p:nvSpPr>
          <p:cNvPr id="3" name="2 - TextBox"/>
          <p:cNvSpPr txBox="1"/>
          <p:nvPr/>
        </p:nvSpPr>
        <p:spPr>
          <a:xfrm>
            <a:off x="5292080" y="0"/>
            <a:ext cx="360040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l-GR" sz="4000" b="1" dirty="0" err="1" smtClean="0">
                <a:effectLst>
                  <a:outerShdw blurRad="38100" dist="38100" dir="2700000" algn="tl">
                    <a:srgbClr val="000000">
                      <a:alpha val="43137"/>
                    </a:srgbClr>
                  </a:outerShdw>
                </a:effectLst>
              </a:rPr>
              <a:t>βροχοβαθμίδα</a:t>
            </a:r>
            <a:endParaRPr lang="el-GR" sz="40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b="22913"/>
          <a:stretch>
            <a:fillRect/>
          </a:stretch>
        </p:blipFill>
        <p:spPr bwMode="auto">
          <a:xfrm>
            <a:off x="0" y="-1"/>
            <a:ext cx="7812360" cy="62883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188640"/>
            <a:ext cx="9217467" cy="2726804"/>
          </a:xfrm>
          <a:prstGeom prst="rect">
            <a:avLst/>
          </a:prstGeom>
          <a:noFill/>
          <a:ln w="9525">
            <a:noFill/>
            <a:miter lim="800000"/>
            <a:headEnd/>
            <a:tailEnd/>
          </a:ln>
        </p:spPr>
      </p:pic>
      <p:sp>
        <p:nvSpPr>
          <p:cNvPr id="4" name="3 - TextBox"/>
          <p:cNvSpPr txBox="1"/>
          <p:nvPr/>
        </p:nvSpPr>
        <p:spPr>
          <a:xfrm>
            <a:off x="5724128" y="4941168"/>
            <a:ext cx="2664296" cy="646331"/>
          </a:xfrm>
          <a:prstGeom prst="rect">
            <a:avLst/>
          </a:prstGeom>
          <a:noFill/>
        </p:spPr>
        <p:txBody>
          <a:bodyPr wrap="square" rtlCol="0">
            <a:spAutoFit/>
          </a:bodyPr>
          <a:lstStyle/>
          <a:p>
            <a:r>
              <a:rPr lang="el-GR" dirty="0" smtClean="0"/>
              <a:t>Τσακίρης και Βαγγέλης, 2013</a:t>
            </a:r>
            <a:endParaRPr lang="el-GR" dirty="0"/>
          </a:p>
        </p:txBody>
      </p:sp>
      <p:pic>
        <p:nvPicPr>
          <p:cNvPr id="63489" name="Picture 1"/>
          <p:cNvPicPr>
            <a:picLocks noChangeAspect="1" noChangeArrowheads="1"/>
          </p:cNvPicPr>
          <p:nvPr/>
        </p:nvPicPr>
        <p:blipFill>
          <a:blip r:embed="rId3" cstate="print"/>
          <a:srcRect/>
          <a:stretch>
            <a:fillRect/>
          </a:stretch>
        </p:blipFill>
        <p:spPr bwMode="auto">
          <a:xfrm>
            <a:off x="251520" y="2780928"/>
            <a:ext cx="5531623" cy="3744416"/>
          </a:xfrm>
          <a:prstGeom prst="rect">
            <a:avLst/>
          </a:prstGeom>
          <a:noFill/>
          <a:ln w="9525">
            <a:noFill/>
            <a:miter lim="800000"/>
            <a:headEnd/>
            <a:tailEnd/>
          </a:ln>
        </p:spPr>
      </p:pic>
      <p:sp>
        <p:nvSpPr>
          <p:cNvPr id="6" name="5 - Επεξήγηση με στρογγυλεμένο παραλληλόγραμμο"/>
          <p:cNvSpPr/>
          <p:nvPr/>
        </p:nvSpPr>
        <p:spPr>
          <a:xfrm>
            <a:off x="6228184" y="3284984"/>
            <a:ext cx="2016224" cy="936104"/>
          </a:xfrm>
          <a:prstGeom prst="wedgeRoundRectCallout">
            <a:avLst>
              <a:gd name="adj1" fmla="val -198462"/>
              <a:gd name="adj2" fmla="val 502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Καμία θλάση</a:t>
            </a:r>
          </a:p>
          <a:p>
            <a:pPr algn="ctr"/>
            <a:r>
              <a:rPr lang="el-GR" dirty="0" smtClean="0"/>
              <a:t>Οκ.</a:t>
            </a:r>
            <a:endParaRPr lang="el-G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 y="509589"/>
            <a:ext cx="8234868" cy="3639491"/>
          </a:xfrm>
          <a:prstGeom prst="rect">
            <a:avLst/>
          </a:prstGeom>
          <a:noFill/>
          <a:ln w="9525">
            <a:noFill/>
            <a:miter lim="800000"/>
            <a:headEnd/>
            <a:tailEnd/>
          </a:ln>
        </p:spPr>
      </p:pic>
      <p:sp>
        <p:nvSpPr>
          <p:cNvPr id="4" name="3 - Επεξήγηση με στρογγυλεμένο παραλληλόγραμμο"/>
          <p:cNvSpPr/>
          <p:nvPr/>
        </p:nvSpPr>
        <p:spPr>
          <a:xfrm>
            <a:off x="1475656" y="5013176"/>
            <a:ext cx="6840760" cy="1296144"/>
          </a:xfrm>
          <a:prstGeom prst="wedgeRoundRectCallout">
            <a:avLst>
              <a:gd name="adj1" fmla="val -44643"/>
              <a:gd name="adj2" fmla="val -1124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Γραμμική παλινδρόμηση για τη συμπλήρωση δεδομένων που λείπουν από ένα σταθμό (</a:t>
            </a:r>
            <a:r>
              <a:rPr lang="en-US" sz="2400" dirty="0" err="1" smtClean="0"/>
              <a:t>Px</a:t>
            </a:r>
            <a:r>
              <a:rPr lang="en-US" sz="2400" dirty="0" smtClean="0"/>
              <a:t>)</a:t>
            </a:r>
            <a:endParaRPr lang="el-GR"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7547005" cy="6858000"/>
          </a:xfrm>
          <a:prstGeom prst="rect">
            <a:avLst/>
          </a:prstGeom>
          <a:noFill/>
          <a:ln w="9525">
            <a:noFill/>
            <a:miter lim="800000"/>
            <a:headEnd/>
            <a:tailEnd/>
          </a:ln>
        </p:spPr>
      </p:pic>
      <p:sp>
        <p:nvSpPr>
          <p:cNvPr id="3" name="2 - TextBox"/>
          <p:cNvSpPr txBox="1"/>
          <p:nvPr/>
        </p:nvSpPr>
        <p:spPr>
          <a:xfrm>
            <a:off x="2843808" y="116632"/>
            <a:ext cx="439248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l-GR" dirty="0" smtClean="0">
                <a:effectLst>
                  <a:reflection blurRad="6350" stA="55000" endA="300" endPos="45500" dir="5400000" sy="-100000" algn="bl" rotWithShape="0"/>
                </a:effectLst>
              </a:rPr>
              <a:t>Άσκηση (Τσακίρης και Βαγγέλης, 2009)</a:t>
            </a:r>
            <a:endParaRPr lang="el-GR" dirty="0">
              <a:effectLst>
                <a:reflection blurRad="6350" stA="55000" endA="300" endPos="45500" dir="5400000" sy="-100000" algn="bl" rotWithShape="0"/>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t="1807"/>
          <a:stretch>
            <a:fillRect/>
          </a:stretch>
        </p:blipFill>
        <p:spPr bwMode="auto">
          <a:xfrm>
            <a:off x="0" y="2276872"/>
            <a:ext cx="7248310" cy="39140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πεξήγηση με στρογγυλεμένο παραλληλόγραμμο"/>
          <p:cNvSpPr/>
          <p:nvPr/>
        </p:nvSpPr>
        <p:spPr>
          <a:xfrm>
            <a:off x="611560" y="1772816"/>
            <a:ext cx="7416824" cy="388843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dirty="0" smtClean="0"/>
              <a:t>Στόχοι άσκησης: </a:t>
            </a:r>
          </a:p>
          <a:p>
            <a:pPr>
              <a:buFont typeface="Wingdings" pitchFamily="2" charset="2"/>
              <a:buChar char="Ø"/>
            </a:pPr>
            <a:r>
              <a:rPr lang="el-GR" sz="2800" dirty="0" smtClean="0"/>
              <a:t>  Έλεγχος ομοιογένειας</a:t>
            </a:r>
          </a:p>
          <a:p>
            <a:pPr>
              <a:buFont typeface="Wingdings" pitchFamily="2" charset="2"/>
              <a:buChar char="Ø"/>
            </a:pPr>
            <a:r>
              <a:rPr lang="el-GR" sz="2800" dirty="0" smtClean="0"/>
              <a:t>  Συμπλήρωση δεδομένων που λείπουν (</a:t>
            </a:r>
            <a:r>
              <a:rPr lang="el-GR" sz="2800" dirty="0" err="1" smtClean="0"/>
              <a:t>γρ</a:t>
            </a:r>
            <a:r>
              <a:rPr lang="el-GR" sz="2800" dirty="0" smtClean="0"/>
              <a:t>. παλινδρόμηση)</a:t>
            </a:r>
          </a:p>
          <a:p>
            <a:pPr>
              <a:buFont typeface="Wingdings" pitchFamily="2" charset="2"/>
              <a:buChar char="Ø"/>
            </a:pPr>
            <a:r>
              <a:rPr lang="el-GR" sz="2800" dirty="0" smtClean="0"/>
              <a:t>  Εφαρμογή μεθόδου </a:t>
            </a:r>
            <a:r>
              <a:rPr lang="en-US" sz="2800" dirty="0" err="1" smtClean="0"/>
              <a:t>Thiessen</a:t>
            </a:r>
            <a:r>
              <a:rPr lang="en-US" sz="2800" dirty="0" smtClean="0"/>
              <a:t> (</a:t>
            </a:r>
            <a:r>
              <a:rPr lang="el-GR" sz="2800" dirty="0" smtClean="0"/>
              <a:t>προσοχή στη </a:t>
            </a:r>
            <a:r>
              <a:rPr lang="el-GR" sz="2800" dirty="0" err="1" smtClean="0"/>
              <a:t>βροχοβαθμίδα</a:t>
            </a:r>
            <a:r>
              <a:rPr lang="el-GR" dirty="0" smtClean="0"/>
              <a:t>)</a:t>
            </a:r>
            <a:endParaRPr lang="el-G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2209800" y="142875"/>
            <a:ext cx="4724400" cy="657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Βασική βιβλιογραφία σημερινού μαθήματος</a:t>
            </a:r>
            <a:endParaRPr lang="el-GR" dirty="0"/>
          </a:p>
        </p:txBody>
      </p:sp>
      <p:sp>
        <p:nvSpPr>
          <p:cNvPr id="3" name="2 - Θέση περιεχομένου"/>
          <p:cNvSpPr>
            <a:spLocks noGrp="1"/>
          </p:cNvSpPr>
          <p:nvPr>
            <p:ph idx="1"/>
          </p:nvPr>
        </p:nvSpPr>
        <p:spPr/>
        <p:txBody>
          <a:bodyPr>
            <a:normAutofit fontScale="85000" lnSpcReduction="10000"/>
          </a:bodyPr>
          <a:lstStyle/>
          <a:p>
            <a:r>
              <a:rPr lang="el-GR" dirty="0" err="1" smtClean="0"/>
              <a:t>Χρυσάνθου</a:t>
            </a:r>
            <a:r>
              <a:rPr lang="el-GR" dirty="0" smtClean="0"/>
              <a:t> Βλ., 2013. Σημειώσεις Υδρολογίας.</a:t>
            </a:r>
          </a:p>
          <a:p>
            <a:r>
              <a:rPr lang="el-GR" dirty="0" err="1" smtClean="0"/>
              <a:t>Μπέλλος</a:t>
            </a:r>
            <a:r>
              <a:rPr lang="el-GR" dirty="0" smtClean="0"/>
              <a:t> Κ., 2006. Στοιχεία Τεχνικής Υδρολογίας. Ξάνθη.</a:t>
            </a:r>
          </a:p>
          <a:p>
            <a:r>
              <a:rPr lang="el-GR" dirty="0" smtClean="0"/>
              <a:t>Τσακίρης </a:t>
            </a:r>
            <a:r>
              <a:rPr lang="el-GR" dirty="0" err="1" smtClean="0"/>
              <a:t>Γ.και</a:t>
            </a:r>
            <a:r>
              <a:rPr lang="el-GR" dirty="0" smtClean="0"/>
              <a:t> Βαγγέλης Χ., 2009. Υδατικοί πόροι: ΙΙ. Εφαρμογές Τεχνικής Υδρολογίας, Ασκήσεις. (3 κεφάλαιο). Εκδόσεις Συμμετρία, Αθήνα. </a:t>
            </a:r>
          </a:p>
          <a:p>
            <a:r>
              <a:rPr lang="el-GR" dirty="0" smtClean="0"/>
              <a:t>Σακάς Ι, 2012. Τεχνική Υδρολογία (άσκηση δυναμικής </a:t>
            </a:r>
            <a:r>
              <a:rPr lang="el-GR" dirty="0" err="1" smtClean="0"/>
              <a:t>εξατμισοδιαπνοής</a:t>
            </a:r>
            <a:r>
              <a:rPr lang="el-GR" dirty="0" smtClean="0"/>
              <a:t>). Εκδόσεις Αϊβαζίδη, Θεσσαλονίκη.</a:t>
            </a:r>
          </a:p>
          <a:p>
            <a:r>
              <a:rPr lang="el-GR" dirty="0" smtClean="0"/>
              <a:t>Μ</a:t>
            </a:r>
            <a:r>
              <a:rPr lang="en-US" dirty="0" err="1" smtClean="0"/>
              <a:t>cCuen</a:t>
            </a:r>
            <a:r>
              <a:rPr lang="el-GR" dirty="0" smtClean="0"/>
              <a:t>, 1988. </a:t>
            </a:r>
            <a:r>
              <a:rPr lang="en-US" dirty="0" smtClean="0"/>
              <a:t>Hydrologic Analysis and Design</a:t>
            </a:r>
            <a:r>
              <a:rPr lang="el-GR" dirty="0" smtClean="0"/>
              <a:t>. </a:t>
            </a:r>
            <a:r>
              <a:rPr lang="en-US" dirty="0" smtClean="0"/>
              <a:t>Prentice Hall, 1998 </a:t>
            </a:r>
          </a:p>
          <a:p>
            <a:endParaRPr lang="el-GR"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πεξήγηση με στρογγυλεμένο παραλληλόγραμμο"/>
          <p:cNvSpPr/>
          <p:nvPr/>
        </p:nvSpPr>
        <p:spPr>
          <a:xfrm>
            <a:off x="2123728" y="1844824"/>
            <a:ext cx="5328592" cy="295232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smtClean="0"/>
              <a:t>Συσχέτιση….</a:t>
            </a:r>
            <a:endParaRPr lang="el-GR" sz="28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395536" y="260648"/>
            <a:ext cx="8042895" cy="6196549"/>
          </a:xfrm>
          <a:prstGeom prst="rect">
            <a:avLst/>
          </a:prstGeom>
          <a:noFill/>
          <a:ln w="9525">
            <a:noFill/>
            <a:miter lim="800000"/>
            <a:headEnd/>
            <a:tailEnd/>
          </a:ln>
        </p:spPr>
      </p:pic>
      <p:sp>
        <p:nvSpPr>
          <p:cNvPr id="3" name="2 - TextBox"/>
          <p:cNvSpPr txBox="1"/>
          <p:nvPr/>
        </p:nvSpPr>
        <p:spPr>
          <a:xfrm>
            <a:off x="1907704" y="1700808"/>
            <a:ext cx="720080" cy="461665"/>
          </a:xfrm>
          <a:prstGeom prst="rect">
            <a:avLst/>
          </a:prstGeom>
          <a:noFill/>
        </p:spPr>
        <p:txBody>
          <a:bodyPr wrap="square" rtlCol="0">
            <a:spAutoFit/>
          </a:bodyPr>
          <a:lstStyle/>
          <a:p>
            <a:r>
              <a:rPr lang="en-US" sz="2400" dirty="0" smtClean="0">
                <a:solidFill>
                  <a:schemeClr val="tx2"/>
                </a:solidFill>
                <a:effectLst>
                  <a:outerShdw blurRad="38100" dist="38100" dir="2700000" algn="tl">
                    <a:srgbClr val="000000">
                      <a:alpha val="43137"/>
                    </a:srgbClr>
                  </a:outerShdw>
                </a:effectLst>
              </a:rPr>
              <a:t>n</a:t>
            </a:r>
            <a:endParaRPr lang="el-GR" sz="2400" dirty="0">
              <a:solidFill>
                <a:schemeClr val="tx2"/>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Line 2"/>
          <p:cNvSpPr>
            <a:spLocks noChangeShapeType="1"/>
          </p:cNvSpPr>
          <p:nvPr/>
        </p:nvSpPr>
        <p:spPr bwMode="auto">
          <a:xfrm>
            <a:off x="6400800" y="2590800"/>
            <a:ext cx="2286000" cy="0"/>
          </a:xfrm>
          <a:prstGeom prst="line">
            <a:avLst/>
          </a:prstGeom>
          <a:noFill/>
          <a:ln w="25400">
            <a:solidFill>
              <a:schemeClr val="tx1"/>
            </a:solidFill>
            <a:round/>
            <a:headEnd/>
            <a:tailEnd/>
          </a:ln>
          <a:effectLst/>
        </p:spPr>
        <p:txBody>
          <a:bodyPr wrap="none" anchor="ctr"/>
          <a:lstStyle/>
          <a:p>
            <a:endParaRPr lang="el-GR"/>
          </a:p>
        </p:txBody>
      </p:sp>
      <p:sp>
        <p:nvSpPr>
          <p:cNvPr id="968707" name="Line 3"/>
          <p:cNvSpPr>
            <a:spLocks noChangeShapeType="1"/>
          </p:cNvSpPr>
          <p:nvPr/>
        </p:nvSpPr>
        <p:spPr bwMode="auto">
          <a:xfrm>
            <a:off x="6394450" y="5181600"/>
            <a:ext cx="2286000" cy="0"/>
          </a:xfrm>
          <a:prstGeom prst="line">
            <a:avLst/>
          </a:prstGeom>
          <a:noFill/>
          <a:ln w="25400">
            <a:solidFill>
              <a:schemeClr val="tx1"/>
            </a:solidFill>
            <a:round/>
            <a:headEnd/>
            <a:tailEnd/>
          </a:ln>
          <a:effectLst/>
        </p:spPr>
        <p:txBody>
          <a:bodyPr wrap="none" anchor="ctr"/>
          <a:lstStyle/>
          <a:p>
            <a:endParaRPr lang="el-GR"/>
          </a:p>
        </p:txBody>
      </p:sp>
      <p:sp>
        <p:nvSpPr>
          <p:cNvPr id="968708" name="Rectangle 4"/>
          <p:cNvSpPr>
            <a:spLocks noGrp="1" noChangeArrowheads="1"/>
          </p:cNvSpPr>
          <p:nvPr>
            <p:ph type="title"/>
          </p:nvPr>
        </p:nvSpPr>
        <p:spPr>
          <a:xfrm>
            <a:off x="533400" y="228600"/>
            <a:ext cx="8402638" cy="1143000"/>
          </a:xfrm>
        </p:spPr>
        <p:txBody>
          <a:bodyPr>
            <a:normAutofit fontScale="90000"/>
          </a:bodyPr>
          <a:lstStyle/>
          <a:p>
            <a:pPr>
              <a:lnSpc>
                <a:spcPct val="80000"/>
              </a:lnSpc>
            </a:pPr>
            <a:r>
              <a:rPr lang="el-GR" dirty="0" smtClean="0"/>
              <a:t>Συντελεστής Συσχέτιση</a:t>
            </a:r>
            <a:br>
              <a:rPr lang="el-GR" dirty="0" smtClean="0"/>
            </a:br>
            <a:r>
              <a:rPr lang="el-GR" dirty="0" smtClean="0"/>
              <a:t>(πιο σωστά γραμμικής)</a:t>
            </a:r>
            <a:endParaRPr lang="en-US" dirty="0"/>
          </a:p>
        </p:txBody>
      </p:sp>
      <p:sp>
        <p:nvSpPr>
          <p:cNvPr id="968709" name="Line 5"/>
          <p:cNvSpPr>
            <a:spLocks noChangeShapeType="1"/>
          </p:cNvSpPr>
          <p:nvPr/>
        </p:nvSpPr>
        <p:spPr bwMode="auto">
          <a:xfrm>
            <a:off x="414338" y="1985963"/>
            <a:ext cx="0" cy="1519237"/>
          </a:xfrm>
          <a:prstGeom prst="line">
            <a:avLst/>
          </a:prstGeom>
          <a:noFill/>
          <a:ln w="25400">
            <a:solidFill>
              <a:schemeClr val="tx1"/>
            </a:solidFill>
            <a:round/>
            <a:headEnd/>
            <a:tailEnd/>
          </a:ln>
          <a:effectLst/>
        </p:spPr>
        <p:txBody>
          <a:bodyPr wrap="none" anchor="ctr"/>
          <a:lstStyle/>
          <a:p>
            <a:endParaRPr lang="el-GR"/>
          </a:p>
        </p:txBody>
      </p:sp>
      <p:sp>
        <p:nvSpPr>
          <p:cNvPr id="968710" name="Line 6"/>
          <p:cNvSpPr>
            <a:spLocks noChangeShapeType="1"/>
          </p:cNvSpPr>
          <p:nvPr/>
        </p:nvSpPr>
        <p:spPr bwMode="auto">
          <a:xfrm flipH="1" flipV="1">
            <a:off x="414338" y="2133600"/>
            <a:ext cx="2574925" cy="873125"/>
          </a:xfrm>
          <a:prstGeom prst="line">
            <a:avLst/>
          </a:prstGeom>
          <a:noFill/>
          <a:ln w="28575">
            <a:solidFill>
              <a:schemeClr val="tx1"/>
            </a:solidFill>
            <a:round/>
            <a:headEnd/>
            <a:tailEnd/>
          </a:ln>
          <a:effectLst/>
        </p:spPr>
        <p:txBody>
          <a:bodyPr wrap="none" anchor="ctr"/>
          <a:lstStyle/>
          <a:p>
            <a:endParaRPr lang="el-GR"/>
          </a:p>
        </p:txBody>
      </p:sp>
      <p:sp>
        <p:nvSpPr>
          <p:cNvPr id="968711" name="Oval 7"/>
          <p:cNvSpPr>
            <a:spLocks noChangeArrowheads="1"/>
          </p:cNvSpPr>
          <p:nvPr/>
        </p:nvSpPr>
        <p:spPr bwMode="auto">
          <a:xfrm rot="7282380" flipH="1">
            <a:off x="2532063" y="2819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12" name="Oval 8"/>
          <p:cNvSpPr>
            <a:spLocks noChangeArrowheads="1"/>
          </p:cNvSpPr>
          <p:nvPr/>
        </p:nvSpPr>
        <p:spPr bwMode="auto">
          <a:xfrm rot="7282380" flipH="1">
            <a:off x="1770063" y="25146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13" name="Oval 9"/>
          <p:cNvSpPr>
            <a:spLocks noChangeArrowheads="1"/>
          </p:cNvSpPr>
          <p:nvPr/>
        </p:nvSpPr>
        <p:spPr bwMode="auto">
          <a:xfrm rot="7282380" flipH="1">
            <a:off x="1465263" y="2438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14" name="Oval 10"/>
          <p:cNvSpPr>
            <a:spLocks noChangeArrowheads="1"/>
          </p:cNvSpPr>
          <p:nvPr/>
        </p:nvSpPr>
        <p:spPr bwMode="auto">
          <a:xfrm rot="7282380" flipH="1">
            <a:off x="474663" y="2057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15" name="Oval 11"/>
          <p:cNvSpPr>
            <a:spLocks noChangeArrowheads="1"/>
          </p:cNvSpPr>
          <p:nvPr/>
        </p:nvSpPr>
        <p:spPr bwMode="auto">
          <a:xfrm rot="7282380" flipH="1">
            <a:off x="855663" y="22098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16" name="Oval 12"/>
          <p:cNvSpPr>
            <a:spLocks noChangeArrowheads="1"/>
          </p:cNvSpPr>
          <p:nvPr/>
        </p:nvSpPr>
        <p:spPr bwMode="auto">
          <a:xfrm rot="7282380" flipH="1">
            <a:off x="1160463" y="2286000"/>
            <a:ext cx="228600" cy="228600"/>
          </a:xfrm>
          <a:prstGeom prst="ellipse">
            <a:avLst/>
          </a:prstGeom>
          <a:solidFill>
            <a:schemeClr val="folHlink"/>
          </a:solidFill>
          <a:ln w="12700">
            <a:solidFill>
              <a:schemeClr val="tx1"/>
            </a:solidFill>
            <a:round/>
            <a:headEnd/>
            <a:tailEnd/>
          </a:ln>
          <a:effectLst/>
        </p:spPr>
        <p:txBody>
          <a:bodyPr rot="10800000" vert="eaVert" wrap="none" anchor="ctr"/>
          <a:lstStyle/>
          <a:p>
            <a:pPr algn="ctr"/>
            <a:endParaRPr lang="el-GR" sz="2400" b="0" baseline="0">
              <a:solidFill>
                <a:schemeClr val="tx2"/>
              </a:solidFill>
              <a:latin typeface="Arial" charset="0"/>
            </a:endParaRPr>
          </a:p>
        </p:txBody>
      </p:sp>
      <p:sp>
        <p:nvSpPr>
          <p:cNvPr id="968717" name="Text Box 13"/>
          <p:cNvSpPr txBox="1">
            <a:spLocks noChangeArrowheads="1"/>
          </p:cNvSpPr>
          <p:nvPr/>
        </p:nvSpPr>
        <p:spPr bwMode="auto">
          <a:xfrm>
            <a:off x="169863" y="1600200"/>
            <a:ext cx="387350" cy="457200"/>
          </a:xfrm>
          <a:prstGeom prst="rect">
            <a:avLst/>
          </a:prstGeom>
          <a:noFill/>
          <a:ln w="12700">
            <a:noFill/>
            <a:miter lim="800000"/>
            <a:headEnd/>
            <a:tailEnd/>
          </a:ln>
          <a:effectLst/>
        </p:spPr>
        <p:txBody>
          <a:bodyPr wrap="none">
            <a:spAutoFit/>
          </a:bodyPr>
          <a:lstStyle/>
          <a:p>
            <a:r>
              <a:rPr lang="en-US" sz="2400" baseline="0">
                <a:solidFill>
                  <a:schemeClr val="tx2"/>
                </a:solidFill>
                <a:latin typeface="Arial" charset="0"/>
              </a:rPr>
              <a:t>Y</a:t>
            </a:r>
          </a:p>
        </p:txBody>
      </p:sp>
      <p:sp>
        <p:nvSpPr>
          <p:cNvPr id="968718" name="Line 14"/>
          <p:cNvSpPr>
            <a:spLocks noChangeShapeType="1"/>
          </p:cNvSpPr>
          <p:nvPr/>
        </p:nvSpPr>
        <p:spPr bwMode="auto">
          <a:xfrm>
            <a:off x="398463" y="3505200"/>
            <a:ext cx="2286000" cy="0"/>
          </a:xfrm>
          <a:prstGeom prst="line">
            <a:avLst/>
          </a:prstGeom>
          <a:noFill/>
          <a:ln w="25400">
            <a:solidFill>
              <a:schemeClr val="tx1"/>
            </a:solidFill>
            <a:round/>
            <a:headEnd/>
            <a:tailEnd/>
          </a:ln>
          <a:effectLst/>
        </p:spPr>
        <p:txBody>
          <a:bodyPr wrap="none" anchor="ctr"/>
          <a:lstStyle/>
          <a:p>
            <a:endParaRPr lang="el-GR"/>
          </a:p>
        </p:txBody>
      </p:sp>
      <p:sp>
        <p:nvSpPr>
          <p:cNvPr id="968719" name="Oval 15"/>
          <p:cNvSpPr>
            <a:spLocks noChangeArrowheads="1"/>
          </p:cNvSpPr>
          <p:nvPr/>
        </p:nvSpPr>
        <p:spPr bwMode="auto">
          <a:xfrm rot="7282380" flipH="1">
            <a:off x="2151063" y="26670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20" name="Text Box 16"/>
          <p:cNvSpPr txBox="1">
            <a:spLocks noChangeArrowheads="1"/>
          </p:cNvSpPr>
          <p:nvPr/>
        </p:nvSpPr>
        <p:spPr bwMode="auto">
          <a:xfrm>
            <a:off x="2660650" y="3276600"/>
            <a:ext cx="387350" cy="457200"/>
          </a:xfrm>
          <a:prstGeom prst="rect">
            <a:avLst/>
          </a:prstGeom>
          <a:noFill/>
          <a:ln w="12700">
            <a:noFill/>
            <a:miter lim="800000"/>
            <a:headEnd/>
            <a:tailEnd/>
          </a:ln>
          <a:effectLst/>
        </p:spPr>
        <p:txBody>
          <a:bodyPr wrap="none">
            <a:spAutoFit/>
          </a:bodyPr>
          <a:lstStyle/>
          <a:p>
            <a:r>
              <a:rPr lang="en-US" sz="2400" baseline="0">
                <a:solidFill>
                  <a:schemeClr val="tx2"/>
                </a:solidFill>
                <a:latin typeface="Arial" charset="0"/>
              </a:rPr>
              <a:t>X</a:t>
            </a:r>
          </a:p>
        </p:txBody>
      </p:sp>
      <p:sp>
        <p:nvSpPr>
          <p:cNvPr id="968721" name="Line 17"/>
          <p:cNvSpPr>
            <a:spLocks noChangeShapeType="1"/>
          </p:cNvSpPr>
          <p:nvPr/>
        </p:nvSpPr>
        <p:spPr bwMode="auto">
          <a:xfrm>
            <a:off x="3368675" y="1985963"/>
            <a:ext cx="0" cy="1519237"/>
          </a:xfrm>
          <a:prstGeom prst="line">
            <a:avLst/>
          </a:prstGeom>
          <a:noFill/>
          <a:ln w="25400">
            <a:solidFill>
              <a:schemeClr val="tx1"/>
            </a:solidFill>
            <a:round/>
            <a:headEnd/>
            <a:tailEnd/>
          </a:ln>
          <a:effectLst/>
        </p:spPr>
        <p:txBody>
          <a:bodyPr wrap="none" anchor="ctr"/>
          <a:lstStyle/>
          <a:p>
            <a:endParaRPr lang="el-GR"/>
          </a:p>
        </p:txBody>
      </p:sp>
      <p:sp>
        <p:nvSpPr>
          <p:cNvPr id="968722" name="Line 18"/>
          <p:cNvSpPr>
            <a:spLocks noChangeShapeType="1"/>
          </p:cNvSpPr>
          <p:nvPr/>
        </p:nvSpPr>
        <p:spPr bwMode="auto">
          <a:xfrm flipH="1" flipV="1">
            <a:off x="3368675" y="2133600"/>
            <a:ext cx="2574925" cy="873125"/>
          </a:xfrm>
          <a:prstGeom prst="line">
            <a:avLst/>
          </a:prstGeom>
          <a:noFill/>
          <a:ln w="28575">
            <a:solidFill>
              <a:schemeClr val="tx1"/>
            </a:solidFill>
            <a:round/>
            <a:headEnd/>
            <a:tailEnd/>
          </a:ln>
          <a:effectLst/>
        </p:spPr>
        <p:txBody>
          <a:bodyPr wrap="none" anchor="ctr"/>
          <a:lstStyle/>
          <a:p>
            <a:endParaRPr lang="el-GR"/>
          </a:p>
        </p:txBody>
      </p:sp>
      <p:sp>
        <p:nvSpPr>
          <p:cNvPr id="968723" name="Oval 19"/>
          <p:cNvSpPr>
            <a:spLocks noChangeArrowheads="1"/>
          </p:cNvSpPr>
          <p:nvPr/>
        </p:nvSpPr>
        <p:spPr bwMode="auto">
          <a:xfrm rot="-7282380">
            <a:off x="5486400" y="31242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24" name="Oval 20"/>
          <p:cNvSpPr>
            <a:spLocks noChangeArrowheads="1"/>
          </p:cNvSpPr>
          <p:nvPr/>
        </p:nvSpPr>
        <p:spPr bwMode="auto">
          <a:xfrm rot="-7282380">
            <a:off x="5410200" y="27432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25" name="Oval 21"/>
          <p:cNvSpPr>
            <a:spLocks noChangeArrowheads="1"/>
          </p:cNvSpPr>
          <p:nvPr/>
        </p:nvSpPr>
        <p:spPr bwMode="auto">
          <a:xfrm rot="-7282380">
            <a:off x="3581400" y="17526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26" name="Oval 22"/>
          <p:cNvSpPr>
            <a:spLocks noChangeArrowheads="1"/>
          </p:cNvSpPr>
          <p:nvPr/>
        </p:nvSpPr>
        <p:spPr bwMode="auto">
          <a:xfrm rot="-7282380">
            <a:off x="3733800" y="21336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27" name="Oval 23"/>
          <p:cNvSpPr>
            <a:spLocks noChangeArrowheads="1"/>
          </p:cNvSpPr>
          <p:nvPr/>
        </p:nvSpPr>
        <p:spPr bwMode="auto">
          <a:xfrm rot="-7282380">
            <a:off x="5105400" y="29718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28" name="Oval 24"/>
          <p:cNvSpPr>
            <a:spLocks noChangeArrowheads="1"/>
          </p:cNvSpPr>
          <p:nvPr/>
        </p:nvSpPr>
        <p:spPr bwMode="auto">
          <a:xfrm rot="-7282380">
            <a:off x="3429000" y="2438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29" name="Oval 25"/>
          <p:cNvSpPr>
            <a:spLocks noChangeArrowheads="1"/>
          </p:cNvSpPr>
          <p:nvPr/>
        </p:nvSpPr>
        <p:spPr bwMode="auto">
          <a:xfrm rot="-7282380">
            <a:off x="4724400" y="27432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30" name="Oval 26"/>
          <p:cNvSpPr>
            <a:spLocks noChangeArrowheads="1"/>
          </p:cNvSpPr>
          <p:nvPr/>
        </p:nvSpPr>
        <p:spPr bwMode="auto">
          <a:xfrm rot="-7282380">
            <a:off x="4191000" y="21336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31" name="Oval 27"/>
          <p:cNvSpPr>
            <a:spLocks noChangeArrowheads="1"/>
          </p:cNvSpPr>
          <p:nvPr/>
        </p:nvSpPr>
        <p:spPr bwMode="auto">
          <a:xfrm rot="-7282380">
            <a:off x="4419600" y="19812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32" name="Oval 28"/>
          <p:cNvSpPr>
            <a:spLocks noChangeArrowheads="1"/>
          </p:cNvSpPr>
          <p:nvPr/>
        </p:nvSpPr>
        <p:spPr bwMode="auto">
          <a:xfrm rot="-7282380">
            <a:off x="5257800" y="25146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33" name="Oval 29"/>
          <p:cNvSpPr>
            <a:spLocks noChangeArrowheads="1"/>
          </p:cNvSpPr>
          <p:nvPr/>
        </p:nvSpPr>
        <p:spPr bwMode="auto">
          <a:xfrm rot="-7282380">
            <a:off x="3810000" y="2438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34" name="Oval 30"/>
          <p:cNvSpPr>
            <a:spLocks noChangeArrowheads="1"/>
          </p:cNvSpPr>
          <p:nvPr/>
        </p:nvSpPr>
        <p:spPr bwMode="auto">
          <a:xfrm rot="-7282380">
            <a:off x="5029200" y="2286000"/>
            <a:ext cx="228600" cy="228600"/>
          </a:xfrm>
          <a:prstGeom prst="ellipse">
            <a:avLst/>
          </a:prstGeom>
          <a:solidFill>
            <a:schemeClr val="folHlink"/>
          </a:solidFill>
          <a:ln w="12700">
            <a:solidFill>
              <a:schemeClr val="tx1"/>
            </a:solidFill>
            <a:round/>
            <a:headEnd/>
            <a:tailEnd/>
          </a:ln>
          <a:effectLst/>
        </p:spPr>
        <p:txBody>
          <a:bodyPr vert="eaVert" wrap="none" anchor="ctr"/>
          <a:lstStyle/>
          <a:p>
            <a:pPr algn="ctr"/>
            <a:endParaRPr lang="el-GR" sz="2400" b="0" baseline="0">
              <a:solidFill>
                <a:schemeClr val="tx2"/>
              </a:solidFill>
              <a:latin typeface="Arial" charset="0"/>
            </a:endParaRPr>
          </a:p>
        </p:txBody>
      </p:sp>
      <p:sp>
        <p:nvSpPr>
          <p:cNvPr id="968735" name="Oval 31"/>
          <p:cNvSpPr>
            <a:spLocks noChangeArrowheads="1"/>
          </p:cNvSpPr>
          <p:nvPr/>
        </p:nvSpPr>
        <p:spPr bwMode="auto">
          <a:xfrm rot="-7282380">
            <a:off x="4114800" y="2438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36" name="Oval 32"/>
          <p:cNvSpPr>
            <a:spLocks noChangeArrowheads="1"/>
          </p:cNvSpPr>
          <p:nvPr/>
        </p:nvSpPr>
        <p:spPr bwMode="auto">
          <a:xfrm rot="-7282380">
            <a:off x="4495800" y="25146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37" name="Oval 33"/>
          <p:cNvSpPr>
            <a:spLocks noChangeArrowheads="1"/>
          </p:cNvSpPr>
          <p:nvPr/>
        </p:nvSpPr>
        <p:spPr bwMode="auto">
          <a:xfrm rot="-7282380">
            <a:off x="4267200" y="27432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38" name="Text Box 34"/>
          <p:cNvSpPr txBox="1">
            <a:spLocks noChangeArrowheads="1"/>
          </p:cNvSpPr>
          <p:nvPr/>
        </p:nvSpPr>
        <p:spPr bwMode="auto">
          <a:xfrm>
            <a:off x="3124200" y="1524000"/>
            <a:ext cx="387350" cy="457200"/>
          </a:xfrm>
          <a:prstGeom prst="rect">
            <a:avLst/>
          </a:prstGeom>
          <a:noFill/>
          <a:ln w="12700">
            <a:noFill/>
            <a:miter lim="800000"/>
            <a:headEnd/>
            <a:tailEnd/>
          </a:ln>
          <a:effectLst/>
        </p:spPr>
        <p:txBody>
          <a:bodyPr wrap="none">
            <a:spAutoFit/>
          </a:bodyPr>
          <a:lstStyle/>
          <a:p>
            <a:r>
              <a:rPr lang="en-US" sz="2400" baseline="0">
                <a:solidFill>
                  <a:schemeClr val="tx2"/>
                </a:solidFill>
                <a:latin typeface="Arial" charset="0"/>
              </a:rPr>
              <a:t>Y</a:t>
            </a:r>
          </a:p>
        </p:txBody>
      </p:sp>
      <p:sp>
        <p:nvSpPr>
          <p:cNvPr id="968739" name="Line 35"/>
          <p:cNvSpPr>
            <a:spLocks noChangeShapeType="1"/>
          </p:cNvSpPr>
          <p:nvPr/>
        </p:nvSpPr>
        <p:spPr bwMode="auto">
          <a:xfrm>
            <a:off x="3352800" y="3505200"/>
            <a:ext cx="2286000" cy="0"/>
          </a:xfrm>
          <a:prstGeom prst="line">
            <a:avLst/>
          </a:prstGeom>
          <a:noFill/>
          <a:ln w="25400">
            <a:solidFill>
              <a:schemeClr val="tx1"/>
            </a:solidFill>
            <a:round/>
            <a:headEnd/>
            <a:tailEnd/>
          </a:ln>
          <a:effectLst/>
        </p:spPr>
        <p:txBody>
          <a:bodyPr wrap="none" anchor="ctr"/>
          <a:lstStyle/>
          <a:p>
            <a:endParaRPr lang="el-GR"/>
          </a:p>
        </p:txBody>
      </p:sp>
      <p:sp>
        <p:nvSpPr>
          <p:cNvPr id="968740" name="Text Box 36"/>
          <p:cNvSpPr txBox="1">
            <a:spLocks noChangeArrowheads="1"/>
          </p:cNvSpPr>
          <p:nvPr/>
        </p:nvSpPr>
        <p:spPr bwMode="auto">
          <a:xfrm>
            <a:off x="5614988" y="3276600"/>
            <a:ext cx="387350" cy="457200"/>
          </a:xfrm>
          <a:prstGeom prst="rect">
            <a:avLst/>
          </a:prstGeom>
          <a:noFill/>
          <a:ln w="12700">
            <a:noFill/>
            <a:miter lim="800000"/>
            <a:headEnd/>
            <a:tailEnd/>
          </a:ln>
          <a:effectLst/>
        </p:spPr>
        <p:txBody>
          <a:bodyPr wrap="none">
            <a:spAutoFit/>
          </a:bodyPr>
          <a:lstStyle/>
          <a:p>
            <a:r>
              <a:rPr lang="en-US" sz="2400" baseline="0">
                <a:solidFill>
                  <a:schemeClr val="tx2"/>
                </a:solidFill>
                <a:latin typeface="Arial" charset="0"/>
              </a:rPr>
              <a:t>X</a:t>
            </a:r>
          </a:p>
        </p:txBody>
      </p:sp>
      <p:sp>
        <p:nvSpPr>
          <p:cNvPr id="968741" name="Line 37"/>
          <p:cNvSpPr>
            <a:spLocks noChangeShapeType="1"/>
          </p:cNvSpPr>
          <p:nvPr/>
        </p:nvSpPr>
        <p:spPr bwMode="auto">
          <a:xfrm>
            <a:off x="6364288" y="1985963"/>
            <a:ext cx="0" cy="1519237"/>
          </a:xfrm>
          <a:prstGeom prst="line">
            <a:avLst/>
          </a:prstGeom>
          <a:noFill/>
          <a:ln w="25400">
            <a:solidFill>
              <a:schemeClr val="tx1"/>
            </a:solidFill>
            <a:round/>
            <a:headEnd/>
            <a:tailEnd/>
          </a:ln>
          <a:effectLst/>
        </p:spPr>
        <p:txBody>
          <a:bodyPr wrap="none" anchor="ctr"/>
          <a:lstStyle/>
          <a:p>
            <a:endParaRPr lang="el-GR"/>
          </a:p>
        </p:txBody>
      </p:sp>
      <p:sp>
        <p:nvSpPr>
          <p:cNvPr id="968742" name="Oval 38"/>
          <p:cNvSpPr>
            <a:spLocks noChangeArrowheads="1"/>
          </p:cNvSpPr>
          <p:nvPr/>
        </p:nvSpPr>
        <p:spPr bwMode="auto">
          <a:xfrm rot="-7282380">
            <a:off x="6653213" y="2819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43" name="Oval 39"/>
          <p:cNvSpPr>
            <a:spLocks noChangeArrowheads="1"/>
          </p:cNvSpPr>
          <p:nvPr/>
        </p:nvSpPr>
        <p:spPr bwMode="auto">
          <a:xfrm rot="-7282380">
            <a:off x="8482013" y="21336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44" name="Oval 40"/>
          <p:cNvSpPr>
            <a:spLocks noChangeArrowheads="1"/>
          </p:cNvSpPr>
          <p:nvPr/>
        </p:nvSpPr>
        <p:spPr bwMode="auto">
          <a:xfrm rot="-7282380">
            <a:off x="8634413" y="2438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45" name="Oval 41"/>
          <p:cNvSpPr>
            <a:spLocks noChangeArrowheads="1"/>
          </p:cNvSpPr>
          <p:nvPr/>
        </p:nvSpPr>
        <p:spPr bwMode="auto">
          <a:xfrm rot="-7282380">
            <a:off x="7720013" y="27432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46" name="Oval 42"/>
          <p:cNvSpPr>
            <a:spLocks noChangeArrowheads="1"/>
          </p:cNvSpPr>
          <p:nvPr/>
        </p:nvSpPr>
        <p:spPr bwMode="auto">
          <a:xfrm rot="-7282380">
            <a:off x="7796213" y="21336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47" name="Oval 43"/>
          <p:cNvSpPr>
            <a:spLocks noChangeArrowheads="1"/>
          </p:cNvSpPr>
          <p:nvPr/>
        </p:nvSpPr>
        <p:spPr bwMode="auto">
          <a:xfrm rot="-7282380">
            <a:off x="7315200" y="2057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48" name="Oval 44"/>
          <p:cNvSpPr>
            <a:spLocks noChangeArrowheads="1"/>
          </p:cNvSpPr>
          <p:nvPr/>
        </p:nvSpPr>
        <p:spPr bwMode="auto">
          <a:xfrm rot="-7282380">
            <a:off x="6500813" y="22098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49" name="Oval 45"/>
          <p:cNvSpPr>
            <a:spLocks noChangeArrowheads="1"/>
          </p:cNvSpPr>
          <p:nvPr/>
        </p:nvSpPr>
        <p:spPr bwMode="auto">
          <a:xfrm rot="-7282380">
            <a:off x="6805613" y="23622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50" name="Oval 46"/>
          <p:cNvSpPr>
            <a:spLocks noChangeArrowheads="1"/>
          </p:cNvSpPr>
          <p:nvPr/>
        </p:nvSpPr>
        <p:spPr bwMode="auto">
          <a:xfrm rot="-7282380">
            <a:off x="7110413" y="2549525"/>
            <a:ext cx="228600" cy="228600"/>
          </a:xfrm>
          <a:prstGeom prst="ellipse">
            <a:avLst/>
          </a:prstGeom>
          <a:solidFill>
            <a:schemeClr val="folHlink"/>
          </a:solidFill>
          <a:ln w="12700">
            <a:solidFill>
              <a:schemeClr val="tx1"/>
            </a:solidFill>
            <a:round/>
            <a:headEnd/>
            <a:tailEnd/>
          </a:ln>
          <a:effectLst/>
        </p:spPr>
        <p:txBody>
          <a:bodyPr vert="eaVert" wrap="none" anchor="ctr"/>
          <a:lstStyle/>
          <a:p>
            <a:pPr algn="ctr"/>
            <a:endParaRPr lang="el-GR" sz="2400" b="0" baseline="0">
              <a:solidFill>
                <a:schemeClr val="tx2"/>
              </a:solidFill>
              <a:latin typeface="Arial" charset="0"/>
            </a:endParaRPr>
          </a:p>
        </p:txBody>
      </p:sp>
      <p:sp>
        <p:nvSpPr>
          <p:cNvPr id="968751" name="Oval 47"/>
          <p:cNvSpPr>
            <a:spLocks noChangeArrowheads="1"/>
          </p:cNvSpPr>
          <p:nvPr/>
        </p:nvSpPr>
        <p:spPr bwMode="auto">
          <a:xfrm rot="-7282380">
            <a:off x="7491413" y="25146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52" name="Oval 48"/>
          <p:cNvSpPr>
            <a:spLocks noChangeArrowheads="1"/>
          </p:cNvSpPr>
          <p:nvPr/>
        </p:nvSpPr>
        <p:spPr bwMode="auto">
          <a:xfrm rot="-7282380">
            <a:off x="7262813" y="2819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53" name="Text Box 49"/>
          <p:cNvSpPr txBox="1">
            <a:spLocks noChangeArrowheads="1"/>
          </p:cNvSpPr>
          <p:nvPr/>
        </p:nvSpPr>
        <p:spPr bwMode="auto">
          <a:xfrm>
            <a:off x="6119813" y="1524000"/>
            <a:ext cx="387350" cy="457200"/>
          </a:xfrm>
          <a:prstGeom prst="rect">
            <a:avLst/>
          </a:prstGeom>
          <a:noFill/>
          <a:ln w="12700">
            <a:noFill/>
            <a:miter lim="800000"/>
            <a:headEnd/>
            <a:tailEnd/>
          </a:ln>
          <a:effectLst/>
        </p:spPr>
        <p:txBody>
          <a:bodyPr wrap="none">
            <a:spAutoFit/>
          </a:bodyPr>
          <a:lstStyle/>
          <a:p>
            <a:r>
              <a:rPr lang="en-US" sz="2400" baseline="0">
                <a:solidFill>
                  <a:schemeClr val="tx2"/>
                </a:solidFill>
                <a:latin typeface="Arial" charset="0"/>
              </a:rPr>
              <a:t>Y</a:t>
            </a:r>
          </a:p>
        </p:txBody>
      </p:sp>
      <p:sp>
        <p:nvSpPr>
          <p:cNvPr id="968754" name="Line 50"/>
          <p:cNvSpPr>
            <a:spLocks noChangeShapeType="1"/>
          </p:cNvSpPr>
          <p:nvPr/>
        </p:nvSpPr>
        <p:spPr bwMode="auto">
          <a:xfrm>
            <a:off x="6348413" y="3505200"/>
            <a:ext cx="2286000" cy="0"/>
          </a:xfrm>
          <a:prstGeom prst="line">
            <a:avLst/>
          </a:prstGeom>
          <a:noFill/>
          <a:ln w="25400">
            <a:solidFill>
              <a:schemeClr val="tx1"/>
            </a:solidFill>
            <a:round/>
            <a:headEnd/>
            <a:tailEnd/>
          </a:ln>
          <a:effectLst/>
        </p:spPr>
        <p:txBody>
          <a:bodyPr wrap="none" anchor="ctr"/>
          <a:lstStyle/>
          <a:p>
            <a:endParaRPr lang="el-GR"/>
          </a:p>
        </p:txBody>
      </p:sp>
      <p:sp>
        <p:nvSpPr>
          <p:cNvPr id="968755" name="Oval 51"/>
          <p:cNvSpPr>
            <a:spLocks noChangeArrowheads="1"/>
          </p:cNvSpPr>
          <p:nvPr/>
        </p:nvSpPr>
        <p:spPr bwMode="auto">
          <a:xfrm rot="-7282380">
            <a:off x="8229600" y="26670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56" name="Text Box 52"/>
          <p:cNvSpPr txBox="1">
            <a:spLocks noChangeArrowheads="1"/>
          </p:cNvSpPr>
          <p:nvPr/>
        </p:nvSpPr>
        <p:spPr bwMode="auto">
          <a:xfrm>
            <a:off x="8610600" y="3276600"/>
            <a:ext cx="387350" cy="457200"/>
          </a:xfrm>
          <a:prstGeom prst="rect">
            <a:avLst/>
          </a:prstGeom>
          <a:noFill/>
          <a:ln w="12700">
            <a:noFill/>
            <a:miter lim="800000"/>
            <a:headEnd/>
            <a:tailEnd/>
          </a:ln>
          <a:effectLst/>
        </p:spPr>
        <p:txBody>
          <a:bodyPr wrap="none">
            <a:spAutoFit/>
          </a:bodyPr>
          <a:lstStyle/>
          <a:p>
            <a:r>
              <a:rPr lang="en-US" sz="2400" baseline="0">
                <a:solidFill>
                  <a:schemeClr val="tx2"/>
                </a:solidFill>
                <a:latin typeface="Arial" charset="0"/>
              </a:rPr>
              <a:t>X</a:t>
            </a:r>
          </a:p>
        </p:txBody>
      </p:sp>
      <p:sp>
        <p:nvSpPr>
          <p:cNvPr id="968757" name="Line 53"/>
          <p:cNvSpPr>
            <a:spLocks noChangeShapeType="1"/>
          </p:cNvSpPr>
          <p:nvPr/>
        </p:nvSpPr>
        <p:spPr bwMode="auto">
          <a:xfrm>
            <a:off x="3462338" y="4576763"/>
            <a:ext cx="0" cy="1519237"/>
          </a:xfrm>
          <a:prstGeom prst="line">
            <a:avLst/>
          </a:prstGeom>
          <a:noFill/>
          <a:ln w="25400">
            <a:solidFill>
              <a:schemeClr val="tx1"/>
            </a:solidFill>
            <a:round/>
            <a:headEnd/>
            <a:tailEnd/>
          </a:ln>
          <a:effectLst/>
        </p:spPr>
        <p:txBody>
          <a:bodyPr wrap="none" anchor="ctr"/>
          <a:lstStyle/>
          <a:p>
            <a:endParaRPr lang="el-GR"/>
          </a:p>
        </p:txBody>
      </p:sp>
      <p:sp>
        <p:nvSpPr>
          <p:cNvPr id="968758" name="Line 54"/>
          <p:cNvSpPr>
            <a:spLocks noChangeShapeType="1"/>
          </p:cNvSpPr>
          <p:nvPr/>
        </p:nvSpPr>
        <p:spPr bwMode="auto">
          <a:xfrm flipV="1">
            <a:off x="3462338" y="4724400"/>
            <a:ext cx="2574925" cy="873125"/>
          </a:xfrm>
          <a:prstGeom prst="line">
            <a:avLst/>
          </a:prstGeom>
          <a:noFill/>
          <a:ln w="28575">
            <a:solidFill>
              <a:schemeClr val="tx1"/>
            </a:solidFill>
            <a:round/>
            <a:headEnd/>
            <a:tailEnd/>
          </a:ln>
          <a:effectLst/>
        </p:spPr>
        <p:txBody>
          <a:bodyPr wrap="none" anchor="ctr"/>
          <a:lstStyle/>
          <a:p>
            <a:endParaRPr lang="el-GR"/>
          </a:p>
        </p:txBody>
      </p:sp>
      <p:sp>
        <p:nvSpPr>
          <p:cNvPr id="968759" name="Oval 55"/>
          <p:cNvSpPr>
            <a:spLocks noChangeArrowheads="1"/>
          </p:cNvSpPr>
          <p:nvPr/>
        </p:nvSpPr>
        <p:spPr bwMode="auto">
          <a:xfrm rot="-7282380">
            <a:off x="3522663" y="57150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60" name="Oval 56"/>
          <p:cNvSpPr>
            <a:spLocks noChangeArrowheads="1"/>
          </p:cNvSpPr>
          <p:nvPr/>
        </p:nvSpPr>
        <p:spPr bwMode="auto">
          <a:xfrm rot="-7282380">
            <a:off x="3751263" y="54102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61" name="Oval 57"/>
          <p:cNvSpPr>
            <a:spLocks noChangeArrowheads="1"/>
          </p:cNvSpPr>
          <p:nvPr/>
        </p:nvSpPr>
        <p:spPr bwMode="auto">
          <a:xfrm rot="-7282380">
            <a:off x="5410200" y="41148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62" name="Oval 58"/>
          <p:cNvSpPr>
            <a:spLocks noChangeArrowheads="1"/>
          </p:cNvSpPr>
          <p:nvPr/>
        </p:nvSpPr>
        <p:spPr bwMode="auto">
          <a:xfrm rot="-7282380">
            <a:off x="5580063" y="4724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63" name="Oval 59"/>
          <p:cNvSpPr>
            <a:spLocks noChangeArrowheads="1"/>
          </p:cNvSpPr>
          <p:nvPr/>
        </p:nvSpPr>
        <p:spPr bwMode="auto">
          <a:xfrm rot="-7282380">
            <a:off x="4038600" y="57150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64" name="Oval 60"/>
          <p:cNvSpPr>
            <a:spLocks noChangeArrowheads="1"/>
          </p:cNvSpPr>
          <p:nvPr/>
        </p:nvSpPr>
        <p:spPr bwMode="auto">
          <a:xfrm rot="-7282380">
            <a:off x="5791200" y="51816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65" name="Oval 61"/>
          <p:cNvSpPr>
            <a:spLocks noChangeArrowheads="1"/>
          </p:cNvSpPr>
          <p:nvPr/>
        </p:nvSpPr>
        <p:spPr bwMode="auto">
          <a:xfrm rot="-7282380">
            <a:off x="4953000" y="55626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66" name="Oval 62"/>
          <p:cNvSpPr>
            <a:spLocks noChangeArrowheads="1"/>
          </p:cNvSpPr>
          <p:nvPr/>
        </p:nvSpPr>
        <p:spPr bwMode="auto">
          <a:xfrm rot="-7282380">
            <a:off x="5029200" y="44196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67" name="Oval 63"/>
          <p:cNvSpPr>
            <a:spLocks noChangeArrowheads="1"/>
          </p:cNvSpPr>
          <p:nvPr/>
        </p:nvSpPr>
        <p:spPr bwMode="auto">
          <a:xfrm rot="-7282380">
            <a:off x="4419600" y="44196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68" name="Oval 64"/>
          <p:cNvSpPr>
            <a:spLocks noChangeArrowheads="1"/>
          </p:cNvSpPr>
          <p:nvPr/>
        </p:nvSpPr>
        <p:spPr bwMode="auto">
          <a:xfrm rot="-7282380">
            <a:off x="3581400" y="50292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69" name="Oval 65"/>
          <p:cNvSpPr>
            <a:spLocks noChangeArrowheads="1"/>
          </p:cNvSpPr>
          <p:nvPr/>
        </p:nvSpPr>
        <p:spPr bwMode="auto">
          <a:xfrm rot="-7282380">
            <a:off x="3810000" y="45720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70" name="Oval 66"/>
          <p:cNvSpPr>
            <a:spLocks noChangeArrowheads="1"/>
          </p:cNvSpPr>
          <p:nvPr/>
        </p:nvSpPr>
        <p:spPr bwMode="auto">
          <a:xfrm rot="-7282380">
            <a:off x="4191000" y="4953000"/>
            <a:ext cx="228600" cy="228600"/>
          </a:xfrm>
          <a:prstGeom prst="ellipse">
            <a:avLst/>
          </a:prstGeom>
          <a:solidFill>
            <a:schemeClr val="folHlink"/>
          </a:solidFill>
          <a:ln w="12700">
            <a:solidFill>
              <a:schemeClr val="tx1"/>
            </a:solidFill>
            <a:round/>
            <a:headEnd/>
            <a:tailEnd/>
          </a:ln>
          <a:effectLst/>
        </p:spPr>
        <p:txBody>
          <a:bodyPr vert="eaVert" wrap="none" anchor="ctr"/>
          <a:lstStyle/>
          <a:p>
            <a:pPr algn="ctr"/>
            <a:endParaRPr lang="el-GR" sz="2400" b="0" baseline="0">
              <a:solidFill>
                <a:schemeClr val="tx2"/>
              </a:solidFill>
              <a:latin typeface="Arial" charset="0"/>
            </a:endParaRPr>
          </a:p>
        </p:txBody>
      </p:sp>
      <p:sp>
        <p:nvSpPr>
          <p:cNvPr id="968771" name="Oval 67"/>
          <p:cNvSpPr>
            <a:spLocks noChangeArrowheads="1"/>
          </p:cNvSpPr>
          <p:nvPr/>
        </p:nvSpPr>
        <p:spPr bwMode="auto">
          <a:xfrm rot="-7282380">
            <a:off x="5334000" y="5105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72" name="Oval 68"/>
          <p:cNvSpPr>
            <a:spLocks noChangeArrowheads="1"/>
          </p:cNvSpPr>
          <p:nvPr/>
        </p:nvSpPr>
        <p:spPr bwMode="auto">
          <a:xfrm rot="-7282380">
            <a:off x="4589463" y="5105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73" name="Oval 69"/>
          <p:cNvSpPr>
            <a:spLocks noChangeArrowheads="1"/>
          </p:cNvSpPr>
          <p:nvPr/>
        </p:nvSpPr>
        <p:spPr bwMode="auto">
          <a:xfrm rot="-7282380">
            <a:off x="4572000" y="57912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74" name="Text Box 70"/>
          <p:cNvSpPr txBox="1">
            <a:spLocks noChangeArrowheads="1"/>
          </p:cNvSpPr>
          <p:nvPr/>
        </p:nvSpPr>
        <p:spPr bwMode="auto">
          <a:xfrm>
            <a:off x="3194050" y="4343400"/>
            <a:ext cx="387350" cy="457200"/>
          </a:xfrm>
          <a:prstGeom prst="rect">
            <a:avLst/>
          </a:prstGeom>
          <a:noFill/>
          <a:ln w="12700">
            <a:noFill/>
            <a:miter lim="800000"/>
            <a:headEnd/>
            <a:tailEnd/>
          </a:ln>
          <a:effectLst/>
        </p:spPr>
        <p:txBody>
          <a:bodyPr wrap="none">
            <a:spAutoFit/>
          </a:bodyPr>
          <a:lstStyle/>
          <a:p>
            <a:r>
              <a:rPr lang="en-US" sz="2400" baseline="0">
                <a:solidFill>
                  <a:schemeClr val="tx2"/>
                </a:solidFill>
                <a:latin typeface="Arial" charset="0"/>
              </a:rPr>
              <a:t>Y</a:t>
            </a:r>
          </a:p>
        </p:txBody>
      </p:sp>
      <p:sp>
        <p:nvSpPr>
          <p:cNvPr id="968775" name="Line 71"/>
          <p:cNvSpPr>
            <a:spLocks noChangeShapeType="1"/>
          </p:cNvSpPr>
          <p:nvPr/>
        </p:nvSpPr>
        <p:spPr bwMode="auto">
          <a:xfrm>
            <a:off x="3446463" y="6096000"/>
            <a:ext cx="2286000" cy="0"/>
          </a:xfrm>
          <a:prstGeom prst="line">
            <a:avLst/>
          </a:prstGeom>
          <a:noFill/>
          <a:ln w="25400">
            <a:solidFill>
              <a:schemeClr val="tx1"/>
            </a:solidFill>
            <a:round/>
            <a:headEnd/>
            <a:tailEnd/>
          </a:ln>
          <a:effectLst/>
        </p:spPr>
        <p:txBody>
          <a:bodyPr wrap="none" anchor="ctr"/>
          <a:lstStyle/>
          <a:p>
            <a:endParaRPr lang="el-GR"/>
          </a:p>
        </p:txBody>
      </p:sp>
      <p:sp>
        <p:nvSpPr>
          <p:cNvPr id="968776" name="Oval 72"/>
          <p:cNvSpPr>
            <a:spLocks noChangeArrowheads="1"/>
          </p:cNvSpPr>
          <p:nvPr/>
        </p:nvSpPr>
        <p:spPr bwMode="auto">
          <a:xfrm rot="-7282380">
            <a:off x="5334000" y="5486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77" name="Text Box 73"/>
          <p:cNvSpPr txBox="1">
            <a:spLocks noChangeArrowheads="1"/>
          </p:cNvSpPr>
          <p:nvPr/>
        </p:nvSpPr>
        <p:spPr bwMode="auto">
          <a:xfrm>
            <a:off x="5708650" y="5867400"/>
            <a:ext cx="387350" cy="457200"/>
          </a:xfrm>
          <a:prstGeom prst="rect">
            <a:avLst/>
          </a:prstGeom>
          <a:noFill/>
          <a:ln w="12700">
            <a:noFill/>
            <a:miter lim="800000"/>
            <a:headEnd/>
            <a:tailEnd/>
          </a:ln>
          <a:effectLst/>
        </p:spPr>
        <p:txBody>
          <a:bodyPr wrap="none">
            <a:spAutoFit/>
          </a:bodyPr>
          <a:lstStyle/>
          <a:p>
            <a:r>
              <a:rPr lang="en-US" sz="2400" baseline="0">
                <a:solidFill>
                  <a:schemeClr val="tx2"/>
                </a:solidFill>
                <a:latin typeface="Arial" charset="0"/>
              </a:rPr>
              <a:t>X</a:t>
            </a:r>
          </a:p>
        </p:txBody>
      </p:sp>
      <p:sp>
        <p:nvSpPr>
          <p:cNvPr id="968778" name="Line 74"/>
          <p:cNvSpPr>
            <a:spLocks noChangeShapeType="1"/>
          </p:cNvSpPr>
          <p:nvPr/>
        </p:nvSpPr>
        <p:spPr bwMode="auto">
          <a:xfrm>
            <a:off x="396875" y="4576763"/>
            <a:ext cx="0" cy="1519237"/>
          </a:xfrm>
          <a:prstGeom prst="line">
            <a:avLst/>
          </a:prstGeom>
          <a:noFill/>
          <a:ln w="25400">
            <a:solidFill>
              <a:schemeClr val="tx1"/>
            </a:solidFill>
            <a:round/>
            <a:headEnd/>
            <a:tailEnd/>
          </a:ln>
          <a:effectLst/>
        </p:spPr>
        <p:txBody>
          <a:bodyPr wrap="none" anchor="ctr"/>
          <a:lstStyle/>
          <a:p>
            <a:endParaRPr lang="el-GR"/>
          </a:p>
        </p:txBody>
      </p:sp>
      <p:sp>
        <p:nvSpPr>
          <p:cNvPr id="968779" name="Line 75"/>
          <p:cNvSpPr>
            <a:spLocks noChangeShapeType="1"/>
          </p:cNvSpPr>
          <p:nvPr/>
        </p:nvSpPr>
        <p:spPr bwMode="auto">
          <a:xfrm flipV="1">
            <a:off x="396875" y="4724400"/>
            <a:ext cx="2574925" cy="873125"/>
          </a:xfrm>
          <a:prstGeom prst="line">
            <a:avLst/>
          </a:prstGeom>
          <a:noFill/>
          <a:ln w="28575">
            <a:solidFill>
              <a:schemeClr val="tx1"/>
            </a:solidFill>
            <a:round/>
            <a:headEnd/>
            <a:tailEnd/>
          </a:ln>
          <a:effectLst/>
        </p:spPr>
        <p:txBody>
          <a:bodyPr wrap="none" anchor="ctr"/>
          <a:lstStyle/>
          <a:p>
            <a:endParaRPr lang="el-GR"/>
          </a:p>
        </p:txBody>
      </p:sp>
      <p:sp>
        <p:nvSpPr>
          <p:cNvPr id="968780" name="Oval 76"/>
          <p:cNvSpPr>
            <a:spLocks noChangeArrowheads="1"/>
          </p:cNvSpPr>
          <p:nvPr/>
        </p:nvSpPr>
        <p:spPr bwMode="auto">
          <a:xfrm rot="-7282380">
            <a:off x="457200" y="54102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81" name="Oval 77"/>
          <p:cNvSpPr>
            <a:spLocks noChangeArrowheads="1"/>
          </p:cNvSpPr>
          <p:nvPr/>
        </p:nvSpPr>
        <p:spPr bwMode="auto">
          <a:xfrm rot="-7282380">
            <a:off x="762000" y="53340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82" name="Oval 78"/>
          <p:cNvSpPr>
            <a:spLocks noChangeArrowheads="1"/>
          </p:cNvSpPr>
          <p:nvPr/>
        </p:nvSpPr>
        <p:spPr bwMode="auto">
          <a:xfrm rot="-7282380">
            <a:off x="2819400" y="46482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83" name="Oval 79"/>
          <p:cNvSpPr>
            <a:spLocks noChangeArrowheads="1"/>
          </p:cNvSpPr>
          <p:nvPr/>
        </p:nvSpPr>
        <p:spPr bwMode="auto">
          <a:xfrm rot="-7282380">
            <a:off x="2438400" y="4724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84" name="Oval 80"/>
          <p:cNvSpPr>
            <a:spLocks noChangeArrowheads="1"/>
          </p:cNvSpPr>
          <p:nvPr/>
        </p:nvSpPr>
        <p:spPr bwMode="auto">
          <a:xfrm rot="-7282380">
            <a:off x="1066800" y="5181600"/>
            <a:ext cx="228600" cy="228600"/>
          </a:xfrm>
          <a:prstGeom prst="ellipse">
            <a:avLst/>
          </a:prstGeom>
          <a:solidFill>
            <a:schemeClr val="folHlink"/>
          </a:solidFill>
          <a:ln w="12700">
            <a:solidFill>
              <a:schemeClr val="tx1"/>
            </a:solidFill>
            <a:round/>
            <a:headEnd/>
            <a:tailEnd/>
          </a:ln>
          <a:effectLst/>
        </p:spPr>
        <p:txBody>
          <a:bodyPr vert="eaVert" wrap="none" anchor="ctr"/>
          <a:lstStyle/>
          <a:p>
            <a:pPr algn="ctr"/>
            <a:endParaRPr lang="el-GR" sz="2400" b="0" baseline="0">
              <a:solidFill>
                <a:schemeClr val="tx2"/>
              </a:solidFill>
              <a:latin typeface="Arial" charset="0"/>
            </a:endParaRPr>
          </a:p>
        </p:txBody>
      </p:sp>
      <p:sp>
        <p:nvSpPr>
          <p:cNvPr id="968785" name="Oval 81"/>
          <p:cNvSpPr>
            <a:spLocks noChangeArrowheads="1"/>
          </p:cNvSpPr>
          <p:nvPr/>
        </p:nvSpPr>
        <p:spPr bwMode="auto">
          <a:xfrm rot="-7282380">
            <a:off x="1752600" y="49530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86" name="Oval 82"/>
          <p:cNvSpPr>
            <a:spLocks noChangeArrowheads="1"/>
          </p:cNvSpPr>
          <p:nvPr/>
        </p:nvSpPr>
        <p:spPr bwMode="auto">
          <a:xfrm rot="-7282380">
            <a:off x="1447800" y="5105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87" name="Text Box 83"/>
          <p:cNvSpPr txBox="1">
            <a:spLocks noChangeArrowheads="1"/>
          </p:cNvSpPr>
          <p:nvPr/>
        </p:nvSpPr>
        <p:spPr bwMode="auto">
          <a:xfrm>
            <a:off x="52388" y="4343400"/>
            <a:ext cx="387350" cy="457200"/>
          </a:xfrm>
          <a:prstGeom prst="rect">
            <a:avLst/>
          </a:prstGeom>
          <a:noFill/>
          <a:ln w="12700">
            <a:noFill/>
            <a:miter lim="800000"/>
            <a:headEnd/>
            <a:tailEnd/>
          </a:ln>
          <a:effectLst/>
        </p:spPr>
        <p:txBody>
          <a:bodyPr wrap="none">
            <a:spAutoFit/>
          </a:bodyPr>
          <a:lstStyle/>
          <a:p>
            <a:r>
              <a:rPr lang="en-US" sz="2400" baseline="0">
                <a:solidFill>
                  <a:schemeClr val="tx2"/>
                </a:solidFill>
                <a:latin typeface="Arial" charset="0"/>
              </a:rPr>
              <a:t>Y</a:t>
            </a:r>
          </a:p>
        </p:txBody>
      </p:sp>
      <p:sp>
        <p:nvSpPr>
          <p:cNvPr id="968788" name="Line 84"/>
          <p:cNvSpPr>
            <a:spLocks noChangeShapeType="1"/>
          </p:cNvSpPr>
          <p:nvPr/>
        </p:nvSpPr>
        <p:spPr bwMode="auto">
          <a:xfrm>
            <a:off x="381000" y="6096000"/>
            <a:ext cx="2286000" cy="0"/>
          </a:xfrm>
          <a:prstGeom prst="line">
            <a:avLst/>
          </a:prstGeom>
          <a:noFill/>
          <a:ln w="25400">
            <a:solidFill>
              <a:schemeClr val="tx1"/>
            </a:solidFill>
            <a:round/>
            <a:headEnd/>
            <a:tailEnd/>
          </a:ln>
          <a:effectLst/>
        </p:spPr>
        <p:txBody>
          <a:bodyPr wrap="none" anchor="ctr"/>
          <a:lstStyle/>
          <a:p>
            <a:endParaRPr lang="el-GR"/>
          </a:p>
        </p:txBody>
      </p:sp>
      <p:sp>
        <p:nvSpPr>
          <p:cNvPr id="968789" name="Oval 85"/>
          <p:cNvSpPr>
            <a:spLocks noChangeArrowheads="1"/>
          </p:cNvSpPr>
          <p:nvPr/>
        </p:nvSpPr>
        <p:spPr bwMode="auto">
          <a:xfrm rot="-7282380">
            <a:off x="2133600" y="48768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90" name="Text Box 86"/>
          <p:cNvSpPr txBox="1">
            <a:spLocks noChangeArrowheads="1"/>
          </p:cNvSpPr>
          <p:nvPr/>
        </p:nvSpPr>
        <p:spPr bwMode="auto">
          <a:xfrm>
            <a:off x="2643188" y="5867400"/>
            <a:ext cx="387350" cy="457200"/>
          </a:xfrm>
          <a:prstGeom prst="rect">
            <a:avLst/>
          </a:prstGeom>
          <a:noFill/>
          <a:ln w="12700">
            <a:noFill/>
            <a:miter lim="800000"/>
            <a:headEnd/>
            <a:tailEnd/>
          </a:ln>
          <a:effectLst/>
        </p:spPr>
        <p:txBody>
          <a:bodyPr wrap="none">
            <a:spAutoFit/>
          </a:bodyPr>
          <a:lstStyle/>
          <a:p>
            <a:r>
              <a:rPr lang="en-US" sz="2400" baseline="0">
                <a:solidFill>
                  <a:schemeClr val="tx2"/>
                </a:solidFill>
                <a:latin typeface="Arial" charset="0"/>
              </a:rPr>
              <a:t>X</a:t>
            </a:r>
          </a:p>
        </p:txBody>
      </p:sp>
      <p:sp>
        <p:nvSpPr>
          <p:cNvPr id="968791" name="Text Box 87"/>
          <p:cNvSpPr txBox="1">
            <a:spLocks noChangeArrowheads="1"/>
          </p:cNvSpPr>
          <p:nvPr/>
        </p:nvSpPr>
        <p:spPr bwMode="auto">
          <a:xfrm>
            <a:off x="1068388" y="3581400"/>
            <a:ext cx="982961" cy="461665"/>
          </a:xfrm>
          <a:prstGeom prst="rect">
            <a:avLst/>
          </a:prstGeom>
          <a:solidFill>
            <a:srgbClr val="FDE0BD"/>
          </a:solidFill>
          <a:ln w="12700">
            <a:solidFill>
              <a:schemeClr val="tx1"/>
            </a:solidFill>
            <a:miter lim="800000"/>
            <a:headEnd/>
            <a:tailEnd/>
          </a:ln>
          <a:effectLst/>
        </p:spPr>
        <p:txBody>
          <a:bodyPr wrap="none">
            <a:spAutoFit/>
          </a:bodyPr>
          <a:lstStyle/>
          <a:p>
            <a:r>
              <a:rPr lang="el-GR" sz="2400" b="0" baseline="0" dirty="0" smtClean="0">
                <a:solidFill>
                  <a:schemeClr val="tx2"/>
                </a:solidFill>
                <a:latin typeface="Arial" charset="0"/>
              </a:rPr>
              <a:t>ρ</a:t>
            </a:r>
            <a:r>
              <a:rPr lang="en-US" sz="2400" b="0" baseline="0" dirty="0" smtClean="0">
                <a:solidFill>
                  <a:schemeClr val="tx2"/>
                </a:solidFill>
                <a:latin typeface="Arial" charset="0"/>
              </a:rPr>
              <a:t> </a:t>
            </a:r>
            <a:r>
              <a:rPr lang="en-US" sz="2400" b="0" baseline="0" dirty="0">
                <a:solidFill>
                  <a:schemeClr val="tx2"/>
                </a:solidFill>
                <a:latin typeface="Arial" charset="0"/>
              </a:rPr>
              <a:t>= -1</a:t>
            </a:r>
          </a:p>
        </p:txBody>
      </p:sp>
      <p:sp>
        <p:nvSpPr>
          <p:cNvPr id="968792" name="Text Box 88"/>
          <p:cNvSpPr txBox="1">
            <a:spLocks noChangeArrowheads="1"/>
          </p:cNvSpPr>
          <p:nvPr/>
        </p:nvSpPr>
        <p:spPr bwMode="auto">
          <a:xfrm>
            <a:off x="4029075" y="3590925"/>
            <a:ext cx="1000125" cy="469900"/>
          </a:xfrm>
          <a:prstGeom prst="rect">
            <a:avLst/>
          </a:prstGeom>
          <a:solidFill>
            <a:srgbClr val="FDE0BD"/>
          </a:solidFill>
          <a:ln w="12700">
            <a:solidFill>
              <a:schemeClr val="tx1"/>
            </a:solidFill>
            <a:miter lim="800000"/>
            <a:headEnd/>
            <a:tailEnd/>
          </a:ln>
          <a:effectLst/>
        </p:spPr>
        <p:txBody>
          <a:bodyPr wrap="none">
            <a:spAutoFit/>
          </a:bodyPr>
          <a:lstStyle/>
          <a:p>
            <a:r>
              <a:rPr lang="el-GR" sz="2400" b="0" baseline="0" dirty="0" smtClean="0">
                <a:solidFill>
                  <a:schemeClr val="tx2"/>
                </a:solidFill>
                <a:latin typeface="Arial" charset="0"/>
              </a:rPr>
              <a:t>ρ</a:t>
            </a:r>
            <a:r>
              <a:rPr lang="en-US" sz="2400" b="0" baseline="0" dirty="0" smtClean="0">
                <a:solidFill>
                  <a:schemeClr val="tx2"/>
                </a:solidFill>
                <a:latin typeface="Arial" charset="0"/>
              </a:rPr>
              <a:t>= </a:t>
            </a:r>
            <a:r>
              <a:rPr lang="en-US" sz="2400" b="0" baseline="0" dirty="0">
                <a:solidFill>
                  <a:schemeClr val="tx2"/>
                </a:solidFill>
                <a:latin typeface="Arial" charset="0"/>
              </a:rPr>
              <a:t>-.6</a:t>
            </a:r>
          </a:p>
        </p:txBody>
      </p:sp>
      <p:sp>
        <p:nvSpPr>
          <p:cNvPr id="968793" name="Text Box 89"/>
          <p:cNvSpPr txBox="1">
            <a:spLocks noChangeArrowheads="1"/>
          </p:cNvSpPr>
          <p:nvPr/>
        </p:nvSpPr>
        <p:spPr bwMode="auto">
          <a:xfrm>
            <a:off x="7153275" y="3590925"/>
            <a:ext cx="880369" cy="461665"/>
          </a:xfrm>
          <a:prstGeom prst="rect">
            <a:avLst/>
          </a:prstGeom>
          <a:solidFill>
            <a:srgbClr val="FDE0BD"/>
          </a:solidFill>
          <a:ln w="12700">
            <a:solidFill>
              <a:schemeClr val="tx1"/>
            </a:solidFill>
            <a:miter lim="800000"/>
            <a:headEnd/>
            <a:tailEnd/>
          </a:ln>
          <a:effectLst/>
        </p:spPr>
        <p:txBody>
          <a:bodyPr wrap="none">
            <a:spAutoFit/>
          </a:bodyPr>
          <a:lstStyle/>
          <a:p>
            <a:r>
              <a:rPr lang="el-GR" sz="2400" b="0" baseline="0" dirty="0" smtClean="0">
                <a:solidFill>
                  <a:schemeClr val="tx2"/>
                </a:solidFill>
                <a:latin typeface="Arial" charset="0"/>
              </a:rPr>
              <a:t>ρ</a:t>
            </a:r>
            <a:r>
              <a:rPr lang="en-US" sz="2400" b="0" baseline="0" dirty="0" smtClean="0">
                <a:solidFill>
                  <a:schemeClr val="tx2"/>
                </a:solidFill>
                <a:latin typeface="Arial" charset="0"/>
              </a:rPr>
              <a:t> </a:t>
            </a:r>
            <a:r>
              <a:rPr lang="en-US" sz="2400" b="0" baseline="0" dirty="0">
                <a:solidFill>
                  <a:schemeClr val="tx2"/>
                </a:solidFill>
                <a:latin typeface="Arial" charset="0"/>
              </a:rPr>
              <a:t>= 0</a:t>
            </a:r>
          </a:p>
        </p:txBody>
      </p:sp>
      <p:sp>
        <p:nvSpPr>
          <p:cNvPr id="968794" name="Text Box 90"/>
          <p:cNvSpPr txBox="1">
            <a:spLocks noChangeArrowheads="1"/>
          </p:cNvSpPr>
          <p:nvPr/>
        </p:nvSpPr>
        <p:spPr bwMode="auto">
          <a:xfrm>
            <a:off x="4122738" y="6161088"/>
            <a:ext cx="1144865" cy="461665"/>
          </a:xfrm>
          <a:prstGeom prst="rect">
            <a:avLst/>
          </a:prstGeom>
          <a:solidFill>
            <a:srgbClr val="FDE0BD"/>
          </a:solidFill>
          <a:ln w="12700">
            <a:solidFill>
              <a:schemeClr val="tx1"/>
            </a:solidFill>
            <a:miter lim="800000"/>
            <a:headEnd/>
            <a:tailEnd/>
          </a:ln>
          <a:effectLst/>
        </p:spPr>
        <p:txBody>
          <a:bodyPr wrap="none">
            <a:spAutoFit/>
          </a:bodyPr>
          <a:lstStyle/>
          <a:p>
            <a:r>
              <a:rPr lang="el-GR" sz="2400" b="0" baseline="0" dirty="0" smtClean="0">
                <a:solidFill>
                  <a:schemeClr val="tx2"/>
                </a:solidFill>
                <a:latin typeface="Arial" charset="0"/>
              </a:rPr>
              <a:t>ρ</a:t>
            </a:r>
            <a:r>
              <a:rPr lang="en-US" sz="2400" b="0" baseline="0" dirty="0" smtClean="0">
                <a:solidFill>
                  <a:schemeClr val="tx2"/>
                </a:solidFill>
                <a:latin typeface="Arial" charset="0"/>
              </a:rPr>
              <a:t> </a:t>
            </a:r>
            <a:r>
              <a:rPr lang="en-US" sz="2400" b="0" baseline="0" dirty="0">
                <a:solidFill>
                  <a:schemeClr val="tx2"/>
                </a:solidFill>
                <a:latin typeface="Arial" charset="0"/>
              </a:rPr>
              <a:t>= +.3</a:t>
            </a:r>
          </a:p>
        </p:txBody>
      </p:sp>
      <p:sp>
        <p:nvSpPr>
          <p:cNvPr id="968795" name="Text Box 91"/>
          <p:cNvSpPr txBox="1">
            <a:spLocks noChangeArrowheads="1"/>
          </p:cNvSpPr>
          <p:nvPr/>
        </p:nvSpPr>
        <p:spPr bwMode="auto">
          <a:xfrm>
            <a:off x="1057275" y="6146800"/>
            <a:ext cx="1059906" cy="461665"/>
          </a:xfrm>
          <a:prstGeom prst="rect">
            <a:avLst/>
          </a:prstGeom>
          <a:solidFill>
            <a:srgbClr val="FDE0BD"/>
          </a:solidFill>
          <a:ln w="12700">
            <a:solidFill>
              <a:schemeClr val="tx1"/>
            </a:solidFill>
            <a:miter lim="800000"/>
            <a:headEnd/>
            <a:tailEnd/>
          </a:ln>
          <a:effectLst/>
        </p:spPr>
        <p:txBody>
          <a:bodyPr wrap="none">
            <a:spAutoFit/>
          </a:bodyPr>
          <a:lstStyle/>
          <a:p>
            <a:r>
              <a:rPr lang="el-GR" sz="2400" b="0" baseline="0" dirty="0" smtClean="0">
                <a:solidFill>
                  <a:schemeClr val="tx2"/>
                </a:solidFill>
                <a:latin typeface="Arial" charset="0"/>
              </a:rPr>
              <a:t>ρ</a:t>
            </a:r>
            <a:r>
              <a:rPr lang="en-US" sz="2400" b="0" baseline="0" dirty="0" smtClean="0">
                <a:solidFill>
                  <a:schemeClr val="tx2"/>
                </a:solidFill>
                <a:latin typeface="Arial" charset="0"/>
              </a:rPr>
              <a:t> </a:t>
            </a:r>
            <a:r>
              <a:rPr lang="en-US" sz="2400" b="0" baseline="0" dirty="0">
                <a:solidFill>
                  <a:schemeClr val="tx2"/>
                </a:solidFill>
                <a:latin typeface="Arial" charset="0"/>
              </a:rPr>
              <a:t>= +1</a:t>
            </a:r>
          </a:p>
        </p:txBody>
      </p:sp>
      <p:sp>
        <p:nvSpPr>
          <p:cNvPr id="968796" name="Line 92"/>
          <p:cNvSpPr>
            <a:spLocks noChangeShapeType="1"/>
          </p:cNvSpPr>
          <p:nvPr/>
        </p:nvSpPr>
        <p:spPr bwMode="auto">
          <a:xfrm>
            <a:off x="6357938" y="4576763"/>
            <a:ext cx="0" cy="1519237"/>
          </a:xfrm>
          <a:prstGeom prst="line">
            <a:avLst/>
          </a:prstGeom>
          <a:noFill/>
          <a:ln w="25400">
            <a:solidFill>
              <a:schemeClr val="tx1"/>
            </a:solidFill>
            <a:round/>
            <a:headEnd/>
            <a:tailEnd/>
          </a:ln>
          <a:effectLst/>
        </p:spPr>
        <p:txBody>
          <a:bodyPr wrap="none" anchor="ctr"/>
          <a:lstStyle/>
          <a:p>
            <a:endParaRPr lang="el-GR"/>
          </a:p>
        </p:txBody>
      </p:sp>
      <p:sp>
        <p:nvSpPr>
          <p:cNvPr id="968797" name="Oval 93"/>
          <p:cNvSpPr>
            <a:spLocks noChangeArrowheads="1"/>
          </p:cNvSpPr>
          <p:nvPr/>
        </p:nvSpPr>
        <p:spPr bwMode="auto">
          <a:xfrm rot="-7282380">
            <a:off x="8534400" y="5105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98" name="Oval 94"/>
          <p:cNvSpPr>
            <a:spLocks noChangeArrowheads="1"/>
          </p:cNvSpPr>
          <p:nvPr/>
        </p:nvSpPr>
        <p:spPr bwMode="auto">
          <a:xfrm rot="-7282380">
            <a:off x="8001000" y="5105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799" name="Oval 95"/>
          <p:cNvSpPr>
            <a:spLocks noChangeArrowheads="1"/>
          </p:cNvSpPr>
          <p:nvPr/>
        </p:nvSpPr>
        <p:spPr bwMode="auto">
          <a:xfrm rot="-7282380">
            <a:off x="6553200" y="5105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800" name="Oval 96"/>
          <p:cNvSpPr>
            <a:spLocks noChangeArrowheads="1"/>
          </p:cNvSpPr>
          <p:nvPr/>
        </p:nvSpPr>
        <p:spPr bwMode="auto">
          <a:xfrm rot="-7282380">
            <a:off x="6858000" y="5105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801" name="Oval 97"/>
          <p:cNvSpPr>
            <a:spLocks noChangeArrowheads="1"/>
          </p:cNvSpPr>
          <p:nvPr/>
        </p:nvSpPr>
        <p:spPr bwMode="auto">
          <a:xfrm rot="-7282380">
            <a:off x="7162800" y="5105400"/>
            <a:ext cx="228600" cy="228600"/>
          </a:xfrm>
          <a:prstGeom prst="ellipse">
            <a:avLst/>
          </a:prstGeom>
          <a:solidFill>
            <a:schemeClr val="folHlink"/>
          </a:solidFill>
          <a:ln w="12700">
            <a:solidFill>
              <a:schemeClr val="tx1"/>
            </a:solidFill>
            <a:round/>
            <a:headEnd/>
            <a:tailEnd/>
          </a:ln>
          <a:effectLst/>
        </p:spPr>
        <p:txBody>
          <a:bodyPr vert="eaVert" wrap="none" anchor="ctr"/>
          <a:lstStyle/>
          <a:p>
            <a:pPr algn="ctr"/>
            <a:endParaRPr lang="el-GR" sz="2400" b="0" baseline="0">
              <a:solidFill>
                <a:schemeClr val="tx2"/>
              </a:solidFill>
              <a:latin typeface="Arial" charset="0"/>
            </a:endParaRPr>
          </a:p>
        </p:txBody>
      </p:sp>
      <p:sp>
        <p:nvSpPr>
          <p:cNvPr id="968802" name="Oval 98"/>
          <p:cNvSpPr>
            <a:spLocks noChangeArrowheads="1"/>
          </p:cNvSpPr>
          <p:nvPr/>
        </p:nvSpPr>
        <p:spPr bwMode="auto">
          <a:xfrm rot="-7282380">
            <a:off x="7485063" y="5105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803" name="Text Box 99"/>
          <p:cNvSpPr txBox="1">
            <a:spLocks noChangeArrowheads="1"/>
          </p:cNvSpPr>
          <p:nvPr/>
        </p:nvSpPr>
        <p:spPr bwMode="auto">
          <a:xfrm>
            <a:off x="6113463" y="4114800"/>
            <a:ext cx="387350" cy="457200"/>
          </a:xfrm>
          <a:prstGeom prst="rect">
            <a:avLst/>
          </a:prstGeom>
          <a:noFill/>
          <a:ln w="12700">
            <a:noFill/>
            <a:miter lim="800000"/>
            <a:headEnd/>
            <a:tailEnd/>
          </a:ln>
          <a:effectLst/>
        </p:spPr>
        <p:txBody>
          <a:bodyPr wrap="none">
            <a:spAutoFit/>
          </a:bodyPr>
          <a:lstStyle/>
          <a:p>
            <a:r>
              <a:rPr lang="en-US" sz="2400" baseline="0">
                <a:solidFill>
                  <a:schemeClr val="tx2"/>
                </a:solidFill>
                <a:latin typeface="Arial" charset="0"/>
              </a:rPr>
              <a:t>Y</a:t>
            </a:r>
          </a:p>
        </p:txBody>
      </p:sp>
      <p:sp>
        <p:nvSpPr>
          <p:cNvPr id="968804" name="Line 100"/>
          <p:cNvSpPr>
            <a:spLocks noChangeShapeType="1"/>
          </p:cNvSpPr>
          <p:nvPr/>
        </p:nvSpPr>
        <p:spPr bwMode="auto">
          <a:xfrm>
            <a:off x="6342063" y="6096000"/>
            <a:ext cx="2286000" cy="0"/>
          </a:xfrm>
          <a:prstGeom prst="line">
            <a:avLst/>
          </a:prstGeom>
          <a:noFill/>
          <a:ln w="25400">
            <a:solidFill>
              <a:schemeClr val="tx1"/>
            </a:solidFill>
            <a:round/>
            <a:headEnd/>
            <a:tailEnd/>
          </a:ln>
          <a:effectLst/>
        </p:spPr>
        <p:txBody>
          <a:bodyPr wrap="none" anchor="ctr"/>
          <a:lstStyle/>
          <a:p>
            <a:endParaRPr lang="el-GR"/>
          </a:p>
        </p:txBody>
      </p:sp>
      <p:sp>
        <p:nvSpPr>
          <p:cNvPr id="968805" name="Text Box 101"/>
          <p:cNvSpPr txBox="1">
            <a:spLocks noChangeArrowheads="1"/>
          </p:cNvSpPr>
          <p:nvPr/>
        </p:nvSpPr>
        <p:spPr bwMode="auto">
          <a:xfrm>
            <a:off x="8604250" y="5867400"/>
            <a:ext cx="387350" cy="457200"/>
          </a:xfrm>
          <a:prstGeom prst="rect">
            <a:avLst/>
          </a:prstGeom>
          <a:noFill/>
          <a:ln w="12700">
            <a:noFill/>
            <a:miter lim="800000"/>
            <a:headEnd/>
            <a:tailEnd/>
          </a:ln>
          <a:effectLst/>
        </p:spPr>
        <p:txBody>
          <a:bodyPr wrap="none">
            <a:spAutoFit/>
          </a:bodyPr>
          <a:lstStyle/>
          <a:p>
            <a:r>
              <a:rPr lang="en-US" sz="2400" baseline="0">
                <a:solidFill>
                  <a:schemeClr val="tx2"/>
                </a:solidFill>
                <a:latin typeface="Arial" charset="0"/>
              </a:rPr>
              <a:t>X</a:t>
            </a:r>
          </a:p>
        </p:txBody>
      </p:sp>
      <p:sp>
        <p:nvSpPr>
          <p:cNvPr id="968806" name="Text Box 102"/>
          <p:cNvSpPr txBox="1">
            <a:spLocks noChangeArrowheads="1"/>
          </p:cNvSpPr>
          <p:nvPr/>
        </p:nvSpPr>
        <p:spPr bwMode="auto">
          <a:xfrm>
            <a:off x="7146925" y="6159500"/>
            <a:ext cx="814388" cy="469900"/>
          </a:xfrm>
          <a:prstGeom prst="rect">
            <a:avLst/>
          </a:prstGeom>
          <a:solidFill>
            <a:srgbClr val="FDE0BD"/>
          </a:solidFill>
          <a:ln w="12700">
            <a:solidFill>
              <a:schemeClr val="tx1"/>
            </a:solidFill>
            <a:miter lim="800000"/>
            <a:headEnd/>
            <a:tailEnd/>
          </a:ln>
          <a:effectLst/>
        </p:spPr>
        <p:txBody>
          <a:bodyPr wrap="none">
            <a:spAutoFit/>
          </a:bodyPr>
          <a:lstStyle/>
          <a:p>
            <a:r>
              <a:rPr lang="el-GR" sz="2400" b="0" baseline="0" dirty="0" smtClean="0">
                <a:solidFill>
                  <a:schemeClr val="tx2"/>
                </a:solidFill>
                <a:latin typeface="Arial" charset="0"/>
              </a:rPr>
              <a:t>ρ</a:t>
            </a:r>
            <a:r>
              <a:rPr lang="en-US" sz="2400" b="0" baseline="0" dirty="0" smtClean="0">
                <a:solidFill>
                  <a:schemeClr val="tx2"/>
                </a:solidFill>
                <a:latin typeface="Arial" charset="0"/>
              </a:rPr>
              <a:t>= </a:t>
            </a:r>
            <a:r>
              <a:rPr lang="en-US" sz="2400" b="0" baseline="0" dirty="0">
                <a:solidFill>
                  <a:schemeClr val="tx2"/>
                </a:solidFill>
                <a:latin typeface="Arial" charset="0"/>
              </a:rPr>
              <a:t>0</a:t>
            </a:r>
          </a:p>
        </p:txBody>
      </p:sp>
      <p:sp>
        <p:nvSpPr>
          <p:cNvPr id="968807" name="Oval 103"/>
          <p:cNvSpPr>
            <a:spLocks noChangeArrowheads="1"/>
          </p:cNvSpPr>
          <p:nvPr/>
        </p:nvSpPr>
        <p:spPr bwMode="auto">
          <a:xfrm rot="-7282380">
            <a:off x="4953000" y="48768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808" name="Oval 104"/>
          <p:cNvSpPr>
            <a:spLocks noChangeArrowheads="1"/>
          </p:cNvSpPr>
          <p:nvPr/>
        </p:nvSpPr>
        <p:spPr bwMode="auto">
          <a:xfrm rot="-7282380">
            <a:off x="4343400" y="54864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809" name="Oval 105"/>
          <p:cNvSpPr>
            <a:spLocks noChangeArrowheads="1"/>
          </p:cNvSpPr>
          <p:nvPr/>
        </p:nvSpPr>
        <p:spPr bwMode="auto">
          <a:xfrm rot="-7282380">
            <a:off x="4724400" y="4495800"/>
            <a:ext cx="228600" cy="228600"/>
          </a:xfrm>
          <a:prstGeom prst="ellipse">
            <a:avLst/>
          </a:prstGeom>
          <a:solidFill>
            <a:schemeClr val="folHlink"/>
          </a:solidFill>
          <a:ln w="12700">
            <a:solidFill>
              <a:schemeClr val="tx1"/>
            </a:solidFill>
            <a:round/>
            <a:headEnd/>
            <a:tailEnd/>
          </a:ln>
          <a:effectLst/>
        </p:spPr>
        <p:txBody>
          <a:bodyPr wrap="none" anchor="ctr"/>
          <a:lstStyle/>
          <a:p>
            <a:endParaRPr lang="el-GR"/>
          </a:p>
        </p:txBody>
      </p:sp>
      <p:sp>
        <p:nvSpPr>
          <p:cNvPr id="968810" name="Rectangle 106"/>
          <p:cNvSpPr>
            <a:spLocks noChangeArrowheads="1"/>
          </p:cNvSpPr>
          <p:nvPr/>
        </p:nvSpPr>
        <p:spPr bwMode="auto">
          <a:xfrm>
            <a:off x="0" y="6583363"/>
            <a:ext cx="5929313" cy="274637"/>
          </a:xfrm>
          <a:prstGeom prst="rect">
            <a:avLst/>
          </a:prstGeom>
          <a:noFill/>
          <a:ln w="9525">
            <a:noFill/>
            <a:miter lim="800000"/>
            <a:headEnd/>
            <a:tailEnd/>
          </a:ln>
          <a:effectLst/>
        </p:spPr>
        <p:txBody>
          <a:bodyPr wrap="none">
            <a:spAutoFit/>
          </a:bodyPr>
          <a:lstStyle/>
          <a:p>
            <a:pPr eaLnBrk="1" hangingPunct="1">
              <a:spcBef>
                <a:spcPct val="20000"/>
              </a:spcBef>
              <a:buClr>
                <a:schemeClr val="folHlink"/>
              </a:buClr>
              <a:buSzPct val="60000"/>
              <a:buFont typeface="Wingdings" pitchFamily="2" charset="2"/>
              <a:buChar char="n"/>
            </a:pPr>
            <a:r>
              <a:rPr lang="en-US" sz="1200" b="0" baseline="0">
                <a:solidFill>
                  <a:schemeClr val="tx1"/>
                </a:solidFill>
              </a:rPr>
              <a:t>Slide from: Statistics for Managers Using Microsoft® Excel  4th Edition, 2004 Prentice-Hall</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cstate="print"/>
          <a:srcRect b="6667"/>
          <a:stretch>
            <a:fillRect/>
          </a:stretch>
        </p:blipFill>
        <p:spPr bwMode="auto">
          <a:xfrm>
            <a:off x="-612576" y="980728"/>
            <a:ext cx="10100704" cy="5040560"/>
          </a:xfrm>
          <a:prstGeom prst="rect">
            <a:avLst/>
          </a:prstGeom>
          <a:noFill/>
          <a:ln w="9525">
            <a:noFill/>
            <a:miter lim="800000"/>
            <a:headEnd/>
            <a:tailEnd/>
          </a:ln>
        </p:spPr>
      </p:pic>
      <p:sp>
        <p:nvSpPr>
          <p:cNvPr id="3" name="Rectangle 84"/>
          <p:cNvSpPr txBox="1">
            <a:spLocks noChangeArrowheads="1"/>
          </p:cNvSpPr>
          <p:nvPr/>
        </p:nvSpPr>
        <p:spPr>
          <a:xfrm>
            <a:off x="457200" y="274638"/>
            <a:ext cx="8229600" cy="1143000"/>
          </a:xfrm>
          <a:prstGeom prst="rect">
            <a:avLst/>
          </a:prstGeom>
          <a:no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smtClean="0">
                <a:ln>
                  <a:noFill/>
                </a:ln>
                <a:solidFill>
                  <a:schemeClr val="tx1"/>
                </a:solidFill>
                <a:effectLst/>
                <a:uLnTx/>
                <a:uFillTx/>
                <a:latin typeface="+mj-lt"/>
                <a:ea typeface="+mj-ea"/>
                <a:cs typeface="+mj-cs"/>
              </a:rPr>
              <a:t>Γραμμική συσχέτιση</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50" name="Rectangle 2"/>
          <p:cNvSpPr>
            <a:spLocks noGrp="1" noChangeArrowheads="1"/>
          </p:cNvSpPr>
          <p:nvPr>
            <p:ph type="title"/>
          </p:nvPr>
        </p:nvSpPr>
        <p:spPr/>
        <p:txBody>
          <a:bodyPr/>
          <a:lstStyle/>
          <a:p>
            <a:r>
              <a:rPr lang="el-GR" dirty="0" smtClean="0"/>
              <a:t>Ορισμός-εκτίμηση</a:t>
            </a:r>
            <a:endParaRPr lang="en-US" dirty="0"/>
          </a:p>
        </p:txBody>
      </p:sp>
      <p:graphicFrame>
        <p:nvGraphicFramePr>
          <p:cNvPr id="1102852" name="Object 4"/>
          <p:cNvGraphicFramePr>
            <a:graphicFrameLocks noChangeAspect="1"/>
          </p:cNvGraphicFramePr>
          <p:nvPr/>
        </p:nvGraphicFramePr>
        <p:xfrm>
          <a:off x="2184400" y="1519238"/>
          <a:ext cx="5003800" cy="4716462"/>
        </p:xfrm>
        <a:graphic>
          <a:graphicData uri="http://schemas.openxmlformats.org/presentationml/2006/ole">
            <mc:AlternateContent xmlns:mc="http://schemas.openxmlformats.org/markup-compatibility/2006">
              <mc:Choice xmlns:v="urn:schemas-microsoft-com:vml" Requires="v">
                <p:oleObj spid="_x0000_s36869" name="Equation" r:id="rId3" imgW="2031840" imgH="1917360" progId="Equation.DSMT4">
                  <p:embed/>
                </p:oleObj>
              </mc:Choice>
              <mc:Fallback>
                <p:oleObj name="Equation" r:id="rId3" imgW="2031840" imgH="191736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4400" y="1519238"/>
                        <a:ext cx="5003800" cy="4716462"/>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02852"/>
                                        </p:tgtEl>
                                        <p:attrNameLst>
                                          <p:attrName>style.visibility</p:attrName>
                                        </p:attrNameLst>
                                      </p:cBhvr>
                                      <p:to>
                                        <p:strVal val="visible"/>
                                      </p:to>
                                    </p:set>
                                    <p:anim calcmode="lin" valueType="num">
                                      <p:cBhvr additive="base">
                                        <p:cTn id="7" dur="500" fill="hold"/>
                                        <p:tgtEl>
                                          <p:spTgt spid="1102852"/>
                                        </p:tgtEl>
                                        <p:attrNameLst>
                                          <p:attrName>ppt_x</p:attrName>
                                        </p:attrNameLst>
                                      </p:cBhvr>
                                      <p:tavLst>
                                        <p:tav tm="0">
                                          <p:val>
                                            <p:strVal val="0-#ppt_w/2"/>
                                          </p:val>
                                        </p:tav>
                                        <p:tav tm="100000">
                                          <p:val>
                                            <p:strVal val="#ppt_x"/>
                                          </p:val>
                                        </p:tav>
                                      </p:tavLst>
                                    </p:anim>
                                    <p:anim calcmode="lin" valueType="num">
                                      <p:cBhvr additive="base">
                                        <p:cTn id="8" dur="500" fill="hold"/>
                                        <p:tgtEl>
                                          <p:spTgt spid="11028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4" name="Object 2"/>
          <p:cNvGraphicFramePr>
            <a:graphicFrameLocks noChangeAspect="1"/>
          </p:cNvGraphicFramePr>
          <p:nvPr/>
        </p:nvGraphicFramePr>
        <p:xfrm>
          <a:off x="766763" y="1036638"/>
          <a:ext cx="8139112" cy="2763837"/>
        </p:xfrm>
        <a:graphic>
          <a:graphicData uri="http://schemas.openxmlformats.org/presentationml/2006/ole">
            <mc:AlternateContent xmlns:mc="http://schemas.openxmlformats.org/markup-compatibility/2006">
              <mc:Choice xmlns:v="urn:schemas-microsoft-com:vml" Requires="v">
                <p:oleObj spid="_x0000_s38917" name="Equation" r:id="rId3" imgW="4190760" imgH="1422360" progId="Equation.DSMT4">
                  <p:embed/>
                </p:oleObj>
              </mc:Choice>
              <mc:Fallback>
                <p:oleObj name="Equation" r:id="rId3" imgW="4190760" imgH="142236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63" y="1036638"/>
                        <a:ext cx="8139112" cy="276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Picture 2"/>
          <p:cNvPicPr>
            <a:picLocks noChangeAspect="1" noChangeArrowheads="1"/>
          </p:cNvPicPr>
          <p:nvPr/>
        </p:nvPicPr>
        <p:blipFill>
          <a:blip r:embed="rId5" cstate="print"/>
          <a:srcRect t="20917" b="60490"/>
          <a:stretch>
            <a:fillRect/>
          </a:stretch>
        </p:blipFill>
        <p:spPr bwMode="auto">
          <a:xfrm>
            <a:off x="395536" y="4725144"/>
            <a:ext cx="9048257" cy="1296144"/>
          </a:xfrm>
          <a:prstGeom prst="rect">
            <a:avLst/>
          </a:prstGeom>
          <a:noFill/>
          <a:ln w="9525">
            <a:noFill/>
            <a:miter lim="800000"/>
            <a:headEnd/>
            <a:tailEnd/>
          </a:ln>
        </p:spPr>
      </p:pic>
      <p:sp>
        <p:nvSpPr>
          <p:cNvPr id="4" name="3 - Ορθογώνιο"/>
          <p:cNvSpPr/>
          <p:nvPr/>
        </p:nvSpPr>
        <p:spPr>
          <a:xfrm>
            <a:off x="2177274" y="4931876"/>
            <a:ext cx="306494" cy="369332"/>
          </a:xfrm>
          <a:prstGeom prst="rect">
            <a:avLst/>
          </a:prstGeom>
        </p:spPr>
        <p:txBody>
          <a:bodyPr wrap="none">
            <a:spAutoFit/>
          </a:bodyPr>
          <a:lstStyle/>
          <a:p>
            <a:r>
              <a:rPr lang="en-US" dirty="0" smtClean="0">
                <a:solidFill>
                  <a:schemeClr val="tx2"/>
                </a:solidFill>
                <a:effectLst>
                  <a:outerShdw blurRad="38100" dist="38100" dir="2700000" algn="tl">
                    <a:srgbClr val="000000">
                      <a:alpha val="43137"/>
                    </a:srgbClr>
                  </a:outerShdw>
                </a:effectLst>
              </a:rPr>
              <a:t>n</a:t>
            </a:r>
            <a:endParaRPr lang="el-GR" dirty="0">
              <a:solidFill>
                <a:schemeClr val="tx2"/>
              </a:solidFill>
              <a:effectLst>
                <a:outerShdw blurRad="38100" dist="38100" dir="2700000" algn="tl">
                  <a:srgbClr val="000000">
                    <a:alpha val="43137"/>
                  </a:srgbClr>
                </a:outerShdw>
              </a:effectLst>
            </a:endParaRPr>
          </a:p>
        </p:txBody>
      </p:sp>
      <p:sp>
        <p:nvSpPr>
          <p:cNvPr id="5" name="4 - Βέλος επάνω-κάτω"/>
          <p:cNvSpPr/>
          <p:nvPr/>
        </p:nvSpPr>
        <p:spPr>
          <a:xfrm rot="19634251">
            <a:off x="4781393" y="2651697"/>
            <a:ext cx="360040" cy="1944216"/>
          </a:xfrm>
          <a:prstGeom prst="upDownArrow">
            <a:avLst/>
          </a:prstGeom>
          <a:ln w="349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Έλλειψη"/>
          <p:cNvSpPr/>
          <p:nvPr/>
        </p:nvSpPr>
        <p:spPr>
          <a:xfrm>
            <a:off x="251520" y="836712"/>
            <a:ext cx="4536504" cy="23042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Έλλειψη"/>
          <p:cNvSpPr/>
          <p:nvPr/>
        </p:nvSpPr>
        <p:spPr>
          <a:xfrm>
            <a:off x="611560" y="4005064"/>
            <a:ext cx="6552728" cy="23042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1" name="Object 1"/>
          <p:cNvGraphicFramePr>
            <a:graphicFrameLocks noChangeAspect="1"/>
          </p:cNvGraphicFramePr>
          <p:nvPr/>
        </p:nvGraphicFramePr>
        <p:xfrm>
          <a:off x="179512" y="188640"/>
          <a:ext cx="5904656" cy="5536437"/>
        </p:xfrm>
        <a:graphic>
          <a:graphicData uri="http://schemas.openxmlformats.org/presentationml/2006/ole">
            <mc:AlternateContent xmlns:mc="http://schemas.openxmlformats.org/markup-compatibility/2006">
              <mc:Choice xmlns:v="urn:schemas-microsoft-com:vml" Requires="v">
                <p:oleObj spid="_x0000_s81924" name="Φύλλο εργασίας" r:id="rId3" imgW="4276724" imgH="4010133" progId="Excel.Sheet.12">
                  <p:embed/>
                </p:oleObj>
              </mc:Choice>
              <mc:Fallback>
                <p:oleObj name="Φύλλο εργασίας" r:id="rId3" imgW="4276724" imgH="4010133" progId="Excel.Sheet.12">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88640"/>
                        <a:ext cx="5904656" cy="553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Picture 3"/>
          <p:cNvPicPr>
            <a:picLocks noChangeAspect="1" noChangeArrowheads="1"/>
          </p:cNvPicPr>
          <p:nvPr/>
        </p:nvPicPr>
        <p:blipFill>
          <a:blip r:embed="rId5" cstate="print"/>
          <a:srcRect/>
          <a:stretch>
            <a:fillRect/>
          </a:stretch>
        </p:blipFill>
        <p:spPr bwMode="auto">
          <a:xfrm>
            <a:off x="4530972" y="5085184"/>
            <a:ext cx="4613028" cy="1340768"/>
          </a:xfrm>
          <a:prstGeom prst="rect">
            <a:avLst/>
          </a:prstGeom>
          <a:ln>
            <a:headEnd/>
            <a:tailEnd/>
          </a:ln>
        </p:spPr>
        <p:style>
          <a:lnRef idx="1">
            <a:schemeClr val="accent3"/>
          </a:lnRef>
          <a:fillRef idx="2">
            <a:schemeClr val="accent3"/>
          </a:fillRef>
          <a:effectRef idx="1">
            <a:schemeClr val="accent3"/>
          </a:effectRef>
          <a:fontRef idx="minor">
            <a:schemeClr val="dk1"/>
          </a:fontRef>
        </p:style>
      </p:pic>
      <p:pic>
        <p:nvPicPr>
          <p:cNvPr id="5" name="Picture 2"/>
          <p:cNvPicPr>
            <a:picLocks noChangeAspect="1" noChangeArrowheads="1"/>
          </p:cNvPicPr>
          <p:nvPr/>
        </p:nvPicPr>
        <p:blipFill>
          <a:blip r:embed="rId6" cstate="print"/>
          <a:srcRect t="20917" r="30403" b="60490"/>
          <a:stretch>
            <a:fillRect/>
          </a:stretch>
        </p:blipFill>
        <p:spPr bwMode="auto">
          <a:xfrm>
            <a:off x="0" y="5661248"/>
            <a:ext cx="3635895" cy="1196752"/>
          </a:xfrm>
          <a:prstGeom prst="rect">
            <a:avLst/>
          </a:prstGeom>
          <a:noFill/>
          <a:ln w="9525">
            <a:noFill/>
            <a:miter lim="800000"/>
            <a:headEnd/>
            <a:tailEnd/>
          </a:ln>
        </p:spPr>
      </p:pic>
      <p:sp>
        <p:nvSpPr>
          <p:cNvPr id="6" name="5 - Ορθογώνιο"/>
          <p:cNvSpPr/>
          <p:nvPr/>
        </p:nvSpPr>
        <p:spPr>
          <a:xfrm>
            <a:off x="899591" y="5805264"/>
            <a:ext cx="306494" cy="369332"/>
          </a:xfrm>
          <a:prstGeom prst="rect">
            <a:avLst/>
          </a:prstGeom>
        </p:spPr>
        <p:txBody>
          <a:bodyPr wrap="none">
            <a:spAutoFit/>
          </a:bodyPr>
          <a:lstStyle/>
          <a:p>
            <a:r>
              <a:rPr lang="en-US" dirty="0" smtClean="0">
                <a:solidFill>
                  <a:schemeClr val="tx2"/>
                </a:solidFill>
                <a:effectLst>
                  <a:outerShdw blurRad="38100" dist="38100" dir="2700000" algn="tl">
                    <a:srgbClr val="000000">
                      <a:alpha val="43137"/>
                    </a:srgbClr>
                  </a:outerShdw>
                </a:effectLst>
              </a:rPr>
              <a:t>n</a:t>
            </a:r>
            <a:endParaRPr lang="el-GR" dirty="0">
              <a:solidFill>
                <a:schemeClr val="tx2"/>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1"/>
            <a:ext cx="8587831" cy="65253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p:cNvPicPr>
            <a:picLocks noChangeAspect="1" noChangeArrowheads="1"/>
          </p:cNvPicPr>
          <p:nvPr/>
        </p:nvPicPr>
        <p:blipFill>
          <a:blip r:embed="rId2" cstate="print"/>
          <a:srcRect r="51100" b="38160"/>
          <a:stretch>
            <a:fillRect/>
          </a:stretch>
        </p:blipFill>
        <p:spPr bwMode="auto">
          <a:xfrm>
            <a:off x="-1" y="0"/>
            <a:ext cx="8970729" cy="6381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r="29838" b="20000"/>
          <a:stretch>
            <a:fillRect/>
          </a:stretch>
        </p:blipFill>
        <p:spPr bwMode="auto">
          <a:xfrm>
            <a:off x="0" y="0"/>
            <a:ext cx="9275846"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0" y="1"/>
            <a:ext cx="5508104" cy="7302482"/>
          </a:xfrm>
          <a:prstGeom prst="rect">
            <a:avLst/>
          </a:prstGeom>
          <a:noFill/>
          <a:ln w="9525">
            <a:noFill/>
            <a:miter lim="800000"/>
            <a:headEnd/>
            <a:tailEnd/>
          </a:ln>
        </p:spPr>
      </p:pic>
      <p:sp>
        <p:nvSpPr>
          <p:cNvPr id="3" name="2 - TextBox"/>
          <p:cNvSpPr txBox="1"/>
          <p:nvPr/>
        </p:nvSpPr>
        <p:spPr>
          <a:xfrm>
            <a:off x="6516216" y="4869160"/>
            <a:ext cx="1944216" cy="369332"/>
          </a:xfrm>
          <a:prstGeom prst="rect">
            <a:avLst/>
          </a:prstGeom>
          <a:noFill/>
        </p:spPr>
        <p:txBody>
          <a:bodyPr wrap="square" rtlCol="0">
            <a:spAutoFit/>
          </a:bodyPr>
          <a:lstStyle/>
          <a:p>
            <a:r>
              <a:rPr lang="el-GR" dirty="0" err="1" smtClean="0"/>
              <a:t>Χρυσάνθου</a:t>
            </a:r>
            <a:r>
              <a:rPr lang="el-GR" dirty="0" smtClean="0"/>
              <a:t>, 2013</a:t>
            </a:r>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πεξήγηση με στρογγυλεμένο παραλληλόγραμμο"/>
          <p:cNvSpPr/>
          <p:nvPr/>
        </p:nvSpPr>
        <p:spPr>
          <a:xfrm>
            <a:off x="611560" y="836712"/>
            <a:ext cx="8280920" cy="424847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indent="-450850"/>
            <a:r>
              <a:rPr lang="el-GR" sz="3600" dirty="0" smtClean="0">
                <a:effectLst>
                  <a:outerShdw blurRad="38100" dist="38100" dir="2700000" algn="tl">
                    <a:srgbClr val="000000">
                      <a:alpha val="43137"/>
                    </a:srgbClr>
                  </a:outerShdw>
                </a:effectLst>
              </a:rPr>
              <a:t>Έλεγχος ομοιογένειας</a:t>
            </a:r>
          </a:p>
          <a:p>
            <a:pPr marL="450850" indent="-450850">
              <a:buFont typeface="Wingdings" pitchFamily="2" charset="2"/>
              <a:buChar char="q"/>
            </a:pPr>
            <a:r>
              <a:rPr lang="el-GR" sz="3600" dirty="0" smtClean="0"/>
              <a:t>  Αθροιστικές καμπύλες βροχόπτωσης</a:t>
            </a:r>
          </a:p>
          <a:p>
            <a:pPr marL="450850" indent="-450850">
              <a:buFont typeface="Wingdings" pitchFamily="2" charset="2"/>
              <a:buChar char="q"/>
            </a:pPr>
            <a:r>
              <a:rPr lang="el-GR" sz="3600" dirty="0" smtClean="0"/>
              <a:t>  Από τα πρόσφατα στα παρελθόντα</a:t>
            </a:r>
          </a:p>
          <a:p>
            <a:pPr marL="450850" indent="-450850">
              <a:buFont typeface="Wingdings" pitchFamily="2" charset="2"/>
              <a:buChar char="q"/>
            </a:pPr>
            <a:r>
              <a:rPr lang="el-GR" sz="3600" dirty="0" smtClean="0"/>
              <a:t>  Προσοχή για θλάσεις</a:t>
            </a:r>
            <a:endParaRPr lang="el-GR" sz="36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 y="0"/>
            <a:ext cx="9056683" cy="5949279"/>
          </a:xfrm>
          <a:prstGeom prst="rect">
            <a:avLst/>
          </a:prstGeom>
          <a:noFill/>
          <a:ln w="9525">
            <a:noFill/>
            <a:miter lim="800000"/>
            <a:headEnd/>
            <a:tailEnd/>
          </a:ln>
        </p:spPr>
      </p:pic>
      <p:sp>
        <p:nvSpPr>
          <p:cNvPr id="3" name="2 - TextBox"/>
          <p:cNvSpPr txBox="1"/>
          <p:nvPr/>
        </p:nvSpPr>
        <p:spPr>
          <a:xfrm>
            <a:off x="5004048" y="5877272"/>
            <a:ext cx="2664296" cy="646331"/>
          </a:xfrm>
          <a:prstGeom prst="rect">
            <a:avLst/>
          </a:prstGeom>
          <a:noFill/>
        </p:spPr>
        <p:txBody>
          <a:bodyPr wrap="square" rtlCol="0">
            <a:spAutoFit/>
          </a:bodyPr>
          <a:lstStyle/>
          <a:p>
            <a:r>
              <a:rPr lang="el-GR" dirty="0" smtClean="0"/>
              <a:t>Τσακίρης και Βαγγέλης, 2013</a:t>
            </a:r>
            <a:endParaRPr lang="el-G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1" y="0"/>
            <a:ext cx="9592796" cy="64533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b="18500"/>
          <a:stretch>
            <a:fillRect/>
          </a:stretch>
        </p:blipFill>
        <p:spPr bwMode="auto">
          <a:xfrm>
            <a:off x="0" y="0"/>
            <a:ext cx="8008672" cy="5589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πεξήγηση με στρογγυλεμένο παραλληλόγραμμο"/>
          <p:cNvSpPr/>
          <p:nvPr/>
        </p:nvSpPr>
        <p:spPr>
          <a:xfrm>
            <a:off x="1619672" y="1268760"/>
            <a:ext cx="5976664" cy="388843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smtClean="0"/>
              <a:t>Συσχέτιση δύο σταθμών ισχυρή</a:t>
            </a:r>
          </a:p>
          <a:p>
            <a:pPr algn="ctr"/>
            <a:r>
              <a:rPr lang="el-GR" sz="2800" dirty="0" smtClean="0"/>
              <a:t>Θα χρησιμοποιήσω το γραμμικό μοντέλο</a:t>
            </a:r>
          </a:p>
          <a:p>
            <a:pPr algn="ctr"/>
            <a:r>
              <a:rPr lang="el-GR" sz="2800" dirty="0" smtClean="0"/>
              <a:t> (γραμμική παλινδρόμηση)</a:t>
            </a:r>
          </a:p>
          <a:p>
            <a:pPr algn="ctr"/>
            <a:endParaRPr lang="el-GR" sz="2800" dirty="0" smtClean="0"/>
          </a:p>
          <a:p>
            <a:pPr algn="ctr"/>
            <a:r>
              <a:rPr lang="el-GR" sz="2800" dirty="0" smtClean="0"/>
              <a:t>Έτσι ώστε κατόπιν, να συμπληρώσω τα στοιχεία που λείπουν</a:t>
            </a:r>
            <a:endParaRPr lang="el-GR" sz="2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11"/>
          </p:nvPr>
        </p:nvSpPr>
        <p:spPr/>
        <p:txBody>
          <a:bodyPr/>
          <a:lstStyle/>
          <a:p>
            <a:fld id="{CE69316F-CF3F-4767-BA3B-FE098A98BF62}" type="slidenum">
              <a:rPr lang="en-US"/>
              <a:pPr/>
              <a:t>35</a:t>
            </a:fld>
            <a:endParaRPr lang="en-US"/>
          </a:p>
        </p:txBody>
      </p:sp>
      <p:sp>
        <p:nvSpPr>
          <p:cNvPr id="4100" name="Rectangle 4"/>
          <p:cNvSpPr>
            <a:spLocks noGrp="1" noRot="1" noChangeArrowheads="1"/>
          </p:cNvSpPr>
          <p:nvPr>
            <p:ph type="title"/>
          </p:nvPr>
        </p:nvSpPr>
        <p:spPr/>
        <p:txBody>
          <a:bodyPr/>
          <a:lstStyle/>
          <a:p>
            <a:r>
              <a:rPr lang="el-GR" dirty="0" smtClean="0"/>
              <a:t>Επιλογή γραμμής παλινδρόμησης</a:t>
            </a:r>
            <a:endParaRPr lang="en-US" dirty="0"/>
          </a:p>
        </p:txBody>
      </p:sp>
      <p:sp>
        <p:nvSpPr>
          <p:cNvPr id="4101" name="Rectangle 5"/>
          <p:cNvSpPr>
            <a:spLocks noGrp="1" noChangeArrowheads="1"/>
          </p:cNvSpPr>
          <p:nvPr>
            <p:ph type="body" sz="half" idx="1"/>
          </p:nvPr>
        </p:nvSpPr>
        <p:spPr/>
        <p:txBody>
          <a:bodyPr>
            <a:normAutofit/>
          </a:bodyPr>
          <a:lstStyle/>
          <a:p>
            <a:r>
              <a:rPr lang="el-GR" sz="2800" dirty="0" smtClean="0"/>
              <a:t>Σφάλμα κατακόρυφη απόσταση</a:t>
            </a:r>
            <a:r>
              <a:rPr lang="en-US" sz="2800" dirty="0" smtClean="0"/>
              <a:t>= </a:t>
            </a:r>
            <a:r>
              <a:rPr lang="en-US" sz="2800" dirty="0"/>
              <a:t>(Y –Y’)</a:t>
            </a:r>
          </a:p>
          <a:p>
            <a:pPr lvl="1"/>
            <a:r>
              <a:rPr lang="el-GR" sz="2400" dirty="0" smtClean="0"/>
              <a:t>Θετικό ή αρνητικό</a:t>
            </a:r>
            <a:endParaRPr lang="en-US" sz="2400" dirty="0"/>
          </a:p>
          <a:p>
            <a:r>
              <a:rPr lang="el-GR" sz="2800" dirty="0" smtClean="0"/>
              <a:t>Γραμμή παλινδρόμησης</a:t>
            </a:r>
            <a:r>
              <a:rPr lang="en-US" sz="2800" dirty="0" smtClean="0"/>
              <a:t>,</a:t>
            </a:r>
            <a:endParaRPr lang="el-GR" sz="2800" dirty="0" smtClean="0"/>
          </a:p>
          <a:p>
            <a:pPr>
              <a:buNone/>
            </a:pPr>
            <a:r>
              <a:rPr lang="en-US" sz="2800" dirty="0" smtClean="0"/>
              <a:t> </a:t>
            </a:r>
            <a:r>
              <a:rPr lang="en-US" sz="2800" dirty="0"/>
              <a:t>Y’ = </a:t>
            </a:r>
            <a:r>
              <a:rPr lang="el-GR" sz="2800" dirty="0" smtClean="0"/>
              <a:t>β</a:t>
            </a:r>
            <a:r>
              <a:rPr lang="el-GR" sz="2800" baseline="-25000" dirty="0" smtClean="0"/>
              <a:t>0</a:t>
            </a:r>
            <a:r>
              <a:rPr lang="en-US" sz="2800" dirty="0" smtClean="0"/>
              <a:t> </a:t>
            </a:r>
            <a:r>
              <a:rPr lang="en-US" sz="2800" dirty="0"/>
              <a:t>+ </a:t>
            </a:r>
            <a:r>
              <a:rPr lang="el-GR" sz="2800" dirty="0" smtClean="0"/>
              <a:t>β</a:t>
            </a:r>
            <a:r>
              <a:rPr lang="el-GR" sz="2800" baseline="-25000" dirty="0" smtClean="0"/>
              <a:t>1 </a:t>
            </a:r>
            <a:r>
              <a:rPr lang="en-US" sz="2800" dirty="0" smtClean="0"/>
              <a:t>X</a:t>
            </a:r>
            <a:r>
              <a:rPr lang="en-US" sz="2800" dirty="0"/>
              <a:t>,  </a:t>
            </a:r>
            <a:endParaRPr lang="el-GR" sz="2800" dirty="0" smtClean="0"/>
          </a:p>
          <a:p>
            <a:pPr>
              <a:buNone/>
            </a:pPr>
            <a:r>
              <a:rPr lang="el-GR" sz="2800" dirty="0" smtClean="0"/>
              <a:t>ώστε</a:t>
            </a:r>
          </a:p>
          <a:p>
            <a:pPr>
              <a:buNone/>
            </a:pPr>
            <a:r>
              <a:rPr lang="en-US" sz="2800" dirty="0" smtClean="0"/>
              <a:t>∑</a:t>
            </a:r>
            <a:r>
              <a:rPr lang="en-US" sz="2800" dirty="0"/>
              <a:t>(Y- Y’)</a:t>
            </a:r>
            <a:r>
              <a:rPr lang="en-US" sz="2800" baseline="30000" dirty="0"/>
              <a:t>2</a:t>
            </a:r>
            <a:r>
              <a:rPr lang="en-US" sz="2800" dirty="0"/>
              <a:t>, </a:t>
            </a:r>
            <a:r>
              <a:rPr lang="el-GR" sz="2800" dirty="0" smtClean="0"/>
              <a:t>ελάχιστο</a:t>
            </a:r>
            <a:endParaRPr lang="en-US" sz="2800" dirty="0"/>
          </a:p>
        </p:txBody>
      </p:sp>
      <p:pic>
        <p:nvPicPr>
          <p:cNvPr id="4103" name="Picture 7" descr="Residual"/>
          <p:cNvPicPr>
            <a:picLocks noChangeAspect="1" noChangeArrowheads="1"/>
          </p:cNvPicPr>
          <p:nvPr/>
        </p:nvPicPr>
        <p:blipFill>
          <a:blip r:embed="rId2" cstate="print"/>
          <a:stretch>
            <a:fillRect/>
          </a:stretch>
        </p:blipFill>
        <p:spPr bwMode="auto">
          <a:xfrm>
            <a:off x="4695825" y="2060848"/>
            <a:ext cx="4448175" cy="3171825"/>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cstate="print"/>
          <a:srcRect/>
          <a:stretch>
            <a:fillRect/>
          </a:stretch>
        </p:blipFill>
        <p:spPr bwMode="auto">
          <a:xfrm>
            <a:off x="730650" y="692696"/>
            <a:ext cx="7783788" cy="5544616"/>
          </a:xfrm>
          <a:prstGeom prst="rect">
            <a:avLst/>
          </a:prstGeom>
          <a:noFill/>
          <a:ln w="9525">
            <a:noFill/>
            <a:miter lim="800000"/>
            <a:headEnd/>
            <a:tailEnd/>
          </a:ln>
        </p:spPr>
      </p:pic>
      <p:sp>
        <p:nvSpPr>
          <p:cNvPr id="3" name="2 - TextBox"/>
          <p:cNvSpPr txBox="1"/>
          <p:nvPr/>
        </p:nvSpPr>
        <p:spPr>
          <a:xfrm>
            <a:off x="0" y="6093296"/>
            <a:ext cx="4644008" cy="369332"/>
          </a:xfrm>
          <a:prstGeom prst="rect">
            <a:avLst/>
          </a:prstGeom>
          <a:noFill/>
        </p:spPr>
        <p:txBody>
          <a:bodyPr wrap="square" rtlCol="0">
            <a:spAutoFit/>
          </a:bodyPr>
          <a:lstStyle/>
          <a:p>
            <a:r>
              <a:rPr lang="el-GR" dirty="0" smtClean="0"/>
              <a:t>Α</a:t>
            </a:r>
            <a:r>
              <a:rPr lang="en-US" dirty="0" err="1" smtClean="0"/>
              <a:t>ng</a:t>
            </a:r>
            <a:r>
              <a:rPr lang="en-US" dirty="0" smtClean="0"/>
              <a:t> and Tang, </a:t>
            </a:r>
            <a:r>
              <a:rPr lang="el-GR" dirty="0" smtClean="0"/>
              <a:t>μετ. </a:t>
            </a:r>
            <a:r>
              <a:rPr lang="el-GR" dirty="0" err="1" smtClean="0"/>
              <a:t>Παναγιωτακόπουλος</a:t>
            </a:r>
            <a:r>
              <a:rPr lang="el-GR" dirty="0" smtClean="0"/>
              <a:t> Δ</a:t>
            </a:r>
            <a:endParaRPr lang="el-G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cstate="print"/>
          <a:srcRect/>
          <a:stretch>
            <a:fillRect/>
          </a:stretch>
        </p:blipFill>
        <p:spPr bwMode="auto">
          <a:xfrm>
            <a:off x="0" y="0"/>
            <a:ext cx="8915400" cy="57332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t="2279"/>
          <a:stretch>
            <a:fillRect/>
          </a:stretch>
        </p:blipFill>
        <p:spPr bwMode="auto">
          <a:xfrm>
            <a:off x="-1" y="404664"/>
            <a:ext cx="9751887" cy="3528392"/>
          </a:xfrm>
          <a:prstGeom prst="rect">
            <a:avLst/>
          </a:prstGeom>
          <a:noFill/>
          <a:ln w="9525">
            <a:noFill/>
            <a:miter lim="800000"/>
            <a:headEnd/>
            <a:tailEnd/>
          </a:ln>
        </p:spPr>
      </p:pic>
      <p:sp>
        <p:nvSpPr>
          <p:cNvPr id="3" name="2 - Ορθογώνιο"/>
          <p:cNvSpPr/>
          <p:nvPr/>
        </p:nvSpPr>
        <p:spPr>
          <a:xfrm>
            <a:off x="0" y="1412776"/>
            <a:ext cx="5796136" cy="309634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0" y="728663"/>
            <a:ext cx="10011678" cy="41404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pPr eaLnBrk="1" hangingPunct="1">
              <a:defRPr/>
            </a:pPr>
            <a:endParaRPr lang="en-GB" smtClean="0"/>
          </a:p>
        </p:txBody>
      </p:sp>
      <p:pic>
        <p:nvPicPr>
          <p:cNvPr id="19459" name="Picture 4" descr="watercycleprint"/>
          <p:cNvPicPr>
            <a:picLocks noChangeAspect="1" noChangeArrowheads="1"/>
          </p:cNvPicPr>
          <p:nvPr/>
        </p:nvPicPr>
        <p:blipFill>
          <a:blip r:embed="rId3" cstate="print"/>
          <a:srcRect/>
          <a:stretch>
            <a:fillRect/>
          </a:stretch>
        </p:blipFill>
        <p:spPr bwMode="auto">
          <a:xfrm>
            <a:off x="357188" y="246063"/>
            <a:ext cx="8786812" cy="61166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 y="1"/>
            <a:ext cx="9116930" cy="6857999"/>
          </a:xfrm>
          <a:prstGeom prst="rect">
            <a:avLst/>
          </a:prstGeom>
          <a:noFill/>
          <a:ln w="9525">
            <a:noFill/>
            <a:miter lim="800000"/>
            <a:headEnd/>
            <a:tailEnd/>
          </a:ln>
        </p:spPr>
      </p:pic>
      <p:sp>
        <p:nvSpPr>
          <p:cNvPr id="3" name="2 - Έλλειψη"/>
          <p:cNvSpPr/>
          <p:nvPr/>
        </p:nvSpPr>
        <p:spPr>
          <a:xfrm>
            <a:off x="3275856" y="1340768"/>
            <a:ext cx="1224136" cy="551723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πεξήγηση με στρογγυλεμένο παραλληλόγραμμο"/>
          <p:cNvSpPr/>
          <p:nvPr/>
        </p:nvSpPr>
        <p:spPr>
          <a:xfrm>
            <a:off x="2123728" y="1844824"/>
            <a:ext cx="5328592" cy="295232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smtClean="0"/>
              <a:t>ΕΦΑΡΜΟΓΗ ΠΟΛΥΓΩΝΩΝ ΤΗΙΕ</a:t>
            </a:r>
            <a:r>
              <a:rPr lang="en-US" sz="2800" dirty="0" smtClean="0"/>
              <a:t>SSEN</a:t>
            </a:r>
          </a:p>
          <a:p>
            <a:pPr algn="ctr"/>
            <a:r>
              <a:rPr lang="el-GR" sz="2800" dirty="0" smtClean="0"/>
              <a:t>Προσοχή  διόρθωση με </a:t>
            </a:r>
            <a:r>
              <a:rPr lang="el-GR" sz="2800" dirty="0" err="1" smtClean="0"/>
              <a:t>βροχοβαθμίδα</a:t>
            </a:r>
            <a:endParaRPr lang="el-GR" sz="28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0" y="1"/>
            <a:ext cx="7596336" cy="6568667"/>
          </a:xfrm>
          <a:prstGeom prst="rect">
            <a:avLst/>
          </a:prstGeom>
          <a:noFill/>
          <a:ln w="9525">
            <a:noFill/>
            <a:miter lim="800000"/>
            <a:headEnd/>
            <a:tailEnd/>
          </a:ln>
        </p:spPr>
      </p:pic>
      <p:sp>
        <p:nvSpPr>
          <p:cNvPr id="3" name="2 - TextBox"/>
          <p:cNvSpPr txBox="1"/>
          <p:nvPr/>
        </p:nvSpPr>
        <p:spPr>
          <a:xfrm>
            <a:off x="4860032" y="5949280"/>
            <a:ext cx="2664296" cy="646331"/>
          </a:xfrm>
          <a:prstGeom prst="rect">
            <a:avLst/>
          </a:prstGeom>
          <a:noFill/>
        </p:spPr>
        <p:txBody>
          <a:bodyPr wrap="square" rtlCol="0">
            <a:spAutoFit/>
          </a:bodyPr>
          <a:lstStyle/>
          <a:p>
            <a:r>
              <a:rPr lang="el-GR" dirty="0" smtClean="0"/>
              <a:t>Τσακίρης και Βαγγέλης, 2013</a:t>
            </a:r>
            <a:endParaRPr lang="el-GR" dirty="0"/>
          </a:p>
        </p:txBody>
      </p:sp>
      <p:sp>
        <p:nvSpPr>
          <p:cNvPr id="4" name="3 - Επεξήγηση με σύννεφο"/>
          <p:cNvSpPr/>
          <p:nvPr/>
        </p:nvSpPr>
        <p:spPr>
          <a:xfrm>
            <a:off x="6084168" y="2132856"/>
            <a:ext cx="3059832" cy="3456384"/>
          </a:xfrm>
          <a:prstGeom prst="cloudCallout">
            <a:avLst>
              <a:gd name="adj1" fmla="val -93776"/>
              <a:gd name="adj2" fmla="val 240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Δασκαλίστικη σημείωση</a:t>
            </a:r>
          </a:p>
          <a:p>
            <a:pPr algn="ctr"/>
            <a:r>
              <a:rPr lang="el-GR" dirty="0" smtClean="0"/>
              <a:t>Δεν μας ενδιαφέρει η επιφάνεια αλλά το ποσοστό εαυτής που αντιστοιχεί σε κάθε </a:t>
            </a:r>
            <a:r>
              <a:rPr lang="el-GR" dirty="0" err="1" smtClean="0"/>
              <a:t>βροχομετρικό</a:t>
            </a:r>
            <a:r>
              <a:rPr lang="el-GR" dirty="0" smtClean="0"/>
              <a:t> σταθμό</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1" y="0"/>
            <a:ext cx="9285077" cy="31409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Όμως….</a:t>
            </a:r>
            <a:endParaRPr lang="el-GR" dirty="0"/>
          </a:p>
        </p:txBody>
      </p:sp>
      <p:sp>
        <p:nvSpPr>
          <p:cNvPr id="3" name="2 - Θέση περιεχομένου"/>
          <p:cNvSpPr>
            <a:spLocks noGrp="1"/>
          </p:cNvSpPr>
          <p:nvPr>
            <p:ph idx="1"/>
          </p:nvPr>
        </p:nvSpPr>
        <p:spPr/>
        <p:txBody>
          <a:bodyPr/>
          <a:lstStyle/>
          <a:p>
            <a:pPr>
              <a:buNone/>
            </a:pPr>
            <a:r>
              <a:rPr lang="el-GR" dirty="0" smtClean="0"/>
              <a:t>   Θα ήταν σωστό το μοντέλο αν η λεκάνη είχε μέσο ύψος κατά πολύγωνα </a:t>
            </a:r>
            <a:r>
              <a:rPr lang="en-US" dirty="0" err="1" smtClean="0"/>
              <a:t>Thiessen</a:t>
            </a:r>
            <a:r>
              <a:rPr lang="en-US" dirty="0" smtClean="0"/>
              <a:t>, </a:t>
            </a:r>
            <a:r>
              <a:rPr lang="el-GR" dirty="0" smtClean="0"/>
              <a:t>δηλαδή η περιοχή που αντιστοιχεί σε Α1 είχε μέσο ύψος </a:t>
            </a:r>
            <a:endParaRPr lang="el-GR" dirty="0"/>
          </a:p>
        </p:txBody>
      </p:sp>
      <p:sp>
        <p:nvSpPr>
          <p:cNvPr id="14" name="13 - Επεξήγηση με στρογγυλεμένο παραλληλόγραμμο"/>
          <p:cNvSpPr/>
          <p:nvPr/>
        </p:nvSpPr>
        <p:spPr>
          <a:xfrm>
            <a:off x="1331640" y="3789040"/>
            <a:ext cx="7128792" cy="194421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smtClean="0"/>
              <a:t>Διόρθωση υψομέτρου:</a:t>
            </a:r>
          </a:p>
          <a:p>
            <a:pPr algn="ctr"/>
            <a:r>
              <a:rPr lang="el-GR" sz="2800" dirty="0" err="1" smtClean="0"/>
              <a:t>Βροχοβαθμίδα</a:t>
            </a:r>
            <a:endParaRPr lang="el-GR" sz="28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0" y="2492896"/>
            <a:ext cx="874846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l-GR" dirty="0" smtClean="0"/>
              <a:t>(Εικονικό-</a:t>
            </a:r>
            <a:r>
              <a:rPr lang="el-GR" dirty="0" err="1" smtClean="0"/>
              <a:t>φανταστικ</a:t>
            </a:r>
            <a:r>
              <a:rPr lang="el-GR" dirty="0" smtClean="0"/>
              <a:t>ό) μέσο ύψος λεκάνης κατά  </a:t>
            </a:r>
            <a:r>
              <a:rPr lang="en-US" dirty="0" err="1" smtClean="0"/>
              <a:t>Thiessen</a:t>
            </a:r>
            <a:endParaRPr lang="el-GR" dirty="0"/>
          </a:p>
        </p:txBody>
      </p:sp>
      <p:graphicFrame>
        <p:nvGraphicFramePr>
          <p:cNvPr id="20483" name="Object 3"/>
          <p:cNvGraphicFramePr>
            <a:graphicFrameLocks noChangeAspect="1"/>
          </p:cNvGraphicFramePr>
          <p:nvPr/>
        </p:nvGraphicFramePr>
        <p:xfrm>
          <a:off x="323528" y="3140968"/>
          <a:ext cx="2320925" cy="647700"/>
        </p:xfrm>
        <a:graphic>
          <a:graphicData uri="http://schemas.openxmlformats.org/presentationml/2006/ole">
            <mc:AlternateContent xmlns:mc="http://schemas.openxmlformats.org/markup-compatibility/2006">
              <mc:Choice xmlns:v="urn:schemas-microsoft-com:vml" Requires="v">
                <p:oleObj spid="_x0000_s20486" name="Equation" r:id="rId4" imgW="1409400" imgH="393480" progId="Equation.DSMT4">
                  <p:embed/>
                </p:oleObj>
              </mc:Choice>
              <mc:Fallback>
                <p:oleObj name="Equation" r:id="rId4" imgW="1409400" imgH="393480" progId="Equation.DSMT4">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140968"/>
                        <a:ext cx="2320925"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2"/>
          <p:cNvPicPr>
            <a:picLocks noChangeAspect="1" noChangeArrowheads="1"/>
          </p:cNvPicPr>
          <p:nvPr/>
        </p:nvPicPr>
        <p:blipFill>
          <a:blip r:embed="rId6" cstate="print"/>
          <a:srcRect b="70980"/>
          <a:stretch>
            <a:fillRect/>
          </a:stretch>
        </p:blipFill>
        <p:spPr bwMode="auto">
          <a:xfrm>
            <a:off x="1" y="0"/>
            <a:ext cx="9281854" cy="2132856"/>
          </a:xfrm>
          <a:prstGeom prst="rect">
            <a:avLst/>
          </a:prstGeom>
          <a:noFill/>
          <a:ln w="9525">
            <a:noFill/>
            <a:miter lim="800000"/>
            <a:headEnd/>
            <a:tailEnd/>
          </a:ln>
        </p:spPr>
      </p:pic>
      <p:grpSp>
        <p:nvGrpSpPr>
          <p:cNvPr id="24" name="23 - Ομάδα"/>
          <p:cNvGrpSpPr/>
          <p:nvPr/>
        </p:nvGrpSpPr>
        <p:grpSpPr>
          <a:xfrm>
            <a:off x="395536" y="3800088"/>
            <a:ext cx="15811966" cy="3057912"/>
            <a:chOff x="395536" y="3800088"/>
            <a:chExt cx="15811966" cy="3057912"/>
          </a:xfrm>
        </p:grpSpPr>
        <p:sp>
          <p:nvSpPr>
            <p:cNvPr id="10" name="9 - Ελεύθερη σχεδίαση"/>
            <p:cNvSpPr/>
            <p:nvPr/>
          </p:nvSpPr>
          <p:spPr>
            <a:xfrm>
              <a:off x="5429249" y="4758689"/>
              <a:ext cx="45719" cy="1819165"/>
            </a:xfrm>
            <a:custGeom>
              <a:avLst/>
              <a:gdLst>
                <a:gd name="connsiteX0" fmla="*/ 0 w 20108"/>
                <a:gd name="connsiteY0" fmla="*/ 800100 h 800100"/>
                <a:gd name="connsiteX1" fmla="*/ 19050 w 20108"/>
                <a:gd name="connsiteY1" fmla="*/ 0 h 800100"/>
              </a:gdLst>
              <a:ahLst/>
              <a:cxnLst>
                <a:cxn ang="0">
                  <a:pos x="connsiteX0" y="connsiteY0"/>
                </a:cxn>
                <a:cxn ang="0">
                  <a:pos x="connsiteX1" y="connsiteY1"/>
                </a:cxn>
              </a:cxnLst>
              <a:rect l="l" t="t" r="r" b="b"/>
              <a:pathLst>
                <a:path w="20108" h="800100">
                  <a:moveTo>
                    <a:pt x="0" y="800100"/>
                  </a:moveTo>
                  <a:cubicBezTo>
                    <a:pt x="20108" y="76215"/>
                    <a:pt x="19050" y="342988"/>
                    <a:pt x="19050" y="0"/>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grpSp>
          <p:nvGrpSpPr>
            <p:cNvPr id="23" name="22 - Ομάδα"/>
            <p:cNvGrpSpPr/>
            <p:nvPr/>
          </p:nvGrpSpPr>
          <p:grpSpPr>
            <a:xfrm>
              <a:off x="395536" y="3800088"/>
              <a:ext cx="15811966" cy="3057912"/>
              <a:chOff x="395536" y="3800088"/>
              <a:chExt cx="15811966" cy="3057912"/>
            </a:xfrm>
          </p:grpSpPr>
          <p:sp>
            <p:nvSpPr>
              <p:cNvPr id="11" name="10 - Ελεύθερη σχεδίαση"/>
              <p:cNvSpPr/>
              <p:nvPr/>
            </p:nvSpPr>
            <p:spPr>
              <a:xfrm>
                <a:off x="5372099" y="4781549"/>
                <a:ext cx="10835403" cy="45719"/>
              </a:xfrm>
              <a:custGeom>
                <a:avLst/>
                <a:gdLst>
                  <a:gd name="connsiteX0" fmla="*/ 0 w 4514850"/>
                  <a:gd name="connsiteY0" fmla="*/ 0 h 19050"/>
                  <a:gd name="connsiteX1" fmla="*/ 4514850 w 4514850"/>
                  <a:gd name="connsiteY1" fmla="*/ 19050 h 19050"/>
                </a:gdLst>
                <a:ahLst/>
                <a:cxnLst>
                  <a:cxn ang="0">
                    <a:pos x="connsiteX0" y="connsiteY0"/>
                  </a:cxn>
                  <a:cxn ang="0">
                    <a:pos x="connsiteX1" y="connsiteY1"/>
                  </a:cxn>
                </a:cxnLst>
                <a:rect l="l" t="t" r="r" b="b"/>
                <a:pathLst>
                  <a:path w="4514850" h="19050">
                    <a:moveTo>
                      <a:pt x="0" y="0"/>
                    </a:moveTo>
                    <a:lnTo>
                      <a:pt x="4514850" y="19050"/>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 name="6 - Ελεύθερη σχεδίαση"/>
              <p:cNvSpPr/>
              <p:nvPr/>
            </p:nvSpPr>
            <p:spPr>
              <a:xfrm>
                <a:off x="2781300" y="5577840"/>
                <a:ext cx="75192" cy="1280160"/>
              </a:xfrm>
              <a:custGeom>
                <a:avLst/>
                <a:gdLst>
                  <a:gd name="connsiteX0" fmla="*/ 0 w 62660"/>
                  <a:gd name="connsiteY0" fmla="*/ 1066800 h 1066800"/>
                  <a:gd name="connsiteX1" fmla="*/ 57150 w 62660"/>
                  <a:gd name="connsiteY1" fmla="*/ 876300 h 1066800"/>
                  <a:gd name="connsiteX2" fmla="*/ 57150 w 62660"/>
                  <a:gd name="connsiteY2" fmla="*/ 0 h 1066800"/>
                </a:gdLst>
                <a:ahLst/>
                <a:cxnLst>
                  <a:cxn ang="0">
                    <a:pos x="connsiteX0" y="connsiteY0"/>
                  </a:cxn>
                  <a:cxn ang="0">
                    <a:pos x="connsiteX1" y="connsiteY1"/>
                  </a:cxn>
                  <a:cxn ang="0">
                    <a:pos x="connsiteX2" y="connsiteY2"/>
                  </a:cxn>
                </a:cxnLst>
                <a:rect l="l" t="t" r="r" b="b"/>
                <a:pathLst>
                  <a:path w="62660" h="1066800">
                    <a:moveTo>
                      <a:pt x="0" y="1066800"/>
                    </a:moveTo>
                    <a:cubicBezTo>
                      <a:pt x="52856" y="987516"/>
                      <a:pt x="54770" y="1002454"/>
                      <a:pt x="57150" y="876300"/>
                    </a:cubicBezTo>
                    <a:cubicBezTo>
                      <a:pt x="62660" y="584252"/>
                      <a:pt x="57150" y="292100"/>
                      <a:pt x="57150" y="0"/>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9" name="8 - Ελεύθερη σχεδίαση"/>
              <p:cNvSpPr/>
              <p:nvPr/>
            </p:nvSpPr>
            <p:spPr>
              <a:xfrm>
                <a:off x="2762250" y="5539740"/>
                <a:ext cx="3131820" cy="0"/>
              </a:xfrm>
              <a:custGeom>
                <a:avLst/>
                <a:gdLst>
                  <a:gd name="connsiteX0" fmla="*/ 0 w 2609850"/>
                  <a:gd name="connsiteY0" fmla="*/ 0 h 0"/>
                  <a:gd name="connsiteX1" fmla="*/ 2609850 w 2609850"/>
                  <a:gd name="connsiteY1" fmla="*/ 0 h 0"/>
                </a:gdLst>
                <a:ahLst/>
                <a:cxnLst>
                  <a:cxn ang="0">
                    <a:pos x="connsiteX0" y="connsiteY0"/>
                  </a:cxn>
                  <a:cxn ang="0">
                    <a:pos x="connsiteX1" y="connsiteY1"/>
                  </a:cxn>
                </a:cxnLst>
                <a:rect l="l" t="t" r="r" b="b"/>
                <a:pathLst>
                  <a:path w="2609850">
                    <a:moveTo>
                      <a:pt x="0" y="0"/>
                    </a:moveTo>
                    <a:lnTo>
                      <a:pt x="2609850" y="0"/>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2" name="11 - Ισοσκελές τρίγωνο"/>
              <p:cNvSpPr/>
              <p:nvPr/>
            </p:nvSpPr>
            <p:spPr>
              <a:xfrm rot="10800000">
                <a:off x="4139952" y="5240248"/>
                <a:ext cx="432048"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Ισοσκελές τρίγωνο"/>
              <p:cNvSpPr/>
              <p:nvPr/>
            </p:nvSpPr>
            <p:spPr>
              <a:xfrm rot="10800000">
                <a:off x="6660232" y="4304144"/>
                <a:ext cx="432048"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TextBox"/>
              <p:cNvSpPr txBox="1"/>
              <p:nvPr/>
            </p:nvSpPr>
            <p:spPr>
              <a:xfrm>
                <a:off x="3995936" y="4808200"/>
                <a:ext cx="1814602" cy="369332"/>
              </a:xfrm>
              <a:prstGeom prst="rect">
                <a:avLst/>
              </a:prstGeom>
              <a:noFill/>
            </p:spPr>
            <p:txBody>
              <a:bodyPr wrap="square" rtlCol="0">
                <a:spAutoFit/>
              </a:bodyPr>
              <a:lstStyle/>
              <a:p>
                <a:r>
                  <a:rPr lang="en-US" dirty="0" smtClean="0"/>
                  <a:t>z</a:t>
                </a:r>
                <a:r>
                  <a:rPr lang="en-US" baseline="-25000" dirty="0" smtClean="0"/>
                  <a:t>1</a:t>
                </a:r>
                <a:r>
                  <a:rPr lang="el-GR" baseline="-25000" dirty="0" smtClean="0"/>
                  <a:t>     </a:t>
                </a:r>
                <a:r>
                  <a:rPr lang="el-GR" dirty="0" smtClean="0"/>
                  <a:t>(Α</a:t>
                </a:r>
                <a:r>
                  <a:rPr lang="el-GR" baseline="-25000" dirty="0" smtClean="0"/>
                  <a:t>1</a:t>
                </a:r>
                <a:r>
                  <a:rPr lang="el-GR" dirty="0" smtClean="0"/>
                  <a:t>)</a:t>
                </a:r>
                <a:endParaRPr lang="el-GR" baseline="-25000" dirty="0"/>
              </a:p>
            </p:txBody>
          </p:sp>
          <p:sp>
            <p:nvSpPr>
              <p:cNvPr id="15" name="14 - TextBox"/>
              <p:cNvSpPr txBox="1"/>
              <p:nvPr/>
            </p:nvSpPr>
            <p:spPr>
              <a:xfrm>
                <a:off x="6444208" y="3800088"/>
                <a:ext cx="1814602" cy="369332"/>
              </a:xfrm>
              <a:prstGeom prst="rect">
                <a:avLst/>
              </a:prstGeom>
              <a:noFill/>
            </p:spPr>
            <p:txBody>
              <a:bodyPr wrap="square" rtlCol="0">
                <a:spAutoFit/>
              </a:bodyPr>
              <a:lstStyle/>
              <a:p>
                <a:r>
                  <a:rPr lang="en-US" dirty="0" smtClean="0"/>
                  <a:t>z</a:t>
                </a:r>
                <a:r>
                  <a:rPr lang="el-GR" baseline="-25000" dirty="0" smtClean="0"/>
                  <a:t>2    </a:t>
                </a:r>
                <a:r>
                  <a:rPr lang="el-GR" dirty="0" smtClean="0"/>
                  <a:t>(Α</a:t>
                </a:r>
                <a:r>
                  <a:rPr lang="el-GR" baseline="-25000" dirty="0" smtClean="0"/>
                  <a:t>2</a:t>
                </a:r>
                <a:r>
                  <a:rPr lang="el-GR" dirty="0" smtClean="0"/>
                  <a:t>)</a:t>
                </a:r>
                <a:endParaRPr lang="el-GR" baseline="-25000" dirty="0"/>
              </a:p>
            </p:txBody>
          </p:sp>
          <p:cxnSp>
            <p:nvCxnSpPr>
              <p:cNvPr id="17" name="16 - Ευθεία γραμμή σύνδεσης"/>
              <p:cNvCxnSpPr/>
              <p:nvPr/>
            </p:nvCxnSpPr>
            <p:spPr>
              <a:xfrm flipH="1">
                <a:off x="2171700" y="5094686"/>
                <a:ext cx="8326050" cy="62506"/>
              </a:xfrm>
              <a:prstGeom prst="line">
                <a:avLst/>
              </a:prstGeom>
              <a:ln w="34925" cmpd="sng">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17 - TextBox"/>
              <p:cNvSpPr txBox="1"/>
              <p:nvPr/>
            </p:nvSpPr>
            <p:spPr>
              <a:xfrm>
                <a:off x="395536" y="4520168"/>
                <a:ext cx="2333060" cy="1477328"/>
              </a:xfrm>
              <a:prstGeom prst="rect">
                <a:avLst/>
              </a:prstGeom>
              <a:noFill/>
            </p:spPr>
            <p:txBody>
              <a:bodyPr wrap="square" rtlCol="0">
                <a:spAutoFit/>
              </a:bodyPr>
              <a:lstStyle/>
              <a:p>
                <a:r>
                  <a:rPr lang="el-GR" dirty="0" smtClean="0">
                    <a:solidFill>
                      <a:srgbClr val="FF0000"/>
                    </a:solidFill>
                  </a:rPr>
                  <a:t>Φανταστικό μέσο υψόμετρο με βάση μόνο τους </a:t>
                </a:r>
                <a:r>
                  <a:rPr lang="el-GR" dirty="0" err="1" smtClean="0">
                    <a:solidFill>
                      <a:srgbClr val="FF0000"/>
                    </a:solidFill>
                  </a:rPr>
                  <a:t>βροχομετρικούς</a:t>
                </a:r>
                <a:r>
                  <a:rPr lang="el-GR" dirty="0" smtClean="0">
                    <a:solidFill>
                      <a:srgbClr val="FF0000"/>
                    </a:solidFill>
                  </a:rPr>
                  <a:t> σταθμούς</a:t>
                </a:r>
                <a:endParaRPr lang="el-GR" dirty="0">
                  <a:solidFill>
                    <a:srgbClr val="FF0000"/>
                  </a:solidFill>
                </a:endParaRPr>
              </a:p>
            </p:txBody>
          </p:sp>
        </p:gr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 y="0"/>
            <a:ext cx="8028384" cy="6357143"/>
          </a:xfrm>
          <a:prstGeom prst="rect">
            <a:avLst/>
          </a:prstGeom>
          <a:noFill/>
          <a:ln w="9525">
            <a:noFill/>
            <a:miter lim="800000"/>
            <a:headEnd/>
            <a:tailEnd/>
          </a:ln>
        </p:spPr>
      </p:pic>
      <p:sp>
        <p:nvSpPr>
          <p:cNvPr id="3" name="2 - TextBox"/>
          <p:cNvSpPr txBox="1"/>
          <p:nvPr/>
        </p:nvSpPr>
        <p:spPr>
          <a:xfrm>
            <a:off x="5580112" y="6211669"/>
            <a:ext cx="2664296" cy="646331"/>
          </a:xfrm>
          <a:prstGeom prst="rect">
            <a:avLst/>
          </a:prstGeom>
          <a:noFill/>
        </p:spPr>
        <p:txBody>
          <a:bodyPr wrap="square" rtlCol="0">
            <a:spAutoFit/>
          </a:bodyPr>
          <a:lstStyle/>
          <a:p>
            <a:r>
              <a:rPr lang="el-GR" dirty="0" smtClean="0"/>
              <a:t>Τσακίρης και Βαγγέλης, 2013</a:t>
            </a:r>
            <a:endParaRPr lang="el-G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0" y="1195389"/>
            <a:ext cx="9220470" cy="3097708"/>
          </a:xfrm>
          <a:prstGeom prst="rect">
            <a:avLst/>
          </a:prstGeom>
          <a:noFill/>
          <a:ln w="9525">
            <a:noFill/>
            <a:miter lim="800000"/>
            <a:headEnd/>
            <a:tailEnd/>
          </a:ln>
        </p:spPr>
      </p:pic>
      <p:sp>
        <p:nvSpPr>
          <p:cNvPr id="3" name="2 - TextBox"/>
          <p:cNvSpPr txBox="1"/>
          <p:nvPr/>
        </p:nvSpPr>
        <p:spPr>
          <a:xfrm>
            <a:off x="395536" y="0"/>
            <a:ext cx="7704856"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l-GR" sz="3200" dirty="0" smtClean="0"/>
              <a:t>2 σημεία, εύρεση </a:t>
            </a:r>
            <a:r>
              <a:rPr lang="el-GR" sz="3200" dirty="0" err="1" smtClean="0"/>
              <a:t>βροχοβαθμίδας</a:t>
            </a:r>
            <a:r>
              <a:rPr lang="el-GR" sz="3200" dirty="0" smtClean="0"/>
              <a:t> αλλιώς παλινδρόμηση</a:t>
            </a:r>
            <a:endParaRPr lang="el-GR" sz="32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0" y="260648"/>
            <a:ext cx="8100358" cy="3931146"/>
          </a:xfrm>
          <a:prstGeom prst="rect">
            <a:avLst/>
          </a:prstGeom>
          <a:noFill/>
          <a:ln w="9525">
            <a:noFill/>
            <a:miter lim="800000"/>
            <a:headEnd/>
            <a:tailEnd/>
          </a:ln>
        </p:spPr>
      </p:pic>
      <p:pic>
        <p:nvPicPr>
          <p:cNvPr id="23555" name="Picture 3"/>
          <p:cNvPicPr>
            <a:picLocks noChangeAspect="1" noChangeArrowheads="1"/>
          </p:cNvPicPr>
          <p:nvPr/>
        </p:nvPicPr>
        <p:blipFill>
          <a:blip r:embed="rId3" cstate="print"/>
          <a:srcRect/>
          <a:stretch>
            <a:fillRect/>
          </a:stretch>
        </p:blipFill>
        <p:spPr bwMode="auto">
          <a:xfrm>
            <a:off x="1" y="3645024"/>
            <a:ext cx="9299776" cy="2808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Ελεύθερη σχεδίαση"/>
          <p:cNvSpPr/>
          <p:nvPr/>
        </p:nvSpPr>
        <p:spPr>
          <a:xfrm>
            <a:off x="5429249" y="4130115"/>
            <a:ext cx="45719" cy="2727885"/>
          </a:xfrm>
          <a:custGeom>
            <a:avLst/>
            <a:gdLst>
              <a:gd name="connsiteX0" fmla="*/ 0 w 20108"/>
              <a:gd name="connsiteY0" fmla="*/ 800100 h 800100"/>
              <a:gd name="connsiteX1" fmla="*/ 19050 w 20108"/>
              <a:gd name="connsiteY1" fmla="*/ 0 h 800100"/>
            </a:gdLst>
            <a:ahLst/>
            <a:cxnLst>
              <a:cxn ang="0">
                <a:pos x="connsiteX0" y="connsiteY0"/>
              </a:cxn>
              <a:cxn ang="0">
                <a:pos x="connsiteX1" y="connsiteY1"/>
              </a:cxn>
            </a:cxnLst>
            <a:rect l="l" t="t" r="r" b="b"/>
            <a:pathLst>
              <a:path w="20108" h="800100">
                <a:moveTo>
                  <a:pt x="0" y="800100"/>
                </a:moveTo>
                <a:cubicBezTo>
                  <a:pt x="20108" y="76215"/>
                  <a:pt x="19050" y="342988"/>
                  <a:pt x="19050" y="0"/>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5" name="4 - Ελεύθερη σχεδίαση"/>
          <p:cNvSpPr/>
          <p:nvPr/>
        </p:nvSpPr>
        <p:spPr>
          <a:xfrm>
            <a:off x="5372099" y="4152975"/>
            <a:ext cx="10835403" cy="45719"/>
          </a:xfrm>
          <a:custGeom>
            <a:avLst/>
            <a:gdLst>
              <a:gd name="connsiteX0" fmla="*/ 0 w 4514850"/>
              <a:gd name="connsiteY0" fmla="*/ 0 h 19050"/>
              <a:gd name="connsiteX1" fmla="*/ 4514850 w 4514850"/>
              <a:gd name="connsiteY1" fmla="*/ 19050 h 19050"/>
            </a:gdLst>
            <a:ahLst/>
            <a:cxnLst>
              <a:cxn ang="0">
                <a:pos x="connsiteX0" y="connsiteY0"/>
              </a:cxn>
              <a:cxn ang="0">
                <a:pos x="connsiteX1" y="connsiteY1"/>
              </a:cxn>
            </a:cxnLst>
            <a:rect l="l" t="t" r="r" b="b"/>
            <a:pathLst>
              <a:path w="4514850" h="19050">
                <a:moveTo>
                  <a:pt x="0" y="0"/>
                </a:moveTo>
                <a:lnTo>
                  <a:pt x="4514850" y="19050"/>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5 - Ελεύθερη σχεδίαση"/>
          <p:cNvSpPr/>
          <p:nvPr/>
        </p:nvSpPr>
        <p:spPr>
          <a:xfrm>
            <a:off x="2781300" y="5577840"/>
            <a:ext cx="75192" cy="1280160"/>
          </a:xfrm>
          <a:custGeom>
            <a:avLst/>
            <a:gdLst>
              <a:gd name="connsiteX0" fmla="*/ 0 w 62660"/>
              <a:gd name="connsiteY0" fmla="*/ 1066800 h 1066800"/>
              <a:gd name="connsiteX1" fmla="*/ 57150 w 62660"/>
              <a:gd name="connsiteY1" fmla="*/ 876300 h 1066800"/>
              <a:gd name="connsiteX2" fmla="*/ 57150 w 62660"/>
              <a:gd name="connsiteY2" fmla="*/ 0 h 1066800"/>
            </a:gdLst>
            <a:ahLst/>
            <a:cxnLst>
              <a:cxn ang="0">
                <a:pos x="connsiteX0" y="connsiteY0"/>
              </a:cxn>
              <a:cxn ang="0">
                <a:pos x="connsiteX1" y="connsiteY1"/>
              </a:cxn>
              <a:cxn ang="0">
                <a:pos x="connsiteX2" y="connsiteY2"/>
              </a:cxn>
            </a:cxnLst>
            <a:rect l="l" t="t" r="r" b="b"/>
            <a:pathLst>
              <a:path w="62660" h="1066800">
                <a:moveTo>
                  <a:pt x="0" y="1066800"/>
                </a:moveTo>
                <a:cubicBezTo>
                  <a:pt x="52856" y="987516"/>
                  <a:pt x="54770" y="1002454"/>
                  <a:pt x="57150" y="876300"/>
                </a:cubicBezTo>
                <a:cubicBezTo>
                  <a:pt x="62660" y="584252"/>
                  <a:pt x="57150" y="292100"/>
                  <a:pt x="57150" y="0"/>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 name="6 - Ελεύθερη σχεδίαση"/>
          <p:cNvSpPr/>
          <p:nvPr/>
        </p:nvSpPr>
        <p:spPr>
          <a:xfrm>
            <a:off x="2762250" y="5539740"/>
            <a:ext cx="3131820" cy="0"/>
          </a:xfrm>
          <a:custGeom>
            <a:avLst/>
            <a:gdLst>
              <a:gd name="connsiteX0" fmla="*/ 0 w 2609850"/>
              <a:gd name="connsiteY0" fmla="*/ 0 h 0"/>
              <a:gd name="connsiteX1" fmla="*/ 2609850 w 2609850"/>
              <a:gd name="connsiteY1" fmla="*/ 0 h 0"/>
            </a:gdLst>
            <a:ahLst/>
            <a:cxnLst>
              <a:cxn ang="0">
                <a:pos x="connsiteX0" y="connsiteY0"/>
              </a:cxn>
              <a:cxn ang="0">
                <a:pos x="connsiteX1" y="connsiteY1"/>
              </a:cxn>
            </a:cxnLst>
            <a:rect l="l" t="t" r="r" b="b"/>
            <a:pathLst>
              <a:path w="2609850">
                <a:moveTo>
                  <a:pt x="0" y="0"/>
                </a:moveTo>
                <a:lnTo>
                  <a:pt x="2609850" y="0"/>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cxnSp>
        <p:nvCxnSpPr>
          <p:cNvPr id="12" name="11 - Ευθεία γραμμή σύνδεσης"/>
          <p:cNvCxnSpPr/>
          <p:nvPr/>
        </p:nvCxnSpPr>
        <p:spPr>
          <a:xfrm flipH="1">
            <a:off x="2171700" y="5094686"/>
            <a:ext cx="8326050" cy="62506"/>
          </a:xfrm>
          <a:prstGeom prst="line">
            <a:avLst/>
          </a:prstGeom>
          <a:ln w="34925" cmpd="sng">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12 - TextBox"/>
          <p:cNvSpPr txBox="1"/>
          <p:nvPr/>
        </p:nvSpPr>
        <p:spPr>
          <a:xfrm>
            <a:off x="323528" y="5085184"/>
            <a:ext cx="2333060" cy="1631216"/>
          </a:xfrm>
          <a:prstGeom prst="rect">
            <a:avLst/>
          </a:prstGeom>
          <a:noFill/>
        </p:spPr>
        <p:txBody>
          <a:bodyPr wrap="square" rtlCol="0">
            <a:spAutoFit/>
          </a:bodyPr>
          <a:lstStyle/>
          <a:p>
            <a:r>
              <a:rPr lang="el-GR" sz="2000" b="1" dirty="0" smtClean="0">
                <a:solidFill>
                  <a:srgbClr val="FF0000"/>
                </a:solidFill>
              </a:rPr>
              <a:t>Φανταστικό μέσο υψόμετρο με βάση μόνο τους </a:t>
            </a:r>
            <a:r>
              <a:rPr lang="el-GR" sz="2000" b="1" dirty="0" err="1" smtClean="0">
                <a:solidFill>
                  <a:srgbClr val="FF0000"/>
                </a:solidFill>
              </a:rPr>
              <a:t>βροχομετρικούς</a:t>
            </a:r>
            <a:r>
              <a:rPr lang="el-GR" sz="2000" b="1" dirty="0" smtClean="0">
                <a:solidFill>
                  <a:srgbClr val="FF0000"/>
                </a:solidFill>
              </a:rPr>
              <a:t> σταθμούς</a:t>
            </a:r>
            <a:r>
              <a:rPr lang="en-US" sz="2000" b="1" dirty="0" smtClean="0">
                <a:solidFill>
                  <a:srgbClr val="FF0000"/>
                </a:solidFill>
              </a:rPr>
              <a:t> z</a:t>
            </a:r>
            <a:r>
              <a:rPr lang="en-US" sz="2000" b="1" baseline="-25000" dirty="0" smtClean="0">
                <a:solidFill>
                  <a:srgbClr val="FF0000"/>
                </a:solidFill>
              </a:rPr>
              <a:t>0</a:t>
            </a:r>
            <a:endParaRPr lang="el-GR" sz="2000" b="1" dirty="0">
              <a:solidFill>
                <a:srgbClr val="FF0000"/>
              </a:solidFill>
            </a:endParaRPr>
          </a:p>
        </p:txBody>
      </p:sp>
      <p:cxnSp>
        <p:nvCxnSpPr>
          <p:cNvPr id="15" name="14 - Ευθεία γραμμή σύνδεσης"/>
          <p:cNvCxnSpPr/>
          <p:nvPr/>
        </p:nvCxnSpPr>
        <p:spPr>
          <a:xfrm>
            <a:off x="2267744" y="4437112"/>
            <a:ext cx="5976664" cy="0"/>
          </a:xfrm>
          <a:prstGeom prst="line">
            <a:avLst/>
          </a:prstGeom>
          <a:ln w="76200">
            <a:solidFill>
              <a:schemeClr val="tx1"/>
            </a:solidFill>
            <a:prstDash val="lgDashDotDot"/>
          </a:ln>
          <a:effectLst>
            <a:outerShdw blurRad="76200" dir="13500000" sy="23000" kx="1200000" algn="b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16" name="15 - TextBox"/>
          <p:cNvSpPr txBox="1"/>
          <p:nvPr/>
        </p:nvSpPr>
        <p:spPr>
          <a:xfrm>
            <a:off x="0" y="4005064"/>
            <a:ext cx="2843808" cy="923330"/>
          </a:xfrm>
          <a:prstGeom prst="rect">
            <a:avLst/>
          </a:prstGeom>
          <a:noFill/>
        </p:spPr>
        <p:txBody>
          <a:bodyPr wrap="square" rtlCol="0">
            <a:spAutoFit/>
          </a:bodyPr>
          <a:lstStyle/>
          <a:p>
            <a:r>
              <a:rPr lang="el-GR" b="1" dirty="0" smtClean="0"/>
              <a:t>(πραγματικό) μέσο υψόμετρο λεκάνης</a:t>
            </a:r>
            <a:endParaRPr lang="en-US" b="1" dirty="0" smtClean="0"/>
          </a:p>
          <a:p>
            <a:r>
              <a:rPr lang="en-US" b="1" dirty="0" smtClean="0"/>
              <a:t>z</a:t>
            </a:r>
            <a:r>
              <a:rPr lang="el-GR" b="1" baseline="-25000" dirty="0" smtClean="0"/>
              <a:t>μ</a:t>
            </a:r>
            <a:endParaRPr lang="el-GR" b="1" baseline="-25000" dirty="0"/>
          </a:p>
        </p:txBody>
      </p:sp>
      <p:cxnSp>
        <p:nvCxnSpPr>
          <p:cNvPr id="18" name="17 - Ευθεία γραμμή σύνδεσης"/>
          <p:cNvCxnSpPr/>
          <p:nvPr/>
        </p:nvCxnSpPr>
        <p:spPr>
          <a:xfrm>
            <a:off x="2627784" y="4437112"/>
            <a:ext cx="0" cy="720080"/>
          </a:xfrm>
          <a:prstGeom prst="line">
            <a:avLst/>
          </a:prstGeom>
          <a:ln w="76200">
            <a:solidFill>
              <a:schemeClr val="accent3">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18 - TextBox"/>
          <p:cNvSpPr txBox="1"/>
          <p:nvPr/>
        </p:nvSpPr>
        <p:spPr>
          <a:xfrm>
            <a:off x="2771800" y="4509120"/>
            <a:ext cx="2376264" cy="1077218"/>
          </a:xfrm>
          <a:prstGeom prst="rect">
            <a:avLst/>
          </a:prstGeom>
          <a:noFill/>
        </p:spPr>
        <p:txBody>
          <a:bodyPr wrap="square" rtlCol="0">
            <a:spAutoFit/>
          </a:bodyPr>
          <a:lstStyle/>
          <a:p>
            <a:r>
              <a:rPr lang="el-GR" sz="3200" b="1" dirty="0" smtClean="0">
                <a:solidFill>
                  <a:srgbClr val="00B050"/>
                </a:solidFill>
                <a:effectLst>
                  <a:outerShdw blurRad="38100" dist="38100" dir="2700000" algn="tl">
                    <a:srgbClr val="000000">
                      <a:alpha val="43137"/>
                    </a:srgbClr>
                  </a:outerShdw>
                </a:effectLst>
              </a:rPr>
              <a:t>Δ</a:t>
            </a:r>
            <a:r>
              <a:rPr lang="en-US" sz="3200" b="1" dirty="0" smtClean="0">
                <a:solidFill>
                  <a:srgbClr val="00B050"/>
                </a:solidFill>
                <a:effectLst>
                  <a:outerShdw blurRad="38100" dist="38100" dir="2700000" algn="tl">
                    <a:srgbClr val="000000">
                      <a:alpha val="43137"/>
                    </a:srgbClr>
                  </a:outerShdw>
                </a:effectLst>
              </a:rPr>
              <a:t>z</a:t>
            </a:r>
            <a:r>
              <a:rPr lang="el-GR" sz="3200" b="1" dirty="0" smtClean="0">
                <a:solidFill>
                  <a:srgbClr val="00B050"/>
                </a:solidFill>
                <a:effectLst>
                  <a:outerShdw blurRad="38100" dist="38100" dir="2700000" algn="tl">
                    <a:srgbClr val="000000">
                      <a:alpha val="43137"/>
                    </a:srgbClr>
                  </a:outerShdw>
                </a:effectLst>
              </a:rPr>
              <a:t> = </a:t>
            </a:r>
            <a:r>
              <a:rPr lang="en-US" sz="3200" b="1" dirty="0" smtClean="0"/>
              <a:t>z</a:t>
            </a:r>
            <a:r>
              <a:rPr lang="el-GR" sz="3200" b="1" baseline="-25000" dirty="0" smtClean="0"/>
              <a:t>μ  </a:t>
            </a:r>
            <a:r>
              <a:rPr lang="el-GR" sz="3200" b="1" dirty="0" smtClean="0"/>
              <a:t>- </a:t>
            </a:r>
            <a:r>
              <a:rPr lang="en-US" sz="3200" b="1" dirty="0" smtClean="0">
                <a:solidFill>
                  <a:srgbClr val="FF0000"/>
                </a:solidFill>
              </a:rPr>
              <a:t>z</a:t>
            </a:r>
            <a:r>
              <a:rPr lang="en-US" sz="3200" b="1" baseline="-25000" dirty="0" smtClean="0">
                <a:solidFill>
                  <a:srgbClr val="FF0000"/>
                </a:solidFill>
              </a:rPr>
              <a:t>0</a:t>
            </a:r>
            <a:endParaRPr lang="el-GR" sz="3200" b="1" baseline="-25000" dirty="0" smtClean="0"/>
          </a:p>
          <a:p>
            <a:endParaRPr lang="el-GR" sz="3200" b="1" dirty="0">
              <a:solidFill>
                <a:srgbClr val="00B050"/>
              </a:solidFill>
              <a:effectLst>
                <a:outerShdw blurRad="38100" dist="38100" dir="2700000" algn="tl">
                  <a:srgbClr val="000000">
                    <a:alpha val="43137"/>
                  </a:srgbClr>
                </a:outerShdw>
              </a:effectLst>
            </a:endParaRPr>
          </a:p>
        </p:txBody>
      </p:sp>
      <p:graphicFrame>
        <p:nvGraphicFramePr>
          <p:cNvPr id="20" name="19 - Αντικείμενο"/>
          <p:cNvGraphicFramePr>
            <a:graphicFrameLocks noChangeAspect="1"/>
          </p:cNvGraphicFramePr>
          <p:nvPr/>
        </p:nvGraphicFramePr>
        <p:xfrm>
          <a:off x="1187624" y="1628800"/>
          <a:ext cx="6318702" cy="936104"/>
        </p:xfrm>
        <a:graphic>
          <a:graphicData uri="http://schemas.openxmlformats.org/presentationml/2006/ole">
            <mc:AlternateContent xmlns:mc="http://schemas.openxmlformats.org/markup-compatibility/2006">
              <mc:Choice xmlns:v="urn:schemas-microsoft-com:vml" Requires="v">
                <p:oleObj spid="_x0000_s75781" name="Equation" r:id="rId3" imgW="1714320" imgH="253800" progId="Equation.DSMT4">
                  <p:embed/>
                </p:oleObj>
              </mc:Choice>
              <mc:Fallback>
                <p:oleObj name="Equation" r:id="rId3" imgW="1714320" imgH="2538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628800"/>
                        <a:ext cx="6318702" cy="9361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20 - Επεξήγηση με σύννεφο"/>
          <p:cNvSpPr/>
          <p:nvPr/>
        </p:nvSpPr>
        <p:spPr>
          <a:xfrm>
            <a:off x="6444208" y="2780928"/>
            <a:ext cx="2699792" cy="1224136"/>
          </a:xfrm>
          <a:prstGeom prst="cloudCallout">
            <a:avLst>
              <a:gd name="adj1" fmla="val -51174"/>
              <a:gd name="adj2" fmla="val -993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err="1" smtClean="0"/>
              <a:t>βροχοβαθμίδα</a:t>
            </a:r>
            <a:endParaRPr lang="el-G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print"/>
          <a:srcRect/>
          <a:stretch>
            <a:fillRect/>
          </a:stretch>
        </p:blipFill>
        <p:spPr bwMode="auto">
          <a:xfrm>
            <a:off x="0" y="620688"/>
            <a:ext cx="8948608" cy="5733256"/>
          </a:xfrm>
          <a:prstGeom prst="rect">
            <a:avLst/>
          </a:prstGeom>
          <a:noFill/>
          <a:ln w="9525">
            <a:noFill/>
            <a:miter lim="800000"/>
            <a:headEnd/>
            <a:tailEnd/>
          </a:ln>
        </p:spPr>
      </p:pic>
      <p:sp>
        <p:nvSpPr>
          <p:cNvPr id="3" name="2 - TextBox"/>
          <p:cNvSpPr txBox="1"/>
          <p:nvPr/>
        </p:nvSpPr>
        <p:spPr>
          <a:xfrm>
            <a:off x="2123728" y="6093296"/>
            <a:ext cx="1944216" cy="369332"/>
          </a:xfrm>
          <a:prstGeom prst="rect">
            <a:avLst/>
          </a:prstGeom>
          <a:noFill/>
        </p:spPr>
        <p:txBody>
          <a:bodyPr wrap="square" rtlCol="0">
            <a:spAutoFit/>
          </a:bodyPr>
          <a:lstStyle/>
          <a:p>
            <a:r>
              <a:rPr lang="el-GR" dirty="0" err="1" smtClean="0"/>
              <a:t>Μπέλλος</a:t>
            </a:r>
            <a:r>
              <a:rPr lang="el-GR" dirty="0" smtClean="0"/>
              <a:t>, 2006</a:t>
            </a:r>
            <a:endParaRPr lang="el-G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548680"/>
            <a:ext cx="8604448" cy="2506020"/>
          </a:xfrm>
          <a:prstGeom prst="rect">
            <a:avLst/>
          </a:prstGeom>
          <a:noFill/>
          <a:ln w="9525">
            <a:noFill/>
            <a:miter lim="800000"/>
            <a:headEnd/>
            <a:tailEnd/>
          </a:ln>
        </p:spPr>
      </p:pic>
      <p:sp>
        <p:nvSpPr>
          <p:cNvPr id="3" name="2 - Επεξήγηση με στρογγυλεμένο παραλληλόγραμμο"/>
          <p:cNvSpPr/>
          <p:nvPr/>
        </p:nvSpPr>
        <p:spPr>
          <a:xfrm>
            <a:off x="755576" y="3356992"/>
            <a:ext cx="2880320" cy="1728192"/>
          </a:xfrm>
          <a:prstGeom prst="wedgeRoundRectCallout">
            <a:avLst>
              <a:gd name="adj1" fmla="val -24140"/>
              <a:gd name="adj2" fmla="val -623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Εικονικό μέσο υψόμετρο</a:t>
            </a:r>
          </a:p>
          <a:p>
            <a:pPr algn="ctr"/>
            <a:r>
              <a:rPr lang="el-GR" dirty="0" smtClean="0"/>
              <a:t>Κατά </a:t>
            </a:r>
            <a:r>
              <a:rPr lang="en-US" dirty="0" err="1" smtClean="0"/>
              <a:t>Thiessen</a:t>
            </a:r>
            <a:endParaRPr lang="el-GR" dirty="0"/>
          </a:p>
        </p:txBody>
      </p:sp>
      <p:sp>
        <p:nvSpPr>
          <p:cNvPr id="4" name="3 - Επεξήγηση με στρογγυλεμένο παραλληλόγραμμο"/>
          <p:cNvSpPr/>
          <p:nvPr/>
        </p:nvSpPr>
        <p:spPr>
          <a:xfrm>
            <a:off x="5220072" y="3429000"/>
            <a:ext cx="2880320" cy="1728192"/>
          </a:xfrm>
          <a:prstGeom prst="wedgeRoundRectCallout">
            <a:avLst>
              <a:gd name="adj1" fmla="val -147819"/>
              <a:gd name="adj2" fmla="val -82236"/>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l-GR" dirty="0" smtClean="0"/>
              <a:t>Διαφορά εικονικού υψομέτρου με πραγματικό μέσο υψόμετρο λεκάνης</a:t>
            </a:r>
          </a:p>
          <a:p>
            <a:pPr algn="ctr"/>
            <a:r>
              <a:rPr lang="el-GR" dirty="0" smtClean="0"/>
              <a:t>(δεδομένα άσκησης)</a:t>
            </a:r>
            <a:endParaRPr lang="el-GR"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πεξήγηση με στρογγυλεμένο παραλληλόγραμμο"/>
          <p:cNvSpPr/>
          <p:nvPr/>
        </p:nvSpPr>
        <p:spPr>
          <a:xfrm>
            <a:off x="1547664" y="1484784"/>
            <a:ext cx="5904656" cy="316835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err="1" smtClean="0"/>
              <a:t>Ανομοιγένεια</a:t>
            </a:r>
            <a:endParaRPr lang="el-GR" sz="2800" dirty="0" smtClean="0"/>
          </a:p>
          <a:p>
            <a:pPr algn="ctr"/>
            <a:r>
              <a:rPr lang="el-GR" sz="2800" dirty="0" smtClean="0"/>
              <a:t>Διόρθωση</a:t>
            </a:r>
            <a:endParaRPr lang="el-GR" sz="2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251520" y="0"/>
            <a:ext cx="5832648" cy="6888797"/>
          </a:xfrm>
          <a:prstGeom prst="rect">
            <a:avLst/>
          </a:prstGeom>
          <a:noFill/>
          <a:ln w="9525">
            <a:noFill/>
            <a:miter lim="800000"/>
            <a:headEnd/>
            <a:tailEnd/>
          </a:ln>
        </p:spPr>
      </p:pic>
      <p:sp>
        <p:nvSpPr>
          <p:cNvPr id="3" name="2 - TextBox"/>
          <p:cNvSpPr txBox="1"/>
          <p:nvPr/>
        </p:nvSpPr>
        <p:spPr>
          <a:xfrm>
            <a:off x="6084168" y="5805264"/>
            <a:ext cx="3059832" cy="369332"/>
          </a:xfrm>
          <a:prstGeom prst="rect">
            <a:avLst/>
          </a:prstGeom>
          <a:noFill/>
        </p:spPr>
        <p:txBody>
          <a:bodyPr wrap="square" rtlCol="0">
            <a:spAutoFit/>
          </a:bodyPr>
          <a:lstStyle/>
          <a:p>
            <a:r>
              <a:rPr lang="el-GR" dirty="0" err="1" smtClean="0"/>
              <a:t>Χρυσάνθου</a:t>
            </a:r>
            <a:r>
              <a:rPr lang="el-GR" dirty="0" smtClean="0"/>
              <a:t>, 2013</a:t>
            </a:r>
            <a:endParaRPr lang="el-G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1296144"/>
          </a:xfrm>
        </p:spPr>
        <p:style>
          <a:lnRef idx="1">
            <a:schemeClr val="accent1"/>
          </a:lnRef>
          <a:fillRef idx="2">
            <a:schemeClr val="accent1"/>
          </a:fillRef>
          <a:effectRef idx="1">
            <a:schemeClr val="accent1"/>
          </a:effectRef>
          <a:fontRef idx="minor">
            <a:schemeClr val="dk1"/>
          </a:fontRef>
        </p:style>
        <p:txBody>
          <a:bodyPr>
            <a:noAutofit/>
          </a:bodyPr>
          <a:lstStyle/>
          <a:p>
            <a:r>
              <a:rPr lang="el-GR" sz="3200" dirty="0" smtClean="0"/>
              <a:t>Αντί γραμμικής παλινδρόμησης</a:t>
            </a:r>
            <a:br>
              <a:rPr lang="el-GR" sz="3200" dirty="0" smtClean="0"/>
            </a:br>
            <a:r>
              <a:rPr lang="el-GR" sz="3200" dirty="0" smtClean="0"/>
              <a:t>(συμπλήρωση δεδομένων)</a:t>
            </a:r>
            <a:br>
              <a:rPr lang="el-GR" sz="3200" dirty="0" smtClean="0"/>
            </a:br>
            <a:r>
              <a:rPr lang="el-GR" sz="3200" dirty="0" smtClean="0"/>
              <a:t>μέθοδος των τριών</a:t>
            </a:r>
            <a:endParaRPr lang="el-GR" sz="3200" dirty="0"/>
          </a:p>
        </p:txBody>
      </p:sp>
      <p:pic>
        <p:nvPicPr>
          <p:cNvPr id="111619" name="Picture 3"/>
          <p:cNvPicPr>
            <a:picLocks noChangeAspect="1" noChangeArrowheads="1"/>
          </p:cNvPicPr>
          <p:nvPr/>
        </p:nvPicPr>
        <p:blipFill>
          <a:blip r:embed="rId2" cstate="print"/>
          <a:srcRect/>
          <a:stretch>
            <a:fillRect/>
          </a:stretch>
        </p:blipFill>
        <p:spPr bwMode="auto">
          <a:xfrm>
            <a:off x="1" y="1340769"/>
            <a:ext cx="5868143" cy="5122089"/>
          </a:xfrm>
          <a:prstGeom prst="rect">
            <a:avLst/>
          </a:prstGeom>
          <a:noFill/>
          <a:ln w="9525">
            <a:noFill/>
            <a:miter lim="800000"/>
            <a:headEnd/>
            <a:tailEnd/>
          </a:ln>
        </p:spPr>
      </p:pic>
      <p:sp>
        <p:nvSpPr>
          <p:cNvPr id="6" name="5 - TextBox"/>
          <p:cNvSpPr txBox="1"/>
          <p:nvPr/>
        </p:nvSpPr>
        <p:spPr>
          <a:xfrm>
            <a:off x="4644008" y="3789040"/>
            <a:ext cx="4499992"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l-GR" b="1" dirty="0" smtClean="0">
                <a:solidFill>
                  <a:srgbClr val="FF0000"/>
                </a:solidFill>
              </a:rPr>
              <a:t>Ιστορικά δεδομένα:  Ν</a:t>
            </a:r>
            <a:r>
              <a:rPr lang="el-GR" b="1" baseline="-25000" dirty="0" smtClean="0">
                <a:solidFill>
                  <a:srgbClr val="FF0000"/>
                </a:solidFill>
              </a:rPr>
              <a:t>Χ</a:t>
            </a:r>
            <a:r>
              <a:rPr lang="el-GR" b="1" dirty="0" smtClean="0">
                <a:solidFill>
                  <a:srgbClr val="FF0000"/>
                </a:solidFill>
              </a:rPr>
              <a:t>  (αντιστοιχεί σε)   Ν</a:t>
            </a:r>
            <a:r>
              <a:rPr lang="el-GR" b="1" baseline="-25000" dirty="0" smtClean="0">
                <a:solidFill>
                  <a:srgbClr val="FF0000"/>
                </a:solidFill>
              </a:rPr>
              <a:t>Α</a:t>
            </a:r>
          </a:p>
          <a:p>
            <a:r>
              <a:rPr lang="en-US" b="1" dirty="0" smtClean="0">
                <a:solidFill>
                  <a:srgbClr val="FF0000"/>
                </a:solidFill>
              </a:rPr>
              <a:t>                                      </a:t>
            </a:r>
            <a:r>
              <a:rPr lang="el-GR" b="1" dirty="0" smtClean="0">
                <a:solidFill>
                  <a:srgbClr val="FF0000"/>
                </a:solidFill>
              </a:rPr>
              <a:t>?</a:t>
            </a:r>
            <a:r>
              <a:rPr lang="en-US" b="1" dirty="0" smtClean="0">
                <a:solidFill>
                  <a:srgbClr val="FF0000"/>
                </a:solidFill>
              </a:rPr>
              <a:t>                                     P</a:t>
            </a:r>
            <a:r>
              <a:rPr lang="en-US" b="1" baseline="-25000" dirty="0" smtClean="0">
                <a:solidFill>
                  <a:srgbClr val="FF0000"/>
                </a:solidFill>
              </a:rPr>
              <a:t>A</a:t>
            </a:r>
            <a:endParaRPr lang="en-US" b="1" dirty="0" smtClean="0">
              <a:solidFill>
                <a:srgbClr val="FF0000"/>
              </a:solidFill>
            </a:endParaRPr>
          </a:p>
          <a:p>
            <a:r>
              <a:rPr lang="en-US" b="1" dirty="0" smtClean="0">
                <a:solidFill>
                  <a:srgbClr val="FF0000"/>
                </a:solidFill>
              </a:rPr>
              <a:t>------------------------------------------------------------</a:t>
            </a:r>
          </a:p>
          <a:p>
            <a:r>
              <a:rPr lang="en-US" b="1" dirty="0" smtClean="0">
                <a:solidFill>
                  <a:srgbClr val="FF0000"/>
                </a:solidFill>
              </a:rPr>
              <a:t>                                     ?= </a:t>
            </a:r>
            <a:r>
              <a:rPr lang="el-GR" b="1" dirty="0" smtClean="0">
                <a:solidFill>
                  <a:srgbClr val="FF0000"/>
                </a:solidFill>
              </a:rPr>
              <a:t>Ν</a:t>
            </a:r>
            <a:r>
              <a:rPr lang="el-GR" b="1" baseline="-25000" dirty="0" smtClean="0">
                <a:solidFill>
                  <a:srgbClr val="FF0000"/>
                </a:solidFill>
              </a:rPr>
              <a:t>Χ </a:t>
            </a:r>
            <a:r>
              <a:rPr lang="en-US" b="1" dirty="0" smtClean="0">
                <a:solidFill>
                  <a:srgbClr val="FF0000"/>
                </a:solidFill>
              </a:rPr>
              <a:t>P</a:t>
            </a:r>
            <a:r>
              <a:rPr lang="en-US" b="1" baseline="-25000" dirty="0" smtClean="0">
                <a:solidFill>
                  <a:srgbClr val="FF0000"/>
                </a:solidFill>
              </a:rPr>
              <a:t>A</a:t>
            </a:r>
            <a:r>
              <a:rPr lang="en-US" b="1" dirty="0" smtClean="0">
                <a:solidFill>
                  <a:srgbClr val="FF0000"/>
                </a:solidFill>
              </a:rPr>
              <a:t>/</a:t>
            </a:r>
            <a:r>
              <a:rPr lang="el-GR" b="1" dirty="0" smtClean="0">
                <a:solidFill>
                  <a:srgbClr val="FF0000"/>
                </a:solidFill>
              </a:rPr>
              <a:t> Ν</a:t>
            </a:r>
            <a:r>
              <a:rPr lang="el-GR" b="1" baseline="-25000" dirty="0" smtClean="0">
                <a:solidFill>
                  <a:srgbClr val="FF0000"/>
                </a:solidFill>
              </a:rPr>
              <a:t>Α</a:t>
            </a:r>
            <a:endParaRPr lang="el-GR" b="1" dirty="0">
              <a:solidFill>
                <a:srgbClr val="FF00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1" y="0"/>
            <a:ext cx="6614569" cy="6857999"/>
          </a:xfrm>
          <a:prstGeom prst="rect">
            <a:avLst/>
          </a:prstGeom>
          <a:noFill/>
          <a:ln w="9525">
            <a:noFill/>
            <a:miter lim="800000"/>
            <a:headEnd/>
            <a:tailEnd/>
          </a:ln>
        </p:spPr>
      </p:pic>
      <p:sp>
        <p:nvSpPr>
          <p:cNvPr id="3" name="2 - TextBox"/>
          <p:cNvSpPr txBox="1"/>
          <p:nvPr/>
        </p:nvSpPr>
        <p:spPr>
          <a:xfrm>
            <a:off x="6516216" y="4869160"/>
            <a:ext cx="1944216" cy="369332"/>
          </a:xfrm>
          <a:prstGeom prst="rect">
            <a:avLst/>
          </a:prstGeom>
          <a:noFill/>
        </p:spPr>
        <p:txBody>
          <a:bodyPr wrap="square" rtlCol="0">
            <a:spAutoFit/>
          </a:bodyPr>
          <a:lstStyle/>
          <a:p>
            <a:r>
              <a:rPr lang="el-GR" dirty="0" err="1" smtClean="0"/>
              <a:t>Χρυσάνθου</a:t>
            </a:r>
            <a:r>
              <a:rPr lang="el-GR" dirty="0" smtClean="0"/>
              <a:t>, 2013</a:t>
            </a:r>
            <a:endParaRPr lang="el-GR"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1" y="1"/>
            <a:ext cx="5799281" cy="6857999"/>
          </a:xfrm>
          <a:prstGeom prst="rect">
            <a:avLst/>
          </a:prstGeom>
          <a:noFill/>
          <a:ln w="9525">
            <a:noFill/>
            <a:miter lim="800000"/>
            <a:headEnd/>
            <a:tailEnd/>
          </a:ln>
        </p:spPr>
      </p:pic>
      <p:sp>
        <p:nvSpPr>
          <p:cNvPr id="4" name="3 - TextBox"/>
          <p:cNvSpPr txBox="1"/>
          <p:nvPr/>
        </p:nvSpPr>
        <p:spPr>
          <a:xfrm>
            <a:off x="5975648" y="1052736"/>
            <a:ext cx="3168352" cy="387798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l-GR" sz="4000" dirty="0" smtClean="0"/>
              <a:t>Άλλη μέθοδος</a:t>
            </a:r>
          </a:p>
          <a:p>
            <a:r>
              <a:rPr lang="el-GR" sz="4000" dirty="0" smtClean="0"/>
              <a:t>Μέθοδος </a:t>
            </a:r>
            <a:r>
              <a:rPr lang="el-GR" sz="4000" dirty="0" err="1" smtClean="0"/>
              <a:t>ισοϋετών</a:t>
            </a:r>
            <a:endParaRPr lang="el-GR" sz="4000" dirty="0" smtClean="0"/>
          </a:p>
          <a:p>
            <a:pPr>
              <a:buFont typeface="Wingdings" pitchFamily="2" charset="2"/>
              <a:buChar char="§"/>
            </a:pPr>
            <a:endParaRPr lang="el-GR" dirty="0" smtClean="0"/>
          </a:p>
          <a:p>
            <a:pPr>
              <a:buFont typeface="Wingdings" pitchFamily="2" charset="2"/>
              <a:buChar char="§"/>
            </a:pPr>
            <a:r>
              <a:rPr lang="el-GR" dirty="0" smtClean="0"/>
              <a:t>Μέσο ύψος μεταξύ δύο </a:t>
            </a:r>
            <a:r>
              <a:rPr lang="el-GR" dirty="0" err="1" smtClean="0"/>
              <a:t>ισοϋετών</a:t>
            </a:r>
            <a:endParaRPr lang="el-GR" dirty="0" smtClean="0"/>
          </a:p>
          <a:p>
            <a:pPr>
              <a:buFont typeface="Wingdings" pitchFamily="2" charset="2"/>
              <a:buChar char="§"/>
            </a:pPr>
            <a:r>
              <a:rPr lang="el-GR" dirty="0" smtClean="0"/>
              <a:t>Επιφάνεια μεταξύ δύο </a:t>
            </a:r>
            <a:r>
              <a:rPr lang="el-GR" dirty="0" err="1" smtClean="0"/>
              <a:t>ισοϋετών</a:t>
            </a:r>
            <a:endParaRPr lang="el-GR" dirty="0" smtClean="0"/>
          </a:p>
          <a:p>
            <a:pPr>
              <a:buFont typeface="Wingdings" pitchFamily="2" charset="2"/>
              <a:buChar char="§"/>
            </a:pPr>
            <a:endParaRPr lang="el-GR" dirty="0" smtClean="0"/>
          </a:p>
          <a:p>
            <a:r>
              <a:rPr lang="el-GR" dirty="0" smtClean="0"/>
              <a:t>(εκτός άσκησης)</a:t>
            </a:r>
            <a:endParaRPr lang="el-GR"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cstate="print"/>
          <a:srcRect t="1127"/>
          <a:stretch>
            <a:fillRect/>
          </a:stretch>
        </p:blipFill>
        <p:spPr bwMode="auto">
          <a:xfrm>
            <a:off x="1115616" y="260648"/>
            <a:ext cx="6552728" cy="6317582"/>
          </a:xfrm>
          <a:prstGeom prst="rect">
            <a:avLst/>
          </a:prstGeom>
          <a:noFill/>
          <a:ln w="9525">
            <a:noFill/>
            <a:miter lim="800000"/>
            <a:headEnd/>
            <a:tailEnd/>
          </a:ln>
        </p:spPr>
      </p:pic>
      <p:sp>
        <p:nvSpPr>
          <p:cNvPr id="3" name="2 - TextBox"/>
          <p:cNvSpPr txBox="1"/>
          <p:nvPr/>
        </p:nvSpPr>
        <p:spPr>
          <a:xfrm>
            <a:off x="7452320" y="5445224"/>
            <a:ext cx="1296144" cy="646331"/>
          </a:xfrm>
          <a:prstGeom prst="rect">
            <a:avLst/>
          </a:prstGeom>
          <a:noFill/>
        </p:spPr>
        <p:txBody>
          <a:bodyPr wrap="square" rtlCol="0">
            <a:spAutoFit/>
          </a:bodyPr>
          <a:lstStyle/>
          <a:p>
            <a:r>
              <a:rPr lang="el-GR" dirty="0" err="1" smtClean="0"/>
              <a:t>Μιμίκου</a:t>
            </a:r>
            <a:r>
              <a:rPr lang="el-GR" dirty="0" smtClean="0"/>
              <a:t>, 2013</a:t>
            </a:r>
            <a:endParaRPr lang="el-GR"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116632"/>
            <a:ext cx="9201150" cy="6543675"/>
          </a:xfrm>
          <a:prstGeom prst="rect">
            <a:avLst/>
          </a:prstGeom>
          <a:noFill/>
          <a:ln w="9525">
            <a:noFill/>
            <a:miter lim="800000"/>
            <a:headEnd/>
            <a:tailEnd/>
          </a:ln>
        </p:spPr>
      </p:pic>
      <p:sp>
        <p:nvSpPr>
          <p:cNvPr id="3" name="2 - TextBox"/>
          <p:cNvSpPr txBox="1"/>
          <p:nvPr/>
        </p:nvSpPr>
        <p:spPr>
          <a:xfrm>
            <a:off x="1979712" y="6381328"/>
            <a:ext cx="4896544" cy="369332"/>
          </a:xfrm>
          <a:prstGeom prst="rect">
            <a:avLst/>
          </a:prstGeom>
          <a:noFill/>
        </p:spPr>
        <p:txBody>
          <a:bodyPr wrap="square" rtlCol="0">
            <a:spAutoFit/>
          </a:bodyPr>
          <a:lstStyle/>
          <a:p>
            <a:r>
              <a:rPr lang="el-GR" dirty="0" err="1" smtClean="0"/>
              <a:t>Κουτσογιάννης</a:t>
            </a:r>
            <a:r>
              <a:rPr lang="el-GR" dirty="0" smtClean="0"/>
              <a:t> , 2013</a:t>
            </a:r>
            <a:endParaRPr lang="el-GR"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95288" y="188913"/>
            <a:ext cx="8229600" cy="863600"/>
          </a:xfrm>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r>
              <a:rPr lang="el-GR" sz="3000" b="1" dirty="0" smtClean="0"/>
              <a:t>ΛΕΚΑΝΗ ΑΠΟΡΡΟΗΣ</a:t>
            </a:r>
          </a:p>
        </p:txBody>
      </p:sp>
      <p:sp>
        <p:nvSpPr>
          <p:cNvPr id="17411" name="Rectangle 3"/>
          <p:cNvSpPr>
            <a:spLocks noGrp="1" noChangeArrowheads="1"/>
          </p:cNvSpPr>
          <p:nvPr>
            <p:ph type="body" idx="1"/>
          </p:nvPr>
        </p:nvSpPr>
        <p:spPr>
          <a:xfrm>
            <a:off x="395288" y="1196975"/>
            <a:ext cx="8229600" cy="5256213"/>
          </a:xfrm>
        </p:spPr>
        <p:txBody>
          <a:bodyPr>
            <a:normAutofit fontScale="77500" lnSpcReduction="20000"/>
          </a:bodyPr>
          <a:lstStyle/>
          <a:p>
            <a:pPr eaLnBrk="1" hangingPunct="1">
              <a:lnSpc>
                <a:spcPct val="80000"/>
              </a:lnSpc>
            </a:pPr>
            <a:r>
              <a:rPr lang="el-GR" sz="2400" dirty="0" smtClean="0"/>
              <a:t>Η περιοχή της επιφάνειας της γης που περικλείεται από τον υδροκρίτη</a:t>
            </a:r>
          </a:p>
          <a:p>
            <a:pPr eaLnBrk="1" hangingPunct="1">
              <a:lnSpc>
                <a:spcPct val="80000"/>
              </a:lnSpc>
              <a:buFontTx/>
              <a:buNone/>
            </a:pPr>
            <a:endParaRPr lang="el-GR" sz="2000" dirty="0" smtClean="0"/>
          </a:p>
          <a:p>
            <a:pPr eaLnBrk="1" hangingPunct="1">
              <a:lnSpc>
                <a:spcPct val="80000"/>
              </a:lnSpc>
            </a:pPr>
            <a:r>
              <a:rPr lang="el-GR" sz="2400" dirty="0" smtClean="0"/>
              <a:t>Το όριο μεταξύ δύο γειτονικών λεκανών απορροής </a:t>
            </a:r>
            <a:r>
              <a:rPr lang="el-GR" sz="2400" dirty="0" smtClean="0">
                <a:sym typeface="Wingdings" pitchFamily="2" charset="2"/>
              </a:rPr>
              <a:t> υδροκρίτης</a:t>
            </a:r>
            <a:endParaRPr lang="en-GB" sz="2400" dirty="0" smtClean="0"/>
          </a:p>
          <a:p>
            <a:pPr eaLnBrk="1" hangingPunct="1">
              <a:lnSpc>
                <a:spcPct val="80000"/>
              </a:lnSpc>
              <a:buFontTx/>
              <a:buNone/>
            </a:pPr>
            <a:endParaRPr lang="el-GR" sz="2400" dirty="0" smtClean="0"/>
          </a:p>
          <a:p>
            <a:pPr eaLnBrk="1" hangingPunct="1">
              <a:lnSpc>
                <a:spcPct val="80000"/>
              </a:lnSpc>
            </a:pPr>
            <a:r>
              <a:rPr lang="el-GR" sz="2400" dirty="0" smtClean="0">
                <a:effectLst>
                  <a:outerShdw blurRad="38100" dist="38100" dir="2700000" algn="tl">
                    <a:srgbClr val="000000">
                      <a:alpha val="43137"/>
                    </a:srgbClr>
                  </a:outerShdw>
                </a:effectLst>
              </a:rPr>
              <a:t>Στην περιοχή αυτή συγκεντρώνονται τα ατμοσφαιρικά κατακρημνίσματα, που στη συνέχεια καταλήγουν σε ένα κεντρικό σύστημα απομάκρυνσής τους. Το σύστημα αυτό μπορεί να είναι ένα ποτάμι, που καταλήγει στη θάλασσα, ένας χείμαρρος, μία καταβόθρα ή μία λίμνη όπου το νερό συγκεντρώνεται και εξατμίζεται ή απορροφάται από το έδαφος.  </a:t>
            </a:r>
          </a:p>
          <a:p>
            <a:pPr eaLnBrk="1" hangingPunct="1">
              <a:lnSpc>
                <a:spcPct val="80000"/>
              </a:lnSpc>
            </a:pPr>
            <a:endParaRPr lang="el-GR" sz="2400" dirty="0" smtClean="0"/>
          </a:p>
          <a:p>
            <a:pPr eaLnBrk="1" hangingPunct="1">
              <a:lnSpc>
                <a:spcPct val="80000"/>
              </a:lnSpc>
            </a:pPr>
            <a:r>
              <a:rPr lang="el-GR" sz="2400" dirty="0" smtClean="0">
                <a:effectLst>
                  <a:outerShdw blurRad="38100" dist="38100" dir="2700000" algn="tl">
                    <a:srgbClr val="000000">
                      <a:alpha val="43137"/>
                    </a:srgbClr>
                  </a:outerShdw>
                </a:effectLst>
              </a:rPr>
              <a:t>Σε κάθε διατομή </a:t>
            </a:r>
            <a:r>
              <a:rPr lang="el-GR" sz="2400" dirty="0" err="1" smtClean="0">
                <a:effectLst>
                  <a:outerShdw blurRad="38100" dist="38100" dir="2700000" algn="tl">
                    <a:srgbClr val="000000">
                      <a:alpha val="43137"/>
                    </a:srgbClr>
                  </a:outerShdw>
                </a:effectLst>
              </a:rPr>
              <a:t>υδατορέματος</a:t>
            </a:r>
            <a:r>
              <a:rPr lang="el-GR" sz="2400" dirty="0" smtClean="0">
                <a:effectLst>
                  <a:outerShdw blurRad="38100" dist="38100" dir="2700000" algn="tl">
                    <a:srgbClr val="000000">
                      <a:alpha val="43137"/>
                    </a:srgbClr>
                  </a:outerShdw>
                </a:effectLst>
              </a:rPr>
              <a:t> αντιστοιχεί μία λεκάνη απορροής (ή </a:t>
            </a:r>
            <a:r>
              <a:rPr lang="el-GR" sz="2400" dirty="0" err="1" smtClean="0">
                <a:effectLst>
                  <a:outerShdw blurRad="38100" dist="38100" dir="2700000" algn="tl">
                    <a:srgbClr val="000000">
                      <a:alpha val="43137"/>
                    </a:srgbClr>
                  </a:outerShdw>
                </a:effectLst>
              </a:rPr>
              <a:t>υπολεκάνη</a:t>
            </a:r>
            <a:r>
              <a:rPr lang="el-GR" sz="2400" dirty="0" smtClean="0">
                <a:effectLst>
                  <a:outerShdw blurRad="38100" dist="38100" dir="2700000" algn="tl">
                    <a:srgbClr val="000000">
                      <a:alpha val="43137"/>
                    </a:srgbClr>
                  </a:outerShdw>
                </a:effectLst>
              </a:rPr>
              <a:t> για ακρίβεια)</a:t>
            </a:r>
          </a:p>
          <a:p>
            <a:pPr eaLnBrk="1" hangingPunct="1">
              <a:lnSpc>
                <a:spcPct val="80000"/>
              </a:lnSpc>
              <a:buFontTx/>
              <a:buNone/>
            </a:pPr>
            <a:endParaRPr lang="el-GR" sz="2000" dirty="0" smtClean="0"/>
          </a:p>
          <a:p>
            <a:pPr eaLnBrk="1" hangingPunct="1">
              <a:lnSpc>
                <a:spcPct val="80000"/>
              </a:lnSpc>
            </a:pPr>
            <a:r>
              <a:rPr lang="el-GR" sz="2400" dirty="0" smtClean="0"/>
              <a:t>Για λόγους διευκόλυνσης </a:t>
            </a:r>
            <a:r>
              <a:rPr lang="el-GR" sz="2000" dirty="0" smtClean="0"/>
              <a:t>(σε κατανεμημένα μοντέλα)</a:t>
            </a:r>
            <a:r>
              <a:rPr lang="el-GR" sz="2400" dirty="0" smtClean="0">
                <a:sym typeface="Wingdings" pitchFamily="2" charset="2"/>
              </a:rPr>
              <a:t> η λεκάνη υποδιαιρείται σε επιμέρους </a:t>
            </a:r>
            <a:r>
              <a:rPr lang="el-GR" sz="2400" b="1" dirty="0" err="1" smtClean="0">
                <a:sym typeface="Wingdings" pitchFamily="2" charset="2"/>
              </a:rPr>
              <a:t>υπολεκάνες</a:t>
            </a:r>
            <a:endParaRPr lang="el-GR" sz="2400" b="1" dirty="0" smtClean="0">
              <a:sym typeface="Wingdings" pitchFamily="2" charset="2"/>
            </a:endParaRPr>
          </a:p>
          <a:p>
            <a:pPr eaLnBrk="1" hangingPunct="1">
              <a:lnSpc>
                <a:spcPct val="80000"/>
              </a:lnSpc>
            </a:pPr>
            <a:endParaRPr lang="el-GR" sz="2400" b="1" dirty="0" smtClean="0">
              <a:sym typeface="Wingdings" pitchFamily="2" charset="2"/>
            </a:endParaRPr>
          </a:p>
          <a:p>
            <a:r>
              <a:rPr lang="el-GR" sz="3000" b="1" u="sng" dirty="0" smtClean="0">
                <a:solidFill>
                  <a:srgbClr val="FF0000"/>
                </a:solidFill>
                <a:effectLst>
                  <a:outerShdw blurRad="38100" dist="38100" dir="2700000" algn="tl">
                    <a:srgbClr val="000000">
                      <a:alpha val="43137"/>
                    </a:srgbClr>
                  </a:outerShdw>
                </a:effectLst>
              </a:rPr>
              <a:t>Μετασχηματισμός βροχής σε απορροή …στη λεκάνη απορροής</a:t>
            </a:r>
          </a:p>
          <a:p>
            <a:endParaRPr lang="el-GR" sz="3000" b="1" u="sng" dirty="0" smtClean="0">
              <a:solidFill>
                <a:srgbClr val="FF0000"/>
              </a:solidFill>
              <a:effectLst>
                <a:outerShdw blurRad="38100" dist="38100" dir="2700000" algn="tl">
                  <a:srgbClr val="000000">
                    <a:alpha val="43137"/>
                  </a:srgbClr>
                </a:outerShdw>
              </a:effectLst>
            </a:endParaRPr>
          </a:p>
          <a:p>
            <a:r>
              <a:rPr lang="el-GR" sz="3000" b="1" dirty="0" smtClean="0">
                <a:effectLst>
                  <a:outerShdw blurRad="38100" dist="38100" dir="2700000" algn="tl">
                    <a:srgbClr val="000000">
                      <a:alpha val="43137"/>
                    </a:srgbClr>
                  </a:outerShdw>
                </a:effectLst>
              </a:rPr>
              <a:t>2000/60/ΕΚ Διαχείριση σε επίπεδο λεκάνης απορροής (σύστημα)</a:t>
            </a:r>
            <a:endParaRPr lang="el-GR" sz="30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17411">
                                            <p:txEl>
                                              <p:pRg st="0" end="0"/>
                                            </p:txEl>
                                          </p:spTgt>
                                        </p:tgtEl>
                                        <p:attrNameLst>
                                          <p:attrName>style.visibility</p:attrName>
                                        </p:attrNameLst>
                                      </p:cBhvr>
                                      <p:to>
                                        <p:strVal val="visible"/>
                                      </p:to>
                                    </p:set>
                                    <p:animEffect transition="in" filter="fade">
                                      <p:cBhvr>
                                        <p:cTn id="11" dur="1000"/>
                                        <p:tgtEl>
                                          <p:spTgt spid="17411">
                                            <p:txEl>
                                              <p:pRg st="0" end="0"/>
                                            </p:txEl>
                                          </p:spTgt>
                                        </p:tgtEl>
                                      </p:cBhvr>
                                    </p:animEffect>
                                    <p:anim calcmode="lin" valueType="num">
                                      <p:cBhvr>
                                        <p:cTn id="12" dur="10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74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7411">
                                            <p:txEl>
                                              <p:pRg st="2" end="2"/>
                                            </p:txEl>
                                          </p:spTgt>
                                        </p:tgtEl>
                                        <p:attrNameLst>
                                          <p:attrName>style.visibility</p:attrName>
                                        </p:attrNameLst>
                                      </p:cBhvr>
                                      <p:to>
                                        <p:strVal val="visible"/>
                                      </p:to>
                                    </p:set>
                                    <p:animEffect transition="in" filter="fade">
                                      <p:cBhvr>
                                        <p:cTn id="18" dur="1000"/>
                                        <p:tgtEl>
                                          <p:spTgt spid="17411">
                                            <p:txEl>
                                              <p:pRg st="2" end="2"/>
                                            </p:txEl>
                                          </p:spTgt>
                                        </p:tgtEl>
                                      </p:cBhvr>
                                    </p:animEffect>
                                    <p:anim calcmode="lin" valueType="num">
                                      <p:cBhvr>
                                        <p:cTn id="19" dur="10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174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7411">
                                            <p:txEl>
                                              <p:pRg st="4" end="4"/>
                                            </p:txEl>
                                          </p:spTgt>
                                        </p:tgtEl>
                                        <p:attrNameLst>
                                          <p:attrName>style.visibility</p:attrName>
                                        </p:attrNameLst>
                                      </p:cBhvr>
                                      <p:to>
                                        <p:strVal val="visible"/>
                                      </p:to>
                                    </p:set>
                                    <p:animEffect transition="in" filter="fade">
                                      <p:cBhvr>
                                        <p:cTn id="25" dur="1000"/>
                                        <p:tgtEl>
                                          <p:spTgt spid="17411">
                                            <p:txEl>
                                              <p:pRg st="4" end="4"/>
                                            </p:txEl>
                                          </p:spTgt>
                                        </p:tgtEl>
                                      </p:cBhvr>
                                    </p:animEffect>
                                    <p:anim calcmode="lin" valueType="num">
                                      <p:cBhvr>
                                        <p:cTn id="26" dur="10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174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7411">
                                            <p:txEl>
                                              <p:pRg st="6" end="6"/>
                                            </p:txEl>
                                          </p:spTgt>
                                        </p:tgtEl>
                                        <p:attrNameLst>
                                          <p:attrName>style.visibility</p:attrName>
                                        </p:attrNameLst>
                                      </p:cBhvr>
                                      <p:to>
                                        <p:strVal val="visible"/>
                                      </p:to>
                                    </p:set>
                                    <p:animEffect transition="in" filter="fade">
                                      <p:cBhvr>
                                        <p:cTn id="32" dur="1000"/>
                                        <p:tgtEl>
                                          <p:spTgt spid="17411">
                                            <p:txEl>
                                              <p:pRg st="6" end="6"/>
                                            </p:txEl>
                                          </p:spTgt>
                                        </p:tgtEl>
                                      </p:cBhvr>
                                    </p:animEffect>
                                    <p:anim calcmode="lin" valueType="num">
                                      <p:cBhvr>
                                        <p:cTn id="33" dur="10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174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7411">
                                            <p:txEl>
                                              <p:pRg st="8" end="8"/>
                                            </p:txEl>
                                          </p:spTgt>
                                        </p:tgtEl>
                                        <p:attrNameLst>
                                          <p:attrName>style.visibility</p:attrName>
                                        </p:attrNameLst>
                                      </p:cBhvr>
                                      <p:to>
                                        <p:strVal val="visible"/>
                                      </p:to>
                                    </p:set>
                                    <p:animEffect transition="in" filter="fade">
                                      <p:cBhvr>
                                        <p:cTn id="39" dur="1000"/>
                                        <p:tgtEl>
                                          <p:spTgt spid="17411">
                                            <p:txEl>
                                              <p:pRg st="8" end="8"/>
                                            </p:txEl>
                                          </p:spTgt>
                                        </p:tgtEl>
                                      </p:cBhvr>
                                    </p:animEffect>
                                    <p:anim calcmode="lin" valueType="num">
                                      <p:cBhvr>
                                        <p:cTn id="40" dur="1000" fill="hold"/>
                                        <p:tgtEl>
                                          <p:spTgt spid="17411">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1741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17411">
                                            <p:txEl>
                                              <p:pRg st="10" end="10"/>
                                            </p:txEl>
                                          </p:spTgt>
                                        </p:tgtEl>
                                        <p:attrNameLst>
                                          <p:attrName>style.visibility</p:attrName>
                                        </p:attrNameLst>
                                      </p:cBhvr>
                                      <p:to>
                                        <p:strVal val="visible"/>
                                      </p:to>
                                    </p:set>
                                    <p:animEffect transition="in" filter="fade">
                                      <p:cBhvr>
                                        <p:cTn id="46" dur="1000"/>
                                        <p:tgtEl>
                                          <p:spTgt spid="17411">
                                            <p:txEl>
                                              <p:pRg st="10" end="10"/>
                                            </p:txEl>
                                          </p:spTgt>
                                        </p:tgtEl>
                                      </p:cBhvr>
                                    </p:animEffect>
                                    <p:anim calcmode="lin" valueType="num">
                                      <p:cBhvr>
                                        <p:cTn id="47" dur="1000" fill="hold"/>
                                        <p:tgtEl>
                                          <p:spTgt spid="17411">
                                            <p:txEl>
                                              <p:pRg st="10" end="10"/>
                                            </p:txEl>
                                          </p:spTgt>
                                        </p:tgtEl>
                                        <p:attrNameLst>
                                          <p:attrName>ppt_x</p:attrName>
                                        </p:attrNameLst>
                                      </p:cBhvr>
                                      <p:tavLst>
                                        <p:tav tm="0">
                                          <p:val>
                                            <p:strVal val="#ppt_x"/>
                                          </p:val>
                                        </p:tav>
                                        <p:tav tm="100000">
                                          <p:val>
                                            <p:strVal val="#ppt_x"/>
                                          </p:val>
                                        </p:tav>
                                      </p:tavLst>
                                    </p:anim>
                                    <p:anim calcmode="lin" valueType="num">
                                      <p:cBhvr>
                                        <p:cTn id="48" dur="1000" fill="hold"/>
                                        <p:tgtEl>
                                          <p:spTgt spid="17411">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P spid="1741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620688"/>
            <a:ext cx="9288079" cy="5040560"/>
          </a:xfrm>
          <a:prstGeom prst="rect">
            <a:avLst/>
          </a:prstGeom>
          <a:noFill/>
          <a:ln w="9525">
            <a:noFill/>
            <a:miter lim="800000"/>
            <a:headEnd/>
            <a:tailEnd/>
          </a:ln>
        </p:spPr>
      </p:pic>
      <p:sp>
        <p:nvSpPr>
          <p:cNvPr id="3" name="2 - Επεξήγηση με σύννεφο"/>
          <p:cNvSpPr/>
          <p:nvPr/>
        </p:nvSpPr>
        <p:spPr>
          <a:xfrm>
            <a:off x="5076056" y="3212976"/>
            <a:ext cx="3456384" cy="2304256"/>
          </a:xfrm>
          <a:prstGeom prst="cloudCallout">
            <a:avLst>
              <a:gd name="adj1" fmla="val -61763"/>
              <a:gd name="adj2" fmla="val 15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Μετασχηματισμός βροχόπτωσης σε απορροής  στα πλαίσια της λεκάνης απορροής</a:t>
            </a:r>
            <a:endParaRPr lang="el-G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style>
          <a:lnRef idx="0">
            <a:scrgbClr r="0" g="0" b="0"/>
          </a:lnRef>
          <a:fillRef idx="1002">
            <a:schemeClr val="dk2"/>
          </a:fillRef>
          <a:effectRef idx="0">
            <a:scrgbClr r="0" g="0" b="0"/>
          </a:effectRef>
          <a:fontRef idx="major"/>
        </p:style>
        <p:txBody>
          <a:bodyPr/>
          <a:lstStyle/>
          <a:p>
            <a:r>
              <a:rPr lang="el-GR" dirty="0" smtClean="0"/>
              <a:t>Ανάλυση </a:t>
            </a:r>
            <a:r>
              <a:rPr lang="el-GR" dirty="0" err="1" smtClean="0"/>
              <a:t>Βροχομετρικών</a:t>
            </a:r>
            <a:r>
              <a:rPr lang="el-GR" dirty="0" smtClean="0"/>
              <a:t> παρατηρήσεων</a:t>
            </a:r>
            <a:endParaRPr lang="el-GR" dirty="0"/>
          </a:p>
        </p:txBody>
      </p:sp>
      <p:sp>
        <p:nvSpPr>
          <p:cNvPr id="3" name="2 - Υπότιτλος"/>
          <p:cNvSpPr>
            <a:spLocks noGrp="1"/>
          </p:cNvSpPr>
          <p:nvPr>
            <p:ph type="subTitle" idx="1"/>
          </p:nvPr>
        </p:nvSpPr>
        <p:spPr/>
        <p:txBody>
          <a:bodyPr/>
          <a:lstStyle/>
          <a:p>
            <a:r>
              <a:rPr lang="el-GR"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Δρ </a:t>
            </a:r>
            <a:r>
              <a:rPr lang="el-GR"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Μ.Σπηλιώτης</a:t>
            </a:r>
            <a:endParaRPr lang="el-GR"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052513"/>
            <a:ext cx="9144000" cy="1511300"/>
          </a:xfrm>
        </p:spPr>
        <p:txBody>
          <a:bodyPr/>
          <a:lstStyle/>
          <a:p>
            <a:pPr eaLnBrk="1" hangingPunct="1"/>
            <a:r>
              <a:rPr lang="el-GR" sz="2400" dirty="0" smtClean="0"/>
              <a:t>Η νοητή γραμμή που συνδέει τα ψηλότερα σημεία των υψωμάτων της επιφάνειας του εδάφους και διαχωρίζει τη ροή των όμβριων υδάτων. </a:t>
            </a:r>
            <a:endParaRPr lang="en-US" sz="2400" dirty="0" smtClean="0"/>
          </a:p>
        </p:txBody>
      </p:sp>
      <p:sp>
        <p:nvSpPr>
          <p:cNvPr id="13315" name="Rectangle 4"/>
          <p:cNvSpPr>
            <a:spLocks noGrp="1" noChangeArrowheads="1"/>
          </p:cNvSpPr>
          <p:nvPr>
            <p:ph type="title"/>
          </p:nvPr>
        </p:nvSpPr>
        <p:spPr>
          <a:xfrm>
            <a:off x="457200" y="274638"/>
            <a:ext cx="8229600" cy="417512"/>
          </a:xfrm>
          <a:noFill/>
        </p:spPr>
        <p:txBody>
          <a:bodyPr>
            <a:normAutofit fontScale="90000"/>
          </a:bodyPr>
          <a:lstStyle/>
          <a:p>
            <a:pPr eaLnBrk="1" hangingPunct="1"/>
            <a:r>
              <a:rPr lang="el-GR" sz="3000" b="1" dirty="0" smtClean="0"/>
              <a:t>ΥΔΡΟΚΡΙΤΗΣ</a:t>
            </a:r>
          </a:p>
        </p:txBody>
      </p:sp>
      <p:pic>
        <p:nvPicPr>
          <p:cNvPr id="16389" name="Picture 5"/>
          <p:cNvPicPr>
            <a:picLocks noChangeAspect="1" noChangeArrowheads="1"/>
          </p:cNvPicPr>
          <p:nvPr/>
        </p:nvPicPr>
        <p:blipFill>
          <a:blip r:embed="rId2" cstate="print"/>
          <a:srcRect/>
          <a:stretch>
            <a:fillRect/>
          </a:stretch>
        </p:blipFill>
        <p:spPr bwMode="auto">
          <a:xfrm>
            <a:off x="395288" y="2852738"/>
            <a:ext cx="3311525" cy="3168650"/>
          </a:xfrm>
          <a:prstGeom prst="rect">
            <a:avLst/>
          </a:prstGeom>
          <a:noFill/>
          <a:ln w="9525" algn="ctr">
            <a:noFill/>
            <a:miter lim="800000"/>
            <a:headEnd/>
            <a:tailEnd/>
          </a:ln>
        </p:spPr>
      </p:pic>
      <p:pic>
        <p:nvPicPr>
          <p:cNvPr id="16390" name="Picture 6"/>
          <p:cNvPicPr>
            <a:picLocks noChangeAspect="1" noChangeArrowheads="1"/>
          </p:cNvPicPr>
          <p:nvPr/>
        </p:nvPicPr>
        <p:blipFill>
          <a:blip r:embed="rId3" cstate="print"/>
          <a:srcRect/>
          <a:stretch>
            <a:fillRect/>
          </a:stretch>
        </p:blipFill>
        <p:spPr bwMode="auto">
          <a:xfrm>
            <a:off x="4356100" y="2852738"/>
            <a:ext cx="3313113" cy="3168650"/>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1000"/>
                                        <p:tgtEl>
                                          <p:spTgt spid="16387">
                                            <p:txEl>
                                              <p:pRg st="0" end="0"/>
                                            </p:txEl>
                                          </p:spTgt>
                                        </p:tgtEl>
                                      </p:cBhvr>
                                    </p:animEffect>
                                    <p:anim calcmode="lin" valueType="num">
                                      <p:cBhvr>
                                        <p:cTn id="8" dur="10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38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 presetClass="entr" presetSubtype="16" fill="hold" nodeType="afterEffect">
                                  <p:stCondLst>
                                    <p:cond delay="0"/>
                                  </p:stCondLst>
                                  <p:childTnLst>
                                    <p:set>
                                      <p:cBhvr>
                                        <p:cTn id="12" dur="1" fill="hold">
                                          <p:stCondLst>
                                            <p:cond delay="0"/>
                                          </p:stCondLst>
                                        </p:cTn>
                                        <p:tgtEl>
                                          <p:spTgt spid="16389"/>
                                        </p:tgtEl>
                                        <p:attrNameLst>
                                          <p:attrName>style.visibility</p:attrName>
                                        </p:attrNameLst>
                                      </p:cBhvr>
                                      <p:to>
                                        <p:strVal val="visible"/>
                                      </p:to>
                                    </p:set>
                                    <p:animEffect transition="in" filter="box(in)">
                                      <p:cBhvr>
                                        <p:cTn id="13" dur="500"/>
                                        <p:tgtEl>
                                          <p:spTgt spid="16389"/>
                                        </p:tgtEl>
                                      </p:cBhvr>
                                    </p:animEffect>
                                  </p:childTnLst>
                                </p:cTn>
                              </p:par>
                              <p:par>
                                <p:cTn id="14" presetID="4" presetClass="entr" presetSubtype="16" fill="hold" nodeType="withEffect">
                                  <p:stCondLst>
                                    <p:cond delay="0"/>
                                  </p:stCondLst>
                                  <p:childTnLst>
                                    <p:set>
                                      <p:cBhvr>
                                        <p:cTn id="15" dur="1" fill="hold">
                                          <p:stCondLst>
                                            <p:cond delay="0"/>
                                          </p:stCondLst>
                                        </p:cTn>
                                        <p:tgtEl>
                                          <p:spTgt spid="16390"/>
                                        </p:tgtEl>
                                        <p:attrNameLst>
                                          <p:attrName>style.visibility</p:attrName>
                                        </p:attrNameLst>
                                      </p:cBhvr>
                                      <p:to>
                                        <p:strVal val="visible"/>
                                      </p:to>
                                    </p:set>
                                    <p:animEffect transition="in" filter="box(in)">
                                      <p:cBhvr>
                                        <p:cTn id="16" dur="5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700808"/>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l-GR" dirty="0" smtClean="0"/>
              <a:t>Εννοιολογικά μοντέλα υδατικού ισοζυγίου συνεχούς χρόνου</a:t>
            </a:r>
            <a:br>
              <a:rPr lang="el-GR" dirty="0" smtClean="0"/>
            </a:br>
            <a:r>
              <a:rPr lang="el-GR" dirty="0" smtClean="0"/>
              <a:t>λεκάνης απορροής</a:t>
            </a:r>
            <a:endParaRPr lang="el-GR" dirty="0"/>
          </a:p>
        </p:txBody>
      </p:sp>
      <p:sp>
        <p:nvSpPr>
          <p:cNvPr id="3" name="2 - Θέση περιεχομένου"/>
          <p:cNvSpPr>
            <a:spLocks noGrp="1"/>
          </p:cNvSpPr>
          <p:nvPr>
            <p:ph idx="1"/>
          </p:nvPr>
        </p:nvSpPr>
        <p:spPr>
          <a:xfrm>
            <a:off x="3805064" y="1844824"/>
            <a:ext cx="5338936" cy="4525963"/>
          </a:xfrm>
        </p:spPr>
        <p:txBody>
          <a:bodyPr>
            <a:normAutofit fontScale="70000" lnSpcReduction="20000"/>
          </a:bodyPr>
          <a:lstStyle/>
          <a:p>
            <a:r>
              <a:rPr lang="el-GR" dirty="0" smtClean="0"/>
              <a:t>Ανάλογο ταμιευτήρα (εδαφική υγρασία)</a:t>
            </a:r>
          </a:p>
          <a:p>
            <a:r>
              <a:rPr lang="el-GR" dirty="0" smtClean="0"/>
              <a:t>Αν η βροχόπτωση είναι μεγαλύτερη από τη δυνητική </a:t>
            </a:r>
            <a:r>
              <a:rPr lang="el-GR" dirty="0" err="1" smtClean="0"/>
              <a:t>εξατμισοδιαπνοή</a:t>
            </a:r>
            <a:r>
              <a:rPr lang="el-GR" dirty="0" smtClean="0"/>
              <a:t> λεκάνης τότε ο ταμιευτήρας γεμίζει. Αφού γεμίσει έχουμε υπερχείλιση σε επιφανειακή απορροή και υπόγεια διήθηση. Η δυνητική </a:t>
            </a:r>
            <a:r>
              <a:rPr lang="el-GR" dirty="0" err="1" smtClean="0"/>
              <a:t>εξατμσιδιαπνιοή</a:t>
            </a:r>
            <a:r>
              <a:rPr lang="el-GR" dirty="0" smtClean="0"/>
              <a:t> είναι ίση με την πραγματική. </a:t>
            </a:r>
          </a:p>
          <a:p>
            <a:r>
              <a:rPr lang="el-GR" dirty="0" smtClean="0"/>
              <a:t>Όταν η βροχόπτωση είναι μικρότερη από τη δυνητική </a:t>
            </a:r>
            <a:r>
              <a:rPr lang="el-GR" dirty="0" err="1" smtClean="0"/>
              <a:t>εξατμισοδιαπνοή</a:t>
            </a:r>
            <a:r>
              <a:rPr lang="el-GR" dirty="0" smtClean="0"/>
              <a:t> ο ταμιευτήρας αδειάζει (μηδενική διήθηση και απορροή). Η πραγματική </a:t>
            </a:r>
            <a:r>
              <a:rPr lang="el-GR" dirty="0" err="1" smtClean="0"/>
              <a:t>εξατμσιδιαπνιοή</a:t>
            </a:r>
            <a:r>
              <a:rPr lang="el-GR" dirty="0" smtClean="0"/>
              <a:t> είναι  προφανώς μικρότερη από  τη δυνητική</a:t>
            </a:r>
            <a:endParaRPr lang="el-GR" dirty="0"/>
          </a:p>
        </p:txBody>
      </p:sp>
      <p:pic>
        <p:nvPicPr>
          <p:cNvPr id="4" name="Picture 3"/>
          <p:cNvPicPr>
            <a:picLocks noChangeAspect="1" noChangeArrowheads="1"/>
          </p:cNvPicPr>
          <p:nvPr/>
        </p:nvPicPr>
        <p:blipFill>
          <a:blip r:embed="rId2" cstate="print"/>
          <a:srcRect r="13405"/>
          <a:stretch>
            <a:fillRect/>
          </a:stretch>
        </p:blipFill>
        <p:spPr bwMode="auto">
          <a:xfrm>
            <a:off x="0" y="2276871"/>
            <a:ext cx="3779912" cy="42574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l-GR" dirty="0" smtClean="0"/>
              <a:t>Βροχοπτώσεις</a:t>
            </a:r>
            <a:endParaRPr lang="el-GR" dirty="0"/>
          </a:p>
        </p:txBody>
      </p:sp>
      <p:sp>
        <p:nvSpPr>
          <p:cNvPr id="3" name="2 - Θέση περιεχομένου"/>
          <p:cNvSpPr>
            <a:spLocks noGrp="1"/>
          </p:cNvSpPr>
          <p:nvPr>
            <p:ph idx="1"/>
          </p:nvPr>
        </p:nvSpPr>
        <p:spPr/>
        <p:txBody>
          <a:bodyPr/>
          <a:lstStyle/>
          <a:p>
            <a:r>
              <a:rPr lang="el-GR" dirty="0" smtClean="0"/>
              <a:t>Σημειακές μετρήσεις βροχής</a:t>
            </a:r>
          </a:p>
          <a:p>
            <a:r>
              <a:rPr lang="el-GR" dirty="0" smtClean="0"/>
              <a:t>Ολοκλήρωση για τη μετρούμενη έκταση</a:t>
            </a:r>
          </a:p>
          <a:p>
            <a:r>
              <a:rPr lang="el-GR" dirty="0" smtClean="0"/>
              <a:t>Διόρθωση με βάση τη </a:t>
            </a:r>
            <a:r>
              <a:rPr lang="el-GR" dirty="0" err="1" smtClean="0"/>
              <a:t>βροχοβαθμίδα</a:t>
            </a:r>
            <a:endParaRPr lang="el-GR" dirty="0" smtClean="0"/>
          </a:p>
          <a:p>
            <a:r>
              <a:rPr lang="el-GR" dirty="0" smtClean="0"/>
              <a:t>Συμπλήρωση στοιχειών που λείπουν:</a:t>
            </a:r>
          </a:p>
          <a:p>
            <a:pPr lvl="1"/>
            <a:r>
              <a:rPr lang="el-GR" dirty="0" smtClean="0"/>
              <a:t>Έλεγχος συσχέτισης</a:t>
            </a:r>
          </a:p>
          <a:p>
            <a:pPr lvl="1"/>
            <a:r>
              <a:rPr lang="el-GR" dirty="0" smtClean="0"/>
              <a:t>Γραμμική παλινδρόμηση</a:t>
            </a:r>
          </a:p>
          <a:p>
            <a:pPr lvl="1"/>
            <a:r>
              <a:rPr lang="el-GR" dirty="0" smtClean="0"/>
              <a:t>Λύση με βάση την αρχή της Αναλογίας</a:t>
            </a:r>
            <a:endParaRPr lang="el-G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8969738" cy="6381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Ελεύθερη σχεδίαση"/>
          <p:cNvSpPr/>
          <p:nvPr/>
        </p:nvSpPr>
        <p:spPr>
          <a:xfrm>
            <a:off x="1778000" y="1054100"/>
            <a:ext cx="5410200" cy="4394746"/>
          </a:xfrm>
          <a:custGeom>
            <a:avLst/>
            <a:gdLst>
              <a:gd name="connsiteX0" fmla="*/ 0 w 5410200"/>
              <a:gd name="connsiteY0" fmla="*/ 3619500 h 4394746"/>
              <a:gd name="connsiteX1" fmla="*/ 228600 w 5410200"/>
              <a:gd name="connsiteY1" fmla="*/ 2743200 h 4394746"/>
              <a:gd name="connsiteX2" fmla="*/ 241300 w 5410200"/>
              <a:gd name="connsiteY2" fmla="*/ 1943100 h 4394746"/>
              <a:gd name="connsiteX3" fmla="*/ 292100 w 5410200"/>
              <a:gd name="connsiteY3" fmla="*/ 1765300 h 4394746"/>
              <a:gd name="connsiteX4" fmla="*/ 304800 w 5410200"/>
              <a:gd name="connsiteY4" fmla="*/ 1689100 h 4394746"/>
              <a:gd name="connsiteX5" fmla="*/ 330200 w 5410200"/>
              <a:gd name="connsiteY5" fmla="*/ 1612900 h 4394746"/>
              <a:gd name="connsiteX6" fmla="*/ 355600 w 5410200"/>
              <a:gd name="connsiteY6" fmla="*/ 1485900 h 4394746"/>
              <a:gd name="connsiteX7" fmla="*/ 368300 w 5410200"/>
              <a:gd name="connsiteY7" fmla="*/ 1422400 h 4394746"/>
              <a:gd name="connsiteX8" fmla="*/ 406400 w 5410200"/>
              <a:gd name="connsiteY8" fmla="*/ 1143000 h 4394746"/>
              <a:gd name="connsiteX9" fmla="*/ 431800 w 5410200"/>
              <a:gd name="connsiteY9" fmla="*/ 1041400 h 4394746"/>
              <a:gd name="connsiteX10" fmla="*/ 457200 w 5410200"/>
              <a:gd name="connsiteY10" fmla="*/ 812800 h 4394746"/>
              <a:gd name="connsiteX11" fmla="*/ 546100 w 5410200"/>
              <a:gd name="connsiteY11" fmla="*/ 609600 h 4394746"/>
              <a:gd name="connsiteX12" fmla="*/ 596900 w 5410200"/>
              <a:gd name="connsiteY12" fmla="*/ 508000 h 4394746"/>
              <a:gd name="connsiteX13" fmla="*/ 609600 w 5410200"/>
              <a:gd name="connsiteY13" fmla="*/ 469900 h 4394746"/>
              <a:gd name="connsiteX14" fmla="*/ 647700 w 5410200"/>
              <a:gd name="connsiteY14" fmla="*/ 419100 h 4394746"/>
              <a:gd name="connsiteX15" fmla="*/ 711200 w 5410200"/>
              <a:gd name="connsiteY15" fmla="*/ 342900 h 4394746"/>
              <a:gd name="connsiteX16" fmla="*/ 723900 w 5410200"/>
              <a:gd name="connsiteY16" fmla="*/ 304800 h 4394746"/>
              <a:gd name="connsiteX17" fmla="*/ 800100 w 5410200"/>
              <a:gd name="connsiteY17" fmla="*/ 215900 h 4394746"/>
              <a:gd name="connsiteX18" fmla="*/ 825500 w 5410200"/>
              <a:gd name="connsiteY18" fmla="*/ 177800 h 4394746"/>
              <a:gd name="connsiteX19" fmla="*/ 863600 w 5410200"/>
              <a:gd name="connsiteY19" fmla="*/ 152400 h 4394746"/>
              <a:gd name="connsiteX20" fmla="*/ 939800 w 5410200"/>
              <a:gd name="connsiteY20" fmla="*/ 88900 h 4394746"/>
              <a:gd name="connsiteX21" fmla="*/ 1041400 w 5410200"/>
              <a:gd name="connsiteY21" fmla="*/ 50800 h 4394746"/>
              <a:gd name="connsiteX22" fmla="*/ 1143000 w 5410200"/>
              <a:gd name="connsiteY22" fmla="*/ 12700 h 4394746"/>
              <a:gd name="connsiteX23" fmla="*/ 1244600 w 5410200"/>
              <a:gd name="connsiteY23" fmla="*/ 0 h 4394746"/>
              <a:gd name="connsiteX24" fmla="*/ 4051300 w 5410200"/>
              <a:gd name="connsiteY24" fmla="*/ 12700 h 4394746"/>
              <a:gd name="connsiteX25" fmla="*/ 4178300 w 5410200"/>
              <a:gd name="connsiteY25" fmla="*/ 76200 h 4394746"/>
              <a:gd name="connsiteX26" fmla="*/ 4292600 w 5410200"/>
              <a:gd name="connsiteY26" fmla="*/ 139700 h 4394746"/>
              <a:gd name="connsiteX27" fmla="*/ 4343400 w 5410200"/>
              <a:gd name="connsiteY27" fmla="*/ 177800 h 4394746"/>
              <a:gd name="connsiteX28" fmla="*/ 4381500 w 5410200"/>
              <a:gd name="connsiteY28" fmla="*/ 215900 h 4394746"/>
              <a:gd name="connsiteX29" fmla="*/ 4457700 w 5410200"/>
              <a:gd name="connsiteY29" fmla="*/ 254000 h 4394746"/>
              <a:gd name="connsiteX30" fmla="*/ 4546600 w 5410200"/>
              <a:gd name="connsiteY30" fmla="*/ 342900 h 4394746"/>
              <a:gd name="connsiteX31" fmla="*/ 4584700 w 5410200"/>
              <a:gd name="connsiteY31" fmla="*/ 381000 h 4394746"/>
              <a:gd name="connsiteX32" fmla="*/ 4610100 w 5410200"/>
              <a:gd name="connsiteY32" fmla="*/ 419100 h 4394746"/>
              <a:gd name="connsiteX33" fmla="*/ 4775200 w 5410200"/>
              <a:gd name="connsiteY33" fmla="*/ 609600 h 4394746"/>
              <a:gd name="connsiteX34" fmla="*/ 4787900 w 5410200"/>
              <a:gd name="connsiteY34" fmla="*/ 647700 h 4394746"/>
              <a:gd name="connsiteX35" fmla="*/ 4864100 w 5410200"/>
              <a:gd name="connsiteY35" fmla="*/ 762000 h 4394746"/>
              <a:gd name="connsiteX36" fmla="*/ 4927600 w 5410200"/>
              <a:gd name="connsiteY36" fmla="*/ 850900 h 4394746"/>
              <a:gd name="connsiteX37" fmla="*/ 4965700 w 5410200"/>
              <a:gd name="connsiteY37" fmla="*/ 889000 h 4394746"/>
              <a:gd name="connsiteX38" fmla="*/ 4991100 w 5410200"/>
              <a:gd name="connsiteY38" fmla="*/ 952500 h 4394746"/>
              <a:gd name="connsiteX39" fmla="*/ 5003800 w 5410200"/>
              <a:gd name="connsiteY39" fmla="*/ 990600 h 4394746"/>
              <a:gd name="connsiteX40" fmla="*/ 5054600 w 5410200"/>
              <a:gd name="connsiteY40" fmla="*/ 1079500 h 4394746"/>
              <a:gd name="connsiteX41" fmla="*/ 5080000 w 5410200"/>
              <a:gd name="connsiteY41" fmla="*/ 1143000 h 4394746"/>
              <a:gd name="connsiteX42" fmla="*/ 5092700 w 5410200"/>
              <a:gd name="connsiteY42" fmla="*/ 1181100 h 4394746"/>
              <a:gd name="connsiteX43" fmla="*/ 5105400 w 5410200"/>
              <a:gd name="connsiteY43" fmla="*/ 1244600 h 4394746"/>
              <a:gd name="connsiteX44" fmla="*/ 5130800 w 5410200"/>
              <a:gd name="connsiteY44" fmla="*/ 1282700 h 4394746"/>
              <a:gd name="connsiteX45" fmla="*/ 5156200 w 5410200"/>
              <a:gd name="connsiteY45" fmla="*/ 1346200 h 4394746"/>
              <a:gd name="connsiteX46" fmla="*/ 5181600 w 5410200"/>
              <a:gd name="connsiteY46" fmla="*/ 1435100 h 4394746"/>
              <a:gd name="connsiteX47" fmla="*/ 5194300 w 5410200"/>
              <a:gd name="connsiteY47" fmla="*/ 1498600 h 4394746"/>
              <a:gd name="connsiteX48" fmla="*/ 5245100 w 5410200"/>
              <a:gd name="connsiteY48" fmla="*/ 1612900 h 4394746"/>
              <a:gd name="connsiteX49" fmla="*/ 5270500 w 5410200"/>
              <a:gd name="connsiteY49" fmla="*/ 1676400 h 4394746"/>
              <a:gd name="connsiteX50" fmla="*/ 5283200 w 5410200"/>
              <a:gd name="connsiteY50" fmla="*/ 1752600 h 4394746"/>
              <a:gd name="connsiteX51" fmla="*/ 5308600 w 5410200"/>
              <a:gd name="connsiteY51" fmla="*/ 1803400 h 4394746"/>
              <a:gd name="connsiteX52" fmla="*/ 5321300 w 5410200"/>
              <a:gd name="connsiteY52" fmla="*/ 1917700 h 4394746"/>
              <a:gd name="connsiteX53" fmla="*/ 5346700 w 5410200"/>
              <a:gd name="connsiteY53" fmla="*/ 2222500 h 4394746"/>
              <a:gd name="connsiteX54" fmla="*/ 5372100 w 5410200"/>
              <a:gd name="connsiteY54" fmla="*/ 2679700 h 4394746"/>
              <a:gd name="connsiteX55" fmla="*/ 5384800 w 5410200"/>
              <a:gd name="connsiteY55" fmla="*/ 2755900 h 4394746"/>
              <a:gd name="connsiteX56" fmla="*/ 5410200 w 5410200"/>
              <a:gd name="connsiteY56" fmla="*/ 2870200 h 4394746"/>
              <a:gd name="connsiteX57" fmla="*/ 5397500 w 5410200"/>
              <a:gd name="connsiteY57" fmla="*/ 3187700 h 4394746"/>
              <a:gd name="connsiteX58" fmla="*/ 5359400 w 5410200"/>
              <a:gd name="connsiteY58" fmla="*/ 3276600 h 4394746"/>
              <a:gd name="connsiteX59" fmla="*/ 5334000 w 5410200"/>
              <a:gd name="connsiteY59" fmla="*/ 3352800 h 4394746"/>
              <a:gd name="connsiteX60" fmla="*/ 5245100 w 5410200"/>
              <a:gd name="connsiteY60" fmla="*/ 3467100 h 4394746"/>
              <a:gd name="connsiteX61" fmla="*/ 5219700 w 5410200"/>
              <a:gd name="connsiteY61" fmla="*/ 3505200 h 4394746"/>
              <a:gd name="connsiteX62" fmla="*/ 5130800 w 5410200"/>
              <a:gd name="connsiteY62" fmla="*/ 3556000 h 4394746"/>
              <a:gd name="connsiteX63" fmla="*/ 5054600 w 5410200"/>
              <a:gd name="connsiteY63" fmla="*/ 3606800 h 4394746"/>
              <a:gd name="connsiteX64" fmla="*/ 4965700 w 5410200"/>
              <a:gd name="connsiteY64" fmla="*/ 3657600 h 4394746"/>
              <a:gd name="connsiteX65" fmla="*/ 4864100 w 5410200"/>
              <a:gd name="connsiteY65" fmla="*/ 3683000 h 4394746"/>
              <a:gd name="connsiteX66" fmla="*/ 4826000 w 5410200"/>
              <a:gd name="connsiteY66" fmla="*/ 3708400 h 4394746"/>
              <a:gd name="connsiteX67" fmla="*/ 4711700 w 5410200"/>
              <a:gd name="connsiteY67" fmla="*/ 3746500 h 4394746"/>
              <a:gd name="connsiteX68" fmla="*/ 4711700 w 5410200"/>
              <a:gd name="connsiteY68" fmla="*/ 3746500 h 4394746"/>
              <a:gd name="connsiteX69" fmla="*/ 4584700 w 5410200"/>
              <a:gd name="connsiteY69" fmla="*/ 3797300 h 4394746"/>
              <a:gd name="connsiteX70" fmla="*/ 4394200 w 5410200"/>
              <a:gd name="connsiteY70" fmla="*/ 3848100 h 4394746"/>
              <a:gd name="connsiteX71" fmla="*/ 4241800 w 5410200"/>
              <a:gd name="connsiteY71" fmla="*/ 3898900 h 4394746"/>
              <a:gd name="connsiteX72" fmla="*/ 4000500 w 5410200"/>
              <a:gd name="connsiteY72" fmla="*/ 3987800 h 4394746"/>
              <a:gd name="connsiteX73" fmla="*/ 3924300 w 5410200"/>
              <a:gd name="connsiteY73" fmla="*/ 4013200 h 4394746"/>
              <a:gd name="connsiteX74" fmla="*/ 3797300 w 5410200"/>
              <a:gd name="connsiteY74" fmla="*/ 4064000 h 4394746"/>
              <a:gd name="connsiteX75" fmla="*/ 3733800 w 5410200"/>
              <a:gd name="connsiteY75" fmla="*/ 4089400 h 4394746"/>
              <a:gd name="connsiteX76" fmla="*/ 3683000 w 5410200"/>
              <a:gd name="connsiteY76" fmla="*/ 4114800 h 4394746"/>
              <a:gd name="connsiteX77" fmla="*/ 3568700 w 5410200"/>
              <a:gd name="connsiteY77" fmla="*/ 4140200 h 4394746"/>
              <a:gd name="connsiteX78" fmla="*/ 3530600 w 5410200"/>
              <a:gd name="connsiteY78" fmla="*/ 4152900 h 4394746"/>
              <a:gd name="connsiteX79" fmla="*/ 3492500 w 5410200"/>
              <a:gd name="connsiteY79" fmla="*/ 4178300 h 4394746"/>
              <a:gd name="connsiteX80" fmla="*/ 3403600 w 5410200"/>
              <a:gd name="connsiteY80" fmla="*/ 4191000 h 4394746"/>
              <a:gd name="connsiteX81" fmla="*/ 3352800 w 5410200"/>
              <a:gd name="connsiteY81" fmla="*/ 4216400 h 4394746"/>
              <a:gd name="connsiteX82" fmla="*/ 3175000 w 5410200"/>
              <a:gd name="connsiteY82" fmla="*/ 4254500 h 4394746"/>
              <a:gd name="connsiteX83" fmla="*/ 2997200 w 5410200"/>
              <a:gd name="connsiteY83" fmla="*/ 4267200 h 4394746"/>
              <a:gd name="connsiteX84" fmla="*/ 1473200 w 5410200"/>
              <a:gd name="connsiteY84" fmla="*/ 4279900 h 4394746"/>
              <a:gd name="connsiteX85" fmla="*/ 1358900 w 5410200"/>
              <a:gd name="connsiteY85" fmla="*/ 4241800 h 4394746"/>
              <a:gd name="connsiteX86" fmla="*/ 1308100 w 5410200"/>
              <a:gd name="connsiteY86" fmla="*/ 4216400 h 4394746"/>
              <a:gd name="connsiteX87" fmla="*/ 1231900 w 5410200"/>
              <a:gd name="connsiteY87" fmla="*/ 4203700 h 4394746"/>
              <a:gd name="connsiteX88" fmla="*/ 1193800 w 5410200"/>
              <a:gd name="connsiteY88" fmla="*/ 4191000 h 4394746"/>
              <a:gd name="connsiteX89" fmla="*/ 1092200 w 5410200"/>
              <a:gd name="connsiteY89" fmla="*/ 4152900 h 4394746"/>
              <a:gd name="connsiteX90" fmla="*/ 939800 w 5410200"/>
              <a:gd name="connsiteY90" fmla="*/ 4127500 h 4394746"/>
              <a:gd name="connsiteX91" fmla="*/ 812800 w 5410200"/>
              <a:gd name="connsiteY91" fmla="*/ 4076700 h 4394746"/>
              <a:gd name="connsiteX92" fmla="*/ 749300 w 5410200"/>
              <a:gd name="connsiteY92" fmla="*/ 4051300 h 4394746"/>
              <a:gd name="connsiteX93" fmla="*/ 660400 w 5410200"/>
              <a:gd name="connsiteY93" fmla="*/ 4000500 h 4394746"/>
              <a:gd name="connsiteX94" fmla="*/ 609600 w 5410200"/>
              <a:gd name="connsiteY94" fmla="*/ 3975100 h 4394746"/>
              <a:gd name="connsiteX95" fmla="*/ 533400 w 5410200"/>
              <a:gd name="connsiteY95" fmla="*/ 3911600 h 4394746"/>
              <a:gd name="connsiteX96" fmla="*/ 457200 w 5410200"/>
              <a:gd name="connsiteY96" fmla="*/ 3860800 h 4394746"/>
              <a:gd name="connsiteX97" fmla="*/ 419100 w 5410200"/>
              <a:gd name="connsiteY97" fmla="*/ 3835400 h 4394746"/>
              <a:gd name="connsiteX98" fmla="*/ 381000 w 5410200"/>
              <a:gd name="connsiteY98" fmla="*/ 3797300 h 4394746"/>
              <a:gd name="connsiteX99" fmla="*/ 342900 w 5410200"/>
              <a:gd name="connsiteY99" fmla="*/ 3784600 h 4394746"/>
              <a:gd name="connsiteX100" fmla="*/ 228600 w 5410200"/>
              <a:gd name="connsiteY100" fmla="*/ 3733800 h 4394746"/>
              <a:gd name="connsiteX101" fmla="*/ 190500 w 5410200"/>
              <a:gd name="connsiteY101" fmla="*/ 3721100 h 4394746"/>
              <a:gd name="connsiteX102" fmla="*/ 152400 w 5410200"/>
              <a:gd name="connsiteY102" fmla="*/ 3708400 h 4394746"/>
              <a:gd name="connsiteX103" fmla="*/ 114300 w 5410200"/>
              <a:gd name="connsiteY103" fmla="*/ 3683000 h 4394746"/>
              <a:gd name="connsiteX104" fmla="*/ 38100 w 5410200"/>
              <a:gd name="connsiteY104" fmla="*/ 3657600 h 4394746"/>
              <a:gd name="connsiteX105" fmla="*/ 12700 w 5410200"/>
              <a:gd name="connsiteY105" fmla="*/ 3568700 h 439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410200" h="4394746">
                <a:moveTo>
                  <a:pt x="0" y="3619500"/>
                </a:moveTo>
                <a:cubicBezTo>
                  <a:pt x="76200" y="3327400"/>
                  <a:pt x="185591" y="3041996"/>
                  <a:pt x="228600" y="2743200"/>
                </a:cubicBezTo>
                <a:cubicBezTo>
                  <a:pt x="266602" y="2479187"/>
                  <a:pt x="224016" y="2209273"/>
                  <a:pt x="241300" y="1943100"/>
                </a:cubicBezTo>
                <a:cubicBezTo>
                  <a:pt x="245294" y="1881591"/>
                  <a:pt x="277151" y="1825098"/>
                  <a:pt x="292100" y="1765300"/>
                </a:cubicBezTo>
                <a:cubicBezTo>
                  <a:pt x="298345" y="1740318"/>
                  <a:pt x="298555" y="1714082"/>
                  <a:pt x="304800" y="1689100"/>
                </a:cubicBezTo>
                <a:cubicBezTo>
                  <a:pt x="311294" y="1663125"/>
                  <a:pt x="323706" y="1638875"/>
                  <a:pt x="330200" y="1612900"/>
                </a:cubicBezTo>
                <a:cubicBezTo>
                  <a:pt x="340671" y="1571017"/>
                  <a:pt x="347133" y="1528233"/>
                  <a:pt x="355600" y="1485900"/>
                </a:cubicBezTo>
                <a:cubicBezTo>
                  <a:pt x="359833" y="1464733"/>
                  <a:pt x="365916" y="1443854"/>
                  <a:pt x="368300" y="1422400"/>
                </a:cubicBezTo>
                <a:cubicBezTo>
                  <a:pt x="410901" y="1038989"/>
                  <a:pt x="371628" y="1299475"/>
                  <a:pt x="406400" y="1143000"/>
                </a:cubicBezTo>
                <a:cubicBezTo>
                  <a:pt x="426834" y="1051048"/>
                  <a:pt x="409106" y="1109483"/>
                  <a:pt x="431800" y="1041400"/>
                </a:cubicBezTo>
                <a:cubicBezTo>
                  <a:pt x="436206" y="988533"/>
                  <a:pt x="441390" y="876041"/>
                  <a:pt x="457200" y="812800"/>
                </a:cubicBezTo>
                <a:cubicBezTo>
                  <a:pt x="484887" y="702051"/>
                  <a:pt x="493042" y="742246"/>
                  <a:pt x="546100" y="609600"/>
                </a:cubicBezTo>
                <a:cubicBezTo>
                  <a:pt x="633993" y="389868"/>
                  <a:pt x="520809" y="660182"/>
                  <a:pt x="596900" y="508000"/>
                </a:cubicBezTo>
                <a:cubicBezTo>
                  <a:pt x="602887" y="496026"/>
                  <a:pt x="602958" y="481523"/>
                  <a:pt x="609600" y="469900"/>
                </a:cubicBezTo>
                <a:cubicBezTo>
                  <a:pt x="620102" y="451522"/>
                  <a:pt x="635397" y="436324"/>
                  <a:pt x="647700" y="419100"/>
                </a:cubicBezTo>
                <a:cubicBezTo>
                  <a:pt x="691903" y="357215"/>
                  <a:pt x="651904" y="402196"/>
                  <a:pt x="711200" y="342900"/>
                </a:cubicBezTo>
                <a:cubicBezTo>
                  <a:pt x="715433" y="330200"/>
                  <a:pt x="717258" y="316423"/>
                  <a:pt x="723900" y="304800"/>
                </a:cubicBezTo>
                <a:cubicBezTo>
                  <a:pt x="758491" y="244266"/>
                  <a:pt x="759155" y="265034"/>
                  <a:pt x="800100" y="215900"/>
                </a:cubicBezTo>
                <a:cubicBezTo>
                  <a:pt x="809871" y="204174"/>
                  <a:pt x="814707" y="188593"/>
                  <a:pt x="825500" y="177800"/>
                </a:cubicBezTo>
                <a:cubicBezTo>
                  <a:pt x="836293" y="167007"/>
                  <a:pt x="851874" y="162171"/>
                  <a:pt x="863600" y="152400"/>
                </a:cubicBezTo>
                <a:cubicBezTo>
                  <a:pt x="920910" y="104642"/>
                  <a:pt x="879603" y="123298"/>
                  <a:pt x="939800" y="88900"/>
                </a:cubicBezTo>
                <a:cubicBezTo>
                  <a:pt x="1012546" y="47331"/>
                  <a:pt x="966393" y="75802"/>
                  <a:pt x="1041400" y="50800"/>
                </a:cubicBezTo>
                <a:cubicBezTo>
                  <a:pt x="1049027" y="48258"/>
                  <a:pt x="1123382" y="16267"/>
                  <a:pt x="1143000" y="12700"/>
                </a:cubicBezTo>
                <a:cubicBezTo>
                  <a:pt x="1176580" y="6595"/>
                  <a:pt x="1210733" y="4233"/>
                  <a:pt x="1244600" y="0"/>
                </a:cubicBezTo>
                <a:lnTo>
                  <a:pt x="4051300" y="12700"/>
                </a:lnTo>
                <a:cubicBezTo>
                  <a:pt x="4102239" y="13153"/>
                  <a:pt x="4139130" y="50087"/>
                  <a:pt x="4178300" y="76200"/>
                </a:cubicBezTo>
                <a:cubicBezTo>
                  <a:pt x="4265639" y="134426"/>
                  <a:pt x="4225540" y="117347"/>
                  <a:pt x="4292600" y="139700"/>
                </a:cubicBezTo>
                <a:cubicBezTo>
                  <a:pt x="4309533" y="152400"/>
                  <a:pt x="4327329" y="164025"/>
                  <a:pt x="4343400" y="177800"/>
                </a:cubicBezTo>
                <a:cubicBezTo>
                  <a:pt x="4357037" y="189489"/>
                  <a:pt x="4366556" y="205937"/>
                  <a:pt x="4381500" y="215900"/>
                </a:cubicBezTo>
                <a:cubicBezTo>
                  <a:pt x="4405129" y="231652"/>
                  <a:pt x="4435191" y="236685"/>
                  <a:pt x="4457700" y="254000"/>
                </a:cubicBezTo>
                <a:cubicBezTo>
                  <a:pt x="4490917" y="279552"/>
                  <a:pt x="4516967" y="313267"/>
                  <a:pt x="4546600" y="342900"/>
                </a:cubicBezTo>
                <a:cubicBezTo>
                  <a:pt x="4559300" y="355600"/>
                  <a:pt x="4574737" y="366056"/>
                  <a:pt x="4584700" y="381000"/>
                </a:cubicBezTo>
                <a:cubicBezTo>
                  <a:pt x="4593167" y="393700"/>
                  <a:pt x="4600565" y="407181"/>
                  <a:pt x="4610100" y="419100"/>
                </a:cubicBezTo>
                <a:cubicBezTo>
                  <a:pt x="4720898" y="557598"/>
                  <a:pt x="4697865" y="532265"/>
                  <a:pt x="4775200" y="609600"/>
                </a:cubicBezTo>
                <a:cubicBezTo>
                  <a:pt x="4779433" y="622300"/>
                  <a:pt x="4781913" y="635726"/>
                  <a:pt x="4787900" y="647700"/>
                </a:cubicBezTo>
                <a:cubicBezTo>
                  <a:pt x="4816529" y="704959"/>
                  <a:pt x="4828649" y="712368"/>
                  <a:pt x="4864100" y="762000"/>
                </a:cubicBezTo>
                <a:cubicBezTo>
                  <a:pt x="4892817" y="802204"/>
                  <a:pt x="4892024" y="809395"/>
                  <a:pt x="4927600" y="850900"/>
                </a:cubicBezTo>
                <a:cubicBezTo>
                  <a:pt x="4939289" y="864537"/>
                  <a:pt x="4953000" y="876300"/>
                  <a:pt x="4965700" y="889000"/>
                </a:cubicBezTo>
                <a:cubicBezTo>
                  <a:pt x="4974167" y="910167"/>
                  <a:pt x="4983095" y="931154"/>
                  <a:pt x="4991100" y="952500"/>
                </a:cubicBezTo>
                <a:cubicBezTo>
                  <a:pt x="4995800" y="965035"/>
                  <a:pt x="4998527" y="978295"/>
                  <a:pt x="5003800" y="990600"/>
                </a:cubicBezTo>
                <a:cubicBezTo>
                  <a:pt x="5070596" y="1146457"/>
                  <a:pt x="4990827" y="951955"/>
                  <a:pt x="5054600" y="1079500"/>
                </a:cubicBezTo>
                <a:cubicBezTo>
                  <a:pt x="5064795" y="1099890"/>
                  <a:pt x="5071995" y="1121654"/>
                  <a:pt x="5080000" y="1143000"/>
                </a:cubicBezTo>
                <a:cubicBezTo>
                  <a:pt x="5084700" y="1155535"/>
                  <a:pt x="5089453" y="1168113"/>
                  <a:pt x="5092700" y="1181100"/>
                </a:cubicBezTo>
                <a:cubicBezTo>
                  <a:pt x="5097935" y="1202041"/>
                  <a:pt x="5097821" y="1224389"/>
                  <a:pt x="5105400" y="1244600"/>
                </a:cubicBezTo>
                <a:cubicBezTo>
                  <a:pt x="5110759" y="1258892"/>
                  <a:pt x="5123974" y="1269048"/>
                  <a:pt x="5130800" y="1282700"/>
                </a:cubicBezTo>
                <a:cubicBezTo>
                  <a:pt x="5140995" y="1303090"/>
                  <a:pt x="5148991" y="1324573"/>
                  <a:pt x="5156200" y="1346200"/>
                </a:cubicBezTo>
                <a:cubicBezTo>
                  <a:pt x="5165946" y="1375438"/>
                  <a:pt x="5174125" y="1405201"/>
                  <a:pt x="5181600" y="1435100"/>
                </a:cubicBezTo>
                <a:cubicBezTo>
                  <a:pt x="5186835" y="1456041"/>
                  <a:pt x="5188097" y="1477925"/>
                  <a:pt x="5194300" y="1498600"/>
                </a:cubicBezTo>
                <a:cubicBezTo>
                  <a:pt x="5211675" y="1556518"/>
                  <a:pt x="5222008" y="1560943"/>
                  <a:pt x="5245100" y="1612900"/>
                </a:cubicBezTo>
                <a:cubicBezTo>
                  <a:pt x="5254359" y="1633732"/>
                  <a:pt x="5262033" y="1655233"/>
                  <a:pt x="5270500" y="1676400"/>
                </a:cubicBezTo>
                <a:cubicBezTo>
                  <a:pt x="5274733" y="1701800"/>
                  <a:pt x="5275801" y="1727936"/>
                  <a:pt x="5283200" y="1752600"/>
                </a:cubicBezTo>
                <a:cubicBezTo>
                  <a:pt x="5288640" y="1770734"/>
                  <a:pt x="5304343" y="1784953"/>
                  <a:pt x="5308600" y="1803400"/>
                </a:cubicBezTo>
                <a:cubicBezTo>
                  <a:pt x="5317220" y="1840753"/>
                  <a:pt x="5317486" y="1879556"/>
                  <a:pt x="5321300" y="1917700"/>
                </a:cubicBezTo>
                <a:cubicBezTo>
                  <a:pt x="5327833" y="1983030"/>
                  <a:pt x="5343592" y="2163456"/>
                  <a:pt x="5346700" y="2222500"/>
                </a:cubicBezTo>
                <a:cubicBezTo>
                  <a:pt x="5357572" y="2429077"/>
                  <a:pt x="5351442" y="2504111"/>
                  <a:pt x="5372100" y="2679700"/>
                </a:cubicBezTo>
                <a:cubicBezTo>
                  <a:pt x="5375109" y="2705274"/>
                  <a:pt x="5380194" y="2730565"/>
                  <a:pt x="5384800" y="2755900"/>
                </a:cubicBezTo>
                <a:cubicBezTo>
                  <a:pt x="5395549" y="2815018"/>
                  <a:pt x="5396610" y="2815842"/>
                  <a:pt x="5410200" y="2870200"/>
                </a:cubicBezTo>
                <a:cubicBezTo>
                  <a:pt x="5405967" y="2976033"/>
                  <a:pt x="5405046" y="3082051"/>
                  <a:pt x="5397500" y="3187700"/>
                </a:cubicBezTo>
                <a:cubicBezTo>
                  <a:pt x="5395723" y="3212584"/>
                  <a:pt x="5366873" y="3257917"/>
                  <a:pt x="5359400" y="3276600"/>
                </a:cubicBezTo>
                <a:cubicBezTo>
                  <a:pt x="5349456" y="3301459"/>
                  <a:pt x="5348852" y="3330523"/>
                  <a:pt x="5334000" y="3352800"/>
                </a:cubicBezTo>
                <a:cubicBezTo>
                  <a:pt x="5205606" y="3545390"/>
                  <a:pt x="5344576" y="3347728"/>
                  <a:pt x="5245100" y="3467100"/>
                </a:cubicBezTo>
                <a:cubicBezTo>
                  <a:pt x="5235329" y="3478826"/>
                  <a:pt x="5230493" y="3494407"/>
                  <a:pt x="5219700" y="3505200"/>
                </a:cubicBezTo>
                <a:cubicBezTo>
                  <a:pt x="5197734" y="3527166"/>
                  <a:pt x="5155702" y="3541059"/>
                  <a:pt x="5130800" y="3556000"/>
                </a:cubicBezTo>
                <a:cubicBezTo>
                  <a:pt x="5104623" y="3571706"/>
                  <a:pt x="5080000" y="3589867"/>
                  <a:pt x="5054600" y="3606800"/>
                </a:cubicBezTo>
                <a:cubicBezTo>
                  <a:pt x="5026729" y="3625381"/>
                  <a:pt x="4997926" y="3646858"/>
                  <a:pt x="4965700" y="3657600"/>
                </a:cubicBezTo>
                <a:cubicBezTo>
                  <a:pt x="4922226" y="3672091"/>
                  <a:pt x="4902118" y="3663991"/>
                  <a:pt x="4864100" y="3683000"/>
                </a:cubicBezTo>
                <a:cubicBezTo>
                  <a:pt x="4850448" y="3689826"/>
                  <a:pt x="4840089" y="3702529"/>
                  <a:pt x="4826000" y="3708400"/>
                </a:cubicBezTo>
                <a:cubicBezTo>
                  <a:pt x="4788928" y="3723847"/>
                  <a:pt x="4749800" y="3733800"/>
                  <a:pt x="4711700" y="3746500"/>
                </a:cubicBezTo>
                <a:lnTo>
                  <a:pt x="4711700" y="3746500"/>
                </a:lnTo>
                <a:cubicBezTo>
                  <a:pt x="4669367" y="3763433"/>
                  <a:pt x="4629409" y="3788358"/>
                  <a:pt x="4584700" y="3797300"/>
                </a:cubicBezTo>
                <a:cubicBezTo>
                  <a:pt x="4374989" y="3839242"/>
                  <a:pt x="4529656" y="3800292"/>
                  <a:pt x="4394200" y="3848100"/>
                </a:cubicBezTo>
                <a:cubicBezTo>
                  <a:pt x="4343705" y="3865922"/>
                  <a:pt x="4291018" y="3877806"/>
                  <a:pt x="4241800" y="3898900"/>
                </a:cubicBezTo>
                <a:cubicBezTo>
                  <a:pt x="4103682" y="3958094"/>
                  <a:pt x="4183486" y="3926805"/>
                  <a:pt x="4000500" y="3987800"/>
                </a:cubicBezTo>
                <a:cubicBezTo>
                  <a:pt x="3975100" y="3996267"/>
                  <a:pt x="3948247" y="4001226"/>
                  <a:pt x="3924300" y="4013200"/>
                </a:cubicBezTo>
                <a:cubicBezTo>
                  <a:pt x="3834757" y="4057972"/>
                  <a:pt x="3912385" y="4022151"/>
                  <a:pt x="3797300" y="4064000"/>
                </a:cubicBezTo>
                <a:cubicBezTo>
                  <a:pt x="3775875" y="4071791"/>
                  <a:pt x="3754632" y="4080141"/>
                  <a:pt x="3733800" y="4089400"/>
                </a:cubicBezTo>
                <a:cubicBezTo>
                  <a:pt x="3716500" y="4097089"/>
                  <a:pt x="3700727" y="4108153"/>
                  <a:pt x="3683000" y="4114800"/>
                </a:cubicBezTo>
                <a:cubicBezTo>
                  <a:pt x="3656925" y="4124578"/>
                  <a:pt x="3592840" y="4134165"/>
                  <a:pt x="3568700" y="4140200"/>
                </a:cubicBezTo>
                <a:cubicBezTo>
                  <a:pt x="3555713" y="4143447"/>
                  <a:pt x="3542574" y="4146913"/>
                  <a:pt x="3530600" y="4152900"/>
                </a:cubicBezTo>
                <a:cubicBezTo>
                  <a:pt x="3516948" y="4159726"/>
                  <a:pt x="3507120" y="4173914"/>
                  <a:pt x="3492500" y="4178300"/>
                </a:cubicBezTo>
                <a:cubicBezTo>
                  <a:pt x="3463828" y="4186902"/>
                  <a:pt x="3433233" y="4186767"/>
                  <a:pt x="3403600" y="4191000"/>
                </a:cubicBezTo>
                <a:cubicBezTo>
                  <a:pt x="3386667" y="4199467"/>
                  <a:pt x="3370761" y="4210413"/>
                  <a:pt x="3352800" y="4216400"/>
                </a:cubicBezTo>
                <a:cubicBezTo>
                  <a:pt x="3314278" y="4229241"/>
                  <a:pt x="3220677" y="4249932"/>
                  <a:pt x="3175000" y="4254500"/>
                </a:cubicBezTo>
                <a:cubicBezTo>
                  <a:pt x="3115877" y="4260412"/>
                  <a:pt x="3056467" y="4262967"/>
                  <a:pt x="2997200" y="4267200"/>
                </a:cubicBezTo>
                <a:cubicBezTo>
                  <a:pt x="2487016" y="4394746"/>
                  <a:pt x="2188872" y="4286347"/>
                  <a:pt x="1473200" y="4279900"/>
                </a:cubicBezTo>
                <a:cubicBezTo>
                  <a:pt x="1435100" y="4267200"/>
                  <a:pt x="1394821" y="4259761"/>
                  <a:pt x="1358900" y="4241800"/>
                </a:cubicBezTo>
                <a:cubicBezTo>
                  <a:pt x="1341967" y="4233333"/>
                  <a:pt x="1326234" y="4221840"/>
                  <a:pt x="1308100" y="4216400"/>
                </a:cubicBezTo>
                <a:cubicBezTo>
                  <a:pt x="1283436" y="4209001"/>
                  <a:pt x="1257037" y="4209286"/>
                  <a:pt x="1231900" y="4203700"/>
                </a:cubicBezTo>
                <a:cubicBezTo>
                  <a:pt x="1218832" y="4200796"/>
                  <a:pt x="1206335" y="4195700"/>
                  <a:pt x="1193800" y="4191000"/>
                </a:cubicBezTo>
                <a:cubicBezTo>
                  <a:pt x="1170493" y="4182260"/>
                  <a:pt x="1121027" y="4160107"/>
                  <a:pt x="1092200" y="4152900"/>
                </a:cubicBezTo>
                <a:cubicBezTo>
                  <a:pt x="1042678" y="4140520"/>
                  <a:pt x="989979" y="4134668"/>
                  <a:pt x="939800" y="4127500"/>
                </a:cubicBezTo>
                <a:lnTo>
                  <a:pt x="812800" y="4076700"/>
                </a:lnTo>
                <a:cubicBezTo>
                  <a:pt x="791633" y="4068233"/>
                  <a:pt x="769690" y="4061495"/>
                  <a:pt x="749300" y="4051300"/>
                </a:cubicBezTo>
                <a:cubicBezTo>
                  <a:pt x="595787" y="3974543"/>
                  <a:pt x="786056" y="4072303"/>
                  <a:pt x="660400" y="4000500"/>
                </a:cubicBezTo>
                <a:cubicBezTo>
                  <a:pt x="643962" y="3991107"/>
                  <a:pt x="626038" y="3984493"/>
                  <a:pt x="609600" y="3975100"/>
                </a:cubicBezTo>
                <a:cubicBezTo>
                  <a:pt x="536291" y="3933209"/>
                  <a:pt x="606139" y="3968175"/>
                  <a:pt x="533400" y="3911600"/>
                </a:cubicBezTo>
                <a:cubicBezTo>
                  <a:pt x="509303" y="3892858"/>
                  <a:pt x="482600" y="3877733"/>
                  <a:pt x="457200" y="3860800"/>
                </a:cubicBezTo>
                <a:cubicBezTo>
                  <a:pt x="444500" y="3852333"/>
                  <a:pt x="429893" y="3846193"/>
                  <a:pt x="419100" y="3835400"/>
                </a:cubicBezTo>
                <a:cubicBezTo>
                  <a:pt x="406400" y="3822700"/>
                  <a:pt x="395944" y="3807263"/>
                  <a:pt x="381000" y="3797300"/>
                </a:cubicBezTo>
                <a:cubicBezTo>
                  <a:pt x="369861" y="3789874"/>
                  <a:pt x="354874" y="3790587"/>
                  <a:pt x="342900" y="3784600"/>
                </a:cubicBezTo>
                <a:cubicBezTo>
                  <a:pt x="222145" y="3724223"/>
                  <a:pt x="425189" y="3799330"/>
                  <a:pt x="228600" y="3733800"/>
                </a:cubicBezTo>
                <a:lnTo>
                  <a:pt x="190500" y="3721100"/>
                </a:lnTo>
                <a:cubicBezTo>
                  <a:pt x="177800" y="3716867"/>
                  <a:pt x="163539" y="3715826"/>
                  <a:pt x="152400" y="3708400"/>
                </a:cubicBezTo>
                <a:cubicBezTo>
                  <a:pt x="139700" y="3699933"/>
                  <a:pt x="128248" y="3689199"/>
                  <a:pt x="114300" y="3683000"/>
                </a:cubicBezTo>
                <a:cubicBezTo>
                  <a:pt x="89834" y="3672126"/>
                  <a:pt x="38100" y="3657600"/>
                  <a:pt x="38100" y="3657600"/>
                </a:cubicBezTo>
                <a:cubicBezTo>
                  <a:pt x="3307" y="3605411"/>
                  <a:pt x="12700" y="3634764"/>
                  <a:pt x="12700" y="356870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 name="2 - Έλλειψη"/>
          <p:cNvSpPr/>
          <p:nvPr/>
        </p:nvSpPr>
        <p:spPr>
          <a:xfrm>
            <a:off x="5220072" y="1412776"/>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3 - Έλλειψη"/>
          <p:cNvSpPr/>
          <p:nvPr/>
        </p:nvSpPr>
        <p:spPr>
          <a:xfrm>
            <a:off x="2699792" y="4293096"/>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 name="5 - Ευθεία γραμμή σύνδεσης"/>
          <p:cNvCxnSpPr>
            <a:stCxn id="4" idx="6"/>
            <a:endCxn id="3" idx="3"/>
          </p:cNvCxnSpPr>
          <p:nvPr/>
        </p:nvCxnSpPr>
        <p:spPr>
          <a:xfrm flipV="1">
            <a:off x="2987824" y="1658627"/>
            <a:ext cx="2274429" cy="277848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 name="7 - Ευθεία γραμμή σύνδεσης"/>
          <p:cNvCxnSpPr/>
          <p:nvPr/>
        </p:nvCxnSpPr>
        <p:spPr>
          <a:xfrm>
            <a:off x="2267744" y="1556792"/>
            <a:ext cx="5184576" cy="38164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12 - Στρογγυλεμένο ορθογώνιο"/>
          <p:cNvSpPr/>
          <p:nvPr/>
        </p:nvSpPr>
        <p:spPr>
          <a:xfrm rot="7739880">
            <a:off x="4120075" y="3020345"/>
            <a:ext cx="140927" cy="169237"/>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TextBox"/>
          <p:cNvSpPr txBox="1"/>
          <p:nvPr/>
        </p:nvSpPr>
        <p:spPr>
          <a:xfrm>
            <a:off x="5508104" y="1700808"/>
            <a:ext cx="720080" cy="369332"/>
          </a:xfrm>
          <a:prstGeom prst="rect">
            <a:avLst/>
          </a:prstGeom>
          <a:noFill/>
        </p:spPr>
        <p:txBody>
          <a:bodyPr wrap="square" rtlCol="0">
            <a:spAutoFit/>
          </a:bodyPr>
          <a:lstStyle/>
          <a:p>
            <a:r>
              <a:rPr lang="en-US" dirty="0" smtClean="0"/>
              <a:t>P</a:t>
            </a:r>
            <a:r>
              <a:rPr lang="el-GR" baseline="-25000" dirty="0" smtClean="0"/>
              <a:t>1</a:t>
            </a:r>
            <a:endParaRPr lang="el-GR" baseline="-25000" dirty="0"/>
          </a:p>
        </p:txBody>
      </p:sp>
      <p:sp>
        <p:nvSpPr>
          <p:cNvPr id="17" name="16 - Ορθογώνιο"/>
          <p:cNvSpPr/>
          <p:nvPr/>
        </p:nvSpPr>
        <p:spPr>
          <a:xfrm>
            <a:off x="3131840" y="4437112"/>
            <a:ext cx="381836" cy="369332"/>
          </a:xfrm>
          <a:prstGeom prst="rect">
            <a:avLst/>
          </a:prstGeom>
        </p:spPr>
        <p:txBody>
          <a:bodyPr wrap="none">
            <a:spAutoFit/>
          </a:bodyPr>
          <a:lstStyle/>
          <a:p>
            <a:r>
              <a:rPr lang="en-US" dirty="0" smtClean="0"/>
              <a:t>P</a:t>
            </a:r>
            <a:r>
              <a:rPr lang="en-US" baseline="-25000" dirty="0" smtClean="0"/>
              <a:t>2</a:t>
            </a:r>
            <a:endParaRPr lang="el-GR" baseline="-25000" dirty="0"/>
          </a:p>
        </p:txBody>
      </p:sp>
      <p:sp>
        <p:nvSpPr>
          <p:cNvPr id="18" name="17 - TextBox"/>
          <p:cNvSpPr txBox="1"/>
          <p:nvPr/>
        </p:nvSpPr>
        <p:spPr>
          <a:xfrm>
            <a:off x="5580112" y="5301208"/>
            <a:ext cx="2520280" cy="1200329"/>
          </a:xfrm>
          <a:prstGeom prst="rect">
            <a:avLst/>
          </a:prstGeom>
          <a:noFill/>
        </p:spPr>
        <p:txBody>
          <a:bodyPr wrap="square" rtlCol="0">
            <a:spAutoFit/>
          </a:bodyPr>
          <a:lstStyle/>
          <a:p>
            <a:r>
              <a:rPr lang="el-GR" dirty="0" err="1" smtClean="0"/>
              <a:t>Μεσοκάθετος</a:t>
            </a:r>
            <a:r>
              <a:rPr lang="el-GR" dirty="0" smtClean="0"/>
              <a:t> στο ευθ</a:t>
            </a:r>
            <a:r>
              <a:rPr lang="el-GR" dirty="0"/>
              <a:t>ύ</a:t>
            </a:r>
            <a:r>
              <a:rPr lang="el-GR" dirty="0" smtClean="0"/>
              <a:t>γραμμο τμήμα που ενώνει ανά δύο τους </a:t>
            </a:r>
            <a:r>
              <a:rPr lang="el-GR" dirty="0" err="1" smtClean="0"/>
              <a:t>βρ</a:t>
            </a:r>
            <a:r>
              <a:rPr lang="el-GR" dirty="0" smtClean="0"/>
              <a:t>. σταθμούς</a:t>
            </a:r>
            <a:endParaRPr lang="el-GR" dirty="0"/>
          </a:p>
        </p:txBody>
      </p:sp>
      <p:graphicFrame>
        <p:nvGraphicFramePr>
          <p:cNvPr id="20" name="19 - Αντικείμενο"/>
          <p:cNvGraphicFramePr>
            <a:graphicFrameLocks noChangeAspect="1"/>
          </p:cNvGraphicFramePr>
          <p:nvPr/>
        </p:nvGraphicFramePr>
        <p:xfrm>
          <a:off x="611560" y="5805264"/>
          <a:ext cx="1944216" cy="648072"/>
        </p:xfrm>
        <a:graphic>
          <a:graphicData uri="http://schemas.openxmlformats.org/presentationml/2006/ole">
            <mc:AlternateContent xmlns:mc="http://schemas.openxmlformats.org/markup-compatibility/2006">
              <mc:Choice xmlns:v="urn:schemas-microsoft-com:vml" Requires="v">
                <p:oleObj spid="_x0000_s33797" name="Equation" r:id="rId3" imgW="1180800" imgH="393480" progId="Equation.DSMT4">
                  <p:embed/>
                </p:oleObj>
              </mc:Choice>
              <mc:Fallback>
                <p:oleObj name="Equation" r:id="rId3" imgW="1180800" imgH="39348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5805264"/>
                        <a:ext cx="1944216" cy="6480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2" name="21 - Ευθεία γραμμή σύνδεσης"/>
          <p:cNvCxnSpPr>
            <a:endCxn id="2" idx="8"/>
          </p:cNvCxnSpPr>
          <p:nvPr/>
        </p:nvCxnSpPr>
        <p:spPr>
          <a:xfrm flipH="1">
            <a:off x="2184400" y="1916832"/>
            <a:ext cx="443384" cy="2802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24 - Ευθεία γραμμή σύνδεσης"/>
          <p:cNvCxnSpPr>
            <a:endCxn id="2" idx="5"/>
          </p:cNvCxnSpPr>
          <p:nvPr/>
        </p:nvCxnSpPr>
        <p:spPr>
          <a:xfrm flipH="1">
            <a:off x="2108200" y="2204864"/>
            <a:ext cx="1023640" cy="462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27 - Ευθεία γραμμή σύνδεσης"/>
          <p:cNvCxnSpPr/>
          <p:nvPr/>
        </p:nvCxnSpPr>
        <p:spPr>
          <a:xfrm flipH="1">
            <a:off x="2051720" y="2636912"/>
            <a:ext cx="1728192" cy="864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29 - Ευθεία γραμμή σύνδεσης"/>
          <p:cNvCxnSpPr>
            <a:endCxn id="2" idx="100"/>
          </p:cNvCxnSpPr>
          <p:nvPr/>
        </p:nvCxnSpPr>
        <p:spPr>
          <a:xfrm flipH="1">
            <a:off x="2006600" y="3429000"/>
            <a:ext cx="2709416" cy="1358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31 - Ευθεία γραμμή σύνδεσης"/>
          <p:cNvCxnSpPr>
            <a:endCxn id="2" idx="84"/>
          </p:cNvCxnSpPr>
          <p:nvPr/>
        </p:nvCxnSpPr>
        <p:spPr>
          <a:xfrm flipH="1">
            <a:off x="3251200" y="4149080"/>
            <a:ext cx="2400920" cy="118492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33 - Ευθεία γραμμή σύνδεσης"/>
          <p:cNvCxnSpPr>
            <a:endCxn id="2" idx="83"/>
          </p:cNvCxnSpPr>
          <p:nvPr/>
        </p:nvCxnSpPr>
        <p:spPr>
          <a:xfrm flipH="1">
            <a:off x="4775200" y="4653136"/>
            <a:ext cx="1597000" cy="668166"/>
          </a:xfrm>
          <a:prstGeom prst="line">
            <a:avLst/>
          </a:prstGeom>
        </p:spPr>
        <p:style>
          <a:lnRef idx="1">
            <a:schemeClr val="accent1"/>
          </a:lnRef>
          <a:fillRef idx="0">
            <a:schemeClr val="accent1"/>
          </a:fillRef>
          <a:effectRef idx="0">
            <a:schemeClr val="accent1"/>
          </a:effectRef>
          <a:fontRef idx="minor">
            <a:schemeClr val="tx1"/>
          </a:fontRef>
        </p:style>
      </p:cxnSp>
      <p:sp>
        <p:nvSpPr>
          <p:cNvPr id="36" name="35 - TextBox"/>
          <p:cNvSpPr txBox="1"/>
          <p:nvPr/>
        </p:nvSpPr>
        <p:spPr>
          <a:xfrm>
            <a:off x="0" y="0"/>
            <a:ext cx="752432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l-GR" sz="3600" dirty="0" smtClean="0"/>
              <a:t>Πολύγωνα </a:t>
            </a:r>
            <a:r>
              <a:rPr lang="en-US" sz="3600" dirty="0" err="1" smtClean="0"/>
              <a:t>Thiessen</a:t>
            </a:r>
            <a:endParaRPr lang="el-GR" sz="3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3971</TotalTime>
  <Words>802</Words>
  <Application>Microsoft Office PowerPoint</Application>
  <PresentationFormat>Προβολή στην οθόνη (4:3)</PresentationFormat>
  <Paragraphs>145</Paragraphs>
  <Slides>61</Slides>
  <Notes>2</Notes>
  <HiddenSlides>0</HiddenSlides>
  <MMClips>0</MMClips>
  <ScaleCrop>false</ScaleCrop>
  <HeadingPairs>
    <vt:vector size="8" baseType="variant">
      <vt:variant>
        <vt:lpstr>Γραμματοσειρές που χρησιμοποιούνται</vt:lpstr>
      </vt:variant>
      <vt:variant>
        <vt:i4>3</vt:i4>
      </vt: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61</vt:i4>
      </vt:variant>
    </vt:vector>
  </HeadingPairs>
  <TitlesOfParts>
    <vt:vector size="67" baseType="lpstr">
      <vt:lpstr>Arial</vt:lpstr>
      <vt:lpstr>Calibri</vt:lpstr>
      <vt:lpstr>Wingdings</vt:lpstr>
      <vt:lpstr>Θέμα του Office</vt:lpstr>
      <vt:lpstr>Equation</vt:lpstr>
      <vt:lpstr>Φύλλο εργασίας</vt:lpstr>
      <vt:lpstr>Kατανομή βροχοπτώσεων Υδρολογία</vt:lpstr>
      <vt:lpstr>Βασική βιβλιογραφία σημερινού μαθήματος</vt:lpstr>
      <vt:lpstr>Παρουσίαση του PowerPoint</vt:lpstr>
      <vt:lpstr>Παρουσίαση του PowerPoint</vt:lpstr>
      <vt:lpstr>Παρουσίαση του PowerPoint</vt:lpstr>
      <vt:lpstr>Ανάλυση Βροχομετρικών παρατηρήσεων</vt:lpstr>
      <vt:lpstr>Βροχοπτώσεις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Συντελεστής Συσχέτιση (πιο σωστά γραμμικής)</vt:lpstr>
      <vt:lpstr>Παρουσίαση του PowerPoint</vt:lpstr>
      <vt:lpstr>Ορισμός-εκτίμηση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Επιλογή γραμμής παλινδρόμησης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Όμως….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Αντί γραμμικής παλινδρόμησης (συμπλήρωση δεδομένων) μέθοδος των τριών</vt:lpstr>
      <vt:lpstr>Παρουσίαση του PowerPoint</vt:lpstr>
      <vt:lpstr>Παρουσίαση του PowerPoint</vt:lpstr>
      <vt:lpstr>Παρουσίαση του PowerPoint</vt:lpstr>
      <vt:lpstr>Παρουσίαση του PowerPoint</vt:lpstr>
      <vt:lpstr>ΛΕΚΑΝΗ ΑΠΟΡΡΟΗΣ</vt:lpstr>
      <vt:lpstr>Παρουσίαση του PowerPoint</vt:lpstr>
      <vt:lpstr>ΥΔΡΟΚΡΙΤΗΣ</vt:lpstr>
      <vt:lpstr>Εννοιολογικά μοντέλα υδατικού ισοζυγίου συνεχούς χρόνου λεκάνης απορροής</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hp</dc:creator>
  <cp:lastModifiedBy>χ</cp:lastModifiedBy>
  <cp:revision>24</cp:revision>
  <dcterms:created xsi:type="dcterms:W3CDTF">2014-11-10T18:54:44Z</dcterms:created>
  <dcterms:modified xsi:type="dcterms:W3CDTF">2022-03-15T17:10:26Z</dcterms:modified>
</cp:coreProperties>
</file>