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28803600" cy="36004500"/>
  <p:notesSz cx="6858000" cy="9144000"/>
  <p:defaultTextStyle>
    <a:defPPr>
      <a:defRPr lang="el-GR"/>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082"/>
    <a:srgbClr val="390D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265" autoAdjust="0"/>
  </p:normalViewPr>
  <p:slideViewPr>
    <p:cSldViewPr>
      <p:cViewPr>
        <p:scale>
          <a:sx n="40" d="100"/>
          <a:sy n="40" d="100"/>
        </p:scale>
        <p:origin x="192" y="-78"/>
      </p:cViewPr>
      <p:guideLst>
        <p:guide orient="horz" pos="11340"/>
        <p:guide pos="90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60270" y="11184734"/>
            <a:ext cx="24483060" cy="7717631"/>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4320540" y="20402550"/>
            <a:ext cx="20162520" cy="9201150"/>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20882610" y="1441852"/>
            <a:ext cx="6480810" cy="30720506"/>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440180" y="1441852"/>
            <a:ext cx="18962370" cy="30720506"/>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75286" y="23136228"/>
            <a:ext cx="24483060" cy="7150894"/>
          </a:xfrm>
        </p:spPr>
        <p:txBody>
          <a:bodyPr anchor="t"/>
          <a:lstStyle>
            <a:lvl1pPr algn="l">
              <a:defRPr sz="162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2275286" y="15260246"/>
            <a:ext cx="24483060" cy="7875982"/>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440180" y="8401053"/>
            <a:ext cx="12721590" cy="23761306"/>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14641830" y="8401053"/>
            <a:ext cx="12721590" cy="23761306"/>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1440180" y="8059343"/>
            <a:ext cx="12726592"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1440180" y="11418094"/>
            <a:ext cx="12726592"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14631830" y="8059343"/>
            <a:ext cx="12731591" cy="335875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14631830" y="11418094"/>
            <a:ext cx="12731591" cy="2074426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40182" y="1433512"/>
            <a:ext cx="9476186" cy="6100763"/>
          </a:xfrm>
        </p:spPr>
        <p:txBody>
          <a:bodyPr anchor="b"/>
          <a:lstStyle>
            <a:lvl1pPr algn="l">
              <a:defRPr sz="81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11261407" y="1433515"/>
            <a:ext cx="16102013" cy="30728843"/>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1440182" y="7534278"/>
            <a:ext cx="9476186" cy="24628081"/>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645707" y="25203150"/>
            <a:ext cx="17282160" cy="2975375"/>
          </a:xfrm>
        </p:spPr>
        <p:txBody>
          <a:bodyPr anchor="b"/>
          <a:lstStyle>
            <a:lvl1pPr algn="l">
              <a:defRPr sz="81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5645707" y="3217069"/>
            <a:ext cx="17282160" cy="2160270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el-GR"/>
          </a:p>
        </p:txBody>
      </p:sp>
      <p:sp>
        <p:nvSpPr>
          <p:cNvPr id="4" name="3 - Θέση κειμένου"/>
          <p:cNvSpPr>
            <a:spLocks noGrp="1"/>
          </p:cNvSpPr>
          <p:nvPr>
            <p:ph type="body" sz="half" idx="2"/>
          </p:nvPr>
        </p:nvSpPr>
        <p:spPr>
          <a:xfrm>
            <a:off x="5645707" y="28178524"/>
            <a:ext cx="17282160" cy="4225526"/>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9A89309-12FE-4418-AD6C-7C733F7ED556}" type="datetimeFigureOut">
              <a:rPr lang="el-GR" smtClean="0"/>
              <a:pPr/>
              <a:t>25/12/2021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64E8DE-68EE-4DA1-AB48-4BF21FBA44B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440180" y="1441850"/>
            <a:ext cx="25923240" cy="6000750"/>
          </a:xfrm>
          <a:prstGeom prst="rect">
            <a:avLst/>
          </a:prstGeom>
        </p:spPr>
        <p:txBody>
          <a:bodyPr vert="horz" lIns="370332" tIns="185166" rIns="370332" bIns="185166"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1440180" y="8401053"/>
            <a:ext cx="25923240" cy="23761306"/>
          </a:xfrm>
          <a:prstGeom prst="rect">
            <a:avLst/>
          </a:prstGeom>
        </p:spPr>
        <p:txBody>
          <a:bodyPr vert="horz" lIns="370332" tIns="185166" rIns="370332" bIns="185166"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1440180" y="33370840"/>
            <a:ext cx="6720840" cy="1916906"/>
          </a:xfrm>
          <a:prstGeom prst="rect">
            <a:avLst/>
          </a:prstGeom>
        </p:spPr>
        <p:txBody>
          <a:bodyPr vert="horz" lIns="370332" tIns="185166" rIns="370332" bIns="185166" rtlCol="0" anchor="ctr"/>
          <a:lstStyle>
            <a:lvl1pPr algn="l">
              <a:defRPr sz="4900">
                <a:solidFill>
                  <a:schemeClr val="tx1">
                    <a:tint val="75000"/>
                  </a:schemeClr>
                </a:solidFill>
              </a:defRPr>
            </a:lvl1pPr>
          </a:lstStyle>
          <a:p>
            <a:fld id="{19A89309-12FE-4418-AD6C-7C733F7ED556}" type="datetimeFigureOut">
              <a:rPr lang="el-GR" smtClean="0"/>
              <a:pPr/>
              <a:t>25/12/2021</a:t>
            </a:fld>
            <a:endParaRPr lang="el-GR"/>
          </a:p>
        </p:txBody>
      </p:sp>
      <p:sp>
        <p:nvSpPr>
          <p:cNvPr id="5" name="4 - Θέση υποσέλιδου"/>
          <p:cNvSpPr>
            <a:spLocks noGrp="1"/>
          </p:cNvSpPr>
          <p:nvPr>
            <p:ph type="ftr" sz="quarter" idx="3"/>
          </p:nvPr>
        </p:nvSpPr>
        <p:spPr>
          <a:xfrm>
            <a:off x="9841230" y="33370840"/>
            <a:ext cx="9121140" cy="1916906"/>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20642580" y="33370840"/>
            <a:ext cx="6720840" cy="1916906"/>
          </a:xfrm>
          <a:prstGeom prst="rect">
            <a:avLst/>
          </a:prstGeom>
        </p:spPr>
        <p:txBody>
          <a:bodyPr vert="horz" lIns="370332" tIns="185166" rIns="370332" bIns="185166" rtlCol="0" anchor="ctr"/>
          <a:lstStyle>
            <a:lvl1pPr algn="r">
              <a:defRPr sz="4900">
                <a:solidFill>
                  <a:schemeClr val="tx1">
                    <a:tint val="75000"/>
                  </a:schemeClr>
                </a:solidFill>
              </a:defRPr>
            </a:lvl1pPr>
          </a:lstStyle>
          <a:p>
            <a:fld id="{AC64E8DE-68EE-4DA1-AB48-4BF21FBA44B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itchFamily="34" charset="0"/>
        <a:buChar char="•"/>
        <a:defRPr sz="13000" kern="1200">
          <a:solidFill>
            <a:schemeClr val="tx1"/>
          </a:solidFill>
          <a:latin typeface="+mn-lt"/>
          <a:ea typeface="+mn-ea"/>
          <a:cs typeface="+mn-cs"/>
        </a:defRPr>
      </a:lvl1pPr>
      <a:lvl2pPr marL="3008948" indent="-1157288" algn="l" defTabSz="3703320"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itchFamily="34" charset="0"/>
        <a:buChar char="•"/>
        <a:defRPr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l-GR"/>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77 - Διάγραμμα ροής: Έξοδος σε εκτυπωτή"/>
          <p:cNvSpPr/>
          <p:nvPr/>
        </p:nvSpPr>
        <p:spPr>
          <a:xfrm>
            <a:off x="0" y="0"/>
            <a:ext cx="28803600" cy="8000930"/>
          </a:xfrm>
          <a:prstGeom prst="flowChartDocumen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2034115" y="15353680"/>
            <a:ext cx="24074606" cy="11364006"/>
          </a:xfrm>
          <a:prstGeom prst="rect">
            <a:avLst/>
          </a:prstGeom>
          <a:solidFill>
            <a:schemeClr val="accent3">
              <a:lumMod val="40000"/>
              <a:lumOff val="60000"/>
            </a:schemeClr>
          </a:solidFill>
          <a:ln>
            <a:solidFill>
              <a:schemeClr val="accent3">
                <a:lumMod val="75000"/>
              </a:schemeClr>
            </a:solidFill>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1 - Τίτλος"/>
          <p:cNvSpPr>
            <a:spLocks noGrp="1"/>
          </p:cNvSpPr>
          <p:nvPr>
            <p:ph type="ctrTitle"/>
          </p:nvPr>
        </p:nvSpPr>
        <p:spPr>
          <a:xfrm>
            <a:off x="1063068" y="499940"/>
            <a:ext cx="14981806" cy="4286280"/>
          </a:xfrm>
        </p:spPr>
        <p:txBody>
          <a:bodyPr>
            <a:normAutofit fontScale="90000"/>
          </a:bodyPr>
          <a:lstStyle/>
          <a:p>
            <a:pPr algn="l">
              <a:lnSpc>
                <a:spcPct val="114000"/>
              </a:lnSpc>
            </a:pPr>
            <a:r>
              <a:rPr lang="en-US" sz="9000" b="1" dirty="0" smtClean="0">
                <a:effectLst>
                  <a:outerShdw blurRad="50800" dist="38100" dir="16200000" rotWithShape="0">
                    <a:prstClr val="black">
                      <a:alpha val="40000"/>
                    </a:prstClr>
                  </a:outerShdw>
                </a:effectLst>
              </a:rPr>
              <a:t>IS IT AN EYE-RANGER? </a:t>
            </a:r>
            <a:r>
              <a:rPr lang="en-US" sz="9000" b="1" dirty="0" smtClean="0"/>
              <a:t/>
            </a:r>
            <a:br>
              <a:rPr lang="en-US" sz="9000" b="1" dirty="0" smtClean="0"/>
            </a:br>
            <a:r>
              <a:rPr lang="en-US" sz="7200" dirty="0" smtClean="0"/>
              <a:t>Antioxidant defense mechanisms in </a:t>
            </a:r>
            <a:r>
              <a:rPr lang="en-US" sz="7200" dirty="0" smtClean="0"/>
              <a:t>human corneal </a:t>
            </a:r>
            <a:r>
              <a:rPr lang="en-US" sz="7200" dirty="0" smtClean="0"/>
              <a:t>epithelium </a:t>
            </a:r>
            <a:endParaRPr lang="el-GR" sz="8000" dirty="0"/>
          </a:p>
        </p:txBody>
      </p:sp>
      <p:sp>
        <p:nvSpPr>
          <p:cNvPr id="3" name="2 - Υπότιτλος"/>
          <p:cNvSpPr>
            <a:spLocks noGrp="1"/>
          </p:cNvSpPr>
          <p:nvPr>
            <p:ph type="subTitle" idx="1"/>
          </p:nvPr>
        </p:nvSpPr>
        <p:spPr>
          <a:xfrm>
            <a:off x="1042894" y="4577236"/>
            <a:ext cx="12787402" cy="2494999"/>
          </a:xfrm>
        </p:spPr>
        <p:txBody>
          <a:bodyPr>
            <a:noAutofit/>
          </a:bodyPr>
          <a:lstStyle/>
          <a:p>
            <a:pPr algn="l"/>
            <a:r>
              <a:rPr lang="en-US" sz="5400" dirty="0" err="1" smtClean="0">
                <a:solidFill>
                  <a:schemeClr val="tx1"/>
                </a:solidFill>
              </a:rPr>
              <a:t>Venetikidou</a:t>
            </a:r>
            <a:r>
              <a:rPr lang="en-US" sz="5400" dirty="0" smtClean="0">
                <a:solidFill>
                  <a:schemeClr val="tx1"/>
                </a:solidFill>
              </a:rPr>
              <a:t> M</a:t>
            </a:r>
            <a:r>
              <a:rPr lang="en-US" sz="5400" dirty="0" smtClean="0">
                <a:solidFill>
                  <a:schemeClr val="tx1"/>
                </a:solidFill>
              </a:rPr>
              <a:t>., </a:t>
            </a:r>
            <a:r>
              <a:rPr lang="en-US" sz="5400" dirty="0" err="1" smtClean="0">
                <a:solidFill>
                  <a:schemeClr val="tx1"/>
                </a:solidFill>
              </a:rPr>
              <a:t>Voulgaridou</a:t>
            </a:r>
            <a:r>
              <a:rPr lang="en-US" sz="5400" dirty="0" smtClean="0">
                <a:solidFill>
                  <a:schemeClr val="tx1"/>
                </a:solidFill>
              </a:rPr>
              <a:t> </a:t>
            </a:r>
            <a:r>
              <a:rPr lang="en-US" sz="5400" dirty="0" err="1" smtClean="0">
                <a:solidFill>
                  <a:schemeClr val="tx1"/>
                </a:solidFill>
              </a:rPr>
              <a:t>G</a:t>
            </a:r>
            <a:r>
              <a:rPr lang="en-US" sz="5400" dirty="0" err="1" smtClean="0">
                <a:solidFill>
                  <a:schemeClr val="tx1"/>
                </a:solidFill>
              </a:rPr>
              <a:t>.,</a:t>
            </a:r>
            <a:r>
              <a:rPr lang="en-US" sz="5400" dirty="0" err="1" smtClean="0">
                <a:solidFill>
                  <a:schemeClr val="tx1"/>
                </a:solidFill>
              </a:rPr>
              <a:t>Pappa</a:t>
            </a:r>
            <a:r>
              <a:rPr lang="en-US" sz="5400" dirty="0" smtClean="0">
                <a:solidFill>
                  <a:schemeClr val="tx1"/>
                </a:solidFill>
              </a:rPr>
              <a:t> </a:t>
            </a:r>
            <a:r>
              <a:rPr lang="en-US" sz="5400" dirty="0" smtClean="0">
                <a:solidFill>
                  <a:schemeClr val="tx1"/>
                </a:solidFill>
              </a:rPr>
              <a:t>A</a:t>
            </a:r>
            <a:r>
              <a:rPr lang="en-US" sz="5400" baseline="30000" dirty="0" smtClean="0">
                <a:solidFill>
                  <a:schemeClr val="tx1"/>
                </a:solidFill>
              </a:rPr>
              <a:t> </a:t>
            </a:r>
            <a:r>
              <a:rPr lang="en-US" sz="3600" dirty="0" smtClean="0">
                <a:solidFill>
                  <a:schemeClr val="tx1"/>
                </a:solidFill>
              </a:rPr>
              <a:t>Department </a:t>
            </a:r>
            <a:r>
              <a:rPr lang="en-US" sz="3600" dirty="0" smtClean="0">
                <a:solidFill>
                  <a:schemeClr val="tx1"/>
                </a:solidFill>
              </a:rPr>
              <a:t>of Molecular Biology &amp; Genetics, Democritus             University of Thrace, </a:t>
            </a:r>
            <a:r>
              <a:rPr lang="en-US" sz="3600" dirty="0" err="1" smtClean="0">
                <a:solidFill>
                  <a:schemeClr val="tx1"/>
                </a:solidFill>
              </a:rPr>
              <a:t>Alexandroupolis</a:t>
            </a:r>
            <a:r>
              <a:rPr lang="en-US" sz="3600" dirty="0" smtClean="0">
                <a:solidFill>
                  <a:schemeClr val="tx1"/>
                </a:solidFill>
              </a:rPr>
              <a:t>, Greece  </a:t>
            </a:r>
            <a:endParaRPr lang="en-US" sz="3600" dirty="0">
              <a:solidFill>
                <a:schemeClr val="tx1"/>
              </a:solidFill>
            </a:endParaRPr>
          </a:p>
        </p:txBody>
      </p:sp>
      <p:sp>
        <p:nvSpPr>
          <p:cNvPr id="5" name="4 - TextBox"/>
          <p:cNvSpPr txBox="1"/>
          <p:nvPr/>
        </p:nvSpPr>
        <p:spPr>
          <a:xfrm>
            <a:off x="971456" y="8818405"/>
            <a:ext cx="14430476" cy="5546885"/>
          </a:xfrm>
          <a:prstGeom prst="rect">
            <a:avLst/>
          </a:prstGeom>
          <a:ln/>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lIns="108000" rIns="288000" bIns="144000" rtlCol="0">
            <a:spAutoFit/>
          </a:bodyPr>
          <a:lstStyle/>
          <a:p>
            <a:pPr algn="just">
              <a:lnSpc>
                <a:spcPct val="150000"/>
              </a:lnSpc>
            </a:pPr>
            <a:endParaRPr lang="el-GR" sz="2400" dirty="0" smtClean="0">
              <a:cs typeface="Courier New" pitchFamily="49" charset="0"/>
            </a:endParaRPr>
          </a:p>
          <a:p>
            <a:pPr marL="180000" algn="just">
              <a:lnSpc>
                <a:spcPct val="150000"/>
              </a:lnSpc>
            </a:pPr>
            <a:r>
              <a:rPr lang="en-US" sz="2600" dirty="0" err="1" smtClean="0">
                <a:cs typeface="Courier New" pitchFamily="49" charset="0"/>
              </a:rPr>
              <a:t>Aldehyde</a:t>
            </a:r>
            <a:r>
              <a:rPr lang="en-US" sz="2600" dirty="0" smtClean="0">
                <a:cs typeface="Courier New" pitchFamily="49" charset="0"/>
              </a:rPr>
              <a:t> </a:t>
            </a:r>
            <a:r>
              <a:rPr lang="en-US" sz="2600" dirty="0" err="1" smtClean="0">
                <a:cs typeface="Courier New" pitchFamily="49" charset="0"/>
              </a:rPr>
              <a:t>dehydorgonases</a:t>
            </a:r>
            <a:r>
              <a:rPr lang="en-US" sz="2600" dirty="0" smtClean="0">
                <a:cs typeface="Courier New" pitchFamily="49" charset="0"/>
              </a:rPr>
              <a:t> (</a:t>
            </a:r>
            <a:r>
              <a:rPr lang="en-US" sz="2600" dirty="0" err="1" smtClean="0">
                <a:cs typeface="Courier New" pitchFamily="49" charset="0"/>
              </a:rPr>
              <a:t>ALDHs</a:t>
            </a:r>
            <a:r>
              <a:rPr lang="en-US" sz="2600" dirty="0" smtClean="0">
                <a:cs typeface="Courier New" pitchFamily="49" charset="0"/>
              </a:rPr>
              <a:t>) are intracellular </a:t>
            </a:r>
            <a:r>
              <a:rPr lang="en-US" sz="2600" i="1" dirty="0" err="1" smtClean="0">
                <a:cs typeface="Courier New" pitchFamily="49" charset="0"/>
              </a:rPr>
              <a:t>NAD</a:t>
            </a:r>
            <a:r>
              <a:rPr lang="en-US" sz="2600" i="1" dirty="0" smtClean="0">
                <a:cs typeface="Courier New" pitchFamily="49" charset="0"/>
              </a:rPr>
              <a:t>(P)</a:t>
            </a:r>
            <a:r>
              <a:rPr lang="en-US" sz="2600" i="1" baseline="30000" dirty="0" smtClean="0">
                <a:cs typeface="Courier New" pitchFamily="49" charset="0"/>
              </a:rPr>
              <a:t>+</a:t>
            </a:r>
            <a:r>
              <a:rPr lang="en-US" sz="2600" i="1" dirty="0" smtClean="0">
                <a:cs typeface="Courier New" pitchFamily="49" charset="0"/>
              </a:rPr>
              <a:t>-dependent enzymes </a:t>
            </a:r>
            <a:r>
              <a:rPr lang="en-US" sz="2600" dirty="0" smtClean="0">
                <a:cs typeface="Courier New" pitchFamily="49" charset="0"/>
              </a:rPr>
              <a:t>that catalyze the oxidation of a wide range of endogenous and exogenous </a:t>
            </a:r>
            <a:r>
              <a:rPr lang="en-US" sz="2600" dirty="0" err="1" smtClean="0">
                <a:cs typeface="Courier New" pitchFamily="49" charset="0"/>
              </a:rPr>
              <a:t>aldehydes</a:t>
            </a:r>
            <a:r>
              <a:rPr lang="en-US" sz="2600" dirty="0" smtClean="0">
                <a:cs typeface="Courier New" pitchFamily="49" charset="0"/>
              </a:rPr>
              <a:t> to their corresponding acids. </a:t>
            </a:r>
            <a:r>
              <a:rPr lang="en-US" sz="2600" dirty="0" err="1" smtClean="0">
                <a:cs typeface="Courier New" pitchFamily="49" charset="0"/>
              </a:rPr>
              <a:t>ALDHs</a:t>
            </a:r>
            <a:r>
              <a:rPr lang="en-US" sz="2600" dirty="0" smtClean="0">
                <a:cs typeface="Courier New" pitchFamily="49" charset="0"/>
              </a:rPr>
              <a:t> are involved in multiple homeostatic processes. ALDH3A1 has been characterized as corneal crystalline due to its high abundance in mammalian corneal epithelia. ALDH3A1 is involved mainly in the protection against UV and oxidative stress-induced </a:t>
            </a:r>
            <a:r>
              <a:rPr lang="en-US" sz="2600" dirty="0" err="1" smtClean="0">
                <a:cs typeface="Courier New" pitchFamily="49" charset="0"/>
              </a:rPr>
              <a:t>cytotoxicity</a:t>
            </a:r>
            <a:r>
              <a:rPr lang="en-US" sz="2600" dirty="0" smtClean="0">
                <a:cs typeface="Courier New" pitchFamily="49" charset="0"/>
              </a:rPr>
              <a:t> in human cornea. However, its mechanisms of action are yet to be clarified. </a:t>
            </a:r>
            <a:r>
              <a:rPr lang="en-US" sz="2600" b="1" dirty="0" smtClean="0">
                <a:cs typeface="Courier New" pitchFamily="49" charset="0"/>
              </a:rPr>
              <a:t>The aim of the present study </a:t>
            </a:r>
            <a:r>
              <a:rPr lang="en-US" sz="2600" dirty="0" smtClean="0">
                <a:cs typeface="Courier New" pitchFamily="49" charset="0"/>
              </a:rPr>
              <a:t>was to investigate the mechanisms underlying the </a:t>
            </a:r>
            <a:r>
              <a:rPr lang="en-US" sz="2600" dirty="0" err="1" smtClean="0">
                <a:cs typeface="Courier New" pitchFamily="49" charset="0"/>
              </a:rPr>
              <a:t>cytoprotective</a:t>
            </a:r>
            <a:r>
              <a:rPr lang="en-US" sz="2600" dirty="0" smtClean="0">
                <a:cs typeface="Courier New" pitchFamily="49" charset="0"/>
              </a:rPr>
              <a:t> role of ALDH3A1 </a:t>
            </a:r>
            <a:r>
              <a:rPr lang="en-US" sz="2600" dirty="0" err="1" smtClean="0">
                <a:cs typeface="Courier New" pitchFamily="49" charset="0"/>
              </a:rPr>
              <a:t>isoform</a:t>
            </a:r>
            <a:r>
              <a:rPr lang="en-US" sz="2600" dirty="0" smtClean="0">
                <a:cs typeface="Courier New" pitchFamily="49" charset="0"/>
              </a:rPr>
              <a:t> in human corneal epithelial cells (HCE-2) under conditions of exposure to oxidative (H</a:t>
            </a:r>
            <a:r>
              <a:rPr lang="en-US" sz="2600" baseline="-25000" dirty="0" smtClean="0">
                <a:cs typeface="Courier New" pitchFamily="49" charset="0"/>
              </a:rPr>
              <a:t>2</a:t>
            </a:r>
            <a:r>
              <a:rPr lang="en-US" sz="2600" dirty="0" smtClean="0">
                <a:cs typeface="Courier New" pitchFamily="49" charset="0"/>
              </a:rPr>
              <a:t>O</a:t>
            </a:r>
            <a:r>
              <a:rPr lang="en-US" sz="2600" baseline="-25000" dirty="0" smtClean="0">
                <a:cs typeface="Courier New" pitchFamily="49" charset="0"/>
              </a:rPr>
              <a:t>2</a:t>
            </a:r>
            <a:r>
              <a:rPr lang="en-US" sz="2600" dirty="0" smtClean="0">
                <a:cs typeface="Courier New" pitchFamily="49" charset="0"/>
              </a:rPr>
              <a:t>) and </a:t>
            </a:r>
            <a:r>
              <a:rPr lang="en-US" sz="2600" dirty="0" err="1" smtClean="0">
                <a:cs typeface="Courier New" pitchFamily="49" charset="0"/>
              </a:rPr>
              <a:t>genotoxic</a:t>
            </a:r>
            <a:r>
              <a:rPr lang="en-US" sz="2600" dirty="0" smtClean="0">
                <a:cs typeface="Courier New" pitchFamily="49" charset="0"/>
              </a:rPr>
              <a:t> (</a:t>
            </a:r>
            <a:r>
              <a:rPr lang="en-US" sz="2600" dirty="0" err="1" smtClean="0">
                <a:cs typeface="Courier New" pitchFamily="49" charset="0"/>
              </a:rPr>
              <a:t>etoposide</a:t>
            </a:r>
            <a:r>
              <a:rPr lang="en-US" sz="2600" dirty="0" smtClean="0">
                <a:cs typeface="Courier New" pitchFamily="49" charset="0"/>
              </a:rPr>
              <a:t>: VP-16) agents.</a:t>
            </a:r>
            <a:endParaRPr lang="el-GR" sz="2600" dirty="0">
              <a:latin typeface="Courier New" pitchFamily="49" charset="0"/>
              <a:cs typeface="Courier New" pitchFamily="49" charset="0"/>
            </a:endParaRPr>
          </a:p>
        </p:txBody>
      </p:sp>
      <p:sp>
        <p:nvSpPr>
          <p:cNvPr id="4" name="3 - TextBox"/>
          <p:cNvSpPr txBox="1"/>
          <p:nvPr/>
        </p:nvSpPr>
        <p:spPr>
          <a:xfrm>
            <a:off x="1328646" y="8496478"/>
            <a:ext cx="4714908" cy="861774"/>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000" b="1" dirty="0" smtClean="0">
                <a:solidFill>
                  <a:schemeClr val="tx1"/>
                </a:solidFill>
                <a:latin typeface="+mj-lt"/>
              </a:rPr>
              <a:t>INTRODUCTION</a:t>
            </a:r>
            <a:endParaRPr lang="el-GR" sz="5000" b="1" dirty="0">
              <a:solidFill>
                <a:schemeClr val="tx1"/>
              </a:solidFill>
              <a:latin typeface="+mj-lt"/>
            </a:endParaRPr>
          </a:p>
        </p:txBody>
      </p:sp>
      <p:sp>
        <p:nvSpPr>
          <p:cNvPr id="10" name="9 - TextBox"/>
          <p:cNvSpPr txBox="1"/>
          <p:nvPr/>
        </p:nvSpPr>
        <p:spPr>
          <a:xfrm>
            <a:off x="16044874" y="8577798"/>
            <a:ext cx="3357586" cy="923330"/>
          </a:xfrm>
          <a:prstGeom prst="rect">
            <a:avLst/>
          </a:prstGeom>
          <a:ln/>
          <a:effectLst>
            <a:outerShdw blurRad="50800" dist="38100" dir="18900000" algn="b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5400" b="1" dirty="0" smtClean="0">
                <a:solidFill>
                  <a:schemeClr val="tx1"/>
                </a:solidFill>
                <a:latin typeface="+mj-lt"/>
              </a:rPr>
              <a:t>METHODS</a:t>
            </a:r>
            <a:endParaRPr lang="el-GR" sz="4800" b="1" dirty="0">
              <a:solidFill>
                <a:schemeClr val="tx1"/>
              </a:solidFill>
              <a:latin typeface="+mj-lt"/>
            </a:endParaRPr>
          </a:p>
        </p:txBody>
      </p:sp>
      <p:pic>
        <p:nvPicPr>
          <p:cNvPr id="14" name="13 - Εικόνα" descr="https://lh5.googleusercontent.com/0xWazJ6plfxwM85coY8tXN4nTrICtz078Rlstx3qknxEQdIFKjoyoezXTbRMErdsFBz3VVQNIPySCr12r2CYwBUZD-cUnRTplZxIY_TQvilIvZ6fnGdYTwN19oJ_4pVteF8Y1Qs=s0"/>
          <p:cNvPicPr/>
          <p:nvPr/>
        </p:nvPicPr>
        <p:blipFill>
          <a:blip r:embed="rId2"/>
          <a:srcRect/>
          <a:stretch>
            <a:fillRect/>
          </a:stretch>
        </p:blipFill>
        <p:spPr bwMode="auto">
          <a:xfrm>
            <a:off x="15653964" y="17216432"/>
            <a:ext cx="4320000" cy="3960000"/>
          </a:xfrm>
          <a:prstGeom prst="rect">
            <a:avLst/>
          </a:prstGeom>
          <a:noFill/>
          <a:ln w="9525">
            <a:noFill/>
            <a:miter lim="800000"/>
            <a:headEnd/>
            <a:tailEnd/>
          </a:ln>
        </p:spPr>
      </p:pic>
      <p:pic>
        <p:nvPicPr>
          <p:cNvPr id="15" name="14 - Εικόνα" descr="https://lh4.googleusercontent.com/PbHvpWOH20Kj04JFtYJDRwXNgYZlsSu-oI4PuWHIgsZcRA_uW_irIkDqP_6_FbXpIfXEAwNM7geGwuxZiA-lOu0FLq9eXffYBZVXJ-HX-VYsZhfXpNruY1Cm-5hcX1V2sIhLewM=s0"/>
          <p:cNvPicPr/>
          <p:nvPr/>
        </p:nvPicPr>
        <p:blipFill>
          <a:blip r:embed="rId3"/>
          <a:srcRect/>
          <a:stretch>
            <a:fillRect/>
          </a:stretch>
        </p:blipFill>
        <p:spPr bwMode="auto">
          <a:xfrm>
            <a:off x="15653964" y="21216960"/>
            <a:ext cx="4320000" cy="3960000"/>
          </a:xfrm>
          <a:prstGeom prst="rect">
            <a:avLst/>
          </a:prstGeom>
          <a:noFill/>
          <a:ln w="9525">
            <a:noFill/>
            <a:miter lim="800000"/>
            <a:headEnd/>
            <a:tailEnd/>
          </a:ln>
        </p:spPr>
      </p:pic>
      <p:pic>
        <p:nvPicPr>
          <p:cNvPr id="16" name="15 - Εικόνα" descr="https://lh5.googleusercontent.com/XoU7rgegDwB5XgNwp5JudZvdhbQSqivGOL0Pv0mGIftzeHwC1mWdZnRVxuC5w7P5qceBOzBhX9WO6l0pgy6frHfOklbDJ2rjNga42ntCtmuljXaMy6FBQYKE0TWvLO4xVY9vHmE=s0"/>
          <p:cNvPicPr/>
          <p:nvPr/>
        </p:nvPicPr>
        <p:blipFill>
          <a:blip r:embed="rId4"/>
          <a:srcRect/>
          <a:stretch>
            <a:fillRect/>
          </a:stretch>
        </p:blipFill>
        <p:spPr bwMode="auto">
          <a:xfrm>
            <a:off x="20974096" y="21043174"/>
            <a:ext cx="4320000" cy="3960000"/>
          </a:xfrm>
          <a:prstGeom prst="rect">
            <a:avLst/>
          </a:prstGeom>
          <a:noFill/>
          <a:ln w="9525">
            <a:noFill/>
            <a:miter lim="800000"/>
            <a:headEnd/>
            <a:tailEnd/>
          </a:ln>
        </p:spPr>
      </p:pic>
      <p:sp>
        <p:nvSpPr>
          <p:cNvPr id="26" name="25 - TextBox"/>
          <p:cNvSpPr txBox="1"/>
          <p:nvPr/>
        </p:nvSpPr>
        <p:spPr>
          <a:xfrm>
            <a:off x="16187750" y="15902875"/>
            <a:ext cx="9358378" cy="954107"/>
          </a:xfrm>
          <a:prstGeom prst="rect">
            <a:avLst/>
          </a:prstGeom>
          <a:noFill/>
        </p:spPr>
        <p:txBody>
          <a:bodyPr wrap="square" rtlCol="0">
            <a:spAutoFit/>
          </a:bodyPr>
          <a:lstStyle/>
          <a:p>
            <a:pPr>
              <a:buFont typeface="Wingdings" pitchFamily="2" charset="2"/>
              <a:buChar char="v"/>
            </a:pPr>
            <a:r>
              <a:rPr lang="en-US" sz="2800" dirty="0" smtClean="0"/>
              <a:t>ALDH3A1 alters gene expression of a panel of </a:t>
            </a:r>
            <a:r>
              <a:rPr lang="en-US" sz="2800" b="1" dirty="0" smtClean="0"/>
              <a:t>cell cycle, cell morphology and cell adhesion-related </a:t>
            </a:r>
            <a:r>
              <a:rPr lang="en-US" sz="2800" dirty="0" smtClean="0"/>
              <a:t>genes in HCE-2 </a:t>
            </a:r>
            <a:r>
              <a:rPr lang="en-US" sz="2800" dirty="0" smtClean="0"/>
              <a:t>cells.</a:t>
            </a:r>
            <a:endParaRPr lang="el-GR" sz="2800" dirty="0"/>
          </a:p>
        </p:txBody>
      </p:sp>
      <p:sp>
        <p:nvSpPr>
          <p:cNvPr id="27" name="26 - Ορθογώνιο"/>
          <p:cNvSpPr/>
          <p:nvPr/>
        </p:nvSpPr>
        <p:spPr>
          <a:xfrm>
            <a:off x="2462743" y="14853614"/>
            <a:ext cx="3893467" cy="768055"/>
          </a:xfrm>
          <a:prstGeom prst="rect">
            <a:avLst/>
          </a:prstGeom>
          <a:effectLst>
            <a:outerShdw blurRad="50800" dist="38100" dir="18900000" algn="b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000" b="1" dirty="0" smtClean="0">
                <a:solidFill>
                  <a:schemeClr val="tx1"/>
                </a:solidFill>
                <a:latin typeface="+mj-lt"/>
              </a:rPr>
              <a:t>RESULTS</a:t>
            </a:r>
            <a:endParaRPr lang="el-GR" sz="5000" b="1" dirty="0">
              <a:solidFill>
                <a:schemeClr val="tx1"/>
              </a:solidFill>
              <a:latin typeface="+mj-lt"/>
            </a:endParaRPr>
          </a:p>
        </p:txBody>
      </p:sp>
      <p:cxnSp>
        <p:nvCxnSpPr>
          <p:cNvPr id="30" name="29 - Ευθεία γραμμή σύνδεσης"/>
          <p:cNvCxnSpPr/>
          <p:nvPr/>
        </p:nvCxnSpPr>
        <p:spPr>
          <a:xfrm rot="5400000">
            <a:off x="10489211" y="20757409"/>
            <a:ext cx="9807472" cy="14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2" name="31 - TextBox"/>
          <p:cNvSpPr txBox="1"/>
          <p:nvPr/>
        </p:nvSpPr>
        <p:spPr>
          <a:xfrm>
            <a:off x="3257472" y="15925185"/>
            <a:ext cx="11581867" cy="2446824"/>
          </a:xfrm>
          <a:prstGeom prst="rect">
            <a:avLst/>
          </a:prstGeom>
          <a:noFill/>
        </p:spPr>
        <p:txBody>
          <a:bodyPr wrap="square" rtlCol="0">
            <a:spAutoFit/>
          </a:bodyPr>
          <a:lstStyle/>
          <a:p>
            <a:pPr>
              <a:buFont typeface="Wingdings" pitchFamily="2" charset="2"/>
              <a:buChar char="v"/>
            </a:pPr>
            <a:r>
              <a:rPr lang="en-US" sz="2800" dirty="0" smtClean="0"/>
              <a:t>  ALDH3A1 </a:t>
            </a:r>
            <a:r>
              <a:rPr lang="en-US" sz="2800" b="1" dirty="0" smtClean="0"/>
              <a:t>reduces</a:t>
            </a:r>
            <a:r>
              <a:rPr lang="en-US" sz="2800" dirty="0" smtClean="0"/>
              <a:t> the formation of </a:t>
            </a:r>
            <a:r>
              <a:rPr lang="el-GR" sz="2800" b="1" dirty="0" smtClean="0"/>
              <a:t>γ</a:t>
            </a:r>
            <a:r>
              <a:rPr lang="en-US" sz="2800" b="1" dirty="0" smtClean="0"/>
              <a:t>H2Ax-foci </a:t>
            </a:r>
            <a:r>
              <a:rPr lang="en-US" sz="2800" dirty="0" smtClean="0"/>
              <a:t>in HCE-2  </a:t>
            </a:r>
            <a:r>
              <a:rPr lang="en-US" sz="2800" dirty="0" err="1" smtClean="0"/>
              <a:t>transfected</a:t>
            </a:r>
            <a:r>
              <a:rPr lang="en-US" sz="2800" dirty="0" smtClean="0"/>
              <a:t> cells after treatments with H</a:t>
            </a:r>
            <a:r>
              <a:rPr lang="en-US" sz="2800" baseline="-25000" dirty="0" smtClean="0"/>
              <a:t>2</a:t>
            </a:r>
            <a:r>
              <a:rPr lang="en-US" sz="2800" dirty="0" smtClean="0"/>
              <a:t>O</a:t>
            </a:r>
            <a:r>
              <a:rPr lang="en-US" sz="2800" baseline="-25000" dirty="0" smtClean="0"/>
              <a:t>2 </a:t>
            </a:r>
            <a:r>
              <a:rPr lang="en-US" sz="2800" dirty="0" smtClean="0"/>
              <a:t>(200</a:t>
            </a:r>
            <a:r>
              <a:rPr lang="el-GR" sz="2800" dirty="0" err="1" smtClean="0"/>
              <a:t>μΜ</a:t>
            </a:r>
            <a:r>
              <a:rPr lang="en-US" sz="2800" dirty="0" smtClean="0"/>
              <a:t>)</a:t>
            </a:r>
            <a:r>
              <a:rPr lang="el-GR" sz="2800" dirty="0" smtClean="0"/>
              <a:t> </a:t>
            </a:r>
            <a:r>
              <a:rPr lang="en-US" sz="2800" dirty="0" smtClean="0"/>
              <a:t>and </a:t>
            </a:r>
            <a:r>
              <a:rPr lang="en-US" sz="2800" dirty="0" err="1" smtClean="0"/>
              <a:t>etoposide</a:t>
            </a:r>
            <a:r>
              <a:rPr lang="el-GR" sz="2800" dirty="0" smtClean="0"/>
              <a:t> (50μΜ)</a:t>
            </a:r>
            <a:r>
              <a:rPr lang="en-US" sz="2800" dirty="0" smtClean="0"/>
              <a:t>. </a:t>
            </a:r>
          </a:p>
          <a:p>
            <a:endParaRPr lang="en-US" sz="2400" dirty="0" smtClean="0"/>
          </a:p>
          <a:p>
            <a:endParaRPr lang="el-GR" dirty="0"/>
          </a:p>
        </p:txBody>
      </p:sp>
      <p:sp>
        <p:nvSpPr>
          <p:cNvPr id="71" name="70 - Ορθογώνιο"/>
          <p:cNvSpPr/>
          <p:nvPr/>
        </p:nvSpPr>
        <p:spPr>
          <a:xfrm>
            <a:off x="900018" y="27569578"/>
            <a:ext cx="14287600" cy="3934454"/>
          </a:xfrm>
          <a:prstGeom prst="rect">
            <a:avLst/>
          </a:prstGeom>
          <a:ln/>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288000" tIns="144000" rIns="252000" bIns="0" rtlCol="0" anchor="ctr"/>
          <a:lstStyle/>
          <a:p>
            <a:pPr algn="just">
              <a:lnSpc>
                <a:spcPct val="150000"/>
              </a:lnSpc>
            </a:pPr>
            <a:r>
              <a:rPr lang="en-US" sz="2600" dirty="0" smtClean="0"/>
              <a:t>ALDH3A1 enzyme can be related with:</a:t>
            </a:r>
          </a:p>
          <a:p>
            <a:pPr algn="just">
              <a:lnSpc>
                <a:spcPct val="150000"/>
              </a:lnSpc>
              <a:buFont typeface="Wingdings" pitchFamily="2" charset="2"/>
              <a:buChar char="ü"/>
            </a:pPr>
            <a:r>
              <a:rPr lang="en-US" sz="2600" b="1" dirty="0" smtClean="0"/>
              <a:t>reduced DNA damage</a:t>
            </a:r>
            <a:r>
              <a:rPr lang="en-US" sz="2600" dirty="0" smtClean="0"/>
              <a:t>, as revealed by the lower recruitment of </a:t>
            </a:r>
            <a:r>
              <a:rPr lang="en-US" sz="2600" dirty="0" smtClean="0"/>
              <a:t>DNA Damage Repair (</a:t>
            </a:r>
            <a:r>
              <a:rPr lang="en-US" sz="2600" dirty="0" err="1" smtClean="0"/>
              <a:t>DDR</a:t>
            </a:r>
            <a:r>
              <a:rPr lang="en-US" sz="2600" dirty="0" smtClean="0"/>
              <a:t>) protein, </a:t>
            </a:r>
            <a:r>
              <a:rPr lang="el-GR" sz="2600" dirty="0" smtClean="0"/>
              <a:t>γ</a:t>
            </a:r>
            <a:r>
              <a:rPr lang="en-US" sz="2600" dirty="0" smtClean="0"/>
              <a:t>H2AX.</a:t>
            </a:r>
          </a:p>
          <a:p>
            <a:pPr algn="just">
              <a:lnSpc>
                <a:spcPct val="150000"/>
              </a:lnSpc>
              <a:buFont typeface="Wingdings" pitchFamily="2" charset="2"/>
              <a:buChar char="ü"/>
            </a:pPr>
            <a:r>
              <a:rPr lang="en-US" sz="2600" dirty="0" smtClean="0"/>
              <a:t>alterations in </a:t>
            </a:r>
            <a:r>
              <a:rPr lang="en-US" sz="2600" b="1" dirty="0" smtClean="0"/>
              <a:t>cell morphology and cell-cell interaction </a:t>
            </a:r>
            <a:r>
              <a:rPr lang="en-US" sz="2600" dirty="0" smtClean="0"/>
              <a:t>. </a:t>
            </a:r>
          </a:p>
          <a:p>
            <a:pPr algn="just">
              <a:lnSpc>
                <a:spcPct val="150000"/>
              </a:lnSpc>
              <a:buFont typeface="Wingdings" pitchFamily="2" charset="2"/>
              <a:buChar char="ü"/>
            </a:pPr>
            <a:r>
              <a:rPr lang="en-US" sz="2600" dirty="0" smtClean="0"/>
              <a:t>altered  </a:t>
            </a:r>
            <a:r>
              <a:rPr lang="en-US" sz="2600" b="1" dirty="0" smtClean="0"/>
              <a:t>cell cycle regulation</a:t>
            </a:r>
            <a:r>
              <a:rPr lang="en-US" sz="2600" dirty="0" smtClean="0"/>
              <a:t>. ALDH3A1 molecule may serve a mechanism ensuring </a:t>
            </a:r>
            <a:r>
              <a:rPr lang="en-US" sz="2600" b="1" dirty="0" smtClean="0"/>
              <a:t>cell viability </a:t>
            </a:r>
            <a:r>
              <a:rPr lang="en-US" sz="2600" dirty="0" smtClean="0"/>
              <a:t>under stress conditions.   </a:t>
            </a:r>
          </a:p>
        </p:txBody>
      </p:sp>
      <p:sp>
        <p:nvSpPr>
          <p:cNvPr id="72" name="71 - TextBox"/>
          <p:cNvSpPr txBox="1"/>
          <p:nvPr/>
        </p:nvSpPr>
        <p:spPr>
          <a:xfrm>
            <a:off x="1185770" y="26932000"/>
            <a:ext cx="4428000" cy="857256"/>
          </a:xfrm>
          <a:prstGeom prst="rect">
            <a:avLst/>
          </a:pr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000" b="1" dirty="0" smtClean="0">
                <a:latin typeface="+mj-lt"/>
              </a:rPr>
              <a:t>CONCLUSIONS </a:t>
            </a:r>
            <a:endParaRPr lang="el-GR" sz="5000" b="1" dirty="0">
              <a:latin typeface="+mj-lt"/>
            </a:endParaRPr>
          </a:p>
        </p:txBody>
      </p:sp>
      <p:sp>
        <p:nvSpPr>
          <p:cNvPr id="73" name="72 - Ορθογώνιο"/>
          <p:cNvSpPr/>
          <p:nvPr/>
        </p:nvSpPr>
        <p:spPr>
          <a:xfrm>
            <a:off x="15687684" y="27574942"/>
            <a:ext cx="11572956" cy="2500330"/>
          </a:xfrm>
          <a:prstGeom prst="rect">
            <a:avLst/>
          </a:prstGeom>
          <a:ln>
            <a:solidFill>
              <a:srgbClr val="92D050"/>
            </a:solidFill>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288000" tIns="144000" rIns="252000" rtlCol="0" anchor="ctr"/>
          <a:lstStyle/>
          <a:p>
            <a:pPr algn="just">
              <a:lnSpc>
                <a:spcPct val="150000"/>
              </a:lnSpc>
            </a:pPr>
            <a:endParaRPr lang="en-US" sz="2800" dirty="0" smtClean="0">
              <a:solidFill>
                <a:schemeClr val="tx1"/>
              </a:solidFill>
            </a:endParaRPr>
          </a:p>
          <a:p>
            <a:pPr algn="just">
              <a:lnSpc>
                <a:spcPct val="150000"/>
              </a:lnSpc>
              <a:buFont typeface="Wingdings" pitchFamily="2" charset="2"/>
              <a:buChar char="v"/>
            </a:pPr>
            <a:r>
              <a:rPr lang="en-US" sz="2600" dirty="0" smtClean="0">
                <a:solidFill>
                  <a:schemeClr val="tx1"/>
                </a:solidFill>
              </a:rPr>
              <a:t>  further investigate ALDH3A1 function as a </a:t>
            </a:r>
            <a:r>
              <a:rPr lang="en-US" sz="2600" dirty="0" err="1" smtClean="0">
                <a:solidFill>
                  <a:schemeClr val="tx1"/>
                </a:solidFill>
              </a:rPr>
              <a:t>cytoprotective</a:t>
            </a:r>
            <a:r>
              <a:rPr lang="en-US" sz="2600" dirty="0" smtClean="0">
                <a:solidFill>
                  <a:schemeClr val="tx1"/>
                </a:solidFill>
              </a:rPr>
              <a:t> molecule </a:t>
            </a:r>
            <a:endParaRPr lang="el-GR" sz="2600" dirty="0" smtClean="0">
              <a:solidFill>
                <a:schemeClr val="tx1"/>
              </a:solidFill>
            </a:endParaRPr>
          </a:p>
          <a:p>
            <a:pPr algn="just">
              <a:lnSpc>
                <a:spcPct val="150000"/>
              </a:lnSpc>
              <a:buFont typeface="Wingdings" pitchFamily="2" charset="2"/>
              <a:buChar char="v"/>
            </a:pPr>
            <a:r>
              <a:rPr lang="en-US" sz="2600" dirty="0" smtClean="0">
                <a:solidFill>
                  <a:schemeClr val="tx1"/>
                </a:solidFill>
              </a:rPr>
              <a:t> better understand its specific involvement in </a:t>
            </a:r>
            <a:r>
              <a:rPr lang="en-US" sz="2600" dirty="0" err="1" smtClean="0">
                <a:solidFill>
                  <a:schemeClr val="tx1"/>
                </a:solidFill>
              </a:rPr>
              <a:t>DDR</a:t>
            </a:r>
            <a:r>
              <a:rPr lang="en-US" sz="2600" dirty="0" smtClean="0">
                <a:solidFill>
                  <a:schemeClr val="tx1"/>
                </a:solidFill>
              </a:rPr>
              <a:t> pathway and cell cycle regulation</a:t>
            </a:r>
            <a:r>
              <a:rPr lang="en-US" sz="2600" dirty="0" smtClean="0"/>
              <a:t>  </a:t>
            </a:r>
          </a:p>
          <a:p>
            <a:pPr algn="ctr">
              <a:lnSpc>
                <a:spcPct val="150000"/>
              </a:lnSpc>
            </a:pPr>
            <a:endParaRPr lang="el-GR" sz="2400" dirty="0"/>
          </a:p>
        </p:txBody>
      </p:sp>
      <p:pic>
        <p:nvPicPr>
          <p:cNvPr id="79" name="Picture 3"/>
          <p:cNvPicPr>
            <a:picLocks noChangeAspect="1" noChangeArrowheads="1"/>
          </p:cNvPicPr>
          <p:nvPr/>
        </p:nvPicPr>
        <p:blipFill>
          <a:blip r:embed="rId5">
            <a:clrChange>
              <a:clrFrom>
                <a:srgbClr val="FFFFFF"/>
              </a:clrFrom>
              <a:clrTo>
                <a:srgbClr val="FFFFFF">
                  <a:alpha val="0"/>
                </a:srgbClr>
              </a:clrTo>
            </a:clrChange>
          </a:blip>
          <a:srcRect t="8571" b="8285"/>
          <a:stretch>
            <a:fillRect/>
          </a:stretch>
        </p:blipFill>
        <p:spPr bwMode="auto">
          <a:xfrm>
            <a:off x="20831220" y="71312"/>
            <a:ext cx="6524133" cy="6286544"/>
          </a:xfrm>
          <a:prstGeom prst="rect">
            <a:avLst/>
          </a:prstGeom>
          <a:solidFill>
            <a:schemeClr val="bg1">
              <a:lumMod val="75000"/>
            </a:schemeClr>
          </a:solidFill>
          <a:ln w="9525">
            <a:noFill/>
            <a:miter lim="800000"/>
            <a:headEnd/>
            <a:tailEnd/>
          </a:ln>
          <a:effectLst/>
        </p:spPr>
      </p:pic>
      <p:sp>
        <p:nvSpPr>
          <p:cNvPr id="48" name="47 - TextBox"/>
          <p:cNvSpPr txBox="1"/>
          <p:nvPr/>
        </p:nvSpPr>
        <p:spPr>
          <a:xfrm>
            <a:off x="16116312" y="27070358"/>
            <a:ext cx="3786214" cy="861774"/>
          </a:xfrm>
          <a:prstGeom prst="rect">
            <a:avLst/>
          </a:prstGeom>
          <a:effectLst>
            <a:outerShdw blurRad="50800" dist="38100" dir="18900000" algn="b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5000" b="1" dirty="0" smtClean="0">
                <a:solidFill>
                  <a:schemeClr val="tx1"/>
                </a:solidFill>
                <a:latin typeface="+mj-lt"/>
              </a:rPr>
              <a:t>WE AIM TO</a:t>
            </a:r>
            <a:endParaRPr lang="el-GR" sz="5000" b="1" dirty="0">
              <a:solidFill>
                <a:schemeClr val="tx1"/>
              </a:solidFill>
              <a:latin typeface="+mj-lt"/>
            </a:endParaRPr>
          </a:p>
        </p:txBody>
      </p:sp>
      <p:sp>
        <p:nvSpPr>
          <p:cNvPr id="74" name="73 - TextBox"/>
          <p:cNvSpPr txBox="1"/>
          <p:nvPr/>
        </p:nvSpPr>
        <p:spPr>
          <a:xfrm>
            <a:off x="2257340" y="25908714"/>
            <a:ext cx="12215898" cy="492443"/>
          </a:xfrm>
          <a:prstGeom prst="rect">
            <a:avLst/>
          </a:prstGeom>
          <a:noFill/>
        </p:spPr>
        <p:txBody>
          <a:bodyPr wrap="square" rtlCol="0">
            <a:spAutoFit/>
          </a:bodyPr>
          <a:lstStyle/>
          <a:p>
            <a:pPr algn="ctr"/>
            <a:r>
              <a:rPr lang="en-US" sz="2600" b="1" i="1" dirty="0" smtClean="0"/>
              <a:t>Fig 1.</a:t>
            </a:r>
            <a:r>
              <a:rPr lang="en-US" sz="2600" i="1" dirty="0" smtClean="0"/>
              <a:t> </a:t>
            </a:r>
            <a:r>
              <a:rPr lang="en-US" sz="2600" dirty="0" err="1" smtClean="0"/>
              <a:t>Immunofluorescence</a:t>
            </a:r>
            <a:r>
              <a:rPr lang="en-US" sz="2600" dirty="0" smtClean="0"/>
              <a:t>  for the evaluation of  </a:t>
            </a:r>
            <a:r>
              <a:rPr lang="en-US" sz="2600" dirty="0" smtClean="0"/>
              <a:t>γH2Ax foci formation (green</a:t>
            </a:r>
            <a:r>
              <a:rPr lang="en-US" sz="2600" dirty="0" smtClean="0"/>
              <a:t>).</a:t>
            </a:r>
            <a:endParaRPr lang="el-GR" sz="2600" dirty="0" smtClean="0"/>
          </a:p>
        </p:txBody>
      </p:sp>
      <p:sp>
        <p:nvSpPr>
          <p:cNvPr id="75" name="74 - TextBox"/>
          <p:cNvSpPr txBox="1"/>
          <p:nvPr/>
        </p:nvSpPr>
        <p:spPr>
          <a:xfrm>
            <a:off x="15687684" y="25003174"/>
            <a:ext cx="4801943" cy="1292662"/>
          </a:xfrm>
          <a:prstGeom prst="rect">
            <a:avLst/>
          </a:prstGeom>
          <a:noFill/>
        </p:spPr>
        <p:txBody>
          <a:bodyPr wrap="square" rtlCol="0">
            <a:spAutoFit/>
          </a:bodyPr>
          <a:lstStyle/>
          <a:p>
            <a:r>
              <a:rPr lang="en-US" sz="2600" b="1" i="1" dirty="0" smtClean="0"/>
              <a:t>Fig 3. </a:t>
            </a:r>
            <a:r>
              <a:rPr lang="en-US" sz="2600" dirty="0" smtClean="0"/>
              <a:t>Expression </a:t>
            </a:r>
            <a:r>
              <a:rPr lang="en-US" sz="2600" dirty="0" smtClean="0"/>
              <a:t>of wound healing markers differs between mock/ and ALDH3A1/ HCE-2 cells.</a:t>
            </a:r>
            <a:endParaRPr lang="el-GR" sz="2600" dirty="0"/>
          </a:p>
        </p:txBody>
      </p:sp>
      <p:sp>
        <p:nvSpPr>
          <p:cNvPr id="76" name="75 - TextBox"/>
          <p:cNvSpPr txBox="1"/>
          <p:nvPr/>
        </p:nvSpPr>
        <p:spPr>
          <a:xfrm>
            <a:off x="20045402" y="19716762"/>
            <a:ext cx="5581075" cy="892552"/>
          </a:xfrm>
          <a:prstGeom prst="rect">
            <a:avLst/>
          </a:prstGeom>
          <a:noFill/>
        </p:spPr>
        <p:txBody>
          <a:bodyPr wrap="square" rtlCol="0">
            <a:spAutoFit/>
          </a:bodyPr>
          <a:lstStyle/>
          <a:p>
            <a:r>
              <a:rPr lang="en-US" sz="2600" b="1" i="1" dirty="0" smtClean="0"/>
              <a:t>Fig 2. </a:t>
            </a:r>
            <a:r>
              <a:rPr lang="en-US" sz="2600" dirty="0" smtClean="0"/>
              <a:t>A </a:t>
            </a:r>
            <a:r>
              <a:rPr lang="en-US" sz="2600" dirty="0" smtClean="0"/>
              <a:t>panel of genes related with cell morphology and cell-cell interactions. </a:t>
            </a:r>
            <a:endParaRPr lang="el-GR" sz="2600" dirty="0"/>
          </a:p>
        </p:txBody>
      </p:sp>
      <p:sp>
        <p:nvSpPr>
          <p:cNvPr id="77" name="76 - TextBox"/>
          <p:cNvSpPr txBox="1"/>
          <p:nvPr/>
        </p:nvSpPr>
        <p:spPr>
          <a:xfrm>
            <a:off x="20902658" y="25003174"/>
            <a:ext cx="5152447" cy="1292662"/>
          </a:xfrm>
          <a:prstGeom prst="rect">
            <a:avLst/>
          </a:prstGeom>
          <a:noFill/>
        </p:spPr>
        <p:txBody>
          <a:bodyPr wrap="square" rtlCol="0">
            <a:spAutoFit/>
          </a:bodyPr>
          <a:lstStyle/>
          <a:p>
            <a:r>
              <a:rPr lang="en-US" sz="2600" b="1" i="1" dirty="0" smtClean="0"/>
              <a:t>Fig 4.</a:t>
            </a:r>
            <a:r>
              <a:rPr lang="en-US" sz="2600" dirty="0" smtClean="0"/>
              <a:t>Differential </a:t>
            </a:r>
            <a:r>
              <a:rPr lang="en-US" sz="2600" dirty="0" smtClean="0"/>
              <a:t>expression of cell cycle genes. ALDH3A1 is associated with reduced cell proliferation rate. </a:t>
            </a:r>
            <a:endParaRPr lang="el-GR" sz="2600" dirty="0"/>
          </a:p>
        </p:txBody>
      </p:sp>
      <p:pic>
        <p:nvPicPr>
          <p:cNvPr id="70" name="69 - Εικόνα" descr="IF green.png"/>
          <p:cNvPicPr>
            <a:picLocks noChangeAspect="1"/>
          </p:cNvPicPr>
          <p:nvPr/>
        </p:nvPicPr>
        <p:blipFill>
          <a:blip r:embed="rId6"/>
          <a:stretch>
            <a:fillRect/>
          </a:stretch>
        </p:blipFill>
        <p:spPr>
          <a:xfrm>
            <a:off x="2677058" y="17068192"/>
            <a:ext cx="11043696" cy="7916717"/>
          </a:xfrm>
          <a:prstGeom prst="rect">
            <a:avLst/>
          </a:prstGeom>
        </p:spPr>
      </p:pic>
      <p:sp>
        <p:nvSpPr>
          <p:cNvPr id="42" name="41 - TextBox"/>
          <p:cNvSpPr txBox="1"/>
          <p:nvPr/>
        </p:nvSpPr>
        <p:spPr>
          <a:xfrm>
            <a:off x="3543224" y="18359440"/>
            <a:ext cx="2286016" cy="707886"/>
          </a:xfrm>
          <a:prstGeom prst="rect">
            <a:avLst/>
          </a:prstGeom>
          <a:noFill/>
        </p:spPr>
        <p:txBody>
          <a:bodyPr wrap="square" rtlCol="0">
            <a:spAutoFit/>
          </a:bodyPr>
          <a:lstStyle/>
          <a:p>
            <a:pPr algn="r"/>
            <a:r>
              <a:rPr lang="en-US" sz="2000" b="1" dirty="0" err="1" smtClean="0"/>
              <a:t>i</a:t>
            </a:r>
            <a:r>
              <a:rPr lang="en-US" sz="2000" b="1" dirty="0" smtClean="0"/>
              <a:t>. untreated mock HCE-2 cells</a:t>
            </a:r>
            <a:endParaRPr lang="el-GR" sz="2000" b="1" dirty="0"/>
          </a:p>
        </p:txBody>
      </p:sp>
      <p:sp>
        <p:nvSpPr>
          <p:cNvPr id="43" name="42 - TextBox"/>
          <p:cNvSpPr txBox="1"/>
          <p:nvPr/>
        </p:nvSpPr>
        <p:spPr>
          <a:xfrm>
            <a:off x="10758462" y="18359440"/>
            <a:ext cx="2928958" cy="707886"/>
          </a:xfrm>
          <a:prstGeom prst="rect">
            <a:avLst/>
          </a:prstGeom>
          <a:noFill/>
        </p:spPr>
        <p:txBody>
          <a:bodyPr wrap="square" rtlCol="0">
            <a:spAutoFit/>
          </a:bodyPr>
          <a:lstStyle/>
          <a:p>
            <a:r>
              <a:rPr lang="en-US" sz="2000" b="1" dirty="0" smtClean="0"/>
              <a:t>ii. untreated ALDH3A1- HCE-2 cells</a:t>
            </a:r>
            <a:endParaRPr lang="el-GR" sz="2000" b="1" dirty="0"/>
          </a:p>
        </p:txBody>
      </p:sp>
      <p:sp>
        <p:nvSpPr>
          <p:cNvPr id="44" name="43 - TextBox"/>
          <p:cNvSpPr txBox="1"/>
          <p:nvPr/>
        </p:nvSpPr>
        <p:spPr>
          <a:xfrm>
            <a:off x="2114464" y="20931208"/>
            <a:ext cx="2009261" cy="1015663"/>
          </a:xfrm>
          <a:prstGeom prst="rect">
            <a:avLst/>
          </a:prstGeom>
          <a:noFill/>
        </p:spPr>
        <p:txBody>
          <a:bodyPr wrap="square" rtlCol="0">
            <a:spAutoFit/>
          </a:bodyPr>
          <a:lstStyle/>
          <a:p>
            <a:pPr algn="r"/>
            <a:r>
              <a:rPr lang="en-US" sz="2000" b="1" dirty="0" smtClean="0"/>
              <a:t>iii. mock cells treated with 200</a:t>
            </a:r>
            <a:r>
              <a:rPr lang="el-GR" sz="2000" b="1" dirty="0" smtClean="0"/>
              <a:t>μ</a:t>
            </a:r>
            <a:r>
              <a:rPr lang="de-DE" sz="2000" b="1" dirty="0" smtClean="0"/>
              <a:t>M </a:t>
            </a:r>
            <a:r>
              <a:rPr lang="en-US" sz="2000" b="1" dirty="0" smtClean="0"/>
              <a:t>H</a:t>
            </a:r>
            <a:r>
              <a:rPr lang="en-US" sz="2000" b="1" baseline="-25000" dirty="0" smtClean="0"/>
              <a:t>2</a:t>
            </a:r>
            <a:r>
              <a:rPr lang="en-US" sz="2000" b="1" dirty="0" smtClean="0"/>
              <a:t>O</a:t>
            </a:r>
            <a:r>
              <a:rPr lang="en-US" sz="2000" b="1" baseline="-25000" dirty="0" smtClean="0"/>
              <a:t>2</a:t>
            </a:r>
            <a:endParaRPr lang="el-GR" sz="2000" b="1" baseline="-25000" dirty="0"/>
          </a:p>
        </p:txBody>
      </p:sp>
      <p:sp>
        <p:nvSpPr>
          <p:cNvPr id="46" name="45 - TextBox"/>
          <p:cNvSpPr txBox="1"/>
          <p:nvPr/>
        </p:nvSpPr>
        <p:spPr>
          <a:xfrm>
            <a:off x="2328778" y="24931736"/>
            <a:ext cx="3295060" cy="707886"/>
          </a:xfrm>
          <a:prstGeom prst="rect">
            <a:avLst/>
          </a:prstGeom>
          <a:noFill/>
        </p:spPr>
        <p:txBody>
          <a:bodyPr wrap="square" rtlCol="0">
            <a:spAutoFit/>
          </a:bodyPr>
          <a:lstStyle/>
          <a:p>
            <a:r>
              <a:rPr lang="en-US" sz="2000" b="1" dirty="0" smtClean="0"/>
              <a:t>v. mock cells treated with 50</a:t>
            </a:r>
            <a:r>
              <a:rPr lang="el-GR" sz="2000" b="1" dirty="0" smtClean="0"/>
              <a:t>μ</a:t>
            </a:r>
            <a:r>
              <a:rPr lang="de-DE" sz="2000" b="1" dirty="0" smtClean="0"/>
              <a:t>M </a:t>
            </a:r>
            <a:r>
              <a:rPr lang="de-DE" sz="2000" b="1" dirty="0" err="1" smtClean="0"/>
              <a:t>Etoposide</a:t>
            </a:r>
            <a:endParaRPr lang="el-GR" sz="2000" b="1" baseline="-25000" dirty="0"/>
          </a:p>
        </p:txBody>
      </p:sp>
      <p:sp>
        <p:nvSpPr>
          <p:cNvPr id="47" name="46 - TextBox"/>
          <p:cNvSpPr txBox="1"/>
          <p:nvPr/>
        </p:nvSpPr>
        <p:spPr>
          <a:xfrm>
            <a:off x="11544280" y="24997810"/>
            <a:ext cx="3429024" cy="707886"/>
          </a:xfrm>
          <a:prstGeom prst="rect">
            <a:avLst/>
          </a:prstGeom>
          <a:noFill/>
        </p:spPr>
        <p:txBody>
          <a:bodyPr wrap="square" rtlCol="0">
            <a:spAutoFit/>
          </a:bodyPr>
          <a:lstStyle/>
          <a:p>
            <a:r>
              <a:rPr lang="en-US" sz="2000" b="1" dirty="0" smtClean="0"/>
              <a:t>vi. ALDH3A1- cells treated with 50</a:t>
            </a:r>
            <a:r>
              <a:rPr lang="el-GR" sz="2000" b="1" dirty="0" smtClean="0"/>
              <a:t>μ</a:t>
            </a:r>
            <a:r>
              <a:rPr lang="de-DE" sz="2000" b="1" dirty="0" smtClean="0"/>
              <a:t>M </a:t>
            </a:r>
            <a:r>
              <a:rPr lang="de-DE" sz="2000" b="1" dirty="0" err="1" smtClean="0"/>
              <a:t>Etoposide</a:t>
            </a:r>
            <a:endParaRPr lang="el-GR" sz="2000" b="1" baseline="-25000" dirty="0"/>
          </a:p>
        </p:txBody>
      </p:sp>
      <p:sp>
        <p:nvSpPr>
          <p:cNvPr id="45" name="44 - TextBox"/>
          <p:cNvSpPr txBox="1"/>
          <p:nvPr/>
        </p:nvSpPr>
        <p:spPr>
          <a:xfrm>
            <a:off x="12758726" y="20987115"/>
            <a:ext cx="2071702" cy="1015663"/>
          </a:xfrm>
          <a:prstGeom prst="rect">
            <a:avLst/>
          </a:prstGeom>
          <a:noFill/>
        </p:spPr>
        <p:txBody>
          <a:bodyPr wrap="square" rtlCol="0">
            <a:spAutoFit/>
          </a:bodyPr>
          <a:lstStyle/>
          <a:p>
            <a:r>
              <a:rPr lang="en-US" sz="2000" b="1" dirty="0" smtClean="0"/>
              <a:t>iv. ALDH3A1- cells treated with 200</a:t>
            </a:r>
            <a:r>
              <a:rPr lang="el-GR" sz="2000" b="1" dirty="0" smtClean="0"/>
              <a:t>μ</a:t>
            </a:r>
            <a:r>
              <a:rPr lang="de-DE" sz="2000" b="1" dirty="0" smtClean="0"/>
              <a:t>M </a:t>
            </a:r>
            <a:r>
              <a:rPr lang="en-US" sz="2000" b="1" dirty="0" smtClean="0"/>
              <a:t>H</a:t>
            </a:r>
            <a:r>
              <a:rPr lang="en-US" sz="2000" b="1" baseline="-25000" dirty="0" smtClean="0"/>
              <a:t>2</a:t>
            </a:r>
            <a:r>
              <a:rPr lang="en-US" sz="2000" b="1" dirty="0" smtClean="0"/>
              <a:t>O</a:t>
            </a:r>
            <a:r>
              <a:rPr lang="en-US" sz="2000" b="1" baseline="-25000" dirty="0" smtClean="0"/>
              <a:t>2</a:t>
            </a:r>
            <a:endParaRPr lang="el-GR" sz="2000" b="1" baseline="-25000" dirty="0"/>
          </a:p>
        </p:txBody>
      </p:sp>
      <p:sp>
        <p:nvSpPr>
          <p:cNvPr id="34" name="33 - TextBox"/>
          <p:cNvSpPr txBox="1"/>
          <p:nvPr/>
        </p:nvSpPr>
        <p:spPr>
          <a:xfrm>
            <a:off x="900018" y="32348707"/>
            <a:ext cx="26432060" cy="2268878"/>
          </a:xfrm>
          <a:prstGeom prst="rect">
            <a:avLst/>
          </a:prstGeom>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468000" tIns="612000" rIns="504000" rtlCol="0">
            <a:spAutoFit/>
          </a:bodyPr>
          <a:lstStyle/>
          <a:p>
            <a:pPr algn="just">
              <a:lnSpc>
                <a:spcPct val="150000"/>
              </a:lnSpc>
              <a:buFont typeface="Wingdings" pitchFamily="2" charset="2"/>
              <a:buChar char="v"/>
            </a:pPr>
            <a:r>
              <a:rPr lang="en-US" sz="2400" dirty="0" err="1" smtClean="0"/>
              <a:t>Koppaka</a:t>
            </a:r>
            <a:r>
              <a:rPr lang="en-US" sz="2400" dirty="0" smtClean="0"/>
              <a:t>, V. et al. ALDH3A1 plays a functional role in maintenance of corneal epithelial homeostasis. </a:t>
            </a:r>
            <a:r>
              <a:rPr lang="en-US" sz="2400" dirty="0" err="1" smtClean="0"/>
              <a:t>PLoS</a:t>
            </a:r>
            <a:r>
              <a:rPr lang="en-US" sz="2400" dirty="0" smtClean="0"/>
              <a:t> One 11, 1–20 (2016).</a:t>
            </a:r>
          </a:p>
          <a:p>
            <a:pPr algn="just">
              <a:lnSpc>
                <a:spcPct val="150000"/>
              </a:lnSpc>
              <a:buFont typeface="Wingdings" pitchFamily="2" charset="2"/>
              <a:buChar char="v"/>
            </a:pPr>
            <a:r>
              <a:rPr lang="de-DE" sz="2400" dirty="0" err="1" smtClean="0"/>
              <a:t>GP</a:t>
            </a:r>
            <a:r>
              <a:rPr lang="de-DE" sz="2400" dirty="0" smtClean="0"/>
              <a:t>, V. et al. Aldehyde </a:t>
            </a:r>
            <a:r>
              <a:rPr lang="de-DE" sz="2400" dirty="0" err="1" smtClean="0"/>
              <a:t>dehydrogenase</a:t>
            </a:r>
            <a:r>
              <a:rPr lang="de-DE" sz="2400" dirty="0" smtClean="0"/>
              <a:t> 3A1 </a:t>
            </a:r>
            <a:r>
              <a:rPr lang="de-DE" sz="2400" dirty="0" err="1" smtClean="0"/>
              <a:t>confers</a:t>
            </a:r>
            <a:r>
              <a:rPr lang="de-DE" sz="2400" dirty="0" smtClean="0"/>
              <a:t> </a:t>
            </a:r>
            <a:r>
              <a:rPr lang="de-DE" sz="2400" dirty="0" err="1" smtClean="0"/>
              <a:t>oxidative</a:t>
            </a:r>
            <a:r>
              <a:rPr lang="de-DE" sz="2400" dirty="0" smtClean="0"/>
              <a:t> stress </a:t>
            </a:r>
            <a:r>
              <a:rPr lang="de-DE" sz="2400" dirty="0" err="1" smtClean="0"/>
              <a:t>resistance</a:t>
            </a:r>
            <a:r>
              <a:rPr lang="de-DE" sz="2400" dirty="0" smtClean="0"/>
              <a:t> </a:t>
            </a:r>
            <a:r>
              <a:rPr lang="de-DE" sz="2400" dirty="0" err="1" smtClean="0"/>
              <a:t>accompanied</a:t>
            </a:r>
            <a:r>
              <a:rPr lang="de-DE" sz="2400" dirty="0" smtClean="0"/>
              <a:t> </a:t>
            </a:r>
            <a:r>
              <a:rPr lang="de-DE" sz="2400" dirty="0" err="1" smtClean="0"/>
              <a:t>by</a:t>
            </a:r>
            <a:r>
              <a:rPr lang="de-DE" sz="2400" dirty="0" smtClean="0"/>
              <a:t> </a:t>
            </a:r>
            <a:r>
              <a:rPr lang="de-DE" sz="2400" dirty="0" err="1" smtClean="0"/>
              <a:t>altered</a:t>
            </a:r>
            <a:r>
              <a:rPr lang="de-DE" sz="2400" dirty="0" smtClean="0"/>
              <a:t> DNA </a:t>
            </a:r>
            <a:r>
              <a:rPr lang="de-DE" sz="2400" dirty="0" err="1" smtClean="0"/>
              <a:t>damage</a:t>
            </a:r>
            <a:r>
              <a:rPr lang="de-DE" sz="2400" dirty="0" smtClean="0"/>
              <a:t> </a:t>
            </a:r>
            <a:r>
              <a:rPr lang="de-DE" sz="2400" dirty="0" err="1" smtClean="0"/>
              <a:t>response</a:t>
            </a:r>
            <a:r>
              <a:rPr lang="de-DE" sz="2400" dirty="0" smtClean="0"/>
              <a:t> in human </a:t>
            </a:r>
            <a:r>
              <a:rPr lang="de-DE" sz="2400" dirty="0" err="1" smtClean="0"/>
              <a:t>corneal</a:t>
            </a:r>
            <a:r>
              <a:rPr lang="de-DE" sz="2400" dirty="0" smtClean="0"/>
              <a:t> </a:t>
            </a:r>
            <a:r>
              <a:rPr lang="de-DE" sz="2400" dirty="0" err="1" smtClean="0"/>
              <a:t>epithelial</a:t>
            </a:r>
            <a:r>
              <a:rPr lang="de-DE" sz="2400" dirty="0" smtClean="0"/>
              <a:t> </a:t>
            </a:r>
            <a:r>
              <a:rPr lang="de-DE" sz="2400" dirty="0" err="1" smtClean="0"/>
              <a:t>cells</a:t>
            </a:r>
            <a:r>
              <a:rPr lang="de-DE" sz="2400" dirty="0" smtClean="0"/>
              <a:t>. Free Radic. </a:t>
            </a:r>
            <a:r>
              <a:rPr lang="de-DE" sz="2400" dirty="0" err="1" smtClean="0"/>
              <a:t>Biol</a:t>
            </a:r>
            <a:r>
              <a:rPr lang="de-DE" sz="2400" dirty="0" smtClean="0"/>
              <a:t>. Med. 150, 66–74 (2020).</a:t>
            </a:r>
          </a:p>
          <a:p>
            <a:pPr algn="just">
              <a:lnSpc>
                <a:spcPct val="150000"/>
              </a:lnSpc>
              <a:buFont typeface="Wingdings" pitchFamily="2" charset="2"/>
              <a:buChar char="v"/>
            </a:pPr>
            <a:r>
              <a:rPr lang="en-US" sz="2400" dirty="0" smtClean="0"/>
              <a:t>A, P. et al. Human </a:t>
            </a:r>
            <a:r>
              <a:rPr lang="en-US" sz="2400" dirty="0" err="1" smtClean="0"/>
              <a:t>aldehyde</a:t>
            </a:r>
            <a:r>
              <a:rPr lang="en-US" sz="2400" dirty="0" smtClean="0"/>
              <a:t> </a:t>
            </a:r>
            <a:r>
              <a:rPr lang="en-US" sz="2400" dirty="0" err="1" smtClean="0"/>
              <a:t>dehydrogenase</a:t>
            </a:r>
            <a:r>
              <a:rPr lang="en-US" sz="2400" dirty="0" smtClean="0"/>
              <a:t> 3A1 inhibits proliferation and promotes survival of human corneal epithelial cells. J. Biol. Chem. 280, 27998 – 28006 (2005).</a:t>
            </a:r>
            <a:endParaRPr lang="de-DE" sz="2400" dirty="0" smtClean="0"/>
          </a:p>
        </p:txBody>
      </p:sp>
      <p:sp>
        <p:nvSpPr>
          <p:cNvPr id="36" name="35 - TextBox"/>
          <p:cNvSpPr txBox="1"/>
          <p:nvPr/>
        </p:nvSpPr>
        <p:spPr>
          <a:xfrm>
            <a:off x="1257208" y="31718346"/>
            <a:ext cx="4143404" cy="987551"/>
          </a:xfrm>
          <a:prstGeom prst="rect">
            <a:avLst/>
          </a:prstGeom>
          <a:ln/>
          <a:effectLst>
            <a:outerShdw blurRad="50800" dist="38100" dir="18900000" algn="b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lIns="216000" tIns="108000" rIns="180000" bIns="108000" rtlCol="0">
            <a:spAutoFit/>
          </a:bodyPr>
          <a:lstStyle/>
          <a:p>
            <a:pPr algn="ctr"/>
            <a:r>
              <a:rPr lang="en-US" sz="5000" b="1" dirty="0" smtClean="0">
                <a:solidFill>
                  <a:schemeClr val="tx1"/>
                </a:solidFill>
                <a:latin typeface="+mj-lt"/>
              </a:rPr>
              <a:t>REFERENCES </a:t>
            </a:r>
            <a:endParaRPr lang="el-GR" sz="5000" b="1" dirty="0">
              <a:solidFill>
                <a:schemeClr val="tx1"/>
              </a:solidFill>
              <a:latin typeface="+mj-lt"/>
            </a:endParaRPr>
          </a:p>
        </p:txBody>
      </p:sp>
      <p:sp>
        <p:nvSpPr>
          <p:cNvPr id="35" name="34 - Δεξιό βέλος"/>
          <p:cNvSpPr/>
          <p:nvPr/>
        </p:nvSpPr>
        <p:spPr>
          <a:xfrm rot="19691360">
            <a:off x="19510462" y="10387551"/>
            <a:ext cx="2071702" cy="1000132"/>
          </a:xfrm>
          <a:prstGeom prst="rightArrow">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37" name="36 - Στρογγυλεμένο ορθογώνιο"/>
          <p:cNvSpPr/>
          <p:nvPr/>
        </p:nvSpPr>
        <p:spPr>
          <a:xfrm>
            <a:off x="21759914" y="9143938"/>
            <a:ext cx="4071966" cy="2071702"/>
          </a:xfrm>
          <a:prstGeom prst="round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chemeClr val="tx1"/>
                </a:solidFill>
              </a:rPr>
              <a:t>Immunofluorescence</a:t>
            </a:r>
            <a:r>
              <a:rPr lang="en-US" sz="2400" dirty="0" smtClean="0">
                <a:solidFill>
                  <a:schemeClr val="tx1"/>
                </a:solidFill>
              </a:rPr>
              <a:t> for </a:t>
            </a:r>
            <a:r>
              <a:rPr lang="el-GR" sz="2400" b="1" dirty="0" smtClean="0">
                <a:solidFill>
                  <a:schemeClr val="tx1"/>
                </a:solidFill>
              </a:rPr>
              <a:t>γΗ2ΑΧ</a:t>
            </a:r>
            <a:r>
              <a:rPr lang="en-US" sz="2400" b="1" dirty="0" smtClean="0">
                <a:solidFill>
                  <a:schemeClr val="tx1"/>
                </a:solidFill>
              </a:rPr>
              <a:t> </a:t>
            </a:r>
            <a:r>
              <a:rPr lang="en-US" sz="2400" dirty="0" smtClean="0">
                <a:solidFill>
                  <a:schemeClr val="tx1"/>
                </a:solidFill>
              </a:rPr>
              <a:t>detection</a:t>
            </a:r>
            <a:r>
              <a:rPr lang="el-GR" sz="2400" dirty="0" smtClean="0">
                <a:solidFill>
                  <a:schemeClr val="tx1"/>
                </a:solidFill>
              </a:rPr>
              <a:t> </a:t>
            </a:r>
            <a:r>
              <a:rPr lang="en-US" sz="2400" dirty="0" smtClean="0">
                <a:solidFill>
                  <a:schemeClr val="tx1"/>
                </a:solidFill>
              </a:rPr>
              <a:t>after </a:t>
            </a:r>
            <a:r>
              <a:rPr lang="en-US" sz="2400" dirty="0" smtClean="0">
                <a:solidFill>
                  <a:schemeClr val="tx1"/>
                </a:solidFill>
              </a:rPr>
              <a:t>treatments </a:t>
            </a:r>
            <a:r>
              <a:rPr lang="en-US" sz="2400" dirty="0" smtClean="0">
                <a:solidFill>
                  <a:schemeClr val="tx1"/>
                </a:solidFill>
              </a:rPr>
              <a:t>with </a:t>
            </a:r>
            <a:r>
              <a:rPr lang="en-US" sz="2400" dirty="0" smtClean="0">
                <a:solidFill>
                  <a:schemeClr val="tx1"/>
                </a:solidFill>
              </a:rPr>
              <a:t>agents (H</a:t>
            </a:r>
            <a:r>
              <a:rPr lang="en-US" sz="2400" baseline="-25000" dirty="0" smtClean="0">
                <a:solidFill>
                  <a:schemeClr val="tx1"/>
                </a:solidFill>
              </a:rPr>
              <a:t>2</a:t>
            </a:r>
            <a:r>
              <a:rPr lang="en-US" sz="2400" dirty="0" smtClean="0">
                <a:solidFill>
                  <a:schemeClr val="tx1"/>
                </a:solidFill>
              </a:rPr>
              <a:t>O</a:t>
            </a:r>
            <a:r>
              <a:rPr lang="en-US" sz="2400" baseline="-25000" dirty="0" smtClean="0">
                <a:solidFill>
                  <a:schemeClr val="tx1"/>
                </a:solidFill>
              </a:rPr>
              <a:t>2</a:t>
            </a:r>
            <a:r>
              <a:rPr lang="en-US" sz="2400" dirty="0" smtClean="0">
                <a:solidFill>
                  <a:schemeClr val="tx1"/>
                </a:solidFill>
              </a:rPr>
              <a:t> &amp; </a:t>
            </a:r>
            <a:r>
              <a:rPr lang="en-US" sz="2400" dirty="0" err="1" smtClean="0">
                <a:solidFill>
                  <a:schemeClr val="tx1"/>
                </a:solidFill>
              </a:rPr>
              <a:t>Etoposide</a:t>
            </a:r>
            <a:r>
              <a:rPr lang="en-US" sz="2400" dirty="0" smtClean="0">
                <a:solidFill>
                  <a:schemeClr val="tx1"/>
                </a:solidFill>
              </a:rPr>
              <a:t>)</a:t>
            </a:r>
            <a:r>
              <a:rPr lang="en-US" sz="2400" dirty="0" smtClean="0">
                <a:solidFill>
                  <a:schemeClr val="tx1"/>
                </a:solidFill>
              </a:rPr>
              <a:t> </a:t>
            </a:r>
            <a:endParaRPr lang="en-US" sz="2400" dirty="0" smtClean="0">
              <a:solidFill>
                <a:schemeClr val="tx1"/>
              </a:solidFill>
            </a:endParaRPr>
          </a:p>
        </p:txBody>
      </p:sp>
      <p:sp>
        <p:nvSpPr>
          <p:cNvPr id="38" name="37 - Στρογγυλεμένο ορθογώνιο"/>
          <p:cNvSpPr/>
          <p:nvPr/>
        </p:nvSpPr>
        <p:spPr>
          <a:xfrm>
            <a:off x="21759914" y="12287210"/>
            <a:ext cx="4071966" cy="2000264"/>
          </a:xfrm>
          <a:prstGeom prst="roundRect">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504000" bIns="360000" rtlCol="0" anchor="ctr"/>
          <a:lstStyle/>
          <a:p>
            <a:pPr algn="ctr"/>
            <a:r>
              <a:rPr lang="en-US" sz="2400" b="1" dirty="0" err="1" smtClean="0">
                <a:solidFill>
                  <a:schemeClr val="tx1"/>
                </a:solidFill>
              </a:rPr>
              <a:t>RT</a:t>
            </a:r>
            <a:r>
              <a:rPr lang="en-US" sz="2400" b="1" dirty="0" smtClean="0">
                <a:solidFill>
                  <a:schemeClr val="tx1"/>
                </a:solidFill>
              </a:rPr>
              <a:t> - </a:t>
            </a:r>
            <a:r>
              <a:rPr lang="en-US" sz="2400" b="1" dirty="0" smtClean="0">
                <a:solidFill>
                  <a:schemeClr val="tx1"/>
                </a:solidFill>
              </a:rPr>
              <a:t>PCR</a:t>
            </a:r>
            <a:r>
              <a:rPr lang="en-US" sz="2400" dirty="0" smtClean="0">
                <a:solidFill>
                  <a:schemeClr val="tx1"/>
                </a:solidFill>
              </a:rPr>
              <a:t> for the expression of a panel </a:t>
            </a:r>
            <a:r>
              <a:rPr lang="en-US" sz="2400" b="1" dirty="0" smtClean="0">
                <a:solidFill>
                  <a:schemeClr val="tx1"/>
                </a:solidFill>
              </a:rPr>
              <a:t>of cell morphology, cell adhesion and cell cycle </a:t>
            </a:r>
            <a:r>
              <a:rPr lang="en-US" sz="2400" dirty="0" smtClean="0">
                <a:solidFill>
                  <a:schemeClr val="tx1"/>
                </a:solidFill>
              </a:rPr>
              <a:t>genes</a:t>
            </a:r>
          </a:p>
        </p:txBody>
      </p:sp>
      <p:sp>
        <p:nvSpPr>
          <p:cNvPr id="39" name="38 - Δεξιό βέλος"/>
          <p:cNvSpPr/>
          <p:nvPr/>
        </p:nvSpPr>
        <p:spPr>
          <a:xfrm rot="2431044">
            <a:off x="19502433" y="12131965"/>
            <a:ext cx="2143140" cy="1143008"/>
          </a:xfrm>
          <a:prstGeom prst="rightArrow">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40" name="39 - Έλλειψη"/>
          <p:cNvSpPr/>
          <p:nvPr/>
        </p:nvSpPr>
        <p:spPr>
          <a:xfrm>
            <a:off x="15616246" y="10501260"/>
            <a:ext cx="4857784" cy="2786082"/>
          </a:xfrm>
          <a:prstGeom prst="ellipse">
            <a:avLst/>
          </a:prstGeo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rPr>
              <a:t>Isogenic</a:t>
            </a:r>
            <a:r>
              <a:rPr lang="en-US" sz="2800" b="1" dirty="0" smtClean="0">
                <a:solidFill>
                  <a:schemeClr val="tx1"/>
                </a:solidFill>
              </a:rPr>
              <a:t> HCE-2 cell </a:t>
            </a:r>
            <a:r>
              <a:rPr lang="en-US" sz="2800" dirty="0" smtClean="0">
                <a:solidFill>
                  <a:schemeClr val="tx1"/>
                </a:solidFill>
              </a:rPr>
              <a:t>line pair differing only in the expression of </a:t>
            </a:r>
            <a:r>
              <a:rPr lang="en-US" sz="2800" b="1" dirty="0" smtClean="0">
                <a:solidFill>
                  <a:schemeClr val="tx1"/>
                </a:solidFill>
              </a:rPr>
              <a:t>ALDH3A1</a:t>
            </a:r>
            <a:r>
              <a:rPr lang="en-US" sz="2800" dirty="0" smtClean="0">
                <a:solidFill>
                  <a:schemeClr val="tx1"/>
                </a:solidFill>
              </a:rPr>
              <a:t> enzyme</a:t>
            </a:r>
            <a:endParaRPr lang="el-GR"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550</Words>
  <Application>Microsoft Office PowerPoint</Application>
  <PresentationFormat>Προσαρμογή</PresentationFormat>
  <Paragraphs>35</Paragraphs>
  <Slides>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vt:i4>
      </vt:variant>
    </vt:vector>
  </HeadingPairs>
  <TitlesOfParts>
    <vt:vector size="2" baseType="lpstr">
      <vt:lpstr>Θέμα του Office</vt:lpstr>
      <vt:lpstr>IS IT AN EYE-RANGER?  Antioxidant defense mechanisms in human corneal epithelium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Eye-ranger? Antioxidant defense mechanisms in corneal epithelium </dc:title>
  <dc:creator>Χρήστης των Windows</dc:creator>
  <cp:lastModifiedBy>Χρήστης των Windows</cp:lastModifiedBy>
  <cp:revision>78</cp:revision>
  <dcterms:created xsi:type="dcterms:W3CDTF">2021-12-20T09:35:29Z</dcterms:created>
  <dcterms:modified xsi:type="dcterms:W3CDTF">2021-12-25T21:35:25Z</dcterms:modified>
</cp:coreProperties>
</file>