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7" r:id="rId2"/>
    <p:sldId id="287" r:id="rId3"/>
    <p:sldId id="302" r:id="rId4"/>
    <p:sldId id="313" r:id="rId5"/>
    <p:sldId id="314" r:id="rId6"/>
    <p:sldId id="323" r:id="rId7"/>
    <p:sldId id="296" r:id="rId8"/>
    <p:sldId id="318" r:id="rId9"/>
    <p:sldId id="319" r:id="rId10"/>
    <p:sldId id="320" r:id="rId11"/>
    <p:sldId id="321" r:id="rId12"/>
    <p:sldId id="322" r:id="rId13"/>
    <p:sldId id="288" r:id="rId14"/>
    <p:sldId id="295" r:id="rId15"/>
    <p:sldId id="260" r:id="rId16"/>
    <p:sldId id="261" r:id="rId17"/>
    <p:sldId id="324" r:id="rId18"/>
    <p:sldId id="312" r:id="rId19"/>
    <p:sldId id="269" r:id="rId20"/>
    <p:sldId id="307" r:id="rId21"/>
    <p:sldId id="303" r:id="rId22"/>
    <p:sldId id="297" r:id="rId23"/>
    <p:sldId id="298" r:id="rId24"/>
    <p:sldId id="299" r:id="rId25"/>
    <p:sldId id="300" r:id="rId26"/>
    <p:sldId id="301" r:id="rId27"/>
    <p:sldId id="308" r:id="rId28"/>
    <p:sldId id="309" r:id="rId29"/>
    <p:sldId id="310" r:id="rId30"/>
    <p:sldId id="311" r:id="rId31"/>
    <p:sldId id="316" r:id="rId32"/>
    <p:sldId id="276" r:id="rId33"/>
    <p:sldId id="292" r:id="rId34"/>
    <p:sldId id="304" r:id="rId35"/>
    <p:sldId id="305" r:id="rId36"/>
  </p:sldIdLst>
  <p:sldSz cx="9144000" cy="6858000" type="screen4x3"/>
  <p:notesSz cx="6858000" cy="9144000"/>
  <p:defaultTextStyle>
    <a:defPPr>
      <a:defRPr lang="el-G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EBC"/>
    <a:srgbClr val="F4E07C"/>
    <a:srgbClr val="0000FF"/>
    <a:srgbClr val="CC0000"/>
    <a:srgbClr val="008080"/>
    <a:srgbClr val="3366CC"/>
    <a:srgbClr val="CC3300"/>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p:normalViewPr>
  <p:slideViewPr>
    <p:cSldViewPr>
      <p:cViewPr varScale="1">
        <p:scale>
          <a:sx n="113" d="100"/>
          <a:sy n="113" d="100"/>
        </p:scale>
        <p:origin x="2343"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7C7B66D-70AC-4057-8886-D8500385EF3E}" type="slidenum">
              <a:rPr lang="el-GR"/>
              <a:pPr>
                <a:defRPr/>
              </a:pPr>
              <a:t>‹#›</a:t>
            </a:fld>
            <a:endParaRPr lang="el-GR"/>
          </a:p>
        </p:txBody>
      </p:sp>
    </p:spTree>
    <p:extLst>
      <p:ext uri="{BB962C8B-B14F-4D97-AF65-F5344CB8AC3E}">
        <p14:creationId xmlns:p14="http://schemas.microsoft.com/office/powerpoint/2010/main" val="27367507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54F010A-7A05-4BDD-B793-9363E265613E}" type="slidenum">
              <a:rPr lang="el-GR" altLang="el-GR" sz="1200" smtClean="0"/>
              <a:pPr eaLnBrk="1" hangingPunct="1"/>
              <a:t>23</a:t>
            </a:fld>
            <a:endParaRPr lang="el-GR" altLang="el-GR" sz="1200" smtClean="0"/>
          </a:p>
        </p:txBody>
      </p:sp>
      <p:sp>
        <p:nvSpPr>
          <p:cNvPr id="30723" name="Rectangle 2"/>
          <p:cNvSpPr>
            <a:spLocks noGrp="1" noRot="1" noChangeAspect="1" noChangeArrowheads="1" noTextEdit="1"/>
          </p:cNvSpPr>
          <p:nvPr>
            <p:ph type="sldImg"/>
          </p:nvPr>
        </p:nvSpPr>
        <p:spPr>
          <a:xfrm>
            <a:off x="1146175" y="687388"/>
            <a:ext cx="4570413" cy="3427412"/>
          </a:xfrm>
          <a:ln/>
        </p:spPr>
      </p:sp>
      <p:sp>
        <p:nvSpPr>
          <p:cNvPr id="30724" name="Rectangle 3"/>
          <p:cNvSpPr>
            <a:spLocks noGrp="1" noChangeArrowheads="1"/>
          </p:cNvSpPr>
          <p:nvPr>
            <p:ph type="body" idx="1"/>
          </p:nvPr>
        </p:nvSpPr>
        <p:spPr>
          <a:xfrm>
            <a:off x="914400" y="4343400"/>
            <a:ext cx="5029200"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z="1400" smtClean="0"/>
          </a:p>
        </p:txBody>
      </p:sp>
    </p:spTree>
    <p:extLst>
      <p:ext uri="{BB962C8B-B14F-4D97-AF65-F5344CB8AC3E}">
        <p14:creationId xmlns:p14="http://schemas.microsoft.com/office/powerpoint/2010/main" val="3486632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910BC79-B859-43DF-93B5-6729E2250FA9}" type="slidenum">
              <a:rPr lang="el-GR" altLang="el-GR" sz="1200" smtClean="0"/>
              <a:pPr eaLnBrk="1" hangingPunct="1"/>
              <a:t>26</a:t>
            </a:fld>
            <a:endParaRPr lang="el-GR" altLang="el-GR" sz="1200" smtClean="0"/>
          </a:p>
        </p:txBody>
      </p:sp>
      <p:sp>
        <p:nvSpPr>
          <p:cNvPr id="31747" name="Rectangle 2"/>
          <p:cNvSpPr>
            <a:spLocks noGrp="1" noRot="1" noChangeAspect="1" noChangeArrowheads="1" noTextEdit="1"/>
          </p:cNvSpPr>
          <p:nvPr>
            <p:ph type="sldImg"/>
          </p:nvPr>
        </p:nvSpPr>
        <p:spPr>
          <a:xfrm>
            <a:off x="1146175" y="687388"/>
            <a:ext cx="4570413" cy="3427412"/>
          </a:xfrm>
          <a:ln/>
        </p:spPr>
      </p:sp>
      <p:sp>
        <p:nvSpPr>
          <p:cNvPr id="31748" name="Rectangle 3"/>
          <p:cNvSpPr>
            <a:spLocks noGrp="1" noChangeArrowheads="1"/>
          </p:cNvSpPr>
          <p:nvPr>
            <p:ph type="body" idx="1"/>
          </p:nvPr>
        </p:nvSpPr>
        <p:spPr>
          <a:xfrm>
            <a:off x="914400" y="4343400"/>
            <a:ext cx="5029200"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l-GR" sz="1400" smtClean="0"/>
          </a:p>
        </p:txBody>
      </p:sp>
    </p:spTree>
    <p:extLst>
      <p:ext uri="{BB962C8B-B14F-4D97-AF65-F5344CB8AC3E}">
        <p14:creationId xmlns:p14="http://schemas.microsoft.com/office/powerpoint/2010/main" val="3959829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Rectangle 5"/>
          <p:cNvSpPr>
            <a:spLocks noGrp="1" noChangeArrowheads="1"/>
          </p:cNvSpPr>
          <p:nvPr>
            <p:ph type="ftr" sz="quarter" idx="10"/>
          </p:nvPr>
        </p:nvSpPr>
        <p:spPr>
          <a:ln/>
        </p:spPr>
        <p:txBody>
          <a:bodyPr/>
          <a:lstStyle>
            <a:lvl1pPr>
              <a:defRPr/>
            </a:lvl1pPr>
          </a:lstStyle>
          <a:p>
            <a:pPr>
              <a:defRPr/>
            </a:pPr>
            <a:r>
              <a:rPr lang="el-GR"/>
              <a:t>ΔΠΘ-ΤΜΗΜΑ ΜΠΔ: ΕΙΣΑΓΩΓΗ ΣΤΟΥΣ Η/Υ</a:t>
            </a:r>
            <a:r>
              <a:rPr lang="en-US"/>
              <a:t> </a:t>
            </a:r>
            <a:endParaRPr lang="el-GR"/>
          </a:p>
        </p:txBody>
      </p:sp>
      <p:sp>
        <p:nvSpPr>
          <p:cNvPr id="5" name="Rectangle 6"/>
          <p:cNvSpPr>
            <a:spLocks noGrp="1" noChangeArrowheads="1"/>
          </p:cNvSpPr>
          <p:nvPr>
            <p:ph type="sldNum" sz="quarter" idx="11"/>
          </p:nvPr>
        </p:nvSpPr>
        <p:spPr>
          <a:ln/>
        </p:spPr>
        <p:txBody>
          <a:bodyPr/>
          <a:lstStyle>
            <a:lvl1pPr>
              <a:defRPr/>
            </a:lvl1pPr>
          </a:lstStyle>
          <a:p>
            <a:pPr>
              <a:defRPr/>
            </a:pPr>
            <a:fld id="{855287C9-6C54-4EA4-B704-71CC7AC3DB47}" type="slidenum">
              <a:rPr lang="el-GR"/>
              <a:pPr>
                <a:defRPr/>
              </a:pPr>
              <a:t>‹#›</a:t>
            </a:fld>
            <a:endParaRPr lang="el-GR"/>
          </a:p>
        </p:txBody>
      </p:sp>
    </p:spTree>
    <p:extLst>
      <p:ext uri="{BB962C8B-B14F-4D97-AF65-F5344CB8AC3E}">
        <p14:creationId xmlns:p14="http://schemas.microsoft.com/office/powerpoint/2010/main" val="1546747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
          <p:cNvSpPr>
            <a:spLocks noGrp="1" noChangeArrowheads="1"/>
          </p:cNvSpPr>
          <p:nvPr>
            <p:ph type="ftr" sz="quarter" idx="10"/>
          </p:nvPr>
        </p:nvSpPr>
        <p:spPr>
          <a:ln/>
        </p:spPr>
        <p:txBody>
          <a:bodyPr/>
          <a:lstStyle>
            <a:lvl1pPr>
              <a:defRPr/>
            </a:lvl1pPr>
          </a:lstStyle>
          <a:p>
            <a:pPr>
              <a:defRPr/>
            </a:pPr>
            <a:r>
              <a:rPr lang="el-GR"/>
              <a:t>ΔΠΘ-ΤΜΗΜΑ ΜΠΔ: ΕΙΣΑΓΩΓΗ ΣΤΟΥΣ Η/Υ</a:t>
            </a:r>
            <a:r>
              <a:rPr lang="en-US"/>
              <a:t> </a:t>
            </a:r>
            <a:endParaRPr lang="el-GR"/>
          </a:p>
        </p:txBody>
      </p:sp>
      <p:sp>
        <p:nvSpPr>
          <p:cNvPr id="5" name="Rectangle 6"/>
          <p:cNvSpPr>
            <a:spLocks noGrp="1" noChangeArrowheads="1"/>
          </p:cNvSpPr>
          <p:nvPr>
            <p:ph type="sldNum" sz="quarter" idx="11"/>
          </p:nvPr>
        </p:nvSpPr>
        <p:spPr>
          <a:ln/>
        </p:spPr>
        <p:txBody>
          <a:bodyPr/>
          <a:lstStyle>
            <a:lvl1pPr>
              <a:defRPr/>
            </a:lvl1pPr>
          </a:lstStyle>
          <a:p>
            <a:pPr>
              <a:defRPr/>
            </a:pPr>
            <a:fld id="{16DA61CF-E198-419F-BE3C-CB348971A582}" type="slidenum">
              <a:rPr lang="el-GR"/>
              <a:pPr>
                <a:defRPr/>
              </a:pPr>
              <a:t>‹#›</a:t>
            </a:fld>
            <a:endParaRPr lang="el-GR"/>
          </a:p>
        </p:txBody>
      </p:sp>
    </p:spTree>
    <p:extLst>
      <p:ext uri="{BB962C8B-B14F-4D97-AF65-F5344CB8AC3E}">
        <p14:creationId xmlns:p14="http://schemas.microsoft.com/office/powerpoint/2010/main" val="1689021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05600" y="304800"/>
            <a:ext cx="2133600" cy="57912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304800" y="304800"/>
            <a:ext cx="6248400" cy="57912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
          <p:cNvSpPr>
            <a:spLocks noGrp="1" noChangeArrowheads="1"/>
          </p:cNvSpPr>
          <p:nvPr>
            <p:ph type="ftr" sz="quarter" idx="10"/>
          </p:nvPr>
        </p:nvSpPr>
        <p:spPr>
          <a:ln/>
        </p:spPr>
        <p:txBody>
          <a:bodyPr/>
          <a:lstStyle>
            <a:lvl1pPr>
              <a:defRPr/>
            </a:lvl1pPr>
          </a:lstStyle>
          <a:p>
            <a:pPr>
              <a:defRPr/>
            </a:pPr>
            <a:r>
              <a:rPr lang="el-GR"/>
              <a:t>ΔΠΘ-ΤΜΗΜΑ ΜΠΔ: ΕΙΣΑΓΩΓΗ ΣΤΟΥΣ Η/Υ</a:t>
            </a:r>
            <a:r>
              <a:rPr lang="en-US"/>
              <a:t> </a:t>
            </a:r>
            <a:endParaRPr lang="el-GR"/>
          </a:p>
        </p:txBody>
      </p:sp>
      <p:sp>
        <p:nvSpPr>
          <p:cNvPr id="5" name="Rectangle 6"/>
          <p:cNvSpPr>
            <a:spLocks noGrp="1" noChangeArrowheads="1"/>
          </p:cNvSpPr>
          <p:nvPr>
            <p:ph type="sldNum" sz="quarter" idx="11"/>
          </p:nvPr>
        </p:nvSpPr>
        <p:spPr>
          <a:ln/>
        </p:spPr>
        <p:txBody>
          <a:bodyPr/>
          <a:lstStyle>
            <a:lvl1pPr>
              <a:defRPr/>
            </a:lvl1pPr>
          </a:lstStyle>
          <a:p>
            <a:pPr>
              <a:defRPr/>
            </a:pPr>
            <a:fld id="{37D32016-A84F-4128-9064-A2DD648FEBBF}" type="slidenum">
              <a:rPr lang="el-GR"/>
              <a:pPr>
                <a:defRPr/>
              </a:pPr>
              <a:t>‹#›</a:t>
            </a:fld>
            <a:endParaRPr lang="el-GR"/>
          </a:p>
        </p:txBody>
      </p:sp>
    </p:spTree>
    <p:extLst>
      <p:ext uri="{BB962C8B-B14F-4D97-AF65-F5344CB8AC3E}">
        <p14:creationId xmlns:p14="http://schemas.microsoft.com/office/powerpoint/2010/main" val="1503181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304800"/>
            <a:ext cx="8458200" cy="762000"/>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304800" y="1371600"/>
            <a:ext cx="8534400" cy="4724400"/>
          </a:xfrm>
        </p:spPr>
        <p:txBody>
          <a:bodyPr/>
          <a:lstStyle/>
          <a:p>
            <a:pPr lvl="0"/>
            <a:endParaRPr lang="el-GR" noProof="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l-GR"/>
              <a:t>ΔΠΘ-ΤΜΗΜΑ ΜΠΔ: ΕΙΣΑΓΩΓΗ ΣΤΟΥΣ Η/Υ</a:t>
            </a:r>
            <a:r>
              <a:rPr lang="en-US"/>
              <a:t> </a:t>
            </a:r>
            <a:endParaRPr lang="el-GR"/>
          </a:p>
        </p:txBody>
      </p:sp>
      <p:sp>
        <p:nvSpPr>
          <p:cNvPr id="5" name="Rectangle 6"/>
          <p:cNvSpPr>
            <a:spLocks noGrp="1" noChangeArrowheads="1"/>
          </p:cNvSpPr>
          <p:nvPr>
            <p:ph type="sldNum" sz="quarter" idx="11"/>
          </p:nvPr>
        </p:nvSpPr>
        <p:spPr>
          <a:ln/>
        </p:spPr>
        <p:txBody>
          <a:bodyPr/>
          <a:lstStyle>
            <a:lvl1pPr>
              <a:defRPr/>
            </a:lvl1pPr>
          </a:lstStyle>
          <a:p>
            <a:pPr>
              <a:defRPr/>
            </a:pPr>
            <a:fld id="{BE2F20FD-B521-41B2-B006-F79098AB2E63}" type="slidenum">
              <a:rPr lang="el-GR"/>
              <a:pPr>
                <a:defRPr/>
              </a:pPr>
              <a:t>‹#›</a:t>
            </a:fld>
            <a:endParaRPr lang="el-GR"/>
          </a:p>
        </p:txBody>
      </p:sp>
    </p:spTree>
    <p:extLst>
      <p:ext uri="{BB962C8B-B14F-4D97-AF65-F5344CB8AC3E}">
        <p14:creationId xmlns:p14="http://schemas.microsoft.com/office/powerpoint/2010/main" val="3689995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304800"/>
            <a:ext cx="8458200" cy="762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304800" y="1371600"/>
            <a:ext cx="4191000" cy="47244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371600"/>
            <a:ext cx="4191000" cy="47244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5"/>
          <p:cNvSpPr>
            <a:spLocks noGrp="1" noChangeArrowheads="1"/>
          </p:cNvSpPr>
          <p:nvPr>
            <p:ph type="ftr" sz="quarter" idx="10"/>
          </p:nvPr>
        </p:nvSpPr>
        <p:spPr>
          <a:ln/>
        </p:spPr>
        <p:txBody>
          <a:bodyPr/>
          <a:lstStyle>
            <a:lvl1pPr>
              <a:defRPr/>
            </a:lvl1pPr>
          </a:lstStyle>
          <a:p>
            <a:pPr>
              <a:defRPr/>
            </a:pPr>
            <a:r>
              <a:rPr lang="el-GR"/>
              <a:t>ΔΠΘ-ΤΜΗΜΑ ΜΠΔ: ΕΙΣΑΓΩΓΗ ΣΤΟΥΣ Η/Υ</a:t>
            </a:r>
            <a:r>
              <a:rPr lang="en-US"/>
              <a:t> </a:t>
            </a:r>
            <a:endParaRPr lang="el-GR"/>
          </a:p>
        </p:txBody>
      </p:sp>
      <p:sp>
        <p:nvSpPr>
          <p:cNvPr id="6" name="Rectangle 6"/>
          <p:cNvSpPr>
            <a:spLocks noGrp="1" noChangeArrowheads="1"/>
          </p:cNvSpPr>
          <p:nvPr>
            <p:ph type="sldNum" sz="quarter" idx="11"/>
          </p:nvPr>
        </p:nvSpPr>
        <p:spPr>
          <a:ln/>
        </p:spPr>
        <p:txBody>
          <a:bodyPr/>
          <a:lstStyle>
            <a:lvl1pPr>
              <a:defRPr/>
            </a:lvl1pPr>
          </a:lstStyle>
          <a:p>
            <a:pPr>
              <a:defRPr/>
            </a:pPr>
            <a:fld id="{E61FB92B-BB44-4D5D-9241-0718D169E279}" type="slidenum">
              <a:rPr lang="el-GR"/>
              <a:pPr>
                <a:defRPr/>
              </a:pPr>
              <a:t>‹#›</a:t>
            </a:fld>
            <a:endParaRPr lang="el-GR"/>
          </a:p>
        </p:txBody>
      </p:sp>
    </p:spTree>
    <p:extLst>
      <p:ext uri="{BB962C8B-B14F-4D97-AF65-F5344CB8AC3E}">
        <p14:creationId xmlns:p14="http://schemas.microsoft.com/office/powerpoint/2010/main" val="4066108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
          <p:cNvSpPr>
            <a:spLocks noGrp="1" noChangeArrowheads="1"/>
          </p:cNvSpPr>
          <p:nvPr>
            <p:ph type="ftr" sz="quarter" idx="10"/>
          </p:nvPr>
        </p:nvSpPr>
        <p:spPr>
          <a:ln/>
        </p:spPr>
        <p:txBody>
          <a:bodyPr/>
          <a:lstStyle>
            <a:lvl1pPr>
              <a:defRPr/>
            </a:lvl1pPr>
          </a:lstStyle>
          <a:p>
            <a:pPr>
              <a:defRPr/>
            </a:pPr>
            <a:r>
              <a:rPr lang="el-GR"/>
              <a:t>ΔΠΘ-ΤΜΗΜΑ ΜΠΔ: ΕΙΣΑΓΩΓΗ ΣΤΟΥΣ Η/Υ</a:t>
            </a:r>
            <a:r>
              <a:rPr lang="en-US"/>
              <a:t> </a:t>
            </a:r>
            <a:endParaRPr lang="el-GR"/>
          </a:p>
        </p:txBody>
      </p:sp>
      <p:sp>
        <p:nvSpPr>
          <p:cNvPr id="5" name="Rectangle 6"/>
          <p:cNvSpPr>
            <a:spLocks noGrp="1" noChangeArrowheads="1"/>
          </p:cNvSpPr>
          <p:nvPr>
            <p:ph type="sldNum" sz="quarter" idx="11"/>
          </p:nvPr>
        </p:nvSpPr>
        <p:spPr>
          <a:ln/>
        </p:spPr>
        <p:txBody>
          <a:bodyPr/>
          <a:lstStyle>
            <a:lvl1pPr>
              <a:defRPr/>
            </a:lvl1pPr>
          </a:lstStyle>
          <a:p>
            <a:pPr>
              <a:defRPr/>
            </a:pPr>
            <a:fld id="{48945869-6AC8-42BF-A4C2-A8D8632F614D}" type="slidenum">
              <a:rPr lang="el-GR"/>
              <a:pPr>
                <a:defRPr/>
              </a:pPr>
              <a:t>‹#›</a:t>
            </a:fld>
            <a:endParaRPr lang="el-GR"/>
          </a:p>
        </p:txBody>
      </p:sp>
    </p:spTree>
    <p:extLst>
      <p:ext uri="{BB962C8B-B14F-4D97-AF65-F5344CB8AC3E}">
        <p14:creationId xmlns:p14="http://schemas.microsoft.com/office/powerpoint/2010/main" val="1515761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5"/>
          <p:cNvSpPr>
            <a:spLocks noGrp="1" noChangeArrowheads="1"/>
          </p:cNvSpPr>
          <p:nvPr>
            <p:ph type="ftr" sz="quarter" idx="10"/>
          </p:nvPr>
        </p:nvSpPr>
        <p:spPr>
          <a:ln/>
        </p:spPr>
        <p:txBody>
          <a:bodyPr/>
          <a:lstStyle>
            <a:lvl1pPr>
              <a:defRPr/>
            </a:lvl1pPr>
          </a:lstStyle>
          <a:p>
            <a:pPr>
              <a:defRPr/>
            </a:pPr>
            <a:r>
              <a:rPr lang="el-GR"/>
              <a:t>ΔΠΘ-ΤΜΗΜΑ ΜΠΔ: ΕΙΣΑΓΩΓΗ ΣΤΟΥΣ Η/Υ</a:t>
            </a:r>
            <a:r>
              <a:rPr lang="en-US"/>
              <a:t> </a:t>
            </a:r>
            <a:endParaRPr lang="el-GR"/>
          </a:p>
        </p:txBody>
      </p:sp>
      <p:sp>
        <p:nvSpPr>
          <p:cNvPr id="5" name="Rectangle 6"/>
          <p:cNvSpPr>
            <a:spLocks noGrp="1" noChangeArrowheads="1"/>
          </p:cNvSpPr>
          <p:nvPr>
            <p:ph type="sldNum" sz="quarter" idx="11"/>
          </p:nvPr>
        </p:nvSpPr>
        <p:spPr>
          <a:ln/>
        </p:spPr>
        <p:txBody>
          <a:bodyPr/>
          <a:lstStyle>
            <a:lvl1pPr>
              <a:defRPr/>
            </a:lvl1pPr>
          </a:lstStyle>
          <a:p>
            <a:pPr>
              <a:defRPr/>
            </a:pPr>
            <a:fld id="{66315DAC-753A-4F0A-95D3-CA243032B7DD}" type="slidenum">
              <a:rPr lang="el-GR"/>
              <a:pPr>
                <a:defRPr/>
              </a:pPr>
              <a:t>‹#›</a:t>
            </a:fld>
            <a:endParaRPr lang="el-GR"/>
          </a:p>
        </p:txBody>
      </p:sp>
    </p:spTree>
    <p:extLst>
      <p:ext uri="{BB962C8B-B14F-4D97-AF65-F5344CB8AC3E}">
        <p14:creationId xmlns:p14="http://schemas.microsoft.com/office/powerpoint/2010/main" val="3542098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304800" y="1371600"/>
            <a:ext cx="4191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371600"/>
            <a:ext cx="4191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5"/>
          <p:cNvSpPr>
            <a:spLocks noGrp="1" noChangeArrowheads="1"/>
          </p:cNvSpPr>
          <p:nvPr>
            <p:ph type="ftr" sz="quarter" idx="10"/>
          </p:nvPr>
        </p:nvSpPr>
        <p:spPr>
          <a:ln/>
        </p:spPr>
        <p:txBody>
          <a:bodyPr/>
          <a:lstStyle>
            <a:lvl1pPr>
              <a:defRPr/>
            </a:lvl1pPr>
          </a:lstStyle>
          <a:p>
            <a:pPr>
              <a:defRPr/>
            </a:pPr>
            <a:r>
              <a:rPr lang="el-GR"/>
              <a:t>ΔΠΘ-ΤΜΗΜΑ ΜΠΔ: ΕΙΣΑΓΩΓΗ ΣΤΟΥΣ Η/Υ</a:t>
            </a:r>
            <a:r>
              <a:rPr lang="en-US"/>
              <a:t> </a:t>
            </a:r>
            <a:endParaRPr lang="el-GR"/>
          </a:p>
        </p:txBody>
      </p:sp>
      <p:sp>
        <p:nvSpPr>
          <p:cNvPr id="6" name="Rectangle 6"/>
          <p:cNvSpPr>
            <a:spLocks noGrp="1" noChangeArrowheads="1"/>
          </p:cNvSpPr>
          <p:nvPr>
            <p:ph type="sldNum" sz="quarter" idx="11"/>
          </p:nvPr>
        </p:nvSpPr>
        <p:spPr>
          <a:ln/>
        </p:spPr>
        <p:txBody>
          <a:bodyPr/>
          <a:lstStyle>
            <a:lvl1pPr>
              <a:defRPr/>
            </a:lvl1pPr>
          </a:lstStyle>
          <a:p>
            <a:pPr>
              <a:defRPr/>
            </a:pPr>
            <a:fld id="{596D5865-5E7D-43D3-8882-B967933C0572}" type="slidenum">
              <a:rPr lang="el-GR"/>
              <a:pPr>
                <a:defRPr/>
              </a:pPr>
              <a:t>‹#›</a:t>
            </a:fld>
            <a:endParaRPr lang="el-GR"/>
          </a:p>
        </p:txBody>
      </p:sp>
    </p:spTree>
    <p:extLst>
      <p:ext uri="{BB962C8B-B14F-4D97-AF65-F5344CB8AC3E}">
        <p14:creationId xmlns:p14="http://schemas.microsoft.com/office/powerpoint/2010/main" val="178317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5"/>
          <p:cNvSpPr>
            <a:spLocks noGrp="1" noChangeArrowheads="1"/>
          </p:cNvSpPr>
          <p:nvPr>
            <p:ph type="ftr" sz="quarter" idx="10"/>
          </p:nvPr>
        </p:nvSpPr>
        <p:spPr>
          <a:ln/>
        </p:spPr>
        <p:txBody>
          <a:bodyPr/>
          <a:lstStyle>
            <a:lvl1pPr>
              <a:defRPr/>
            </a:lvl1pPr>
          </a:lstStyle>
          <a:p>
            <a:pPr>
              <a:defRPr/>
            </a:pPr>
            <a:r>
              <a:rPr lang="el-GR"/>
              <a:t>ΔΠΘ-ΤΜΗΜΑ ΜΠΔ: ΕΙΣΑΓΩΓΗ ΣΤΟΥΣ Η/Υ</a:t>
            </a:r>
            <a:r>
              <a:rPr lang="en-US"/>
              <a:t> </a:t>
            </a:r>
            <a:endParaRPr lang="el-GR"/>
          </a:p>
        </p:txBody>
      </p:sp>
      <p:sp>
        <p:nvSpPr>
          <p:cNvPr id="8" name="Rectangle 6"/>
          <p:cNvSpPr>
            <a:spLocks noGrp="1" noChangeArrowheads="1"/>
          </p:cNvSpPr>
          <p:nvPr>
            <p:ph type="sldNum" sz="quarter" idx="11"/>
          </p:nvPr>
        </p:nvSpPr>
        <p:spPr>
          <a:ln/>
        </p:spPr>
        <p:txBody>
          <a:bodyPr/>
          <a:lstStyle>
            <a:lvl1pPr>
              <a:defRPr/>
            </a:lvl1pPr>
          </a:lstStyle>
          <a:p>
            <a:pPr>
              <a:defRPr/>
            </a:pPr>
            <a:fld id="{B4702B57-6439-4909-8B58-A7D2ED1675F5}" type="slidenum">
              <a:rPr lang="el-GR"/>
              <a:pPr>
                <a:defRPr/>
              </a:pPr>
              <a:t>‹#›</a:t>
            </a:fld>
            <a:endParaRPr lang="el-GR"/>
          </a:p>
        </p:txBody>
      </p:sp>
    </p:spTree>
    <p:extLst>
      <p:ext uri="{BB962C8B-B14F-4D97-AF65-F5344CB8AC3E}">
        <p14:creationId xmlns:p14="http://schemas.microsoft.com/office/powerpoint/2010/main" val="641342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5"/>
          <p:cNvSpPr>
            <a:spLocks noGrp="1" noChangeArrowheads="1"/>
          </p:cNvSpPr>
          <p:nvPr>
            <p:ph type="ftr" sz="quarter" idx="10"/>
          </p:nvPr>
        </p:nvSpPr>
        <p:spPr>
          <a:ln/>
        </p:spPr>
        <p:txBody>
          <a:bodyPr/>
          <a:lstStyle>
            <a:lvl1pPr>
              <a:defRPr/>
            </a:lvl1pPr>
          </a:lstStyle>
          <a:p>
            <a:pPr>
              <a:defRPr/>
            </a:pPr>
            <a:r>
              <a:rPr lang="el-GR"/>
              <a:t>ΔΠΘ-ΤΜΗΜΑ ΜΠΔ: ΕΙΣΑΓΩΓΗ ΣΤΟΥΣ Η/Υ</a:t>
            </a:r>
            <a:r>
              <a:rPr lang="en-US"/>
              <a:t> </a:t>
            </a:r>
            <a:endParaRPr lang="el-GR"/>
          </a:p>
        </p:txBody>
      </p:sp>
      <p:sp>
        <p:nvSpPr>
          <p:cNvPr id="4" name="Rectangle 6"/>
          <p:cNvSpPr>
            <a:spLocks noGrp="1" noChangeArrowheads="1"/>
          </p:cNvSpPr>
          <p:nvPr>
            <p:ph type="sldNum" sz="quarter" idx="11"/>
          </p:nvPr>
        </p:nvSpPr>
        <p:spPr>
          <a:ln/>
        </p:spPr>
        <p:txBody>
          <a:bodyPr/>
          <a:lstStyle>
            <a:lvl1pPr>
              <a:defRPr/>
            </a:lvl1pPr>
          </a:lstStyle>
          <a:p>
            <a:pPr>
              <a:defRPr/>
            </a:pPr>
            <a:fld id="{5A1972A1-701D-4967-B555-E880782AB807}" type="slidenum">
              <a:rPr lang="el-GR"/>
              <a:pPr>
                <a:defRPr/>
              </a:pPr>
              <a:t>‹#›</a:t>
            </a:fld>
            <a:endParaRPr lang="el-GR"/>
          </a:p>
        </p:txBody>
      </p:sp>
    </p:spTree>
    <p:extLst>
      <p:ext uri="{BB962C8B-B14F-4D97-AF65-F5344CB8AC3E}">
        <p14:creationId xmlns:p14="http://schemas.microsoft.com/office/powerpoint/2010/main" val="3966354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l-GR"/>
              <a:t>ΔΠΘ-ΤΜΗΜΑ ΜΠΔ: ΕΙΣΑΓΩΓΗ ΣΤΟΥΣ Η/Υ</a:t>
            </a:r>
            <a:r>
              <a:rPr lang="en-US"/>
              <a:t> </a:t>
            </a:r>
            <a:endParaRPr lang="el-GR"/>
          </a:p>
        </p:txBody>
      </p:sp>
      <p:sp>
        <p:nvSpPr>
          <p:cNvPr id="3" name="Rectangle 6"/>
          <p:cNvSpPr>
            <a:spLocks noGrp="1" noChangeArrowheads="1"/>
          </p:cNvSpPr>
          <p:nvPr>
            <p:ph type="sldNum" sz="quarter" idx="11"/>
          </p:nvPr>
        </p:nvSpPr>
        <p:spPr>
          <a:ln/>
        </p:spPr>
        <p:txBody>
          <a:bodyPr/>
          <a:lstStyle>
            <a:lvl1pPr>
              <a:defRPr/>
            </a:lvl1pPr>
          </a:lstStyle>
          <a:p>
            <a:pPr>
              <a:defRPr/>
            </a:pPr>
            <a:fld id="{60BC09F2-AC59-40F1-9894-20209B3BC51C}" type="slidenum">
              <a:rPr lang="el-GR"/>
              <a:pPr>
                <a:defRPr/>
              </a:pPr>
              <a:t>‹#›</a:t>
            </a:fld>
            <a:endParaRPr lang="el-GR"/>
          </a:p>
        </p:txBody>
      </p:sp>
    </p:spTree>
    <p:extLst>
      <p:ext uri="{BB962C8B-B14F-4D97-AF65-F5344CB8AC3E}">
        <p14:creationId xmlns:p14="http://schemas.microsoft.com/office/powerpoint/2010/main" val="3233106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5"/>
          <p:cNvSpPr>
            <a:spLocks noGrp="1" noChangeArrowheads="1"/>
          </p:cNvSpPr>
          <p:nvPr>
            <p:ph type="ftr" sz="quarter" idx="10"/>
          </p:nvPr>
        </p:nvSpPr>
        <p:spPr>
          <a:ln/>
        </p:spPr>
        <p:txBody>
          <a:bodyPr/>
          <a:lstStyle>
            <a:lvl1pPr>
              <a:defRPr/>
            </a:lvl1pPr>
          </a:lstStyle>
          <a:p>
            <a:pPr>
              <a:defRPr/>
            </a:pPr>
            <a:r>
              <a:rPr lang="el-GR"/>
              <a:t>ΔΠΘ-ΤΜΗΜΑ ΜΠΔ: ΕΙΣΑΓΩΓΗ ΣΤΟΥΣ Η/Υ</a:t>
            </a:r>
            <a:r>
              <a:rPr lang="en-US"/>
              <a:t> </a:t>
            </a:r>
            <a:endParaRPr lang="el-GR"/>
          </a:p>
        </p:txBody>
      </p:sp>
      <p:sp>
        <p:nvSpPr>
          <p:cNvPr id="6" name="Rectangle 6"/>
          <p:cNvSpPr>
            <a:spLocks noGrp="1" noChangeArrowheads="1"/>
          </p:cNvSpPr>
          <p:nvPr>
            <p:ph type="sldNum" sz="quarter" idx="11"/>
          </p:nvPr>
        </p:nvSpPr>
        <p:spPr>
          <a:ln/>
        </p:spPr>
        <p:txBody>
          <a:bodyPr/>
          <a:lstStyle>
            <a:lvl1pPr>
              <a:defRPr/>
            </a:lvl1pPr>
          </a:lstStyle>
          <a:p>
            <a:pPr>
              <a:defRPr/>
            </a:pPr>
            <a:fld id="{AA020FC4-44DD-483D-A5CA-CE106CCB44DA}" type="slidenum">
              <a:rPr lang="el-GR"/>
              <a:pPr>
                <a:defRPr/>
              </a:pPr>
              <a:t>‹#›</a:t>
            </a:fld>
            <a:endParaRPr lang="el-GR"/>
          </a:p>
        </p:txBody>
      </p:sp>
    </p:spTree>
    <p:extLst>
      <p:ext uri="{BB962C8B-B14F-4D97-AF65-F5344CB8AC3E}">
        <p14:creationId xmlns:p14="http://schemas.microsoft.com/office/powerpoint/2010/main" val="173410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5"/>
          <p:cNvSpPr>
            <a:spLocks noGrp="1" noChangeArrowheads="1"/>
          </p:cNvSpPr>
          <p:nvPr>
            <p:ph type="ftr" sz="quarter" idx="10"/>
          </p:nvPr>
        </p:nvSpPr>
        <p:spPr>
          <a:ln/>
        </p:spPr>
        <p:txBody>
          <a:bodyPr/>
          <a:lstStyle>
            <a:lvl1pPr>
              <a:defRPr/>
            </a:lvl1pPr>
          </a:lstStyle>
          <a:p>
            <a:pPr>
              <a:defRPr/>
            </a:pPr>
            <a:r>
              <a:rPr lang="el-GR"/>
              <a:t>ΔΠΘ-ΤΜΗΜΑ ΜΠΔ: ΕΙΣΑΓΩΓΗ ΣΤΟΥΣ Η/Υ</a:t>
            </a:r>
            <a:r>
              <a:rPr lang="en-US"/>
              <a:t> </a:t>
            </a:r>
            <a:endParaRPr lang="el-GR"/>
          </a:p>
        </p:txBody>
      </p:sp>
      <p:sp>
        <p:nvSpPr>
          <p:cNvPr id="6" name="Rectangle 6"/>
          <p:cNvSpPr>
            <a:spLocks noGrp="1" noChangeArrowheads="1"/>
          </p:cNvSpPr>
          <p:nvPr>
            <p:ph type="sldNum" sz="quarter" idx="11"/>
          </p:nvPr>
        </p:nvSpPr>
        <p:spPr>
          <a:ln/>
        </p:spPr>
        <p:txBody>
          <a:bodyPr/>
          <a:lstStyle>
            <a:lvl1pPr>
              <a:defRPr/>
            </a:lvl1pPr>
          </a:lstStyle>
          <a:p>
            <a:pPr>
              <a:defRPr/>
            </a:pPr>
            <a:fld id="{54F62ADB-82B3-45C8-B23B-0545210A4886}" type="slidenum">
              <a:rPr lang="el-GR"/>
              <a:pPr>
                <a:defRPr/>
              </a:pPr>
              <a:t>‹#›</a:t>
            </a:fld>
            <a:endParaRPr lang="el-GR"/>
          </a:p>
        </p:txBody>
      </p:sp>
    </p:spTree>
    <p:extLst>
      <p:ext uri="{BB962C8B-B14F-4D97-AF65-F5344CB8AC3E}">
        <p14:creationId xmlns:p14="http://schemas.microsoft.com/office/powerpoint/2010/main" val="3023196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04800" y="304800"/>
            <a:ext cx="8458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Κάντε κλικ για να επεξεργαστείτε τον τίτλο</a:t>
            </a:r>
          </a:p>
        </p:txBody>
      </p:sp>
      <p:sp>
        <p:nvSpPr>
          <p:cNvPr id="3075" name="Rectangle 3"/>
          <p:cNvSpPr>
            <a:spLocks noGrp="1" noChangeArrowheads="1"/>
          </p:cNvSpPr>
          <p:nvPr>
            <p:ph type="body" idx="1"/>
          </p:nvPr>
        </p:nvSpPr>
        <p:spPr bwMode="auto">
          <a:xfrm>
            <a:off x="304800" y="1371600"/>
            <a:ext cx="8534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1029" name="Rectangle 5"/>
          <p:cNvSpPr>
            <a:spLocks noGrp="1" noChangeArrowheads="1"/>
          </p:cNvSpPr>
          <p:nvPr>
            <p:ph type="ftr" sz="quarter" idx="3"/>
          </p:nvPr>
        </p:nvSpPr>
        <p:spPr bwMode="auto">
          <a:xfrm>
            <a:off x="304800" y="6248400"/>
            <a:ext cx="7086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rgbClr val="CC0000"/>
                </a:solidFill>
                <a:latin typeface="+mn-lt"/>
              </a:defRPr>
            </a:lvl1pPr>
          </a:lstStyle>
          <a:p>
            <a:pPr>
              <a:defRPr/>
            </a:pPr>
            <a:r>
              <a:rPr lang="el-GR"/>
              <a:t>ΔΠΘ-ΤΜΗΜΑ ΜΠΔ: ΕΙΣΑΓΩΓΗ ΣΤΟΥΣ Η/Υ</a:t>
            </a:r>
            <a:r>
              <a:rPr lang="en-US"/>
              <a:t> </a:t>
            </a:r>
            <a:endParaRPr lang="el-GR"/>
          </a:p>
        </p:txBody>
      </p:sp>
      <p:sp>
        <p:nvSpPr>
          <p:cNvPr id="1030" name="Rectangle 6"/>
          <p:cNvSpPr>
            <a:spLocks noGrp="1" noChangeArrowheads="1"/>
          </p:cNvSpPr>
          <p:nvPr>
            <p:ph type="sldNum" sz="quarter" idx="4"/>
          </p:nvPr>
        </p:nvSpPr>
        <p:spPr bwMode="auto">
          <a:xfrm>
            <a:off x="7620000" y="6248400"/>
            <a:ext cx="1143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CC0000"/>
                </a:solidFill>
                <a:latin typeface="+mn-lt"/>
              </a:defRPr>
            </a:lvl1pPr>
          </a:lstStyle>
          <a:p>
            <a:pPr>
              <a:defRPr/>
            </a:pPr>
            <a:fld id="{A931E577-08CD-4799-A180-3DBE57B7FFAB}"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ctr" rtl="0" eaLnBrk="0" fontAlgn="base" hangingPunct="0">
        <a:spcBef>
          <a:spcPct val="0"/>
        </a:spcBef>
        <a:spcAft>
          <a:spcPct val="0"/>
        </a:spcAft>
        <a:defRPr sz="3200">
          <a:solidFill>
            <a:srgbClr val="CC0000"/>
          </a:solidFill>
          <a:latin typeface="+mj-lt"/>
          <a:ea typeface="+mj-ea"/>
          <a:cs typeface="+mj-cs"/>
        </a:defRPr>
      </a:lvl1pPr>
      <a:lvl2pPr algn="ctr" rtl="0" eaLnBrk="0" fontAlgn="base" hangingPunct="0">
        <a:spcBef>
          <a:spcPct val="0"/>
        </a:spcBef>
        <a:spcAft>
          <a:spcPct val="0"/>
        </a:spcAft>
        <a:defRPr sz="3200">
          <a:solidFill>
            <a:srgbClr val="CC0000"/>
          </a:solidFill>
          <a:latin typeface="Comic Sans MS" pitchFamily="66" charset="0"/>
        </a:defRPr>
      </a:lvl2pPr>
      <a:lvl3pPr algn="ctr" rtl="0" eaLnBrk="0" fontAlgn="base" hangingPunct="0">
        <a:spcBef>
          <a:spcPct val="0"/>
        </a:spcBef>
        <a:spcAft>
          <a:spcPct val="0"/>
        </a:spcAft>
        <a:defRPr sz="3200">
          <a:solidFill>
            <a:srgbClr val="CC0000"/>
          </a:solidFill>
          <a:latin typeface="Comic Sans MS" pitchFamily="66" charset="0"/>
        </a:defRPr>
      </a:lvl3pPr>
      <a:lvl4pPr algn="ctr" rtl="0" eaLnBrk="0" fontAlgn="base" hangingPunct="0">
        <a:spcBef>
          <a:spcPct val="0"/>
        </a:spcBef>
        <a:spcAft>
          <a:spcPct val="0"/>
        </a:spcAft>
        <a:defRPr sz="3200">
          <a:solidFill>
            <a:srgbClr val="CC0000"/>
          </a:solidFill>
          <a:latin typeface="Comic Sans MS" pitchFamily="66" charset="0"/>
        </a:defRPr>
      </a:lvl4pPr>
      <a:lvl5pPr algn="ctr" rtl="0" eaLnBrk="0" fontAlgn="base" hangingPunct="0">
        <a:spcBef>
          <a:spcPct val="0"/>
        </a:spcBef>
        <a:spcAft>
          <a:spcPct val="0"/>
        </a:spcAft>
        <a:defRPr sz="3200">
          <a:solidFill>
            <a:srgbClr val="CC0000"/>
          </a:solidFill>
          <a:latin typeface="Comic Sans MS" pitchFamily="66" charset="0"/>
        </a:defRPr>
      </a:lvl5pPr>
      <a:lvl6pPr marL="457200" algn="ctr" rtl="0" fontAlgn="base">
        <a:spcBef>
          <a:spcPct val="0"/>
        </a:spcBef>
        <a:spcAft>
          <a:spcPct val="0"/>
        </a:spcAft>
        <a:defRPr sz="3200">
          <a:solidFill>
            <a:srgbClr val="CC0000"/>
          </a:solidFill>
          <a:latin typeface="Comic Sans MS" pitchFamily="66" charset="0"/>
        </a:defRPr>
      </a:lvl6pPr>
      <a:lvl7pPr marL="914400" algn="ctr" rtl="0" fontAlgn="base">
        <a:spcBef>
          <a:spcPct val="0"/>
        </a:spcBef>
        <a:spcAft>
          <a:spcPct val="0"/>
        </a:spcAft>
        <a:defRPr sz="3200">
          <a:solidFill>
            <a:srgbClr val="CC0000"/>
          </a:solidFill>
          <a:latin typeface="Comic Sans MS" pitchFamily="66" charset="0"/>
        </a:defRPr>
      </a:lvl7pPr>
      <a:lvl8pPr marL="1371600" algn="ctr" rtl="0" fontAlgn="base">
        <a:spcBef>
          <a:spcPct val="0"/>
        </a:spcBef>
        <a:spcAft>
          <a:spcPct val="0"/>
        </a:spcAft>
        <a:defRPr sz="3200">
          <a:solidFill>
            <a:srgbClr val="CC0000"/>
          </a:solidFill>
          <a:latin typeface="Comic Sans MS" pitchFamily="66" charset="0"/>
        </a:defRPr>
      </a:lvl8pPr>
      <a:lvl9pPr marL="1828800" algn="ctr" rtl="0" fontAlgn="base">
        <a:spcBef>
          <a:spcPct val="0"/>
        </a:spcBef>
        <a:spcAft>
          <a:spcPct val="0"/>
        </a:spcAft>
        <a:defRPr sz="3200">
          <a:solidFill>
            <a:srgbClr val="CC0000"/>
          </a:solidFill>
          <a:latin typeface="Comic Sans MS" pitchFamily="66"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5" name="4 - Θέση αριθμού διαφάνειας"/>
          <p:cNvSpPr>
            <a:spLocks noGrp="1"/>
          </p:cNvSpPr>
          <p:nvPr>
            <p:ph type="sldNum" sz="quarter" idx="11"/>
          </p:nvPr>
        </p:nvSpPr>
        <p:spPr/>
        <p:txBody>
          <a:bodyPr/>
          <a:lstStyle/>
          <a:p>
            <a:pPr>
              <a:defRPr/>
            </a:pPr>
            <a:fld id="{942B2DE2-E305-43CA-AD3A-71B098142A80}" type="slidenum">
              <a:rPr lang="el-GR"/>
              <a:pPr>
                <a:defRPr/>
              </a:pPr>
              <a:t>1</a:t>
            </a:fld>
            <a:endParaRPr lang="el-GR"/>
          </a:p>
        </p:txBody>
      </p:sp>
      <p:sp>
        <p:nvSpPr>
          <p:cNvPr id="4100" name="Rectangle 4"/>
          <p:cNvSpPr>
            <a:spLocks noGrp="1" noChangeArrowheads="1"/>
          </p:cNvSpPr>
          <p:nvPr>
            <p:ph type="ctrTitle"/>
          </p:nvPr>
        </p:nvSpPr>
        <p:spPr>
          <a:xfrm>
            <a:off x="684213" y="1196975"/>
            <a:ext cx="7920037" cy="1470025"/>
          </a:xfrm>
        </p:spPr>
        <p:txBody>
          <a:bodyPr/>
          <a:lstStyle/>
          <a:p>
            <a:pPr eaLnBrk="1" hangingPunct="1"/>
            <a:r>
              <a:rPr lang="el-GR" altLang="el-GR" smtClean="0"/>
              <a:t>Εισαγωγή στη γλώσσα Προγραμματισμού </a:t>
            </a:r>
            <a:r>
              <a:rPr lang="en-US" altLang="el-GR" b="1" smtClean="0"/>
              <a:t>C</a:t>
            </a:r>
            <a:endParaRPr lang="el-GR" altLang="el-GR" b="1" smtClean="0"/>
          </a:p>
        </p:txBody>
      </p:sp>
      <p:sp>
        <p:nvSpPr>
          <p:cNvPr id="4101" name="Rectangle 5"/>
          <p:cNvSpPr>
            <a:spLocks noGrp="1" noChangeArrowheads="1"/>
          </p:cNvSpPr>
          <p:nvPr>
            <p:ph type="subTitle" idx="1"/>
          </p:nvPr>
        </p:nvSpPr>
        <p:spPr>
          <a:xfrm>
            <a:off x="1476375" y="3141662"/>
            <a:ext cx="6400800" cy="2303561"/>
          </a:xfrm>
        </p:spPr>
        <p:txBody>
          <a:bodyPr/>
          <a:lstStyle/>
          <a:p>
            <a:pPr eaLnBrk="1" hangingPunct="1"/>
            <a:r>
              <a:rPr lang="el-GR" altLang="el-GR" sz="4000" dirty="0" smtClean="0"/>
              <a:t>ΠΙΝΑΚΕΣ (</a:t>
            </a:r>
            <a:r>
              <a:rPr lang="en-US" altLang="el-GR" sz="4000" dirty="0" smtClean="0"/>
              <a:t>arrays</a:t>
            </a:r>
            <a:r>
              <a:rPr lang="en-US" altLang="el-GR" sz="4000" dirty="0" smtClean="0"/>
              <a:t>)</a:t>
            </a:r>
            <a:endParaRPr lang="el-GR" altLang="el-GR" sz="4000" dirty="0" smtClean="0"/>
          </a:p>
          <a:p>
            <a:pPr eaLnBrk="1" hangingPunct="1"/>
            <a:endParaRPr lang="en-US" altLang="el-GR" sz="4000" dirty="0" smtClean="0"/>
          </a:p>
          <a:p>
            <a:pPr eaLnBrk="1" hangingPunct="1"/>
            <a:r>
              <a:rPr lang="el-GR" altLang="el-GR" sz="4000" dirty="0" err="1" smtClean="0">
                <a:solidFill>
                  <a:srgbClr val="0000FF"/>
                </a:solidFill>
              </a:rPr>
              <a:t>Ακαδ</a:t>
            </a:r>
            <a:r>
              <a:rPr lang="el-GR" altLang="el-GR" sz="4000" dirty="0" smtClean="0">
                <a:solidFill>
                  <a:srgbClr val="0000FF"/>
                </a:solidFill>
              </a:rPr>
              <a:t>. Έτος 2023-2024</a:t>
            </a:r>
            <a:endParaRPr lang="el-GR" altLang="el-GR" sz="4000" dirty="0" smtClean="0">
              <a:solidFill>
                <a:srgbClr val="0000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5" name="4 - Θέση αριθμού διαφάνειας"/>
          <p:cNvSpPr>
            <a:spLocks noGrp="1"/>
          </p:cNvSpPr>
          <p:nvPr>
            <p:ph type="sldNum" sz="quarter" idx="11"/>
          </p:nvPr>
        </p:nvSpPr>
        <p:spPr/>
        <p:txBody>
          <a:bodyPr/>
          <a:lstStyle/>
          <a:p>
            <a:pPr>
              <a:defRPr/>
            </a:pPr>
            <a:fld id="{1E441706-1ABF-4B88-9765-60224D1D9201}" type="slidenum">
              <a:rPr lang="el-GR"/>
              <a:pPr>
                <a:defRPr/>
              </a:pPr>
              <a:t>10</a:t>
            </a:fld>
            <a:endParaRPr lang="el-GR"/>
          </a:p>
        </p:txBody>
      </p:sp>
      <p:sp>
        <p:nvSpPr>
          <p:cNvPr id="11268" name="Rectangle 2"/>
          <p:cNvSpPr>
            <a:spLocks noGrp="1" noChangeArrowheads="1"/>
          </p:cNvSpPr>
          <p:nvPr>
            <p:ph type="title"/>
          </p:nvPr>
        </p:nvSpPr>
        <p:spPr/>
        <p:txBody>
          <a:bodyPr/>
          <a:lstStyle/>
          <a:p>
            <a:pPr eaLnBrk="1" hangingPunct="1"/>
            <a:r>
              <a:rPr lang="el-GR" altLang="el-GR" smtClean="0"/>
              <a:t>Διαχείριση δείκτη (</a:t>
            </a:r>
            <a:r>
              <a:rPr lang="en-US" altLang="el-GR" smtClean="0"/>
              <a:t>index) </a:t>
            </a:r>
            <a:r>
              <a:rPr lang="el-GR" altLang="el-GR" smtClean="0"/>
              <a:t>πίνακα</a:t>
            </a:r>
          </a:p>
        </p:txBody>
      </p:sp>
      <p:sp>
        <p:nvSpPr>
          <p:cNvPr id="11269" name="Rectangle 3"/>
          <p:cNvSpPr>
            <a:spLocks noGrp="1" noChangeArrowheads="1"/>
          </p:cNvSpPr>
          <p:nvPr>
            <p:ph type="body" idx="1"/>
          </p:nvPr>
        </p:nvSpPr>
        <p:spPr/>
        <p:txBody>
          <a:bodyPr/>
          <a:lstStyle/>
          <a:p>
            <a:pPr eaLnBrk="1" hangingPunct="1"/>
            <a:r>
              <a:rPr lang="el-GR" altLang="el-GR" smtClean="0">
                <a:solidFill>
                  <a:schemeClr val="accent2"/>
                </a:solidFill>
              </a:rPr>
              <a:t>Οι πίνακες έχουν σταθερό μέγεθος</a:t>
            </a:r>
            <a:endParaRPr lang="en-US" altLang="el-GR" smtClean="0">
              <a:solidFill>
                <a:schemeClr val="accent2"/>
              </a:solidFill>
            </a:endParaRPr>
          </a:p>
          <a:p>
            <a:pPr eaLnBrk="1" hangingPunct="1"/>
            <a:r>
              <a:rPr lang="el-GR" altLang="el-GR" smtClean="0">
                <a:solidFill>
                  <a:schemeClr val="accent2"/>
                </a:solidFill>
              </a:rPr>
              <a:t>Δεν υπάρχει τρόπος (που να υποστηρίζεται αυτόματα από τη γλώσσα </a:t>
            </a:r>
            <a:r>
              <a:rPr lang="en-US" altLang="el-GR" smtClean="0">
                <a:solidFill>
                  <a:schemeClr val="accent2"/>
                </a:solidFill>
              </a:rPr>
              <a:t>C) </a:t>
            </a:r>
            <a:r>
              <a:rPr lang="el-GR" altLang="el-GR" smtClean="0">
                <a:solidFill>
                  <a:schemeClr val="accent2"/>
                </a:solidFill>
              </a:rPr>
              <a:t>για τον έλεγχο αν ο δείκτης που χρησιμοποιούμε, για να διαχειριζόμαστε τα στοιχεία ενός πίνακα, είναι εντός των ορίων του πίνακα.</a:t>
            </a:r>
            <a:endParaRPr lang="en-US" altLang="el-GR" smtClean="0">
              <a:solidFill>
                <a:schemeClr val="accent2"/>
              </a:solidFill>
            </a:endParaRPr>
          </a:p>
          <a:p>
            <a:pPr eaLnBrk="1" hangingPunct="1"/>
            <a:r>
              <a:rPr lang="el-GR" altLang="el-GR" sz="4000" smtClean="0">
                <a:solidFill>
                  <a:srgbClr val="CC0000"/>
                </a:solidFill>
              </a:rPr>
              <a:t>Ο έλεγχος αυτός πρέπει να γίνεται από εμάς σε κάθε περίπτωση!!!!</a:t>
            </a:r>
            <a:r>
              <a:rPr lang="el-GR" altLang="el-GR" smtClean="0">
                <a:solidFill>
                  <a:srgbClr val="CC0000"/>
                </a:solidFill>
              </a:rPr>
              <a:t> </a:t>
            </a:r>
          </a:p>
        </p:txBody>
      </p:sp>
    </p:spTree>
    <p:extLst>
      <p:ext uri="{BB962C8B-B14F-4D97-AF65-F5344CB8AC3E}">
        <p14:creationId xmlns:p14="http://schemas.microsoft.com/office/powerpoint/2010/main" val="31975725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p:spPr>
        <p:txBody>
          <a:bodyPr/>
          <a:lstStyle/>
          <a:p>
            <a:r>
              <a:rPr lang="en-US" dirty="0"/>
              <a:t>Access elements out of its bound</a:t>
            </a:r>
            <a:r>
              <a:rPr lang="en-US" dirty="0" smtClean="0"/>
              <a:t>!</a:t>
            </a:r>
            <a:endParaRPr lang="el-GR" dirty="0"/>
          </a:p>
        </p:txBody>
      </p:sp>
      <p:sp>
        <p:nvSpPr>
          <p:cNvPr id="3" name="Θέση περιεχομένου 2"/>
          <p:cNvSpPr>
            <a:spLocks noGrp="1"/>
          </p:cNvSpPr>
          <p:nvPr>
            <p:ph idx="1"/>
          </p:nvPr>
        </p:nvSpPr>
        <p:spPr>
          <a:solidFill>
            <a:schemeClr val="bg1">
              <a:lumMod val="95000"/>
            </a:schemeClr>
          </a:solidFill>
        </p:spPr>
        <p:txBody>
          <a:bodyPr/>
          <a:lstStyle/>
          <a:p>
            <a:pPr marL="0" indent="0">
              <a:buNone/>
            </a:pPr>
            <a:r>
              <a:rPr lang="en-US" sz="2000" dirty="0" smtClean="0"/>
              <a:t>Suppose </a:t>
            </a:r>
            <a:r>
              <a:rPr lang="en-US" sz="2000" dirty="0"/>
              <a:t>you declared an array of 10 elements. Let's say,</a:t>
            </a:r>
          </a:p>
          <a:p>
            <a:pPr marL="0" indent="0">
              <a:buNone/>
            </a:pPr>
            <a:r>
              <a:rPr lang="en-US" sz="2000" b="1" dirty="0" err="1" smtClean="0">
                <a:solidFill>
                  <a:srgbClr val="00B050"/>
                </a:solidFill>
                <a:latin typeface="Courier New" panose="02070309020205020404" pitchFamily="49" charset="0"/>
                <a:cs typeface="Courier New" panose="02070309020205020404" pitchFamily="49" charset="0"/>
              </a:rPr>
              <a:t>int</a:t>
            </a:r>
            <a:r>
              <a:rPr lang="en-US" sz="2000" b="1" dirty="0" smtClean="0">
                <a:solidFill>
                  <a:srgbClr val="00B050"/>
                </a:solidFill>
                <a:latin typeface="Courier New" panose="02070309020205020404" pitchFamily="49" charset="0"/>
                <a:cs typeface="Courier New" panose="02070309020205020404" pitchFamily="49" charset="0"/>
              </a:rPr>
              <a:t> </a:t>
            </a:r>
            <a:r>
              <a:rPr lang="en-US" sz="2000" b="1" dirty="0" err="1">
                <a:solidFill>
                  <a:srgbClr val="00B050"/>
                </a:solidFill>
                <a:latin typeface="Courier New" panose="02070309020205020404" pitchFamily="49" charset="0"/>
                <a:cs typeface="Courier New" panose="02070309020205020404" pitchFamily="49" charset="0"/>
              </a:rPr>
              <a:t>testArray</a:t>
            </a:r>
            <a:r>
              <a:rPr lang="en-US" sz="2000" b="1" dirty="0">
                <a:solidFill>
                  <a:srgbClr val="00B050"/>
                </a:solidFill>
                <a:latin typeface="Courier New" panose="02070309020205020404" pitchFamily="49" charset="0"/>
                <a:cs typeface="Courier New" panose="02070309020205020404" pitchFamily="49" charset="0"/>
              </a:rPr>
              <a:t>[10];</a:t>
            </a:r>
          </a:p>
          <a:p>
            <a:pPr marL="0" indent="0">
              <a:buNone/>
            </a:pPr>
            <a:endParaRPr lang="en-US" sz="2000" dirty="0" smtClean="0"/>
          </a:p>
          <a:p>
            <a:pPr marL="0" indent="0">
              <a:buNone/>
            </a:pPr>
            <a:r>
              <a:rPr lang="en-US" sz="2000" dirty="0" smtClean="0"/>
              <a:t>You </a:t>
            </a:r>
            <a:r>
              <a:rPr lang="en-US" sz="2000" dirty="0"/>
              <a:t>can access the array elements from </a:t>
            </a:r>
            <a:r>
              <a:rPr lang="en-US" sz="2000" b="1" dirty="0" err="1">
                <a:solidFill>
                  <a:srgbClr val="00B050"/>
                </a:solidFill>
                <a:latin typeface="Courier New" panose="02070309020205020404" pitchFamily="49" charset="0"/>
                <a:cs typeface="Courier New" panose="02070309020205020404" pitchFamily="49" charset="0"/>
              </a:rPr>
              <a:t>testArray</a:t>
            </a:r>
            <a:r>
              <a:rPr lang="en-US" sz="2000" b="1" dirty="0">
                <a:solidFill>
                  <a:srgbClr val="00B050"/>
                </a:solidFill>
                <a:latin typeface="Courier New" panose="02070309020205020404" pitchFamily="49" charset="0"/>
                <a:cs typeface="Courier New" panose="02070309020205020404" pitchFamily="49" charset="0"/>
              </a:rPr>
              <a:t>[0]</a:t>
            </a:r>
            <a:r>
              <a:rPr lang="en-US" sz="2000" dirty="0"/>
              <a:t> to </a:t>
            </a:r>
            <a:r>
              <a:rPr lang="en-US" sz="2000" b="1" dirty="0" err="1">
                <a:solidFill>
                  <a:srgbClr val="00B050"/>
                </a:solidFill>
                <a:latin typeface="Courier New" panose="02070309020205020404" pitchFamily="49" charset="0"/>
                <a:cs typeface="Courier New" panose="02070309020205020404" pitchFamily="49" charset="0"/>
              </a:rPr>
              <a:t>testArray</a:t>
            </a:r>
            <a:r>
              <a:rPr lang="en-US" sz="2000" b="1" dirty="0">
                <a:solidFill>
                  <a:srgbClr val="00B050"/>
                </a:solidFill>
                <a:latin typeface="Courier New" panose="02070309020205020404" pitchFamily="49" charset="0"/>
                <a:cs typeface="Courier New" panose="02070309020205020404" pitchFamily="49" charset="0"/>
              </a:rPr>
              <a:t>[9]</a:t>
            </a:r>
            <a:r>
              <a:rPr lang="en-US" sz="2000" dirty="0"/>
              <a:t>.</a:t>
            </a:r>
          </a:p>
          <a:p>
            <a:pPr marL="0" indent="0">
              <a:buNone/>
            </a:pPr>
            <a:endParaRPr lang="en-US" sz="2000" dirty="0"/>
          </a:p>
          <a:p>
            <a:pPr marL="0" indent="0">
              <a:buNone/>
            </a:pPr>
            <a:r>
              <a:rPr lang="en-US" sz="2000" dirty="0"/>
              <a:t>Now let's say if you try to access </a:t>
            </a:r>
            <a:r>
              <a:rPr lang="en-US" sz="2000" b="1" dirty="0" err="1">
                <a:solidFill>
                  <a:srgbClr val="CC3300"/>
                </a:solidFill>
                <a:latin typeface="Courier New" panose="02070309020205020404" pitchFamily="49" charset="0"/>
                <a:cs typeface="Courier New" panose="02070309020205020404" pitchFamily="49" charset="0"/>
              </a:rPr>
              <a:t>testArray</a:t>
            </a:r>
            <a:r>
              <a:rPr lang="en-US" sz="2000" b="1" dirty="0">
                <a:solidFill>
                  <a:srgbClr val="CC3300"/>
                </a:solidFill>
                <a:latin typeface="Courier New" panose="02070309020205020404" pitchFamily="49" charset="0"/>
                <a:cs typeface="Courier New" panose="02070309020205020404" pitchFamily="49" charset="0"/>
              </a:rPr>
              <a:t>[12]</a:t>
            </a:r>
            <a:r>
              <a:rPr lang="en-US" sz="2000" dirty="0"/>
              <a:t>. </a:t>
            </a:r>
            <a:endParaRPr lang="en-US" sz="2000" dirty="0" smtClean="0"/>
          </a:p>
          <a:p>
            <a:pPr marL="0" indent="0">
              <a:buNone/>
            </a:pPr>
            <a:r>
              <a:rPr lang="en-US" sz="2000" dirty="0" smtClean="0"/>
              <a:t>The </a:t>
            </a:r>
            <a:r>
              <a:rPr lang="en-US" sz="2000" dirty="0"/>
              <a:t>element is not available. This may cause unexpected output (undefined behavior). Sometimes you might get an error and some other time your program may run correctly.</a:t>
            </a:r>
          </a:p>
          <a:p>
            <a:pPr marL="0" indent="0">
              <a:buNone/>
            </a:pPr>
            <a:endParaRPr lang="en-US" sz="2000" dirty="0"/>
          </a:p>
          <a:p>
            <a:pPr marL="0" indent="0">
              <a:buNone/>
            </a:pPr>
            <a:r>
              <a:rPr lang="en-US" sz="2000" b="1" dirty="0">
                <a:solidFill>
                  <a:srgbClr val="CC0000"/>
                </a:solidFill>
              </a:rPr>
              <a:t>Hence, you should never access elements of an array outside of its bound.</a:t>
            </a:r>
            <a:endParaRPr lang="el-GR" sz="2000" b="1" dirty="0">
              <a:solidFill>
                <a:srgbClr val="CC0000"/>
              </a:solidFill>
            </a:endParaRPr>
          </a:p>
        </p:txBody>
      </p:sp>
      <p:sp>
        <p:nvSpPr>
          <p:cNvPr id="4" name="Θέση υποσέλιδου 3"/>
          <p:cNvSpPr>
            <a:spLocks noGrp="1"/>
          </p:cNvSpPr>
          <p:nvPr>
            <p:ph type="ftr" sz="quarter" idx="10"/>
          </p:nvPr>
        </p:nvSpPr>
        <p:spPr/>
        <p:txBody>
          <a:bodyPr/>
          <a:lstStyle/>
          <a:p>
            <a:pPr>
              <a:defRPr/>
            </a:pPr>
            <a:r>
              <a:rPr lang="el-GR" smtClean="0"/>
              <a:t>ΔΠΘ-ΤΜΗΜΑ ΜΠΔ: ΕΙΣΑΓΩΓΗ ΣΤΟΥΣ Η/Υ</a:t>
            </a:r>
            <a:r>
              <a:rPr lang="en-US" smtClean="0"/>
              <a:t> </a:t>
            </a:r>
            <a:endParaRPr lang="el-GR"/>
          </a:p>
        </p:txBody>
      </p:sp>
      <p:sp>
        <p:nvSpPr>
          <p:cNvPr id="5" name="Θέση αριθμού διαφάνειας 4"/>
          <p:cNvSpPr>
            <a:spLocks noGrp="1"/>
          </p:cNvSpPr>
          <p:nvPr>
            <p:ph type="sldNum" sz="quarter" idx="11"/>
          </p:nvPr>
        </p:nvSpPr>
        <p:spPr/>
        <p:txBody>
          <a:bodyPr/>
          <a:lstStyle/>
          <a:p>
            <a:pPr>
              <a:defRPr/>
            </a:pPr>
            <a:fld id="{48945869-6AC8-42BF-A4C2-A8D8632F614D}" type="slidenum">
              <a:rPr lang="el-GR" smtClean="0"/>
              <a:pPr>
                <a:defRPr/>
              </a:pPr>
              <a:t>11</a:t>
            </a:fld>
            <a:endParaRPr lang="el-GR"/>
          </a:p>
        </p:txBody>
      </p:sp>
    </p:spTree>
    <p:extLst>
      <p:ext uri="{BB962C8B-B14F-4D97-AF65-F5344CB8AC3E}">
        <p14:creationId xmlns:p14="http://schemas.microsoft.com/office/powerpoint/2010/main" val="963957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4" name="Θέση υποσέλιδου 3"/>
          <p:cNvSpPr>
            <a:spLocks noGrp="1"/>
          </p:cNvSpPr>
          <p:nvPr>
            <p:ph type="ftr" sz="quarter" idx="10"/>
          </p:nvPr>
        </p:nvSpPr>
        <p:spPr/>
        <p:txBody>
          <a:bodyPr/>
          <a:lstStyle/>
          <a:p>
            <a:pPr>
              <a:defRPr/>
            </a:pPr>
            <a:r>
              <a:rPr lang="el-GR" smtClean="0"/>
              <a:t>ΔΠΘ-ΤΜΗΜΑ ΜΠΔ: ΕΙΣΑΓΩΓΗ ΣΤΟΥΣ Η/Υ</a:t>
            </a:r>
            <a:r>
              <a:rPr lang="en-US" smtClean="0"/>
              <a:t> </a:t>
            </a:r>
            <a:endParaRPr lang="el-GR"/>
          </a:p>
        </p:txBody>
      </p:sp>
      <p:sp>
        <p:nvSpPr>
          <p:cNvPr id="5" name="Θέση αριθμού διαφάνειας 4"/>
          <p:cNvSpPr>
            <a:spLocks noGrp="1"/>
          </p:cNvSpPr>
          <p:nvPr>
            <p:ph type="sldNum" sz="quarter" idx="11"/>
          </p:nvPr>
        </p:nvSpPr>
        <p:spPr/>
        <p:txBody>
          <a:bodyPr/>
          <a:lstStyle/>
          <a:p>
            <a:pPr>
              <a:defRPr/>
            </a:pPr>
            <a:fld id="{48945869-6AC8-42BF-A4C2-A8D8632F614D}" type="slidenum">
              <a:rPr lang="el-GR" smtClean="0"/>
              <a:pPr>
                <a:defRPr/>
              </a:pPr>
              <a:t>12</a:t>
            </a:fld>
            <a:endParaRPr lang="el-GR"/>
          </a:p>
        </p:txBody>
      </p:sp>
      <p:pic>
        <p:nvPicPr>
          <p:cNvPr id="5122" name="Picture 2" descr="https://www.guru99.com/images/1/102319_0559_ArrayinData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007" y="1304924"/>
            <a:ext cx="8572500" cy="4705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462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5" name="4 - Θέση αριθμού διαφάνειας"/>
          <p:cNvSpPr>
            <a:spLocks noGrp="1"/>
          </p:cNvSpPr>
          <p:nvPr>
            <p:ph type="sldNum" sz="quarter" idx="11"/>
          </p:nvPr>
        </p:nvSpPr>
        <p:spPr/>
        <p:txBody>
          <a:bodyPr/>
          <a:lstStyle/>
          <a:p>
            <a:pPr>
              <a:defRPr/>
            </a:pPr>
            <a:fld id="{982CAB0E-6270-4F1B-8F71-47D91E4DE8CA}" type="slidenum">
              <a:rPr lang="el-GR"/>
              <a:pPr>
                <a:defRPr/>
              </a:pPr>
              <a:t>13</a:t>
            </a:fld>
            <a:endParaRPr lang="el-GR"/>
          </a:p>
        </p:txBody>
      </p:sp>
      <p:sp>
        <p:nvSpPr>
          <p:cNvPr id="9220" name="Rectangle 2"/>
          <p:cNvSpPr>
            <a:spLocks noGrp="1" noChangeArrowheads="1"/>
          </p:cNvSpPr>
          <p:nvPr>
            <p:ph type="title"/>
          </p:nvPr>
        </p:nvSpPr>
        <p:spPr/>
        <p:txBody>
          <a:bodyPr/>
          <a:lstStyle/>
          <a:p>
            <a:pPr eaLnBrk="1" hangingPunct="1"/>
            <a:r>
              <a:rPr lang="el-GR" altLang="el-GR" b="1" smtClean="0">
                <a:solidFill>
                  <a:schemeClr val="accent2"/>
                </a:solidFill>
              </a:rPr>
              <a:t>Αρχικοποίηση πίνακα</a:t>
            </a:r>
          </a:p>
        </p:txBody>
      </p:sp>
      <p:sp>
        <p:nvSpPr>
          <p:cNvPr id="9221" name="Rectangle 3"/>
          <p:cNvSpPr>
            <a:spLocks noGrp="1" noChangeArrowheads="1"/>
          </p:cNvSpPr>
          <p:nvPr>
            <p:ph type="body" idx="1"/>
          </p:nvPr>
        </p:nvSpPr>
        <p:spPr/>
        <p:txBody>
          <a:bodyPr/>
          <a:lstStyle/>
          <a:p>
            <a:pPr eaLnBrk="1" hangingPunct="1"/>
            <a:r>
              <a:rPr lang="el-GR" altLang="el-GR" smtClean="0"/>
              <a:t>Οι πίνακες μπορούν να αρχικοποιούνται με μια λίστα κατάλληλων τιμών. </a:t>
            </a:r>
            <a:endParaRPr lang="en-US" altLang="el-GR" smtClean="0"/>
          </a:p>
          <a:p>
            <a:pPr eaLnBrk="1" hangingPunct="1"/>
            <a:r>
              <a:rPr lang="el-GR" altLang="el-GR" smtClean="0"/>
              <a:t>Δεν είναι απαραίτητος ο καθορισμός του πλήθους των στοιχείων σε μονοδιάστατους πίνακες.</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5" name="4 - Θέση αριθμού διαφάνειας"/>
          <p:cNvSpPr>
            <a:spLocks noGrp="1"/>
          </p:cNvSpPr>
          <p:nvPr>
            <p:ph type="sldNum" sz="quarter" idx="11"/>
          </p:nvPr>
        </p:nvSpPr>
        <p:spPr/>
        <p:txBody>
          <a:bodyPr/>
          <a:lstStyle/>
          <a:p>
            <a:pPr>
              <a:defRPr/>
            </a:pPr>
            <a:fld id="{C22D29C5-76E8-4E21-AA1A-0558188E2FBA}" type="slidenum">
              <a:rPr lang="el-GR"/>
              <a:pPr>
                <a:defRPr/>
              </a:pPr>
              <a:t>14</a:t>
            </a:fld>
            <a:endParaRPr lang="el-GR"/>
          </a:p>
        </p:txBody>
      </p:sp>
      <p:sp>
        <p:nvSpPr>
          <p:cNvPr id="10244" name="Rectangle 2"/>
          <p:cNvSpPr>
            <a:spLocks noGrp="1" noChangeArrowheads="1"/>
          </p:cNvSpPr>
          <p:nvPr>
            <p:ph type="title"/>
          </p:nvPr>
        </p:nvSpPr>
        <p:spPr/>
        <p:txBody>
          <a:bodyPr/>
          <a:lstStyle/>
          <a:p>
            <a:pPr eaLnBrk="1" hangingPunct="1"/>
            <a:r>
              <a:rPr lang="el-GR" altLang="el-GR" smtClean="0"/>
              <a:t>Παράδειγμα αρχικοποίησης πίνακα</a:t>
            </a:r>
            <a:endParaRPr lang="en-US" altLang="el-GR" smtClean="0"/>
          </a:p>
        </p:txBody>
      </p:sp>
      <p:sp>
        <p:nvSpPr>
          <p:cNvPr id="10245" name="Rectangle 3"/>
          <p:cNvSpPr>
            <a:spLocks noGrp="1" noChangeArrowheads="1"/>
          </p:cNvSpPr>
          <p:nvPr>
            <p:ph type="body" idx="1"/>
          </p:nvPr>
        </p:nvSpPr>
        <p:spPr>
          <a:xfrm>
            <a:off x="304800" y="1268413"/>
            <a:ext cx="8534400" cy="4827587"/>
          </a:xfrm>
        </p:spPr>
        <p:txBody>
          <a:bodyPr/>
          <a:lstStyle/>
          <a:p>
            <a:pPr eaLnBrk="1" hangingPunct="1">
              <a:lnSpc>
                <a:spcPct val="80000"/>
              </a:lnSpc>
              <a:buFontTx/>
              <a:buNone/>
            </a:pPr>
            <a:r>
              <a:rPr lang="en-US" altLang="el-GR" sz="2000" b="1" dirty="0" smtClean="0">
                <a:latin typeface="Courier New" pitchFamily="49" charset="0"/>
              </a:rPr>
              <a:t>#include &lt;</a:t>
            </a:r>
            <a:r>
              <a:rPr lang="en-US" altLang="el-GR" sz="2000" b="1" dirty="0" err="1" smtClean="0">
                <a:latin typeface="Courier New" pitchFamily="49" charset="0"/>
              </a:rPr>
              <a:t>stdio.h</a:t>
            </a:r>
            <a:r>
              <a:rPr lang="en-US" altLang="el-GR" sz="2000" b="1" dirty="0" smtClean="0">
                <a:latin typeface="Courier New" pitchFamily="49" charset="0"/>
              </a:rPr>
              <a:t>&gt;</a:t>
            </a:r>
          </a:p>
          <a:p>
            <a:pPr eaLnBrk="1" hangingPunct="1">
              <a:lnSpc>
                <a:spcPct val="80000"/>
              </a:lnSpc>
              <a:buFontTx/>
              <a:buNone/>
            </a:pPr>
            <a:endParaRPr lang="en-US" altLang="el-GR" sz="2000" b="1" dirty="0" smtClean="0">
              <a:latin typeface="Courier New" pitchFamily="49" charset="0"/>
            </a:endParaRPr>
          </a:p>
          <a:p>
            <a:pPr eaLnBrk="1" hangingPunct="1">
              <a:lnSpc>
                <a:spcPct val="80000"/>
              </a:lnSpc>
              <a:buFontTx/>
              <a:buNone/>
            </a:pPr>
            <a:r>
              <a:rPr lang="en-US" altLang="el-GR" sz="2000" b="1" dirty="0" smtClean="0">
                <a:latin typeface="Courier New" pitchFamily="49" charset="0"/>
              </a:rPr>
              <a:t>void main()</a:t>
            </a:r>
          </a:p>
          <a:p>
            <a:pPr eaLnBrk="1" hangingPunct="1">
              <a:lnSpc>
                <a:spcPct val="80000"/>
              </a:lnSpc>
              <a:buFontTx/>
              <a:buNone/>
            </a:pPr>
            <a:r>
              <a:rPr lang="en-US" altLang="el-GR" sz="2000" b="1" dirty="0" smtClean="0">
                <a:latin typeface="Courier New" pitchFamily="49" charset="0"/>
              </a:rPr>
              <a:t>{</a:t>
            </a:r>
          </a:p>
          <a:p>
            <a:pPr eaLnBrk="1" hangingPunct="1">
              <a:lnSpc>
                <a:spcPct val="80000"/>
              </a:lnSpc>
              <a:buFontTx/>
              <a:buNone/>
            </a:pPr>
            <a:r>
              <a:rPr lang="en-US" altLang="el-GR" sz="2000" b="1" dirty="0" smtClean="0">
                <a:latin typeface="Courier New" pitchFamily="49" charset="0"/>
              </a:rPr>
              <a:t>  </a:t>
            </a:r>
            <a:r>
              <a:rPr lang="en-US" altLang="el-GR" sz="2000" b="1" dirty="0" err="1" smtClean="0">
                <a:latin typeface="Courier New" pitchFamily="49" charset="0"/>
              </a:rPr>
              <a:t>int</a:t>
            </a:r>
            <a:r>
              <a:rPr lang="en-US" altLang="el-GR" sz="2000" b="1" dirty="0" smtClean="0">
                <a:latin typeface="Courier New" pitchFamily="49" charset="0"/>
              </a:rPr>
              <a:t>    month;</a:t>
            </a:r>
          </a:p>
          <a:p>
            <a:pPr eaLnBrk="1" hangingPunct="1">
              <a:lnSpc>
                <a:spcPct val="80000"/>
              </a:lnSpc>
              <a:buFontTx/>
              <a:buNone/>
            </a:pPr>
            <a:r>
              <a:rPr lang="en-US" altLang="el-GR" sz="2000" b="1" dirty="0" smtClean="0">
                <a:latin typeface="Courier New" pitchFamily="49" charset="0"/>
              </a:rPr>
              <a:t>  </a:t>
            </a:r>
            <a:r>
              <a:rPr lang="en-US" altLang="el-GR" sz="2000" b="1" dirty="0" err="1" smtClean="0">
                <a:latin typeface="Courier New" pitchFamily="49" charset="0"/>
              </a:rPr>
              <a:t>int</a:t>
            </a:r>
            <a:r>
              <a:rPr lang="en-US" altLang="el-GR" sz="2000" b="1" dirty="0" smtClean="0">
                <a:latin typeface="Courier New" pitchFamily="49" charset="0"/>
              </a:rPr>
              <a:t>    table[12] = { 30, 40, 45, 95, 130, 220, </a:t>
            </a:r>
          </a:p>
          <a:p>
            <a:pPr eaLnBrk="1" hangingPunct="1">
              <a:lnSpc>
                <a:spcPct val="80000"/>
              </a:lnSpc>
              <a:buFontTx/>
              <a:buNone/>
            </a:pPr>
            <a:r>
              <a:rPr lang="en-US" altLang="el-GR" sz="2000" b="1" dirty="0" smtClean="0">
                <a:latin typeface="Courier New" pitchFamily="49" charset="0"/>
              </a:rPr>
              <a:t>                      210, 185, 135, 80, 40, 45 };</a:t>
            </a:r>
          </a:p>
          <a:p>
            <a:pPr eaLnBrk="1" hangingPunct="1">
              <a:lnSpc>
                <a:spcPct val="80000"/>
              </a:lnSpc>
              <a:buFontTx/>
              <a:buNone/>
            </a:pPr>
            <a:r>
              <a:rPr lang="en-US" altLang="el-GR" sz="2000" b="1" dirty="0" smtClean="0">
                <a:latin typeface="Courier New" pitchFamily="49" charset="0"/>
              </a:rPr>
              <a:t>  </a:t>
            </a:r>
          </a:p>
          <a:p>
            <a:pPr eaLnBrk="1" hangingPunct="1">
              <a:lnSpc>
                <a:spcPct val="80000"/>
              </a:lnSpc>
              <a:buFontTx/>
              <a:buNone/>
            </a:pPr>
            <a:r>
              <a:rPr lang="en-US" altLang="el-GR" sz="2000" b="1" dirty="0" smtClean="0">
                <a:latin typeface="Courier New" pitchFamily="49" charset="0"/>
              </a:rPr>
              <a:t>  </a:t>
            </a:r>
            <a:r>
              <a:rPr lang="en-US" altLang="el-GR" sz="2000" b="1" dirty="0" err="1" smtClean="0">
                <a:latin typeface="Courier New" pitchFamily="49" charset="0"/>
              </a:rPr>
              <a:t>printf</a:t>
            </a:r>
            <a:r>
              <a:rPr lang="en-US" altLang="el-GR" sz="2000" b="1" dirty="0" smtClean="0">
                <a:latin typeface="Courier New" pitchFamily="49" charset="0"/>
              </a:rPr>
              <a:t>("Enter month: ");</a:t>
            </a:r>
          </a:p>
          <a:p>
            <a:pPr eaLnBrk="1" hangingPunct="1">
              <a:lnSpc>
                <a:spcPct val="80000"/>
              </a:lnSpc>
              <a:buFontTx/>
              <a:buNone/>
            </a:pPr>
            <a:r>
              <a:rPr lang="en-US" altLang="el-GR" sz="2000" b="1" dirty="0" smtClean="0">
                <a:latin typeface="Courier New" pitchFamily="49" charset="0"/>
              </a:rPr>
              <a:t>  </a:t>
            </a:r>
            <a:r>
              <a:rPr lang="en-US" altLang="el-GR" sz="2000" b="1" dirty="0" err="1" smtClean="0">
                <a:latin typeface="Courier New" pitchFamily="49" charset="0"/>
              </a:rPr>
              <a:t>scanf_s</a:t>
            </a:r>
            <a:r>
              <a:rPr lang="en-US" altLang="el-GR" sz="2000" b="1" dirty="0" smtClean="0">
                <a:latin typeface="Courier New" pitchFamily="49" charset="0"/>
              </a:rPr>
              <a:t>("%d", &amp;month);</a:t>
            </a:r>
          </a:p>
          <a:p>
            <a:pPr eaLnBrk="1" hangingPunct="1">
              <a:lnSpc>
                <a:spcPct val="80000"/>
              </a:lnSpc>
              <a:buFontTx/>
              <a:buNone/>
            </a:pPr>
            <a:r>
              <a:rPr lang="en-US" altLang="el-GR" sz="2000" b="1" dirty="0" smtClean="0">
                <a:latin typeface="Courier New" pitchFamily="49" charset="0"/>
              </a:rPr>
              <a:t>    </a:t>
            </a:r>
          </a:p>
          <a:p>
            <a:pPr eaLnBrk="1" hangingPunct="1">
              <a:lnSpc>
                <a:spcPct val="80000"/>
              </a:lnSpc>
              <a:buFontTx/>
              <a:buNone/>
            </a:pPr>
            <a:r>
              <a:rPr lang="en-US" altLang="el-GR" sz="2000" b="1" dirty="0" smtClean="0">
                <a:latin typeface="Courier New" pitchFamily="49" charset="0"/>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6" name="4 - Θέση αριθμού διαφάνειας"/>
          <p:cNvSpPr>
            <a:spLocks noGrp="1"/>
          </p:cNvSpPr>
          <p:nvPr>
            <p:ph type="sldNum" sz="quarter" idx="11"/>
          </p:nvPr>
        </p:nvSpPr>
        <p:spPr/>
        <p:txBody>
          <a:bodyPr/>
          <a:lstStyle/>
          <a:p>
            <a:pPr>
              <a:defRPr/>
            </a:pPr>
            <a:fld id="{9AE162F2-F28A-424F-98A9-91EAC4C2135F}" type="slidenum">
              <a:rPr lang="el-GR"/>
              <a:pPr>
                <a:defRPr/>
              </a:pPr>
              <a:t>15</a:t>
            </a:fld>
            <a:endParaRPr lang="el-GR"/>
          </a:p>
        </p:txBody>
      </p:sp>
      <p:sp>
        <p:nvSpPr>
          <p:cNvPr id="1029" name="Rectangle 2"/>
          <p:cNvSpPr>
            <a:spLocks noGrp="1" noChangeArrowheads="1"/>
          </p:cNvSpPr>
          <p:nvPr>
            <p:ph type="title"/>
          </p:nvPr>
        </p:nvSpPr>
        <p:spPr>
          <a:xfrm>
            <a:off x="1339850" y="304800"/>
            <a:ext cx="6388100" cy="609600"/>
          </a:xfrm>
        </p:spPr>
        <p:txBody>
          <a:bodyPr/>
          <a:lstStyle/>
          <a:p>
            <a:pPr eaLnBrk="1" hangingPunct="1"/>
            <a:r>
              <a:rPr lang="el-GR" altLang="el-GR" b="1" smtClean="0">
                <a:solidFill>
                  <a:schemeClr val="accent2"/>
                </a:solidFill>
              </a:rPr>
              <a:t>Αρχικοποίηση πίνακα</a:t>
            </a:r>
            <a:endParaRPr lang="en-GB" altLang="el-GR" b="1" smtClean="0">
              <a:solidFill>
                <a:schemeClr val="accent2"/>
              </a:solidFill>
            </a:endParaRPr>
          </a:p>
        </p:txBody>
      </p:sp>
      <p:sp>
        <p:nvSpPr>
          <p:cNvPr id="1030" name="Rectangle 3"/>
          <p:cNvSpPr>
            <a:spLocks noGrp="1" noChangeArrowheads="1"/>
          </p:cNvSpPr>
          <p:nvPr>
            <p:ph type="body" idx="1"/>
          </p:nvPr>
        </p:nvSpPr>
        <p:spPr/>
        <p:txBody>
          <a:bodyPr/>
          <a:lstStyle/>
          <a:p>
            <a:pPr eaLnBrk="1" hangingPunct="1">
              <a:lnSpc>
                <a:spcPct val="90000"/>
              </a:lnSpc>
            </a:pPr>
            <a:r>
              <a:rPr lang="el-GR" altLang="el-GR" sz="2000" smtClean="0"/>
              <a:t>Χρήση στοιχείων πίνακα χωρίς εκχώρηση αρχικής τιμής μεγέθους</a:t>
            </a:r>
          </a:p>
          <a:p>
            <a:pPr eaLnBrk="1" hangingPunct="1">
              <a:lnSpc>
                <a:spcPct val="90000"/>
              </a:lnSpc>
            </a:pPr>
            <a:r>
              <a:rPr lang="el-GR" altLang="el-GR" sz="2000" smtClean="0"/>
              <a:t>Χρήση δεικτών με τιμές εκτός των δηλωθέντων ορίων</a:t>
            </a:r>
          </a:p>
          <a:p>
            <a:pPr eaLnBrk="1" hangingPunct="1">
              <a:lnSpc>
                <a:spcPct val="90000"/>
              </a:lnSpc>
            </a:pPr>
            <a:endParaRPr lang="el-GR" altLang="el-GR" sz="2000" smtClean="0"/>
          </a:p>
          <a:p>
            <a:pPr eaLnBrk="1" hangingPunct="1">
              <a:lnSpc>
                <a:spcPct val="90000"/>
              </a:lnSpc>
              <a:buFontTx/>
              <a:buNone/>
            </a:pPr>
            <a:r>
              <a:rPr lang="el-GR" altLang="el-GR" sz="1800" b="1" smtClean="0">
                <a:latin typeface="Courier New" pitchFamily="49" charset="0"/>
              </a:rPr>
              <a:t>#include &lt;stdio.h&gt;</a:t>
            </a:r>
          </a:p>
          <a:p>
            <a:pPr eaLnBrk="1" hangingPunct="1">
              <a:lnSpc>
                <a:spcPct val="90000"/>
              </a:lnSpc>
              <a:buFontTx/>
              <a:buNone/>
            </a:pPr>
            <a:r>
              <a:rPr lang="el-GR" altLang="el-GR" sz="1800" b="1" smtClean="0">
                <a:latin typeface="Courier New" pitchFamily="49" charset="0"/>
              </a:rPr>
              <a:t>int a[2]={11,22}</a:t>
            </a:r>
            <a:r>
              <a:rPr lang="en-US" altLang="el-GR" sz="1800" b="1" smtClean="0">
                <a:latin typeface="Courier New" pitchFamily="49" charset="0"/>
              </a:rPr>
              <a:t>;</a:t>
            </a:r>
          </a:p>
          <a:p>
            <a:pPr eaLnBrk="1" hangingPunct="1">
              <a:lnSpc>
                <a:spcPct val="90000"/>
              </a:lnSpc>
              <a:buFontTx/>
              <a:buNone/>
            </a:pPr>
            <a:r>
              <a:rPr lang="en-US" altLang="el-GR" sz="1800" b="1" smtClean="0">
                <a:latin typeface="Courier New" pitchFamily="49" charset="0"/>
              </a:rPr>
              <a:t>int</a:t>
            </a:r>
            <a:r>
              <a:rPr lang="el-GR" altLang="el-GR" sz="1800" b="1" smtClean="0">
                <a:latin typeface="Courier New" pitchFamily="49" charset="0"/>
              </a:rPr>
              <a:t> b[]={77,88,99};</a:t>
            </a:r>
          </a:p>
          <a:p>
            <a:pPr eaLnBrk="1" hangingPunct="1">
              <a:lnSpc>
                <a:spcPct val="90000"/>
              </a:lnSpc>
              <a:buFontTx/>
              <a:buNone/>
            </a:pPr>
            <a:r>
              <a:rPr lang="el-GR" altLang="el-GR" sz="1800" b="1" smtClean="0">
                <a:latin typeface="Courier New" pitchFamily="49" charset="0"/>
              </a:rPr>
              <a:t>void main()</a:t>
            </a:r>
          </a:p>
          <a:p>
            <a:pPr eaLnBrk="1" hangingPunct="1">
              <a:lnSpc>
                <a:spcPct val="90000"/>
              </a:lnSpc>
              <a:buFontTx/>
              <a:buNone/>
            </a:pPr>
            <a:r>
              <a:rPr lang="el-GR" altLang="el-GR" sz="1800" b="1" smtClean="0">
                <a:latin typeface="Courier New" pitchFamily="49" charset="0"/>
              </a:rPr>
              <a:t>{ int i;</a:t>
            </a:r>
          </a:p>
          <a:p>
            <a:pPr eaLnBrk="1" hangingPunct="1">
              <a:lnSpc>
                <a:spcPct val="90000"/>
              </a:lnSpc>
              <a:buFontTx/>
              <a:buNone/>
            </a:pPr>
            <a:r>
              <a:rPr lang="el-GR" altLang="el-GR" sz="1800" b="1" smtClean="0">
                <a:latin typeface="Courier New" pitchFamily="49" charset="0"/>
              </a:rPr>
              <a:t>	for (i=0;i&lt;=2;i++) printf("%4d ",a[i]);</a:t>
            </a:r>
          </a:p>
          <a:p>
            <a:pPr eaLnBrk="1" hangingPunct="1">
              <a:lnSpc>
                <a:spcPct val="90000"/>
              </a:lnSpc>
              <a:buFontTx/>
              <a:buNone/>
            </a:pPr>
            <a:r>
              <a:rPr lang="el-GR" altLang="el-GR" sz="1800" b="1" smtClean="0">
                <a:latin typeface="Courier New" pitchFamily="49" charset="0"/>
              </a:rPr>
              <a:t>	printf("\n");</a:t>
            </a:r>
          </a:p>
          <a:p>
            <a:pPr eaLnBrk="1" hangingPunct="1">
              <a:lnSpc>
                <a:spcPct val="90000"/>
              </a:lnSpc>
              <a:buFontTx/>
              <a:buNone/>
            </a:pPr>
            <a:r>
              <a:rPr lang="el-GR" altLang="el-GR" sz="1800" b="1" smtClean="0">
                <a:latin typeface="Courier New" pitchFamily="49" charset="0"/>
              </a:rPr>
              <a:t>	for (i=0;i&lt;=2;i++) printf("%4d ",b[i]);</a:t>
            </a:r>
          </a:p>
          <a:p>
            <a:pPr eaLnBrk="1" hangingPunct="1">
              <a:lnSpc>
                <a:spcPct val="90000"/>
              </a:lnSpc>
              <a:buFontTx/>
              <a:buNone/>
            </a:pPr>
            <a:r>
              <a:rPr lang="el-GR" altLang="el-GR" sz="1800" b="1" smtClean="0">
                <a:latin typeface="Courier New" pitchFamily="49" charset="0"/>
              </a:rPr>
              <a:t>	printf("\n\n DEIKTES EKTOS ORIWN\n");</a:t>
            </a:r>
          </a:p>
          <a:p>
            <a:pPr eaLnBrk="1" hangingPunct="1">
              <a:lnSpc>
                <a:spcPct val="90000"/>
              </a:lnSpc>
              <a:buFontTx/>
              <a:buNone/>
            </a:pPr>
            <a:r>
              <a:rPr lang="el-GR" altLang="el-GR" sz="1800" b="1" smtClean="0">
                <a:latin typeface="Courier New" pitchFamily="49" charset="0"/>
              </a:rPr>
              <a:t>	for (i=0;i&lt;=7;i++) printf("%6d ",a[i]);</a:t>
            </a:r>
          </a:p>
          <a:p>
            <a:pPr eaLnBrk="1" hangingPunct="1">
              <a:lnSpc>
                <a:spcPct val="90000"/>
              </a:lnSpc>
              <a:buFontTx/>
              <a:buNone/>
            </a:pPr>
            <a:r>
              <a:rPr lang="el-GR" altLang="el-GR" sz="1800" b="1" smtClean="0">
                <a:latin typeface="Courier New" pitchFamily="49" charset="0"/>
              </a:rPr>
              <a:t>	printf("\n");</a:t>
            </a:r>
          </a:p>
          <a:p>
            <a:pPr eaLnBrk="1" hangingPunct="1">
              <a:lnSpc>
                <a:spcPct val="90000"/>
              </a:lnSpc>
              <a:buFontTx/>
              <a:buNone/>
            </a:pPr>
            <a:r>
              <a:rPr lang="el-GR" altLang="el-GR" sz="1800" b="1" smtClean="0">
                <a:latin typeface="Courier New" pitchFamily="49" charset="0"/>
              </a:rPr>
              <a:t>	for (i=0;i&lt;=8;i++) printf("%6d ",b[i]);</a:t>
            </a:r>
          </a:p>
          <a:p>
            <a:pPr eaLnBrk="1" hangingPunct="1">
              <a:lnSpc>
                <a:spcPct val="90000"/>
              </a:lnSpc>
              <a:buFontTx/>
              <a:buNone/>
            </a:pPr>
            <a:r>
              <a:rPr lang="el-GR" altLang="el-GR" sz="1800" b="1" smtClean="0">
                <a:latin typeface="Courier New" pitchFamily="49" charset="0"/>
              </a:rPr>
              <a:t>}</a:t>
            </a:r>
          </a:p>
        </p:txBody>
      </p:sp>
      <p:graphicFrame>
        <p:nvGraphicFramePr>
          <p:cNvPr id="8196" name="Object 4"/>
          <p:cNvGraphicFramePr>
            <a:graphicFrameLocks noChangeAspect="1"/>
          </p:cNvGraphicFramePr>
          <p:nvPr/>
        </p:nvGraphicFramePr>
        <p:xfrm>
          <a:off x="3124200" y="2276475"/>
          <a:ext cx="6019800" cy="1390650"/>
        </p:xfrm>
        <a:graphic>
          <a:graphicData uri="http://schemas.openxmlformats.org/presentationml/2006/ole">
            <mc:AlternateContent xmlns:mc="http://schemas.openxmlformats.org/markup-compatibility/2006">
              <mc:Choice xmlns:v="urn:schemas-microsoft-com:vml" Requires="v">
                <p:oleObj spid="_x0000_s1059" name="Εικόνα bitmap" r:id="rId3" imgW="4780952" imgH="1104762" progId="Paint.Picture">
                  <p:embed/>
                </p:oleObj>
              </mc:Choice>
              <mc:Fallback>
                <p:oleObj name="Εικόνα bitmap" r:id="rId3" imgW="4780952" imgH="1104762"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2276475"/>
                        <a:ext cx="6019800" cy="139065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additive="base">
                                        <p:cTn id="7" dur="500" fill="hold"/>
                                        <p:tgtEl>
                                          <p:spTgt spid="8196"/>
                                        </p:tgtEl>
                                        <p:attrNameLst>
                                          <p:attrName>ppt_x</p:attrName>
                                        </p:attrNameLst>
                                      </p:cBhvr>
                                      <p:tavLst>
                                        <p:tav tm="0">
                                          <p:val>
                                            <p:strVal val="0-#ppt_w/2"/>
                                          </p:val>
                                        </p:tav>
                                        <p:tav tm="100000">
                                          <p:val>
                                            <p:strVal val="#ppt_x"/>
                                          </p:val>
                                        </p:tav>
                                      </p:tavLst>
                                    </p:anim>
                                    <p:anim calcmode="lin" valueType="num">
                                      <p:cBhvr additive="base">
                                        <p:cTn id="8" dur="500" fill="hold"/>
                                        <p:tgtEl>
                                          <p:spTgt spid="81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6" name="5 - Θέση αριθμού διαφάνειας"/>
          <p:cNvSpPr>
            <a:spLocks noGrp="1"/>
          </p:cNvSpPr>
          <p:nvPr>
            <p:ph type="sldNum" sz="quarter" idx="11"/>
          </p:nvPr>
        </p:nvSpPr>
        <p:spPr/>
        <p:txBody>
          <a:bodyPr/>
          <a:lstStyle/>
          <a:p>
            <a:pPr>
              <a:defRPr/>
            </a:pPr>
            <a:fld id="{131CCABC-EAAA-4326-9DF1-61F6DF45DB35}" type="slidenum">
              <a:rPr lang="el-GR"/>
              <a:pPr>
                <a:defRPr/>
              </a:pPr>
              <a:t>16</a:t>
            </a:fld>
            <a:endParaRPr lang="el-GR"/>
          </a:p>
        </p:txBody>
      </p:sp>
      <p:sp>
        <p:nvSpPr>
          <p:cNvPr id="2053" name="Rectangle 2"/>
          <p:cNvSpPr>
            <a:spLocks noGrp="1" noChangeArrowheads="1"/>
          </p:cNvSpPr>
          <p:nvPr>
            <p:ph type="title"/>
          </p:nvPr>
        </p:nvSpPr>
        <p:spPr/>
        <p:txBody>
          <a:bodyPr/>
          <a:lstStyle/>
          <a:p>
            <a:pPr eaLnBrk="1" hangingPunct="1"/>
            <a:r>
              <a:rPr lang="el-GR" altLang="el-GR" smtClean="0">
                <a:solidFill>
                  <a:schemeClr val="accent2"/>
                </a:solidFill>
              </a:rPr>
              <a:t>Αποθήκευση στοιχείων πίνακα</a:t>
            </a:r>
            <a:endParaRPr lang="en-GB" altLang="el-GR" smtClean="0">
              <a:solidFill>
                <a:schemeClr val="accent2"/>
              </a:solidFill>
            </a:endParaRPr>
          </a:p>
        </p:txBody>
      </p:sp>
      <p:sp>
        <p:nvSpPr>
          <p:cNvPr id="2054" name="Rectangle 3"/>
          <p:cNvSpPr>
            <a:spLocks noGrp="1" noChangeArrowheads="1"/>
          </p:cNvSpPr>
          <p:nvPr>
            <p:ph type="body" sz="half" idx="1"/>
          </p:nvPr>
        </p:nvSpPr>
        <p:spPr>
          <a:xfrm>
            <a:off x="304800" y="1124744"/>
            <a:ext cx="8299450" cy="4971256"/>
          </a:xfrm>
        </p:spPr>
        <p:txBody>
          <a:bodyPr/>
          <a:lstStyle/>
          <a:p>
            <a:pPr eaLnBrk="1" hangingPunct="1"/>
            <a:r>
              <a:rPr lang="el-GR" altLang="el-GR" sz="2400" dirty="0" smtClean="0">
                <a:solidFill>
                  <a:schemeClr val="accent2"/>
                </a:solidFill>
              </a:rPr>
              <a:t>Τα στοιχεία ενός πίνακα αποθηκεύονται σε συνεχόμενες διευθύνσεις μνήμης, με το πρώτο στοιχείο να αποθηκεύεται στη χαμηλότερη διεύθυνση.</a:t>
            </a:r>
          </a:p>
          <a:p>
            <a:pPr eaLnBrk="1" hangingPunct="1"/>
            <a:r>
              <a:rPr lang="el-GR" altLang="el-GR" sz="2400" dirty="0" smtClean="0"/>
              <a:t>Το είδος των στοιχείων του πίνακα (</a:t>
            </a:r>
            <a:r>
              <a:rPr lang="en-US" altLang="el-GR" sz="2400" dirty="0" err="1" smtClean="0"/>
              <a:t>int</a:t>
            </a:r>
            <a:r>
              <a:rPr lang="en-US" altLang="el-GR" sz="2400" dirty="0" smtClean="0"/>
              <a:t>, float, double, char) </a:t>
            </a:r>
            <a:r>
              <a:rPr lang="el-GR" altLang="el-GR" sz="2400" dirty="0" smtClean="0"/>
              <a:t>προσδιορίζει τις ακριβείς διευθύνσεις όλων των στοιχείων μετά από το πρώτο.</a:t>
            </a:r>
          </a:p>
          <a:p>
            <a:pPr eaLnBrk="1" hangingPunct="1"/>
            <a:r>
              <a:rPr lang="el-GR" altLang="el-GR" sz="2000" dirty="0" smtClean="0"/>
              <a:t>Π.χ. </a:t>
            </a:r>
            <a:r>
              <a:rPr lang="el-GR" altLang="el-GR" sz="2400" dirty="0" smtClean="0"/>
              <a:t>η δήλωση</a:t>
            </a:r>
            <a:r>
              <a:rPr lang="el-GR" altLang="el-GR" sz="2000" dirty="0" smtClean="0"/>
              <a:t> : </a:t>
            </a:r>
            <a:r>
              <a:rPr lang="en-US" altLang="el-GR" sz="2400" b="1" dirty="0" err="1" smtClean="0">
                <a:solidFill>
                  <a:schemeClr val="accent2"/>
                </a:solidFill>
              </a:rPr>
              <a:t>int</a:t>
            </a:r>
            <a:r>
              <a:rPr lang="en-US" altLang="el-GR" sz="2400" b="1" dirty="0" smtClean="0">
                <a:solidFill>
                  <a:schemeClr val="accent2"/>
                </a:solidFill>
              </a:rPr>
              <a:t> x[5]</a:t>
            </a:r>
            <a:r>
              <a:rPr lang="el-GR" altLang="el-GR" sz="2400" b="1" dirty="0" smtClean="0">
                <a:solidFill>
                  <a:schemeClr val="accent2"/>
                </a:solidFill>
              </a:rPr>
              <a:t> </a:t>
            </a:r>
            <a:r>
              <a:rPr lang="en-US" altLang="el-GR" sz="2400" b="1" dirty="0" smtClean="0">
                <a:solidFill>
                  <a:srgbClr val="CC0000"/>
                </a:solidFill>
              </a:rPr>
              <a:t>(</a:t>
            </a:r>
            <a:r>
              <a:rPr lang="el-GR" altLang="el-GR" sz="2400" b="1" dirty="0" smtClean="0">
                <a:solidFill>
                  <a:srgbClr val="CC0000"/>
                </a:solidFill>
              </a:rPr>
              <a:t>κάθε </a:t>
            </a:r>
            <a:r>
              <a:rPr lang="en-US" altLang="el-GR" sz="2400" b="1" dirty="0" err="1" smtClean="0">
                <a:solidFill>
                  <a:srgbClr val="CC0000"/>
                </a:solidFill>
              </a:rPr>
              <a:t>int</a:t>
            </a:r>
            <a:r>
              <a:rPr lang="en-US" altLang="el-GR" sz="2400" b="1" dirty="0" smtClean="0">
                <a:solidFill>
                  <a:srgbClr val="CC0000"/>
                </a:solidFill>
              </a:rPr>
              <a:t> </a:t>
            </a:r>
            <a:r>
              <a:rPr lang="el-GR" altLang="el-GR" sz="2400" b="1" dirty="0" smtClean="0">
                <a:solidFill>
                  <a:srgbClr val="CC0000"/>
                </a:solidFill>
              </a:rPr>
              <a:t>δεσμεύει 2 συνεχόμενα </a:t>
            </a:r>
            <a:r>
              <a:rPr lang="en-US" altLang="el-GR" sz="2400" b="1" dirty="0" smtClean="0">
                <a:solidFill>
                  <a:srgbClr val="CC0000"/>
                </a:solidFill>
              </a:rPr>
              <a:t>bytes </a:t>
            </a:r>
            <a:r>
              <a:rPr lang="el-GR" altLang="el-GR" sz="2400" b="1" dirty="0" smtClean="0">
                <a:solidFill>
                  <a:srgbClr val="CC0000"/>
                </a:solidFill>
              </a:rPr>
              <a:t>στη </a:t>
            </a:r>
            <a:r>
              <a:rPr lang="en-US" altLang="el-GR" sz="2400" b="1" dirty="0" smtClean="0">
                <a:solidFill>
                  <a:srgbClr val="CC0000"/>
                </a:solidFill>
              </a:rPr>
              <a:t>RAM)</a:t>
            </a:r>
          </a:p>
          <a:p>
            <a:pPr eaLnBrk="1" hangingPunct="1"/>
            <a:endParaRPr lang="el-GR" altLang="el-GR" sz="2000" dirty="0" smtClean="0"/>
          </a:p>
        </p:txBody>
      </p:sp>
      <p:graphicFrame>
        <p:nvGraphicFramePr>
          <p:cNvPr id="2050" name="Object 4"/>
          <p:cNvGraphicFramePr>
            <a:graphicFrameLocks noGrp="1" noChangeAspect="1"/>
          </p:cNvGraphicFramePr>
          <p:nvPr>
            <p:ph sz="half" idx="2"/>
          </p:nvPr>
        </p:nvGraphicFramePr>
        <p:xfrm>
          <a:off x="611188" y="4652963"/>
          <a:ext cx="8172450" cy="987425"/>
        </p:xfrm>
        <a:graphic>
          <a:graphicData uri="http://schemas.openxmlformats.org/presentationml/2006/ole">
            <mc:AlternateContent xmlns:mc="http://schemas.openxmlformats.org/markup-compatibility/2006">
              <mc:Choice xmlns:v="urn:schemas-microsoft-com:vml" Requires="v">
                <p:oleObj spid="_x0000_s2083" name="Έγγραφο" r:id="rId3" imgW="5447482" imgH="657226" progId="Word.Document.8">
                  <p:embed/>
                </p:oleObj>
              </mc:Choice>
              <mc:Fallback>
                <p:oleObj name="Έγγραφο" r:id="rId3" imgW="5447482" imgH="657226"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4652963"/>
                        <a:ext cx="8172450"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a:solidFill>
            <a:schemeClr val="accent5">
              <a:lumMod val="40000"/>
              <a:lumOff val="60000"/>
            </a:schemeClr>
          </a:solidFill>
        </p:spPr>
        <p:txBody>
          <a:bodyPr/>
          <a:lstStyle/>
          <a:p>
            <a:r>
              <a:rPr lang="en-US" dirty="0"/>
              <a:t>The organization of an array in memory</a:t>
            </a:r>
            <a:endParaRPr lang="el-GR" dirty="0"/>
          </a:p>
        </p:txBody>
      </p:sp>
      <p:sp>
        <p:nvSpPr>
          <p:cNvPr id="5" name="Θέση υποσέλιδου 4"/>
          <p:cNvSpPr>
            <a:spLocks noGrp="1"/>
          </p:cNvSpPr>
          <p:nvPr>
            <p:ph type="ftr" sz="quarter" idx="10"/>
          </p:nvPr>
        </p:nvSpPr>
        <p:spPr/>
        <p:txBody>
          <a:bodyPr/>
          <a:lstStyle/>
          <a:p>
            <a:pPr>
              <a:defRPr/>
            </a:pPr>
            <a:r>
              <a:rPr lang="el-GR" smtClean="0"/>
              <a:t>ΔΠΘ-ΤΜΗΜΑ ΜΠΔ: ΕΙΣΑΓΩΓΗ ΣΤΟΥΣ Η/Υ</a:t>
            </a:r>
            <a:r>
              <a:rPr lang="en-US" smtClean="0"/>
              <a:t> </a:t>
            </a:r>
            <a:endParaRPr lang="el-GR"/>
          </a:p>
        </p:txBody>
      </p:sp>
      <p:sp>
        <p:nvSpPr>
          <p:cNvPr id="6" name="Θέση αριθμού διαφάνειας 5"/>
          <p:cNvSpPr>
            <a:spLocks noGrp="1"/>
          </p:cNvSpPr>
          <p:nvPr>
            <p:ph type="sldNum" sz="quarter" idx="11"/>
          </p:nvPr>
        </p:nvSpPr>
        <p:spPr/>
        <p:txBody>
          <a:bodyPr/>
          <a:lstStyle/>
          <a:p>
            <a:pPr>
              <a:defRPr/>
            </a:pPr>
            <a:fld id="{E61FB92B-BB44-4D5D-9241-0718D169E279}" type="slidenum">
              <a:rPr lang="el-GR" smtClean="0"/>
              <a:pPr>
                <a:defRPr/>
              </a:pPr>
              <a:t>17</a:t>
            </a:fld>
            <a:endParaRPr lang="el-GR"/>
          </a:p>
        </p:txBody>
      </p:sp>
      <p:pic>
        <p:nvPicPr>
          <p:cNvPr id="10" name="Εικόνα 9"/>
          <p:cNvPicPr>
            <a:picLocks noChangeAspect="1"/>
          </p:cNvPicPr>
          <p:nvPr/>
        </p:nvPicPr>
        <p:blipFill>
          <a:blip r:embed="rId2"/>
          <a:stretch>
            <a:fillRect/>
          </a:stretch>
        </p:blipFill>
        <p:spPr>
          <a:xfrm>
            <a:off x="538975" y="1340768"/>
            <a:ext cx="8224025" cy="4176464"/>
          </a:xfrm>
          <a:prstGeom prst="rect">
            <a:avLst/>
          </a:prstGeom>
        </p:spPr>
      </p:pic>
    </p:spTree>
    <p:extLst>
      <p:ext uri="{BB962C8B-B14F-4D97-AF65-F5344CB8AC3E}">
        <p14:creationId xmlns:p14="http://schemas.microsoft.com/office/powerpoint/2010/main" val="1383889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 ΜΠΔ: ΔΟΜΗΜΕΝΟΣ ΠΡΟΓΡΑΜΜΑΤΙΣΜΟΣ / 0</a:t>
            </a:r>
            <a:r>
              <a:rPr lang="en-US"/>
              <a:t>3 </a:t>
            </a:r>
            <a:endParaRPr lang="el-GR"/>
          </a:p>
        </p:txBody>
      </p:sp>
      <p:sp>
        <p:nvSpPr>
          <p:cNvPr id="5" name="4 - Θέση αριθμού διαφάνειας"/>
          <p:cNvSpPr>
            <a:spLocks noGrp="1"/>
          </p:cNvSpPr>
          <p:nvPr>
            <p:ph type="sldNum" sz="quarter" idx="11"/>
          </p:nvPr>
        </p:nvSpPr>
        <p:spPr/>
        <p:txBody>
          <a:bodyPr/>
          <a:lstStyle/>
          <a:p>
            <a:pPr>
              <a:defRPr/>
            </a:pPr>
            <a:fld id="{589066D7-42C8-4598-A721-D3704D660339}" type="slidenum">
              <a:rPr lang="el-GR"/>
              <a:pPr>
                <a:defRPr/>
              </a:pPr>
              <a:t>18</a:t>
            </a:fld>
            <a:endParaRPr lang="el-GR"/>
          </a:p>
        </p:txBody>
      </p:sp>
      <p:sp>
        <p:nvSpPr>
          <p:cNvPr id="12292" name="Rectangle 2"/>
          <p:cNvSpPr>
            <a:spLocks noGrp="1" noChangeArrowheads="1"/>
          </p:cNvSpPr>
          <p:nvPr>
            <p:ph type="title"/>
          </p:nvPr>
        </p:nvSpPr>
        <p:spPr/>
        <p:txBody>
          <a:bodyPr/>
          <a:lstStyle/>
          <a:p>
            <a:pPr eaLnBrk="1" hangingPunct="1"/>
            <a:r>
              <a:rPr lang="en-US" dirty="0"/>
              <a:t>Accessing the elements of an array </a:t>
            </a:r>
            <a:endParaRPr lang="el-GR" altLang="el-GR" dirty="0" smtClean="0"/>
          </a:p>
        </p:txBody>
      </p:sp>
      <p:pic>
        <p:nvPicPr>
          <p:cNvPr id="6" name="Εικόνα 5"/>
          <p:cNvPicPr>
            <a:picLocks noChangeAspect="1"/>
          </p:cNvPicPr>
          <p:nvPr/>
        </p:nvPicPr>
        <p:blipFill>
          <a:blip r:embed="rId2"/>
          <a:stretch>
            <a:fillRect/>
          </a:stretch>
        </p:blipFill>
        <p:spPr>
          <a:xfrm>
            <a:off x="0" y="1484784"/>
            <a:ext cx="9144000" cy="3837963"/>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5" name="4 - Θέση αριθμού διαφάνειας"/>
          <p:cNvSpPr>
            <a:spLocks noGrp="1"/>
          </p:cNvSpPr>
          <p:nvPr>
            <p:ph type="sldNum" sz="quarter" idx="11"/>
          </p:nvPr>
        </p:nvSpPr>
        <p:spPr/>
        <p:txBody>
          <a:bodyPr/>
          <a:lstStyle/>
          <a:p>
            <a:pPr>
              <a:defRPr/>
            </a:pPr>
            <a:fld id="{F81AA4DF-F686-4CED-9932-7435E723EA07}" type="slidenum">
              <a:rPr lang="el-GR"/>
              <a:pPr>
                <a:defRPr/>
              </a:pPr>
              <a:t>19</a:t>
            </a:fld>
            <a:endParaRPr lang="el-GR"/>
          </a:p>
        </p:txBody>
      </p:sp>
      <p:sp>
        <p:nvSpPr>
          <p:cNvPr id="13316" name="Rectangle 2"/>
          <p:cNvSpPr>
            <a:spLocks noGrp="1" noChangeArrowheads="1"/>
          </p:cNvSpPr>
          <p:nvPr>
            <p:ph type="title"/>
          </p:nvPr>
        </p:nvSpPr>
        <p:spPr>
          <a:xfrm>
            <a:off x="304800" y="346075"/>
            <a:ext cx="8458200" cy="644525"/>
          </a:xfrm>
        </p:spPr>
        <p:txBody>
          <a:bodyPr/>
          <a:lstStyle/>
          <a:p>
            <a:pPr eaLnBrk="1" hangingPunct="1"/>
            <a:r>
              <a:rPr lang="el-GR" altLang="el-GR" b="1" smtClean="0">
                <a:solidFill>
                  <a:schemeClr val="tx1"/>
                </a:solidFill>
              </a:rPr>
              <a:t>Ανάθεση τιμών στα στοιχεία πίνακα</a:t>
            </a:r>
            <a:endParaRPr lang="en-GB" altLang="el-GR" b="1" smtClean="0">
              <a:solidFill>
                <a:schemeClr val="tx1"/>
              </a:solidFill>
            </a:endParaRPr>
          </a:p>
        </p:txBody>
      </p:sp>
      <p:sp>
        <p:nvSpPr>
          <p:cNvPr id="13317" name="Rectangle 3"/>
          <p:cNvSpPr>
            <a:spLocks noGrp="1" noChangeArrowheads="1"/>
          </p:cNvSpPr>
          <p:nvPr>
            <p:ph type="body" idx="1"/>
          </p:nvPr>
        </p:nvSpPr>
        <p:spPr>
          <a:xfrm>
            <a:off x="601663" y="1514475"/>
            <a:ext cx="7793037" cy="4581525"/>
          </a:xfrm>
        </p:spPr>
        <p:txBody>
          <a:bodyPr/>
          <a:lstStyle/>
          <a:p>
            <a:pPr eaLnBrk="1" hangingPunct="1">
              <a:lnSpc>
                <a:spcPct val="130000"/>
              </a:lnSpc>
            </a:pPr>
            <a:r>
              <a:rPr lang="el-GR" altLang="el-GR" smtClean="0"/>
              <a:t>Χρήση της </a:t>
            </a:r>
            <a:r>
              <a:rPr lang="en-US" altLang="el-GR" smtClean="0"/>
              <a:t>scanf</a:t>
            </a:r>
          </a:p>
          <a:p>
            <a:pPr eaLnBrk="1" hangingPunct="1">
              <a:lnSpc>
                <a:spcPct val="130000"/>
              </a:lnSpc>
            </a:pPr>
            <a:r>
              <a:rPr lang="el-GR" altLang="el-GR" smtClean="0"/>
              <a:t>Χρήση τυχαίων ή ψευδοτυχαίων αριθμών</a:t>
            </a:r>
          </a:p>
          <a:p>
            <a:pPr lvl="1" eaLnBrk="1" hangingPunct="1"/>
            <a:r>
              <a:rPr lang="el-GR" altLang="el-GR" smtClean="0"/>
              <a:t>Συναρτήσεις</a:t>
            </a:r>
            <a:r>
              <a:rPr lang="en-US" altLang="el-GR" smtClean="0"/>
              <a:t>:</a:t>
            </a:r>
          </a:p>
          <a:p>
            <a:pPr lvl="1" eaLnBrk="1" hangingPunct="1"/>
            <a:r>
              <a:rPr lang="el-GR" altLang="el-GR" sz="2800" b="1" smtClean="0"/>
              <a:t> </a:t>
            </a:r>
            <a:r>
              <a:rPr lang="en-US" altLang="el-GR" sz="2800" b="1" smtClean="0">
                <a:solidFill>
                  <a:srgbClr val="FF3300"/>
                </a:solidFill>
              </a:rPr>
              <a:t>rand( ), srand( )</a:t>
            </a:r>
          </a:p>
          <a:p>
            <a:pPr lvl="1" eaLnBrk="1" hangingPunct="1">
              <a:buClr>
                <a:schemeClr val="tx1"/>
              </a:buClr>
            </a:pPr>
            <a:r>
              <a:rPr lang="en-US" altLang="el-GR" sz="2800" b="1" smtClean="0">
                <a:solidFill>
                  <a:schemeClr val="accent2"/>
                </a:solidFill>
              </a:rPr>
              <a:t>&lt;stdlib.h&gt;, &lt;time.h&gt;</a:t>
            </a:r>
            <a:endParaRPr lang="en-US" altLang="el-GR" sz="2800" b="1"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5" name="4 - Θέση αριθμού διαφάνειας"/>
          <p:cNvSpPr>
            <a:spLocks noGrp="1"/>
          </p:cNvSpPr>
          <p:nvPr>
            <p:ph type="sldNum" sz="quarter" idx="11"/>
          </p:nvPr>
        </p:nvSpPr>
        <p:spPr/>
        <p:txBody>
          <a:bodyPr/>
          <a:lstStyle/>
          <a:p>
            <a:pPr>
              <a:defRPr/>
            </a:pPr>
            <a:fld id="{0C1851D3-9615-40BA-940C-200600DB373E}" type="slidenum">
              <a:rPr lang="el-GR"/>
              <a:pPr>
                <a:defRPr/>
              </a:pPr>
              <a:t>2</a:t>
            </a:fld>
            <a:endParaRPr lang="el-GR"/>
          </a:p>
        </p:txBody>
      </p:sp>
      <p:sp>
        <p:nvSpPr>
          <p:cNvPr id="5124" name="Rectangle 2"/>
          <p:cNvSpPr>
            <a:spLocks noGrp="1" noChangeArrowheads="1"/>
          </p:cNvSpPr>
          <p:nvPr>
            <p:ph type="title"/>
          </p:nvPr>
        </p:nvSpPr>
        <p:spPr/>
        <p:txBody>
          <a:bodyPr/>
          <a:lstStyle/>
          <a:p>
            <a:pPr eaLnBrk="1" hangingPunct="1"/>
            <a:r>
              <a:rPr lang="el-GR" altLang="el-GR" smtClean="0"/>
              <a:t>Εισαγωγή</a:t>
            </a:r>
          </a:p>
        </p:txBody>
      </p:sp>
      <p:sp>
        <p:nvSpPr>
          <p:cNvPr id="5125" name="Rectangle 3"/>
          <p:cNvSpPr>
            <a:spLocks noGrp="1" noChangeArrowheads="1"/>
          </p:cNvSpPr>
          <p:nvPr>
            <p:ph type="body" idx="1"/>
          </p:nvPr>
        </p:nvSpPr>
        <p:spPr/>
        <p:txBody>
          <a:bodyPr/>
          <a:lstStyle/>
          <a:p>
            <a:pPr eaLnBrk="1" hangingPunct="1"/>
            <a:r>
              <a:rPr lang="el-GR" altLang="el-GR" smtClean="0"/>
              <a:t>Ένα σύνολο συνεχόμενων θέσεων της μνήμης που χρησιμοποιούνται για την αποθήκευση μιας σειράς τιμών (συνήθως συσχετιζόμενων μεταξύ τους) </a:t>
            </a:r>
            <a:endParaRPr lang="en-US" altLang="el-GR" smtClean="0"/>
          </a:p>
          <a:p>
            <a:pPr eaLnBrk="1" hangingPunct="1"/>
            <a:r>
              <a:rPr lang="el-GR" altLang="el-GR" smtClean="0">
                <a:solidFill>
                  <a:schemeClr val="accent2"/>
                </a:solidFill>
              </a:rPr>
              <a:t>Όλες οι τιμές των στοιχείων του πίνακα είναι του ίδιου τύπου δεδομένων</a:t>
            </a:r>
            <a:endParaRPr lang="en-US" altLang="el-GR" smtClean="0">
              <a:solidFill>
                <a:schemeClr val="accent2"/>
              </a:solidFill>
            </a:endParaRPr>
          </a:p>
          <a:p>
            <a:pPr eaLnBrk="1" hangingPunct="1"/>
            <a:r>
              <a:rPr lang="el-GR" altLang="el-GR" smtClean="0"/>
              <a:t>Τα στοιχεία του πίνακα ξεκινούν από τη θέση με δείκτη </a:t>
            </a:r>
            <a:r>
              <a:rPr lang="en-US" altLang="el-GR" b="1" smtClean="0">
                <a:solidFill>
                  <a:schemeClr val="accent2"/>
                </a:solidFill>
              </a:rPr>
              <a:t>0 </a:t>
            </a:r>
            <a:r>
              <a:rPr lang="en-US" altLang="el-GR" smtClean="0">
                <a:solidFill>
                  <a:schemeClr val="accent2"/>
                </a:solidFill>
              </a:rPr>
              <a:t>: </a:t>
            </a:r>
            <a:r>
              <a:rPr lang="el-GR" altLang="el-GR" smtClean="0">
                <a:solidFill>
                  <a:schemeClr val="accent2"/>
                </a:solidFill>
              </a:rPr>
              <a:t> </a:t>
            </a:r>
            <a:endParaRPr lang="en-US" altLang="el-GR" smtClean="0">
              <a:solidFill>
                <a:schemeClr val="accent2"/>
              </a:solidFill>
            </a:endParaRPr>
          </a:p>
          <a:p>
            <a:pPr lvl="1" eaLnBrk="1" hangingPunct="1"/>
            <a:r>
              <a:rPr lang="el-GR" altLang="el-GR" smtClean="0"/>
              <a:t>το στοιχείο</a:t>
            </a:r>
            <a:r>
              <a:rPr lang="el-GR" altLang="el-GR" smtClean="0">
                <a:solidFill>
                  <a:schemeClr val="accent2"/>
                </a:solidFill>
              </a:rPr>
              <a:t> με τιμή του δείκτη 0 </a:t>
            </a:r>
            <a:r>
              <a:rPr lang="el-GR" altLang="el-GR" smtClean="0"/>
              <a:t>είναι το πρώτο στοιχείο του πίνακα.</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5" name="4 - Θέση αριθμού διαφάνειας"/>
          <p:cNvSpPr>
            <a:spLocks noGrp="1"/>
          </p:cNvSpPr>
          <p:nvPr>
            <p:ph type="sldNum" sz="quarter" idx="11"/>
          </p:nvPr>
        </p:nvSpPr>
        <p:spPr/>
        <p:txBody>
          <a:bodyPr/>
          <a:lstStyle/>
          <a:p>
            <a:pPr>
              <a:defRPr/>
            </a:pPr>
            <a:fld id="{378276C4-725E-4AA0-9809-86CC5934815D}" type="slidenum">
              <a:rPr lang="el-GR"/>
              <a:pPr>
                <a:defRPr/>
              </a:pPr>
              <a:t>20</a:t>
            </a:fld>
            <a:endParaRPr lang="el-GR"/>
          </a:p>
        </p:txBody>
      </p:sp>
      <p:sp>
        <p:nvSpPr>
          <p:cNvPr id="14340" name="Rectangle 2"/>
          <p:cNvSpPr>
            <a:spLocks noGrp="1" noChangeArrowheads="1"/>
          </p:cNvSpPr>
          <p:nvPr>
            <p:ph type="title"/>
          </p:nvPr>
        </p:nvSpPr>
        <p:spPr/>
        <p:txBody>
          <a:bodyPr/>
          <a:lstStyle/>
          <a:p>
            <a:pPr eaLnBrk="1" hangingPunct="1"/>
            <a:r>
              <a:rPr lang="el-GR" altLang="el-GR" smtClean="0"/>
              <a:t>Παράδειγμα - 1</a:t>
            </a:r>
            <a:endParaRPr lang="en-US" altLang="el-GR" smtClean="0"/>
          </a:p>
        </p:txBody>
      </p:sp>
      <p:sp>
        <p:nvSpPr>
          <p:cNvPr id="14341" name="Rectangle 3"/>
          <p:cNvSpPr>
            <a:spLocks noGrp="1" noChangeArrowheads="1"/>
          </p:cNvSpPr>
          <p:nvPr>
            <p:ph type="body" idx="1"/>
          </p:nvPr>
        </p:nvSpPr>
        <p:spPr>
          <a:xfrm>
            <a:off x="304800" y="1196975"/>
            <a:ext cx="8534400" cy="4899025"/>
          </a:xfrm>
        </p:spPr>
        <p:txBody>
          <a:bodyPr/>
          <a:lstStyle/>
          <a:p>
            <a:pPr eaLnBrk="1" hangingPunct="1">
              <a:lnSpc>
                <a:spcPct val="80000"/>
              </a:lnSpc>
              <a:buFontTx/>
              <a:buNone/>
            </a:pPr>
            <a:r>
              <a:rPr lang="en-US" altLang="el-GR" sz="1600" smtClean="0"/>
              <a:t>    </a:t>
            </a:r>
            <a:r>
              <a:rPr lang="en-US" altLang="el-GR" sz="1800" b="1" smtClean="0">
                <a:latin typeface="Courier New" pitchFamily="49" charset="0"/>
              </a:rPr>
              <a:t>#include &lt;stdio.h&gt;</a:t>
            </a:r>
          </a:p>
          <a:p>
            <a:pPr eaLnBrk="1" hangingPunct="1">
              <a:lnSpc>
                <a:spcPct val="80000"/>
              </a:lnSpc>
              <a:buFontTx/>
              <a:buNone/>
            </a:pPr>
            <a:r>
              <a:rPr lang="en-US" altLang="el-GR" sz="1800" b="1" smtClean="0">
                <a:latin typeface="Courier New" pitchFamily="49" charset="0"/>
              </a:rPr>
              <a:t>	void main()</a:t>
            </a:r>
          </a:p>
          <a:p>
            <a:pPr eaLnBrk="1" hangingPunct="1">
              <a:lnSpc>
                <a:spcPct val="80000"/>
              </a:lnSpc>
              <a:buFontTx/>
              <a:buNone/>
            </a:pPr>
            <a:r>
              <a:rPr lang="en-US" altLang="el-GR" sz="1800" b="1" smtClean="0">
                <a:latin typeface="Courier New" pitchFamily="49" charset="0"/>
              </a:rPr>
              <a:t>    {</a:t>
            </a:r>
          </a:p>
          <a:p>
            <a:pPr eaLnBrk="1" hangingPunct="1">
              <a:lnSpc>
                <a:spcPct val="80000"/>
              </a:lnSpc>
              <a:buFontTx/>
              <a:buNone/>
            </a:pPr>
            <a:r>
              <a:rPr lang="en-US" altLang="el-GR" sz="1800" b="1" smtClean="0">
                <a:latin typeface="Courier New" pitchFamily="49" charset="0"/>
              </a:rPr>
              <a:t>       int n[10]; /* n is an array of 10 integers */</a:t>
            </a:r>
          </a:p>
          <a:p>
            <a:pPr eaLnBrk="1" hangingPunct="1">
              <a:lnSpc>
                <a:spcPct val="80000"/>
              </a:lnSpc>
              <a:buFontTx/>
              <a:buNone/>
            </a:pPr>
            <a:r>
              <a:rPr lang="en-US" altLang="el-GR" sz="1800" b="1" smtClean="0">
                <a:latin typeface="Courier New" pitchFamily="49" charset="0"/>
              </a:rPr>
              <a:t>       int i;       /* counter */</a:t>
            </a:r>
          </a:p>
          <a:p>
            <a:pPr eaLnBrk="1" hangingPunct="1">
              <a:lnSpc>
                <a:spcPct val="80000"/>
              </a:lnSpc>
              <a:buFontTx/>
              <a:buNone/>
            </a:pPr>
            <a:r>
              <a:rPr lang="en-US" altLang="el-GR" sz="1800" b="1" smtClean="0">
                <a:latin typeface="Courier New" pitchFamily="49" charset="0"/>
              </a:rPr>
              <a:t>      </a:t>
            </a:r>
          </a:p>
          <a:p>
            <a:pPr eaLnBrk="1" hangingPunct="1">
              <a:lnSpc>
                <a:spcPct val="80000"/>
              </a:lnSpc>
              <a:buFontTx/>
              <a:buNone/>
            </a:pPr>
            <a:r>
              <a:rPr lang="en-US" altLang="el-GR" sz="1800" b="1" smtClean="0">
                <a:latin typeface="Courier New" pitchFamily="49" charset="0"/>
              </a:rPr>
              <a:t>      /* initialize elements of array n to 0 */            </a:t>
            </a:r>
          </a:p>
          <a:p>
            <a:pPr eaLnBrk="1" hangingPunct="1">
              <a:lnSpc>
                <a:spcPct val="80000"/>
              </a:lnSpc>
              <a:buFontTx/>
              <a:buNone/>
            </a:pPr>
            <a:r>
              <a:rPr lang="en-US" altLang="el-GR" sz="1800" b="1" smtClean="0">
                <a:latin typeface="Courier New" pitchFamily="49" charset="0"/>
              </a:rPr>
              <a:t>      for ( i = 0; i &lt; 10; i++ )                               </a:t>
            </a:r>
          </a:p>
          <a:p>
            <a:pPr eaLnBrk="1" hangingPunct="1">
              <a:lnSpc>
                <a:spcPct val="80000"/>
              </a:lnSpc>
              <a:buFontTx/>
              <a:buNone/>
            </a:pPr>
            <a:r>
              <a:rPr lang="en-US" altLang="el-GR" sz="1800" b="1" smtClean="0">
                <a:latin typeface="Courier New" pitchFamily="49" charset="0"/>
              </a:rPr>
              <a:t>         n[i] = 0; /* set element at location i to 0 */</a:t>
            </a:r>
          </a:p>
          <a:p>
            <a:pPr eaLnBrk="1" hangingPunct="1">
              <a:lnSpc>
                <a:spcPct val="80000"/>
              </a:lnSpc>
              <a:buFontTx/>
              <a:buNone/>
            </a:pPr>
            <a:r>
              <a:rPr lang="en-US" altLang="el-GR" sz="1800" b="1" smtClean="0">
                <a:latin typeface="Courier New" pitchFamily="49" charset="0"/>
              </a:rPr>
              <a:t>            </a:t>
            </a:r>
          </a:p>
          <a:p>
            <a:pPr eaLnBrk="1" hangingPunct="1">
              <a:lnSpc>
                <a:spcPct val="80000"/>
              </a:lnSpc>
              <a:buFontTx/>
              <a:buNone/>
            </a:pPr>
            <a:r>
              <a:rPr lang="en-US" altLang="el-GR" sz="1800" b="1" smtClean="0">
                <a:latin typeface="Courier New" pitchFamily="49" charset="0"/>
              </a:rPr>
              <a:t>      printf( "%s%13s\n", "Element", "Value" );</a:t>
            </a:r>
          </a:p>
          <a:p>
            <a:pPr eaLnBrk="1" hangingPunct="1">
              <a:lnSpc>
                <a:spcPct val="80000"/>
              </a:lnSpc>
              <a:buFontTx/>
              <a:buNone/>
            </a:pPr>
            <a:r>
              <a:rPr lang="en-US" altLang="el-GR" sz="1800" b="1" smtClean="0">
                <a:latin typeface="Courier New" pitchFamily="49" charset="0"/>
              </a:rPr>
              <a:t>   </a:t>
            </a:r>
          </a:p>
          <a:p>
            <a:pPr eaLnBrk="1" hangingPunct="1">
              <a:lnSpc>
                <a:spcPct val="80000"/>
              </a:lnSpc>
              <a:buFontTx/>
              <a:buNone/>
            </a:pPr>
            <a:r>
              <a:rPr lang="en-US" altLang="el-GR" sz="1800" b="1" smtClean="0">
                <a:latin typeface="Courier New" pitchFamily="49" charset="0"/>
              </a:rPr>
              <a:t>      /* output contents of array n in tabular format */ </a:t>
            </a:r>
          </a:p>
          <a:p>
            <a:pPr eaLnBrk="1" hangingPunct="1">
              <a:lnSpc>
                <a:spcPct val="80000"/>
              </a:lnSpc>
              <a:buFontTx/>
              <a:buNone/>
            </a:pPr>
            <a:r>
              <a:rPr lang="en-US" altLang="el-GR" sz="1800" b="1" smtClean="0">
                <a:latin typeface="Courier New" pitchFamily="49" charset="0"/>
              </a:rPr>
              <a:t>      for ( i = 0; i &lt; 10; i++ ) {                           </a:t>
            </a:r>
          </a:p>
          <a:p>
            <a:pPr eaLnBrk="1" hangingPunct="1">
              <a:lnSpc>
                <a:spcPct val="80000"/>
              </a:lnSpc>
              <a:buFontTx/>
              <a:buNone/>
            </a:pPr>
            <a:r>
              <a:rPr lang="en-US" altLang="el-GR" sz="1800" b="1" smtClean="0">
                <a:latin typeface="Courier New" pitchFamily="49" charset="0"/>
              </a:rPr>
              <a:t>         printf( "%7d%13d\n", i, n[i] );                   </a:t>
            </a:r>
          </a:p>
          <a:p>
            <a:pPr eaLnBrk="1" hangingPunct="1">
              <a:lnSpc>
                <a:spcPct val="80000"/>
              </a:lnSpc>
              <a:buFontTx/>
              <a:buNone/>
            </a:pPr>
            <a:r>
              <a:rPr lang="en-US" altLang="el-GR" sz="1800" b="1" smtClean="0">
                <a:latin typeface="Courier New" pitchFamily="49" charset="0"/>
              </a:rPr>
              <a:t>      } /* end for */</a:t>
            </a:r>
          </a:p>
          <a:p>
            <a:pPr eaLnBrk="1" hangingPunct="1">
              <a:lnSpc>
                <a:spcPct val="80000"/>
              </a:lnSpc>
              <a:buFontTx/>
              <a:buNone/>
            </a:pPr>
            <a:r>
              <a:rPr lang="en-US" altLang="el-GR" sz="1800" b="1" smtClean="0">
                <a:latin typeface="Courier New" pitchFamily="49" charset="0"/>
              </a:rPr>
              <a:t>   } /* end main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5" name="4 - Θέση αριθμού διαφάνειας"/>
          <p:cNvSpPr>
            <a:spLocks noGrp="1"/>
          </p:cNvSpPr>
          <p:nvPr>
            <p:ph type="sldNum" sz="quarter" idx="11"/>
          </p:nvPr>
        </p:nvSpPr>
        <p:spPr/>
        <p:txBody>
          <a:bodyPr/>
          <a:lstStyle/>
          <a:p>
            <a:pPr>
              <a:defRPr/>
            </a:pPr>
            <a:fld id="{7FA33FA1-3654-4596-88C1-D1BB2B2C3E3D}" type="slidenum">
              <a:rPr lang="el-GR"/>
              <a:pPr>
                <a:defRPr/>
              </a:pPr>
              <a:t>21</a:t>
            </a:fld>
            <a:endParaRPr lang="el-GR"/>
          </a:p>
        </p:txBody>
      </p:sp>
      <p:sp>
        <p:nvSpPr>
          <p:cNvPr id="15364" name="Rectangle 2"/>
          <p:cNvSpPr>
            <a:spLocks noGrp="1" noChangeArrowheads="1"/>
          </p:cNvSpPr>
          <p:nvPr>
            <p:ph type="title"/>
          </p:nvPr>
        </p:nvSpPr>
        <p:spPr/>
        <p:txBody>
          <a:bodyPr/>
          <a:lstStyle/>
          <a:p>
            <a:pPr eaLnBrk="1" hangingPunct="1"/>
            <a:r>
              <a:rPr lang="el-GR" altLang="el-GR" smtClean="0"/>
              <a:t>Παράδειγμα - 2</a:t>
            </a:r>
            <a:endParaRPr lang="en-US" altLang="el-GR" smtClean="0"/>
          </a:p>
        </p:txBody>
      </p:sp>
      <p:sp>
        <p:nvSpPr>
          <p:cNvPr id="7" name="Rectangle 3"/>
          <p:cNvSpPr txBox="1">
            <a:spLocks noChangeArrowheads="1"/>
          </p:cNvSpPr>
          <p:nvPr/>
        </p:nvSpPr>
        <p:spPr bwMode="auto">
          <a:xfrm>
            <a:off x="395536" y="1066800"/>
            <a:ext cx="8534400" cy="4953000"/>
          </a:xfrm>
          <a:prstGeom prst="rect">
            <a:avLst/>
          </a:prstGeom>
          <a:solidFill>
            <a:schemeClr val="accent5">
              <a:lumMod val="40000"/>
              <a:lumOff val="60000"/>
            </a:schemeClr>
          </a:solidFill>
          <a:ln w="28575">
            <a:solidFill>
              <a:srgbClr val="3366CC"/>
            </a:solidFill>
            <a:miter lim="800000"/>
            <a:headEnd/>
            <a:tailEnd/>
          </a:ln>
          <a:effectLst/>
        </p:spPr>
        <p:txBody>
          <a:bodyPr/>
          <a:lstStyle/>
          <a:p>
            <a:pPr marL="342900" indent="-342900">
              <a:lnSpc>
                <a:spcPct val="80000"/>
              </a:lnSpc>
              <a:spcBef>
                <a:spcPct val="20000"/>
              </a:spcBef>
              <a:defRPr/>
            </a:pPr>
            <a:r>
              <a:rPr lang="en-US" sz="2000" b="1" kern="0" dirty="0">
                <a:solidFill>
                  <a:srgbClr val="CC0000"/>
                </a:solidFill>
                <a:latin typeface="Courier New" pitchFamily="49" charset="0"/>
              </a:rPr>
              <a:t>#include &lt;</a:t>
            </a:r>
            <a:r>
              <a:rPr lang="en-US" sz="2000" b="1" kern="0" dirty="0" err="1">
                <a:solidFill>
                  <a:srgbClr val="CC0000"/>
                </a:solidFill>
                <a:latin typeface="Courier New" pitchFamily="49" charset="0"/>
              </a:rPr>
              <a:t>stdlib.h</a:t>
            </a:r>
            <a:r>
              <a:rPr lang="en-US" sz="2000" b="1" kern="0" dirty="0">
                <a:solidFill>
                  <a:srgbClr val="CC0000"/>
                </a:solidFill>
                <a:latin typeface="Courier New" pitchFamily="49" charset="0"/>
              </a:rPr>
              <a:t>&gt;</a:t>
            </a:r>
          </a:p>
          <a:p>
            <a:pPr marL="342900" indent="-342900">
              <a:lnSpc>
                <a:spcPct val="80000"/>
              </a:lnSpc>
              <a:spcBef>
                <a:spcPct val="20000"/>
              </a:spcBef>
              <a:defRPr/>
            </a:pPr>
            <a:r>
              <a:rPr lang="en-US" sz="2000" b="1" kern="0" dirty="0">
                <a:solidFill>
                  <a:srgbClr val="CC0000"/>
                </a:solidFill>
                <a:latin typeface="Courier New" pitchFamily="49" charset="0"/>
              </a:rPr>
              <a:t>#include &lt;</a:t>
            </a:r>
            <a:r>
              <a:rPr lang="en-US" sz="2000" b="1" kern="0" dirty="0" err="1">
                <a:solidFill>
                  <a:srgbClr val="CC0000"/>
                </a:solidFill>
                <a:latin typeface="Courier New" pitchFamily="49" charset="0"/>
              </a:rPr>
              <a:t>time.h</a:t>
            </a:r>
            <a:r>
              <a:rPr lang="en-US" sz="2000" b="1" kern="0" dirty="0">
                <a:solidFill>
                  <a:srgbClr val="CC0000"/>
                </a:solidFill>
                <a:latin typeface="Courier New" pitchFamily="49" charset="0"/>
              </a:rPr>
              <a:t>&gt;</a:t>
            </a:r>
          </a:p>
          <a:p>
            <a:pPr marL="342900" indent="-342900">
              <a:lnSpc>
                <a:spcPct val="80000"/>
              </a:lnSpc>
              <a:spcBef>
                <a:spcPct val="20000"/>
              </a:spcBef>
              <a:defRPr/>
            </a:pPr>
            <a:r>
              <a:rPr lang="en-US" sz="2000" b="1" kern="0" dirty="0">
                <a:latin typeface="Courier New" pitchFamily="49" charset="0"/>
              </a:rPr>
              <a:t>#include &lt;</a:t>
            </a:r>
            <a:r>
              <a:rPr lang="en-US" sz="2000" b="1" kern="0" dirty="0" err="1">
                <a:latin typeface="Courier New" pitchFamily="49" charset="0"/>
              </a:rPr>
              <a:t>stdio.h</a:t>
            </a:r>
            <a:r>
              <a:rPr lang="en-US" sz="2000" b="1" kern="0" dirty="0">
                <a:latin typeface="Courier New" pitchFamily="49" charset="0"/>
              </a:rPr>
              <a:t>&gt;</a:t>
            </a:r>
          </a:p>
          <a:p>
            <a:pPr marL="342900" indent="-342900">
              <a:lnSpc>
                <a:spcPct val="80000"/>
              </a:lnSpc>
              <a:spcBef>
                <a:spcPct val="20000"/>
              </a:spcBef>
              <a:defRPr/>
            </a:pPr>
            <a:r>
              <a:rPr lang="en-US" sz="2000" b="1" kern="0" dirty="0" smtClean="0">
                <a:latin typeface="Courier New" pitchFamily="49" charset="0"/>
              </a:rPr>
              <a:t>#define n 10</a:t>
            </a:r>
            <a:endParaRPr lang="en-US" sz="2000" b="1" kern="0" dirty="0">
              <a:latin typeface="Courier New" pitchFamily="49" charset="0"/>
            </a:endParaRPr>
          </a:p>
          <a:p>
            <a:pPr marL="342900" indent="-342900">
              <a:lnSpc>
                <a:spcPct val="80000"/>
              </a:lnSpc>
              <a:spcBef>
                <a:spcPct val="20000"/>
              </a:spcBef>
              <a:defRPr/>
            </a:pPr>
            <a:r>
              <a:rPr lang="en-US" sz="2000" b="1" kern="0" dirty="0" err="1" smtClean="0">
                <a:latin typeface="Courier New" pitchFamily="49" charset="0"/>
              </a:rPr>
              <a:t>int</a:t>
            </a:r>
            <a:r>
              <a:rPr lang="en-US" sz="2000" b="1" kern="0" dirty="0" smtClean="0">
                <a:latin typeface="Courier New" pitchFamily="49" charset="0"/>
              </a:rPr>
              <a:t> </a:t>
            </a:r>
            <a:r>
              <a:rPr lang="en-US" sz="2000" b="1" kern="0" dirty="0">
                <a:latin typeface="Courier New" pitchFamily="49" charset="0"/>
              </a:rPr>
              <a:t>main()</a:t>
            </a:r>
          </a:p>
          <a:p>
            <a:pPr marL="342900" indent="-342900">
              <a:lnSpc>
                <a:spcPct val="80000"/>
              </a:lnSpc>
              <a:spcBef>
                <a:spcPct val="20000"/>
              </a:spcBef>
              <a:defRPr/>
            </a:pPr>
            <a:r>
              <a:rPr lang="en-US" sz="2000" b="1" kern="0" dirty="0">
                <a:latin typeface="Courier New" pitchFamily="49" charset="0"/>
              </a:rPr>
              <a:t>{</a:t>
            </a:r>
          </a:p>
          <a:p>
            <a:pPr marL="342900" indent="-342900">
              <a:lnSpc>
                <a:spcPct val="80000"/>
              </a:lnSpc>
              <a:spcBef>
                <a:spcPct val="20000"/>
              </a:spcBef>
              <a:defRPr/>
            </a:pPr>
            <a:r>
              <a:rPr lang="en-US" sz="2000" b="1" kern="0" dirty="0">
                <a:latin typeface="Courier New" pitchFamily="49" charset="0"/>
              </a:rPr>
              <a:t>    </a:t>
            </a:r>
            <a:r>
              <a:rPr lang="en-US" sz="2000" b="1" kern="0" dirty="0" err="1">
                <a:latin typeface="Courier New" pitchFamily="49" charset="0"/>
              </a:rPr>
              <a:t>int</a:t>
            </a:r>
            <a:r>
              <a:rPr lang="en-US" sz="2000" b="1" kern="0" dirty="0">
                <a:latin typeface="Courier New" pitchFamily="49" charset="0"/>
              </a:rPr>
              <a:t> </a:t>
            </a:r>
            <a:r>
              <a:rPr lang="en-US" sz="2000" b="1" kern="0" dirty="0" err="1">
                <a:latin typeface="Courier New" pitchFamily="49" charset="0"/>
              </a:rPr>
              <a:t>i</a:t>
            </a:r>
            <a:r>
              <a:rPr lang="en-US" sz="2000" b="1" kern="0" dirty="0">
                <a:latin typeface="Courier New" pitchFamily="49" charset="0"/>
              </a:rPr>
              <a:t>, </a:t>
            </a:r>
            <a:r>
              <a:rPr lang="en-US" sz="2000" b="1" kern="0" dirty="0" smtClean="0">
                <a:latin typeface="Courier New" pitchFamily="49" charset="0"/>
              </a:rPr>
              <a:t>a[n];</a:t>
            </a:r>
            <a:endParaRPr lang="en-US" sz="2000" b="1" kern="0" dirty="0">
              <a:latin typeface="Courier New" pitchFamily="49" charset="0"/>
            </a:endParaRPr>
          </a:p>
          <a:p>
            <a:pPr marL="342900" indent="-342900">
              <a:lnSpc>
                <a:spcPct val="80000"/>
              </a:lnSpc>
              <a:spcBef>
                <a:spcPct val="20000"/>
              </a:spcBef>
              <a:defRPr/>
            </a:pPr>
            <a:endParaRPr lang="en-US" sz="2000" b="1" kern="0" dirty="0">
              <a:latin typeface="Courier New" pitchFamily="49" charset="0"/>
            </a:endParaRPr>
          </a:p>
          <a:p>
            <a:pPr marL="342900" indent="-342900">
              <a:lnSpc>
                <a:spcPct val="80000"/>
              </a:lnSpc>
              <a:spcBef>
                <a:spcPct val="20000"/>
              </a:spcBef>
              <a:defRPr/>
            </a:pPr>
            <a:r>
              <a:rPr lang="en-US" sz="2000" b="1" kern="0" dirty="0">
                <a:latin typeface="Courier New" pitchFamily="49" charset="0"/>
              </a:rPr>
              <a:t>    </a:t>
            </a:r>
            <a:r>
              <a:rPr lang="en-US" sz="2000" b="1" kern="0" dirty="0" err="1">
                <a:solidFill>
                  <a:srgbClr val="CC0000"/>
                </a:solidFill>
                <a:latin typeface="Courier New" pitchFamily="49" charset="0"/>
              </a:rPr>
              <a:t>srand</a:t>
            </a:r>
            <a:r>
              <a:rPr lang="en-US" sz="2000" b="1" kern="0" dirty="0">
                <a:solidFill>
                  <a:srgbClr val="CC0000"/>
                </a:solidFill>
                <a:latin typeface="Courier New" pitchFamily="49" charset="0"/>
              </a:rPr>
              <a:t>((unsigned </a:t>
            </a:r>
            <a:r>
              <a:rPr lang="en-US" sz="2000" b="1" kern="0" dirty="0" err="1">
                <a:solidFill>
                  <a:srgbClr val="CC0000"/>
                </a:solidFill>
                <a:latin typeface="Courier New" pitchFamily="49" charset="0"/>
              </a:rPr>
              <a:t>int</a:t>
            </a:r>
            <a:r>
              <a:rPr lang="en-US" sz="2000" b="1" kern="0" dirty="0">
                <a:solidFill>
                  <a:srgbClr val="CC0000"/>
                </a:solidFill>
                <a:latin typeface="Courier New" pitchFamily="49" charset="0"/>
              </a:rPr>
              <a:t>)time(0));</a:t>
            </a:r>
          </a:p>
          <a:p>
            <a:pPr marL="342900" indent="-342900">
              <a:lnSpc>
                <a:spcPct val="80000"/>
              </a:lnSpc>
              <a:spcBef>
                <a:spcPct val="20000"/>
              </a:spcBef>
              <a:defRPr/>
            </a:pPr>
            <a:r>
              <a:rPr lang="en-US" sz="2000" b="1" kern="0" dirty="0">
                <a:latin typeface="Courier New" pitchFamily="49" charset="0"/>
              </a:rPr>
              <a:t>      </a:t>
            </a:r>
          </a:p>
          <a:p>
            <a:pPr marL="342900" indent="-342900">
              <a:lnSpc>
                <a:spcPct val="80000"/>
              </a:lnSpc>
              <a:spcBef>
                <a:spcPct val="20000"/>
              </a:spcBef>
              <a:defRPr/>
            </a:pPr>
            <a:r>
              <a:rPr lang="en-US" sz="2000" b="1" kern="0" dirty="0">
                <a:latin typeface="Courier New" pitchFamily="49" charset="0"/>
              </a:rPr>
              <a:t>    for(</a:t>
            </a:r>
            <a:r>
              <a:rPr lang="en-US" sz="2000" b="1" kern="0" dirty="0" err="1">
                <a:latin typeface="Courier New" pitchFamily="49" charset="0"/>
              </a:rPr>
              <a:t>i</a:t>
            </a:r>
            <a:r>
              <a:rPr lang="en-US" sz="2000" b="1" kern="0" dirty="0">
                <a:latin typeface="Courier New" pitchFamily="49" charset="0"/>
              </a:rPr>
              <a:t>=0; </a:t>
            </a:r>
            <a:r>
              <a:rPr lang="en-US" sz="2000" b="1" kern="0" dirty="0" err="1" smtClean="0">
                <a:latin typeface="Courier New" pitchFamily="49" charset="0"/>
              </a:rPr>
              <a:t>i</a:t>
            </a:r>
            <a:r>
              <a:rPr lang="en-US" sz="2000" b="1" kern="0" dirty="0" smtClean="0">
                <a:latin typeface="Courier New" pitchFamily="49" charset="0"/>
              </a:rPr>
              <a:t>&lt;n; </a:t>
            </a:r>
            <a:r>
              <a:rPr lang="en-US" sz="2000" b="1" kern="0" dirty="0" err="1">
                <a:latin typeface="Courier New" pitchFamily="49" charset="0"/>
              </a:rPr>
              <a:t>i</a:t>
            </a:r>
            <a:r>
              <a:rPr lang="en-US" sz="2000" b="1" kern="0" dirty="0">
                <a:latin typeface="Courier New" pitchFamily="49" charset="0"/>
              </a:rPr>
              <a:t>++)</a:t>
            </a:r>
          </a:p>
          <a:p>
            <a:pPr marL="342900" indent="-342900">
              <a:lnSpc>
                <a:spcPct val="80000"/>
              </a:lnSpc>
              <a:spcBef>
                <a:spcPct val="20000"/>
              </a:spcBef>
              <a:defRPr/>
            </a:pPr>
            <a:r>
              <a:rPr lang="en-US" sz="2000" b="1" kern="0" dirty="0">
                <a:latin typeface="Courier New" pitchFamily="49" charset="0"/>
              </a:rPr>
              <a:t>		a[</a:t>
            </a:r>
            <a:r>
              <a:rPr lang="en-US" sz="2000" b="1" kern="0" dirty="0" err="1">
                <a:latin typeface="Courier New" pitchFamily="49" charset="0"/>
              </a:rPr>
              <a:t>i</a:t>
            </a:r>
            <a:r>
              <a:rPr lang="en-US" sz="2000" b="1" kern="0" dirty="0">
                <a:latin typeface="Courier New" pitchFamily="49" charset="0"/>
              </a:rPr>
              <a:t>]=</a:t>
            </a:r>
            <a:r>
              <a:rPr lang="en-US" sz="2000" b="1" kern="0" dirty="0">
                <a:solidFill>
                  <a:srgbClr val="CC0000"/>
                </a:solidFill>
                <a:latin typeface="Courier New" pitchFamily="49" charset="0"/>
              </a:rPr>
              <a:t>rand()</a:t>
            </a:r>
            <a:r>
              <a:rPr lang="en-US" sz="2000" b="1" kern="0" dirty="0">
                <a:latin typeface="Courier New" pitchFamily="49" charset="0"/>
              </a:rPr>
              <a:t>% 100;</a:t>
            </a:r>
          </a:p>
          <a:p>
            <a:pPr marL="342900" indent="-342900">
              <a:lnSpc>
                <a:spcPct val="80000"/>
              </a:lnSpc>
              <a:spcBef>
                <a:spcPct val="20000"/>
              </a:spcBef>
              <a:defRPr/>
            </a:pPr>
            <a:r>
              <a:rPr lang="en-US" sz="2000" b="1" kern="0" dirty="0">
                <a:latin typeface="Courier New" pitchFamily="49" charset="0"/>
              </a:rPr>
              <a:t>    </a:t>
            </a:r>
            <a:r>
              <a:rPr lang="en-US" sz="2000" b="1" kern="0" dirty="0" err="1" smtClean="0">
                <a:latin typeface="Courier New" pitchFamily="49" charset="0"/>
              </a:rPr>
              <a:t>printf</a:t>
            </a:r>
            <a:r>
              <a:rPr lang="en-US" sz="2000" b="1" kern="0" dirty="0" smtClean="0">
                <a:latin typeface="Courier New" pitchFamily="49" charset="0"/>
              </a:rPr>
              <a:t>(“RANDOM </a:t>
            </a:r>
            <a:r>
              <a:rPr lang="en-US" sz="2000" b="1" kern="0" dirty="0">
                <a:latin typeface="Courier New" pitchFamily="49" charset="0"/>
              </a:rPr>
              <a:t>NUMBERS BETWEEN 0 AND 99\n\n");</a:t>
            </a:r>
          </a:p>
          <a:p>
            <a:pPr marL="342900" indent="-342900">
              <a:lnSpc>
                <a:spcPct val="80000"/>
              </a:lnSpc>
              <a:spcBef>
                <a:spcPct val="20000"/>
              </a:spcBef>
              <a:defRPr/>
            </a:pPr>
            <a:r>
              <a:rPr lang="en-US" sz="2000" b="1" kern="0" dirty="0">
                <a:latin typeface="Courier New" pitchFamily="49" charset="0"/>
              </a:rPr>
              <a:t>    	for (</a:t>
            </a:r>
            <a:r>
              <a:rPr lang="en-US" sz="2000" b="1" kern="0" dirty="0" err="1" smtClean="0">
                <a:latin typeface="Courier New" pitchFamily="49" charset="0"/>
              </a:rPr>
              <a:t>i</a:t>
            </a:r>
            <a:r>
              <a:rPr lang="en-US" sz="2000" b="1" kern="0" dirty="0" smtClean="0">
                <a:latin typeface="Courier New" pitchFamily="49" charset="0"/>
              </a:rPr>
              <a:t>=0;i&lt;</a:t>
            </a:r>
            <a:r>
              <a:rPr lang="en-US" sz="2000" b="1" kern="0" dirty="0" err="1" smtClean="0">
                <a:latin typeface="Courier New" pitchFamily="49" charset="0"/>
              </a:rPr>
              <a:t>n;i</a:t>
            </a:r>
            <a:r>
              <a:rPr lang="en-US" sz="2000" b="1" kern="0" dirty="0">
                <a:latin typeface="Courier New" pitchFamily="49" charset="0"/>
              </a:rPr>
              <a:t>++) </a:t>
            </a:r>
            <a:r>
              <a:rPr lang="en-US" sz="2000" b="1" kern="0" dirty="0" err="1">
                <a:latin typeface="Courier New" pitchFamily="49" charset="0"/>
              </a:rPr>
              <a:t>printf</a:t>
            </a:r>
            <a:r>
              <a:rPr lang="en-US" sz="2000" b="1" kern="0" dirty="0">
                <a:latin typeface="Courier New" pitchFamily="49" charset="0"/>
              </a:rPr>
              <a:t>("%5d\</a:t>
            </a:r>
            <a:r>
              <a:rPr lang="en-US" sz="2000" b="1" kern="0" dirty="0" err="1">
                <a:latin typeface="Courier New" pitchFamily="49" charset="0"/>
              </a:rPr>
              <a:t>n",a</a:t>
            </a:r>
            <a:r>
              <a:rPr lang="en-US" sz="2000" b="1" kern="0" dirty="0">
                <a:latin typeface="Courier New" pitchFamily="49" charset="0"/>
              </a:rPr>
              <a:t>[</a:t>
            </a:r>
            <a:r>
              <a:rPr lang="en-US" sz="2000" b="1" kern="0" dirty="0" err="1">
                <a:latin typeface="Courier New" pitchFamily="49" charset="0"/>
              </a:rPr>
              <a:t>i</a:t>
            </a:r>
            <a:r>
              <a:rPr lang="en-US" sz="2000" b="1" kern="0" dirty="0" smtClean="0">
                <a:latin typeface="Courier New" pitchFamily="49" charset="0"/>
              </a:rPr>
              <a:t>]);</a:t>
            </a:r>
            <a:endParaRPr lang="en-US" sz="2000" b="1" kern="0" dirty="0">
              <a:latin typeface="Courier New" pitchFamily="49" charset="0"/>
            </a:endParaRPr>
          </a:p>
          <a:p>
            <a:pPr marL="342900" indent="-342900">
              <a:lnSpc>
                <a:spcPct val="80000"/>
              </a:lnSpc>
              <a:spcBef>
                <a:spcPct val="20000"/>
              </a:spcBef>
              <a:defRPr/>
            </a:pPr>
            <a:r>
              <a:rPr lang="en-US" sz="2000" b="1" kern="0" dirty="0">
                <a:latin typeface="Courier New" pitchFamily="49" charset="0"/>
              </a:rPr>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5" name="3 - Θέση αριθμού διαφάνειας"/>
          <p:cNvSpPr>
            <a:spLocks noGrp="1"/>
          </p:cNvSpPr>
          <p:nvPr>
            <p:ph type="sldNum" sz="quarter" idx="11"/>
          </p:nvPr>
        </p:nvSpPr>
        <p:spPr/>
        <p:txBody>
          <a:bodyPr/>
          <a:lstStyle/>
          <a:p>
            <a:pPr>
              <a:defRPr/>
            </a:pPr>
            <a:fld id="{D8C27C32-D522-4F1F-BE30-0C07A23A0B2C}" type="slidenum">
              <a:rPr lang="el-GR"/>
              <a:pPr>
                <a:defRPr/>
              </a:pPr>
              <a:t>22</a:t>
            </a:fld>
            <a:endParaRPr lang="el-GR"/>
          </a:p>
        </p:txBody>
      </p:sp>
      <p:sp>
        <p:nvSpPr>
          <p:cNvPr id="16388" name="Text Box 2"/>
          <p:cNvSpPr txBox="1">
            <a:spLocks noChangeArrowheads="1"/>
          </p:cNvSpPr>
          <p:nvPr/>
        </p:nvSpPr>
        <p:spPr bwMode="auto">
          <a:xfrm>
            <a:off x="304800" y="1143000"/>
            <a:ext cx="8153400" cy="4978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2000" b="1" dirty="0">
                <a:latin typeface="Courier New" pitchFamily="49" charset="0"/>
              </a:rPr>
              <a:t>#include &lt;</a:t>
            </a:r>
            <a:r>
              <a:rPr lang="en-US" altLang="el-GR" sz="2000" b="1" dirty="0" err="1">
                <a:latin typeface="Courier New" pitchFamily="49" charset="0"/>
              </a:rPr>
              <a:t>stdio.h</a:t>
            </a:r>
            <a:r>
              <a:rPr lang="en-US" altLang="el-GR" sz="2000" b="1" dirty="0">
                <a:latin typeface="Courier New" pitchFamily="49" charset="0"/>
              </a:rPr>
              <a:t>&gt;</a:t>
            </a:r>
          </a:p>
          <a:p>
            <a:r>
              <a:rPr lang="en-US" altLang="el-GR" sz="2000" b="1" dirty="0">
                <a:latin typeface="Courier New" pitchFamily="49" charset="0"/>
              </a:rPr>
              <a:t>#define  NMONTHS 12</a:t>
            </a:r>
          </a:p>
          <a:p>
            <a:endParaRPr lang="en-US" altLang="el-GR" sz="2000" b="1" dirty="0">
              <a:solidFill>
                <a:srgbClr val="009900"/>
              </a:solidFill>
              <a:latin typeface="Courier New" pitchFamily="49" charset="0"/>
            </a:endParaRPr>
          </a:p>
          <a:p>
            <a:r>
              <a:rPr lang="en-US" altLang="el-GR" sz="2000" b="1" dirty="0">
                <a:solidFill>
                  <a:srgbClr val="009900"/>
                </a:solidFill>
                <a:latin typeface="Courier New" pitchFamily="49" charset="0"/>
              </a:rPr>
              <a:t>/* Store and print rainfall */</a:t>
            </a:r>
          </a:p>
          <a:p>
            <a:endParaRPr lang="en-US" altLang="el-GR" sz="2000" b="1" dirty="0">
              <a:solidFill>
                <a:srgbClr val="33CC33"/>
              </a:solidFill>
              <a:latin typeface="Courier New" pitchFamily="49" charset="0"/>
            </a:endParaRPr>
          </a:p>
          <a:p>
            <a:r>
              <a:rPr lang="en-US" altLang="el-GR" sz="2000" b="1" dirty="0" err="1">
                <a:latin typeface="Courier New" pitchFamily="49" charset="0"/>
              </a:rPr>
              <a:t>int</a:t>
            </a:r>
            <a:r>
              <a:rPr lang="en-US" altLang="el-GR" sz="2000" b="1" dirty="0">
                <a:latin typeface="Courier New" pitchFamily="49" charset="0"/>
              </a:rPr>
              <a:t> main()</a:t>
            </a:r>
          </a:p>
          <a:p>
            <a:r>
              <a:rPr lang="en-US" altLang="el-GR" sz="2000" b="1" dirty="0">
                <a:latin typeface="Courier New" pitchFamily="49" charset="0"/>
              </a:rPr>
              <a:t>{</a:t>
            </a:r>
          </a:p>
          <a:p>
            <a:r>
              <a:rPr lang="en-US" altLang="el-GR" sz="2000" b="1" dirty="0">
                <a:latin typeface="Courier New" pitchFamily="49" charset="0"/>
              </a:rPr>
              <a:t>  </a:t>
            </a:r>
            <a:r>
              <a:rPr lang="en-US" altLang="el-GR" sz="2000" b="1" dirty="0" err="1">
                <a:latin typeface="Courier New" pitchFamily="49" charset="0"/>
              </a:rPr>
              <a:t>int</a:t>
            </a:r>
            <a:r>
              <a:rPr lang="en-US" altLang="el-GR" sz="2000" b="1" dirty="0">
                <a:latin typeface="Courier New" pitchFamily="49" charset="0"/>
              </a:rPr>
              <a:t> data[NMONTHS];</a:t>
            </a:r>
          </a:p>
          <a:p>
            <a:r>
              <a:rPr lang="en-US" altLang="el-GR" sz="2000" b="1" dirty="0">
                <a:latin typeface="Courier New" pitchFamily="49" charset="0"/>
              </a:rPr>
              <a:t>  </a:t>
            </a:r>
            <a:r>
              <a:rPr lang="en-US" altLang="el-GR" sz="2000" b="1" dirty="0" err="1">
                <a:latin typeface="Courier New" pitchFamily="49" charset="0"/>
              </a:rPr>
              <a:t>int</a:t>
            </a:r>
            <a:r>
              <a:rPr lang="en-US" altLang="el-GR" sz="2000" b="1" dirty="0">
                <a:latin typeface="Courier New" pitchFamily="49" charset="0"/>
              </a:rPr>
              <a:t> month;</a:t>
            </a:r>
          </a:p>
          <a:p>
            <a:r>
              <a:rPr lang="en-US" altLang="el-GR" sz="2000" b="1" dirty="0">
                <a:latin typeface="Courier New" pitchFamily="49" charset="0"/>
              </a:rPr>
              <a:t>  </a:t>
            </a:r>
          </a:p>
          <a:p>
            <a:r>
              <a:rPr lang="en-US" altLang="el-GR" sz="2000" b="1" dirty="0">
                <a:latin typeface="Courier New" pitchFamily="49" charset="0"/>
              </a:rPr>
              <a:t>  for ( month=0; month &lt; NMONTHS; month++ )</a:t>
            </a:r>
          </a:p>
          <a:p>
            <a:r>
              <a:rPr lang="en-US" altLang="el-GR" sz="2000" b="1" dirty="0">
                <a:latin typeface="Courier New" pitchFamily="49" charset="0"/>
              </a:rPr>
              <a:t>  {</a:t>
            </a:r>
          </a:p>
          <a:p>
            <a:r>
              <a:rPr lang="en-US" altLang="el-GR" sz="2000" b="1" dirty="0">
                <a:latin typeface="Courier New" pitchFamily="49" charset="0"/>
              </a:rPr>
              <a:t>     </a:t>
            </a:r>
            <a:r>
              <a:rPr lang="en-US" altLang="el-GR" sz="2000" b="1" dirty="0" err="1" smtClean="0">
                <a:latin typeface="Courier New" pitchFamily="49" charset="0"/>
              </a:rPr>
              <a:t>scanf_s</a:t>
            </a:r>
            <a:r>
              <a:rPr lang="en-US" altLang="el-GR" sz="2000" b="1" dirty="0" smtClean="0">
                <a:latin typeface="Courier New" pitchFamily="49" charset="0"/>
              </a:rPr>
              <a:t>("%</a:t>
            </a:r>
            <a:r>
              <a:rPr lang="en-US" altLang="el-GR" sz="2000" b="1" dirty="0">
                <a:latin typeface="Courier New" pitchFamily="49" charset="0"/>
              </a:rPr>
              <a:t>d", &amp;data[month] );</a:t>
            </a:r>
          </a:p>
          <a:p>
            <a:r>
              <a:rPr lang="en-US" altLang="el-GR" sz="2000" b="1" dirty="0">
                <a:latin typeface="Courier New" pitchFamily="49" charset="0"/>
              </a:rPr>
              <a:t>  }</a:t>
            </a:r>
          </a:p>
          <a:p>
            <a:r>
              <a:rPr lang="en-US" altLang="el-GR" sz="2000" b="1" dirty="0">
                <a:latin typeface="Courier New" pitchFamily="49" charset="0"/>
              </a:rPr>
              <a:t>  </a:t>
            </a:r>
          </a:p>
          <a:p>
            <a:r>
              <a:rPr lang="en-US" altLang="el-GR" sz="2000" b="1" dirty="0">
                <a:latin typeface="Courier New" pitchFamily="49" charset="0"/>
              </a:rPr>
              <a:t>  ...</a:t>
            </a:r>
          </a:p>
        </p:txBody>
      </p:sp>
      <p:sp>
        <p:nvSpPr>
          <p:cNvPr id="16389" name="Rectangle 4"/>
          <p:cNvSpPr>
            <a:spLocks noGrp="1" noChangeArrowheads="1"/>
          </p:cNvSpPr>
          <p:nvPr>
            <p:ph type="title"/>
          </p:nvPr>
        </p:nvSpPr>
        <p:spPr>
          <a:xfrm>
            <a:off x="685800" y="304800"/>
            <a:ext cx="7772400" cy="838200"/>
          </a:xfrm>
          <a:noFill/>
        </p:spPr>
        <p:txBody>
          <a:bodyPr/>
          <a:lstStyle/>
          <a:p>
            <a:pPr eaLnBrk="1" hangingPunct="1"/>
            <a:r>
              <a:rPr lang="el-GR" altLang="el-GR" smtClean="0"/>
              <a:t>Παράδειγμα - 3</a:t>
            </a:r>
            <a:endParaRPr lang="en-US" altLang="el-GR"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4" name="3 - Θέση αριθμού διαφάνειας"/>
          <p:cNvSpPr>
            <a:spLocks noGrp="1"/>
          </p:cNvSpPr>
          <p:nvPr>
            <p:ph type="sldNum" sz="quarter" idx="11"/>
          </p:nvPr>
        </p:nvSpPr>
        <p:spPr/>
        <p:txBody>
          <a:bodyPr/>
          <a:lstStyle/>
          <a:p>
            <a:pPr>
              <a:defRPr/>
            </a:pPr>
            <a:fld id="{91C269F5-3046-4CAE-A8F6-82CB1D8CCF8A}" type="slidenum">
              <a:rPr lang="el-GR"/>
              <a:pPr>
                <a:defRPr/>
              </a:pPr>
              <a:t>23</a:t>
            </a:fld>
            <a:endParaRPr lang="el-GR"/>
          </a:p>
        </p:txBody>
      </p:sp>
      <p:sp>
        <p:nvSpPr>
          <p:cNvPr id="17412" name="Text Box 2"/>
          <p:cNvSpPr txBox="1">
            <a:spLocks noChangeArrowheads="1"/>
          </p:cNvSpPr>
          <p:nvPr/>
        </p:nvSpPr>
        <p:spPr bwMode="auto">
          <a:xfrm>
            <a:off x="304800" y="1143000"/>
            <a:ext cx="8153400" cy="4978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2000" b="1" dirty="0">
                <a:solidFill>
                  <a:schemeClr val="bg2"/>
                </a:solidFill>
                <a:latin typeface="Courier New" pitchFamily="49" charset="0"/>
              </a:rPr>
              <a:t>#include &lt;</a:t>
            </a:r>
            <a:r>
              <a:rPr lang="en-US" altLang="el-GR" sz="2000" b="1" dirty="0" err="1">
                <a:solidFill>
                  <a:schemeClr val="bg2"/>
                </a:solidFill>
                <a:latin typeface="Courier New" pitchFamily="49" charset="0"/>
              </a:rPr>
              <a:t>stdio.h</a:t>
            </a:r>
            <a:r>
              <a:rPr lang="en-US" altLang="el-GR" sz="2000" b="1" dirty="0">
                <a:solidFill>
                  <a:schemeClr val="bg2"/>
                </a:solidFill>
                <a:latin typeface="Courier New" pitchFamily="49" charset="0"/>
              </a:rPr>
              <a:t>&gt;</a:t>
            </a:r>
          </a:p>
          <a:p>
            <a:r>
              <a:rPr lang="en-US" altLang="el-GR" sz="2000" b="1" dirty="0">
                <a:solidFill>
                  <a:schemeClr val="bg2"/>
                </a:solidFill>
                <a:latin typeface="Courier New" pitchFamily="49" charset="0"/>
              </a:rPr>
              <a:t>#define  NMONTHS 12</a:t>
            </a:r>
          </a:p>
          <a:p>
            <a:endParaRPr lang="en-US" altLang="el-GR" sz="2000" b="1" dirty="0">
              <a:solidFill>
                <a:srgbClr val="6666FF"/>
              </a:solidFill>
              <a:latin typeface="Courier New" pitchFamily="49" charset="0"/>
            </a:endParaRPr>
          </a:p>
          <a:p>
            <a:r>
              <a:rPr lang="en-US" altLang="el-GR" sz="2000" b="1" dirty="0">
                <a:solidFill>
                  <a:srgbClr val="009900"/>
                </a:solidFill>
                <a:latin typeface="Courier New" pitchFamily="49" charset="0"/>
              </a:rPr>
              <a:t>/* Store and print rainfall */</a:t>
            </a:r>
          </a:p>
          <a:p>
            <a:endParaRPr lang="en-US" altLang="el-GR" sz="2000" b="1" dirty="0">
              <a:solidFill>
                <a:srgbClr val="33CC33"/>
              </a:solidFill>
              <a:latin typeface="Courier New" pitchFamily="49" charset="0"/>
            </a:endParaRPr>
          </a:p>
          <a:p>
            <a:r>
              <a:rPr lang="en-US" altLang="el-GR" sz="2000" b="1" dirty="0" err="1">
                <a:solidFill>
                  <a:schemeClr val="bg2"/>
                </a:solidFill>
                <a:latin typeface="Courier New" pitchFamily="49" charset="0"/>
              </a:rPr>
              <a:t>int</a:t>
            </a:r>
            <a:r>
              <a:rPr lang="en-US" altLang="el-GR" sz="2000" b="1" dirty="0">
                <a:solidFill>
                  <a:schemeClr val="bg2"/>
                </a:solidFill>
                <a:latin typeface="Courier New" pitchFamily="49" charset="0"/>
              </a:rPr>
              <a:t> main()</a:t>
            </a:r>
          </a:p>
          <a:p>
            <a:r>
              <a:rPr lang="en-US" altLang="el-GR" sz="2000" b="1" dirty="0">
                <a:solidFill>
                  <a:schemeClr val="bg2"/>
                </a:solidFill>
                <a:latin typeface="Courier New" pitchFamily="49" charset="0"/>
              </a:rPr>
              <a:t>{</a:t>
            </a:r>
          </a:p>
          <a:p>
            <a:r>
              <a:rPr lang="en-US" altLang="el-GR" sz="2000" b="1" dirty="0">
                <a:latin typeface="Courier New" pitchFamily="49" charset="0"/>
              </a:rPr>
              <a:t>  </a:t>
            </a:r>
            <a:r>
              <a:rPr lang="en-US" altLang="el-GR" sz="2000" b="1" dirty="0" err="1">
                <a:latin typeface="Courier New" pitchFamily="49" charset="0"/>
              </a:rPr>
              <a:t>int</a:t>
            </a:r>
            <a:r>
              <a:rPr lang="en-US" altLang="el-GR" sz="2000" b="1" dirty="0">
                <a:latin typeface="Courier New" pitchFamily="49" charset="0"/>
              </a:rPr>
              <a:t> data[NMONTHS];</a:t>
            </a:r>
          </a:p>
          <a:p>
            <a:r>
              <a:rPr lang="en-US" altLang="el-GR" sz="2000" b="1" dirty="0">
                <a:latin typeface="Courier New" pitchFamily="49" charset="0"/>
              </a:rPr>
              <a:t>  </a:t>
            </a:r>
            <a:r>
              <a:rPr lang="en-US" altLang="el-GR" sz="2000" b="1" dirty="0" err="1">
                <a:solidFill>
                  <a:schemeClr val="bg2"/>
                </a:solidFill>
                <a:latin typeface="Courier New" pitchFamily="49" charset="0"/>
              </a:rPr>
              <a:t>int</a:t>
            </a:r>
            <a:r>
              <a:rPr lang="en-US" altLang="el-GR" sz="2000" b="1" dirty="0">
                <a:solidFill>
                  <a:schemeClr val="bg2"/>
                </a:solidFill>
                <a:latin typeface="Courier New" pitchFamily="49" charset="0"/>
              </a:rPr>
              <a:t> month;</a:t>
            </a:r>
          </a:p>
          <a:p>
            <a:r>
              <a:rPr lang="en-US" altLang="el-GR" sz="2000" b="1" dirty="0">
                <a:latin typeface="Courier New" pitchFamily="49" charset="0"/>
              </a:rPr>
              <a:t>  </a:t>
            </a:r>
          </a:p>
          <a:p>
            <a:r>
              <a:rPr lang="en-US" altLang="el-GR" sz="2000" b="1" dirty="0">
                <a:latin typeface="Courier New" pitchFamily="49" charset="0"/>
              </a:rPr>
              <a:t>  </a:t>
            </a:r>
            <a:r>
              <a:rPr lang="en-US" altLang="el-GR" sz="2000" b="1" dirty="0">
                <a:solidFill>
                  <a:schemeClr val="bg2"/>
                </a:solidFill>
                <a:latin typeface="Courier New" pitchFamily="49" charset="0"/>
              </a:rPr>
              <a:t>for (</a:t>
            </a:r>
            <a:r>
              <a:rPr lang="en-US" altLang="el-GR" sz="2000" b="1" dirty="0">
                <a:latin typeface="Courier New" pitchFamily="49" charset="0"/>
              </a:rPr>
              <a:t> month=0; month &lt; NMONTHS; month++ </a:t>
            </a:r>
            <a:r>
              <a:rPr lang="en-US" altLang="el-GR" sz="2000" b="1" dirty="0">
                <a:solidFill>
                  <a:schemeClr val="bg2"/>
                </a:solidFill>
                <a:latin typeface="Courier New" pitchFamily="49" charset="0"/>
              </a:rPr>
              <a:t>)</a:t>
            </a:r>
          </a:p>
          <a:p>
            <a:r>
              <a:rPr lang="en-US" altLang="el-GR" sz="2000" b="1" dirty="0">
                <a:solidFill>
                  <a:schemeClr val="bg2"/>
                </a:solidFill>
                <a:latin typeface="Courier New" pitchFamily="49" charset="0"/>
              </a:rPr>
              <a:t>  {</a:t>
            </a:r>
          </a:p>
          <a:p>
            <a:r>
              <a:rPr lang="en-US" altLang="el-GR" sz="2000" b="1" dirty="0">
                <a:latin typeface="Courier New" pitchFamily="49" charset="0"/>
              </a:rPr>
              <a:t>     </a:t>
            </a:r>
            <a:r>
              <a:rPr lang="en-US" altLang="el-GR" sz="2000" b="1" dirty="0" err="1" smtClean="0">
                <a:solidFill>
                  <a:schemeClr val="bg2"/>
                </a:solidFill>
                <a:latin typeface="Courier New" pitchFamily="49" charset="0"/>
              </a:rPr>
              <a:t>scanf_s</a:t>
            </a:r>
            <a:r>
              <a:rPr lang="en-US" altLang="el-GR" sz="2000" b="1" dirty="0" smtClean="0">
                <a:solidFill>
                  <a:schemeClr val="bg2"/>
                </a:solidFill>
                <a:latin typeface="Courier New" pitchFamily="49" charset="0"/>
              </a:rPr>
              <a:t>("%</a:t>
            </a:r>
            <a:r>
              <a:rPr lang="en-US" altLang="el-GR" sz="2000" b="1" dirty="0">
                <a:solidFill>
                  <a:schemeClr val="bg2"/>
                </a:solidFill>
                <a:latin typeface="Courier New" pitchFamily="49" charset="0"/>
              </a:rPr>
              <a:t>d",</a:t>
            </a:r>
            <a:r>
              <a:rPr lang="en-US" altLang="el-GR" sz="2000" b="1" dirty="0">
                <a:latin typeface="Courier New" pitchFamily="49" charset="0"/>
              </a:rPr>
              <a:t> &amp;data[month] </a:t>
            </a:r>
            <a:r>
              <a:rPr lang="en-US" altLang="el-GR" sz="2000" b="1" dirty="0">
                <a:solidFill>
                  <a:schemeClr val="bg2"/>
                </a:solidFill>
                <a:latin typeface="Courier New" pitchFamily="49" charset="0"/>
              </a:rPr>
              <a:t>);</a:t>
            </a:r>
          </a:p>
          <a:p>
            <a:r>
              <a:rPr lang="en-US" altLang="el-GR" sz="2000" b="1" dirty="0">
                <a:latin typeface="Courier New" pitchFamily="49" charset="0"/>
              </a:rPr>
              <a:t>  </a:t>
            </a:r>
            <a:r>
              <a:rPr lang="en-US" altLang="el-GR" sz="2000" b="1" dirty="0">
                <a:solidFill>
                  <a:schemeClr val="bg2"/>
                </a:solidFill>
                <a:latin typeface="Courier New" pitchFamily="49" charset="0"/>
              </a:rPr>
              <a:t>}</a:t>
            </a:r>
          </a:p>
          <a:p>
            <a:r>
              <a:rPr lang="en-US" altLang="el-GR" sz="2000" b="1" dirty="0">
                <a:solidFill>
                  <a:schemeClr val="bg2"/>
                </a:solidFill>
                <a:latin typeface="Courier New" pitchFamily="49" charset="0"/>
              </a:rPr>
              <a:t>  </a:t>
            </a:r>
          </a:p>
          <a:p>
            <a:r>
              <a:rPr lang="en-US" altLang="el-GR" sz="2000" b="1" dirty="0">
                <a:solidFill>
                  <a:schemeClr val="bg2"/>
                </a:solidFill>
                <a:latin typeface="Courier New" pitchFamily="49" charset="0"/>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4" name="3 - Θέση αριθμού διαφάνειας"/>
          <p:cNvSpPr>
            <a:spLocks noGrp="1"/>
          </p:cNvSpPr>
          <p:nvPr>
            <p:ph type="sldNum" sz="quarter" idx="11"/>
          </p:nvPr>
        </p:nvSpPr>
        <p:spPr/>
        <p:txBody>
          <a:bodyPr/>
          <a:lstStyle/>
          <a:p>
            <a:pPr>
              <a:defRPr/>
            </a:pPr>
            <a:fld id="{8EAF050A-B5D5-4346-AEB8-068784F3976F}" type="slidenum">
              <a:rPr lang="el-GR"/>
              <a:pPr>
                <a:defRPr/>
              </a:pPr>
              <a:t>24</a:t>
            </a:fld>
            <a:endParaRPr lang="el-GR"/>
          </a:p>
        </p:txBody>
      </p:sp>
      <p:sp>
        <p:nvSpPr>
          <p:cNvPr id="18436" name="Text Box 2"/>
          <p:cNvSpPr txBox="1">
            <a:spLocks noChangeArrowheads="1"/>
          </p:cNvSpPr>
          <p:nvPr/>
        </p:nvSpPr>
        <p:spPr bwMode="auto">
          <a:xfrm>
            <a:off x="457200" y="476250"/>
            <a:ext cx="8153400" cy="558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2000" b="1">
                <a:latin typeface="Courier New" pitchFamily="49" charset="0"/>
              </a:rPr>
              <a:t>#include &lt;stdio.h&gt;</a:t>
            </a:r>
          </a:p>
          <a:p>
            <a:r>
              <a:rPr lang="en-US" altLang="el-GR" sz="2000" b="1">
                <a:latin typeface="Courier New" pitchFamily="49" charset="0"/>
              </a:rPr>
              <a:t>#define  NMONTHS 12</a:t>
            </a:r>
            <a:endParaRPr lang="en-US" altLang="el-GR" sz="2000">
              <a:latin typeface="Courier New" pitchFamily="49" charset="0"/>
            </a:endParaRPr>
          </a:p>
          <a:p>
            <a:r>
              <a:rPr lang="en-US" altLang="el-GR" sz="2000">
                <a:latin typeface="Courier New" pitchFamily="49" charset="0"/>
              </a:rPr>
              <a:t> </a:t>
            </a:r>
            <a:r>
              <a:rPr lang="en-US" altLang="el-GR" sz="2000" b="1">
                <a:latin typeface="Courier New" pitchFamily="49" charset="0"/>
              </a:rPr>
              <a:t>...</a:t>
            </a:r>
          </a:p>
          <a:p>
            <a:r>
              <a:rPr lang="en-US" altLang="el-GR" sz="2000" b="1">
                <a:solidFill>
                  <a:srgbClr val="009900"/>
                </a:solidFill>
                <a:latin typeface="Courier New" pitchFamily="49" charset="0"/>
              </a:rPr>
              <a:t>  /* Print from January to December */</a:t>
            </a:r>
          </a:p>
          <a:p>
            <a:r>
              <a:rPr lang="en-US" altLang="el-GR" sz="2000" b="1">
                <a:latin typeface="Courier New" pitchFamily="49" charset="0"/>
              </a:rPr>
              <a:t>  for ( month=0; month &lt; NMONTHS; month++ )</a:t>
            </a:r>
          </a:p>
          <a:p>
            <a:r>
              <a:rPr lang="en-US" altLang="el-GR" sz="2000" b="1">
                <a:latin typeface="Courier New" pitchFamily="49" charset="0"/>
              </a:rPr>
              <a:t>  {</a:t>
            </a:r>
          </a:p>
          <a:p>
            <a:r>
              <a:rPr lang="en-US" altLang="el-GR" sz="2000" b="1">
                <a:latin typeface="Courier New" pitchFamily="49" charset="0"/>
              </a:rPr>
              <a:t>     printf( "%d ", data[month] );</a:t>
            </a:r>
          </a:p>
          <a:p>
            <a:r>
              <a:rPr lang="en-US" altLang="el-GR" sz="2000" b="1">
                <a:latin typeface="Courier New" pitchFamily="49" charset="0"/>
              </a:rPr>
              <a:t>  }</a:t>
            </a:r>
          </a:p>
          <a:p>
            <a:r>
              <a:rPr lang="en-US" altLang="el-GR" sz="2000" b="1">
                <a:latin typeface="Courier New" pitchFamily="49" charset="0"/>
              </a:rPr>
              <a:t>  printf("\n");</a:t>
            </a:r>
          </a:p>
          <a:p>
            <a:endParaRPr lang="en-US" altLang="el-GR" sz="2000" b="1">
              <a:latin typeface="Courier New" pitchFamily="49" charset="0"/>
            </a:endParaRPr>
          </a:p>
          <a:p>
            <a:r>
              <a:rPr lang="en-US" altLang="el-GR" sz="2000" b="1">
                <a:solidFill>
                  <a:srgbClr val="009900"/>
                </a:solidFill>
                <a:latin typeface="Courier New" pitchFamily="49" charset="0"/>
              </a:rPr>
              <a:t>  /* Print from December to January */</a:t>
            </a:r>
          </a:p>
          <a:p>
            <a:r>
              <a:rPr lang="en-US" altLang="el-GR" sz="2000" b="1">
                <a:latin typeface="Courier New" pitchFamily="49" charset="0"/>
              </a:rPr>
              <a:t>  for ( month = NMONTHS - 1; month &gt;= 0; month-- )</a:t>
            </a:r>
          </a:p>
          <a:p>
            <a:r>
              <a:rPr lang="en-US" altLang="el-GR" sz="2000" b="1">
                <a:latin typeface="Courier New" pitchFamily="49" charset="0"/>
              </a:rPr>
              <a:t>  {</a:t>
            </a:r>
          </a:p>
          <a:p>
            <a:r>
              <a:rPr lang="en-US" altLang="el-GR" sz="2000" b="1">
                <a:latin typeface="Courier New" pitchFamily="49" charset="0"/>
              </a:rPr>
              <a:t>    printf( "%d ", data[month] );</a:t>
            </a:r>
          </a:p>
          <a:p>
            <a:r>
              <a:rPr lang="en-US" altLang="el-GR" sz="2000" b="1">
                <a:latin typeface="Courier New" pitchFamily="49" charset="0"/>
              </a:rPr>
              <a:t>  }</a:t>
            </a:r>
          </a:p>
          <a:p>
            <a:r>
              <a:rPr lang="en-US" altLang="el-GR" sz="2000" b="1">
                <a:latin typeface="Courier New" pitchFamily="49" charset="0"/>
              </a:rPr>
              <a:t>  printf("\n");</a:t>
            </a:r>
          </a:p>
          <a:p>
            <a:r>
              <a:rPr lang="en-US" altLang="el-GR" sz="2000" b="1">
                <a:latin typeface="Courier New" pitchFamily="49" charset="0"/>
              </a:rPr>
              <a:t>  return 0;</a:t>
            </a:r>
          </a:p>
          <a:p>
            <a:r>
              <a:rPr lang="en-US" altLang="el-GR" sz="2000" b="1">
                <a:latin typeface="Courier New" pitchFamily="49" charset="0"/>
              </a:rPr>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4" name="3 - Θέση αριθμού διαφάνειας"/>
          <p:cNvSpPr>
            <a:spLocks noGrp="1"/>
          </p:cNvSpPr>
          <p:nvPr>
            <p:ph type="sldNum" sz="quarter" idx="11"/>
          </p:nvPr>
        </p:nvSpPr>
        <p:spPr/>
        <p:txBody>
          <a:bodyPr/>
          <a:lstStyle/>
          <a:p>
            <a:pPr>
              <a:defRPr/>
            </a:pPr>
            <a:fld id="{9C8D7991-7B0D-49EF-9470-E008282B8D78}" type="slidenum">
              <a:rPr lang="el-GR"/>
              <a:pPr>
                <a:defRPr/>
              </a:pPr>
              <a:t>25</a:t>
            </a:fld>
            <a:endParaRPr lang="el-GR"/>
          </a:p>
        </p:txBody>
      </p:sp>
      <p:sp>
        <p:nvSpPr>
          <p:cNvPr id="19460" name="Text Box 2"/>
          <p:cNvSpPr txBox="1">
            <a:spLocks noChangeArrowheads="1"/>
          </p:cNvSpPr>
          <p:nvPr/>
        </p:nvSpPr>
        <p:spPr bwMode="auto">
          <a:xfrm>
            <a:off x="457200" y="990600"/>
            <a:ext cx="8153400" cy="5045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pPr>
            <a:r>
              <a:rPr lang="en-US" altLang="el-GR" sz="2000" b="1">
                <a:solidFill>
                  <a:schemeClr val="bg2"/>
                </a:solidFill>
                <a:latin typeface="Courier New" pitchFamily="49" charset="0"/>
              </a:rPr>
              <a:t>#include &lt;stdio.h&gt;</a:t>
            </a:r>
          </a:p>
          <a:p>
            <a:pPr>
              <a:lnSpc>
                <a:spcPct val="90000"/>
              </a:lnSpc>
            </a:pPr>
            <a:r>
              <a:rPr lang="en-US" altLang="el-GR" sz="2000" b="1">
                <a:solidFill>
                  <a:schemeClr val="bg2"/>
                </a:solidFill>
                <a:latin typeface="Courier New" pitchFamily="49" charset="0"/>
              </a:rPr>
              <a:t>#define  NMONTHS 12</a:t>
            </a:r>
            <a:endParaRPr lang="en-US" altLang="el-GR" sz="2000">
              <a:solidFill>
                <a:schemeClr val="bg2"/>
              </a:solidFill>
              <a:latin typeface="Courier New" pitchFamily="49" charset="0"/>
            </a:endParaRPr>
          </a:p>
          <a:p>
            <a:pPr>
              <a:lnSpc>
                <a:spcPct val="90000"/>
              </a:lnSpc>
            </a:pPr>
            <a:r>
              <a:rPr lang="en-US" altLang="el-GR" sz="2000">
                <a:latin typeface="Courier New" pitchFamily="49" charset="0"/>
              </a:rPr>
              <a:t> </a:t>
            </a:r>
            <a:r>
              <a:rPr lang="en-US" altLang="el-GR" sz="2000" b="1">
                <a:latin typeface="Courier New" pitchFamily="49" charset="0"/>
              </a:rPr>
              <a:t>...</a:t>
            </a:r>
          </a:p>
          <a:p>
            <a:pPr>
              <a:lnSpc>
                <a:spcPct val="90000"/>
              </a:lnSpc>
            </a:pPr>
            <a:r>
              <a:rPr lang="en-US" altLang="el-GR" sz="2000" b="1">
                <a:solidFill>
                  <a:srgbClr val="009900"/>
                </a:solidFill>
                <a:latin typeface="Courier New" pitchFamily="49" charset="0"/>
              </a:rPr>
              <a:t>  /* Print from January to December */</a:t>
            </a:r>
          </a:p>
          <a:p>
            <a:pPr>
              <a:lnSpc>
                <a:spcPct val="90000"/>
              </a:lnSpc>
            </a:pPr>
            <a:r>
              <a:rPr lang="en-US" altLang="el-GR" sz="2000" b="1">
                <a:latin typeface="Courier New" pitchFamily="49" charset="0"/>
              </a:rPr>
              <a:t>  </a:t>
            </a:r>
            <a:r>
              <a:rPr lang="en-US" altLang="el-GR" sz="2000" b="1">
                <a:solidFill>
                  <a:schemeClr val="bg2"/>
                </a:solidFill>
                <a:latin typeface="Courier New" pitchFamily="49" charset="0"/>
              </a:rPr>
              <a:t>for (</a:t>
            </a:r>
            <a:r>
              <a:rPr lang="en-US" altLang="el-GR" sz="2000" b="1">
                <a:latin typeface="Courier New" pitchFamily="49" charset="0"/>
              </a:rPr>
              <a:t> month=0; month &lt; NMONTHS; month++ </a:t>
            </a:r>
            <a:r>
              <a:rPr lang="en-US" altLang="el-GR" sz="2000" b="1">
                <a:solidFill>
                  <a:schemeClr val="bg2"/>
                </a:solidFill>
                <a:latin typeface="Courier New" pitchFamily="49" charset="0"/>
              </a:rPr>
              <a:t>)</a:t>
            </a:r>
          </a:p>
          <a:p>
            <a:pPr>
              <a:lnSpc>
                <a:spcPct val="90000"/>
              </a:lnSpc>
            </a:pPr>
            <a:r>
              <a:rPr lang="en-US" altLang="el-GR" sz="2000" b="1">
                <a:solidFill>
                  <a:schemeClr val="bg2"/>
                </a:solidFill>
                <a:latin typeface="Courier New" pitchFamily="49" charset="0"/>
              </a:rPr>
              <a:t>  {</a:t>
            </a:r>
          </a:p>
          <a:p>
            <a:pPr>
              <a:lnSpc>
                <a:spcPct val="90000"/>
              </a:lnSpc>
            </a:pPr>
            <a:r>
              <a:rPr lang="en-US" altLang="el-GR" sz="2000" b="1">
                <a:solidFill>
                  <a:schemeClr val="bg2"/>
                </a:solidFill>
                <a:latin typeface="Courier New" pitchFamily="49" charset="0"/>
              </a:rPr>
              <a:t>     printf( "%d ",</a:t>
            </a:r>
            <a:r>
              <a:rPr lang="en-US" altLang="el-GR" sz="2000" b="1">
                <a:latin typeface="Courier New" pitchFamily="49" charset="0"/>
              </a:rPr>
              <a:t> data[month] </a:t>
            </a:r>
            <a:r>
              <a:rPr lang="en-US" altLang="el-GR" sz="2000" b="1">
                <a:solidFill>
                  <a:schemeClr val="bg2"/>
                </a:solidFill>
                <a:latin typeface="Courier New" pitchFamily="49" charset="0"/>
              </a:rPr>
              <a:t>);</a:t>
            </a:r>
          </a:p>
          <a:p>
            <a:pPr>
              <a:lnSpc>
                <a:spcPct val="90000"/>
              </a:lnSpc>
            </a:pPr>
            <a:r>
              <a:rPr lang="en-US" altLang="el-GR" sz="2000" b="1">
                <a:solidFill>
                  <a:schemeClr val="bg2"/>
                </a:solidFill>
                <a:latin typeface="Courier New" pitchFamily="49" charset="0"/>
              </a:rPr>
              <a:t>  }</a:t>
            </a:r>
          </a:p>
          <a:p>
            <a:pPr>
              <a:lnSpc>
                <a:spcPct val="90000"/>
              </a:lnSpc>
            </a:pPr>
            <a:r>
              <a:rPr lang="en-US" altLang="el-GR" sz="2000" b="1">
                <a:solidFill>
                  <a:schemeClr val="bg2"/>
                </a:solidFill>
                <a:latin typeface="Courier New" pitchFamily="49" charset="0"/>
              </a:rPr>
              <a:t>  printf("\n");</a:t>
            </a:r>
          </a:p>
          <a:p>
            <a:pPr>
              <a:lnSpc>
                <a:spcPct val="90000"/>
              </a:lnSpc>
            </a:pPr>
            <a:endParaRPr lang="en-US" altLang="el-GR" sz="2000" b="1">
              <a:solidFill>
                <a:schemeClr val="bg2"/>
              </a:solidFill>
              <a:latin typeface="Courier New" pitchFamily="49" charset="0"/>
            </a:endParaRPr>
          </a:p>
          <a:p>
            <a:pPr>
              <a:lnSpc>
                <a:spcPct val="90000"/>
              </a:lnSpc>
            </a:pPr>
            <a:r>
              <a:rPr lang="en-US" altLang="el-GR" sz="2000" b="1">
                <a:solidFill>
                  <a:srgbClr val="009900"/>
                </a:solidFill>
                <a:latin typeface="Courier New" pitchFamily="49" charset="0"/>
              </a:rPr>
              <a:t>  /* Print from December to January */</a:t>
            </a:r>
          </a:p>
          <a:p>
            <a:pPr>
              <a:lnSpc>
                <a:spcPct val="90000"/>
              </a:lnSpc>
            </a:pPr>
            <a:r>
              <a:rPr lang="en-US" altLang="el-GR" sz="2000" b="1">
                <a:latin typeface="Courier New" pitchFamily="49" charset="0"/>
              </a:rPr>
              <a:t>  </a:t>
            </a:r>
            <a:r>
              <a:rPr lang="en-US" altLang="el-GR" sz="2000" b="1">
                <a:solidFill>
                  <a:schemeClr val="bg2"/>
                </a:solidFill>
                <a:latin typeface="Courier New" pitchFamily="49" charset="0"/>
              </a:rPr>
              <a:t>for (</a:t>
            </a:r>
            <a:r>
              <a:rPr lang="en-US" altLang="el-GR" sz="2000" b="1">
                <a:latin typeface="Courier New" pitchFamily="49" charset="0"/>
              </a:rPr>
              <a:t> month = NMONTHS - 1; month &gt;= 0; month-- </a:t>
            </a:r>
            <a:r>
              <a:rPr lang="en-US" altLang="el-GR" sz="2000" b="1">
                <a:solidFill>
                  <a:schemeClr val="bg2"/>
                </a:solidFill>
                <a:latin typeface="Courier New" pitchFamily="49" charset="0"/>
              </a:rPr>
              <a:t>)</a:t>
            </a:r>
          </a:p>
          <a:p>
            <a:pPr>
              <a:lnSpc>
                <a:spcPct val="90000"/>
              </a:lnSpc>
            </a:pPr>
            <a:r>
              <a:rPr lang="en-US" altLang="el-GR" sz="2000" b="1">
                <a:solidFill>
                  <a:schemeClr val="bg2"/>
                </a:solidFill>
                <a:latin typeface="Courier New" pitchFamily="49" charset="0"/>
              </a:rPr>
              <a:t>  {</a:t>
            </a:r>
          </a:p>
          <a:p>
            <a:pPr>
              <a:lnSpc>
                <a:spcPct val="90000"/>
              </a:lnSpc>
            </a:pPr>
            <a:r>
              <a:rPr lang="en-US" altLang="el-GR" sz="2000" b="1">
                <a:solidFill>
                  <a:schemeClr val="bg2"/>
                </a:solidFill>
                <a:latin typeface="Courier New" pitchFamily="49" charset="0"/>
              </a:rPr>
              <a:t>    printf( "%d ",</a:t>
            </a:r>
            <a:r>
              <a:rPr lang="en-US" altLang="el-GR" sz="2000" b="1">
                <a:latin typeface="Courier New" pitchFamily="49" charset="0"/>
              </a:rPr>
              <a:t> data[month] </a:t>
            </a:r>
            <a:r>
              <a:rPr lang="en-US" altLang="el-GR" sz="2000" b="1">
                <a:solidFill>
                  <a:schemeClr val="bg2"/>
                </a:solidFill>
                <a:latin typeface="Courier New" pitchFamily="49" charset="0"/>
              </a:rPr>
              <a:t>);</a:t>
            </a:r>
          </a:p>
          <a:p>
            <a:pPr>
              <a:lnSpc>
                <a:spcPct val="90000"/>
              </a:lnSpc>
            </a:pPr>
            <a:r>
              <a:rPr lang="en-US" altLang="el-GR" sz="2000" b="1">
                <a:solidFill>
                  <a:schemeClr val="bg2"/>
                </a:solidFill>
                <a:latin typeface="Courier New" pitchFamily="49" charset="0"/>
              </a:rPr>
              <a:t>  }</a:t>
            </a:r>
          </a:p>
          <a:p>
            <a:pPr>
              <a:lnSpc>
                <a:spcPct val="90000"/>
              </a:lnSpc>
            </a:pPr>
            <a:r>
              <a:rPr lang="en-US" altLang="el-GR" sz="2000" b="1">
                <a:solidFill>
                  <a:schemeClr val="bg2"/>
                </a:solidFill>
                <a:latin typeface="Courier New" pitchFamily="49" charset="0"/>
              </a:rPr>
              <a:t>  printf("\n");</a:t>
            </a:r>
          </a:p>
          <a:p>
            <a:pPr>
              <a:lnSpc>
                <a:spcPct val="90000"/>
              </a:lnSpc>
            </a:pPr>
            <a:r>
              <a:rPr lang="en-US" altLang="el-GR" sz="2000" b="1">
                <a:solidFill>
                  <a:schemeClr val="bg2"/>
                </a:solidFill>
                <a:latin typeface="Courier New" pitchFamily="49" charset="0"/>
              </a:rPr>
              <a:t>  return 0;</a:t>
            </a:r>
          </a:p>
          <a:p>
            <a:pPr>
              <a:lnSpc>
                <a:spcPct val="90000"/>
              </a:lnSpc>
            </a:pPr>
            <a:r>
              <a:rPr lang="en-US" altLang="el-GR" sz="2000" b="1">
                <a:solidFill>
                  <a:schemeClr val="bg2"/>
                </a:solidFill>
                <a:latin typeface="Courier New" pitchFamily="49" charset="0"/>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4" name="3 - Θέση αριθμού διαφάνειας"/>
          <p:cNvSpPr>
            <a:spLocks noGrp="1"/>
          </p:cNvSpPr>
          <p:nvPr>
            <p:ph type="sldNum" sz="quarter" idx="11"/>
          </p:nvPr>
        </p:nvSpPr>
        <p:spPr/>
        <p:txBody>
          <a:bodyPr/>
          <a:lstStyle/>
          <a:p>
            <a:pPr>
              <a:defRPr/>
            </a:pPr>
            <a:fld id="{6408D0AF-B5FA-478E-A462-E9D0BB4E1CB9}" type="slidenum">
              <a:rPr lang="el-GR"/>
              <a:pPr>
                <a:defRPr/>
              </a:pPr>
              <a:t>26</a:t>
            </a:fld>
            <a:endParaRPr lang="el-GR"/>
          </a:p>
        </p:txBody>
      </p:sp>
      <p:sp>
        <p:nvSpPr>
          <p:cNvPr id="20484" name="Text Box 2"/>
          <p:cNvSpPr txBox="1">
            <a:spLocks noChangeArrowheads="1"/>
          </p:cNvSpPr>
          <p:nvPr/>
        </p:nvSpPr>
        <p:spPr bwMode="auto">
          <a:xfrm>
            <a:off x="457200" y="990600"/>
            <a:ext cx="8153400" cy="53197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pPr>
            <a:r>
              <a:rPr lang="en-US" altLang="el-GR" sz="2000" b="1">
                <a:latin typeface="Courier New" pitchFamily="49" charset="0"/>
              </a:rPr>
              <a:t>#include &lt;stdio.h&gt;</a:t>
            </a:r>
          </a:p>
          <a:p>
            <a:pPr>
              <a:lnSpc>
                <a:spcPct val="90000"/>
              </a:lnSpc>
            </a:pPr>
            <a:r>
              <a:rPr lang="en-US" altLang="el-GR" sz="2000" b="1">
                <a:latin typeface="Courier New" pitchFamily="49" charset="0"/>
              </a:rPr>
              <a:t>#define  NMONTHS 12</a:t>
            </a:r>
            <a:endParaRPr lang="en-US" altLang="el-GR" sz="2000">
              <a:latin typeface="Courier New" pitchFamily="49" charset="0"/>
            </a:endParaRPr>
          </a:p>
          <a:p>
            <a:pPr>
              <a:lnSpc>
                <a:spcPct val="90000"/>
              </a:lnSpc>
            </a:pPr>
            <a:r>
              <a:rPr lang="en-US" altLang="el-GR" sz="2000" b="1">
                <a:latin typeface="Courier New" pitchFamily="49" charset="0"/>
              </a:rPr>
              <a:t>...</a:t>
            </a:r>
          </a:p>
          <a:p>
            <a:pPr>
              <a:lnSpc>
                <a:spcPct val="90000"/>
              </a:lnSpc>
            </a:pPr>
            <a:r>
              <a:rPr lang="en-US" altLang="el-GR" sz="2000" b="1">
                <a:solidFill>
                  <a:srgbClr val="009900"/>
                </a:solidFill>
                <a:latin typeface="Courier New" pitchFamily="49" charset="0"/>
              </a:rPr>
              <a:t>  /* Print from January to December */</a:t>
            </a:r>
          </a:p>
          <a:p>
            <a:pPr>
              <a:lnSpc>
                <a:spcPct val="90000"/>
              </a:lnSpc>
            </a:pPr>
            <a:r>
              <a:rPr lang="en-US" altLang="el-GR" sz="2000" b="1">
                <a:latin typeface="Courier New" pitchFamily="49" charset="0"/>
              </a:rPr>
              <a:t>  for ( month=0; month &lt; NMONTHS; month++ )</a:t>
            </a:r>
          </a:p>
          <a:p>
            <a:pPr>
              <a:lnSpc>
                <a:spcPct val="90000"/>
              </a:lnSpc>
            </a:pPr>
            <a:r>
              <a:rPr lang="en-US" altLang="el-GR" sz="2000" b="1">
                <a:latin typeface="Courier New" pitchFamily="49" charset="0"/>
              </a:rPr>
              <a:t>  {</a:t>
            </a:r>
          </a:p>
          <a:p>
            <a:pPr>
              <a:lnSpc>
                <a:spcPct val="90000"/>
              </a:lnSpc>
            </a:pPr>
            <a:r>
              <a:rPr lang="en-US" altLang="el-GR" sz="2000" b="1">
                <a:latin typeface="Courier New" pitchFamily="49" charset="0"/>
              </a:rPr>
              <a:t>     printf( "</a:t>
            </a:r>
            <a:r>
              <a:rPr lang="en-US" altLang="el-GR" sz="2000" b="1">
                <a:solidFill>
                  <a:srgbClr val="CC0000"/>
                </a:solidFill>
                <a:latin typeface="Courier New" pitchFamily="49" charset="0"/>
              </a:rPr>
              <a:t>%5d </a:t>
            </a:r>
            <a:r>
              <a:rPr lang="en-US" altLang="el-GR" sz="2000" b="1">
                <a:latin typeface="Courier New" pitchFamily="49" charset="0"/>
              </a:rPr>
              <a:t>” , data[month] );</a:t>
            </a:r>
          </a:p>
          <a:p>
            <a:pPr>
              <a:lnSpc>
                <a:spcPct val="90000"/>
              </a:lnSpc>
            </a:pPr>
            <a:r>
              <a:rPr lang="en-US" altLang="el-GR" sz="2000" b="1">
                <a:latin typeface="Courier New" pitchFamily="49" charset="0"/>
              </a:rPr>
              <a:t>  }</a:t>
            </a:r>
          </a:p>
          <a:p>
            <a:pPr>
              <a:lnSpc>
                <a:spcPct val="90000"/>
              </a:lnSpc>
            </a:pPr>
            <a:r>
              <a:rPr lang="en-US" altLang="el-GR" sz="2000" b="1">
                <a:latin typeface="Courier New" pitchFamily="49" charset="0"/>
              </a:rPr>
              <a:t>  printf("\n");</a:t>
            </a:r>
          </a:p>
          <a:p>
            <a:pPr>
              <a:lnSpc>
                <a:spcPct val="90000"/>
              </a:lnSpc>
            </a:pPr>
            <a:endParaRPr lang="en-US" altLang="el-GR" sz="2000" b="1">
              <a:latin typeface="Courier New" pitchFamily="49" charset="0"/>
            </a:endParaRPr>
          </a:p>
          <a:p>
            <a:pPr>
              <a:lnSpc>
                <a:spcPct val="90000"/>
              </a:lnSpc>
            </a:pPr>
            <a:r>
              <a:rPr lang="en-US" altLang="el-GR" sz="2000" b="1">
                <a:solidFill>
                  <a:srgbClr val="009900"/>
                </a:solidFill>
                <a:latin typeface="Courier New" pitchFamily="49" charset="0"/>
              </a:rPr>
              <a:t>  /* Print from December to January */</a:t>
            </a:r>
          </a:p>
          <a:p>
            <a:pPr>
              <a:lnSpc>
                <a:spcPct val="90000"/>
              </a:lnSpc>
            </a:pPr>
            <a:r>
              <a:rPr lang="en-US" altLang="el-GR" sz="2000" b="1">
                <a:latin typeface="Courier New" pitchFamily="49" charset="0"/>
              </a:rPr>
              <a:t>  for ( month = NMONTHS - 1; month &gt;= 0; month-- )</a:t>
            </a:r>
          </a:p>
          <a:p>
            <a:pPr>
              <a:lnSpc>
                <a:spcPct val="90000"/>
              </a:lnSpc>
            </a:pPr>
            <a:r>
              <a:rPr lang="en-US" altLang="el-GR" sz="2000" b="1">
                <a:latin typeface="Courier New" pitchFamily="49" charset="0"/>
              </a:rPr>
              <a:t>  {</a:t>
            </a:r>
          </a:p>
          <a:p>
            <a:pPr>
              <a:lnSpc>
                <a:spcPct val="90000"/>
              </a:lnSpc>
            </a:pPr>
            <a:r>
              <a:rPr lang="en-US" altLang="el-GR" sz="2000" b="1">
                <a:latin typeface="Courier New" pitchFamily="49" charset="0"/>
              </a:rPr>
              <a:t>    printf( "</a:t>
            </a:r>
            <a:r>
              <a:rPr lang="en-US" altLang="el-GR" sz="2000" b="1">
                <a:solidFill>
                  <a:srgbClr val="CC0000"/>
                </a:solidFill>
                <a:latin typeface="Courier New" pitchFamily="49" charset="0"/>
              </a:rPr>
              <a:t>%5d</a:t>
            </a:r>
            <a:r>
              <a:rPr lang="en-US" altLang="el-GR" sz="2000" b="1">
                <a:latin typeface="Courier New" pitchFamily="49" charset="0"/>
              </a:rPr>
              <a:t> ” , data[month] );</a:t>
            </a:r>
          </a:p>
          <a:p>
            <a:pPr>
              <a:lnSpc>
                <a:spcPct val="90000"/>
              </a:lnSpc>
            </a:pPr>
            <a:r>
              <a:rPr lang="en-US" altLang="el-GR" sz="2000" b="1">
                <a:latin typeface="Courier New" pitchFamily="49" charset="0"/>
              </a:rPr>
              <a:t>  }</a:t>
            </a:r>
          </a:p>
          <a:p>
            <a:pPr>
              <a:lnSpc>
                <a:spcPct val="90000"/>
              </a:lnSpc>
            </a:pPr>
            <a:r>
              <a:rPr lang="en-US" altLang="el-GR" sz="2000" b="1">
                <a:latin typeface="Courier New" pitchFamily="49" charset="0"/>
              </a:rPr>
              <a:t>  printf("\n");</a:t>
            </a:r>
          </a:p>
          <a:p>
            <a:pPr>
              <a:lnSpc>
                <a:spcPct val="90000"/>
              </a:lnSpc>
            </a:pPr>
            <a:endParaRPr lang="en-US" altLang="el-GR" sz="2000" b="1">
              <a:latin typeface="Courier New" pitchFamily="49" charset="0"/>
            </a:endParaRPr>
          </a:p>
          <a:p>
            <a:pPr>
              <a:lnSpc>
                <a:spcPct val="90000"/>
              </a:lnSpc>
            </a:pPr>
            <a:r>
              <a:rPr lang="en-US" altLang="el-GR" sz="2000" b="1">
                <a:latin typeface="Courier New" pitchFamily="49" charset="0"/>
              </a:rPr>
              <a:t>  return 0;</a:t>
            </a:r>
          </a:p>
          <a:p>
            <a:pPr>
              <a:lnSpc>
                <a:spcPct val="90000"/>
              </a:lnSpc>
            </a:pPr>
            <a:r>
              <a:rPr lang="en-US" altLang="el-GR" sz="2000" b="1">
                <a:latin typeface="Courier New" pitchFamily="49" charset="0"/>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5" name="4 - Θέση αριθμού διαφάνειας"/>
          <p:cNvSpPr>
            <a:spLocks noGrp="1"/>
          </p:cNvSpPr>
          <p:nvPr>
            <p:ph type="sldNum" sz="quarter" idx="11"/>
          </p:nvPr>
        </p:nvSpPr>
        <p:spPr/>
        <p:txBody>
          <a:bodyPr/>
          <a:lstStyle/>
          <a:p>
            <a:pPr>
              <a:defRPr/>
            </a:pPr>
            <a:fld id="{8AC85B83-2DB6-48B8-B701-70F5385AD563}" type="slidenum">
              <a:rPr lang="el-GR"/>
              <a:pPr>
                <a:defRPr/>
              </a:pPr>
              <a:t>27</a:t>
            </a:fld>
            <a:endParaRPr lang="el-GR"/>
          </a:p>
        </p:txBody>
      </p:sp>
      <p:sp>
        <p:nvSpPr>
          <p:cNvPr id="21508" name="Rectangle 2"/>
          <p:cNvSpPr>
            <a:spLocks noGrp="1" noChangeArrowheads="1"/>
          </p:cNvSpPr>
          <p:nvPr>
            <p:ph type="title"/>
          </p:nvPr>
        </p:nvSpPr>
        <p:spPr/>
        <p:txBody>
          <a:bodyPr/>
          <a:lstStyle/>
          <a:p>
            <a:pPr eaLnBrk="1" hangingPunct="1"/>
            <a:r>
              <a:rPr lang="el-GR" altLang="el-GR" smtClean="0"/>
              <a:t>Παράδειγμα - 4</a:t>
            </a:r>
            <a:endParaRPr lang="en-US" altLang="el-GR" smtClean="0"/>
          </a:p>
        </p:txBody>
      </p:sp>
      <p:sp>
        <p:nvSpPr>
          <p:cNvPr id="21509" name="Rectangle 3"/>
          <p:cNvSpPr>
            <a:spLocks noGrp="1" noChangeArrowheads="1"/>
          </p:cNvSpPr>
          <p:nvPr>
            <p:ph type="body" idx="1"/>
          </p:nvPr>
        </p:nvSpPr>
        <p:spPr/>
        <p:txBody>
          <a:bodyPr/>
          <a:lstStyle/>
          <a:p>
            <a:pPr eaLnBrk="1" hangingPunct="1">
              <a:lnSpc>
                <a:spcPct val="80000"/>
              </a:lnSpc>
              <a:buFontTx/>
              <a:buNone/>
            </a:pPr>
            <a:r>
              <a:rPr lang="en-US" altLang="el-GR" sz="1800" smtClean="0"/>
              <a:t>    </a:t>
            </a:r>
            <a:r>
              <a:rPr lang="en-US" altLang="el-GR" sz="1800" b="1" smtClean="0">
                <a:latin typeface="Courier New" pitchFamily="49" charset="0"/>
              </a:rPr>
              <a:t>#include &lt;stdio.h&gt;</a:t>
            </a:r>
          </a:p>
          <a:p>
            <a:pPr eaLnBrk="1" hangingPunct="1">
              <a:lnSpc>
                <a:spcPct val="80000"/>
              </a:lnSpc>
              <a:buFontTx/>
              <a:buNone/>
            </a:pPr>
            <a:r>
              <a:rPr lang="en-US" altLang="el-GR" sz="1800" b="1" smtClean="0">
                <a:latin typeface="Courier New" pitchFamily="49" charset="0"/>
              </a:rPr>
              <a:t>    #define RESPONSE_SIZE 40 /* define array sizes */</a:t>
            </a:r>
          </a:p>
          <a:p>
            <a:pPr eaLnBrk="1" hangingPunct="1">
              <a:lnSpc>
                <a:spcPct val="80000"/>
              </a:lnSpc>
              <a:buFontTx/>
              <a:buNone/>
            </a:pPr>
            <a:r>
              <a:rPr lang="en-US" altLang="el-GR" sz="1800" b="1" smtClean="0">
                <a:latin typeface="Courier New" pitchFamily="49" charset="0"/>
              </a:rPr>
              <a:t>    #define FREQUENCY_SIZE 11</a:t>
            </a:r>
          </a:p>
          <a:p>
            <a:pPr eaLnBrk="1" hangingPunct="1">
              <a:lnSpc>
                <a:spcPct val="80000"/>
              </a:lnSpc>
              <a:buFontTx/>
              <a:buNone/>
            </a:pPr>
            <a:r>
              <a:rPr lang="en-US" altLang="el-GR" sz="1800" b="1" smtClean="0">
                <a:latin typeface="Courier New" pitchFamily="49" charset="0"/>
              </a:rPr>
              <a:t>    </a:t>
            </a:r>
          </a:p>
          <a:p>
            <a:pPr eaLnBrk="1" hangingPunct="1">
              <a:lnSpc>
                <a:spcPct val="80000"/>
              </a:lnSpc>
              <a:buFontTx/>
              <a:buNone/>
            </a:pPr>
            <a:r>
              <a:rPr lang="en-US" altLang="el-GR" sz="1800" b="1" smtClean="0">
                <a:latin typeface="Courier New" pitchFamily="49" charset="0"/>
              </a:rPr>
              <a:t>    /* function main begins program execution */</a:t>
            </a:r>
          </a:p>
          <a:p>
            <a:pPr eaLnBrk="1" hangingPunct="1">
              <a:lnSpc>
                <a:spcPct val="80000"/>
              </a:lnSpc>
              <a:buFontTx/>
              <a:buNone/>
            </a:pPr>
            <a:r>
              <a:rPr lang="en-US" altLang="el-GR" sz="1800" b="1" smtClean="0">
                <a:latin typeface="Courier New" pitchFamily="49" charset="0"/>
              </a:rPr>
              <a:t>    int main()</a:t>
            </a:r>
          </a:p>
          <a:p>
            <a:pPr eaLnBrk="1" hangingPunct="1">
              <a:lnSpc>
                <a:spcPct val="80000"/>
              </a:lnSpc>
              <a:buFontTx/>
              <a:buNone/>
            </a:pPr>
            <a:r>
              <a:rPr lang="en-US" altLang="el-GR" sz="1800" b="1" smtClean="0">
                <a:latin typeface="Courier New" pitchFamily="49" charset="0"/>
              </a:rPr>
              <a:t>    {   </a:t>
            </a:r>
          </a:p>
          <a:p>
            <a:pPr eaLnBrk="1" hangingPunct="1">
              <a:lnSpc>
                <a:spcPct val="80000"/>
              </a:lnSpc>
              <a:buFontTx/>
              <a:buNone/>
            </a:pPr>
            <a:r>
              <a:rPr lang="en-US" altLang="el-GR" sz="1800" b="1" smtClean="0">
                <a:latin typeface="Courier New" pitchFamily="49" charset="0"/>
              </a:rPr>
              <a:t>      int answer; /* counter */</a:t>
            </a:r>
          </a:p>
          <a:p>
            <a:pPr eaLnBrk="1" hangingPunct="1">
              <a:lnSpc>
                <a:spcPct val="80000"/>
              </a:lnSpc>
              <a:buFontTx/>
              <a:buNone/>
            </a:pPr>
            <a:r>
              <a:rPr lang="en-US" altLang="el-GR" sz="1800" b="1" smtClean="0">
                <a:latin typeface="Courier New" pitchFamily="49" charset="0"/>
              </a:rPr>
              <a:t>      int rating; /* counter */</a:t>
            </a:r>
          </a:p>
          <a:p>
            <a:pPr eaLnBrk="1" hangingPunct="1">
              <a:lnSpc>
                <a:spcPct val="80000"/>
              </a:lnSpc>
              <a:buFontTx/>
              <a:buNone/>
            </a:pPr>
            <a:r>
              <a:rPr lang="en-US" altLang="el-GR" sz="1800" b="1" smtClean="0">
                <a:latin typeface="Courier New" pitchFamily="49" charset="0"/>
              </a:rPr>
              <a:t>   </a:t>
            </a:r>
          </a:p>
          <a:p>
            <a:pPr eaLnBrk="1" hangingPunct="1">
              <a:lnSpc>
                <a:spcPct val="80000"/>
              </a:lnSpc>
              <a:buFontTx/>
              <a:buNone/>
            </a:pPr>
            <a:r>
              <a:rPr lang="en-US" altLang="el-GR" sz="1800" b="1" smtClean="0">
                <a:latin typeface="Courier New" pitchFamily="49" charset="0"/>
              </a:rPr>
              <a:t>      /* initialize frequency counters to 0 */</a:t>
            </a:r>
          </a:p>
          <a:p>
            <a:pPr eaLnBrk="1" hangingPunct="1">
              <a:lnSpc>
                <a:spcPct val="80000"/>
              </a:lnSpc>
              <a:buFontTx/>
              <a:buNone/>
            </a:pPr>
            <a:r>
              <a:rPr lang="en-US" altLang="el-GR" sz="1800" b="1" smtClean="0">
                <a:latin typeface="Courier New" pitchFamily="49" charset="0"/>
              </a:rPr>
              <a:t>      int frequency[ FREQUENCY_SIZE ] = { 0 };</a:t>
            </a:r>
          </a:p>
          <a:p>
            <a:pPr eaLnBrk="1" hangingPunct="1">
              <a:lnSpc>
                <a:spcPct val="80000"/>
              </a:lnSpc>
              <a:buFontTx/>
              <a:buNone/>
            </a:pPr>
            <a:r>
              <a:rPr lang="en-US" altLang="el-GR" sz="1800" b="1" smtClean="0">
                <a:latin typeface="Courier New" pitchFamily="49" charset="0"/>
              </a:rPr>
              <a:t>      </a:t>
            </a:r>
          </a:p>
          <a:p>
            <a:pPr eaLnBrk="1" hangingPunct="1">
              <a:lnSpc>
                <a:spcPct val="80000"/>
              </a:lnSpc>
              <a:buFontTx/>
              <a:buNone/>
            </a:pPr>
            <a:r>
              <a:rPr lang="en-US" altLang="el-GR" sz="1800" b="1" smtClean="0">
                <a:latin typeface="Courier New" pitchFamily="49" charset="0"/>
              </a:rPr>
              <a:t>      /* place survey responses in array responses */</a:t>
            </a:r>
          </a:p>
          <a:p>
            <a:pPr eaLnBrk="1" hangingPunct="1">
              <a:lnSpc>
                <a:spcPct val="80000"/>
              </a:lnSpc>
              <a:buFontTx/>
              <a:buNone/>
            </a:pPr>
            <a:r>
              <a:rPr lang="en-US" altLang="el-GR" sz="1800" b="1" smtClean="0">
                <a:latin typeface="Courier New" pitchFamily="49" charset="0"/>
              </a:rPr>
              <a:t>      int responses[ RESPONSE_SIZE ] = { 1, 2, 6, 4, 8, 5, 9, 7, 8, 10,</a:t>
            </a:r>
            <a:r>
              <a:rPr lang="el-GR" altLang="el-GR" sz="1800" b="1" smtClean="0">
                <a:latin typeface="Courier New" pitchFamily="49" charset="0"/>
              </a:rPr>
              <a:t> </a:t>
            </a:r>
            <a:r>
              <a:rPr lang="en-US" altLang="el-GR" sz="1800" b="1" smtClean="0">
                <a:latin typeface="Courier New" pitchFamily="49" charset="0"/>
              </a:rPr>
              <a:t>1, 6, 3, 8, 6, 10, 3, 8, 2, 7, 6, 5, 7, 6, 8, 6, 7, 5, 6, 6, 5, 6, 7, 5, 6, 4, 8, 6, 8, 10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5" name="4 - Θέση αριθμού διαφάνειας"/>
          <p:cNvSpPr>
            <a:spLocks noGrp="1"/>
          </p:cNvSpPr>
          <p:nvPr>
            <p:ph type="sldNum" sz="quarter" idx="11"/>
          </p:nvPr>
        </p:nvSpPr>
        <p:spPr/>
        <p:txBody>
          <a:bodyPr/>
          <a:lstStyle/>
          <a:p>
            <a:pPr>
              <a:defRPr/>
            </a:pPr>
            <a:fld id="{F6F8D4BB-6B4D-450D-9C4B-636D24D18E33}" type="slidenum">
              <a:rPr lang="el-GR"/>
              <a:pPr>
                <a:defRPr/>
              </a:pPr>
              <a:t>28</a:t>
            </a:fld>
            <a:endParaRPr lang="el-GR"/>
          </a:p>
        </p:txBody>
      </p:sp>
      <p:sp>
        <p:nvSpPr>
          <p:cNvPr id="22532" name="Rectangle 2"/>
          <p:cNvSpPr>
            <a:spLocks noGrp="1" noChangeArrowheads="1"/>
          </p:cNvSpPr>
          <p:nvPr>
            <p:ph type="title"/>
          </p:nvPr>
        </p:nvSpPr>
        <p:spPr/>
        <p:txBody>
          <a:bodyPr/>
          <a:lstStyle/>
          <a:p>
            <a:pPr eaLnBrk="1" hangingPunct="1"/>
            <a:endParaRPr lang="en-US" altLang="el-GR" smtClean="0"/>
          </a:p>
        </p:txBody>
      </p:sp>
      <p:sp>
        <p:nvSpPr>
          <p:cNvPr id="22533" name="Rectangle 3"/>
          <p:cNvSpPr>
            <a:spLocks noGrp="1" noChangeArrowheads="1"/>
          </p:cNvSpPr>
          <p:nvPr>
            <p:ph type="body" idx="1"/>
          </p:nvPr>
        </p:nvSpPr>
        <p:spPr/>
        <p:txBody>
          <a:bodyPr/>
          <a:lstStyle/>
          <a:p>
            <a:pPr eaLnBrk="1" hangingPunct="1">
              <a:lnSpc>
                <a:spcPct val="80000"/>
              </a:lnSpc>
              <a:buFontTx/>
              <a:buNone/>
            </a:pPr>
            <a:r>
              <a:rPr lang="en-US" altLang="el-GR" sz="1600" smtClean="0"/>
              <a:t>      </a:t>
            </a:r>
            <a:r>
              <a:rPr lang="en-US" altLang="el-GR" sz="1600" b="1" smtClean="0">
                <a:latin typeface="Courier New" pitchFamily="49" charset="0"/>
              </a:rPr>
              <a:t>/* for each answer, select value of an element of array responses</a:t>
            </a:r>
          </a:p>
          <a:p>
            <a:pPr eaLnBrk="1" hangingPunct="1">
              <a:lnSpc>
                <a:spcPct val="80000"/>
              </a:lnSpc>
              <a:buFontTx/>
              <a:buNone/>
            </a:pPr>
            <a:r>
              <a:rPr lang="en-US" altLang="el-GR" sz="1600" b="1" smtClean="0">
                <a:latin typeface="Courier New" pitchFamily="49" charset="0"/>
              </a:rPr>
              <a:t>   	      and use that value as subscript in array frequency to </a:t>
            </a:r>
          </a:p>
          <a:p>
            <a:pPr eaLnBrk="1" hangingPunct="1">
              <a:lnSpc>
                <a:spcPct val="80000"/>
              </a:lnSpc>
              <a:buFontTx/>
              <a:buNone/>
            </a:pPr>
            <a:r>
              <a:rPr lang="en-US" altLang="el-GR" sz="1600" b="1" smtClean="0">
                <a:latin typeface="Courier New" pitchFamily="49" charset="0"/>
              </a:rPr>
              <a:t>   	      determine element to increment */</a:t>
            </a:r>
          </a:p>
          <a:p>
            <a:pPr eaLnBrk="1" hangingPunct="1">
              <a:lnSpc>
                <a:spcPct val="80000"/>
              </a:lnSpc>
              <a:buFontTx/>
              <a:buNone/>
            </a:pPr>
            <a:r>
              <a:rPr lang="en-US" altLang="el-GR" sz="1600" b="1" smtClean="0">
                <a:latin typeface="Courier New" pitchFamily="49" charset="0"/>
              </a:rPr>
              <a:t>      for ( answer = 0; answer &lt; RESPONSE_SIZE; answer++ ) </a:t>
            </a:r>
          </a:p>
          <a:p>
            <a:pPr eaLnBrk="1" hangingPunct="1">
              <a:lnSpc>
                <a:spcPct val="80000"/>
              </a:lnSpc>
              <a:buFontTx/>
              <a:buNone/>
            </a:pPr>
            <a:r>
              <a:rPr lang="en-US" altLang="el-GR" sz="1600" b="1" smtClean="0">
                <a:latin typeface="Courier New" pitchFamily="49" charset="0"/>
              </a:rPr>
              <a:t>         ++frequency[ responses [ answer ] ];</a:t>
            </a:r>
          </a:p>
          <a:p>
            <a:pPr eaLnBrk="1" hangingPunct="1">
              <a:lnSpc>
                <a:spcPct val="80000"/>
              </a:lnSpc>
              <a:buFontTx/>
              <a:buNone/>
            </a:pPr>
            <a:r>
              <a:rPr lang="en-US" altLang="el-GR" sz="1600" b="1" smtClean="0">
                <a:latin typeface="Courier New" pitchFamily="49" charset="0"/>
              </a:rPr>
              <a:t>         </a:t>
            </a:r>
          </a:p>
          <a:p>
            <a:pPr eaLnBrk="1" hangingPunct="1">
              <a:lnSpc>
                <a:spcPct val="80000"/>
              </a:lnSpc>
              <a:buFontTx/>
              <a:buNone/>
            </a:pPr>
            <a:r>
              <a:rPr lang="en-US" altLang="el-GR" sz="1600" b="1" smtClean="0">
                <a:latin typeface="Courier New" pitchFamily="49" charset="0"/>
              </a:rPr>
              <a:t>      /* display results */</a:t>
            </a:r>
          </a:p>
          <a:p>
            <a:pPr eaLnBrk="1" hangingPunct="1">
              <a:lnSpc>
                <a:spcPct val="80000"/>
              </a:lnSpc>
              <a:buFontTx/>
              <a:buNone/>
            </a:pPr>
            <a:r>
              <a:rPr lang="en-US" altLang="el-GR" sz="1600" b="1" smtClean="0">
                <a:latin typeface="Courier New" pitchFamily="49" charset="0"/>
              </a:rPr>
              <a:t>      printf( "%s%17s\n", "Rating", "Frequency" );</a:t>
            </a:r>
          </a:p>
          <a:p>
            <a:pPr eaLnBrk="1" hangingPunct="1">
              <a:lnSpc>
                <a:spcPct val="80000"/>
              </a:lnSpc>
              <a:buFontTx/>
              <a:buNone/>
            </a:pPr>
            <a:r>
              <a:rPr lang="en-US" altLang="el-GR" sz="1600" b="1" smtClean="0">
                <a:latin typeface="Courier New" pitchFamily="49" charset="0"/>
              </a:rPr>
              <a:t>   </a:t>
            </a:r>
          </a:p>
          <a:p>
            <a:pPr eaLnBrk="1" hangingPunct="1">
              <a:lnSpc>
                <a:spcPct val="80000"/>
              </a:lnSpc>
              <a:buFontTx/>
              <a:buNone/>
            </a:pPr>
            <a:r>
              <a:rPr lang="en-US" altLang="el-GR" sz="1600" b="1" smtClean="0">
                <a:latin typeface="Courier New" pitchFamily="49" charset="0"/>
              </a:rPr>
              <a:t>      /* output frequencies in tabular format */</a:t>
            </a:r>
          </a:p>
          <a:p>
            <a:pPr eaLnBrk="1" hangingPunct="1">
              <a:lnSpc>
                <a:spcPct val="80000"/>
              </a:lnSpc>
              <a:buFontTx/>
              <a:buNone/>
            </a:pPr>
            <a:r>
              <a:rPr lang="en-US" altLang="el-GR" sz="1600" b="1" smtClean="0">
                <a:latin typeface="Courier New" pitchFamily="49" charset="0"/>
              </a:rPr>
              <a:t>      for ( rating = 1; rating &lt; FREQUENCY_SIZE; rating++ ) {</a:t>
            </a:r>
          </a:p>
          <a:p>
            <a:pPr eaLnBrk="1" hangingPunct="1">
              <a:lnSpc>
                <a:spcPct val="80000"/>
              </a:lnSpc>
              <a:buFontTx/>
              <a:buNone/>
            </a:pPr>
            <a:r>
              <a:rPr lang="en-US" altLang="el-GR" sz="1600" b="1" smtClean="0">
                <a:latin typeface="Courier New" pitchFamily="49" charset="0"/>
              </a:rPr>
              <a:t>         printf( "%6d %17d\n", rating, frequency[ rating ] );</a:t>
            </a:r>
          </a:p>
          <a:p>
            <a:pPr eaLnBrk="1" hangingPunct="1">
              <a:lnSpc>
                <a:spcPct val="80000"/>
              </a:lnSpc>
              <a:buFontTx/>
              <a:buNone/>
            </a:pPr>
            <a:r>
              <a:rPr lang="en-US" altLang="el-GR" sz="1600" b="1" smtClean="0">
                <a:latin typeface="Courier New" pitchFamily="49" charset="0"/>
              </a:rPr>
              <a:t>      } /* end for */</a:t>
            </a:r>
          </a:p>
          <a:p>
            <a:pPr eaLnBrk="1" hangingPunct="1">
              <a:lnSpc>
                <a:spcPct val="80000"/>
              </a:lnSpc>
              <a:buFontTx/>
              <a:buNone/>
            </a:pPr>
            <a:r>
              <a:rPr lang="en-US" altLang="el-GR" sz="1600" b="1" smtClean="0">
                <a:latin typeface="Courier New" pitchFamily="49" charset="0"/>
              </a:rPr>
              <a:t>   </a:t>
            </a:r>
          </a:p>
          <a:p>
            <a:pPr eaLnBrk="1" hangingPunct="1">
              <a:lnSpc>
                <a:spcPct val="80000"/>
              </a:lnSpc>
              <a:buFontTx/>
              <a:buNone/>
            </a:pPr>
            <a:r>
              <a:rPr lang="en-US" altLang="el-GR" sz="1600" b="1" smtClean="0">
                <a:latin typeface="Courier New" pitchFamily="49" charset="0"/>
              </a:rPr>
              <a:t>      return 0; /* indicates successful termination */</a:t>
            </a:r>
          </a:p>
          <a:p>
            <a:pPr eaLnBrk="1" hangingPunct="1">
              <a:lnSpc>
                <a:spcPct val="80000"/>
              </a:lnSpc>
              <a:buFontTx/>
              <a:buNone/>
            </a:pPr>
            <a:r>
              <a:rPr lang="en-US" altLang="el-GR" sz="1600" b="1" smtClean="0">
                <a:latin typeface="Courier New" pitchFamily="49" charset="0"/>
              </a:rPr>
              <a:t>   </a:t>
            </a:r>
          </a:p>
          <a:p>
            <a:pPr eaLnBrk="1" hangingPunct="1">
              <a:lnSpc>
                <a:spcPct val="80000"/>
              </a:lnSpc>
              <a:buFontTx/>
              <a:buNone/>
            </a:pPr>
            <a:r>
              <a:rPr lang="en-US" altLang="el-GR" sz="1600" b="1" smtClean="0">
                <a:latin typeface="Courier New" pitchFamily="49" charset="0"/>
              </a:rPr>
              <a:t>   } /* end main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5" name="4 - Θέση αριθμού διαφάνειας"/>
          <p:cNvSpPr>
            <a:spLocks noGrp="1"/>
          </p:cNvSpPr>
          <p:nvPr>
            <p:ph type="sldNum" sz="quarter" idx="11"/>
          </p:nvPr>
        </p:nvSpPr>
        <p:spPr/>
        <p:txBody>
          <a:bodyPr/>
          <a:lstStyle/>
          <a:p>
            <a:pPr>
              <a:defRPr/>
            </a:pPr>
            <a:fld id="{8E69ADA3-1E4C-4060-B941-C7941007CDF8}" type="slidenum">
              <a:rPr lang="el-GR"/>
              <a:pPr>
                <a:defRPr/>
              </a:pPr>
              <a:t>29</a:t>
            </a:fld>
            <a:endParaRPr lang="el-GR"/>
          </a:p>
        </p:txBody>
      </p:sp>
      <p:sp>
        <p:nvSpPr>
          <p:cNvPr id="23556" name="Rectangle 2"/>
          <p:cNvSpPr>
            <a:spLocks noGrp="1" noChangeArrowheads="1"/>
          </p:cNvSpPr>
          <p:nvPr>
            <p:ph type="title"/>
          </p:nvPr>
        </p:nvSpPr>
        <p:spPr/>
        <p:txBody>
          <a:bodyPr/>
          <a:lstStyle/>
          <a:p>
            <a:pPr eaLnBrk="1" hangingPunct="1"/>
            <a:r>
              <a:rPr lang="el-GR" altLang="el-GR" dirty="0" smtClean="0"/>
              <a:t>Παράδειγμα - 5</a:t>
            </a:r>
            <a:endParaRPr lang="en-US" altLang="el-GR" dirty="0" smtClean="0"/>
          </a:p>
        </p:txBody>
      </p:sp>
      <p:sp>
        <p:nvSpPr>
          <p:cNvPr id="23557" name="Rectangle 3"/>
          <p:cNvSpPr>
            <a:spLocks noGrp="1" noChangeArrowheads="1"/>
          </p:cNvSpPr>
          <p:nvPr>
            <p:ph type="body" idx="1"/>
          </p:nvPr>
        </p:nvSpPr>
        <p:spPr/>
        <p:txBody>
          <a:bodyPr/>
          <a:lstStyle/>
          <a:p>
            <a:pPr eaLnBrk="1" hangingPunct="1">
              <a:lnSpc>
                <a:spcPct val="80000"/>
              </a:lnSpc>
              <a:buFontTx/>
              <a:buNone/>
            </a:pPr>
            <a:r>
              <a:rPr lang="en-US" altLang="el-GR" sz="1200" smtClean="0"/>
              <a:t>         </a:t>
            </a:r>
            <a:r>
              <a:rPr lang="en-US" altLang="el-GR" sz="1400" b="1" smtClean="0">
                <a:latin typeface="Courier New" pitchFamily="49" charset="0"/>
              </a:rPr>
              <a:t>#include &lt;stdio.h&gt;</a:t>
            </a:r>
          </a:p>
          <a:p>
            <a:pPr eaLnBrk="1" hangingPunct="1">
              <a:lnSpc>
                <a:spcPct val="80000"/>
              </a:lnSpc>
              <a:buFontTx/>
              <a:buNone/>
            </a:pPr>
            <a:r>
              <a:rPr lang="en-US" altLang="el-GR" sz="1400" b="1" smtClean="0">
                <a:latin typeface="Courier New" pitchFamily="49" charset="0"/>
              </a:rPr>
              <a:t>    #include &lt;stdlib.h&gt;</a:t>
            </a:r>
          </a:p>
          <a:p>
            <a:pPr eaLnBrk="1" hangingPunct="1">
              <a:lnSpc>
                <a:spcPct val="80000"/>
              </a:lnSpc>
              <a:buFontTx/>
              <a:buNone/>
            </a:pPr>
            <a:r>
              <a:rPr lang="en-US" altLang="el-GR" sz="1400" b="1" smtClean="0">
                <a:latin typeface="Courier New" pitchFamily="49" charset="0"/>
              </a:rPr>
              <a:t>    #include &lt;time.h&gt;</a:t>
            </a:r>
          </a:p>
          <a:p>
            <a:pPr eaLnBrk="1" hangingPunct="1">
              <a:lnSpc>
                <a:spcPct val="80000"/>
              </a:lnSpc>
              <a:buFontTx/>
              <a:buNone/>
            </a:pPr>
            <a:r>
              <a:rPr lang="en-US" altLang="el-GR" sz="1400" b="1" smtClean="0">
                <a:latin typeface="Courier New" pitchFamily="49" charset="0"/>
              </a:rPr>
              <a:t>    #define SIZE 7</a:t>
            </a:r>
          </a:p>
          <a:p>
            <a:pPr eaLnBrk="1" hangingPunct="1">
              <a:lnSpc>
                <a:spcPct val="80000"/>
              </a:lnSpc>
              <a:buFontTx/>
              <a:buNone/>
            </a:pPr>
            <a:r>
              <a:rPr lang="en-US" altLang="el-GR" sz="1400" b="1" smtClean="0">
                <a:latin typeface="Courier New" pitchFamily="49" charset="0"/>
              </a:rPr>
              <a:t>    </a:t>
            </a:r>
          </a:p>
          <a:p>
            <a:pPr eaLnBrk="1" hangingPunct="1">
              <a:lnSpc>
                <a:spcPct val="80000"/>
              </a:lnSpc>
              <a:buFontTx/>
              <a:buNone/>
            </a:pPr>
            <a:r>
              <a:rPr lang="el-GR" altLang="el-GR" sz="1400" b="1" smtClean="0">
                <a:latin typeface="Courier New" pitchFamily="49" charset="0"/>
              </a:rPr>
              <a:t>    </a:t>
            </a:r>
            <a:r>
              <a:rPr lang="en-US" altLang="el-GR" sz="1400" b="1" smtClean="0">
                <a:latin typeface="Courier New" pitchFamily="49" charset="0"/>
              </a:rPr>
              <a:t>int main()	</a:t>
            </a:r>
          </a:p>
          <a:p>
            <a:pPr eaLnBrk="1" hangingPunct="1">
              <a:lnSpc>
                <a:spcPct val="80000"/>
              </a:lnSpc>
              <a:buFontTx/>
              <a:buNone/>
            </a:pPr>
            <a:r>
              <a:rPr lang="en-US" altLang="el-GR" sz="1400" b="1" smtClean="0">
                <a:latin typeface="Courier New" pitchFamily="49" charset="0"/>
              </a:rPr>
              <a:t>   </a:t>
            </a:r>
            <a:r>
              <a:rPr lang="el-GR" altLang="el-GR" sz="1400" b="1" smtClean="0">
                <a:latin typeface="Courier New" pitchFamily="49" charset="0"/>
              </a:rPr>
              <a:t> </a:t>
            </a:r>
            <a:r>
              <a:rPr lang="en-US" altLang="el-GR" sz="1400" b="1" smtClean="0">
                <a:latin typeface="Courier New" pitchFamily="49" charset="0"/>
              </a:rPr>
              <a:t>{</a:t>
            </a:r>
          </a:p>
          <a:p>
            <a:pPr eaLnBrk="1" hangingPunct="1">
              <a:lnSpc>
                <a:spcPct val="80000"/>
              </a:lnSpc>
              <a:buFontTx/>
              <a:buNone/>
            </a:pPr>
            <a:r>
              <a:rPr lang="en-US" altLang="el-GR" sz="1400" b="1" smtClean="0">
                <a:latin typeface="Courier New" pitchFamily="49" charset="0"/>
              </a:rPr>
              <a:t>      int face;                      /* random number with value 1 - 6 */</a:t>
            </a:r>
          </a:p>
          <a:p>
            <a:pPr eaLnBrk="1" hangingPunct="1">
              <a:lnSpc>
                <a:spcPct val="80000"/>
              </a:lnSpc>
              <a:buFontTx/>
              <a:buNone/>
            </a:pPr>
            <a:r>
              <a:rPr lang="en-US" altLang="el-GR" sz="1400" b="1" smtClean="0">
                <a:latin typeface="Courier New" pitchFamily="49" charset="0"/>
              </a:rPr>
              <a:t>      int roll;                      /* roll counter */</a:t>
            </a:r>
          </a:p>
          <a:p>
            <a:pPr eaLnBrk="1" hangingPunct="1">
              <a:lnSpc>
                <a:spcPct val="80000"/>
              </a:lnSpc>
              <a:buFontTx/>
              <a:buNone/>
            </a:pPr>
            <a:r>
              <a:rPr lang="en-US" altLang="el-GR" sz="1400" b="1" smtClean="0">
                <a:latin typeface="Courier New" pitchFamily="49" charset="0"/>
              </a:rPr>
              <a:t>      int frequency[ SIZE ] = { 0 }; /* initialize array to 0 */    </a:t>
            </a:r>
          </a:p>
          <a:p>
            <a:pPr eaLnBrk="1" hangingPunct="1">
              <a:lnSpc>
                <a:spcPct val="80000"/>
              </a:lnSpc>
              <a:buFontTx/>
              <a:buNone/>
            </a:pPr>
            <a:r>
              <a:rPr lang="en-US" altLang="el-GR" sz="1400" b="1" smtClean="0">
                <a:latin typeface="Courier New" pitchFamily="49" charset="0"/>
              </a:rPr>
              <a:t>   </a:t>
            </a:r>
          </a:p>
          <a:p>
            <a:pPr eaLnBrk="1" hangingPunct="1">
              <a:lnSpc>
                <a:spcPct val="80000"/>
              </a:lnSpc>
              <a:buFontTx/>
              <a:buNone/>
            </a:pPr>
            <a:r>
              <a:rPr lang="en-US" altLang="el-GR" sz="1400" b="1" smtClean="0">
                <a:latin typeface="Courier New" pitchFamily="49" charset="0"/>
              </a:rPr>
              <a:t>      srand( time( NULL ) ); /* seed random-number generator */</a:t>
            </a:r>
          </a:p>
          <a:p>
            <a:pPr eaLnBrk="1" hangingPunct="1">
              <a:lnSpc>
                <a:spcPct val="80000"/>
              </a:lnSpc>
              <a:buFontTx/>
              <a:buNone/>
            </a:pPr>
            <a:r>
              <a:rPr lang="en-US" altLang="el-GR" sz="1400" b="1" smtClean="0">
                <a:latin typeface="Courier New" pitchFamily="49" charset="0"/>
              </a:rPr>
              <a:t>   </a:t>
            </a:r>
          </a:p>
          <a:p>
            <a:pPr eaLnBrk="1" hangingPunct="1">
              <a:lnSpc>
                <a:spcPct val="80000"/>
              </a:lnSpc>
              <a:buFontTx/>
              <a:buNone/>
            </a:pPr>
            <a:r>
              <a:rPr lang="en-US" altLang="el-GR" sz="1400" b="1" smtClean="0">
                <a:latin typeface="Courier New" pitchFamily="49" charset="0"/>
              </a:rPr>
              <a:t>      /* roll die 6000 times */</a:t>
            </a:r>
          </a:p>
          <a:p>
            <a:pPr eaLnBrk="1" hangingPunct="1">
              <a:lnSpc>
                <a:spcPct val="80000"/>
              </a:lnSpc>
              <a:buFontTx/>
              <a:buNone/>
            </a:pPr>
            <a:r>
              <a:rPr lang="en-US" altLang="el-GR" sz="1400" b="1" smtClean="0">
                <a:latin typeface="Courier New" pitchFamily="49" charset="0"/>
              </a:rPr>
              <a:t>      for ( roll = 1; roll &lt;= 6000; roll++ ) {</a:t>
            </a:r>
          </a:p>
          <a:p>
            <a:pPr eaLnBrk="1" hangingPunct="1">
              <a:lnSpc>
                <a:spcPct val="80000"/>
              </a:lnSpc>
              <a:buFontTx/>
              <a:buNone/>
            </a:pPr>
            <a:r>
              <a:rPr lang="en-US" altLang="el-GR" sz="1400" b="1" smtClean="0">
                <a:latin typeface="Courier New" pitchFamily="49" charset="0"/>
              </a:rPr>
              <a:t>         face = rand() % 6 + 1;</a:t>
            </a:r>
          </a:p>
          <a:p>
            <a:pPr eaLnBrk="1" hangingPunct="1">
              <a:lnSpc>
                <a:spcPct val="80000"/>
              </a:lnSpc>
              <a:buFontTx/>
              <a:buNone/>
            </a:pPr>
            <a:r>
              <a:rPr lang="en-US" altLang="el-GR" sz="1400" b="1" smtClean="0">
                <a:latin typeface="Courier New" pitchFamily="49" charset="0"/>
              </a:rPr>
              <a:t>         ++frequency[ face ]; </a:t>
            </a:r>
          </a:p>
          <a:p>
            <a:pPr eaLnBrk="1" hangingPunct="1">
              <a:lnSpc>
                <a:spcPct val="80000"/>
              </a:lnSpc>
              <a:buFontTx/>
              <a:buNone/>
            </a:pPr>
            <a:r>
              <a:rPr lang="en-US" altLang="el-GR" sz="1400" b="1" smtClean="0">
                <a:latin typeface="Courier New" pitchFamily="49" charset="0"/>
              </a:rPr>
              <a:t>      } /* end for */                          </a:t>
            </a:r>
          </a:p>
          <a:p>
            <a:pPr eaLnBrk="1" hangingPunct="1">
              <a:lnSpc>
                <a:spcPct val="80000"/>
              </a:lnSpc>
              <a:buFontTx/>
              <a:buNone/>
            </a:pPr>
            <a:r>
              <a:rPr lang="en-US" altLang="el-GR" sz="1400" b="1" smtClean="0">
                <a:latin typeface="Courier New" pitchFamily="49" charset="0"/>
              </a:rPr>
              <a:t>   </a:t>
            </a:r>
          </a:p>
          <a:p>
            <a:pPr eaLnBrk="1" hangingPunct="1">
              <a:lnSpc>
                <a:spcPct val="80000"/>
              </a:lnSpc>
              <a:buFontTx/>
              <a:buNone/>
            </a:pPr>
            <a:r>
              <a:rPr lang="en-US" altLang="el-GR" sz="1400" b="1" smtClean="0">
                <a:latin typeface="Courier New" pitchFamily="49" charset="0"/>
              </a:rPr>
              <a:t>      printf( "%s%17s\n", "Face", "Frequency" );</a:t>
            </a:r>
          </a:p>
          <a:p>
            <a:pPr eaLnBrk="1" hangingPunct="1">
              <a:lnSpc>
                <a:spcPct val="80000"/>
              </a:lnSpc>
              <a:buFontTx/>
              <a:buNone/>
            </a:pPr>
            <a:r>
              <a:rPr lang="en-US" altLang="el-GR" sz="1400" b="1" smtClean="0">
                <a:latin typeface="Courier New" pitchFamily="49" charset="0"/>
              </a:rPr>
              <a:t>   </a:t>
            </a:r>
          </a:p>
          <a:p>
            <a:pPr eaLnBrk="1" hangingPunct="1">
              <a:lnSpc>
                <a:spcPct val="80000"/>
              </a:lnSpc>
            </a:pPr>
            <a:endParaRPr lang="en-US" altLang="el-GR" sz="1400" b="1" smtClean="0">
              <a:latin typeface="Courier New" pitchFamily="49"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5" name="4 - Θέση αριθμού διαφάνειας"/>
          <p:cNvSpPr>
            <a:spLocks noGrp="1"/>
          </p:cNvSpPr>
          <p:nvPr>
            <p:ph type="sldNum" sz="quarter" idx="11"/>
          </p:nvPr>
        </p:nvSpPr>
        <p:spPr/>
        <p:txBody>
          <a:bodyPr/>
          <a:lstStyle/>
          <a:p>
            <a:pPr>
              <a:defRPr/>
            </a:pPr>
            <a:fld id="{4D2270B9-3185-4A69-AC51-BBBA1BF1BAB7}" type="slidenum">
              <a:rPr lang="el-GR"/>
              <a:pPr>
                <a:defRPr/>
              </a:pPr>
              <a:t>3</a:t>
            </a:fld>
            <a:endParaRPr lang="el-GR"/>
          </a:p>
        </p:txBody>
      </p:sp>
      <p:sp>
        <p:nvSpPr>
          <p:cNvPr id="6148" name="Rectangle 2"/>
          <p:cNvSpPr>
            <a:spLocks noGrp="1" noChangeArrowheads="1"/>
          </p:cNvSpPr>
          <p:nvPr>
            <p:ph type="title"/>
          </p:nvPr>
        </p:nvSpPr>
        <p:spPr/>
        <p:txBody>
          <a:bodyPr/>
          <a:lstStyle/>
          <a:p>
            <a:pPr eaLnBrk="1" hangingPunct="1"/>
            <a:endParaRPr lang="en-US" altLang="el-GR" smtClean="0"/>
          </a:p>
        </p:txBody>
      </p:sp>
      <p:sp>
        <p:nvSpPr>
          <p:cNvPr id="6149" name="Rectangle 3"/>
          <p:cNvSpPr>
            <a:spLocks noGrp="1" noChangeArrowheads="1"/>
          </p:cNvSpPr>
          <p:nvPr>
            <p:ph type="body" idx="1"/>
          </p:nvPr>
        </p:nvSpPr>
        <p:spPr/>
        <p:txBody>
          <a:bodyPr/>
          <a:lstStyle/>
          <a:p>
            <a:pPr eaLnBrk="1" hangingPunct="1">
              <a:lnSpc>
                <a:spcPct val="130000"/>
              </a:lnSpc>
            </a:pPr>
            <a:r>
              <a:rPr lang="el-GR" altLang="el-GR" smtClean="0"/>
              <a:t>Μεμονωμένες τιμές του πίνακα (με όνομα π.χ. </a:t>
            </a:r>
            <a:r>
              <a:rPr lang="en-US" altLang="el-GR" smtClean="0"/>
              <a:t>array) </a:t>
            </a:r>
            <a:r>
              <a:rPr lang="el-GR" altLang="el-GR" smtClean="0"/>
              <a:t>μπορούν να προσπελαστούν μέσω μιας μεταβλητής τύπου </a:t>
            </a:r>
            <a:r>
              <a:rPr lang="en-US" altLang="el-GR" smtClean="0"/>
              <a:t>int </a:t>
            </a:r>
            <a:r>
              <a:rPr lang="el-GR" altLang="el-GR" smtClean="0"/>
              <a:t>–αντιστοιχεί στον δείκτη του πίνακα </a:t>
            </a:r>
            <a:r>
              <a:rPr lang="en-US" altLang="el-GR" smtClean="0"/>
              <a:t>(index - </a:t>
            </a:r>
            <a:r>
              <a:rPr lang="el-GR" altLang="el-GR" smtClean="0"/>
              <a:t>είναι τύπου </a:t>
            </a:r>
            <a:r>
              <a:rPr lang="en-US" altLang="el-GR" smtClean="0"/>
              <a:t>int): </a:t>
            </a:r>
          </a:p>
          <a:p>
            <a:pPr algn="ctr" eaLnBrk="1" hangingPunct="1">
              <a:lnSpc>
                <a:spcPct val="130000"/>
              </a:lnSpc>
              <a:buFontTx/>
              <a:buNone/>
            </a:pPr>
            <a:r>
              <a:rPr lang="en-US" altLang="el-GR" sz="4000" b="1" smtClean="0">
                <a:solidFill>
                  <a:schemeClr val="accent2"/>
                </a:solidFill>
              </a:rPr>
              <a:t>array[index]</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5" name="4 - Θέση αριθμού διαφάνειας"/>
          <p:cNvSpPr>
            <a:spLocks noGrp="1"/>
          </p:cNvSpPr>
          <p:nvPr>
            <p:ph type="sldNum" sz="quarter" idx="11"/>
          </p:nvPr>
        </p:nvSpPr>
        <p:spPr/>
        <p:txBody>
          <a:bodyPr/>
          <a:lstStyle/>
          <a:p>
            <a:pPr>
              <a:defRPr/>
            </a:pPr>
            <a:fld id="{981C20AC-382B-46A4-8F55-DBF5FD745A38}" type="slidenum">
              <a:rPr lang="el-GR"/>
              <a:pPr>
                <a:defRPr/>
              </a:pPr>
              <a:t>30</a:t>
            </a:fld>
            <a:endParaRPr lang="el-GR"/>
          </a:p>
        </p:txBody>
      </p:sp>
      <p:sp>
        <p:nvSpPr>
          <p:cNvPr id="24580" name="Rectangle 2"/>
          <p:cNvSpPr>
            <a:spLocks noGrp="1" noChangeArrowheads="1"/>
          </p:cNvSpPr>
          <p:nvPr>
            <p:ph type="title"/>
          </p:nvPr>
        </p:nvSpPr>
        <p:spPr/>
        <p:txBody>
          <a:bodyPr/>
          <a:lstStyle/>
          <a:p>
            <a:pPr eaLnBrk="1" hangingPunct="1"/>
            <a:endParaRPr lang="en-US" altLang="el-GR" smtClean="0"/>
          </a:p>
        </p:txBody>
      </p:sp>
      <p:sp>
        <p:nvSpPr>
          <p:cNvPr id="24581" name="Rectangle 3"/>
          <p:cNvSpPr>
            <a:spLocks noGrp="1" noChangeArrowheads="1"/>
          </p:cNvSpPr>
          <p:nvPr>
            <p:ph type="body" idx="1"/>
          </p:nvPr>
        </p:nvSpPr>
        <p:spPr/>
        <p:txBody>
          <a:bodyPr/>
          <a:lstStyle/>
          <a:p>
            <a:pPr eaLnBrk="1" hangingPunct="1">
              <a:buFontTx/>
              <a:buNone/>
            </a:pPr>
            <a:r>
              <a:rPr lang="en-US" altLang="el-GR" smtClean="0"/>
              <a:t>      </a:t>
            </a:r>
            <a:r>
              <a:rPr lang="en-US" altLang="el-GR" sz="1400" b="1" smtClean="0">
                <a:latin typeface="Courier New" pitchFamily="49" charset="0"/>
              </a:rPr>
              <a:t>/* output frequency elements 1-6 in tabular format */</a:t>
            </a:r>
          </a:p>
          <a:p>
            <a:pPr eaLnBrk="1" hangingPunct="1">
              <a:buFontTx/>
              <a:buNone/>
            </a:pPr>
            <a:r>
              <a:rPr lang="en-US" altLang="el-GR" sz="1400" b="1" smtClean="0">
                <a:latin typeface="Courier New" pitchFamily="49" charset="0"/>
              </a:rPr>
              <a:t>      for ( face = 1; face &lt; SIZE; face++ ) {</a:t>
            </a:r>
          </a:p>
          <a:p>
            <a:pPr eaLnBrk="1" hangingPunct="1">
              <a:buFontTx/>
              <a:buNone/>
            </a:pPr>
            <a:r>
              <a:rPr lang="en-US" altLang="el-GR" sz="1400" b="1" smtClean="0">
                <a:latin typeface="Courier New" pitchFamily="49" charset="0"/>
              </a:rPr>
              <a:t>         printf( "%4d%17d\n", face, frequency[ face ] );</a:t>
            </a:r>
          </a:p>
          <a:p>
            <a:pPr eaLnBrk="1" hangingPunct="1">
              <a:buFontTx/>
              <a:buNone/>
            </a:pPr>
            <a:r>
              <a:rPr lang="en-US" altLang="el-GR" sz="1400" b="1" smtClean="0">
                <a:latin typeface="Courier New" pitchFamily="49" charset="0"/>
              </a:rPr>
              <a:t>      } /* end for */</a:t>
            </a:r>
          </a:p>
          <a:p>
            <a:pPr eaLnBrk="1" hangingPunct="1">
              <a:buFontTx/>
              <a:buNone/>
            </a:pPr>
            <a:r>
              <a:rPr lang="en-US" altLang="el-GR" sz="1400" b="1" smtClean="0">
                <a:latin typeface="Courier New" pitchFamily="49" charset="0"/>
              </a:rPr>
              <a:t>   </a:t>
            </a:r>
          </a:p>
          <a:p>
            <a:pPr eaLnBrk="1" hangingPunct="1">
              <a:buFontTx/>
              <a:buNone/>
            </a:pPr>
            <a:r>
              <a:rPr lang="en-US" altLang="el-GR" sz="1400" b="1" smtClean="0">
                <a:latin typeface="Courier New" pitchFamily="49" charset="0"/>
              </a:rPr>
              <a:t>      return 0; /* indicates successful termination */</a:t>
            </a:r>
          </a:p>
          <a:p>
            <a:pPr eaLnBrk="1" hangingPunct="1">
              <a:buFontTx/>
              <a:buNone/>
            </a:pPr>
            <a:r>
              <a:rPr lang="en-US" altLang="el-GR" sz="1400" b="1" smtClean="0">
                <a:latin typeface="Courier New" pitchFamily="49" charset="0"/>
              </a:rPr>
              <a:t>   </a:t>
            </a:r>
          </a:p>
          <a:p>
            <a:pPr eaLnBrk="1" hangingPunct="1">
              <a:buFontTx/>
              <a:buNone/>
            </a:pPr>
            <a:r>
              <a:rPr lang="en-US" altLang="el-GR" sz="1400" b="1" smtClean="0">
                <a:latin typeface="Courier New" pitchFamily="49" charset="0"/>
              </a:rPr>
              <a:t>   } /* end main */</a:t>
            </a:r>
          </a:p>
          <a:p>
            <a:pPr eaLnBrk="1" hangingPunct="1">
              <a:buFontTx/>
              <a:buNone/>
            </a:pPr>
            <a:endParaRPr lang="en-US" altLang="el-GR" sz="1400" b="1" smtClean="0">
              <a:latin typeface="Courier New" pitchFamily="49"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Παράδειγμα - </a:t>
            </a:r>
            <a:r>
              <a:rPr lang="en-US" altLang="el-GR" dirty="0" smtClean="0"/>
              <a:t>6</a:t>
            </a:r>
            <a:endParaRPr lang="el-GR" dirty="0"/>
          </a:p>
        </p:txBody>
      </p:sp>
      <p:sp>
        <p:nvSpPr>
          <p:cNvPr id="3" name="Θέση περιεχομένου 2"/>
          <p:cNvSpPr>
            <a:spLocks noGrp="1"/>
          </p:cNvSpPr>
          <p:nvPr>
            <p:ph idx="1"/>
          </p:nvPr>
        </p:nvSpPr>
        <p:spPr>
          <a:xfrm>
            <a:off x="304800" y="1066800"/>
            <a:ext cx="8534400" cy="5029200"/>
          </a:xfrm>
        </p:spPr>
        <p:txBody>
          <a:bodyPr/>
          <a:lstStyle/>
          <a:p>
            <a:pPr marL="0" indent="0">
              <a:buNone/>
            </a:pPr>
            <a:r>
              <a:rPr lang="en-US" sz="1200" b="1" dirty="0">
                <a:solidFill>
                  <a:srgbClr val="00B050"/>
                </a:solidFill>
                <a:latin typeface="Courier New" panose="02070309020205020404" pitchFamily="49" charset="0"/>
                <a:cs typeface="Courier New" panose="02070309020205020404" pitchFamily="49" charset="0"/>
              </a:rPr>
              <a:t>// Program to find the average of n numbers using arrays</a:t>
            </a:r>
          </a:p>
          <a:p>
            <a:pPr marL="0" indent="0">
              <a:buNone/>
            </a:pPr>
            <a:endParaRPr lang="en-US" sz="1200" b="1" dirty="0">
              <a:latin typeface="Courier New" panose="02070309020205020404" pitchFamily="49" charset="0"/>
              <a:cs typeface="Courier New" panose="02070309020205020404" pitchFamily="49" charset="0"/>
            </a:endParaRPr>
          </a:p>
          <a:p>
            <a:pPr marL="0" indent="0">
              <a:buNone/>
            </a:pPr>
            <a:r>
              <a:rPr lang="en-US" sz="1200" b="1" dirty="0">
                <a:latin typeface="Courier New" panose="02070309020205020404" pitchFamily="49" charset="0"/>
                <a:cs typeface="Courier New" panose="02070309020205020404" pitchFamily="49" charset="0"/>
              </a:rPr>
              <a:t>#include &lt;</a:t>
            </a:r>
            <a:r>
              <a:rPr lang="en-US" sz="1200" b="1" dirty="0" err="1">
                <a:latin typeface="Courier New" panose="02070309020205020404" pitchFamily="49" charset="0"/>
                <a:cs typeface="Courier New" panose="02070309020205020404" pitchFamily="49" charset="0"/>
              </a:rPr>
              <a:t>stdio.h</a:t>
            </a:r>
            <a:r>
              <a:rPr lang="en-US" sz="1200" b="1" dirty="0">
                <a:latin typeface="Courier New" panose="02070309020205020404" pitchFamily="49" charset="0"/>
                <a:cs typeface="Courier New" panose="02070309020205020404" pitchFamily="49" charset="0"/>
              </a:rPr>
              <a:t>&gt;</a:t>
            </a:r>
          </a:p>
          <a:p>
            <a:pPr marL="0" indent="0">
              <a:buNone/>
            </a:pP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main()</a:t>
            </a:r>
          </a:p>
          <a:p>
            <a:pPr marL="0" indent="0">
              <a:buNone/>
            </a:pPr>
            <a:r>
              <a:rPr lang="en-US" sz="1200" b="1" dirty="0">
                <a:latin typeface="Courier New" panose="02070309020205020404" pitchFamily="49" charset="0"/>
                <a:cs typeface="Courier New" panose="02070309020205020404" pitchFamily="49" charset="0"/>
              </a:rPr>
              <a:t>{</a:t>
            </a:r>
          </a:p>
          <a:p>
            <a:pPr marL="0" indent="0">
              <a:buNone/>
            </a:pP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marks[10], </a:t>
            </a:r>
            <a:r>
              <a:rPr lang="en-US" sz="1200" b="1" dirty="0" err="1">
                <a:latin typeface="Courier New" panose="02070309020205020404" pitchFamily="49" charset="0"/>
                <a:cs typeface="Courier New" panose="02070309020205020404" pitchFamily="49" charset="0"/>
              </a:rPr>
              <a:t>i</a:t>
            </a:r>
            <a:r>
              <a:rPr lang="en-US" sz="1200" b="1" dirty="0">
                <a:latin typeface="Courier New" panose="02070309020205020404" pitchFamily="49" charset="0"/>
                <a:cs typeface="Courier New" panose="02070309020205020404" pitchFamily="49" charset="0"/>
              </a:rPr>
              <a:t>, n, sum = 0, average;</a:t>
            </a:r>
          </a:p>
          <a:p>
            <a:pPr marL="0" indent="0">
              <a:buNone/>
            </a:pPr>
            <a:endParaRPr lang="en-US" sz="1200" b="1" dirty="0">
              <a:latin typeface="Courier New" panose="02070309020205020404" pitchFamily="49" charset="0"/>
              <a:cs typeface="Courier New" panose="02070309020205020404" pitchFamily="49" charset="0"/>
            </a:endParaRPr>
          </a:p>
          <a:p>
            <a:pPr marL="0" indent="0">
              <a:buNone/>
            </a:pP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printf</a:t>
            </a:r>
            <a:r>
              <a:rPr lang="en-US" sz="1200" b="1" dirty="0">
                <a:latin typeface="Courier New" panose="02070309020205020404" pitchFamily="49" charset="0"/>
                <a:cs typeface="Courier New" panose="02070309020205020404" pitchFamily="49" charset="0"/>
              </a:rPr>
              <a:t>("Enter number of elements: ");</a:t>
            </a:r>
          </a:p>
          <a:p>
            <a:pPr marL="0" indent="0">
              <a:buNone/>
            </a:pP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scanf</a:t>
            </a:r>
            <a:r>
              <a:rPr lang="en-US" sz="1200" b="1" dirty="0">
                <a:latin typeface="Courier New" panose="02070309020205020404" pitchFamily="49" charset="0"/>
                <a:cs typeface="Courier New" panose="02070309020205020404" pitchFamily="49" charset="0"/>
              </a:rPr>
              <a:t>("%d", &amp;n);</a:t>
            </a:r>
          </a:p>
          <a:p>
            <a:pPr marL="0" indent="0">
              <a:buNone/>
            </a:pPr>
            <a:endParaRPr lang="en-US" sz="1200" b="1" dirty="0">
              <a:latin typeface="Courier New" panose="02070309020205020404" pitchFamily="49" charset="0"/>
              <a:cs typeface="Courier New" panose="02070309020205020404" pitchFamily="49" charset="0"/>
            </a:endParaRPr>
          </a:p>
          <a:p>
            <a:pPr marL="0" indent="0">
              <a:buNone/>
            </a:pPr>
            <a:r>
              <a:rPr lang="en-US" sz="1200" b="1" dirty="0">
                <a:latin typeface="Courier New" panose="02070309020205020404" pitchFamily="49" charset="0"/>
                <a:cs typeface="Courier New" panose="02070309020205020404" pitchFamily="49" charset="0"/>
              </a:rPr>
              <a:t>     for(</a:t>
            </a:r>
            <a:r>
              <a:rPr lang="en-US" sz="1200" b="1" dirty="0" err="1">
                <a:latin typeface="Courier New" panose="02070309020205020404" pitchFamily="49" charset="0"/>
                <a:cs typeface="Courier New" panose="02070309020205020404" pitchFamily="49" charset="0"/>
              </a:rPr>
              <a:t>i</a:t>
            </a:r>
            <a:r>
              <a:rPr lang="en-US" sz="1200" b="1" dirty="0">
                <a:latin typeface="Courier New" panose="02070309020205020404" pitchFamily="49" charset="0"/>
                <a:cs typeface="Courier New" panose="02070309020205020404" pitchFamily="49" charset="0"/>
              </a:rPr>
              <a:t>=0; </a:t>
            </a:r>
            <a:r>
              <a:rPr lang="en-US" sz="1200" b="1" dirty="0" err="1">
                <a:latin typeface="Courier New" panose="02070309020205020404" pitchFamily="49" charset="0"/>
                <a:cs typeface="Courier New" panose="02070309020205020404" pitchFamily="49" charset="0"/>
              </a:rPr>
              <a:t>i</a:t>
            </a:r>
            <a:r>
              <a:rPr lang="en-US" sz="1200" b="1" dirty="0">
                <a:latin typeface="Courier New" panose="02070309020205020404" pitchFamily="49" charset="0"/>
                <a:cs typeface="Courier New" panose="02070309020205020404" pitchFamily="49" charset="0"/>
              </a:rPr>
              <a:t>&lt;n; ++</a:t>
            </a:r>
            <a:r>
              <a:rPr lang="en-US" sz="1200" b="1" dirty="0" err="1">
                <a:latin typeface="Courier New" panose="02070309020205020404" pitchFamily="49" charset="0"/>
                <a:cs typeface="Courier New" panose="02070309020205020404" pitchFamily="49" charset="0"/>
              </a:rPr>
              <a:t>i</a:t>
            </a:r>
            <a:r>
              <a:rPr lang="en-US" sz="1200" b="1" dirty="0">
                <a:latin typeface="Courier New" panose="02070309020205020404" pitchFamily="49" charset="0"/>
                <a:cs typeface="Courier New" panose="02070309020205020404" pitchFamily="49" charset="0"/>
              </a:rPr>
              <a:t>)</a:t>
            </a:r>
          </a:p>
          <a:p>
            <a:pPr marL="0" indent="0">
              <a:buNone/>
            </a:pPr>
            <a:r>
              <a:rPr lang="en-US" sz="1200" b="1" dirty="0">
                <a:latin typeface="Courier New" panose="02070309020205020404" pitchFamily="49" charset="0"/>
                <a:cs typeface="Courier New" panose="02070309020205020404" pitchFamily="49" charset="0"/>
              </a:rPr>
              <a:t>     {</a:t>
            </a:r>
          </a:p>
          <a:p>
            <a:pPr marL="0" indent="0">
              <a:buNone/>
            </a:pP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printf</a:t>
            </a:r>
            <a:r>
              <a:rPr lang="en-US" sz="1200" b="1" dirty="0">
                <a:latin typeface="Courier New" panose="02070309020205020404" pitchFamily="49" charset="0"/>
                <a:cs typeface="Courier New" panose="02070309020205020404" pitchFamily="49" charset="0"/>
              </a:rPr>
              <a:t>("Enter </a:t>
            </a:r>
            <a:r>
              <a:rPr lang="en-US" sz="1200" b="1" dirty="0" err="1">
                <a:latin typeface="Courier New" panose="02070309020205020404" pitchFamily="49" charset="0"/>
                <a:cs typeface="Courier New" panose="02070309020205020404" pitchFamily="49" charset="0"/>
              </a:rPr>
              <a:t>number%d</a:t>
            </a:r>
            <a:r>
              <a:rPr lang="en-US" sz="1200" b="1" dirty="0">
                <a:latin typeface="Courier New" panose="02070309020205020404" pitchFamily="49" charset="0"/>
                <a:cs typeface="Courier New" panose="02070309020205020404" pitchFamily="49" charset="0"/>
              </a:rPr>
              <a:t>: ",i+1);</a:t>
            </a:r>
          </a:p>
          <a:p>
            <a:pPr marL="0" indent="0">
              <a:buNone/>
            </a:pP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scanf</a:t>
            </a:r>
            <a:r>
              <a:rPr lang="en-US" sz="1200" b="1" dirty="0">
                <a:latin typeface="Courier New" panose="02070309020205020404" pitchFamily="49" charset="0"/>
                <a:cs typeface="Courier New" panose="02070309020205020404" pitchFamily="49" charset="0"/>
              </a:rPr>
              <a:t>("%d", &amp;marks[</a:t>
            </a:r>
            <a:r>
              <a:rPr lang="en-US" sz="1200" b="1" dirty="0" err="1">
                <a:latin typeface="Courier New" panose="02070309020205020404" pitchFamily="49" charset="0"/>
                <a:cs typeface="Courier New" panose="02070309020205020404" pitchFamily="49" charset="0"/>
              </a:rPr>
              <a:t>i</a:t>
            </a:r>
            <a:r>
              <a:rPr lang="en-US" sz="1200" b="1" dirty="0">
                <a:latin typeface="Courier New" panose="02070309020205020404" pitchFamily="49" charset="0"/>
                <a:cs typeface="Courier New" panose="02070309020205020404" pitchFamily="49" charset="0"/>
              </a:rPr>
              <a:t>]);</a:t>
            </a:r>
          </a:p>
          <a:p>
            <a:pPr marL="0" indent="0">
              <a:buNone/>
            </a:pPr>
            <a:r>
              <a:rPr lang="en-US" sz="1200" b="1" dirty="0">
                <a:latin typeface="Courier New" panose="02070309020205020404" pitchFamily="49" charset="0"/>
                <a:cs typeface="Courier New" panose="02070309020205020404" pitchFamily="49" charset="0"/>
              </a:rPr>
              <a:t>          </a:t>
            </a:r>
          </a:p>
          <a:p>
            <a:pPr marL="0" indent="0">
              <a:buNone/>
            </a:pPr>
            <a:r>
              <a:rPr lang="en-US" sz="1200" b="1" dirty="0">
                <a:latin typeface="Courier New" panose="02070309020205020404" pitchFamily="49" charset="0"/>
                <a:cs typeface="Courier New" panose="02070309020205020404" pitchFamily="49" charset="0"/>
              </a:rPr>
              <a:t>          // adding integers entered by the user to the sum variable</a:t>
            </a:r>
          </a:p>
          <a:p>
            <a:pPr marL="0" indent="0">
              <a:buNone/>
            </a:pPr>
            <a:r>
              <a:rPr lang="en-US" sz="1200" b="1" dirty="0">
                <a:latin typeface="Courier New" panose="02070309020205020404" pitchFamily="49" charset="0"/>
                <a:cs typeface="Courier New" panose="02070309020205020404" pitchFamily="49" charset="0"/>
              </a:rPr>
              <a:t>          sum += marks[</a:t>
            </a:r>
            <a:r>
              <a:rPr lang="en-US" sz="1200" b="1" dirty="0" err="1">
                <a:latin typeface="Courier New" panose="02070309020205020404" pitchFamily="49" charset="0"/>
                <a:cs typeface="Courier New" panose="02070309020205020404" pitchFamily="49" charset="0"/>
              </a:rPr>
              <a:t>i</a:t>
            </a:r>
            <a:r>
              <a:rPr lang="en-US" sz="1200" b="1" dirty="0">
                <a:latin typeface="Courier New" panose="02070309020205020404" pitchFamily="49" charset="0"/>
                <a:cs typeface="Courier New" panose="02070309020205020404" pitchFamily="49" charset="0"/>
              </a:rPr>
              <a:t>];</a:t>
            </a:r>
          </a:p>
          <a:p>
            <a:pPr marL="0" indent="0">
              <a:buNone/>
            </a:pPr>
            <a:r>
              <a:rPr lang="en-US" sz="1200" b="1" dirty="0">
                <a:latin typeface="Courier New" panose="02070309020205020404" pitchFamily="49" charset="0"/>
                <a:cs typeface="Courier New" panose="02070309020205020404" pitchFamily="49" charset="0"/>
              </a:rPr>
              <a:t>     }</a:t>
            </a:r>
          </a:p>
          <a:p>
            <a:pPr marL="0" indent="0">
              <a:buNone/>
            </a:pPr>
            <a:endParaRPr lang="en-US" sz="1200" b="1" dirty="0">
              <a:latin typeface="Courier New" panose="02070309020205020404" pitchFamily="49" charset="0"/>
              <a:cs typeface="Courier New" panose="02070309020205020404" pitchFamily="49" charset="0"/>
            </a:endParaRPr>
          </a:p>
          <a:p>
            <a:pPr marL="0" indent="0">
              <a:buNone/>
            </a:pPr>
            <a:r>
              <a:rPr lang="en-US" sz="1200" b="1" dirty="0">
                <a:latin typeface="Courier New" panose="02070309020205020404" pitchFamily="49" charset="0"/>
                <a:cs typeface="Courier New" panose="02070309020205020404" pitchFamily="49" charset="0"/>
              </a:rPr>
              <a:t>     average = sum/n;</a:t>
            </a:r>
          </a:p>
          <a:p>
            <a:pPr marL="0" indent="0">
              <a:buNone/>
            </a:pP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printf</a:t>
            </a:r>
            <a:r>
              <a:rPr lang="en-US" sz="1200" b="1" dirty="0">
                <a:latin typeface="Courier New" panose="02070309020205020404" pitchFamily="49" charset="0"/>
                <a:cs typeface="Courier New" panose="02070309020205020404" pitchFamily="49" charset="0"/>
              </a:rPr>
              <a:t>("Average = %d", average);</a:t>
            </a:r>
          </a:p>
          <a:p>
            <a:pPr marL="0" indent="0">
              <a:buNone/>
            </a:pPr>
            <a:r>
              <a:rPr lang="en-US" sz="1200" b="1" dirty="0" smtClean="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return 0;</a:t>
            </a:r>
          </a:p>
          <a:p>
            <a:pPr marL="0" indent="0">
              <a:buNone/>
            </a:pPr>
            <a:r>
              <a:rPr lang="en-US" sz="1200" b="1" dirty="0">
                <a:latin typeface="Courier New" panose="02070309020205020404" pitchFamily="49" charset="0"/>
                <a:cs typeface="Courier New" panose="02070309020205020404" pitchFamily="49" charset="0"/>
              </a:rPr>
              <a:t>}</a:t>
            </a:r>
            <a:endParaRPr lang="el-GR" sz="1200" b="1" dirty="0">
              <a:latin typeface="Courier New" panose="02070309020205020404" pitchFamily="49" charset="0"/>
              <a:cs typeface="Courier New" panose="02070309020205020404" pitchFamily="49" charset="0"/>
            </a:endParaRPr>
          </a:p>
        </p:txBody>
      </p:sp>
      <p:sp>
        <p:nvSpPr>
          <p:cNvPr id="4" name="Θέση υποσέλιδου 3"/>
          <p:cNvSpPr>
            <a:spLocks noGrp="1"/>
          </p:cNvSpPr>
          <p:nvPr>
            <p:ph type="ftr" sz="quarter" idx="10"/>
          </p:nvPr>
        </p:nvSpPr>
        <p:spPr/>
        <p:txBody>
          <a:bodyPr/>
          <a:lstStyle/>
          <a:p>
            <a:pPr>
              <a:defRPr/>
            </a:pPr>
            <a:r>
              <a:rPr lang="el-GR" smtClean="0"/>
              <a:t>ΔΠΘ-ΤΜΗΜΑ ΜΠΔ: ΕΙΣΑΓΩΓΗ ΣΤΟΥΣ Η/Υ</a:t>
            </a:r>
            <a:r>
              <a:rPr lang="en-US" smtClean="0"/>
              <a:t> </a:t>
            </a:r>
            <a:endParaRPr lang="el-GR"/>
          </a:p>
        </p:txBody>
      </p:sp>
      <p:sp>
        <p:nvSpPr>
          <p:cNvPr id="5" name="Θέση αριθμού διαφάνειας 4"/>
          <p:cNvSpPr>
            <a:spLocks noGrp="1"/>
          </p:cNvSpPr>
          <p:nvPr>
            <p:ph type="sldNum" sz="quarter" idx="11"/>
          </p:nvPr>
        </p:nvSpPr>
        <p:spPr/>
        <p:txBody>
          <a:bodyPr/>
          <a:lstStyle/>
          <a:p>
            <a:pPr>
              <a:defRPr/>
            </a:pPr>
            <a:fld id="{48945869-6AC8-42BF-A4C2-A8D8632F614D}" type="slidenum">
              <a:rPr lang="el-GR" smtClean="0"/>
              <a:pPr>
                <a:defRPr/>
              </a:pPr>
              <a:t>31</a:t>
            </a:fld>
            <a:endParaRPr lang="el-GR"/>
          </a:p>
        </p:txBody>
      </p:sp>
    </p:spTree>
    <p:extLst>
      <p:ext uri="{BB962C8B-B14F-4D97-AF65-F5344CB8AC3E}">
        <p14:creationId xmlns:p14="http://schemas.microsoft.com/office/powerpoint/2010/main" val="30630498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5" name="4 - Θέση αριθμού διαφάνειας"/>
          <p:cNvSpPr>
            <a:spLocks noGrp="1"/>
          </p:cNvSpPr>
          <p:nvPr>
            <p:ph type="sldNum" sz="quarter" idx="11"/>
          </p:nvPr>
        </p:nvSpPr>
        <p:spPr/>
        <p:txBody>
          <a:bodyPr/>
          <a:lstStyle/>
          <a:p>
            <a:pPr>
              <a:defRPr/>
            </a:pPr>
            <a:fld id="{8B8A60AC-9417-4E3C-854D-F812E985792A}" type="slidenum">
              <a:rPr lang="el-GR"/>
              <a:pPr>
                <a:defRPr/>
              </a:pPr>
              <a:t>32</a:t>
            </a:fld>
            <a:endParaRPr lang="el-GR"/>
          </a:p>
        </p:txBody>
      </p:sp>
      <p:sp>
        <p:nvSpPr>
          <p:cNvPr id="25604" name="Rectangle 2"/>
          <p:cNvSpPr>
            <a:spLocks noGrp="1" noChangeArrowheads="1"/>
          </p:cNvSpPr>
          <p:nvPr>
            <p:ph type="title"/>
          </p:nvPr>
        </p:nvSpPr>
        <p:spPr/>
        <p:txBody>
          <a:bodyPr/>
          <a:lstStyle/>
          <a:p>
            <a:pPr eaLnBrk="1" hangingPunct="1"/>
            <a:r>
              <a:rPr lang="el-GR" altLang="el-GR" smtClean="0"/>
              <a:t>Άσκηση - 1</a:t>
            </a:r>
          </a:p>
        </p:txBody>
      </p:sp>
      <p:sp>
        <p:nvSpPr>
          <p:cNvPr id="25605" name="Rectangle 3"/>
          <p:cNvSpPr>
            <a:spLocks noGrp="1" noChangeArrowheads="1"/>
          </p:cNvSpPr>
          <p:nvPr>
            <p:ph type="body" idx="1"/>
          </p:nvPr>
        </p:nvSpPr>
        <p:spPr/>
        <p:txBody>
          <a:bodyPr/>
          <a:lstStyle/>
          <a:p>
            <a:pPr eaLnBrk="1" hangingPunct="1"/>
            <a:r>
              <a:rPr lang="el-GR" altLang="el-GR" smtClean="0"/>
              <a:t>Να δημιουργηθεί πίνακας τυχαίων ακεραίων θετικών αριθμών κατά μέγιστο 100 θέσεων. Στη συνέχεια να βρεθεί και να εμφανιστεί ο μέσος όρος των άρτιων και των περιττών τιμών των στοιχείων του πίνακα.</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5" name="4 - Θέση αριθμού διαφάνειας"/>
          <p:cNvSpPr>
            <a:spLocks noGrp="1"/>
          </p:cNvSpPr>
          <p:nvPr>
            <p:ph type="sldNum" sz="quarter" idx="11"/>
          </p:nvPr>
        </p:nvSpPr>
        <p:spPr/>
        <p:txBody>
          <a:bodyPr/>
          <a:lstStyle/>
          <a:p>
            <a:pPr>
              <a:defRPr/>
            </a:pPr>
            <a:fld id="{0B333BC3-D136-4048-A1E0-EB662F3BC8D5}" type="slidenum">
              <a:rPr lang="el-GR"/>
              <a:pPr>
                <a:defRPr/>
              </a:pPr>
              <a:t>33</a:t>
            </a:fld>
            <a:endParaRPr lang="el-GR"/>
          </a:p>
        </p:txBody>
      </p:sp>
      <p:sp>
        <p:nvSpPr>
          <p:cNvPr id="26628" name="Rectangle 2"/>
          <p:cNvSpPr>
            <a:spLocks noGrp="1" noChangeArrowheads="1"/>
          </p:cNvSpPr>
          <p:nvPr>
            <p:ph type="title"/>
          </p:nvPr>
        </p:nvSpPr>
        <p:spPr/>
        <p:txBody>
          <a:bodyPr/>
          <a:lstStyle/>
          <a:p>
            <a:pPr eaLnBrk="1" hangingPunct="1"/>
            <a:r>
              <a:rPr lang="el-GR" altLang="el-GR" smtClean="0"/>
              <a:t>Άσκηση - 2</a:t>
            </a:r>
          </a:p>
        </p:txBody>
      </p:sp>
      <p:sp>
        <p:nvSpPr>
          <p:cNvPr id="26629" name="Rectangle 3"/>
          <p:cNvSpPr>
            <a:spLocks noGrp="1" noChangeArrowheads="1"/>
          </p:cNvSpPr>
          <p:nvPr>
            <p:ph type="body" idx="1"/>
          </p:nvPr>
        </p:nvSpPr>
        <p:spPr/>
        <p:txBody>
          <a:bodyPr/>
          <a:lstStyle/>
          <a:p>
            <a:pPr eaLnBrk="1" hangingPunct="1">
              <a:lnSpc>
                <a:spcPct val="110000"/>
              </a:lnSpc>
              <a:buFontTx/>
              <a:buNone/>
            </a:pPr>
            <a:r>
              <a:rPr lang="el-GR" altLang="el-GR" dirty="0" smtClean="0"/>
              <a:t>	Να γραφεί πρόγραμμα σε γλώσσα </a:t>
            </a:r>
            <a:r>
              <a:rPr lang="en-US" altLang="el-GR" dirty="0" smtClean="0"/>
              <a:t>C </a:t>
            </a:r>
            <a:r>
              <a:rPr lang="el-GR" altLang="el-GR" dirty="0" smtClean="0"/>
              <a:t>που θα δημιουργεί πίνακα τυχαίων ακεραίων αριθμών,100 θέσεων, που αντιστοιχούν σε χρόνο τηλεφωνικής συνομιλίας σε δευτερόλεπτα. Κάθε στοιχείο του πίνακα ανήκει στο διάστημα [1..600]. Το πρόγραμμα θα βρίσκει και θα εμφανίζει τη συχνότητα της διάρκειας των κλήσεων σε κάθε πρώτο λεπτό της ώρας.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5" name="4 - Θέση αριθμού διαφάνειας"/>
          <p:cNvSpPr>
            <a:spLocks noGrp="1"/>
          </p:cNvSpPr>
          <p:nvPr>
            <p:ph type="sldNum" sz="quarter" idx="11"/>
          </p:nvPr>
        </p:nvSpPr>
        <p:spPr/>
        <p:txBody>
          <a:bodyPr/>
          <a:lstStyle/>
          <a:p>
            <a:pPr>
              <a:defRPr/>
            </a:pPr>
            <a:fld id="{734C6C22-CAA5-42BE-AB38-DFDEEA09ED7B}" type="slidenum">
              <a:rPr lang="el-GR"/>
              <a:pPr>
                <a:defRPr/>
              </a:pPr>
              <a:t>34</a:t>
            </a:fld>
            <a:endParaRPr lang="el-GR"/>
          </a:p>
        </p:txBody>
      </p:sp>
      <p:sp>
        <p:nvSpPr>
          <p:cNvPr id="27652" name="Rectangle 2"/>
          <p:cNvSpPr>
            <a:spLocks noGrp="1" noChangeArrowheads="1"/>
          </p:cNvSpPr>
          <p:nvPr>
            <p:ph type="title"/>
          </p:nvPr>
        </p:nvSpPr>
        <p:spPr/>
        <p:txBody>
          <a:bodyPr/>
          <a:lstStyle/>
          <a:p>
            <a:pPr eaLnBrk="1" hangingPunct="1"/>
            <a:r>
              <a:rPr lang="el-GR" altLang="el-GR" smtClean="0"/>
              <a:t>Άσκηση - 3</a:t>
            </a:r>
            <a:endParaRPr lang="en-US" altLang="el-GR" smtClean="0"/>
          </a:p>
        </p:txBody>
      </p:sp>
      <p:sp>
        <p:nvSpPr>
          <p:cNvPr id="27653" name="Rectangle 3"/>
          <p:cNvSpPr>
            <a:spLocks noGrp="1" noChangeArrowheads="1"/>
          </p:cNvSpPr>
          <p:nvPr>
            <p:ph type="body" idx="1"/>
          </p:nvPr>
        </p:nvSpPr>
        <p:spPr/>
        <p:txBody>
          <a:bodyPr/>
          <a:lstStyle/>
          <a:p>
            <a:pPr marL="381000" indent="-381000" eaLnBrk="1" hangingPunct="1">
              <a:lnSpc>
                <a:spcPct val="80000"/>
              </a:lnSpc>
              <a:buFontTx/>
              <a:buNone/>
            </a:pPr>
            <a:r>
              <a:rPr lang="el-GR" altLang="el-GR" sz="2400" smtClean="0"/>
              <a:t>	Οι τιμές ύψους (σε εκατοστά) των υδάτων ενός φράγματος για ένα μήνα καταχωρούνται σε μονοδιάστατο πίνακα 30 θέσεων ως πραγματικοί αριθμοί. Να γραφεί αλγόριθμος που θα διαβάζει τον πίνακα και στη συνέχεια θα υπολογίζει και θα εμφανίζει τα εξής :</a:t>
            </a:r>
            <a:endParaRPr lang="en-US" altLang="el-GR" sz="2400" smtClean="0"/>
          </a:p>
          <a:p>
            <a:pPr marL="800100" lvl="1" indent="-342900" eaLnBrk="1" hangingPunct="1">
              <a:lnSpc>
                <a:spcPct val="80000"/>
              </a:lnSpc>
              <a:buFontTx/>
              <a:buAutoNum type="arabicPeriod"/>
            </a:pPr>
            <a:r>
              <a:rPr lang="el-GR" altLang="el-GR" sz="2000" smtClean="0">
                <a:solidFill>
                  <a:schemeClr val="accent2"/>
                </a:solidFill>
              </a:rPr>
              <a:t>Τη μέση τιμή ύψους των υδάτων του φράγματος</a:t>
            </a:r>
          </a:p>
          <a:p>
            <a:pPr marL="800100" lvl="1" indent="-342900" eaLnBrk="1" hangingPunct="1">
              <a:lnSpc>
                <a:spcPct val="80000"/>
              </a:lnSpc>
              <a:buFontTx/>
              <a:buAutoNum type="arabicPeriod"/>
            </a:pPr>
            <a:r>
              <a:rPr lang="el-GR" altLang="el-GR" sz="2000" smtClean="0">
                <a:solidFill>
                  <a:schemeClr val="accent2"/>
                </a:solidFill>
              </a:rPr>
              <a:t>Την ημέρα με το μεγαλύτερο ύψος (αν υπάρχουν περισσότερες από μία να εμφανίζεται η 1η ημέρα)</a:t>
            </a:r>
          </a:p>
          <a:p>
            <a:pPr marL="800100" lvl="1" indent="-342900" eaLnBrk="1" hangingPunct="1">
              <a:lnSpc>
                <a:spcPct val="80000"/>
              </a:lnSpc>
              <a:buFontTx/>
              <a:buAutoNum type="arabicPeriod"/>
            </a:pPr>
            <a:r>
              <a:rPr lang="el-GR" altLang="el-GR" sz="2000" smtClean="0">
                <a:solidFill>
                  <a:schemeClr val="accent2"/>
                </a:solidFill>
              </a:rPr>
              <a:t>Την ημέρα με το μικρότερο ύψος (αν υπάρχουν περισσότερες από μία να εμφανίζεται η τελευταία ημέρα)</a:t>
            </a:r>
          </a:p>
          <a:p>
            <a:pPr marL="800100" lvl="1" indent="-342900" eaLnBrk="1" hangingPunct="1">
              <a:lnSpc>
                <a:spcPct val="80000"/>
              </a:lnSpc>
              <a:buFontTx/>
              <a:buAutoNum type="arabicPeriod"/>
            </a:pPr>
            <a:r>
              <a:rPr lang="el-GR" altLang="el-GR" sz="2000" smtClean="0">
                <a:solidFill>
                  <a:schemeClr val="accent2"/>
                </a:solidFill>
              </a:rPr>
              <a:t>Το πλήθος των ημερών με ύψος ίσο με το μεγαλύτερο</a:t>
            </a:r>
          </a:p>
          <a:p>
            <a:pPr marL="800100" lvl="1" indent="-342900" eaLnBrk="1" hangingPunct="1">
              <a:lnSpc>
                <a:spcPct val="80000"/>
              </a:lnSpc>
              <a:buFontTx/>
              <a:buAutoNum type="arabicPeriod"/>
            </a:pPr>
            <a:r>
              <a:rPr lang="el-GR" altLang="el-GR" sz="2000" smtClean="0">
                <a:solidFill>
                  <a:schemeClr val="accent2"/>
                </a:solidFill>
              </a:rPr>
              <a:t>Το πλήθος των ημερών με ύψος ίσο με το μικρότερο</a:t>
            </a:r>
          </a:p>
          <a:p>
            <a:pPr marL="800100" lvl="1" indent="-342900" eaLnBrk="1" hangingPunct="1">
              <a:lnSpc>
                <a:spcPct val="80000"/>
              </a:lnSpc>
              <a:buFontTx/>
              <a:buAutoNum type="arabicPeriod"/>
            </a:pPr>
            <a:r>
              <a:rPr lang="el-GR" altLang="el-GR" sz="2000" smtClean="0">
                <a:solidFill>
                  <a:schemeClr val="accent2"/>
                </a:solidFill>
              </a:rPr>
              <a:t>Αν για το φράγμα δίνονται τα όρια επιφυλακής </a:t>
            </a:r>
            <a:r>
              <a:rPr lang="en-US" altLang="el-GR" sz="2000" smtClean="0">
                <a:solidFill>
                  <a:schemeClr val="accent2"/>
                </a:solidFill>
              </a:rPr>
              <a:t>h</a:t>
            </a:r>
            <a:r>
              <a:rPr lang="el-GR" altLang="el-GR" sz="2000" smtClean="0">
                <a:solidFill>
                  <a:schemeClr val="accent2"/>
                </a:solidFill>
              </a:rPr>
              <a:t>1 και συναγερμού </a:t>
            </a:r>
            <a:r>
              <a:rPr lang="en-US" altLang="el-GR" sz="2000" smtClean="0">
                <a:solidFill>
                  <a:schemeClr val="accent2"/>
                </a:solidFill>
              </a:rPr>
              <a:t>h</a:t>
            </a:r>
            <a:r>
              <a:rPr lang="el-GR" altLang="el-GR" sz="2000" smtClean="0">
                <a:solidFill>
                  <a:schemeClr val="accent2"/>
                </a:solidFill>
              </a:rPr>
              <a:t>2 (</a:t>
            </a:r>
            <a:r>
              <a:rPr lang="en-US" altLang="el-GR" sz="2000" smtClean="0">
                <a:solidFill>
                  <a:schemeClr val="accent2"/>
                </a:solidFill>
              </a:rPr>
              <a:t>h</a:t>
            </a:r>
            <a:r>
              <a:rPr lang="el-GR" altLang="el-GR" sz="2000" smtClean="0">
                <a:solidFill>
                  <a:schemeClr val="accent2"/>
                </a:solidFill>
              </a:rPr>
              <a:t>1&lt;</a:t>
            </a:r>
            <a:r>
              <a:rPr lang="en-US" altLang="el-GR" sz="2000" smtClean="0">
                <a:solidFill>
                  <a:schemeClr val="accent2"/>
                </a:solidFill>
              </a:rPr>
              <a:t>h</a:t>
            </a:r>
            <a:r>
              <a:rPr lang="el-GR" altLang="el-GR" sz="2000" smtClean="0">
                <a:solidFill>
                  <a:schemeClr val="accent2"/>
                </a:solidFill>
              </a:rPr>
              <a:t>2) να βρεθεί πόσες ημέρες του μήνα το φράγμα έχει υπερβεί καθένα από τα δύο αυτά όρια.</a:t>
            </a:r>
            <a:endParaRPr lang="en-US" altLang="el-GR" sz="2000" smtClean="0">
              <a:solidFill>
                <a:schemeClr val="accent2"/>
              </a:solidFill>
            </a:endParaRPr>
          </a:p>
          <a:p>
            <a:pPr marL="381000" indent="-381000" eaLnBrk="1" hangingPunct="1">
              <a:lnSpc>
                <a:spcPct val="80000"/>
              </a:lnSpc>
            </a:pPr>
            <a:endParaRPr lang="en-US" altLang="el-GR" sz="2000" smtClean="0">
              <a:solidFill>
                <a:schemeClr val="accent2"/>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5" name="4 - Θέση αριθμού διαφάνειας"/>
          <p:cNvSpPr>
            <a:spLocks noGrp="1"/>
          </p:cNvSpPr>
          <p:nvPr>
            <p:ph type="sldNum" sz="quarter" idx="11"/>
          </p:nvPr>
        </p:nvSpPr>
        <p:spPr/>
        <p:txBody>
          <a:bodyPr/>
          <a:lstStyle/>
          <a:p>
            <a:pPr>
              <a:defRPr/>
            </a:pPr>
            <a:fld id="{C5960AAC-DA0A-4FB5-BC29-962799B48197}" type="slidenum">
              <a:rPr lang="el-GR"/>
              <a:pPr>
                <a:defRPr/>
              </a:pPr>
              <a:t>35</a:t>
            </a:fld>
            <a:endParaRPr lang="el-GR"/>
          </a:p>
        </p:txBody>
      </p:sp>
      <p:sp>
        <p:nvSpPr>
          <p:cNvPr id="28676" name="Rectangle 2"/>
          <p:cNvSpPr>
            <a:spLocks noGrp="1" noChangeArrowheads="1"/>
          </p:cNvSpPr>
          <p:nvPr>
            <p:ph type="title"/>
          </p:nvPr>
        </p:nvSpPr>
        <p:spPr/>
        <p:txBody>
          <a:bodyPr/>
          <a:lstStyle/>
          <a:p>
            <a:pPr eaLnBrk="1" hangingPunct="1"/>
            <a:r>
              <a:rPr lang="el-GR" altLang="el-GR" dirty="0" smtClean="0"/>
              <a:t>Άσκηση - 4</a:t>
            </a:r>
            <a:endParaRPr lang="en-US" altLang="el-GR" dirty="0" smtClean="0"/>
          </a:p>
        </p:txBody>
      </p:sp>
      <p:sp>
        <p:nvSpPr>
          <p:cNvPr id="28677" name="Rectangle 3"/>
          <p:cNvSpPr>
            <a:spLocks noGrp="1" noChangeArrowheads="1"/>
          </p:cNvSpPr>
          <p:nvPr>
            <p:ph type="body" idx="1"/>
          </p:nvPr>
        </p:nvSpPr>
        <p:spPr>
          <a:solidFill>
            <a:srgbClr val="EDEEBC"/>
          </a:solidFill>
          <a:ln w="28575">
            <a:solidFill>
              <a:srgbClr val="CC0000"/>
            </a:solidFill>
          </a:ln>
        </p:spPr>
        <p:txBody>
          <a:bodyPr/>
          <a:lstStyle/>
          <a:p>
            <a:pPr eaLnBrk="1" hangingPunct="1">
              <a:buFontTx/>
              <a:buNone/>
            </a:pPr>
            <a:r>
              <a:rPr lang="el-GR" altLang="el-GR" dirty="0" smtClean="0"/>
              <a:t>	Να γραφεί αλγόριθμος που θα δημιουργεί :</a:t>
            </a:r>
          </a:p>
          <a:p>
            <a:pPr lvl="1" eaLnBrk="1" hangingPunct="1"/>
            <a:r>
              <a:rPr lang="el-GR" altLang="el-GR" dirty="0" smtClean="0">
                <a:solidFill>
                  <a:schemeClr val="accent2"/>
                </a:solidFill>
              </a:rPr>
              <a:t>Ένα μονοδιάστατο πίνακα τυχαίων πραγματικών θετικών αριθμών  Ν στοιχείων (Ν = γνωστό)</a:t>
            </a:r>
          </a:p>
          <a:p>
            <a:pPr lvl="1" eaLnBrk="1" hangingPunct="1"/>
            <a:r>
              <a:rPr lang="el-GR" altLang="el-GR" dirty="0" smtClean="0">
                <a:solidFill>
                  <a:schemeClr val="accent2"/>
                </a:solidFill>
              </a:rPr>
              <a:t>Έναν θετικό πραγματικό αριθμό Χ</a:t>
            </a:r>
          </a:p>
          <a:p>
            <a:pPr eaLnBrk="1" hangingPunct="1">
              <a:buFontTx/>
              <a:buNone/>
            </a:pPr>
            <a:r>
              <a:rPr lang="el-GR" altLang="el-GR" dirty="0" smtClean="0"/>
              <a:t>	και θα επιστρέφει τη θέση εκείνου του στοιχείου του πίνακα στο οποίο το άθροισμα των στοιχείων του πίνακα , ξεκινώντας από το 1ο στοιχείο, γίνεται μεγαλύτερο του Χ.</a:t>
            </a:r>
            <a:endParaRPr lang="en-US" altLang="el-G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p:cNvSpPr>
            <a:spLocks noGrp="1"/>
          </p:cNvSpPr>
          <p:nvPr>
            <p:ph type="ftr" sz="quarter" idx="10"/>
          </p:nvPr>
        </p:nvSpPr>
        <p:spPr/>
        <p:txBody>
          <a:bodyPr/>
          <a:lstStyle/>
          <a:p>
            <a:pPr>
              <a:defRPr/>
            </a:pPr>
            <a:r>
              <a:rPr lang="el-GR" smtClean="0"/>
              <a:t>ΔΠΘ-ΤΜΗΜΑ ΜΠΔ: ΕΙΣΑΓΩΓΗ ΣΤΟΥΣ Η/Υ</a:t>
            </a:r>
            <a:r>
              <a:rPr lang="en-US" smtClean="0"/>
              <a:t> </a:t>
            </a:r>
            <a:endParaRPr lang="el-GR"/>
          </a:p>
        </p:txBody>
      </p:sp>
      <p:sp>
        <p:nvSpPr>
          <p:cNvPr id="5" name="Θέση αριθμού διαφάνειας 4"/>
          <p:cNvSpPr>
            <a:spLocks noGrp="1"/>
          </p:cNvSpPr>
          <p:nvPr>
            <p:ph type="sldNum" sz="quarter" idx="11"/>
          </p:nvPr>
        </p:nvSpPr>
        <p:spPr/>
        <p:txBody>
          <a:bodyPr/>
          <a:lstStyle/>
          <a:p>
            <a:pPr>
              <a:defRPr/>
            </a:pPr>
            <a:fld id="{48945869-6AC8-42BF-A4C2-A8D8632F614D}" type="slidenum">
              <a:rPr lang="el-GR" smtClean="0"/>
              <a:pPr>
                <a:defRPr/>
              </a:pPr>
              <a:t>4</a:t>
            </a:fld>
            <a:endParaRPr lang="el-GR"/>
          </a:p>
        </p:txBody>
      </p:sp>
      <p:pic>
        <p:nvPicPr>
          <p:cNvPr id="3074" name="Picture 2" descr="array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622" y="72950"/>
            <a:ext cx="8155632" cy="2383318"/>
          </a:xfrm>
          <a:prstGeom prst="rect">
            <a:avLst/>
          </a:prstGeom>
          <a:noFill/>
          <a:extLst>
            <a:ext uri="{909E8E84-426E-40DD-AFC4-6F175D3DCCD1}">
              <a14:hiddenFill xmlns:a14="http://schemas.microsoft.com/office/drawing/2010/main">
                <a:solidFill>
                  <a:srgbClr val="FFFFFF"/>
                </a:solidFill>
              </a14:hiddenFill>
            </a:ext>
          </a:extLst>
        </p:spPr>
      </p:pic>
      <p:pic>
        <p:nvPicPr>
          <p:cNvPr id="6" name="Εικόνα 5"/>
          <p:cNvPicPr>
            <a:picLocks noChangeAspect="1"/>
          </p:cNvPicPr>
          <p:nvPr/>
        </p:nvPicPr>
        <p:blipFill>
          <a:blip r:embed="rId3"/>
          <a:stretch>
            <a:fillRect/>
          </a:stretch>
        </p:blipFill>
        <p:spPr>
          <a:xfrm>
            <a:off x="683568" y="2520162"/>
            <a:ext cx="7620000" cy="3600450"/>
          </a:xfrm>
          <a:prstGeom prst="rect">
            <a:avLst/>
          </a:prstGeom>
        </p:spPr>
      </p:pic>
    </p:spTree>
    <p:extLst>
      <p:ext uri="{BB962C8B-B14F-4D97-AF65-F5344CB8AC3E}">
        <p14:creationId xmlns:p14="http://schemas.microsoft.com/office/powerpoint/2010/main" val="185643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4" name="Θέση υποσέλιδου 3"/>
          <p:cNvSpPr>
            <a:spLocks noGrp="1"/>
          </p:cNvSpPr>
          <p:nvPr>
            <p:ph type="ftr" sz="quarter" idx="10"/>
          </p:nvPr>
        </p:nvSpPr>
        <p:spPr/>
        <p:txBody>
          <a:bodyPr/>
          <a:lstStyle/>
          <a:p>
            <a:pPr>
              <a:defRPr/>
            </a:pPr>
            <a:r>
              <a:rPr lang="el-GR" smtClean="0"/>
              <a:t>ΔΠΘ-ΤΜΗΜΑ ΜΠΔ: ΕΙΣΑΓΩΓΗ ΣΤΟΥΣ Η/Υ</a:t>
            </a:r>
            <a:r>
              <a:rPr lang="en-US" smtClean="0"/>
              <a:t> </a:t>
            </a:r>
            <a:endParaRPr lang="el-GR"/>
          </a:p>
        </p:txBody>
      </p:sp>
      <p:sp>
        <p:nvSpPr>
          <p:cNvPr id="5" name="Θέση αριθμού διαφάνειας 4"/>
          <p:cNvSpPr>
            <a:spLocks noGrp="1"/>
          </p:cNvSpPr>
          <p:nvPr>
            <p:ph type="sldNum" sz="quarter" idx="11"/>
          </p:nvPr>
        </p:nvSpPr>
        <p:spPr/>
        <p:txBody>
          <a:bodyPr/>
          <a:lstStyle/>
          <a:p>
            <a:pPr>
              <a:defRPr/>
            </a:pPr>
            <a:fld id="{48945869-6AC8-42BF-A4C2-A8D8632F614D}" type="slidenum">
              <a:rPr lang="el-GR" smtClean="0"/>
              <a:pPr>
                <a:defRPr/>
              </a:pPr>
              <a:t>5</a:t>
            </a:fld>
            <a:endParaRPr lang="el-GR"/>
          </a:p>
        </p:txBody>
      </p:sp>
      <p:pic>
        <p:nvPicPr>
          <p:cNvPr id="4098" name="Picture 2" descr="https://www.guru99.com/images/1/102319_0559_ArrayinData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386" y="1196752"/>
            <a:ext cx="8572500" cy="4629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9329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5" name="4 - Θέση αριθμού διαφάνειας"/>
          <p:cNvSpPr>
            <a:spLocks noGrp="1"/>
          </p:cNvSpPr>
          <p:nvPr>
            <p:ph type="sldNum" sz="quarter" idx="11"/>
          </p:nvPr>
        </p:nvSpPr>
        <p:spPr/>
        <p:txBody>
          <a:bodyPr/>
          <a:lstStyle/>
          <a:p>
            <a:pPr>
              <a:defRPr/>
            </a:pPr>
            <a:fld id="{7F7BF101-A8E3-4772-A3E4-648631A37020}" type="slidenum">
              <a:rPr lang="el-GR"/>
              <a:pPr>
                <a:defRPr/>
              </a:pPr>
              <a:t>6</a:t>
            </a:fld>
            <a:endParaRPr lang="el-GR"/>
          </a:p>
        </p:txBody>
      </p:sp>
      <p:sp>
        <p:nvSpPr>
          <p:cNvPr id="8196" name="Rectangle 2"/>
          <p:cNvSpPr>
            <a:spLocks noGrp="1" noChangeArrowheads="1"/>
          </p:cNvSpPr>
          <p:nvPr>
            <p:ph type="title"/>
          </p:nvPr>
        </p:nvSpPr>
        <p:spPr>
          <a:xfrm>
            <a:off x="1609725" y="400050"/>
            <a:ext cx="5921375" cy="571500"/>
          </a:xfrm>
        </p:spPr>
        <p:txBody>
          <a:bodyPr/>
          <a:lstStyle/>
          <a:p>
            <a:pPr eaLnBrk="1" hangingPunct="1"/>
            <a:r>
              <a:rPr lang="el-GR" altLang="el-GR" sz="2800" b="1" smtClean="0">
                <a:solidFill>
                  <a:schemeClr val="accent2"/>
                </a:solidFill>
              </a:rPr>
              <a:t>Αριθμητικοί ΠΙΝΑΚΕΣ</a:t>
            </a:r>
            <a:endParaRPr lang="en-GB" altLang="el-GR" sz="2800" b="1" smtClean="0">
              <a:solidFill>
                <a:schemeClr val="accent2"/>
              </a:solidFill>
            </a:endParaRPr>
          </a:p>
        </p:txBody>
      </p:sp>
      <p:sp>
        <p:nvSpPr>
          <p:cNvPr id="8197" name="Rectangle 3"/>
          <p:cNvSpPr>
            <a:spLocks noGrp="1" noChangeArrowheads="1"/>
          </p:cNvSpPr>
          <p:nvPr>
            <p:ph type="body" idx="1"/>
          </p:nvPr>
        </p:nvSpPr>
        <p:spPr>
          <a:xfrm>
            <a:off x="452438" y="1371600"/>
            <a:ext cx="6605587" cy="4724400"/>
          </a:xfrm>
        </p:spPr>
        <p:txBody>
          <a:bodyPr/>
          <a:lstStyle/>
          <a:p>
            <a:pPr eaLnBrk="1" hangingPunct="1"/>
            <a:r>
              <a:rPr lang="el-GR" altLang="el-GR" sz="2400" b="1" smtClean="0"/>
              <a:t>Δήλωση πίνακα</a:t>
            </a:r>
          </a:p>
          <a:p>
            <a:pPr lvl="1" eaLnBrk="1" hangingPunct="1"/>
            <a:r>
              <a:rPr lang="el-GR" altLang="el-GR" sz="2000" b="1" smtClean="0">
                <a:solidFill>
                  <a:schemeClr val="accent2"/>
                </a:solidFill>
              </a:rPr>
              <a:t>Όνομα</a:t>
            </a:r>
          </a:p>
          <a:p>
            <a:pPr lvl="1" eaLnBrk="1" hangingPunct="1"/>
            <a:r>
              <a:rPr lang="el-GR" altLang="el-GR" sz="2000" b="1" smtClean="0">
                <a:solidFill>
                  <a:srgbClr val="FF3300"/>
                </a:solidFill>
              </a:rPr>
              <a:t>Μέγεθος</a:t>
            </a:r>
          </a:p>
          <a:p>
            <a:pPr lvl="2" eaLnBrk="1" hangingPunct="1"/>
            <a:r>
              <a:rPr lang="el-GR" altLang="el-GR" sz="2000" smtClean="0"/>
              <a:t>Άμεσος καθορισμός μεγέθους</a:t>
            </a:r>
          </a:p>
          <a:p>
            <a:pPr lvl="2" eaLnBrk="1" hangingPunct="1"/>
            <a:r>
              <a:rPr lang="el-GR" altLang="el-GR" sz="2000" smtClean="0"/>
              <a:t>Με χρήση σταθεράς (#</a:t>
            </a:r>
            <a:r>
              <a:rPr lang="en-US" altLang="el-GR" sz="2000" smtClean="0"/>
              <a:t>define N 100)</a:t>
            </a:r>
            <a:endParaRPr lang="el-GR" altLang="el-GR" sz="2000" smtClean="0"/>
          </a:p>
          <a:p>
            <a:pPr lvl="1" eaLnBrk="1" hangingPunct="1"/>
            <a:r>
              <a:rPr lang="el-GR" altLang="el-GR" sz="2000" b="1" smtClean="0">
                <a:solidFill>
                  <a:srgbClr val="008000"/>
                </a:solidFill>
              </a:rPr>
              <a:t>Τύπος στοιχείων</a:t>
            </a:r>
          </a:p>
          <a:p>
            <a:pPr lvl="1" eaLnBrk="1" hangingPunct="1"/>
            <a:r>
              <a:rPr lang="el-GR" altLang="el-GR" sz="2000" b="1" smtClean="0">
                <a:solidFill>
                  <a:srgbClr val="3366FF"/>
                </a:solidFill>
              </a:rPr>
              <a:t>Διάσταση</a:t>
            </a:r>
          </a:p>
          <a:p>
            <a:pPr lvl="2" eaLnBrk="1" hangingPunct="1"/>
            <a:r>
              <a:rPr lang="el-GR" altLang="el-GR" sz="2000" smtClean="0"/>
              <a:t>Μονοδιάστατοι</a:t>
            </a:r>
            <a:r>
              <a:rPr lang="en-US" altLang="el-GR" sz="2000" smtClean="0"/>
              <a:t> </a:t>
            </a:r>
            <a:r>
              <a:rPr lang="el-GR" altLang="el-GR" sz="2000" smtClean="0"/>
              <a:t>π.χ. </a:t>
            </a:r>
            <a:r>
              <a:rPr lang="en-US" altLang="el-GR" sz="2000" smtClean="0"/>
              <a:t>w[25],v[m]</a:t>
            </a:r>
            <a:endParaRPr lang="el-GR" altLang="el-GR" sz="2000" smtClean="0"/>
          </a:p>
          <a:p>
            <a:pPr lvl="2" eaLnBrk="1" hangingPunct="1"/>
            <a:r>
              <a:rPr lang="el-GR" altLang="el-GR" sz="2000" smtClean="0"/>
              <a:t>Δισδιάστατοι</a:t>
            </a:r>
            <a:r>
              <a:rPr lang="en-US" altLang="el-GR" sz="2000" smtClean="0"/>
              <a:t> </a:t>
            </a:r>
            <a:r>
              <a:rPr lang="el-GR" altLang="el-GR" sz="2000" smtClean="0"/>
              <a:t>κλπ</a:t>
            </a:r>
            <a:r>
              <a:rPr lang="en-US" altLang="el-GR" sz="2000" smtClean="0"/>
              <a:t> </a:t>
            </a:r>
            <a:r>
              <a:rPr lang="el-GR" altLang="el-GR" sz="2000" smtClean="0"/>
              <a:t>π.χ. </a:t>
            </a:r>
            <a:r>
              <a:rPr lang="en-US" altLang="el-GR" sz="2000" smtClean="0"/>
              <a:t>b[3][4], c[k][j]</a:t>
            </a:r>
            <a:endParaRPr lang="el-GR" altLang="el-GR" sz="2000" smtClean="0"/>
          </a:p>
          <a:p>
            <a:pPr eaLnBrk="1" hangingPunct="1">
              <a:lnSpc>
                <a:spcPct val="130000"/>
              </a:lnSpc>
            </a:pPr>
            <a:r>
              <a:rPr lang="el-GR" altLang="el-GR" sz="2400" b="1" smtClean="0">
                <a:solidFill>
                  <a:srgbClr val="FF0000"/>
                </a:solidFill>
              </a:rPr>
              <a:t>Η πρώτη τιμή κάθε δείκτη είναι</a:t>
            </a:r>
            <a:r>
              <a:rPr lang="el-GR" altLang="el-GR" sz="2400" smtClean="0">
                <a:solidFill>
                  <a:srgbClr val="FF0000"/>
                </a:solidFill>
              </a:rPr>
              <a:t> </a:t>
            </a:r>
            <a:r>
              <a:rPr lang="el-GR" altLang="el-GR" sz="2400" b="1" smtClean="0">
                <a:solidFill>
                  <a:srgbClr val="FF0000"/>
                </a:solidFill>
              </a:rPr>
              <a:t>0</a:t>
            </a:r>
          </a:p>
          <a:p>
            <a:pPr lvl="1" eaLnBrk="1" hangingPunct="1">
              <a:lnSpc>
                <a:spcPct val="130000"/>
              </a:lnSpc>
            </a:pPr>
            <a:r>
              <a:rPr lang="el-GR" altLang="el-GR" sz="2000" b="1" smtClean="0"/>
              <a:t>Η δήλωση </a:t>
            </a:r>
            <a:r>
              <a:rPr lang="en-US" altLang="el-GR" sz="2000" b="1" smtClean="0"/>
              <a:t>a[3] </a:t>
            </a:r>
            <a:r>
              <a:rPr lang="el-GR" altLang="el-GR" sz="2000" b="1" smtClean="0"/>
              <a:t>περιλαμβάνει τα στοιχεία</a:t>
            </a:r>
            <a:r>
              <a:rPr lang="en-US" altLang="el-GR" sz="2000" b="1" smtClean="0"/>
              <a:t>:</a:t>
            </a:r>
          </a:p>
          <a:p>
            <a:pPr lvl="1" eaLnBrk="1" hangingPunct="1">
              <a:lnSpc>
                <a:spcPct val="130000"/>
              </a:lnSpc>
              <a:buFontTx/>
              <a:buNone/>
            </a:pPr>
            <a:r>
              <a:rPr lang="en-US" altLang="el-GR" sz="2000" b="1" smtClean="0"/>
              <a:t>	a</a:t>
            </a:r>
            <a:r>
              <a:rPr lang="el-GR" altLang="el-GR" sz="2000" b="1" smtClean="0"/>
              <a:t>[0]</a:t>
            </a:r>
            <a:r>
              <a:rPr lang="en-US" altLang="el-GR" sz="2000" b="1" smtClean="0"/>
              <a:t>,</a:t>
            </a:r>
            <a:r>
              <a:rPr lang="el-GR" altLang="el-GR" sz="2000" b="1" smtClean="0"/>
              <a:t> </a:t>
            </a:r>
            <a:r>
              <a:rPr lang="en-US" altLang="el-GR" sz="2000" b="1" smtClean="0"/>
              <a:t>a</a:t>
            </a:r>
            <a:r>
              <a:rPr lang="el-GR" altLang="el-GR" sz="2000" b="1" smtClean="0"/>
              <a:t>[1]</a:t>
            </a:r>
            <a:r>
              <a:rPr lang="en-US" altLang="el-GR" sz="2000" b="1" smtClean="0"/>
              <a:t>, a[2]</a:t>
            </a:r>
            <a:endParaRPr lang="el-GR" altLang="el-GR" sz="2000" b="1" smtClean="0"/>
          </a:p>
        </p:txBody>
      </p:sp>
    </p:spTree>
    <p:extLst>
      <p:ext uri="{BB962C8B-B14F-4D97-AF65-F5344CB8AC3E}">
        <p14:creationId xmlns:p14="http://schemas.microsoft.com/office/powerpoint/2010/main" val="4185872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3 - Θέση υποσέλιδου"/>
          <p:cNvSpPr>
            <a:spLocks noGrp="1"/>
          </p:cNvSpPr>
          <p:nvPr>
            <p:ph type="ftr" sz="quarter" idx="10"/>
          </p:nvPr>
        </p:nvSpPr>
        <p:spPr/>
        <p:txBody>
          <a:bodyPr/>
          <a:lstStyle/>
          <a:p>
            <a:pPr>
              <a:defRPr/>
            </a:pPr>
            <a:r>
              <a:rPr lang="el-GR"/>
              <a:t>ΔΠΘ-ΤΜΗΜΑ ΜΠΔ: ΕΙΣΑΓΩΓΗ ΣΤΟΥΣ Η/Υ</a:t>
            </a:r>
            <a:r>
              <a:rPr lang="en-US"/>
              <a:t> </a:t>
            </a:r>
            <a:endParaRPr lang="el-GR"/>
          </a:p>
        </p:txBody>
      </p:sp>
      <p:sp>
        <p:nvSpPr>
          <p:cNvPr id="62" name="4 - Θέση αριθμού διαφάνειας"/>
          <p:cNvSpPr>
            <a:spLocks noGrp="1"/>
          </p:cNvSpPr>
          <p:nvPr>
            <p:ph type="sldNum" sz="quarter" idx="11"/>
          </p:nvPr>
        </p:nvSpPr>
        <p:spPr/>
        <p:txBody>
          <a:bodyPr/>
          <a:lstStyle/>
          <a:p>
            <a:pPr>
              <a:defRPr/>
            </a:pPr>
            <a:fld id="{6612DBA3-E371-44B0-A4F3-F75C8D01A6FA}" type="slidenum">
              <a:rPr lang="el-GR"/>
              <a:pPr>
                <a:defRPr/>
              </a:pPr>
              <a:t>7</a:t>
            </a:fld>
            <a:endParaRPr lang="el-GR"/>
          </a:p>
        </p:txBody>
      </p:sp>
      <p:sp>
        <p:nvSpPr>
          <p:cNvPr id="7172" name="Rectangle 49"/>
          <p:cNvSpPr>
            <a:spLocks noGrp="1" noChangeArrowheads="1"/>
          </p:cNvSpPr>
          <p:nvPr>
            <p:ph type="title"/>
          </p:nvPr>
        </p:nvSpPr>
        <p:spPr/>
        <p:txBody>
          <a:bodyPr/>
          <a:lstStyle/>
          <a:p>
            <a:pPr eaLnBrk="1" hangingPunct="1"/>
            <a:r>
              <a:rPr lang="el-GR" altLang="el-GR" smtClean="0"/>
              <a:t>Μονοδιάστατος πίνακας αριθμών</a:t>
            </a:r>
            <a:endParaRPr lang="en-US" altLang="el-GR" smtClean="0"/>
          </a:p>
        </p:txBody>
      </p:sp>
      <p:graphicFrame>
        <p:nvGraphicFramePr>
          <p:cNvPr id="48213" name="Group 85"/>
          <p:cNvGraphicFramePr>
            <a:graphicFrameLocks noGrp="1"/>
          </p:cNvGraphicFramePr>
          <p:nvPr>
            <p:ph idx="1"/>
            <p:extLst>
              <p:ext uri="{D42A27DB-BD31-4B8C-83A1-F6EECF244321}">
                <p14:modId xmlns:p14="http://schemas.microsoft.com/office/powerpoint/2010/main" val="2369454282"/>
              </p:ext>
            </p:extLst>
          </p:nvPr>
        </p:nvGraphicFramePr>
        <p:xfrm>
          <a:off x="827088" y="1125538"/>
          <a:ext cx="7216775" cy="5029200"/>
        </p:xfrm>
        <a:graphic>
          <a:graphicData uri="http://schemas.openxmlformats.org/drawingml/2006/table">
            <a:tbl>
              <a:tblPr/>
              <a:tblGrid>
                <a:gridCol w="2032000"/>
                <a:gridCol w="2032000"/>
                <a:gridCol w="3152775"/>
              </a:tblGrid>
              <a:tr h="312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dirty="0" smtClean="0">
                          <a:ln>
                            <a:noFill/>
                          </a:ln>
                          <a:solidFill>
                            <a:schemeClr val="tx1"/>
                          </a:solidFill>
                          <a:effectLst/>
                          <a:latin typeface="Comic Sans MS" pitchFamily="66" charset="0"/>
                        </a:rPr>
                        <a:t>ΟΝΟΜΑ</a:t>
                      </a:r>
                      <a:endParaRPr kumimoji="0" lang="en-US" sz="1800" b="1" i="0" u="none" strike="noStrike" cap="none" normalizeH="0" baseline="0" dirty="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dirty="0" smtClean="0">
                          <a:ln>
                            <a:noFill/>
                          </a:ln>
                          <a:solidFill>
                            <a:schemeClr val="tx1"/>
                          </a:solidFill>
                          <a:effectLst/>
                          <a:latin typeface="Comic Sans MS" pitchFamily="66" charset="0"/>
                        </a:rPr>
                        <a:t>ΜΗΝΑΣ</a:t>
                      </a:r>
                      <a:endParaRPr kumimoji="0" lang="en-US" sz="1800" b="1" i="0" u="none" strike="noStrike" cap="none" normalizeH="0" baseline="0" dirty="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dirty="0" smtClean="0">
                          <a:ln>
                            <a:noFill/>
                          </a:ln>
                          <a:solidFill>
                            <a:schemeClr val="tx1"/>
                          </a:solidFill>
                          <a:effectLst/>
                          <a:latin typeface="Comic Sans MS" pitchFamily="66" charset="0"/>
                        </a:rPr>
                        <a:t>ΥΨΟΣ ΒΡΟΧΗΣ ΣΕ ΧΙΛΙΟΣΤΑ</a:t>
                      </a:r>
                      <a:endParaRPr kumimoji="0" lang="en-US" sz="1800" b="1" i="0" u="none" strike="noStrike" cap="none" normalizeH="0" baseline="0" dirty="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r>
              <a:tr h="312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c[0]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rPr>
                        <a:t>1</a:t>
                      </a:r>
                      <a:endParaRPr kumimoji="0" lang="en-US"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rPr>
                        <a:t>30</a:t>
                      </a:r>
                      <a:endParaRPr kumimoji="0" lang="en-US"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c[1]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2</a:t>
                      </a:r>
                      <a:endParaRPr kumimoji="0" lang="en-US"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rPr>
                        <a:t>40</a:t>
                      </a:r>
                      <a:endParaRPr kumimoji="0" lang="en-US"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rPr>
                        <a:t>c[2]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3</a:t>
                      </a:r>
                      <a:endParaRPr kumimoji="0" lang="en-US"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rPr>
                        <a:t>45</a:t>
                      </a:r>
                      <a:endParaRPr kumimoji="0" lang="en-US"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rPr>
                        <a:t>c[3]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4</a:t>
                      </a:r>
                      <a:endParaRPr kumimoji="0" lang="en-US"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rPr>
                        <a:t>95</a:t>
                      </a:r>
                      <a:endParaRPr kumimoji="0" lang="en-US"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rPr>
                        <a:t>c[4]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5</a:t>
                      </a:r>
                      <a:endParaRPr kumimoji="0" lang="en-US"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rPr>
                        <a:t>130</a:t>
                      </a:r>
                      <a:endParaRPr kumimoji="0" lang="en-US"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rPr>
                        <a:t>c[5]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6</a:t>
                      </a:r>
                      <a:endParaRPr kumimoji="0" lang="en-US"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rPr>
                        <a:t>220</a:t>
                      </a:r>
                      <a:endParaRPr kumimoji="0" lang="en-US"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rPr>
                        <a:t>c[6]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7</a:t>
                      </a:r>
                      <a:endParaRPr kumimoji="0" lang="en-US"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rPr>
                        <a:t>210</a:t>
                      </a:r>
                      <a:endParaRPr kumimoji="0" lang="en-US"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rPr>
                        <a:t>c[7]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8</a:t>
                      </a:r>
                      <a:endParaRPr kumimoji="0" lang="en-US"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185</a:t>
                      </a:r>
                      <a:endParaRPr kumimoji="0" lang="en-US"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rPr>
                        <a:t>c[8]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rPr>
                        <a:t>9</a:t>
                      </a:r>
                      <a:endParaRPr kumimoji="0" lang="en-US"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135</a:t>
                      </a:r>
                      <a:endParaRPr kumimoji="0" lang="en-US"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rPr>
                        <a:t>c[9]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rPr>
                        <a:t>10</a:t>
                      </a:r>
                      <a:endParaRPr kumimoji="0" lang="en-US"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80</a:t>
                      </a:r>
                      <a:endParaRPr kumimoji="0" lang="en-US"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rPr>
                        <a:t>c[10]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rPr>
                        <a:t>11</a:t>
                      </a:r>
                      <a:endParaRPr kumimoji="0" lang="en-US"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40</a:t>
                      </a:r>
                      <a:endParaRPr kumimoji="0" lang="en-US"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rPr>
                        <a:t>c[11]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rPr>
                        <a:t>12</a:t>
                      </a:r>
                      <a:endParaRPr kumimoji="0" lang="en-US" sz="1800" b="1" i="0" u="none" strike="noStrike" cap="none" normalizeH="0" baseline="0" smtClean="0">
                        <a:ln>
                          <a:noFill/>
                        </a:ln>
                        <a:solidFill>
                          <a:schemeClr val="tx1"/>
                        </a:solidFill>
                        <a:effectLst/>
                        <a:latin typeface="Courier New" panose="02070309020205020404" pitchFamily="49" charset="0"/>
                        <a:cs typeface="Courier New" panose="02070309020205020404"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45</a:t>
                      </a:r>
                      <a:endParaRPr kumimoji="0" lang="en-US" sz="18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p:cNvSpPr>
            <a:spLocks noGrp="1"/>
          </p:cNvSpPr>
          <p:nvPr>
            <p:ph type="ftr" sz="quarter" idx="10"/>
          </p:nvPr>
        </p:nvSpPr>
        <p:spPr/>
        <p:txBody>
          <a:bodyPr/>
          <a:lstStyle/>
          <a:p>
            <a:pPr>
              <a:defRPr/>
            </a:pPr>
            <a:r>
              <a:rPr lang="el-GR" smtClean="0"/>
              <a:t>ΔΠΘ-ΤΜΗΜΑ ΜΠΔ: ΕΙΣΑΓΩΓΗ ΣΤΟΥΣ Η/Υ</a:t>
            </a:r>
            <a:r>
              <a:rPr lang="en-US" smtClean="0"/>
              <a:t> </a:t>
            </a:r>
            <a:endParaRPr lang="el-GR"/>
          </a:p>
        </p:txBody>
      </p:sp>
      <p:sp>
        <p:nvSpPr>
          <p:cNvPr id="5" name="Θέση αριθμού διαφάνειας 4"/>
          <p:cNvSpPr>
            <a:spLocks noGrp="1"/>
          </p:cNvSpPr>
          <p:nvPr>
            <p:ph type="sldNum" sz="quarter" idx="11"/>
          </p:nvPr>
        </p:nvSpPr>
        <p:spPr/>
        <p:txBody>
          <a:bodyPr/>
          <a:lstStyle/>
          <a:p>
            <a:pPr>
              <a:defRPr/>
            </a:pPr>
            <a:fld id="{48945869-6AC8-42BF-A4C2-A8D8632F614D}" type="slidenum">
              <a:rPr lang="el-GR" smtClean="0"/>
              <a:pPr>
                <a:defRPr/>
              </a:pPr>
              <a:t>8</a:t>
            </a:fld>
            <a:endParaRPr lang="el-GR"/>
          </a:p>
        </p:txBody>
      </p:sp>
      <p:pic>
        <p:nvPicPr>
          <p:cNvPr id="6" name="Εικόνα 5"/>
          <p:cNvPicPr>
            <a:picLocks noChangeAspect="1"/>
          </p:cNvPicPr>
          <p:nvPr/>
        </p:nvPicPr>
        <p:blipFill>
          <a:blip r:embed="rId2"/>
          <a:stretch>
            <a:fillRect/>
          </a:stretch>
        </p:blipFill>
        <p:spPr>
          <a:xfrm>
            <a:off x="1115616" y="404664"/>
            <a:ext cx="6934200" cy="5667375"/>
          </a:xfrm>
          <a:prstGeom prst="rect">
            <a:avLst/>
          </a:prstGeom>
        </p:spPr>
      </p:pic>
    </p:spTree>
    <p:extLst>
      <p:ext uri="{BB962C8B-B14F-4D97-AF65-F5344CB8AC3E}">
        <p14:creationId xmlns:p14="http://schemas.microsoft.com/office/powerpoint/2010/main" val="4250410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Two-dimensional array with three rows and four </a:t>
            </a:r>
            <a:r>
              <a:rPr lang="en-US" dirty="0" smtClean="0"/>
              <a:t>columns</a:t>
            </a:r>
            <a:endParaRPr lang="el-GR" dirty="0"/>
          </a:p>
        </p:txBody>
      </p:sp>
      <p:sp>
        <p:nvSpPr>
          <p:cNvPr id="4" name="Θέση υποσέλιδου 3"/>
          <p:cNvSpPr>
            <a:spLocks noGrp="1"/>
          </p:cNvSpPr>
          <p:nvPr>
            <p:ph type="ftr" sz="quarter" idx="10"/>
          </p:nvPr>
        </p:nvSpPr>
        <p:spPr/>
        <p:txBody>
          <a:bodyPr/>
          <a:lstStyle/>
          <a:p>
            <a:pPr>
              <a:defRPr/>
            </a:pPr>
            <a:r>
              <a:rPr lang="el-GR" smtClean="0"/>
              <a:t>ΔΠΘ-ΤΜΗΜΑ ΜΠΔ: ΕΙΣΑΓΩΓΗ ΣΤΟΥΣ Η/Υ</a:t>
            </a:r>
            <a:r>
              <a:rPr lang="en-US" smtClean="0"/>
              <a:t> </a:t>
            </a:r>
            <a:endParaRPr lang="el-GR"/>
          </a:p>
        </p:txBody>
      </p:sp>
      <p:sp>
        <p:nvSpPr>
          <p:cNvPr id="5" name="Θέση αριθμού διαφάνειας 4"/>
          <p:cNvSpPr>
            <a:spLocks noGrp="1"/>
          </p:cNvSpPr>
          <p:nvPr>
            <p:ph type="sldNum" sz="quarter" idx="11"/>
          </p:nvPr>
        </p:nvSpPr>
        <p:spPr/>
        <p:txBody>
          <a:bodyPr/>
          <a:lstStyle/>
          <a:p>
            <a:pPr>
              <a:defRPr/>
            </a:pPr>
            <a:fld id="{48945869-6AC8-42BF-A4C2-A8D8632F614D}" type="slidenum">
              <a:rPr lang="el-GR" smtClean="0"/>
              <a:pPr>
                <a:defRPr/>
              </a:pPr>
              <a:t>9</a:t>
            </a:fld>
            <a:endParaRPr lang="el-GR"/>
          </a:p>
        </p:txBody>
      </p:sp>
      <p:pic>
        <p:nvPicPr>
          <p:cNvPr id="6" name="Εικόνα 5"/>
          <p:cNvPicPr>
            <a:picLocks noChangeAspect="1"/>
          </p:cNvPicPr>
          <p:nvPr/>
        </p:nvPicPr>
        <p:blipFill>
          <a:blip r:embed="rId2"/>
          <a:stretch>
            <a:fillRect/>
          </a:stretch>
        </p:blipFill>
        <p:spPr>
          <a:xfrm>
            <a:off x="467544" y="1700807"/>
            <a:ext cx="8338530" cy="3991849"/>
          </a:xfrm>
          <a:prstGeom prst="rect">
            <a:avLst/>
          </a:prstGeom>
        </p:spPr>
      </p:pic>
    </p:spTree>
    <p:extLst>
      <p:ext uri="{BB962C8B-B14F-4D97-AF65-F5344CB8AC3E}">
        <p14:creationId xmlns:p14="http://schemas.microsoft.com/office/powerpoint/2010/main" val="2097400825"/>
      </p:ext>
    </p:extLst>
  </p:cSld>
  <p:clrMapOvr>
    <a:masterClrMapping/>
  </p:clrMapOvr>
</p:sld>
</file>

<file path=ppt/theme/theme1.xml><?xml version="1.0" encoding="utf-8"?>
<a:theme xmlns:a="http://schemas.openxmlformats.org/drawingml/2006/main" name="Προεπιλεγμένη σχεδίαση">
  <a:themeElements>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Προεπιλεγμένη σχεδίαση">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Προεπιλεγμένη σχεδίαση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688</TotalTime>
  <Words>1767</Words>
  <Application>Microsoft Office PowerPoint</Application>
  <PresentationFormat>On-screen Show (4:3)</PresentationFormat>
  <Paragraphs>422</Paragraphs>
  <Slides>35</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1" baseType="lpstr">
      <vt:lpstr>Comic Sans MS</vt:lpstr>
      <vt:lpstr>Courier New</vt:lpstr>
      <vt:lpstr>Times New Roman</vt:lpstr>
      <vt:lpstr>Προεπιλεγμένη σχεδίαση</vt:lpstr>
      <vt:lpstr>Εικόνα bitmap</vt:lpstr>
      <vt:lpstr>Έγγραφο</vt:lpstr>
      <vt:lpstr>Εισαγωγή στη γλώσσα Προγραμματισμού C</vt:lpstr>
      <vt:lpstr>Εισαγωγή</vt:lpstr>
      <vt:lpstr>PowerPoint Presentation</vt:lpstr>
      <vt:lpstr>PowerPoint Presentation</vt:lpstr>
      <vt:lpstr>PowerPoint Presentation</vt:lpstr>
      <vt:lpstr>Αριθμητικοί ΠΙΝΑΚΕΣ</vt:lpstr>
      <vt:lpstr>Μονοδιάστατος πίνακας αριθμών</vt:lpstr>
      <vt:lpstr>PowerPoint Presentation</vt:lpstr>
      <vt:lpstr>Two-dimensional array with three rows and four columns</vt:lpstr>
      <vt:lpstr>Διαχείριση δείκτη (index) πίνακα</vt:lpstr>
      <vt:lpstr>Access elements out of its bound!</vt:lpstr>
      <vt:lpstr>PowerPoint Presentation</vt:lpstr>
      <vt:lpstr>Αρχικοποίηση πίνακα</vt:lpstr>
      <vt:lpstr>Παράδειγμα αρχικοποίησης πίνακα</vt:lpstr>
      <vt:lpstr>Αρχικοποίηση πίνακα</vt:lpstr>
      <vt:lpstr>Αποθήκευση στοιχείων πίνακα</vt:lpstr>
      <vt:lpstr>The organization of an array in memory</vt:lpstr>
      <vt:lpstr>Accessing the elements of an array </vt:lpstr>
      <vt:lpstr>Ανάθεση τιμών στα στοιχεία πίνακα</vt:lpstr>
      <vt:lpstr>Παράδειγμα - 1</vt:lpstr>
      <vt:lpstr>Παράδειγμα - 2</vt:lpstr>
      <vt:lpstr>Παράδειγμα - 3</vt:lpstr>
      <vt:lpstr>PowerPoint Presentation</vt:lpstr>
      <vt:lpstr>PowerPoint Presentation</vt:lpstr>
      <vt:lpstr>PowerPoint Presentation</vt:lpstr>
      <vt:lpstr>PowerPoint Presentation</vt:lpstr>
      <vt:lpstr>Παράδειγμα - 4</vt:lpstr>
      <vt:lpstr>PowerPoint Presentation</vt:lpstr>
      <vt:lpstr>Παράδειγμα - 5</vt:lpstr>
      <vt:lpstr>PowerPoint Presentation</vt:lpstr>
      <vt:lpstr>Παράδειγμα - 6</vt:lpstr>
      <vt:lpstr>Άσκηση - 1</vt:lpstr>
      <vt:lpstr>Άσκηση - 2</vt:lpstr>
      <vt:lpstr>Άσκηση - 3</vt:lpstr>
      <vt:lpstr>Άσκηση - 4</vt:lpstr>
    </vt:vector>
  </TitlesOfParts>
  <Company>ΒΕΡΕΝΙΚΗ</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ΣΤΕΦΑΝΟΣ</dc:creator>
  <cp:lastModifiedBy>Λογαριασμός Microsoft</cp:lastModifiedBy>
  <cp:revision>97</cp:revision>
  <dcterms:created xsi:type="dcterms:W3CDTF">2003-09-21T16:57:34Z</dcterms:created>
  <dcterms:modified xsi:type="dcterms:W3CDTF">2023-11-14T19:33:27Z</dcterms:modified>
</cp:coreProperties>
</file>