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7" r:id="rId12"/>
    <p:sldId id="268" r:id="rId13"/>
    <p:sldId id="271" r:id="rId14"/>
    <p:sldId id="272" r:id="rId15"/>
    <p:sldId id="273" r:id="rId16"/>
    <p:sldId id="274" r:id="rId17"/>
    <p:sldId id="275" r:id="rId18"/>
    <p:sldId id="276" r:id="rId19"/>
    <p:sldId id="278" r:id="rId20"/>
    <p:sldId id="277"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7" r:id="rId39"/>
    <p:sldId id="296"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78" autoAdjust="0"/>
    <p:restoredTop sz="94660"/>
  </p:normalViewPr>
  <p:slideViewPr>
    <p:cSldViewPr>
      <p:cViewPr varScale="1">
        <p:scale>
          <a:sx n="88" d="100"/>
          <a:sy n="88" d="100"/>
        </p:scale>
        <p:origin x="-103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21/10/2018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21/10/2018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linguistlist.org/people/personal/get-personal-page2.cfm?PersonID=5393.0&amp;RequestTimeout=500" TargetMode="External"/><Relationship Id="rId2" Type="http://schemas.openxmlformats.org/officeDocument/2006/relationships/hyperlink" Target="http://linguistlist.org/people/personal/get-personal-page2.cfm?PersonID=7365.0&amp;RequestTimeout=500"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3200" dirty="0" smtClean="0"/>
              <a:t>ΓΛΩΣΣΑ ΚΑΙΜΑΘΗΜΑΤΙΚΑ  ΜΟΝΤΕΛΑ </a:t>
            </a:r>
            <a:br>
              <a:rPr lang="el-GR" sz="3200" dirty="0" smtClean="0"/>
            </a:br>
            <a:r>
              <a:rPr lang="el-GR" sz="3200" dirty="0" smtClean="0"/>
              <a:t>ΕΕΓΛΩ 338</a:t>
            </a:r>
            <a:br>
              <a:rPr lang="el-GR" sz="3200" dirty="0" smtClean="0"/>
            </a:br>
            <a:r>
              <a:rPr lang="el-GR" sz="3200" dirty="0" smtClean="0"/>
              <a:t>1</a:t>
            </a:r>
            <a:endParaRPr lang="el-GR" sz="3200" dirty="0"/>
          </a:p>
        </p:txBody>
      </p:sp>
      <p:sp>
        <p:nvSpPr>
          <p:cNvPr id="3" name="2 - Υπότιτλος"/>
          <p:cNvSpPr>
            <a:spLocks noGrp="1"/>
          </p:cNvSpPr>
          <p:nvPr>
            <p:ph type="subTitle" idx="1"/>
          </p:nvPr>
        </p:nvSpPr>
        <p:spPr/>
        <p:txBody>
          <a:bodyPr/>
          <a:lstStyle/>
          <a:p>
            <a:r>
              <a:rPr lang="el-GR" dirty="0" smtClean="0"/>
              <a:t>ΠΗΝΕΛΟΠΗ ΚΑΜΠΑΚΗ ΒΟΥΓΙΟΥΚΛΗ</a:t>
            </a:r>
          </a:p>
          <a:p>
            <a:r>
              <a:rPr lang="el-GR" dirty="0" smtClean="0"/>
              <a:t>ΚΑΘΗΓΗΤΡΙΑ ΕΦΑΡΜΟΣΜΕΝΗΣ ΓΛΩΣΣΟΛΟΓΙΑΣ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4000" dirty="0" smtClean="0"/>
              <a:t/>
            </a:r>
            <a:br>
              <a:rPr lang="en-US" sz="4000" dirty="0" smtClean="0"/>
            </a:br>
            <a:r>
              <a:rPr lang="el-GR" sz="4000" dirty="0" smtClean="0"/>
              <a:t>Σημερινή κοινωνική πραγματικότητα:  </a:t>
            </a:r>
            <a:br>
              <a:rPr lang="el-GR" sz="4000" dirty="0" smtClean="0"/>
            </a:br>
            <a:r>
              <a:rPr lang="el-GR" sz="4000" b="1" dirty="0" smtClean="0"/>
              <a:t>μεταβλητότητα </a:t>
            </a:r>
            <a:r>
              <a:rPr lang="el-GR" sz="4000" dirty="0" smtClean="0"/>
              <a:t> και </a:t>
            </a:r>
            <a:r>
              <a:rPr lang="el-GR" sz="4000" b="1" dirty="0" smtClean="0"/>
              <a:t>ρευστότητα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32500" lnSpcReduction="20000"/>
          </a:bodyPr>
          <a:lstStyle/>
          <a:p>
            <a:r>
              <a:rPr lang="el-GR" sz="7100" dirty="0" smtClean="0"/>
              <a:t>Ρόλος σχολείου </a:t>
            </a:r>
            <a:r>
              <a:rPr lang="el-GR" sz="7100" dirty="0" smtClean="0">
                <a:sym typeface="Wingdings"/>
              </a:rPr>
              <a:t></a:t>
            </a:r>
            <a:r>
              <a:rPr lang="el-GR" sz="7100" dirty="0" smtClean="0"/>
              <a:t>  αποδυναμωμένος </a:t>
            </a:r>
          </a:p>
          <a:p>
            <a:r>
              <a:rPr lang="el-GR" sz="7100" dirty="0" smtClean="0"/>
              <a:t>Επιτακτική η ανάγκη αναδιάρθρωσης των εκπαιδευτικών δυνατοτήτων του σχολείου, </a:t>
            </a:r>
          </a:p>
          <a:p>
            <a:r>
              <a:rPr lang="el-GR" sz="7100" dirty="0" smtClean="0"/>
              <a:t>Ενίσχυση (α) μαθησιακών διαδικασιών και (β) διαδικασιών κοινωνικοποίησης,</a:t>
            </a:r>
          </a:p>
          <a:p>
            <a:r>
              <a:rPr lang="el-GR" sz="7100" dirty="0" smtClean="0"/>
              <a:t>Διαμόρφωση νέου πλαισίου  (</a:t>
            </a:r>
            <a:r>
              <a:rPr lang="el-GR" sz="7100" dirty="0" err="1" smtClean="0"/>
              <a:t>επι</a:t>
            </a:r>
            <a:r>
              <a:rPr lang="el-GR" sz="7100" dirty="0" smtClean="0"/>
              <a:t>)μορφωτικών και κοινωνικών αναγκών για το κάθε άτομο, κυρίως από κοινωνικά, οικονομικά, επιστημονικά και τεχνολογικά δεδομένα</a:t>
            </a:r>
          </a:p>
          <a:p>
            <a:r>
              <a:rPr lang="el-GR" sz="7100" dirty="0" smtClean="0"/>
              <a:t> αναζήτηση, διαχείριση και αξιοποίηση νέας γνώσης, </a:t>
            </a:r>
          </a:p>
          <a:p>
            <a:r>
              <a:rPr lang="el-GR" sz="7100" dirty="0" smtClean="0"/>
              <a:t>προσέγγιση και αξιοποίηση νέων τεχνολογιών καθώς</a:t>
            </a:r>
          </a:p>
          <a:p>
            <a:r>
              <a:rPr lang="el-GR" sz="7100" dirty="0" smtClean="0"/>
              <a:t>προώθηση της αξίας της συλλογικότητας και της </a:t>
            </a:r>
            <a:r>
              <a:rPr lang="el-GR" sz="7100" dirty="0" err="1" smtClean="0"/>
              <a:t>συνεργατικότητας</a:t>
            </a:r>
            <a:r>
              <a:rPr lang="el-GR" sz="7100" dirty="0" smtClean="0"/>
              <a:t> ΜΕ ανάδειξη της ατομικής ευθύνης.</a:t>
            </a:r>
          </a:p>
          <a:p>
            <a:pPr>
              <a:buNone/>
            </a:pPr>
            <a:r>
              <a:rPr lang="el-GR" sz="7100" dirty="0" smtClean="0"/>
              <a:t> </a:t>
            </a:r>
          </a:p>
          <a:p>
            <a:r>
              <a:rPr lang="el-GR" b="1" dirty="0" smtClean="0"/>
              <a:t>μεταβλητότητα </a:t>
            </a:r>
            <a:r>
              <a:rPr lang="el-GR" dirty="0" smtClean="0"/>
              <a:t> και </a:t>
            </a:r>
            <a:r>
              <a:rPr lang="el-GR" b="1" dirty="0" smtClean="0"/>
              <a:t>ρευστότητα</a:t>
            </a:r>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Γεγονός </a:t>
            </a:r>
            <a:r>
              <a:rPr lang="el-GR" dirty="0" err="1" smtClean="0"/>
              <a:t>αδιαμφισβήτητο</a:t>
            </a:r>
            <a:r>
              <a:rPr lang="el-GR" dirty="0" err="1" smtClean="0">
                <a:sym typeface="Wingdings"/>
              </a:rPr>
              <a:t></a:t>
            </a:r>
            <a:r>
              <a:rPr lang="el-GR" dirty="0" smtClean="0"/>
              <a:t> ραγδαία και συνεχής αύξηση γνώσης και  πληροφορίας = ευκαιρίες + πρόοδος </a:t>
            </a:r>
          </a:p>
          <a:p>
            <a:r>
              <a:rPr lang="el-GR" b="1" i="1" dirty="0" smtClean="0"/>
              <a:t>ΑΛΛΑ</a:t>
            </a:r>
            <a:r>
              <a:rPr lang="el-GR" dirty="0" smtClean="0"/>
              <a:t> </a:t>
            </a:r>
          </a:p>
          <a:p>
            <a:r>
              <a:rPr lang="el-GR" dirty="0" smtClean="0"/>
              <a:t>Κίνδυνος  διεύρυνσης των κοινωνικών ανισοτήτων!</a:t>
            </a:r>
          </a:p>
          <a:p>
            <a:r>
              <a:rPr lang="el-GR" dirty="0" err="1" smtClean="0"/>
              <a:t>Διασφάλιση</a:t>
            </a:r>
            <a:r>
              <a:rPr lang="el-GR" dirty="0" err="1" smtClean="0">
                <a:sym typeface="Wingdings"/>
              </a:rPr>
              <a:t></a:t>
            </a:r>
            <a:r>
              <a:rPr lang="el-GR" dirty="0" smtClean="0"/>
              <a:t> ίσες ευκαιρίες μάθησης.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Γνώση= κυρίαρχο χαρακτηριστικό της εποχής </a:t>
            </a:r>
            <a:r>
              <a:rPr lang="el-GR" dirty="0" err="1" smtClean="0"/>
              <a:t>μας</a:t>
            </a:r>
            <a:r>
              <a:rPr lang="el-GR" dirty="0" err="1" smtClean="0">
                <a:sym typeface="Wingdings"/>
              </a:rPr>
              <a:t></a:t>
            </a:r>
            <a:r>
              <a:rPr lang="el-GR" dirty="0" smtClean="0"/>
              <a:t> ενίσχυση του ρόλου της εκπαίδευσης ως ποιοτικώς ανεξάρτητου παράγοντα της γνώσης στην οικονομία και την παραγωγή </a:t>
            </a:r>
            <a:r>
              <a:rPr lang="el-GR" b="1" i="1" dirty="0" smtClean="0"/>
              <a:t>ΑΛΛΑ </a:t>
            </a:r>
            <a:r>
              <a:rPr lang="el-GR" dirty="0" smtClean="0"/>
              <a:t>και στην πρόληψη και αποκατάσταση κοινωνικών ανισοτήτων.</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n-US" dirty="0" smtClean="0"/>
          </a:p>
          <a:p>
            <a:pPr>
              <a:buNone/>
            </a:pPr>
            <a:endParaRPr lang="en-US" dirty="0" smtClean="0"/>
          </a:p>
          <a:p>
            <a:pPr>
              <a:buNone/>
            </a:pPr>
            <a:r>
              <a:rPr lang="en-US" dirty="0" smtClean="0"/>
              <a:t>	</a:t>
            </a:r>
            <a:r>
              <a:rPr lang="el-GR" dirty="0" err="1" smtClean="0"/>
              <a:t>Σχολείο</a:t>
            </a:r>
            <a:r>
              <a:rPr lang="el-GR" dirty="0" err="1" smtClean="0">
                <a:sym typeface="Wingdings"/>
              </a:rPr>
              <a:t></a:t>
            </a:r>
            <a:r>
              <a:rPr lang="el-GR" dirty="0" smtClean="0"/>
              <a:t> διαμόρφωση προσωπικότητας με ισχυρή αυτοαντίληψη </a:t>
            </a:r>
            <a:r>
              <a:rPr lang="el-GR" dirty="0" smtClean="0">
                <a:sym typeface="Wingdings"/>
              </a:rPr>
              <a:t></a:t>
            </a:r>
            <a:r>
              <a:rPr lang="el-GR" dirty="0" smtClean="0"/>
              <a:t>  βαρύτητα στην ικανοποίηση του συνόλου των συναισθηματικών και νοητικών αναγκών καθώς και των ενδιαφερόντων του μαθητή.</a:t>
            </a:r>
          </a:p>
          <a:p>
            <a:pPr>
              <a:buNone/>
            </a:pP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n-US" dirty="0" smtClean="0"/>
              <a:t>	</a:t>
            </a:r>
          </a:p>
          <a:p>
            <a:pPr>
              <a:buNone/>
            </a:pPr>
            <a:endParaRPr lang="en-US" dirty="0" smtClean="0"/>
          </a:p>
          <a:p>
            <a:pPr>
              <a:buNone/>
            </a:pPr>
            <a:r>
              <a:rPr lang="en-US" dirty="0" smtClean="0"/>
              <a:t>	</a:t>
            </a:r>
            <a:r>
              <a:rPr lang="el-GR" dirty="0" smtClean="0"/>
              <a:t>Μοντέλο κυρίαρχο στο εκπαιδευτικό μας </a:t>
            </a:r>
            <a:r>
              <a:rPr lang="el-GR" dirty="0" err="1" smtClean="0"/>
              <a:t>σύστημα</a:t>
            </a:r>
            <a:r>
              <a:rPr lang="el-GR" dirty="0" err="1" smtClean="0">
                <a:sym typeface="Wingdings"/>
              </a:rPr>
              <a:t></a:t>
            </a:r>
            <a:r>
              <a:rPr lang="el-GR" dirty="0" smtClean="0"/>
              <a:t> αυτοτελής διδασκαλία των διαφόρων γνωστικών αντικειμένων.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n-US" b="1" i="1" dirty="0" smtClean="0"/>
          </a:p>
          <a:p>
            <a:pPr>
              <a:buNone/>
            </a:pPr>
            <a:r>
              <a:rPr lang="en-US" b="1" i="1" dirty="0" smtClean="0"/>
              <a:t>TO </a:t>
            </a:r>
            <a:r>
              <a:rPr lang="el-GR" b="1" i="1" dirty="0" smtClean="0"/>
              <a:t>ΆΛΛΟ ΜΟΝΤΕΛΟ:</a:t>
            </a:r>
            <a:endParaRPr lang="en-US" b="1" i="1" dirty="0" smtClean="0"/>
          </a:p>
          <a:p>
            <a:pPr>
              <a:buNone/>
            </a:pPr>
            <a:r>
              <a:rPr lang="el-GR" b="1" i="1" dirty="0" smtClean="0"/>
              <a:t>ΔΙΕΠΙΣΤΗΜΟΝΙΚΗ ΠΡΟΣΕΓΓΙΣΗ</a:t>
            </a:r>
            <a:r>
              <a:rPr lang="el-GR" b="1" dirty="0" smtClean="0"/>
              <a:t> (</a:t>
            </a:r>
            <a:r>
              <a:rPr lang="el-GR" b="1" i="1" dirty="0" smtClean="0"/>
              <a:t> INTER-DISCIPLINARITY </a:t>
            </a:r>
            <a:r>
              <a:rPr lang="en-US" b="1" i="1" dirty="0" smtClean="0"/>
              <a:t>OR</a:t>
            </a:r>
            <a:r>
              <a:rPr lang="el-GR" b="1" i="1" dirty="0" smtClean="0"/>
              <a:t> MULTI-DISCIPLINARITY </a:t>
            </a:r>
            <a:r>
              <a:rPr lang="en-US" b="1" i="1" dirty="0" smtClean="0"/>
              <a:t>OR</a:t>
            </a:r>
            <a:r>
              <a:rPr lang="el-GR" b="1" i="1" dirty="0" smtClean="0"/>
              <a:t> CROSS-DISCIPLINARITY)</a:t>
            </a:r>
            <a:r>
              <a:rPr lang="el-GR" b="1" dirty="0" smtClean="0"/>
              <a:t>.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 Για το σκοπό αυτό απαιτείται η </a:t>
            </a:r>
            <a:r>
              <a:rPr lang="el-GR" b="1" i="1" dirty="0" smtClean="0"/>
              <a:t>οριζόντια σύνδεση</a:t>
            </a:r>
            <a:r>
              <a:rPr lang="el-GR" dirty="0" smtClean="0"/>
              <a:t> των </a:t>
            </a:r>
            <a:r>
              <a:rPr lang="el-GR" dirty="0" err="1" smtClean="0"/>
              <a:t>ΠΣπουδών</a:t>
            </a:r>
            <a:r>
              <a:rPr lang="el-GR" dirty="0" smtClean="0"/>
              <a:t> των επιμέρους γνωστικών αντικειμένων. </a:t>
            </a:r>
          </a:p>
          <a:p>
            <a:r>
              <a:rPr lang="el-GR" b="1" i="1" dirty="0" smtClean="0"/>
              <a:t>ΟΡΙΖΟΝΤΙΑ ΣΥΝΔΕΣΗ ΣΕ ΕΠΙΠΕΔΟ ΠΡΟΓΡΑΜΜΑΤΩΝ ΣΠΟΥΔΩΝ </a:t>
            </a:r>
            <a:r>
              <a:rPr lang="el-GR" b="1" i="1" dirty="0" smtClean="0">
                <a:sym typeface="Wingdings"/>
              </a:rPr>
              <a:t></a:t>
            </a:r>
            <a:r>
              <a:rPr lang="el-GR" b="1" i="1" dirty="0" smtClean="0"/>
              <a:t> κατάλληλη οργάνωση της διδακτέας ύλης κάθε γνωστικού αντικειμένου, με τρόπο που να εξασφαλίζεται η επεξεργασία εννοιών οι οποίες ανήκουν στον ίδιο ή σε διαφορετικούς τομείς της επιστήμης, με τρόπο που να προσδιορίζονται οι μεταξύ τους σχέσεις και να αναδεικνύονται τα σημεία τομής τους. </a:t>
            </a:r>
            <a:endParaRPr lang="el-GR" dirty="0" smtClean="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b="1" dirty="0" smtClean="0"/>
              <a:t>Η προσέγγιση αυτή, δηλαδή </a:t>
            </a:r>
            <a:r>
              <a:rPr lang="el-GR" b="1" i="1" dirty="0" smtClean="0"/>
              <a:t>«Η </a:t>
            </a:r>
            <a:r>
              <a:rPr lang="el-GR" b="1" i="1" dirty="0" err="1" smtClean="0"/>
              <a:t>Διαθεματική</a:t>
            </a:r>
            <a:r>
              <a:rPr lang="el-GR" b="1" i="1" dirty="0" smtClean="0"/>
              <a:t> Προσέγγιση»</a:t>
            </a:r>
            <a:r>
              <a:rPr lang="el-GR" b="1" dirty="0" smtClean="0"/>
              <a:t> (2001), θα δίνει τη δυνατότητα στο μαθητή να συγκροτήσει ένα ενιαίο σύνολο γνώσεων και δεξιοτήτων, μια ολιστική αντίληψη της γνώσης, που θα του επιτρέπει να διαμορφώνει προσωπική άποψη για θέματα που σχετίζονται μεταξύ τους, και να λειτουργεί με βάση αυτή, ως υπεύθυνος πολίτης.</a:t>
            </a:r>
            <a:endParaRPr lang="el-GR"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ΓΛΩΣΣΑ ΚΑΙ ΔΙΕΠΙΣΤΗΜΟΝΙΚΟΤΗΤΑ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γλωσσολογία, από τότε που καθιερώθηκε, από τους ιστορικούς-συγκριτικούς γλωσσολόγους, ως επιστήμη βασισμένη στην έρευνα και στην παρατήρηση, συνδέθηκε με τη χρήση μαθηματικών μοντέλων. Η χρήση των μαθηματικών μοντέλων υπαγορεύθηκε από την ανάγκη της επιστημονικής μελέτης της γλώσσας ως αυτόνομου συστήματος, ως δομής, οδηγώντας κατ’ αυτόν τον τρόπο  στην ανάπτυξη του γλωσσολογικού κινήματος του δομισμού  ή στρουκτουραλισμού κατά τα τέλη του 19</a:t>
            </a:r>
            <a:r>
              <a:rPr lang="el-GR" baseline="30000" dirty="0" smtClean="0"/>
              <a:t>ου</a:t>
            </a:r>
            <a:r>
              <a:rPr lang="el-GR" dirty="0" smtClean="0"/>
              <a:t> αιώνα.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Όμως η χρήση των μοντέλων έφτασε στην ακμή της περί τα μέσα του 20ου αιώνα με τον </a:t>
            </a:r>
            <a:r>
              <a:rPr lang="en-US" sz="3600" dirty="0" err="1" smtClean="0"/>
              <a:t>Zellig</a:t>
            </a:r>
            <a:r>
              <a:rPr lang="en-US" sz="3600" dirty="0" smtClean="0"/>
              <a:t> Harris</a:t>
            </a:r>
            <a:r>
              <a:rPr lang="el-GR" sz="3600" b="1" i="1" dirty="0" smtClean="0"/>
              <a:t>, </a:t>
            </a:r>
            <a:r>
              <a:rPr lang="el-GR" sz="3600" dirty="0" smtClean="0"/>
              <a:t>του οποίου ο κύριος σκοπός, όπως αναφέρεται στον </a:t>
            </a:r>
            <a:r>
              <a:rPr lang="en-US" sz="3600" dirty="0" err="1" smtClean="0"/>
              <a:t>Lentin</a:t>
            </a:r>
            <a:r>
              <a:rPr lang="el-GR" sz="3600" dirty="0" smtClean="0"/>
              <a:t> (2002), ήταν να καθιερώσει τη γλωσσολογία ως ένα προϊόν της μαθηματικής ανάλυσης των γλωσσικών δεδομένων.</a:t>
            </a:r>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3600" b="1" dirty="0" smtClean="0"/>
              <a:t>ΓΛΩΣΣΑ </a:t>
            </a:r>
            <a:r>
              <a:rPr lang="el-GR" sz="3600" dirty="0" smtClean="0">
                <a:sym typeface="Wingdings"/>
              </a:rPr>
              <a:t></a:t>
            </a:r>
            <a:r>
              <a:rPr lang="el-GR" sz="3600" dirty="0" smtClean="0"/>
              <a:t> αναπόσπαστο τμήμα της σκέψης και των ικανοτήτων του ανθρώπου να επικοινωνεί, να παράγει επιστήμη και εφαρμογές της επιστήμης και να δημιουργεί τέχνη και πολιτισμό </a:t>
            </a:r>
          </a:p>
          <a:p>
            <a:r>
              <a:rPr lang="el-GR" sz="3600" dirty="0" smtClean="0"/>
              <a:t>Κλασική αρχαιότητα </a:t>
            </a:r>
            <a:r>
              <a:rPr lang="el-GR" sz="3600" dirty="0" smtClean="0">
                <a:sym typeface="Wingdings"/>
              </a:rPr>
              <a:t></a:t>
            </a:r>
            <a:r>
              <a:rPr lang="el-GR" sz="3600" dirty="0" smtClean="0"/>
              <a:t> </a:t>
            </a:r>
            <a:r>
              <a:rPr lang="el-GR" sz="3600" b="1" i="1" dirty="0" err="1" smtClean="0"/>
              <a:t>πανεπιστημονική</a:t>
            </a:r>
            <a:r>
              <a:rPr lang="el-GR" sz="3600" b="1" i="1" dirty="0" smtClean="0"/>
              <a:t>,</a:t>
            </a:r>
            <a:r>
              <a:rPr lang="el-GR" sz="3600" i="1" dirty="0" smtClean="0"/>
              <a:t> ή </a:t>
            </a:r>
            <a:r>
              <a:rPr lang="el-GR" sz="3600" b="1" i="1" dirty="0" smtClean="0"/>
              <a:t>διεπιστημονική αντιμετώπιση </a:t>
            </a:r>
            <a:endParaRPr lang="el-GR" sz="3600" dirty="0" smtClean="0"/>
          </a:p>
          <a:p>
            <a:endParaRPr lang="el-GR"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 </a:t>
            </a:r>
            <a:r>
              <a:rPr lang="en-US" dirty="0" smtClean="0"/>
              <a:t>M</a:t>
            </a:r>
            <a:r>
              <a:rPr lang="el-GR" dirty="0" err="1" smtClean="0"/>
              <a:t>αθητές</a:t>
            </a:r>
            <a:r>
              <a:rPr lang="el-GR" dirty="0" smtClean="0"/>
              <a:t> του </a:t>
            </a:r>
            <a:r>
              <a:rPr lang="en-US" dirty="0" smtClean="0"/>
              <a:t>Harris </a:t>
            </a:r>
            <a:r>
              <a:rPr lang="el-GR" dirty="0" smtClean="0">
                <a:sym typeface="Wingdings"/>
              </a:rPr>
              <a:t></a:t>
            </a:r>
            <a:r>
              <a:rPr lang="el-GR" dirty="0" smtClean="0"/>
              <a:t>  N. </a:t>
            </a:r>
            <a:r>
              <a:rPr lang="el-GR" dirty="0" err="1" smtClean="0"/>
              <a:t>Chomsky</a:t>
            </a:r>
            <a:r>
              <a:rPr lang="el-GR" dirty="0" smtClean="0"/>
              <a:t>-</a:t>
            </a:r>
            <a:r>
              <a:rPr lang="en-US" dirty="0" smtClean="0"/>
              <a:t>M</a:t>
            </a:r>
            <a:r>
              <a:rPr lang="el-GR" dirty="0" smtClean="0"/>
              <a:t>. </a:t>
            </a:r>
            <a:r>
              <a:rPr lang="en-US" dirty="0" smtClean="0"/>
              <a:t>Gross</a:t>
            </a:r>
            <a:r>
              <a:rPr lang="el-GR" dirty="0" smtClean="0"/>
              <a:t>  </a:t>
            </a:r>
          </a:p>
          <a:p>
            <a:r>
              <a:rPr lang="el-GR" dirty="0" smtClean="0"/>
              <a:t>Η ανάπτυξη του κλάδου της πληροφορικής ή υπολογιστικής γλωσσολογίας και της αυτόματης επεξεργασίας της γλώσσας είχε ως αποτέλεσμα την ανάγκη της περιγραφής της  γλώσσας με φορμαλιστικό τρόπο κι έτσι έγινε απαραίτητη η διαρκής συνεργασία με τα μαθηματικά για την αναζήτηση μοντέλων ή τρόπων σε βαθμό που, σήμερα πλέον, η άμεση ή έμμεση στήριξη σε ένα μαθηματικό μοντέλο, να έχει γίνει προϋπόθεση σχεδόν για όλους τους κλάδους της γλωσσικής  επιστήμης. </a:t>
            </a:r>
          </a:p>
          <a:p>
            <a:endParaRPr 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Ο λόγος φαίνεται να είναι το αδιαμφισβήτητο γεγονός ότι, με τα μαθηματικά μοντέλα, οι δομές  που χρησιμοποιεί η γλωσσολογία είναι ορατές, κατανοητές και εύκολα μεταφέρσιμες. Επιπλέον, το γεγονός ότι τα μαθηματικά περιβάλλονται από μια αξιοπιστία, οδηγεί σε μια ευρύτερη αποδοχή. </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Άλλωστε, ο ισχυρός θεωρητικός και μεθοδολογικός οπλισμός του δομισμού, ο οποίος κατά τον  Μπαμπινιώτη (2000), είτε ως ευρωπαϊκός είτε ως αμερικανικός, εξασφάλισε στην επιστήμη της γλώσσας αδιαφιλονίκητο κύρος, δεν είναι παρά η χρήση μαθηματικών προτύπων από τον </a:t>
            </a:r>
            <a:r>
              <a:rPr lang="en-US" dirty="0" smtClean="0"/>
              <a:t>de Saussure</a:t>
            </a:r>
            <a:r>
              <a:rPr lang="el-GR" dirty="0" smtClean="0"/>
              <a:t>  και άλλους </a:t>
            </a:r>
            <a:r>
              <a:rPr lang="el-GR" dirty="0" err="1" smtClean="0"/>
              <a:t>δομιστές</a:t>
            </a:r>
            <a:r>
              <a:rPr lang="el-GR" dirty="0" smtClean="0"/>
              <a:t>.</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Είναι γεγονός ότι η αλληλεπίδραση μεταξύ των επιστημών έχει πάντα ως αποτέλεσμα τη δημιουργία και την εξέλιξη της θεωρίας </a:t>
            </a:r>
            <a:r>
              <a:rPr lang="el-GR" dirty="0" err="1" smtClean="0"/>
              <a:t>τής</a:t>
            </a:r>
            <a:r>
              <a:rPr lang="el-GR" dirty="0" smtClean="0"/>
              <a:t> κάθε μίας ξεχωριστά.  Η δημιουργία στεγανών και η περιχαράκωση των ερευνητών αποκλειστικά στο δικό τους αντικείμενο τούς στερεί την επικοινωνία και την ανταλλαγή απόψεων με επιστήμονες που θεραπεύουν άλλες επιστήμες, οι οποίες δεν φαίνεται εκ πρώτης όψεως να σχετίζονται μεταξύ τους- όπως γλώσσα και μαθηματικά, γλώσσα και βιολογία, ή γλώσσα και φυσική ή μετεωρολογία- ενώ  τους  οδηγεί στην απομόνωσή τους από τις εξελίξεις στον ευρύτερο επιστημονικό τομέα.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Άλλωστε, σε εποχές που η ανθρώπινη σκέψη μεγαλούργησε, όπως την εποχή της κλασικής αρχαιότητας, η αντιμετώπιση της επιστήμης ήταν ενιαία, ο φιλόσοφος ήταν  </a:t>
            </a:r>
            <a:r>
              <a:rPr lang="el-GR" dirty="0" err="1" smtClean="0"/>
              <a:t>πανεπιστήμονας</a:t>
            </a:r>
            <a:endParaRPr lang="el-GR" dirty="0" smtClean="0"/>
          </a:p>
          <a:p>
            <a:r>
              <a:rPr lang="el-GR" dirty="0" smtClean="0"/>
              <a:t>Την ακμή της ελληνικής σκέψης ακολούθησε η παρακμή και ο λήθαργος των δύο περίπου χιλιετηρίδων μέχρι την Αναγέννηση. </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Τα τελευταία χρόνια τα στεγανά διαρκώς διαστέλλονται, ή και σπάζουν, εξαφανίζονται και πολύ συχνά εμφανίζονται έρευνες οι οποίες συνδυάζουν τη μελέτη αντικειμένων άσχετων μεταξύ τους, όπως η έρευνα των </a:t>
            </a:r>
            <a:r>
              <a:rPr lang="en-GB" u="sng" dirty="0" err="1" smtClean="0">
                <a:hlinkClick r:id="rId2"/>
              </a:rPr>
              <a:t>Herdina</a:t>
            </a:r>
            <a:r>
              <a:rPr lang="en-GB" u="sng" dirty="0" smtClean="0">
                <a:hlinkClick r:id="rId2"/>
              </a:rPr>
              <a:t> </a:t>
            </a:r>
            <a:r>
              <a:rPr lang="en-GB" dirty="0" smtClean="0"/>
              <a:t>and </a:t>
            </a:r>
            <a:r>
              <a:rPr lang="en-GB" u="sng" dirty="0" err="1" smtClean="0">
                <a:hlinkClick r:id="rId3"/>
              </a:rPr>
              <a:t>Jessner</a:t>
            </a:r>
            <a:r>
              <a:rPr lang="en-GB" u="sng" dirty="0" smtClean="0">
                <a:hlinkClick r:id="rId3"/>
              </a:rPr>
              <a:t> </a:t>
            </a:r>
            <a:r>
              <a:rPr lang="el-GR" dirty="0" smtClean="0"/>
              <a:t>(2002), η οποία επιχειρεί να διαμορφώσει ένα δυναμικό μοντέλο για την πολυγλωσσία  (</a:t>
            </a:r>
            <a:r>
              <a:rPr lang="en-US" dirty="0" smtClean="0"/>
              <a:t>multilingualism</a:t>
            </a:r>
            <a:r>
              <a:rPr lang="el-GR" dirty="0" smtClean="0"/>
              <a:t>)  βάσει στοιχείων δυναμικών συστημάτων που χρησιμοποιούνται στη φυσική και τη μετεωρολογία! </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Δύο πολύ σημαντικές περιπτώσεις ευδόκιμης συνεργασίας είναι η ερμηνεία της γραμμικής Β από τον αρχιτέκτονα </a:t>
            </a:r>
            <a:r>
              <a:rPr lang="en-US" dirty="0" smtClean="0"/>
              <a:t>Paul </a:t>
            </a:r>
            <a:r>
              <a:rPr lang="en-US" dirty="0" err="1" smtClean="0"/>
              <a:t>Ventris</a:t>
            </a:r>
            <a:r>
              <a:rPr lang="en-US" dirty="0" smtClean="0"/>
              <a:t> </a:t>
            </a:r>
            <a:r>
              <a:rPr lang="el-GR" dirty="0" smtClean="0"/>
              <a:t>σε συνεργασία με τον </a:t>
            </a:r>
            <a:r>
              <a:rPr lang="en-US" dirty="0" smtClean="0"/>
              <a:t>Sir</a:t>
            </a:r>
            <a:r>
              <a:rPr lang="el-GR" dirty="0" smtClean="0"/>
              <a:t> </a:t>
            </a:r>
            <a:r>
              <a:rPr lang="el-GR" dirty="0" err="1" smtClean="0"/>
              <a:t>John</a:t>
            </a:r>
            <a:r>
              <a:rPr lang="el-GR" dirty="0" smtClean="0"/>
              <a:t> </a:t>
            </a:r>
            <a:r>
              <a:rPr lang="el-GR" dirty="0" err="1" smtClean="0"/>
              <a:t>Chadwick</a:t>
            </a:r>
            <a:r>
              <a:rPr lang="el-GR" dirty="0" smtClean="0"/>
              <a:t>, υφηγητή των κλασικών γραμμάτων στο Πανεπιστήμιο του </a:t>
            </a:r>
            <a:r>
              <a:rPr lang="en-US" dirty="0" smtClean="0"/>
              <a:t>Cambridge</a:t>
            </a:r>
            <a:r>
              <a:rPr lang="el-GR" dirty="0" smtClean="0"/>
              <a:t> και το μοντέλο ή πρότυπο ανάλυσης των γλωσσών από τον </a:t>
            </a:r>
            <a:r>
              <a:rPr lang="en-US" dirty="0" smtClean="0"/>
              <a:t>Noam Chomsky </a:t>
            </a:r>
            <a:r>
              <a:rPr lang="el-GR" dirty="0" smtClean="0"/>
              <a:t>μέσα από ένα πλέγμα μαθηματικών σχέσεων, το γνωστό </a:t>
            </a:r>
            <a:r>
              <a:rPr lang="el-GR" b="1" i="1" dirty="0" smtClean="0"/>
              <a:t>γενετικό-μετασχηματιστικό μοντέλο.</a:t>
            </a:r>
            <a:r>
              <a:rPr lang="el-GR" dirty="0" smtClean="0"/>
              <a:t> </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Είναι αλήθεια ότι η διεθνής γλωσσολογική  κοινότητα δεν δέχτηκε τόσο εύκολα τους «εισβολείς», μάλιστα ο καθηγητής </a:t>
            </a:r>
            <a:r>
              <a:rPr lang="en-US" dirty="0" smtClean="0"/>
              <a:t>Martinet</a:t>
            </a:r>
            <a:r>
              <a:rPr lang="el-GR" dirty="0" smtClean="0"/>
              <a:t> της Λειτουργικής Σχολής του Παρισιού, πεισματικά αρνούνταν να δημοσιεύσει εργασίες του </a:t>
            </a:r>
            <a:r>
              <a:rPr lang="en-US" dirty="0" smtClean="0"/>
              <a:t>Chomsky</a:t>
            </a:r>
            <a:r>
              <a:rPr lang="el-GR" dirty="0" smtClean="0"/>
              <a:t> και των συνεργατών του επί χρόνια.  Σήμερα,  το γεγονός ότι τα περισσότερα μεταπτυχιακά αλλά και πολλά προπτυχιακά προγράμματα της γλωσσολογίας διεθνώς προσδιορίζουν τα διπλώματά τους ως </a:t>
            </a:r>
            <a:r>
              <a:rPr lang="en-US" dirty="0" smtClean="0"/>
              <a:t>Master of Science</a:t>
            </a:r>
            <a:r>
              <a:rPr lang="el-GR" dirty="0" smtClean="0"/>
              <a:t> (</a:t>
            </a:r>
            <a:r>
              <a:rPr lang="en-US" dirty="0" err="1" smtClean="0"/>
              <a:t>MSc</a:t>
            </a:r>
            <a:r>
              <a:rPr lang="el-GR" dirty="0" smtClean="0"/>
              <a:t>), δηλαδή μεταπτυχιακό «θετικής» κατεύθυνσης, ή </a:t>
            </a:r>
            <a:r>
              <a:rPr lang="en-US" dirty="0" smtClean="0"/>
              <a:t>Bachelor of</a:t>
            </a:r>
            <a:r>
              <a:rPr lang="el-GR" dirty="0" smtClean="0"/>
              <a:t>  </a:t>
            </a:r>
            <a:r>
              <a:rPr lang="en-US" dirty="0" smtClean="0"/>
              <a:t>Science</a:t>
            </a:r>
            <a:r>
              <a:rPr lang="el-GR" dirty="0" smtClean="0"/>
              <a:t> (</a:t>
            </a:r>
            <a:r>
              <a:rPr lang="en-US" dirty="0" err="1" smtClean="0"/>
              <a:t>BSc</a:t>
            </a:r>
            <a:r>
              <a:rPr lang="el-GR" dirty="0" smtClean="0"/>
              <a:t>), πτυχίο «θετικής» κατεύθυνσης, δικαιώνει τον </a:t>
            </a:r>
            <a:r>
              <a:rPr lang="en-US" dirty="0" smtClean="0"/>
              <a:t>Noam Chomsky</a:t>
            </a:r>
            <a:r>
              <a:rPr lang="el-GR" dirty="0" smtClean="0"/>
              <a:t> και την συνειδητά, κατά δήλωση του ιδίου, αρχαιοελληνική, ως προς τη  σφαιρικότητα της επιστήμης,  άποψή του.</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dirty="0" smtClean="0"/>
          </a:p>
          <a:p>
            <a:endParaRPr lang="el-GR" dirty="0" smtClean="0"/>
          </a:p>
          <a:p>
            <a:endParaRPr lang="el-GR" dirty="0" smtClean="0"/>
          </a:p>
          <a:p>
            <a:pPr algn="ctr">
              <a:buNone/>
            </a:pPr>
            <a:r>
              <a:rPr lang="el-GR" sz="4400" b="1" dirty="0" smtClean="0"/>
              <a:t>Γλώσσα και μαθηματικά</a:t>
            </a:r>
            <a:endParaRPr lang="el-GR" sz="4400" dirty="0" smtClean="0"/>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Η σχέση μεταξύ γλώσσας και μαθηματικών έχει βαθιές ιστορικές ρίζες. Πχ, ο εκπληκτικός, ο μέγιστος Ινδός γλωσσολόγος </a:t>
            </a:r>
            <a:r>
              <a:rPr lang="en-US" dirty="0" smtClean="0"/>
              <a:t>Panini</a:t>
            </a:r>
            <a:r>
              <a:rPr lang="el-GR" dirty="0" smtClean="0"/>
              <a:t> (4</a:t>
            </a:r>
            <a:r>
              <a:rPr lang="el-GR" baseline="30000" dirty="0" smtClean="0"/>
              <a:t>ος </a:t>
            </a:r>
            <a:r>
              <a:rPr lang="el-GR" dirty="0" err="1" smtClean="0"/>
              <a:t>μ.Χ</a:t>
            </a:r>
            <a:r>
              <a:rPr lang="el-GR" dirty="0" smtClean="0"/>
              <a:t>. αιώνας), στην προσπάθειά του να βελτιώσει την συστηματική μελέτη της σανσκριτικής προκειμένου να είναι εύκολη στη μεταφορά και τη διδασκαλία της σε μη-φυσικούς ομιλητές, χρησιμοποίησε, συνειδητά ή ασυνείδητα, </a:t>
            </a:r>
            <a:r>
              <a:rPr lang="el-GR" dirty="0" err="1" smtClean="0"/>
              <a:t>μαθηματικοποιημένες</a:t>
            </a:r>
            <a:r>
              <a:rPr lang="el-GR" dirty="0" smtClean="0"/>
              <a:t> δομές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ΌΜΩΣ…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r>
              <a:rPr lang="el-GR" sz="2800" b="1" i="1" dirty="0" smtClean="0"/>
              <a:t>Κ</a:t>
            </a:r>
            <a:r>
              <a:rPr lang="el-GR" sz="2800" dirty="0" smtClean="0"/>
              <a:t>οινωνικοπολιτικές και οικονομικές συνθήκες οδήγησαν (</a:t>
            </a:r>
            <a:r>
              <a:rPr lang="en-US" sz="2800" dirty="0" err="1" smtClean="0"/>
              <a:t>i</a:t>
            </a:r>
            <a:r>
              <a:rPr lang="el-GR" sz="2800" dirty="0" smtClean="0"/>
              <a:t>)  κάθε επιστήμη χωριστά και (</a:t>
            </a:r>
            <a:r>
              <a:rPr lang="en-US" sz="2800" dirty="0" smtClean="0"/>
              <a:t>ii</a:t>
            </a:r>
            <a:r>
              <a:rPr lang="el-GR" sz="2800" dirty="0" smtClean="0"/>
              <a:t>) στη συνέχεια σε ένα μόνο τομέα της κάθε επιστήμης, προχωρώντας σταδιακά σε όλο και περισσότερη εξειδίκευση, η οποία έφτασε στο αποκορύφωμά της μέσα στον 20</a:t>
            </a:r>
            <a:r>
              <a:rPr lang="el-GR" sz="2800" baseline="30000" dirty="0" smtClean="0"/>
              <a:t>ο</a:t>
            </a:r>
            <a:r>
              <a:rPr lang="el-GR" sz="2800" dirty="0" smtClean="0"/>
              <a:t> αιώνα.</a:t>
            </a:r>
          </a:p>
          <a:p>
            <a:r>
              <a:rPr lang="el-GR" sz="2800" b="1" i="1" dirty="0" smtClean="0"/>
              <a:t>ΑΔΙΑΜΦΙΣΒΗΤΗΤΑ </a:t>
            </a:r>
            <a:r>
              <a:rPr lang="el-GR" sz="2800" dirty="0" smtClean="0"/>
              <a:t> </a:t>
            </a:r>
            <a:r>
              <a:rPr lang="el-GR" sz="2800" dirty="0" smtClean="0">
                <a:sym typeface="Wingdings"/>
              </a:rPr>
              <a:t></a:t>
            </a:r>
            <a:r>
              <a:rPr lang="el-GR" sz="2800" dirty="0" smtClean="0"/>
              <a:t> ανθρώπινη σκέψη = σφαιρική</a:t>
            </a:r>
          </a:p>
          <a:p>
            <a:r>
              <a:rPr lang="el-GR" sz="2800" dirty="0" smtClean="0"/>
              <a:t> κατά καιρούς επανέρχεται και αναπτύσσεται σταδιακά η διεπιστημονικότητα. </a:t>
            </a:r>
          </a:p>
          <a:p>
            <a:pPr>
              <a:buNone/>
            </a:pPr>
            <a:r>
              <a:rPr lang="el-GR" sz="2800" dirty="0" smtClean="0"/>
              <a:t> </a:t>
            </a:r>
          </a:p>
          <a:p>
            <a:endParaRPr lang="el-G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dirty="0" smtClean="0"/>
              <a:t> Η σύγκριση της γραμματικής της σανσκριτικής με την Ευκλείδεια γεωμετρία είναι μία απολύτως επιτυχημένη σύγκριση επειδή, τα μεν αρχαία ελληνικά μαθηματικά οφείλουν την ανάπτυξή τους στη φιλοσοφία, τα ινδικά μαθηματικά αποτελούν προϊόν της ανάπτυξης της γλωσσολογίας</a:t>
            </a:r>
            <a:r>
              <a:rPr lang="el-GR" dirty="0" smtClean="0"/>
              <a:t>.</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 Φυσικά, ο </a:t>
            </a:r>
            <a:r>
              <a:rPr lang="en-US" dirty="0" smtClean="0"/>
              <a:t>Panini</a:t>
            </a:r>
            <a:r>
              <a:rPr lang="el-GR" dirty="0" smtClean="0"/>
              <a:t> βασίστηκε, όπως και ο Νεύτων και άλλοι μεγάλοι επιστήμονες, στο έργο προηγουμένων ‘γιγάντων’, ανώνυμων πλέον. Όμως στο έργο αυτών των Ινδών γλωσσολόγων, και ιδιαίτερα του </a:t>
            </a:r>
            <a:r>
              <a:rPr lang="en-US" dirty="0" smtClean="0"/>
              <a:t>Panini</a:t>
            </a:r>
            <a:r>
              <a:rPr lang="el-GR" dirty="0" smtClean="0"/>
              <a:t>, βρίσκονται οι ρίζες της σημερινής θεωρητικής υπολογιστικής επιστήμης, πολλοί μάλιστα σύγχρονοι ερευνητές, όπως ο </a:t>
            </a:r>
            <a:r>
              <a:rPr lang="en-US" dirty="0" err="1" smtClean="0"/>
              <a:t>Indraji</a:t>
            </a:r>
            <a:r>
              <a:rPr lang="el-GR" dirty="0" smtClean="0"/>
              <a:t>,  θεωρούν ότι ο </a:t>
            </a:r>
            <a:r>
              <a:rPr lang="en-US" dirty="0" smtClean="0"/>
              <a:t>Panini</a:t>
            </a:r>
            <a:r>
              <a:rPr lang="el-GR" dirty="0" smtClean="0"/>
              <a:t> έζησε τον 8</a:t>
            </a:r>
            <a:r>
              <a:rPr lang="el-GR" baseline="30000" dirty="0" smtClean="0"/>
              <a:t>ο</a:t>
            </a:r>
            <a:r>
              <a:rPr lang="el-GR" dirty="0" smtClean="0"/>
              <a:t> </a:t>
            </a:r>
            <a:r>
              <a:rPr lang="el-GR" dirty="0" err="1" smtClean="0"/>
              <a:t>π.Χ.</a:t>
            </a:r>
            <a:r>
              <a:rPr lang="el-GR" dirty="0" smtClean="0"/>
              <a:t> αιώνα και ήταν ο πρώτος που σκέφτηκε να χρησιμοποιήσει γράμματα της αλφαβήτου για να αντιπροσωπεύσει αριθμούς.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Όλοι γνωρίζουμε ότι στο περιβάλλον του </a:t>
            </a:r>
            <a:r>
              <a:rPr lang="en-US" dirty="0" smtClean="0"/>
              <a:t>de Saussure</a:t>
            </a:r>
            <a:r>
              <a:rPr lang="el-GR" dirty="0" smtClean="0"/>
              <a:t> υπήρχαν επιστήμονες από διαφορετικούς κλάδους, με τους οποίους ο θεμελιωτής της σύγχρονης γλωσσολογίας είχε στενή συνεργασία και ανταλλαγή απόψεων. Εκείνο, όμως, που είναι λιγότερο γνωστό, είναι ότι είχε μία έντονη μαθηματική πλευρά που δεν έχει σχεδόν καθόλου διερευνηθεί από τους νεότερους γλωσσολόγους.</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 Ίσως να αφορά και τον φόβο του φιλολόγου μπροστά στα μαθηματικά. Και λέμε ‘</a:t>
            </a:r>
            <a:r>
              <a:rPr lang="el-GR" i="1" dirty="0" smtClean="0"/>
              <a:t>φιλόλογος’</a:t>
            </a:r>
            <a:r>
              <a:rPr lang="el-GR" dirty="0" smtClean="0"/>
              <a:t> διότι  οι βασικές σπουδές του γλωσσολόγου ήταν και συνεχίζουν ως επί το πλείστον να είναι σπουδές φιλολογικές. Έτσι, ο φόβος αυτός, όχι αδικαιολόγητος κατά τη γνώμη μας, οφείλεται κυρίως στις διαχωριστικές γραμμές μεταξύ των επιστημών που τέθηκαν κατά την Αναγέννηση για λόγους καθαρά πρακτικούς</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n-US" dirty="0" smtClean="0"/>
              <a:t>SAUSSURE </a:t>
            </a:r>
            <a:endParaRPr lang="el-GR" dirty="0" smtClean="0"/>
          </a:p>
          <a:p>
            <a:r>
              <a:rPr lang="el-GR" i="1" dirty="0" smtClean="0"/>
              <a:t>«Η γλωσσολογία μού φαίνεται σαν ένα γεωμετρικό σύστημα»</a:t>
            </a:r>
            <a:endParaRPr lang="el-GR" dirty="0" smtClean="0"/>
          </a:p>
          <a:p>
            <a:r>
              <a:rPr lang="el-GR" i="1" dirty="0" smtClean="0"/>
              <a:t>«οι μονάδες της γλώσσας και οι σχέσεις τους εκφέρονται κανονικά, στη βαθύτερη φύση τους, μέσω των μαθηματικών τύπων»</a:t>
            </a:r>
            <a:r>
              <a:rPr lang="el-GR" dirty="0" smtClean="0"/>
              <a:t> </a:t>
            </a:r>
          </a:p>
          <a:p>
            <a:r>
              <a:rPr lang="el-GR" i="1" dirty="0" smtClean="0"/>
              <a:t>«δεν υπάρχουν ή δεν πρέπει να υπάρχουν εκφράσεις απλές για τις γλωσσολογικές έννοιες. Η έκφραση ή θα είναι αλγεβρική ή δεν θα υπάρχει καν.»</a:t>
            </a:r>
            <a:r>
              <a:rPr lang="el-GR" dirty="0" smtClean="0"/>
              <a:t> </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Σήμερα, αν και ακόμη υπάρχουν έντονες διαχωριστικές γραμμές και πολλοί εκπρόσωποι, κυρίως των ανθρωπιστικών επιστημών, δεν έχουν δεχτεί απολύτως την αναγκαιότητα της διεπιστημονικής προσέγγισης όλων των ζητημάτων που αφορούν τις δικές τους επιστήμες, τουλάχιστον οι εφαρμοσμένες επιστήμες, συμπεριλαμβανομένης  και της γλωσσολογίας, προστρέχουν πλέον στα μαθηματικά, ιδιαίτερα προς αναζήτηση </a:t>
            </a:r>
            <a:r>
              <a:rPr lang="el-GR" i="1" dirty="0" smtClean="0"/>
              <a:t>μοντέλων-προτύπων</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Οι κλάδοι των μαθηματικών που συνεισέφεραν και συνεισφέρουν στην γλωσσική επιστήμη μέχρι σήμερα, είναι, κυρίως και προς το παρόν, από το χώρο (α) της στατιστικής και (β) της άλγεβρας.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συνεισφορά της στατιστικής, η οποία είναι η πλέον αποδεκτή ακόμη και από τους σκεπτικιστές, συνίσταται στον εντοπισμό του προβλήματος με τον προσδιορισμό των τάσεων, παραμέτρων, εύρους διακύμανσης και συχνότητας φαινομένου. </a:t>
            </a:r>
            <a:endParaRPr lang="el-GR" smtClean="0"/>
          </a:p>
          <a:p>
            <a:pPr>
              <a:buNone/>
            </a:pPr>
            <a:endParaRPr lang="el-G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p:txBody>
          <a:bodyPr>
            <a:normAutofit fontScale="90000"/>
          </a:bodyPr>
          <a:lstStyle/>
          <a:p>
            <a:r>
              <a:rPr lang="el-GR" b="1" dirty="0" smtClean="0"/>
              <a:t>Δύο Γενικά Μαθηματικά Πρότυπα</a:t>
            </a:r>
            <a:r>
              <a:rPr lang="el-GR" dirty="0" smtClean="0"/>
              <a:t/>
            </a:r>
            <a:br>
              <a:rPr lang="el-GR" dirty="0" smtClean="0"/>
            </a:br>
            <a:endParaRPr lang="el-GR" dirty="0"/>
          </a:p>
        </p:txBody>
      </p:sp>
      <p:sp>
        <p:nvSpPr>
          <p:cNvPr id="3" name="2 - Θέση περιεχομένου"/>
          <p:cNvSpPr>
            <a:spLocks noGrp="1"/>
          </p:cNvSpPr>
          <p:nvPr>
            <p:ph type="subTitle" idx="1"/>
          </p:nvPr>
        </p:nvSpPr>
        <p:spPr/>
        <p:txBody>
          <a:bodyPr/>
          <a:lstStyle/>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Τα  δύο γενικά μαθηματικά πρότυπα που ακολουθούν αποτελούνται από περιορισμένο αριθμό σταδίων ή βημάτων. Η ανάγκη διερεύνησης αυτών των σταδίων θεωρούμε ότι πρέπει να είναι λεπτομερής προκειμένου να δοθεί η δυνατότητα στον/στην ερευνητή/</a:t>
            </a:r>
            <a:r>
              <a:rPr lang="el-GR" dirty="0" err="1" smtClean="0"/>
              <a:t>τρια</a:t>
            </a:r>
            <a:r>
              <a:rPr lang="el-GR" dirty="0" smtClean="0"/>
              <a:t> να ολοκληρώσει την έρευνά του/της  ανακαλύπτοντας νέες πτυχές, οι οποίες, πιθανόν, κρύβονται  στη </a:t>
            </a:r>
            <a:r>
              <a:rPr lang="el-GR" i="1" dirty="0" smtClean="0"/>
              <a:t>διαδικασία</a:t>
            </a:r>
            <a:r>
              <a:rPr lang="el-GR" dirty="0" smtClean="0"/>
              <a:t>. </a:t>
            </a:r>
          </a:p>
          <a:p>
            <a:r>
              <a:rPr lang="en-US" dirty="0" smtClean="0"/>
              <a:t> </a:t>
            </a:r>
            <a:r>
              <a:rPr lang="el-GR" dirty="0" smtClean="0"/>
              <a:t>Πρόκειται για δυο διαδικασίες οι οποίες ανιχνεύονται σε κάθε μαθηματική έρευνα, ενσυνείδητα ή υποσυνείδητα, αλλά πάντοτε απαρέγκλιτα. Συγκεκριμένα, οι δυο αυτές διαδικασίες είναι οι ακόλουθες:</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Σήμερα, 21</a:t>
            </a:r>
            <a:r>
              <a:rPr lang="el-GR" baseline="30000" dirty="0" smtClean="0"/>
              <a:t>ος</a:t>
            </a:r>
            <a:r>
              <a:rPr lang="el-GR" dirty="0" smtClean="0"/>
              <a:t> αιώνας…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b="1" i="1" dirty="0" smtClean="0"/>
              <a:t>η διεπιστημονικότητα</a:t>
            </a:r>
            <a:r>
              <a:rPr lang="el-GR" dirty="0" smtClean="0"/>
              <a:t> και η </a:t>
            </a:r>
            <a:r>
              <a:rPr lang="el-GR" b="1" i="1" dirty="0" smtClean="0"/>
              <a:t>παιδαγωγική,</a:t>
            </a:r>
            <a:r>
              <a:rPr lang="el-GR" dirty="0" smtClean="0"/>
              <a:t> η διδακτική της εφαρμογή, η </a:t>
            </a:r>
            <a:r>
              <a:rPr lang="el-GR" b="1" i="1" dirty="0" err="1" smtClean="0"/>
              <a:t>διαθεματικότητα</a:t>
            </a:r>
            <a:r>
              <a:rPr lang="el-GR" b="1" dirty="0" smtClean="0"/>
              <a:t>,</a:t>
            </a:r>
            <a:r>
              <a:rPr lang="el-GR" dirty="0" smtClean="0"/>
              <a:t> βρίσκονται, αν όχι στο επίκεντρο όπως πριν 15 χρόνια, του ενδιαφέροντος της εκπαιδευτικής πολιτικής της Ευρωπαϊκής Ένωσης (ΕΕ), τουλάχιστον αποτελούν προτεραιότητα…</a:t>
            </a:r>
          </a:p>
          <a:p>
            <a:pPr>
              <a:buNone/>
            </a:pPr>
            <a:endParaRPr lang="el-GR" dirty="0" smtClean="0"/>
          </a:p>
          <a:p>
            <a:r>
              <a:rPr lang="el-GR" b="1" i="1" dirty="0" smtClean="0"/>
              <a:t> ΑΠΑΡΑΙΤΗΤΟ</a:t>
            </a:r>
            <a:r>
              <a:rPr lang="el-GR" b="1" dirty="0" smtClean="0"/>
              <a:t>: </a:t>
            </a:r>
            <a:r>
              <a:rPr lang="el-GR" dirty="0" smtClean="0"/>
              <a:t>συνύπαρξη και συνεργασία επιστημών χωρίς να εμποδίζεται η αυτόνομη εξέλιξη της κάθε επιστήμης χωριστά ούτε  της εξειδίκευσης </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sz="3600" dirty="0" smtClean="0"/>
              <a:t>….</a:t>
            </a:r>
            <a:r>
              <a:rPr lang="en-US" sz="3600" dirty="0" smtClean="0"/>
              <a:t> </a:t>
            </a:r>
            <a:r>
              <a:rPr lang="el-GR" sz="3600" dirty="0" smtClean="0"/>
              <a:t>Πρόκειται για δυο διαδικασίες οι οποίες ανιχνεύονται σε κάθε μαθηματική έρευνα, ενσυνείδητα ή υποσυνείδητα, αλλά πάντοτε απαρέγκλιτα. </a:t>
            </a:r>
          </a:p>
          <a:p>
            <a:pPr>
              <a:buNone/>
            </a:pPr>
            <a:r>
              <a:rPr lang="el-GR" sz="3600" dirty="0" smtClean="0"/>
              <a:t>	Συγκεκριμένα, οι δυο αυτές διαδικασίες είναι οι ακόλουθες:</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Ι.    Πρώτο Γενικό Πρότυπο</a:t>
            </a:r>
            <a:br>
              <a:rPr lang="el-GR" b="1" i="1" dirty="0" smtClean="0"/>
            </a:br>
            <a:endParaRPr lang="el-GR" dirty="0"/>
          </a:p>
        </p:txBody>
      </p:sp>
      <p:sp>
        <p:nvSpPr>
          <p:cNvPr id="3" name="2 - Θέση περιεχομένου"/>
          <p:cNvSpPr>
            <a:spLocks noGrp="1"/>
          </p:cNvSpPr>
          <p:nvPr>
            <p:ph idx="1"/>
          </p:nvPr>
        </p:nvSpPr>
        <p:spPr/>
        <p:txBody>
          <a:bodyPr>
            <a:normAutofit fontScale="47500" lnSpcReduction="20000"/>
          </a:bodyPr>
          <a:lstStyle/>
          <a:p>
            <a:r>
              <a:rPr lang="el-GR" sz="5100" dirty="0" smtClean="0"/>
              <a:t>Τα κύρια στάδια ανάπτυξης ενός οποιουδήποτε μαθηματικού κλάδου είναι τα ακόλουθα:</a:t>
            </a:r>
          </a:p>
          <a:p>
            <a:pPr>
              <a:buNone/>
            </a:pPr>
            <a:endParaRPr lang="el-GR" sz="5100" dirty="0" smtClean="0"/>
          </a:p>
          <a:p>
            <a:r>
              <a:rPr lang="el-GR" sz="5100" i="1" dirty="0" smtClean="0"/>
              <a:t>(1) Η επιλογή του βασικού  αντικειμένου - συνόλου μελέτης.</a:t>
            </a:r>
            <a:endParaRPr lang="el-GR" sz="5100" dirty="0" smtClean="0"/>
          </a:p>
          <a:p>
            <a:r>
              <a:rPr lang="el-GR" sz="5100" i="1" dirty="0" smtClean="0"/>
              <a:t>(2) Επιλογή των βασικών αξιωμάτων - βασικοί δομικοί κανόνες.</a:t>
            </a:r>
            <a:endParaRPr lang="el-GR" sz="5100" dirty="0" smtClean="0"/>
          </a:p>
          <a:p>
            <a:r>
              <a:rPr lang="el-GR" sz="5100" i="1" dirty="0" smtClean="0"/>
              <a:t>(3) Κατασκευή.</a:t>
            </a:r>
            <a:endParaRPr lang="el-GR" sz="5100" dirty="0" smtClean="0"/>
          </a:p>
          <a:p>
            <a:r>
              <a:rPr lang="el-GR" sz="5100" i="1" dirty="0" smtClean="0"/>
              <a:t>(4) </a:t>
            </a:r>
            <a:r>
              <a:rPr lang="el-GR" sz="5100" i="1" dirty="0" err="1" smtClean="0"/>
              <a:t>Μορφισμοί</a:t>
            </a:r>
            <a:r>
              <a:rPr lang="el-GR" sz="5100" i="1" dirty="0" smtClean="0"/>
              <a:t>, δηλαδή βασικές απεικονίσεις οι οποίες μεταφέρουν τις δομές ή τα βασικά δομικά στοιχεία.</a:t>
            </a:r>
            <a:endParaRPr lang="el-GR" sz="5100" dirty="0" smtClean="0"/>
          </a:p>
          <a:p>
            <a:r>
              <a:rPr lang="el-GR" sz="5100" i="1" dirty="0" smtClean="0"/>
              <a:t>(5) Μετασχηματισμοί ή </a:t>
            </a:r>
            <a:r>
              <a:rPr lang="el-GR" sz="5100" i="1" dirty="0" err="1" smtClean="0"/>
              <a:t>ενδομορφισμοί</a:t>
            </a:r>
            <a:r>
              <a:rPr lang="el-GR" sz="5100" i="1" dirty="0" smtClean="0"/>
              <a:t>, δηλαδή </a:t>
            </a:r>
            <a:r>
              <a:rPr lang="el-GR" sz="5100" i="1" dirty="0" err="1" smtClean="0"/>
              <a:t>μορφισμοί</a:t>
            </a:r>
            <a:r>
              <a:rPr lang="el-GR" sz="5100" i="1" dirty="0" smtClean="0"/>
              <a:t> στην ίδια τη δομή, και τα</a:t>
            </a:r>
            <a:r>
              <a:rPr lang="el-GR" sz="5100" dirty="0" smtClean="0"/>
              <a:t> </a:t>
            </a:r>
            <a:r>
              <a:rPr lang="el-GR" sz="5100" i="1" dirty="0" smtClean="0"/>
              <a:t>χαρακτηριστικά  τους, δηλαδή τα αναλλοίωτα στοιχεία.</a:t>
            </a:r>
            <a:endParaRPr lang="el-GR" sz="5100" dirty="0" smtClean="0"/>
          </a:p>
          <a:p>
            <a:pPr>
              <a:buNone/>
            </a:pPr>
            <a:r>
              <a:rPr lang="el-GR" sz="5100" dirty="0" smtClean="0"/>
              <a:t> </a:t>
            </a:r>
          </a:p>
          <a:p>
            <a:endParaRPr lang="el-GR" sz="37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1</a:t>
            </a:r>
            <a:r>
              <a:rPr lang="el-GR" b="1" i="1" baseline="30000" dirty="0" smtClean="0"/>
              <a:t>ο</a:t>
            </a:r>
            <a:r>
              <a:rPr lang="el-GR" b="1" i="1" dirty="0" smtClean="0"/>
              <a:t> στάδιο: Βασικό  αντικείμενο - σύνολο μελέτης</a:t>
            </a:r>
            <a:br>
              <a:rPr lang="el-GR" b="1" i="1"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Στο στάδιο (1), πρέπει να προσδιοριστούν σαφώς τα αρχικά αντικείμενα και το σύνολο της μελέτης.  Το σύνολο αυτών των αντικειμένων μπορεί να εμπλουτίζεται και κατά τη μελέτη των επόμενων σταδίων, εάν και εφόσον απαιτηθούν νέες έννοιες και νέοι χώροι για περαιτέρω ανάπτυξη και εξαγωγή συμπερασμάτων.</a:t>
            </a:r>
          </a:p>
          <a:p>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i="1" dirty="0" smtClean="0"/>
              <a:t/>
            </a:r>
            <a:br>
              <a:rPr lang="el-GR" sz="3600" b="1" i="1" dirty="0" smtClean="0"/>
            </a:br>
            <a:r>
              <a:rPr lang="el-GR" sz="3600" b="1" i="1" dirty="0" smtClean="0"/>
              <a:t>2</a:t>
            </a:r>
            <a:r>
              <a:rPr lang="el-GR" sz="3600" b="1" i="1" baseline="30000" dirty="0" smtClean="0"/>
              <a:t>ο</a:t>
            </a:r>
            <a:r>
              <a:rPr lang="el-GR" sz="3600" b="1" i="1" dirty="0" smtClean="0"/>
              <a:t> στάδιο:  Βασικά αξιώματα –βασικοί δομικοί κανόνες</a:t>
            </a:r>
            <a:r>
              <a:rPr lang="el-GR" b="1" i="1" dirty="0" smtClean="0"/>
              <a:t/>
            </a:r>
            <a:br>
              <a:rPr lang="el-GR" b="1" i="1"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Στο στάδιο (2), είναι απαραίτητο να καθοριστούν τα αξιώματα, τα οποία είναι τα στοιχεία δόμησης και να θεμελιωθούν οι κανόνες κατασκευής. Τα αξιώματα αυτά μπορεί να είναι απλά ή πολύπλοκα και σύνθετα, αλλά πάντα αποτελούν συμβάσεις, αποδεκτές από το σύνολο των ομιλητών μιας συγκεκριμένης γλώσσας, όχι όμως κάθε πιθανής φυσικής γλώσσας. </a:t>
            </a:r>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Συγκεκριμένα, όπως είναι γνωστό, το αξίωμα της Αγγλικής  </a:t>
            </a:r>
            <a:r>
              <a:rPr lang="el-GR" i="1" dirty="0" smtClean="0"/>
              <a:t>υποκείμενο </a:t>
            </a:r>
            <a:r>
              <a:rPr lang="el-GR" dirty="0" smtClean="0"/>
              <a:t>- </a:t>
            </a:r>
            <a:r>
              <a:rPr lang="el-GR" i="1" dirty="0" smtClean="0"/>
              <a:t>ρήμα </a:t>
            </a:r>
            <a:r>
              <a:rPr lang="el-GR" dirty="0" smtClean="0"/>
              <a:t>- </a:t>
            </a:r>
            <a:r>
              <a:rPr lang="el-GR" i="1" dirty="0" smtClean="0"/>
              <a:t>αντικείμενο</a:t>
            </a:r>
            <a:r>
              <a:rPr lang="el-GR" dirty="0" smtClean="0"/>
              <a:t> (</a:t>
            </a:r>
            <a:r>
              <a:rPr lang="en-US" dirty="0" smtClean="0"/>
              <a:t>SVO</a:t>
            </a:r>
            <a:r>
              <a:rPr lang="el-GR" dirty="0" smtClean="0"/>
              <a:t>) δεν αποτελεί αξίωμα για την Τουρκική, που φαίνεται να προτιμάει το αντικείμενο μεταξύ υποκειμένου και ρήματος (</a:t>
            </a:r>
            <a:r>
              <a:rPr lang="en-US" dirty="0" smtClean="0"/>
              <a:t>SOV</a:t>
            </a:r>
            <a:r>
              <a:rPr lang="el-GR" dirty="0" smtClean="0"/>
              <a:t>), για την Ουαλική, η οποία προτάσσει το ρήμα, μετά το υποκείμενο και τελευταίο το αντικείμενο (</a:t>
            </a:r>
            <a:r>
              <a:rPr lang="en-US" dirty="0" smtClean="0"/>
              <a:t>VSO</a:t>
            </a:r>
            <a:r>
              <a:rPr lang="el-GR" dirty="0" smtClean="0"/>
              <a:t>) ή, τέλος, για την </a:t>
            </a:r>
            <a:r>
              <a:rPr lang="el-GR" dirty="0" err="1" smtClean="0"/>
              <a:t>Μαλαγάσι</a:t>
            </a:r>
            <a:r>
              <a:rPr lang="el-GR" dirty="0" smtClean="0"/>
              <a:t> της Μαδαγασκάρης με την </a:t>
            </a:r>
            <a:r>
              <a:rPr lang="el-GR" i="1" dirty="0" smtClean="0"/>
              <a:t>ρήμα - αντικείμενο - υποκείμενο  </a:t>
            </a:r>
            <a:r>
              <a:rPr lang="el-GR" dirty="0" smtClean="0"/>
              <a:t>(</a:t>
            </a:r>
            <a:r>
              <a:rPr lang="en-US" dirty="0" smtClean="0"/>
              <a:t>VOS</a:t>
            </a:r>
            <a:r>
              <a:rPr lang="el-GR" dirty="0" smtClean="0"/>
              <a:t>) διάταξη (</a:t>
            </a:r>
            <a:r>
              <a:rPr lang="en-US" dirty="0" err="1" smtClean="0"/>
              <a:t>Comrie</a:t>
            </a:r>
            <a:r>
              <a:rPr lang="el-GR" dirty="0" smtClean="0"/>
              <a:t>, 1996). Ένα σημείο που πρέπει να τονιστεί είναι ότι δεν μιλάμε για </a:t>
            </a:r>
            <a:r>
              <a:rPr lang="el-GR" i="1" dirty="0" smtClean="0"/>
              <a:t>αλήθεια</a:t>
            </a:r>
            <a:r>
              <a:rPr lang="el-GR" dirty="0" smtClean="0"/>
              <a:t> αλλά για </a:t>
            </a:r>
            <a:r>
              <a:rPr lang="el-GR" i="1" dirty="0" smtClean="0"/>
              <a:t>αποδοχή</a:t>
            </a:r>
            <a:r>
              <a:rPr lang="el-GR" dirty="0" smtClean="0"/>
              <a:t> ή, ακόμα, για </a:t>
            </a:r>
            <a:r>
              <a:rPr lang="el-GR" i="1" dirty="0" smtClean="0"/>
              <a:t>επιβολή</a:t>
            </a:r>
            <a:r>
              <a:rPr lang="el-GR" dirty="0" smtClean="0"/>
              <a:t> του αξιώματος. </a:t>
            </a:r>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Για να αντιληφθούμε τη σημασία της αποδοχής, ή επιβολής, του αξιώματος, ας κάνουμε μια αντιπαραβολή με την περίπτωση του Ευκλείδη ο οποίος ονόμασε το αξίωμά του </a:t>
            </a:r>
            <a:r>
              <a:rPr lang="el-GR" i="1" dirty="0" smtClean="0"/>
              <a:t>αίτημα</a:t>
            </a:r>
            <a:r>
              <a:rPr lang="el-GR" dirty="0" smtClean="0"/>
              <a:t>, επειδή συνειδητοποίησε ότι δεν μπορούσε να το επιβάλει, να </a:t>
            </a:r>
            <a:r>
              <a:rPr lang="el-GR" i="1" dirty="0" smtClean="0"/>
              <a:t>αξιώσει</a:t>
            </a:r>
            <a:r>
              <a:rPr lang="el-GR" dirty="0" smtClean="0"/>
              <a:t>, δηλαδή, την επιβολή του. Έτσι έθεσε την αποδοχή του αιτήματός του ως </a:t>
            </a:r>
            <a:r>
              <a:rPr lang="el-GR" i="1" dirty="0" smtClean="0"/>
              <a:t>προϋπόθεση</a:t>
            </a:r>
            <a:r>
              <a:rPr lang="el-GR" dirty="0" smtClean="0"/>
              <a:t> για να ασχοληθεί κανείς με τη μελέτη της </a:t>
            </a:r>
            <a:r>
              <a:rPr lang="el-GR" i="1" dirty="0" smtClean="0"/>
              <a:t>γεωμετρίας του</a:t>
            </a:r>
            <a:r>
              <a:rPr lang="el-GR" dirty="0" smtClean="0"/>
              <a:t>.</a:t>
            </a: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Το γεγονός ότι ένα αξίωμα είναι «οφθαλμοφανές» δεν συνεπάγεται και την αυτόματη αποδοχή του</a:t>
            </a:r>
            <a:endParaRPr lang="el-GR" sz="3200" dirty="0"/>
          </a:p>
        </p:txBody>
      </p:sp>
      <p:sp>
        <p:nvSpPr>
          <p:cNvPr id="3" name="2 - Θέση περιεχομένου"/>
          <p:cNvSpPr>
            <a:spLocks noGrp="1"/>
          </p:cNvSpPr>
          <p:nvPr>
            <p:ph idx="1"/>
          </p:nvPr>
        </p:nvSpPr>
        <p:spPr/>
        <p:txBody>
          <a:bodyPr>
            <a:normAutofit/>
          </a:bodyPr>
          <a:lstStyle/>
          <a:p>
            <a:pPr>
              <a:buNone/>
            </a:pPr>
            <a:r>
              <a:rPr lang="el-GR" dirty="0" smtClean="0"/>
              <a:t>	Το συγκεκριμένο </a:t>
            </a:r>
            <a:r>
              <a:rPr lang="el-GR" i="1" dirty="0" smtClean="0"/>
              <a:t>Ευκλείδειο αίτημα</a:t>
            </a:r>
          </a:p>
          <a:p>
            <a:r>
              <a:rPr lang="el-GR" i="1" dirty="0" smtClean="0"/>
              <a:t> «από σημείο εκτός δοθείσης ευθείας, μία και μόνο μία ευθεία, παράλληλη προς αυτήν, άγεται»</a:t>
            </a:r>
          </a:p>
          <a:p>
            <a:pPr>
              <a:buNone/>
            </a:pPr>
            <a:r>
              <a:rPr lang="el-GR" i="1" dirty="0" smtClean="0"/>
              <a:t>	 </a:t>
            </a:r>
            <a:r>
              <a:rPr lang="el-GR" dirty="0" smtClean="0"/>
              <a:t>είναι «αληθές» στον οπτικό χώρο και βασιζόμενος κανείς σε τέτοιου είδους «αληθή» αξιώματα, καταλήγει σε «αληθή» συμπεράσματα</a:t>
            </a: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endParaRPr lang="el-GR" dirty="0" smtClean="0"/>
          </a:p>
          <a:p>
            <a:r>
              <a:rPr lang="el-GR" dirty="0" smtClean="0"/>
              <a:t>Η «αλήθεια», όμως, εδώ, σημαίνει εφαρμογή στον οπτικό χώρο και όχι σε οποιοδήποτε χώρο.</a:t>
            </a:r>
          </a:p>
          <a:p>
            <a:r>
              <a:rPr lang="el-GR" dirty="0" smtClean="0"/>
              <a:t>Για παράδειγμα, είναι γνωστό ότι στη Φυσική των πυρηνικών σωματιδίων άλλες γεωμετρίες, οι λεγόμενες μη - Ευκλείδειες, ισχύουν.</a:t>
            </a:r>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Από το χώρο της γλωσσολογίας τώρα  και  επάνω στο παράδειγμα της τυπολογίας των γλωσσών που αναφέραμε προηγουμένως, μπορούμε να σχολιάσουμε περαιτέρω το θέμα της συνταγματικής τάξης.</a:t>
            </a:r>
            <a:endParaRPr lang="el-GR" sz="4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Συγκεκριμένα…</a:t>
            </a:r>
            <a:endParaRPr lang="el-GR" dirty="0"/>
          </a:p>
        </p:txBody>
      </p:sp>
      <p:sp>
        <p:nvSpPr>
          <p:cNvPr id="3" name="2 - Θέση περιεχομένου"/>
          <p:cNvSpPr>
            <a:spLocks noGrp="1"/>
          </p:cNvSpPr>
          <p:nvPr>
            <p:ph idx="1"/>
          </p:nvPr>
        </p:nvSpPr>
        <p:spPr>
          <a:xfrm>
            <a:off x="428596" y="1714488"/>
            <a:ext cx="8229600" cy="4525963"/>
          </a:xfrm>
        </p:spPr>
        <p:txBody>
          <a:bodyPr>
            <a:noAutofit/>
          </a:bodyPr>
          <a:lstStyle/>
          <a:p>
            <a:pPr algn="just">
              <a:buNone/>
            </a:pPr>
            <a:r>
              <a:rPr lang="el-GR" dirty="0" smtClean="0"/>
              <a:t>Αν για όλες τις  γλώσσες  ισχύει το καθολικό</a:t>
            </a:r>
          </a:p>
          <a:p>
            <a:pPr algn="just">
              <a:buNone/>
            </a:pPr>
            <a:r>
              <a:rPr lang="el-GR" dirty="0" smtClean="0"/>
              <a:t> ‘</a:t>
            </a:r>
            <a:r>
              <a:rPr lang="el-GR" i="1" dirty="0" smtClean="0"/>
              <a:t>κάθε </a:t>
            </a:r>
            <a:r>
              <a:rPr lang="el-GR" i="1" dirty="0" err="1" smtClean="0"/>
              <a:t>εκφώνημα</a:t>
            </a:r>
            <a:r>
              <a:rPr lang="el-GR" i="1" dirty="0" smtClean="0"/>
              <a:t> αποτελείται από υποκείμενο και κατηγόρημα’ (</a:t>
            </a:r>
            <a:r>
              <a:rPr lang="en-US" dirty="0" smtClean="0"/>
              <a:t>Greenberg</a:t>
            </a:r>
            <a:r>
              <a:rPr lang="el-GR" dirty="0" smtClean="0"/>
              <a:t>, 1979) </a:t>
            </a:r>
          </a:p>
          <a:p>
            <a:pPr algn="just">
              <a:buNone/>
            </a:pPr>
            <a:r>
              <a:rPr lang="el-GR" dirty="0" err="1" smtClean="0">
                <a:sym typeface="Wingdings" pitchFamily="2" charset="2"/>
              </a:rPr>
              <a:t></a:t>
            </a:r>
            <a:r>
              <a:rPr lang="el-GR" dirty="0" err="1" smtClean="0"/>
              <a:t>τότε</a:t>
            </a:r>
            <a:r>
              <a:rPr lang="el-GR" dirty="0" smtClean="0"/>
              <a:t> δεχόμαστε ότι όλες οι γλώσσες είναι υποχρεωμένες να επιλέξουν μια από τις έξι παρακάτω διατάξεις:  </a:t>
            </a:r>
          </a:p>
          <a:p>
            <a:pPr algn="just">
              <a:buNone/>
            </a:pPr>
            <a:endParaRPr lang="el-GR" dirty="0" smtClean="0"/>
          </a:p>
          <a:p>
            <a:pPr algn="just">
              <a:buNone/>
            </a:pPr>
            <a:r>
              <a:rPr lang="el-GR" b="1" dirty="0" smtClean="0"/>
              <a:t>	</a:t>
            </a:r>
            <a:r>
              <a:rPr lang="en-US" b="1" dirty="0" smtClean="0"/>
              <a:t>SVO</a:t>
            </a:r>
            <a:r>
              <a:rPr lang="en-GB" b="1" dirty="0" smtClean="0"/>
              <a:t>,   </a:t>
            </a:r>
            <a:r>
              <a:rPr lang="en-US" b="1" dirty="0" smtClean="0"/>
              <a:t>SOV</a:t>
            </a:r>
            <a:r>
              <a:rPr lang="en-GB" b="1" dirty="0" smtClean="0"/>
              <a:t>,   </a:t>
            </a:r>
            <a:r>
              <a:rPr lang="en-US" b="1" dirty="0" smtClean="0"/>
              <a:t>VSO</a:t>
            </a:r>
            <a:r>
              <a:rPr lang="en-GB" b="1" dirty="0" smtClean="0"/>
              <a:t>,   </a:t>
            </a:r>
            <a:r>
              <a:rPr lang="en-US" b="1" dirty="0" smtClean="0"/>
              <a:t>VOS</a:t>
            </a:r>
            <a:r>
              <a:rPr lang="en-GB" b="1" dirty="0" smtClean="0"/>
              <a:t>,   </a:t>
            </a:r>
            <a:r>
              <a:rPr lang="en-US" b="1" dirty="0" smtClean="0"/>
              <a:t>OSV</a:t>
            </a:r>
            <a:r>
              <a:rPr lang="en-GB" b="1" dirty="0" smtClean="0"/>
              <a:t>,   </a:t>
            </a:r>
            <a:r>
              <a:rPr lang="en-US" b="1" dirty="0" smtClean="0"/>
              <a:t>OVS</a:t>
            </a:r>
            <a:r>
              <a:rPr lang="en-GB" b="1" dirty="0" smtClean="0"/>
              <a:t>.</a:t>
            </a:r>
            <a:endParaRPr lang="el-GR" b="1" dirty="0" smtClean="0"/>
          </a:p>
          <a:p>
            <a:pPr algn="just">
              <a:buNone/>
            </a:pPr>
            <a:r>
              <a:rPr lang="en-GB" dirty="0" smtClean="0"/>
              <a:t> </a:t>
            </a:r>
            <a:endParaRPr lang="el-GR" dirty="0" smtClean="0"/>
          </a:p>
          <a:p>
            <a:endParaRPr lang="el-G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Στο πλαίσιο, λοιπόν, αυτής ακριβώς της κατεύθυνσης, εντάσσεται το θέμα των μαθηματικών προτύπων στη γλώσσα, η συνεργασία δηλαδή μεταξύ γλώσσας και μαθηματικών, ένα θέμα που ακολουθεί την εξέλιξη της γλώσσας και της γλωσσικής επιστήμης, άλλοτε άμεσα και ξεκάθαρα και άλλοτε έμμεσα και ενταγμένα σε μία ευρύτερη διαδικασία ανταλλαγής απόψεων και εργαλείων έρευνας και ερμηνείας. </a:t>
            </a:r>
          </a:p>
          <a:p>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dirty="0" smtClean="0"/>
              <a:t>	Η επιλογή μιας από αυτές τις διατάξεις είναι αυθαίρετη και μη-συγκρίσιμη με τις άλλες, δηλαδή καμία δεν μπορεί να θεωρηθεί καλύτερη από τις άλλες! </a:t>
            </a:r>
          </a:p>
          <a:p>
            <a:pPr>
              <a:buNone/>
            </a:pPr>
            <a:r>
              <a:rPr lang="el-GR" dirty="0" smtClean="0"/>
              <a:t>Αν, βέβαια, η δομή μιας συγκεκριμένης γλώσσας «προκρίνει» μία τριάδα, αυτό αποτελεί θέμα της συγκεκριμένης γλώσσας και όχι γενική αρχή.</a:t>
            </a:r>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r>
              <a:rPr lang="el-GR" dirty="0" smtClean="0"/>
              <a:t>επιπλέον δυνατότητες όταν απαλείφεται ένας από τους τρεις όρους:</a:t>
            </a:r>
          </a:p>
          <a:p>
            <a:pPr>
              <a:buNone/>
            </a:pPr>
            <a:r>
              <a:rPr lang="el-GR" dirty="0" smtClean="0"/>
              <a:t>Π.χ. όταν δεν απαιτείται η ύπαρξη αντικειμένου, τότε στις παραπάνω περιπτώσεις προστίθενται και οι </a:t>
            </a:r>
            <a:r>
              <a:rPr lang="en-US" b="1" dirty="0" smtClean="0"/>
              <a:t>SV</a:t>
            </a:r>
            <a:r>
              <a:rPr lang="el-GR" b="1" dirty="0" smtClean="0"/>
              <a:t> </a:t>
            </a:r>
            <a:r>
              <a:rPr lang="el-GR" dirty="0" smtClean="0"/>
              <a:t>και </a:t>
            </a:r>
            <a:r>
              <a:rPr lang="en-US" b="1" dirty="0" smtClean="0"/>
              <a:t>VS</a:t>
            </a:r>
            <a:r>
              <a:rPr lang="el-GR" b="1" dirty="0" smtClean="0"/>
              <a:t>. </a:t>
            </a:r>
            <a:r>
              <a:rPr lang="el-GR" dirty="0" smtClean="0"/>
              <a:t>(θ</a:t>
            </a:r>
            <a:r>
              <a:rPr lang="el-GR" dirty="0" smtClean="0">
                <a:solidFill>
                  <a:srgbClr val="FF0000"/>
                </a:solidFill>
              </a:rPr>
              <a:t>υμάστε το καθολικό;)</a:t>
            </a:r>
            <a:endParaRPr lang="el-GR" b="1" dirty="0" smtClean="0">
              <a:solidFill>
                <a:srgbClr val="FF0000"/>
              </a:solidFill>
            </a:endParaRPr>
          </a:p>
          <a:p>
            <a:r>
              <a:rPr lang="el-GR" dirty="0" smtClean="0"/>
              <a:t>Βέβαια, είναι αποδεκτό από όλους τους γλωσσολόγους ότι σε καμιά περίπτωση το V</a:t>
            </a:r>
            <a:r>
              <a:rPr lang="en-US" dirty="0" smtClean="0"/>
              <a:t>S</a:t>
            </a:r>
            <a:r>
              <a:rPr lang="el-GR" dirty="0" smtClean="0"/>
              <a:t>, για παράδειγμα, δεν υπερτερεί του VOS, ούτε, φυσικά, το αντίστροφο</a:t>
            </a:r>
          </a:p>
          <a:p>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Ακόμη, πρέπει να τονιστεί το γεγονός ότι οι βασικοί κανόνες που τίθενται πρέπει να είναι λίγοι, εύχρηστοι και, προπαντός, να μην οδηγούν σε αντιφάσεις που, με τη σειρά τους, θα οδηγήσουν στην κατάρρευση του οικοδομήματος. Ακριβώς στην αρχαία ελληνική, η 3</a:t>
            </a:r>
            <a:r>
              <a:rPr lang="el-GR" baseline="30000" dirty="0" smtClean="0"/>
              <a:t>η</a:t>
            </a:r>
            <a:r>
              <a:rPr lang="el-GR" dirty="0" smtClean="0"/>
              <a:t> κλίση, που είχε «πολλούς κανόνες», ουσιαστικά υποχώρησε επειδή δεν είχε συστηματικότητα και συγχωνεύτηκε με την 1</a:t>
            </a:r>
            <a:r>
              <a:rPr lang="el-GR" baseline="30000" dirty="0" smtClean="0"/>
              <a:t>η</a:t>
            </a:r>
            <a:r>
              <a:rPr lang="el-GR" dirty="0" smtClean="0"/>
              <a:t> και τη 2</a:t>
            </a:r>
            <a:r>
              <a:rPr lang="el-GR" baseline="30000" dirty="0" smtClean="0"/>
              <a:t>η</a:t>
            </a:r>
            <a:r>
              <a:rPr lang="el-GR" dirty="0" smtClean="0"/>
              <a:t> κλίση.</a:t>
            </a:r>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Κάτι ανάλογο συνέβη και με την </a:t>
            </a:r>
            <a:r>
              <a:rPr lang="el-GR" dirty="0" err="1" smtClean="0"/>
              <a:t>αθέματη</a:t>
            </a:r>
            <a:r>
              <a:rPr lang="el-GR" dirty="0" smtClean="0"/>
              <a:t> κλίση ή, ακόμη, με το πτωτικό μας σύστημα, το οποίο «εξομαλύνθηκε»,  εφόσον στη χρήση, όπως για παράδειγμα γενική και δοτική πτώση, είχαν επικαλυπτόμενη λειτουργία. Γενικά αυτό ισχύει και με τις εξαιρέσεις οι οποίες κάποια στιγμή μπαίνουν σε έναν κανόνα, όπως θα δούμε και παρακάτω.</a:t>
            </a:r>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Έτσι η προσπάθεια εντοπίζεται στη χρήση λίγων και εύχρηστων κανόνων –οικονομία της γλώσσας.</a:t>
            </a:r>
          </a:p>
          <a:p>
            <a:r>
              <a:rPr lang="el-GR" dirty="0" smtClean="0"/>
              <a:t> Χαρακτηριστικό παράδειγμα αποτελεί το γεγονός ότι στη γραφή έχουμε το αλφάβητο της κάθε γλώσσας, που αποτελείται από ένα περιορισμένο αριθμό γραφημάτων -τα γράμματα- με τεράστιες, όμως, δυνατότητες συνδυασμών, ενώ στην προφορά διαθέτουμε πάλι έναν περιορισμένο αριθμό διακριτών </a:t>
            </a:r>
            <a:r>
              <a:rPr lang="el-GR" dirty="0" err="1" smtClean="0"/>
              <a:t>φωνoλογικών</a:t>
            </a:r>
            <a:r>
              <a:rPr lang="el-GR" dirty="0" smtClean="0"/>
              <a:t> μονάδων -τα φωνήματα- με τεράστιες, επίσης, δυνατότητες συνδυασμών.</a:t>
            </a: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Οπωσδήποτε έχουμε και έναν περιορισμένο αριθμό κανόνων που διέπουν όλους τους πιθανούς συνδυασμούς, τόσο των γραμμάτων όσο και των φωνημάτων -</a:t>
            </a:r>
            <a:r>
              <a:rPr lang="el-GR" dirty="0" err="1" smtClean="0"/>
              <a:t>φωνοτακτικοί</a:t>
            </a:r>
            <a:r>
              <a:rPr lang="el-GR" dirty="0" smtClean="0"/>
              <a:t> κανόνες- και οι οποίοι είναι διαφορετικοί στην κάθε φυσική γλώσσα. Το σύνολο των συμβάσεων πρέπει να είναι τέτοιο ώστε να μην οδηγεί σε αντιφάσεις και ασάφειες. Γι’ αυτόν ακριβώς το λόγο, είναι συνηθισμένος ο εμπλουτισμός με νέα αξιώματα, καθώς και η κατάργηση, τροποποίηση και αντικατάσταση κάποιων άλλων.</a:t>
            </a:r>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Επιπλέον, αυτοί οι κανόνες δεν πρέπει, για κανένα λόγο, να αναιρούνται από οποιονδήποτε και κατά περίπτωση, χωρίς να έχει προηγηθεί κάποια συμφωνία καθιέρωσης καινούργιων συμβάσεων γνωστών σε όλους τους ομιλητές της συγκεκριμένης γλώσσας. Έτσι, για παράδειγμα, το </a:t>
            </a:r>
            <a:r>
              <a:rPr lang="el-GR" i="1" dirty="0" smtClean="0"/>
              <a:t>τραπέζι</a:t>
            </a:r>
            <a:r>
              <a:rPr lang="el-GR" dirty="0" smtClean="0"/>
              <a:t> συνεχίζει να λέγεται τραπέζι και όχι </a:t>
            </a:r>
            <a:r>
              <a:rPr lang="el-GR" i="1" dirty="0" err="1" smtClean="0"/>
              <a:t>τρεπάζι</a:t>
            </a:r>
            <a:r>
              <a:rPr lang="el-GR" i="1" dirty="0" smtClean="0"/>
              <a:t> </a:t>
            </a:r>
            <a:r>
              <a:rPr lang="el-GR" dirty="0" smtClean="0"/>
              <a:t>ή </a:t>
            </a:r>
            <a:r>
              <a:rPr lang="el-GR" i="1" dirty="0" err="1" smtClean="0"/>
              <a:t>πετράζι</a:t>
            </a:r>
            <a:r>
              <a:rPr lang="el-GR" dirty="0" smtClean="0"/>
              <a:t>, εκτός κι αν κανείς θέλει να χρησιμοποιήσει κάποιο είδος </a:t>
            </a:r>
            <a:r>
              <a:rPr lang="el-GR" i="1" dirty="0" err="1" smtClean="0"/>
              <a:t>αντιλεξισμού</a:t>
            </a:r>
            <a:r>
              <a:rPr lang="el-GR" i="1" dirty="0" smtClean="0"/>
              <a:t> </a:t>
            </a:r>
            <a:r>
              <a:rPr lang="el-GR" dirty="0" smtClean="0"/>
              <a:t>ή </a:t>
            </a:r>
            <a:r>
              <a:rPr lang="el-GR" i="1" dirty="0" err="1" smtClean="0"/>
              <a:t>παρεκφοράς</a:t>
            </a:r>
            <a:r>
              <a:rPr lang="el-GR" i="1" dirty="0" smtClean="0"/>
              <a:t>.</a:t>
            </a:r>
            <a:endParaRPr lang="el-GR" dirty="0" smtClean="0"/>
          </a:p>
          <a:p>
            <a:pPr algn="just"/>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3</a:t>
            </a:r>
            <a:r>
              <a:rPr lang="el-GR" b="1" i="1" baseline="30000" dirty="0" smtClean="0"/>
              <a:t>ο</a:t>
            </a:r>
            <a:r>
              <a:rPr lang="el-GR" b="1" i="1" dirty="0" smtClean="0"/>
              <a:t> στάδιο:  Κατασκευή</a:t>
            </a:r>
            <a:br>
              <a:rPr lang="el-GR" b="1" i="1"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Το στάδιο (3) της κατασκευής είναι το κυριότερο, το ογκωδέστερο και αυτό το οποίο υπερκαλύπτει την ανάπτυξη του αντικειμένου, με συνέπεια, πολλές φορές, τα άλλα στάδια να γίνονται δυσδιάκριτα, πράγμα που αποτελεί τεράστιο μειονέκτημα στην έρευνα και τη διδασκαλία. Κάθε συμπέρασμα προκύπτει από διαδικασία πλήρους διερεύνησης και κάθε μέθοδος που χρησιμοποιείται πρέπει να επισημαίνεται και να καταγράφεται. </a:t>
            </a:r>
          </a:p>
          <a:p>
            <a:pPr algn="just"/>
            <a:r>
              <a:rPr lang="el-GR" dirty="0" smtClean="0"/>
              <a:t>Μ’ αυτόν τον τρόπο θα εμπλουτίζεται διαρκώς η παρακαταθήκη των μεθόδων.</a:t>
            </a:r>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i="1" dirty="0" smtClean="0"/>
              <a:t>3</a:t>
            </a:r>
            <a:r>
              <a:rPr lang="el-GR" sz="2700" b="1" i="1" baseline="30000" dirty="0" smtClean="0"/>
              <a:t>ο</a:t>
            </a:r>
            <a:r>
              <a:rPr lang="el-GR" sz="2700" b="1" i="1" dirty="0" smtClean="0"/>
              <a:t> στάδιο:  Κατασκευή</a:t>
            </a:r>
            <a:r>
              <a:rPr lang="el-GR" b="1" i="1" dirty="0" smtClean="0"/>
              <a:t/>
            </a:r>
            <a:br>
              <a:rPr lang="el-GR" b="1" i="1"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Τέλος, εδώ γίνεται ο εμπλουτισμός των αρχικών εννοιών ή βελτιωμένων αποδοχών τους, όπως, για παράδειγμα, η αποδοχή νεόπλαστων λέξεων ή φράσεων, όπως </a:t>
            </a:r>
            <a:r>
              <a:rPr lang="el-GR" i="1" dirty="0" smtClean="0"/>
              <a:t>αισιοδοξία, δρομολόγιο, ταχυδρομείο, πυροσβέστης, λαθρεμπόριο, θερμοσίφωνας, δημοσιογράφος</a:t>
            </a:r>
            <a:endParaRPr lang="el-GR" dirty="0" smtClean="0"/>
          </a:p>
          <a:p>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dirty="0" smtClean="0"/>
              <a:t/>
            </a:r>
            <a:br>
              <a:rPr lang="el-GR" sz="2700" dirty="0" smtClean="0"/>
            </a:br>
            <a:r>
              <a:rPr lang="el-GR" sz="2700" dirty="0" smtClean="0"/>
              <a:t>Ακόμη, η ανάδειξη παλαιοτέρων τύπων της γλώσσας και η εκ νέου, αυτούσια ή τροποποιημένη, χρήση τους.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	 Όπως, π.χ., η λέξη </a:t>
            </a:r>
            <a:r>
              <a:rPr lang="el-GR" i="1" dirty="0" smtClean="0"/>
              <a:t>αλληλογραφία,</a:t>
            </a:r>
            <a:r>
              <a:rPr lang="el-GR" dirty="0" smtClean="0"/>
              <a:t> που αρχικά σήμαινε</a:t>
            </a:r>
            <a:r>
              <a:rPr lang="el-GR" i="1" dirty="0" smtClean="0"/>
              <a:t> ‘ποίημα γραμμένο για να τραγουδιέται από δύο πρόσωπα’, </a:t>
            </a:r>
          </a:p>
          <a:p>
            <a:pPr>
              <a:buNone/>
            </a:pPr>
            <a:r>
              <a:rPr lang="el-GR" i="1" dirty="0" smtClean="0"/>
              <a:t>	</a:t>
            </a:r>
            <a:r>
              <a:rPr lang="el-GR" dirty="0" smtClean="0"/>
              <a:t> </a:t>
            </a:r>
            <a:r>
              <a:rPr lang="el-GR" i="1" dirty="0" smtClean="0"/>
              <a:t>υπουργός </a:t>
            </a:r>
            <a:r>
              <a:rPr lang="el-GR" dirty="0" smtClean="0"/>
              <a:t>που σήμαινε ‘</a:t>
            </a:r>
            <a:r>
              <a:rPr lang="el-GR" i="1" dirty="0" smtClean="0"/>
              <a:t>ο υποτακτικός ενός άλλου’</a:t>
            </a:r>
            <a:r>
              <a:rPr lang="el-GR" dirty="0" smtClean="0"/>
              <a:t> (έτσι σήμερα σε ορισμένες διαλέκτους </a:t>
            </a:r>
            <a:r>
              <a:rPr lang="el-GR" b="1" dirty="0" smtClean="0"/>
              <a:t> </a:t>
            </a:r>
            <a:r>
              <a:rPr lang="el-GR" b="1" i="1" dirty="0" err="1" smtClean="0"/>
              <a:t>πουργός</a:t>
            </a:r>
            <a:r>
              <a:rPr lang="el-GR" b="1" i="1" dirty="0" smtClean="0"/>
              <a:t> </a:t>
            </a:r>
            <a:r>
              <a:rPr lang="el-GR" dirty="0" smtClean="0"/>
              <a:t>σημαίνει  </a:t>
            </a:r>
            <a:r>
              <a:rPr lang="el-GR" i="1" dirty="0" smtClean="0"/>
              <a:t>‘βοηθός κτίστη’)</a:t>
            </a:r>
            <a:r>
              <a:rPr lang="el-GR" dirty="0" smtClean="0"/>
              <a:t>,  </a:t>
            </a:r>
            <a:r>
              <a:rPr lang="el-GR" i="1" dirty="0" smtClean="0"/>
              <a:t>πολυβόλο </a:t>
            </a:r>
            <a:r>
              <a:rPr lang="el-GR" dirty="0" smtClean="0"/>
              <a:t>από το αρχαίο επίθετο </a:t>
            </a:r>
            <a:r>
              <a:rPr lang="el-GR" i="1" dirty="0" err="1" smtClean="0"/>
              <a:t>πολυβόλος</a:t>
            </a:r>
            <a:r>
              <a:rPr lang="el-GR" i="1" dirty="0" smtClean="0"/>
              <a:t> </a:t>
            </a:r>
            <a:r>
              <a:rPr lang="el-GR" dirty="0" smtClean="0"/>
              <a:t>που σήμαινε κάποιο είδος καταπέλτη, κ.ά. (</a:t>
            </a:r>
            <a:r>
              <a:rPr lang="en-US" dirty="0" err="1" smtClean="0"/>
              <a:t>Mackridge</a:t>
            </a:r>
            <a:r>
              <a:rPr lang="el-GR" dirty="0" smtClean="0"/>
              <a:t>, 1990: 431-432).</a:t>
            </a:r>
          </a:p>
          <a:p>
            <a:pPr>
              <a:buNone/>
            </a:pPr>
            <a:r>
              <a:rPr lang="el-GR" dirty="0" smtClean="0"/>
              <a:t>Μ’ αυτόν τον τρόπο, λοιπόν,  θα εμπλουτίζεται διαρκώς η παρακαταθήκη των μεθόδων.</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b="1" i="1" dirty="0" smtClean="0"/>
              <a:t>ΠΡΟΘΕΣΗ ΜΑΣ </a:t>
            </a:r>
            <a:r>
              <a:rPr lang="el-GR" dirty="0" smtClean="0"/>
              <a:t>: να συνεισφέρουμε στην κατανόηση αυτής της ανάγκης της </a:t>
            </a:r>
            <a:r>
              <a:rPr lang="el-GR" dirty="0" err="1" smtClean="0"/>
              <a:t>διαθεματικής</a:t>
            </a:r>
            <a:r>
              <a:rPr lang="el-GR" dirty="0" smtClean="0"/>
              <a:t> – διεπιστημονικής προσέγγισης της γλώσσας από πολλές πλευρές και, ιδιαίτερα, στον πιθανό εντοπισμό παραμέτρων που είναι «κρυμμένες» και δεν μπορούν να ανιχνευθούν με τις κλασικές διαδικασίες. </a:t>
            </a:r>
          </a:p>
          <a:p>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4</a:t>
            </a:r>
            <a:r>
              <a:rPr lang="el-GR" b="1" i="1" baseline="30000" dirty="0" smtClean="0"/>
              <a:t>ο</a:t>
            </a:r>
            <a:r>
              <a:rPr lang="el-GR" b="1" i="1" dirty="0" smtClean="0"/>
              <a:t> στάδιο:  </a:t>
            </a:r>
            <a:r>
              <a:rPr lang="el-GR" b="1" i="1" dirty="0" err="1" smtClean="0"/>
              <a:t>Μορφισμοί</a:t>
            </a:r>
            <a:r>
              <a:rPr lang="el-GR" b="1" i="1" dirty="0" smtClean="0"/>
              <a:t/>
            </a:r>
            <a:br>
              <a:rPr lang="el-GR" b="1" i="1" dirty="0" smtClean="0"/>
            </a:br>
            <a:endParaRPr lang="el-GR" dirty="0"/>
          </a:p>
        </p:txBody>
      </p:sp>
      <p:sp>
        <p:nvSpPr>
          <p:cNvPr id="3" name="2 - Θέση περιεχομένου"/>
          <p:cNvSpPr>
            <a:spLocks noGrp="1"/>
          </p:cNvSpPr>
          <p:nvPr>
            <p:ph idx="1"/>
          </p:nvPr>
        </p:nvSpPr>
        <p:spPr/>
        <p:txBody>
          <a:bodyPr/>
          <a:lstStyle/>
          <a:p>
            <a:pPr algn="just"/>
            <a:r>
              <a:rPr lang="el-GR" dirty="0" smtClean="0"/>
              <a:t>Εδώ γίνεται ο ορισμός των </a:t>
            </a:r>
            <a:r>
              <a:rPr lang="el-GR" b="1" dirty="0" err="1" smtClean="0"/>
              <a:t>μορφισμών</a:t>
            </a:r>
            <a:r>
              <a:rPr lang="el-GR" dirty="0" smtClean="0"/>
              <a:t>, δηλαδή των απεικονίσεων που μεταφέρουν τα στοιχεία δόμησης, κυρίως από τη μια δομή στην άλλη, σύμφωνα με τον </a:t>
            </a:r>
            <a:r>
              <a:rPr lang="en-US" dirty="0" smtClean="0"/>
              <a:t>Gross</a:t>
            </a:r>
            <a:r>
              <a:rPr lang="el-GR" dirty="0" smtClean="0"/>
              <a:t> (1972). Αυτό σημαίνει </a:t>
            </a:r>
            <a:r>
              <a:rPr lang="el-GR" i="1" dirty="0" smtClean="0"/>
              <a:t>κίνηση, </a:t>
            </a:r>
            <a:r>
              <a:rPr lang="el-GR" dirty="0" smtClean="0"/>
              <a:t>σημαίνει δυνατότητα σύγκρισης. </a:t>
            </a:r>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Η μεταφορά των μικρών δομικών στοιχείων οδηγεί στη μεταφορά μεγαλύτερων, υποδομών, που οδηγεί στην τυποποίηση της δόμησης. </a:t>
            </a:r>
          </a:p>
          <a:p>
            <a:pPr algn="just"/>
            <a:r>
              <a:rPr lang="el-GR" dirty="0" smtClean="0"/>
              <a:t>Σε όρους ανθρώπινων αισθήσεων θα μπορούσε να είναι μεταφορά ενός ερεθίσματος από μια αίσθηση σε μια άλλη. Έτσι, για παράδειγμα, το να βλέπει κανείς (</a:t>
            </a:r>
            <a:r>
              <a:rPr lang="el-GR" i="1" dirty="0" smtClean="0"/>
              <a:t>όραση) </a:t>
            </a:r>
            <a:r>
              <a:rPr lang="el-GR" dirty="0" smtClean="0"/>
              <a:t>και να μυρίζει (</a:t>
            </a:r>
            <a:r>
              <a:rPr lang="el-GR" i="1" dirty="0" smtClean="0"/>
              <a:t>όσφρηση)</a:t>
            </a:r>
            <a:r>
              <a:rPr lang="el-GR" dirty="0" smtClean="0"/>
              <a:t> ένα τριαντάφυλλο είναι, αντικειμενικά, πολύ ευχάριστα αισθήματα, όμως, από την άλλη πλευρά, το να το αγγίζει (</a:t>
            </a:r>
            <a:r>
              <a:rPr lang="el-GR" i="1" dirty="0" smtClean="0"/>
              <a:t>αφή) </a:t>
            </a:r>
            <a:r>
              <a:rPr lang="el-GR" dirty="0" smtClean="0"/>
              <a:t>ή να το τρώει (</a:t>
            </a:r>
            <a:r>
              <a:rPr lang="el-GR" i="1" dirty="0" smtClean="0"/>
              <a:t>γεύση) </a:t>
            </a:r>
            <a:r>
              <a:rPr lang="el-GR" dirty="0" smtClean="0"/>
              <a:t>αποτελεί μάλλον δυσάρεστη εμπειρία</a:t>
            </a:r>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Το βασικό αντικείμενο των </a:t>
            </a:r>
            <a:r>
              <a:rPr lang="el-GR" i="1" dirty="0" smtClean="0"/>
              <a:t>παραμέτρων</a:t>
            </a:r>
            <a:r>
              <a:rPr lang="el-GR" dirty="0" smtClean="0"/>
              <a:t> εμφανίζεται σε αυτό το στάδιο. Οι παράμετροι εμφανίζονται με διαφορετική μορφή, σε διαφορετικούς κλάδους και επιστήμες ακόμη και σε διαφορετικούς </a:t>
            </a:r>
            <a:r>
              <a:rPr lang="el-GR" dirty="0" err="1" smtClean="0"/>
              <a:t>μορφισμούς</a:t>
            </a:r>
            <a:r>
              <a:rPr lang="el-GR" dirty="0" smtClean="0"/>
              <a:t>, ενώ αντιμετωπίζονται με ποικίλους τρόπους, όπως, για παράδειγμα, στις απεικονίσεις ευρείας εφαρμογής που ονομάζονται </a:t>
            </a:r>
            <a:r>
              <a:rPr lang="el-GR" i="1" dirty="0" smtClean="0"/>
              <a:t>προβολές </a:t>
            </a:r>
            <a:r>
              <a:rPr lang="el-GR" dirty="0" smtClean="0"/>
              <a:t>και των οποίων εφαρμογές θα δούμε στο μονοτονικό και στο θέμα του ύφους ενός συγγραφέα </a:t>
            </a:r>
          </a:p>
          <a:p>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i="1" dirty="0" smtClean="0"/>
              <a:t/>
            </a:r>
            <a:br>
              <a:rPr lang="el-GR" sz="3200" b="1" i="1" dirty="0" smtClean="0"/>
            </a:br>
            <a:r>
              <a:rPr lang="el-GR" sz="3200" b="1" i="1" dirty="0" smtClean="0"/>
              <a:t>5</a:t>
            </a:r>
            <a:r>
              <a:rPr lang="el-GR" sz="3200" b="1" i="1" baseline="30000" dirty="0" smtClean="0"/>
              <a:t>ο</a:t>
            </a:r>
            <a:r>
              <a:rPr lang="el-GR" sz="3200" b="1" i="1" dirty="0" smtClean="0"/>
              <a:t> στάδιο:  Μετασχηματισμοί και αναλλοίωτα στοιχεία</a:t>
            </a:r>
            <a:br>
              <a:rPr lang="el-GR" sz="3200" b="1" i="1" dirty="0" smtClean="0"/>
            </a:br>
            <a:endParaRPr lang="el-GR" sz="32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Τέλος, το στάδιο (5) μελετά τους μετασχηματισμούς, όπως, για παράδειγμα, η </a:t>
            </a:r>
            <a:r>
              <a:rPr lang="el-GR" i="1" dirty="0" smtClean="0"/>
              <a:t>συμμετρία</a:t>
            </a:r>
            <a:r>
              <a:rPr lang="el-GR" dirty="0" smtClean="0"/>
              <a:t> και η</a:t>
            </a:r>
            <a:r>
              <a:rPr lang="el-GR" i="1" dirty="0" smtClean="0"/>
              <a:t> προβολή.</a:t>
            </a:r>
            <a:r>
              <a:rPr lang="el-GR" dirty="0" smtClean="0"/>
              <a:t> </a:t>
            </a:r>
          </a:p>
          <a:p>
            <a:pPr algn="just"/>
            <a:r>
              <a:rPr lang="el-GR" dirty="0" smtClean="0"/>
              <a:t>Τώρα</a:t>
            </a:r>
            <a:r>
              <a:rPr lang="el-GR" i="1" dirty="0" smtClean="0"/>
              <a:t> αναλλοίωτα</a:t>
            </a:r>
            <a:r>
              <a:rPr lang="el-GR" dirty="0" smtClean="0"/>
              <a:t> στοιχεία ονομάζονται αυτά που παραμένουν αμετάβλητα μετά τους μετασχηματισμούς. Πρόκειται για ειδικά στοιχεία ή υποσύνολα των οποίων η ιδιότητα του αναλλοίωτου οδηγεί στην κατανόηση της δομής, την ανάπτυξή της, στη διαρκή επαλήθευση των συμπερασμάτων που περιέχει. </a:t>
            </a:r>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Αποτελεί, με άλλα λόγια,  το επιστέγασμα της μελέτης, έστω και αν αυτή δεν έχει ολοκληρωθεί στα άλλα στάδιά της. Αυτή η αναζήτηση των αναλλοίωτων μεγεθών, παρότι αποτελεί τμήμα του τελικού σταδίου, είναι κρίσιμη τόσο αναφορικά με τη διδασκαλία μιας γλώσσας από την αρχή, όσο και για πιθανή τροποποίηση-προσαρμογή σε κάποια νέα δεδομένα μιας φυσικής γλώσσας, ή, ακόμα, και για την οικοδόμηση μιας «τεχνητής» γλώσσας. </a:t>
            </a:r>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buNone/>
            </a:pPr>
            <a:endParaRPr lang="el-GR" dirty="0" smtClean="0"/>
          </a:p>
          <a:p>
            <a:pPr algn="just">
              <a:buNone/>
            </a:pPr>
            <a:r>
              <a:rPr lang="el-GR" dirty="0" smtClean="0"/>
              <a:t>	Η αναζήτηση των αναλλοίωτων αποτελεί ερευνητικά ζήτημα αιχμής στη θεωρία των </a:t>
            </a:r>
            <a:r>
              <a:rPr lang="el-GR" i="1" dirty="0" smtClean="0"/>
              <a:t>γλωσσικών καθολικών (</a:t>
            </a:r>
            <a:r>
              <a:rPr lang="en-US" i="1" dirty="0" smtClean="0"/>
              <a:t>language universals</a:t>
            </a:r>
            <a:r>
              <a:rPr lang="el-GR" i="1" dirty="0" smtClean="0"/>
              <a:t>) </a:t>
            </a:r>
            <a:r>
              <a:rPr lang="el-GR" dirty="0" smtClean="0"/>
              <a:t>που εισήγαγε ο </a:t>
            </a:r>
            <a:r>
              <a:rPr lang="en-US" dirty="0" smtClean="0"/>
              <a:t>Chomsky</a:t>
            </a:r>
            <a:r>
              <a:rPr lang="el-GR" dirty="0" smtClean="0"/>
              <a:t> και συνεχίζουν νεότεροι γλωσσολόγοι όπως ο </a:t>
            </a:r>
            <a:r>
              <a:rPr lang="en-US" dirty="0" err="1" smtClean="0"/>
              <a:t>Comrie</a:t>
            </a:r>
            <a:r>
              <a:rPr lang="el-GR" dirty="0" smtClean="0"/>
              <a:t>  (1996).</a:t>
            </a:r>
          </a:p>
          <a:p>
            <a:pPr algn="just">
              <a:buNone/>
            </a:pPr>
            <a:endParaRPr 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r>
              <a:rPr lang="el-GR" dirty="0" smtClean="0"/>
              <a:t>Όλα τα στάδια του Πρώτου Γενικού Προτύπου που περιγράψαμε, καθώς και το Δεύτερο Γενικό Πρότυπο που ακολουθεί, προτείνονται στην </a:t>
            </a:r>
            <a:r>
              <a:rPr lang="en-US" dirty="0" smtClean="0"/>
              <a:t>Vougiouklis et al</a:t>
            </a:r>
            <a:r>
              <a:rPr lang="el-GR" dirty="0" smtClean="0"/>
              <a:t> (2000),  στα πλαίσια της παγκοσμιοποίησης των επιστημών..</a:t>
            </a:r>
          </a:p>
          <a:p>
            <a:r>
              <a:rPr lang="en-GB" dirty="0" smtClean="0"/>
              <a:t>Vougiouklis, T. - </a:t>
            </a:r>
            <a:r>
              <a:rPr lang="en-GB" dirty="0" err="1" smtClean="0"/>
              <a:t>Kambaki-Vougioukli</a:t>
            </a:r>
            <a:r>
              <a:rPr lang="en-GB" dirty="0" smtClean="0"/>
              <a:t>, </a:t>
            </a:r>
            <a:r>
              <a:rPr lang="en-US" dirty="0" smtClean="0"/>
              <a:t>P</a:t>
            </a:r>
            <a:r>
              <a:rPr lang="en-GB" dirty="0" smtClean="0"/>
              <a:t>., (2000), “On the Mathematics of the Language”,</a:t>
            </a:r>
            <a:r>
              <a:rPr lang="en-GB" i="1" dirty="0" smtClean="0"/>
              <a:t> </a:t>
            </a:r>
            <a:r>
              <a:rPr lang="el-GR" dirty="0" smtClean="0"/>
              <a:t>πρακτικά Β΄ Πανελλήνιου Συνεδρίου </a:t>
            </a:r>
            <a:r>
              <a:rPr lang="en-GB" i="1" dirty="0" smtClean="0"/>
              <a:t>‘</a:t>
            </a:r>
            <a:r>
              <a:rPr lang="el-GR" i="1" dirty="0" smtClean="0"/>
              <a:t>Οι Νέες Τεχνολογίες για την Κοινωνία και τον Πολιτισμό</a:t>
            </a:r>
            <a:r>
              <a:rPr lang="en-GB" dirty="0" smtClean="0"/>
              <a:t>’, </a:t>
            </a:r>
            <a:r>
              <a:rPr lang="el-GR" dirty="0" err="1" smtClean="0"/>
              <a:t>σσ</a:t>
            </a:r>
            <a:r>
              <a:rPr lang="en-GB" dirty="0" smtClean="0"/>
              <a:t> 486-491.</a:t>
            </a:r>
            <a:endParaRPr lang="el-GR" dirty="0" smtClean="0"/>
          </a:p>
          <a:p>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Επισημαίνονται τα αναλλοίωτα στοιχεία διότι, πέρα από τη χρησιμότητά τους στην επιστημονική έρευνα, συνεισφέρουν προς την κατεύθυνση της διατήρησης διαφορετικών πολιτισμών, επειδή, ακριβώς, ο σεβασμός στα ειδικά χαρακτηριστικά προάγει τόσο τις επιστήμες, συμπεριλαμβανομένης και της γλωσσικής,  όσο και την κουλτούρα</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buNone/>
            </a:pPr>
            <a:endParaRPr lang="el-GR" dirty="0" smtClean="0"/>
          </a:p>
          <a:p>
            <a:r>
              <a:rPr lang="el-GR" dirty="0" smtClean="0"/>
              <a:t>Πιστεύω ακράδαντα ότι είναι ανάγκη ο σύγχρονος δάσκαλος της γλώσσας να είναι εξοικειωμένος από τα φοιτητικά του χρόνια για τις υποκείμενες σχέσεις μεταξύ των επιστημών, συμπεριλαμβανομένων και των μαθηματικών και, αφού πρώτα αποβάλει τον φόβο που προκαλείται αποκλειστικά και μόνο από την άγνοια, να συμμετέχει και να συνεισφέρει στην έρευνα και τη διδασκαλία της γλώσσας. </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1.	Διεπιστημονικότητα,  </a:t>
            </a:r>
            <a:r>
              <a:rPr lang="el-GR" b="1" dirty="0" err="1" smtClean="0"/>
              <a:t>διαθεματικότητα</a:t>
            </a:r>
            <a:r>
              <a:rPr lang="el-GR"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Συνεργασία  μεταξύ των επιστημών </a:t>
            </a:r>
            <a:r>
              <a:rPr lang="el-GR" dirty="0" smtClean="0">
                <a:sym typeface="Wingdings"/>
              </a:rPr>
              <a:t></a:t>
            </a:r>
            <a:r>
              <a:rPr lang="el-GR" dirty="0" smtClean="0"/>
              <a:t> Ανάγκη</a:t>
            </a:r>
          </a:p>
          <a:p>
            <a:r>
              <a:rPr lang="el-GR" dirty="0" smtClean="0"/>
              <a:t> Κλασική ελληνική σκέψη =  σφαιρικότητα</a:t>
            </a:r>
          </a:p>
          <a:p>
            <a:r>
              <a:rPr lang="el-GR" dirty="0" smtClean="0"/>
              <a:t> </a:t>
            </a:r>
            <a:r>
              <a:rPr lang="el-GR" dirty="0" err="1" smtClean="0"/>
              <a:t>Κοινωνικο</a:t>
            </a:r>
            <a:r>
              <a:rPr lang="el-GR" dirty="0" smtClean="0"/>
              <a:t>-οικονομικοί λόγοι </a:t>
            </a:r>
            <a:r>
              <a:rPr lang="el-GR" dirty="0" smtClean="0">
                <a:sym typeface="Wingdings"/>
              </a:rPr>
              <a:t></a:t>
            </a:r>
            <a:r>
              <a:rPr lang="el-GR" dirty="0" smtClean="0"/>
              <a:t>  καταστρατήγηση</a:t>
            </a:r>
          </a:p>
          <a:p>
            <a:r>
              <a:rPr lang="el-GR" dirty="0" smtClean="0"/>
              <a:t>Επιστήμονες: </a:t>
            </a:r>
            <a:r>
              <a:rPr lang="el-GR" b="1" i="1" dirty="0" smtClean="0"/>
              <a:t> ΠΟΤΕ</a:t>
            </a:r>
            <a:r>
              <a:rPr lang="el-GR" dirty="0" smtClean="0"/>
              <a:t> δεν σταμάτησαν να συνεργάζονται </a:t>
            </a:r>
          </a:p>
          <a:p>
            <a:r>
              <a:rPr lang="el-GR" dirty="0" smtClean="0"/>
              <a:t>Σημερινή εποχή : συνεργασία συνειδητή και μάλιστα από τις πρώτες βαθμίδες της εκπαίδευσης. </a:t>
            </a:r>
          </a:p>
          <a:p>
            <a:r>
              <a:rPr lang="el-GR" dirty="0" smtClean="0"/>
              <a:t>Εκπαιδευτική πολιτική ΕΕ: σφαιρική αντιμετώπιση της επιστήμης και συνεργασία επιστημών </a:t>
            </a:r>
            <a:r>
              <a:rPr lang="el-GR" smtClean="0"/>
              <a:t>/ επιστημόνων </a:t>
            </a:r>
            <a:r>
              <a:rPr lang="el-GR" smtClean="0">
                <a:sym typeface="Wingdings"/>
              </a:rPr>
              <a:t></a:t>
            </a:r>
            <a:r>
              <a:rPr lang="el-GR" smtClean="0"/>
              <a:t> </a:t>
            </a:r>
            <a:r>
              <a:rPr lang="el-GR" dirty="0" smtClean="0"/>
              <a:t>πρωτοβάθμια, δευτεροβάθμια </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Εκπαίδευση =βασικός μηχανισμός και  κύριο δομικό μέσο με το οποίο η κοινωνία επιδιώκει να καταστήσει τους πολίτες ικανούς να ολοκληρωθούν ως προσωπικότητες και να αποκτήσουν ισότιμη πρόσβαση στην ευημερία, στη λήψη δημοκρατικών αποφάσεων και στην ατομική, κοινωνική και πολιτισμική ανάπτυξη. </a:t>
            </a:r>
          </a:p>
          <a:p>
            <a:r>
              <a:rPr lang="el-GR" b="1" i="1" dirty="0" smtClean="0"/>
              <a:t>ΑΠΑΡΑΙΤΗΤΟ:</a:t>
            </a:r>
            <a:r>
              <a:rPr lang="el-GR" dirty="0" smtClean="0"/>
              <a:t> νέος εκπαιδευτικός σχεδιασμός, κάτω από το πρίσμα των νέων δεδομένων αλλά και των επιθυμητών επιδιώξεων.</a:t>
            </a:r>
          </a:p>
          <a:p>
            <a:pPr>
              <a:buNone/>
            </a:pPr>
            <a:r>
              <a:rPr lang="el-GR" dirty="0" smtClean="0"/>
              <a:t> </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1257</TotalTime>
  <Words>3511</Words>
  <PresentationFormat>Προβολή στην οθόνη (4:3)</PresentationFormat>
  <Paragraphs>153</Paragraphs>
  <Slides>67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67</vt:i4>
      </vt:variant>
    </vt:vector>
  </HeadingPairs>
  <TitlesOfParts>
    <vt:vector size="68" baseType="lpstr">
      <vt:lpstr>Θέμα του Office</vt:lpstr>
      <vt:lpstr>ΓΛΩΣΣΑ ΚΑΙΜΑΘΗΜΑΤΙΚΑ  ΜΟΝΤΕΛΑ  ΕΕΓΛΩ 338 1</vt:lpstr>
      <vt:lpstr>Διαφάνεια 2</vt:lpstr>
      <vt:lpstr> ΌΜΩΣ… </vt:lpstr>
      <vt:lpstr>Σήμερα, 21ος αιώνας…</vt:lpstr>
      <vt:lpstr>Διαφάνεια 5</vt:lpstr>
      <vt:lpstr>Διαφάνεια 6</vt:lpstr>
      <vt:lpstr>Διαφάνεια 7</vt:lpstr>
      <vt:lpstr> 1. Διεπιστημονικότητα,  διαθεματικότητα  </vt:lpstr>
      <vt:lpstr>Διαφάνεια 9</vt:lpstr>
      <vt:lpstr> Σημερινή κοινωνική πραγματικότητα:   μεταβλητότητα  και ρευστότητα </vt:lpstr>
      <vt:lpstr>Διαφάνεια 11</vt:lpstr>
      <vt:lpstr>Διαφάνεια 12</vt:lpstr>
      <vt:lpstr>Διαφάνεια 13</vt:lpstr>
      <vt:lpstr>Διαφάνεια 14</vt:lpstr>
      <vt:lpstr>Διαφάνεια 15</vt:lpstr>
      <vt:lpstr>Διαφάνεια 16</vt:lpstr>
      <vt:lpstr>Διαφάνεια 17</vt:lpstr>
      <vt:lpstr>ΓΛΩΣΣΑ ΚΑΙ ΔΙΕΠΙΣΤΗΜΟΝΙΚΟΤΗΤΑ </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Δύο Γενικά Μαθηματικά Πρότυπα </vt:lpstr>
      <vt:lpstr>Διαφάνεια 39</vt:lpstr>
      <vt:lpstr>Διαφάνεια 40</vt:lpstr>
      <vt:lpstr>Ι.    Πρώτο Γενικό Πρότυπο </vt:lpstr>
      <vt:lpstr> 1ο στάδιο: Βασικό  αντικείμενο - σύνολο μελέτης </vt:lpstr>
      <vt:lpstr> 2ο στάδιο:  Βασικά αξιώματα –βασικοί δομικοί κανόνες </vt:lpstr>
      <vt:lpstr>Διαφάνεια 44</vt:lpstr>
      <vt:lpstr>Διαφάνεια 45</vt:lpstr>
      <vt:lpstr>Το γεγονός ότι ένα αξίωμα είναι «οφθαλμοφανές» δεν συνεπάγεται και την αυτόματη αποδοχή του</vt:lpstr>
      <vt:lpstr>Διαφάνεια 47</vt:lpstr>
      <vt:lpstr>Διαφάνεια 48</vt:lpstr>
      <vt:lpstr>Συγκεκριμένα…</vt:lpstr>
      <vt:lpstr>Διαφάνεια 50</vt:lpstr>
      <vt:lpstr>Διαφάνεια 51</vt:lpstr>
      <vt:lpstr>Διαφάνεια 52</vt:lpstr>
      <vt:lpstr>Διαφάνεια 53</vt:lpstr>
      <vt:lpstr>Διαφάνεια 54</vt:lpstr>
      <vt:lpstr>Διαφάνεια 55</vt:lpstr>
      <vt:lpstr>Διαφάνεια 56</vt:lpstr>
      <vt:lpstr>3ο στάδιο:  Κατασκευή </vt:lpstr>
      <vt:lpstr>3ο στάδιο:  Κατασκευή </vt:lpstr>
      <vt:lpstr> Ακόμη, η ανάδειξη παλαιοτέρων τύπων της γλώσσας και η εκ νέου, αυτούσια ή τροποποιημένη, χρήση τους. </vt:lpstr>
      <vt:lpstr>4ο στάδιο:  Μορφισμοί </vt:lpstr>
      <vt:lpstr>Διαφάνεια 61</vt:lpstr>
      <vt:lpstr>Διαφάνεια 62</vt:lpstr>
      <vt:lpstr> 5ο στάδιο:  Μετασχηματισμοί και αναλλοίωτα στοιχεία </vt:lpstr>
      <vt:lpstr>Διαφάνεια 64</vt:lpstr>
      <vt:lpstr>Διαφάνεια 65</vt:lpstr>
      <vt:lpstr>Διαφάνεια 66</vt:lpstr>
      <vt:lpstr>Διαφάνεια 67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ΚΑΜΠΑΚΗ</dc:creator>
  <cp:lastModifiedBy>ΚΑΜΠΑΚΗ</cp:lastModifiedBy>
  <cp:revision>34</cp:revision>
  <dcterms:created xsi:type="dcterms:W3CDTF">2018-10-07T12:20:15Z</dcterms:created>
  <dcterms:modified xsi:type="dcterms:W3CDTF">2018-10-21T16:49:45Z</dcterms:modified>
</cp:coreProperties>
</file>