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9" r:id="rId2"/>
    <p:sldId id="260" r:id="rId3"/>
    <p:sldId id="275" r:id="rId4"/>
    <p:sldId id="339" r:id="rId5"/>
    <p:sldId id="273" r:id="rId6"/>
    <p:sldId id="274" r:id="rId7"/>
    <p:sldId id="436" r:id="rId8"/>
    <p:sldId id="440" r:id="rId9"/>
    <p:sldId id="441" r:id="rId10"/>
    <p:sldId id="445" r:id="rId11"/>
    <p:sldId id="442" r:id="rId12"/>
    <p:sldId id="446" r:id="rId13"/>
    <p:sldId id="261" r:id="rId14"/>
    <p:sldId id="263" r:id="rId15"/>
    <p:sldId id="264" r:id="rId16"/>
    <p:sldId id="444" r:id="rId17"/>
    <p:sldId id="265" r:id="rId18"/>
    <p:sldId id="448" r:id="rId19"/>
    <p:sldId id="447" r:id="rId20"/>
    <p:sldId id="267" r:id="rId21"/>
    <p:sldId id="266" r:id="rId22"/>
    <p:sldId id="270" r:id="rId23"/>
    <p:sldId id="268" r:id="rId2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498"/>
    <p:restoredTop sz="94627"/>
  </p:normalViewPr>
  <p:slideViewPr>
    <p:cSldViewPr snapToGrid="0" snapToObjects="1">
      <p:cViewPr varScale="1">
        <p:scale>
          <a:sx n="119" d="100"/>
          <a:sy n="119" d="100"/>
        </p:scale>
        <p:origin x="24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5F716A-274D-2647-AE40-137561DE192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9BE33E29-0381-A544-8FDE-FEC117512E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DF2937A-2DDA-DE4B-8152-42B2A05BAF79}"/>
              </a:ext>
            </a:extLst>
          </p:cNvPr>
          <p:cNvSpPr>
            <a:spLocks noGrp="1"/>
          </p:cNvSpPr>
          <p:nvPr>
            <p:ph type="dt" sz="half" idx="10"/>
          </p:nvPr>
        </p:nvSpPr>
        <p:spPr/>
        <p:txBody>
          <a:bodyPr/>
          <a:lstStyle/>
          <a:p>
            <a:fld id="{E6801664-EE3B-B04A-B907-2CF68CEF6ECD}" type="datetimeFigureOut">
              <a:rPr lang="el-GR" smtClean="0"/>
              <a:t>20/5/26</a:t>
            </a:fld>
            <a:endParaRPr lang="el-GR"/>
          </a:p>
        </p:txBody>
      </p:sp>
      <p:sp>
        <p:nvSpPr>
          <p:cNvPr id="5" name="Θέση υποσέλιδου 4">
            <a:extLst>
              <a:ext uri="{FF2B5EF4-FFF2-40B4-BE49-F238E27FC236}">
                <a16:creationId xmlns:a16="http://schemas.microsoft.com/office/drawing/2014/main" id="{DDDA2229-6D47-8E42-902C-FCD51539380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6610B80-C852-1241-A9A5-0821DB30ED8F}"/>
              </a:ext>
            </a:extLst>
          </p:cNvPr>
          <p:cNvSpPr>
            <a:spLocks noGrp="1"/>
          </p:cNvSpPr>
          <p:nvPr>
            <p:ph type="sldNum" sz="quarter" idx="12"/>
          </p:nvPr>
        </p:nvSpPr>
        <p:spPr/>
        <p:txBody>
          <a:bodyPr/>
          <a:lstStyle/>
          <a:p>
            <a:fld id="{03A53259-CC6A-FC4D-98AE-210D8D6453CB}" type="slidenum">
              <a:rPr lang="el-GR" smtClean="0"/>
              <a:t>‹#›</a:t>
            </a:fld>
            <a:endParaRPr lang="el-GR"/>
          </a:p>
        </p:txBody>
      </p:sp>
    </p:spTree>
    <p:extLst>
      <p:ext uri="{BB962C8B-B14F-4D97-AF65-F5344CB8AC3E}">
        <p14:creationId xmlns:p14="http://schemas.microsoft.com/office/powerpoint/2010/main" val="3079079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1A1245-A7D9-7E4E-A836-299B465EAE1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F9DC685-8A5C-0E47-A4BE-F6E25A29F160}"/>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67259A8-2EBC-3B45-B796-A413E5B0CE61}"/>
              </a:ext>
            </a:extLst>
          </p:cNvPr>
          <p:cNvSpPr>
            <a:spLocks noGrp="1"/>
          </p:cNvSpPr>
          <p:nvPr>
            <p:ph type="dt" sz="half" idx="10"/>
          </p:nvPr>
        </p:nvSpPr>
        <p:spPr/>
        <p:txBody>
          <a:bodyPr/>
          <a:lstStyle/>
          <a:p>
            <a:fld id="{E6801664-EE3B-B04A-B907-2CF68CEF6ECD}" type="datetimeFigureOut">
              <a:rPr lang="el-GR" smtClean="0"/>
              <a:t>20/5/26</a:t>
            </a:fld>
            <a:endParaRPr lang="el-GR"/>
          </a:p>
        </p:txBody>
      </p:sp>
      <p:sp>
        <p:nvSpPr>
          <p:cNvPr id="5" name="Θέση υποσέλιδου 4">
            <a:extLst>
              <a:ext uri="{FF2B5EF4-FFF2-40B4-BE49-F238E27FC236}">
                <a16:creationId xmlns:a16="http://schemas.microsoft.com/office/drawing/2014/main" id="{A33CA94B-D1A4-C948-8D94-074B4942B2E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9FC9414-4BA6-E64D-BFF0-84582AD95F87}"/>
              </a:ext>
            </a:extLst>
          </p:cNvPr>
          <p:cNvSpPr>
            <a:spLocks noGrp="1"/>
          </p:cNvSpPr>
          <p:nvPr>
            <p:ph type="sldNum" sz="quarter" idx="12"/>
          </p:nvPr>
        </p:nvSpPr>
        <p:spPr/>
        <p:txBody>
          <a:bodyPr/>
          <a:lstStyle/>
          <a:p>
            <a:fld id="{03A53259-CC6A-FC4D-98AE-210D8D6453CB}" type="slidenum">
              <a:rPr lang="el-GR" smtClean="0"/>
              <a:t>‹#›</a:t>
            </a:fld>
            <a:endParaRPr lang="el-GR"/>
          </a:p>
        </p:txBody>
      </p:sp>
    </p:spTree>
    <p:extLst>
      <p:ext uri="{BB962C8B-B14F-4D97-AF65-F5344CB8AC3E}">
        <p14:creationId xmlns:p14="http://schemas.microsoft.com/office/powerpoint/2010/main" val="2555675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DC895AA0-70B8-F14A-BA5F-D54F15267AC2}"/>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01B7238-F706-A646-AD04-AB901CCAE7FB}"/>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9FE2A5C-FD9B-1E4A-B7D2-7C7D3C7F9C12}"/>
              </a:ext>
            </a:extLst>
          </p:cNvPr>
          <p:cNvSpPr>
            <a:spLocks noGrp="1"/>
          </p:cNvSpPr>
          <p:nvPr>
            <p:ph type="dt" sz="half" idx="10"/>
          </p:nvPr>
        </p:nvSpPr>
        <p:spPr/>
        <p:txBody>
          <a:bodyPr/>
          <a:lstStyle/>
          <a:p>
            <a:fld id="{E6801664-EE3B-B04A-B907-2CF68CEF6ECD}" type="datetimeFigureOut">
              <a:rPr lang="el-GR" smtClean="0"/>
              <a:t>20/5/26</a:t>
            </a:fld>
            <a:endParaRPr lang="el-GR"/>
          </a:p>
        </p:txBody>
      </p:sp>
      <p:sp>
        <p:nvSpPr>
          <p:cNvPr id="5" name="Θέση υποσέλιδου 4">
            <a:extLst>
              <a:ext uri="{FF2B5EF4-FFF2-40B4-BE49-F238E27FC236}">
                <a16:creationId xmlns:a16="http://schemas.microsoft.com/office/drawing/2014/main" id="{76EDB49E-0B42-B840-9380-7704303F9D5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9D433F4-A0ED-BB41-A5A1-167318FD58AB}"/>
              </a:ext>
            </a:extLst>
          </p:cNvPr>
          <p:cNvSpPr>
            <a:spLocks noGrp="1"/>
          </p:cNvSpPr>
          <p:nvPr>
            <p:ph type="sldNum" sz="quarter" idx="12"/>
          </p:nvPr>
        </p:nvSpPr>
        <p:spPr/>
        <p:txBody>
          <a:bodyPr/>
          <a:lstStyle/>
          <a:p>
            <a:fld id="{03A53259-CC6A-FC4D-98AE-210D8D6453CB}" type="slidenum">
              <a:rPr lang="el-GR" smtClean="0"/>
              <a:t>‹#›</a:t>
            </a:fld>
            <a:endParaRPr lang="el-GR"/>
          </a:p>
        </p:txBody>
      </p:sp>
    </p:spTree>
    <p:extLst>
      <p:ext uri="{BB962C8B-B14F-4D97-AF65-F5344CB8AC3E}">
        <p14:creationId xmlns:p14="http://schemas.microsoft.com/office/powerpoint/2010/main" val="4098659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C33023-AA95-1948-8A83-1425C0E00AE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7825DE3-BF30-7941-A532-1A384CD1575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471DBF8-80E6-C747-8077-9591E0AF8046}"/>
              </a:ext>
            </a:extLst>
          </p:cNvPr>
          <p:cNvSpPr>
            <a:spLocks noGrp="1"/>
          </p:cNvSpPr>
          <p:nvPr>
            <p:ph type="dt" sz="half" idx="10"/>
          </p:nvPr>
        </p:nvSpPr>
        <p:spPr/>
        <p:txBody>
          <a:bodyPr/>
          <a:lstStyle/>
          <a:p>
            <a:fld id="{E6801664-EE3B-B04A-B907-2CF68CEF6ECD}" type="datetimeFigureOut">
              <a:rPr lang="el-GR" smtClean="0"/>
              <a:t>20/5/26</a:t>
            </a:fld>
            <a:endParaRPr lang="el-GR"/>
          </a:p>
        </p:txBody>
      </p:sp>
      <p:sp>
        <p:nvSpPr>
          <p:cNvPr id="5" name="Θέση υποσέλιδου 4">
            <a:extLst>
              <a:ext uri="{FF2B5EF4-FFF2-40B4-BE49-F238E27FC236}">
                <a16:creationId xmlns:a16="http://schemas.microsoft.com/office/drawing/2014/main" id="{B1EC52F6-BCA6-AE41-AA14-48EDAEB7CC3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5528264-250C-E54A-A785-7FDA15C03462}"/>
              </a:ext>
            </a:extLst>
          </p:cNvPr>
          <p:cNvSpPr>
            <a:spLocks noGrp="1"/>
          </p:cNvSpPr>
          <p:nvPr>
            <p:ph type="sldNum" sz="quarter" idx="12"/>
          </p:nvPr>
        </p:nvSpPr>
        <p:spPr/>
        <p:txBody>
          <a:bodyPr/>
          <a:lstStyle/>
          <a:p>
            <a:fld id="{03A53259-CC6A-FC4D-98AE-210D8D6453CB}" type="slidenum">
              <a:rPr lang="el-GR" smtClean="0"/>
              <a:t>‹#›</a:t>
            </a:fld>
            <a:endParaRPr lang="el-GR"/>
          </a:p>
        </p:txBody>
      </p:sp>
    </p:spTree>
    <p:extLst>
      <p:ext uri="{BB962C8B-B14F-4D97-AF65-F5344CB8AC3E}">
        <p14:creationId xmlns:p14="http://schemas.microsoft.com/office/powerpoint/2010/main" val="1061022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453396-EE29-6D4E-BE5F-916965B165C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1885015-21BD-E144-A163-F60B86866B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F69177DA-6C14-5348-B358-EA782A0AA0BA}"/>
              </a:ext>
            </a:extLst>
          </p:cNvPr>
          <p:cNvSpPr>
            <a:spLocks noGrp="1"/>
          </p:cNvSpPr>
          <p:nvPr>
            <p:ph type="dt" sz="half" idx="10"/>
          </p:nvPr>
        </p:nvSpPr>
        <p:spPr/>
        <p:txBody>
          <a:bodyPr/>
          <a:lstStyle/>
          <a:p>
            <a:fld id="{E6801664-EE3B-B04A-B907-2CF68CEF6ECD}" type="datetimeFigureOut">
              <a:rPr lang="el-GR" smtClean="0"/>
              <a:t>20/5/26</a:t>
            </a:fld>
            <a:endParaRPr lang="el-GR"/>
          </a:p>
        </p:txBody>
      </p:sp>
      <p:sp>
        <p:nvSpPr>
          <p:cNvPr id="5" name="Θέση υποσέλιδου 4">
            <a:extLst>
              <a:ext uri="{FF2B5EF4-FFF2-40B4-BE49-F238E27FC236}">
                <a16:creationId xmlns:a16="http://schemas.microsoft.com/office/drawing/2014/main" id="{5AE5E8F6-DBB6-AC4C-88B4-325A88BDB21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A2D3C5D-7BA1-EC42-B500-FFA7F39EAD9D}"/>
              </a:ext>
            </a:extLst>
          </p:cNvPr>
          <p:cNvSpPr>
            <a:spLocks noGrp="1"/>
          </p:cNvSpPr>
          <p:nvPr>
            <p:ph type="sldNum" sz="quarter" idx="12"/>
          </p:nvPr>
        </p:nvSpPr>
        <p:spPr/>
        <p:txBody>
          <a:bodyPr/>
          <a:lstStyle/>
          <a:p>
            <a:fld id="{03A53259-CC6A-FC4D-98AE-210D8D6453CB}" type="slidenum">
              <a:rPr lang="el-GR" smtClean="0"/>
              <a:t>‹#›</a:t>
            </a:fld>
            <a:endParaRPr lang="el-GR"/>
          </a:p>
        </p:txBody>
      </p:sp>
    </p:spTree>
    <p:extLst>
      <p:ext uri="{BB962C8B-B14F-4D97-AF65-F5344CB8AC3E}">
        <p14:creationId xmlns:p14="http://schemas.microsoft.com/office/powerpoint/2010/main" val="1300657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45E3B9-F896-3B4A-B3CB-B0C20A193EE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3F94E13-8333-CD4D-A90E-82EB8984254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8B2D677D-2ADE-5341-A0EA-DD3D44536B32}"/>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7A347561-8193-FE4D-9A62-5CD96E047BFD}"/>
              </a:ext>
            </a:extLst>
          </p:cNvPr>
          <p:cNvSpPr>
            <a:spLocks noGrp="1"/>
          </p:cNvSpPr>
          <p:nvPr>
            <p:ph type="dt" sz="half" idx="10"/>
          </p:nvPr>
        </p:nvSpPr>
        <p:spPr/>
        <p:txBody>
          <a:bodyPr/>
          <a:lstStyle/>
          <a:p>
            <a:fld id="{E6801664-EE3B-B04A-B907-2CF68CEF6ECD}" type="datetimeFigureOut">
              <a:rPr lang="el-GR" smtClean="0"/>
              <a:t>20/5/26</a:t>
            </a:fld>
            <a:endParaRPr lang="el-GR"/>
          </a:p>
        </p:txBody>
      </p:sp>
      <p:sp>
        <p:nvSpPr>
          <p:cNvPr id="6" name="Θέση υποσέλιδου 5">
            <a:extLst>
              <a:ext uri="{FF2B5EF4-FFF2-40B4-BE49-F238E27FC236}">
                <a16:creationId xmlns:a16="http://schemas.microsoft.com/office/drawing/2014/main" id="{59A2E327-9BB0-B84C-AB9C-1AF369F3F0D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6BB3EA0-7A67-0F46-BDCC-33C34C0F9095}"/>
              </a:ext>
            </a:extLst>
          </p:cNvPr>
          <p:cNvSpPr>
            <a:spLocks noGrp="1"/>
          </p:cNvSpPr>
          <p:nvPr>
            <p:ph type="sldNum" sz="quarter" idx="12"/>
          </p:nvPr>
        </p:nvSpPr>
        <p:spPr/>
        <p:txBody>
          <a:bodyPr/>
          <a:lstStyle/>
          <a:p>
            <a:fld id="{03A53259-CC6A-FC4D-98AE-210D8D6453CB}" type="slidenum">
              <a:rPr lang="el-GR" smtClean="0"/>
              <a:t>‹#›</a:t>
            </a:fld>
            <a:endParaRPr lang="el-GR"/>
          </a:p>
        </p:txBody>
      </p:sp>
    </p:spTree>
    <p:extLst>
      <p:ext uri="{BB962C8B-B14F-4D97-AF65-F5344CB8AC3E}">
        <p14:creationId xmlns:p14="http://schemas.microsoft.com/office/powerpoint/2010/main" val="712409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D120AD-6C2A-D84E-85FE-0B5DAA465B8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9D529DD-8B6B-4A40-84DB-AF6FCC5BFD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247EBAF4-4029-024C-97E5-5E85D6238E24}"/>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82F25152-7182-3B4E-A0A4-811EA0F47B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6AA7F753-7292-9F48-93E6-792E77AD858C}"/>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F5766D3A-EC21-A244-8B3C-550AE6260978}"/>
              </a:ext>
            </a:extLst>
          </p:cNvPr>
          <p:cNvSpPr>
            <a:spLocks noGrp="1"/>
          </p:cNvSpPr>
          <p:nvPr>
            <p:ph type="dt" sz="half" idx="10"/>
          </p:nvPr>
        </p:nvSpPr>
        <p:spPr/>
        <p:txBody>
          <a:bodyPr/>
          <a:lstStyle/>
          <a:p>
            <a:fld id="{E6801664-EE3B-B04A-B907-2CF68CEF6ECD}" type="datetimeFigureOut">
              <a:rPr lang="el-GR" smtClean="0"/>
              <a:t>20/5/26</a:t>
            </a:fld>
            <a:endParaRPr lang="el-GR"/>
          </a:p>
        </p:txBody>
      </p:sp>
      <p:sp>
        <p:nvSpPr>
          <p:cNvPr id="8" name="Θέση υποσέλιδου 7">
            <a:extLst>
              <a:ext uri="{FF2B5EF4-FFF2-40B4-BE49-F238E27FC236}">
                <a16:creationId xmlns:a16="http://schemas.microsoft.com/office/drawing/2014/main" id="{83B7A66C-66F2-2144-B56A-89FCEEE1A12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2D86B677-0C25-8C4B-A2C7-C55E1B82526A}"/>
              </a:ext>
            </a:extLst>
          </p:cNvPr>
          <p:cNvSpPr>
            <a:spLocks noGrp="1"/>
          </p:cNvSpPr>
          <p:nvPr>
            <p:ph type="sldNum" sz="quarter" idx="12"/>
          </p:nvPr>
        </p:nvSpPr>
        <p:spPr/>
        <p:txBody>
          <a:bodyPr/>
          <a:lstStyle/>
          <a:p>
            <a:fld id="{03A53259-CC6A-FC4D-98AE-210D8D6453CB}" type="slidenum">
              <a:rPr lang="el-GR" smtClean="0"/>
              <a:t>‹#›</a:t>
            </a:fld>
            <a:endParaRPr lang="el-GR"/>
          </a:p>
        </p:txBody>
      </p:sp>
    </p:spTree>
    <p:extLst>
      <p:ext uri="{BB962C8B-B14F-4D97-AF65-F5344CB8AC3E}">
        <p14:creationId xmlns:p14="http://schemas.microsoft.com/office/powerpoint/2010/main" val="1562092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37F175-D754-4F41-9335-BDA7BCE349B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66A00EB5-BB2D-BC45-A5CA-E3A4D48DB15F}"/>
              </a:ext>
            </a:extLst>
          </p:cNvPr>
          <p:cNvSpPr>
            <a:spLocks noGrp="1"/>
          </p:cNvSpPr>
          <p:nvPr>
            <p:ph type="dt" sz="half" idx="10"/>
          </p:nvPr>
        </p:nvSpPr>
        <p:spPr/>
        <p:txBody>
          <a:bodyPr/>
          <a:lstStyle/>
          <a:p>
            <a:fld id="{E6801664-EE3B-B04A-B907-2CF68CEF6ECD}" type="datetimeFigureOut">
              <a:rPr lang="el-GR" smtClean="0"/>
              <a:t>20/5/26</a:t>
            </a:fld>
            <a:endParaRPr lang="el-GR"/>
          </a:p>
        </p:txBody>
      </p:sp>
      <p:sp>
        <p:nvSpPr>
          <p:cNvPr id="4" name="Θέση υποσέλιδου 3">
            <a:extLst>
              <a:ext uri="{FF2B5EF4-FFF2-40B4-BE49-F238E27FC236}">
                <a16:creationId xmlns:a16="http://schemas.microsoft.com/office/drawing/2014/main" id="{F5338CBA-67C5-C04C-BE37-673C599CE6E0}"/>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7141C617-57C1-134C-A442-0445E0B409A1}"/>
              </a:ext>
            </a:extLst>
          </p:cNvPr>
          <p:cNvSpPr>
            <a:spLocks noGrp="1"/>
          </p:cNvSpPr>
          <p:nvPr>
            <p:ph type="sldNum" sz="quarter" idx="12"/>
          </p:nvPr>
        </p:nvSpPr>
        <p:spPr/>
        <p:txBody>
          <a:bodyPr/>
          <a:lstStyle/>
          <a:p>
            <a:fld id="{03A53259-CC6A-FC4D-98AE-210D8D6453CB}" type="slidenum">
              <a:rPr lang="el-GR" smtClean="0"/>
              <a:t>‹#›</a:t>
            </a:fld>
            <a:endParaRPr lang="el-GR"/>
          </a:p>
        </p:txBody>
      </p:sp>
    </p:spTree>
    <p:extLst>
      <p:ext uri="{BB962C8B-B14F-4D97-AF65-F5344CB8AC3E}">
        <p14:creationId xmlns:p14="http://schemas.microsoft.com/office/powerpoint/2010/main" val="2388670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B23CCF46-2688-474B-AEAF-862A2FEAC640}"/>
              </a:ext>
            </a:extLst>
          </p:cNvPr>
          <p:cNvSpPr>
            <a:spLocks noGrp="1"/>
          </p:cNvSpPr>
          <p:nvPr>
            <p:ph type="dt" sz="half" idx="10"/>
          </p:nvPr>
        </p:nvSpPr>
        <p:spPr/>
        <p:txBody>
          <a:bodyPr/>
          <a:lstStyle/>
          <a:p>
            <a:fld id="{E6801664-EE3B-B04A-B907-2CF68CEF6ECD}" type="datetimeFigureOut">
              <a:rPr lang="el-GR" smtClean="0"/>
              <a:t>20/5/26</a:t>
            </a:fld>
            <a:endParaRPr lang="el-GR"/>
          </a:p>
        </p:txBody>
      </p:sp>
      <p:sp>
        <p:nvSpPr>
          <p:cNvPr id="3" name="Θέση υποσέλιδου 2">
            <a:extLst>
              <a:ext uri="{FF2B5EF4-FFF2-40B4-BE49-F238E27FC236}">
                <a16:creationId xmlns:a16="http://schemas.microsoft.com/office/drawing/2014/main" id="{7BF28C7C-790E-1147-A305-3C797663ABE2}"/>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373F8743-004F-5F42-83EE-69EE17DC723A}"/>
              </a:ext>
            </a:extLst>
          </p:cNvPr>
          <p:cNvSpPr>
            <a:spLocks noGrp="1"/>
          </p:cNvSpPr>
          <p:nvPr>
            <p:ph type="sldNum" sz="quarter" idx="12"/>
          </p:nvPr>
        </p:nvSpPr>
        <p:spPr/>
        <p:txBody>
          <a:bodyPr/>
          <a:lstStyle/>
          <a:p>
            <a:fld id="{03A53259-CC6A-FC4D-98AE-210D8D6453CB}" type="slidenum">
              <a:rPr lang="el-GR" smtClean="0"/>
              <a:t>‹#›</a:t>
            </a:fld>
            <a:endParaRPr lang="el-GR"/>
          </a:p>
        </p:txBody>
      </p:sp>
    </p:spTree>
    <p:extLst>
      <p:ext uri="{BB962C8B-B14F-4D97-AF65-F5344CB8AC3E}">
        <p14:creationId xmlns:p14="http://schemas.microsoft.com/office/powerpoint/2010/main" val="1450454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6113CE-A781-994C-82AF-D7923A4BE94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AD367C4-B71F-074E-B761-133ECDE0EE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C1E0DE14-00C8-4C4D-83C8-90C5349131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D9BA5E5-8D37-164E-9996-E8FFD0A79C4B}"/>
              </a:ext>
            </a:extLst>
          </p:cNvPr>
          <p:cNvSpPr>
            <a:spLocks noGrp="1"/>
          </p:cNvSpPr>
          <p:nvPr>
            <p:ph type="dt" sz="half" idx="10"/>
          </p:nvPr>
        </p:nvSpPr>
        <p:spPr/>
        <p:txBody>
          <a:bodyPr/>
          <a:lstStyle/>
          <a:p>
            <a:fld id="{E6801664-EE3B-B04A-B907-2CF68CEF6ECD}" type="datetimeFigureOut">
              <a:rPr lang="el-GR" smtClean="0"/>
              <a:t>20/5/26</a:t>
            </a:fld>
            <a:endParaRPr lang="el-GR"/>
          </a:p>
        </p:txBody>
      </p:sp>
      <p:sp>
        <p:nvSpPr>
          <p:cNvPr id="6" name="Θέση υποσέλιδου 5">
            <a:extLst>
              <a:ext uri="{FF2B5EF4-FFF2-40B4-BE49-F238E27FC236}">
                <a16:creationId xmlns:a16="http://schemas.microsoft.com/office/drawing/2014/main" id="{B435E0F5-C36F-A84E-B5C8-6F427B6D1E3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15A2E99-CF31-2144-9645-38AAB0111B62}"/>
              </a:ext>
            </a:extLst>
          </p:cNvPr>
          <p:cNvSpPr>
            <a:spLocks noGrp="1"/>
          </p:cNvSpPr>
          <p:nvPr>
            <p:ph type="sldNum" sz="quarter" idx="12"/>
          </p:nvPr>
        </p:nvSpPr>
        <p:spPr/>
        <p:txBody>
          <a:bodyPr/>
          <a:lstStyle/>
          <a:p>
            <a:fld id="{03A53259-CC6A-FC4D-98AE-210D8D6453CB}" type="slidenum">
              <a:rPr lang="el-GR" smtClean="0"/>
              <a:t>‹#›</a:t>
            </a:fld>
            <a:endParaRPr lang="el-GR"/>
          </a:p>
        </p:txBody>
      </p:sp>
    </p:spTree>
    <p:extLst>
      <p:ext uri="{BB962C8B-B14F-4D97-AF65-F5344CB8AC3E}">
        <p14:creationId xmlns:p14="http://schemas.microsoft.com/office/powerpoint/2010/main" val="152915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129A83-4EBF-0A48-86A3-F54B890D2E3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88AC6BE6-F4AF-F642-B1F3-F445FAF5F1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33BF9AFD-5F0E-7A42-B7F3-4034FADCF8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6C3AFA7-AD46-6142-ABB3-04931E59A5FA}"/>
              </a:ext>
            </a:extLst>
          </p:cNvPr>
          <p:cNvSpPr>
            <a:spLocks noGrp="1"/>
          </p:cNvSpPr>
          <p:nvPr>
            <p:ph type="dt" sz="half" idx="10"/>
          </p:nvPr>
        </p:nvSpPr>
        <p:spPr/>
        <p:txBody>
          <a:bodyPr/>
          <a:lstStyle/>
          <a:p>
            <a:fld id="{E6801664-EE3B-B04A-B907-2CF68CEF6ECD}" type="datetimeFigureOut">
              <a:rPr lang="el-GR" smtClean="0"/>
              <a:t>20/5/26</a:t>
            </a:fld>
            <a:endParaRPr lang="el-GR"/>
          </a:p>
        </p:txBody>
      </p:sp>
      <p:sp>
        <p:nvSpPr>
          <p:cNvPr id="6" name="Θέση υποσέλιδου 5">
            <a:extLst>
              <a:ext uri="{FF2B5EF4-FFF2-40B4-BE49-F238E27FC236}">
                <a16:creationId xmlns:a16="http://schemas.microsoft.com/office/drawing/2014/main" id="{3DE6E3E6-8263-3049-96D2-57A5A1CA711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AB4FC3C-95A2-6241-9A58-499C17D1235A}"/>
              </a:ext>
            </a:extLst>
          </p:cNvPr>
          <p:cNvSpPr>
            <a:spLocks noGrp="1"/>
          </p:cNvSpPr>
          <p:nvPr>
            <p:ph type="sldNum" sz="quarter" idx="12"/>
          </p:nvPr>
        </p:nvSpPr>
        <p:spPr/>
        <p:txBody>
          <a:bodyPr/>
          <a:lstStyle/>
          <a:p>
            <a:fld id="{03A53259-CC6A-FC4D-98AE-210D8D6453CB}" type="slidenum">
              <a:rPr lang="el-GR" smtClean="0"/>
              <a:t>‹#›</a:t>
            </a:fld>
            <a:endParaRPr lang="el-GR"/>
          </a:p>
        </p:txBody>
      </p:sp>
    </p:spTree>
    <p:extLst>
      <p:ext uri="{BB962C8B-B14F-4D97-AF65-F5344CB8AC3E}">
        <p14:creationId xmlns:p14="http://schemas.microsoft.com/office/powerpoint/2010/main" val="835749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C6FEFA03-9B14-594C-A27E-E1B1D6ED5A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9355CA9-D43C-2D4C-AE94-06A6838FA5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CBC613C-CD99-1145-B1E3-2FBA2D48A2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801664-EE3B-B04A-B907-2CF68CEF6ECD}" type="datetimeFigureOut">
              <a:rPr lang="el-GR" smtClean="0"/>
              <a:t>20/5/26</a:t>
            </a:fld>
            <a:endParaRPr lang="el-GR"/>
          </a:p>
        </p:txBody>
      </p:sp>
      <p:sp>
        <p:nvSpPr>
          <p:cNvPr id="5" name="Θέση υποσέλιδου 4">
            <a:extLst>
              <a:ext uri="{FF2B5EF4-FFF2-40B4-BE49-F238E27FC236}">
                <a16:creationId xmlns:a16="http://schemas.microsoft.com/office/drawing/2014/main" id="{58997E59-87C1-1647-BA2C-7F7A8E6359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6AC47024-1EF6-2C46-8B8D-CCB2E7B04C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A53259-CC6A-FC4D-98AE-210D8D6453CB}" type="slidenum">
              <a:rPr lang="el-GR" smtClean="0"/>
              <a:t>‹#›</a:t>
            </a:fld>
            <a:endParaRPr lang="el-GR"/>
          </a:p>
        </p:txBody>
      </p:sp>
    </p:spTree>
    <p:extLst>
      <p:ext uri="{BB962C8B-B14F-4D97-AF65-F5344CB8AC3E}">
        <p14:creationId xmlns:p14="http://schemas.microsoft.com/office/powerpoint/2010/main" val="33714067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DFA435-13A5-7243-B447-54532928641B}"/>
              </a:ext>
            </a:extLst>
          </p:cNvPr>
          <p:cNvSpPr>
            <a:spLocks noGrp="1"/>
          </p:cNvSpPr>
          <p:nvPr>
            <p:ph type="ctrTitle"/>
          </p:nvPr>
        </p:nvSpPr>
        <p:spPr/>
        <p:txBody>
          <a:bodyPr/>
          <a:lstStyle/>
          <a:p>
            <a:r>
              <a:rPr lang="el-GR" b="1" dirty="0" err="1">
                <a:solidFill>
                  <a:srgbClr val="C00000"/>
                </a:solidFill>
              </a:rPr>
              <a:t>Διδακτικ</a:t>
            </a:r>
            <a:r>
              <a:rPr lang="en-US" b="1" dirty="0" err="1">
                <a:solidFill>
                  <a:srgbClr val="C00000"/>
                </a:solidFill>
              </a:rPr>
              <a:t>ή</a:t>
            </a:r>
            <a:r>
              <a:rPr lang="el-GR" b="1" dirty="0">
                <a:solidFill>
                  <a:srgbClr val="C00000"/>
                </a:solidFill>
              </a:rPr>
              <a:t> της Ιστορίας</a:t>
            </a:r>
            <a:br>
              <a:rPr lang="el-GR" b="1" dirty="0">
                <a:solidFill>
                  <a:srgbClr val="C00000"/>
                </a:solidFill>
              </a:rPr>
            </a:br>
            <a:endParaRPr lang="el-GR" b="1" dirty="0">
              <a:solidFill>
                <a:srgbClr val="C00000"/>
              </a:solidFill>
            </a:endParaRPr>
          </a:p>
        </p:txBody>
      </p:sp>
      <p:sp>
        <p:nvSpPr>
          <p:cNvPr id="3" name="Υπότιτλος 2">
            <a:extLst>
              <a:ext uri="{FF2B5EF4-FFF2-40B4-BE49-F238E27FC236}">
                <a16:creationId xmlns:a16="http://schemas.microsoft.com/office/drawing/2014/main" id="{C75E6938-906F-9741-8799-F405ECFB39FC}"/>
              </a:ext>
            </a:extLst>
          </p:cNvPr>
          <p:cNvSpPr>
            <a:spLocks noGrp="1"/>
          </p:cNvSpPr>
          <p:nvPr>
            <p:ph type="subTitle" idx="1"/>
          </p:nvPr>
        </p:nvSpPr>
        <p:spPr/>
        <p:txBody>
          <a:bodyPr>
            <a:normAutofit/>
          </a:bodyPr>
          <a:lstStyle/>
          <a:p>
            <a:r>
              <a:rPr lang="el-GR" b="1" dirty="0">
                <a:solidFill>
                  <a:schemeClr val="accent1"/>
                </a:solidFill>
              </a:rPr>
              <a:t>Παιδαγωγικό Τμήμα Δημοτικής Εκπαίδευσης</a:t>
            </a:r>
          </a:p>
          <a:p>
            <a:r>
              <a:rPr lang="el-GR" b="1" dirty="0">
                <a:solidFill>
                  <a:schemeClr val="accent1"/>
                </a:solidFill>
              </a:rPr>
              <a:t>Εαρινό Εξάμηνο 2026</a:t>
            </a:r>
          </a:p>
          <a:p>
            <a:r>
              <a:rPr lang="el-GR" b="1" dirty="0">
                <a:solidFill>
                  <a:schemeClr val="accent1"/>
                </a:solidFill>
              </a:rPr>
              <a:t>Μάθημα 13</a:t>
            </a:r>
            <a:r>
              <a:rPr lang="el-GR" b="1" baseline="30000" dirty="0">
                <a:solidFill>
                  <a:schemeClr val="accent1"/>
                </a:solidFill>
              </a:rPr>
              <a:t>ο</a:t>
            </a:r>
            <a:endParaRPr lang="el-GR" b="1" dirty="0">
              <a:solidFill>
                <a:schemeClr val="accent1"/>
              </a:solidFill>
            </a:endParaRPr>
          </a:p>
        </p:txBody>
      </p:sp>
      <p:sp>
        <p:nvSpPr>
          <p:cNvPr id="4" name="Θέση υποσέλιδου 3">
            <a:extLst>
              <a:ext uri="{FF2B5EF4-FFF2-40B4-BE49-F238E27FC236}">
                <a16:creationId xmlns:a16="http://schemas.microsoft.com/office/drawing/2014/main" id="{A7718FDB-76E7-7749-8E91-3130DCC0F924}"/>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8797791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CE8A23-1A8E-A249-3D56-ADE9015A29B2}"/>
              </a:ext>
            </a:extLst>
          </p:cNvPr>
          <p:cNvSpPr>
            <a:spLocks noGrp="1"/>
          </p:cNvSpPr>
          <p:nvPr>
            <p:ph type="title"/>
          </p:nvPr>
        </p:nvSpPr>
        <p:spPr>
          <a:xfrm>
            <a:off x="838200" y="365125"/>
            <a:ext cx="10515600" cy="5185821"/>
          </a:xfrm>
        </p:spPr>
        <p:txBody>
          <a:bodyPr>
            <a:normAutofit/>
          </a:bodyPr>
          <a:lstStyle/>
          <a:p>
            <a:r>
              <a:rPr lang="el-GR" b="1" dirty="0">
                <a:solidFill>
                  <a:srgbClr val="C00000"/>
                </a:solidFill>
              </a:rPr>
              <a:t>Ενότητα 1</a:t>
            </a:r>
            <a:r>
              <a:rPr lang="el-GR" b="1" baseline="30000" dirty="0">
                <a:solidFill>
                  <a:srgbClr val="C00000"/>
                </a:solidFill>
              </a:rPr>
              <a:t>η</a:t>
            </a:r>
            <a:r>
              <a:rPr lang="el-GR" b="1" dirty="0">
                <a:solidFill>
                  <a:srgbClr val="C00000"/>
                </a:solidFill>
              </a:rPr>
              <a:t>: επισκόπηση της ιστοριογραφίας και </a:t>
            </a:r>
            <a:r>
              <a:rPr lang="el-GR" b="1" dirty="0" err="1">
                <a:solidFill>
                  <a:srgbClr val="C00000"/>
                </a:solidFill>
              </a:rPr>
              <a:t>νοηματοδότηση</a:t>
            </a:r>
            <a:r>
              <a:rPr lang="el-GR" b="1" dirty="0">
                <a:solidFill>
                  <a:srgbClr val="C00000"/>
                </a:solidFill>
              </a:rPr>
              <a:t> εννοιών </a:t>
            </a:r>
            <a:br>
              <a:rPr lang="el-GR" dirty="0"/>
            </a:br>
            <a:endParaRPr lang="el-GR" b="1" dirty="0">
              <a:solidFill>
                <a:srgbClr val="C00000"/>
              </a:solidFill>
            </a:endParaRPr>
          </a:p>
        </p:txBody>
      </p:sp>
    </p:spTree>
    <p:extLst>
      <p:ext uri="{BB962C8B-B14F-4D97-AF65-F5344CB8AC3E}">
        <p14:creationId xmlns:p14="http://schemas.microsoft.com/office/powerpoint/2010/main" val="1236020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C6E4B4-26AF-2843-923D-F09D41E08BBD}"/>
              </a:ext>
            </a:extLst>
          </p:cNvPr>
          <p:cNvSpPr>
            <a:spLocks noGrp="1"/>
          </p:cNvSpPr>
          <p:nvPr>
            <p:ph type="title"/>
          </p:nvPr>
        </p:nvSpPr>
        <p:spPr/>
        <p:txBody>
          <a:bodyPr/>
          <a:lstStyle/>
          <a:p>
            <a:r>
              <a:rPr lang="el-GR" b="1" dirty="0">
                <a:solidFill>
                  <a:srgbClr val="C00000"/>
                </a:solidFill>
              </a:rPr>
              <a:t>Μάθημα </a:t>
            </a:r>
          </a:p>
        </p:txBody>
      </p:sp>
      <p:sp>
        <p:nvSpPr>
          <p:cNvPr id="3" name="Θέση περιεχομένου 2">
            <a:extLst>
              <a:ext uri="{FF2B5EF4-FFF2-40B4-BE49-F238E27FC236}">
                <a16:creationId xmlns:a16="http://schemas.microsoft.com/office/drawing/2014/main" id="{332117F4-8D42-2248-88E7-083C7345C308}"/>
              </a:ext>
            </a:extLst>
          </p:cNvPr>
          <p:cNvSpPr>
            <a:spLocks noGrp="1"/>
          </p:cNvSpPr>
          <p:nvPr>
            <p:ph idx="1"/>
          </p:nvPr>
        </p:nvSpPr>
        <p:spPr/>
        <p:txBody>
          <a:bodyPr/>
          <a:lstStyle/>
          <a:p>
            <a:r>
              <a:rPr lang="el-GR" b="1" dirty="0" err="1"/>
              <a:t>Νοηματοδοτώντας</a:t>
            </a:r>
            <a:r>
              <a:rPr lang="el-GR" b="1" dirty="0"/>
              <a:t> την Ιστορία</a:t>
            </a:r>
            <a:r>
              <a:rPr lang="el-GR" dirty="0"/>
              <a:t>. </a:t>
            </a:r>
            <a:r>
              <a:rPr lang="el-GR" b="1" dirty="0"/>
              <a:t>Η Ιστορία ως επιστημονικό αντικείμενο στη διαχρονία</a:t>
            </a:r>
            <a:r>
              <a:rPr lang="el-GR" dirty="0"/>
              <a:t>:</a:t>
            </a:r>
          </a:p>
          <a:p>
            <a:r>
              <a:rPr lang="el-GR" dirty="0"/>
              <a:t> Ιστοριογραφικές προσεγγίσεις. Από την Ιστορία στις ιστορίες.</a:t>
            </a:r>
          </a:p>
          <a:p>
            <a:r>
              <a:rPr lang="el-GR" dirty="0"/>
              <a:t>Ορισμοί, </a:t>
            </a:r>
            <a:r>
              <a:rPr lang="el-GR" dirty="0" err="1"/>
              <a:t>εννοιολόγηση</a:t>
            </a:r>
            <a:r>
              <a:rPr lang="el-GR" dirty="0"/>
              <a:t>. Η ιστορική γνώση και οι ιδιαιτερότητές της. Δομή της ιστορικής γνώσης (Δηλωτική, Διαδικαστική, Εννοιολογική γνώση).</a:t>
            </a:r>
          </a:p>
          <a:p>
            <a:r>
              <a:rPr lang="el-GR" dirty="0"/>
              <a:t>Βασικοί σταθμοί στην Ελληνική Ιστορία από την Αρχαιότητα μέχρι σήμερα.</a:t>
            </a:r>
          </a:p>
        </p:txBody>
      </p:sp>
      <p:sp>
        <p:nvSpPr>
          <p:cNvPr id="4" name="Θέση υποσέλιδου 3">
            <a:extLst>
              <a:ext uri="{FF2B5EF4-FFF2-40B4-BE49-F238E27FC236}">
                <a16:creationId xmlns:a16="http://schemas.microsoft.com/office/drawing/2014/main" id="{91E8B775-4C17-6F4C-BB9D-B1C0E1DC2ACE}"/>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8152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82E2E8-2A53-35AD-2A11-91565BA64505}"/>
              </a:ext>
            </a:extLst>
          </p:cNvPr>
          <p:cNvSpPr>
            <a:spLocks noGrp="1"/>
          </p:cNvSpPr>
          <p:nvPr>
            <p:ph type="title"/>
          </p:nvPr>
        </p:nvSpPr>
        <p:spPr>
          <a:xfrm>
            <a:off x="838200" y="365125"/>
            <a:ext cx="10515600" cy="6003401"/>
          </a:xfrm>
        </p:spPr>
        <p:txBody>
          <a:bodyPr>
            <a:normAutofit/>
          </a:bodyPr>
          <a:lstStyle/>
          <a:p>
            <a:pPr algn="ctr"/>
            <a:r>
              <a:rPr lang="el-GR" b="1" dirty="0">
                <a:solidFill>
                  <a:srgbClr val="C00000"/>
                </a:solidFill>
              </a:rPr>
              <a:t>Ενότητα 2</a:t>
            </a:r>
            <a:r>
              <a:rPr lang="el-GR" b="1" baseline="30000" dirty="0">
                <a:solidFill>
                  <a:srgbClr val="C00000"/>
                </a:solidFill>
              </a:rPr>
              <a:t>η</a:t>
            </a:r>
            <a:r>
              <a:rPr lang="el-GR" b="1" dirty="0">
                <a:solidFill>
                  <a:srgbClr val="C00000"/>
                </a:solidFill>
              </a:rPr>
              <a:t> Γνωριμία με το αντικείμενο της διδακτικής της  Ιστορίας </a:t>
            </a:r>
            <a:br>
              <a:rPr lang="el-GR" dirty="0"/>
            </a:br>
            <a:endParaRPr lang="el-GR" dirty="0"/>
          </a:p>
        </p:txBody>
      </p:sp>
    </p:spTree>
    <p:extLst>
      <p:ext uri="{BB962C8B-B14F-4D97-AF65-F5344CB8AC3E}">
        <p14:creationId xmlns:p14="http://schemas.microsoft.com/office/powerpoint/2010/main" val="2842657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068F21-2967-CF4B-9D60-7C13B6CB2CC1}"/>
              </a:ext>
            </a:extLst>
          </p:cNvPr>
          <p:cNvSpPr>
            <a:spLocks noGrp="1"/>
          </p:cNvSpPr>
          <p:nvPr>
            <p:ph type="title"/>
          </p:nvPr>
        </p:nvSpPr>
        <p:spPr/>
        <p:txBody>
          <a:bodyPr/>
          <a:lstStyle/>
          <a:p>
            <a:r>
              <a:rPr lang="el-GR" b="1" dirty="0">
                <a:solidFill>
                  <a:srgbClr val="C00000"/>
                </a:solidFill>
              </a:rPr>
              <a:t>Μάθημα</a:t>
            </a:r>
          </a:p>
        </p:txBody>
      </p:sp>
      <p:sp>
        <p:nvSpPr>
          <p:cNvPr id="3" name="Θέση περιεχομένου 2">
            <a:extLst>
              <a:ext uri="{FF2B5EF4-FFF2-40B4-BE49-F238E27FC236}">
                <a16:creationId xmlns:a16="http://schemas.microsoft.com/office/drawing/2014/main" id="{5F0ACE09-8C86-D14B-A5A4-6EEBD8942D01}"/>
              </a:ext>
            </a:extLst>
          </p:cNvPr>
          <p:cNvSpPr>
            <a:spLocks noGrp="1"/>
          </p:cNvSpPr>
          <p:nvPr>
            <p:ph idx="1"/>
          </p:nvPr>
        </p:nvSpPr>
        <p:spPr/>
        <p:txBody>
          <a:bodyPr>
            <a:normAutofit fontScale="77500" lnSpcReduction="20000"/>
          </a:bodyPr>
          <a:lstStyle/>
          <a:p>
            <a:r>
              <a:rPr lang="el-GR" b="1" dirty="0"/>
              <a:t>Δηλωτική γνώση</a:t>
            </a:r>
          </a:p>
          <a:p>
            <a:pPr marL="0" indent="0">
              <a:buNone/>
            </a:pPr>
            <a:r>
              <a:rPr lang="el-GR" b="1" dirty="0"/>
              <a:t>Η διδακτική της Ιστορίας ως μεθοδολογία στη διαχρονία</a:t>
            </a:r>
            <a:r>
              <a:rPr lang="el-GR" dirty="0"/>
              <a:t>. Έρευνα, Περιοδικά και εκδόσεις για την ιστορική εκπαίδευση.</a:t>
            </a:r>
            <a:r>
              <a:rPr lang="en-US" dirty="0"/>
              <a:t> </a:t>
            </a:r>
            <a:r>
              <a:rPr lang="el-GR" dirty="0"/>
              <a:t>Παραδοσιακές, Μοντέρνες και Μεταμοντέρνες προσεγγίσεις στην διδακτική της Ιστορίας σε σχέση με την καλλιέργεια της ιστορικής σκέψης και της ιστορικής συνείδησης των μαθητών. Έμφαση στις μοντέρνες προσεγγίσεις με παραδείγματα εφαρμογών από όλο τον κόσμο. Έμφαση στην «επιστημονική προσέγγιση». </a:t>
            </a:r>
            <a:endParaRPr lang="el-GR" b="1" dirty="0"/>
          </a:p>
          <a:p>
            <a:pPr marL="0" indent="0">
              <a:buNone/>
            </a:pPr>
            <a:endParaRPr lang="el-GR" b="1" dirty="0"/>
          </a:p>
          <a:p>
            <a:pPr marL="0" indent="0">
              <a:buNone/>
            </a:pPr>
            <a:r>
              <a:rPr lang="el-GR" b="1" dirty="0"/>
              <a:t>Διαδικαστική γνώση:</a:t>
            </a:r>
            <a:r>
              <a:rPr lang="el-GR" dirty="0"/>
              <a:t> </a:t>
            </a:r>
          </a:p>
          <a:p>
            <a:r>
              <a:rPr lang="el-GR" dirty="0"/>
              <a:t>α. Το ιστορικό ερώτημα στο μάθημα της Ιστορίας </a:t>
            </a:r>
          </a:p>
          <a:p>
            <a:r>
              <a:rPr lang="el-GR" dirty="0"/>
              <a:t>β. Είδη ιστορικών πηγών. Πρωτογενείς και δευτερογενείς πηγές στην Ιστορία. Αξιοποίηση ποικίλων ιστορικών πηγών για την απόκτηση ιστορικών δεξιοτήτων: (αρχαιολογικά κατάλοιπα του παρελθόντος, γραπτές πηγές πρωτογενείς και δευτερογενείς, χάρτες, στατιστικά στοιχεία, φωτογραφίες, ντοκιμαντέρ, προφορικές μαρτυρίες κ.ά.). </a:t>
            </a:r>
          </a:p>
        </p:txBody>
      </p:sp>
      <p:sp>
        <p:nvSpPr>
          <p:cNvPr id="4" name="Θέση υποσέλιδου 3">
            <a:extLst>
              <a:ext uri="{FF2B5EF4-FFF2-40B4-BE49-F238E27FC236}">
                <a16:creationId xmlns:a16="http://schemas.microsoft.com/office/drawing/2014/main" id="{F6AB5E30-F1A9-A14A-803A-FE70043398CA}"/>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0706729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80E0F0-C05E-FB46-8789-59D85656AF0A}"/>
              </a:ext>
            </a:extLst>
          </p:cNvPr>
          <p:cNvSpPr>
            <a:spLocks noGrp="1"/>
          </p:cNvSpPr>
          <p:nvPr>
            <p:ph type="title"/>
          </p:nvPr>
        </p:nvSpPr>
        <p:spPr/>
        <p:txBody>
          <a:bodyPr/>
          <a:lstStyle/>
          <a:p>
            <a:r>
              <a:rPr lang="el-GR" b="1" dirty="0">
                <a:solidFill>
                  <a:srgbClr val="C00000"/>
                </a:solidFill>
              </a:rPr>
              <a:t>Μάθημα </a:t>
            </a:r>
          </a:p>
        </p:txBody>
      </p:sp>
      <p:sp>
        <p:nvSpPr>
          <p:cNvPr id="3" name="Θέση περιεχομένου 2">
            <a:extLst>
              <a:ext uri="{FF2B5EF4-FFF2-40B4-BE49-F238E27FC236}">
                <a16:creationId xmlns:a16="http://schemas.microsoft.com/office/drawing/2014/main" id="{26EFE0A5-7FC1-FC4C-B9A3-96D45B7AD324}"/>
              </a:ext>
            </a:extLst>
          </p:cNvPr>
          <p:cNvSpPr>
            <a:spLocks noGrp="1"/>
          </p:cNvSpPr>
          <p:nvPr>
            <p:ph idx="1"/>
          </p:nvPr>
        </p:nvSpPr>
        <p:spPr/>
        <p:txBody>
          <a:bodyPr/>
          <a:lstStyle/>
          <a:p>
            <a:r>
              <a:rPr lang="el-GR" b="1" dirty="0"/>
              <a:t>Εννοιολογική γνώση</a:t>
            </a:r>
            <a:r>
              <a:rPr lang="el-GR" dirty="0"/>
              <a:t>: «επιστημονική προσέγγιση» (</a:t>
            </a:r>
            <a:r>
              <a:rPr lang="en-US" dirty="0"/>
              <a:t>disciplinary approach</a:t>
            </a:r>
            <a:r>
              <a:rPr lang="el-GR" dirty="0"/>
              <a:t>). Ανάλυση βασικών εννοιών με στόχο την καλλιέργεια της ιστορικής σκέψης: Έννοιες πρώτου και έννοιες δευτέρου βαθμού (χρήση πρωτογενών πηγών, κατανόηση ιστορικής σημαντικότητας, κατανόηση αλλαγής και συνέχειας).</a:t>
            </a:r>
          </a:p>
          <a:p>
            <a:pPr marL="0" indent="0">
              <a:buNone/>
            </a:pPr>
            <a:endParaRPr lang="el-GR" dirty="0"/>
          </a:p>
        </p:txBody>
      </p:sp>
      <p:sp>
        <p:nvSpPr>
          <p:cNvPr id="4" name="Θέση υποσέλιδου 3">
            <a:extLst>
              <a:ext uri="{FF2B5EF4-FFF2-40B4-BE49-F238E27FC236}">
                <a16:creationId xmlns:a16="http://schemas.microsoft.com/office/drawing/2014/main" id="{1E5F8645-5D10-6C4D-A319-DA65510A8D2A}"/>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595864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3F6F43-55C7-DA4E-899E-98875573D474}"/>
              </a:ext>
            </a:extLst>
          </p:cNvPr>
          <p:cNvSpPr>
            <a:spLocks noGrp="1"/>
          </p:cNvSpPr>
          <p:nvPr>
            <p:ph type="title"/>
          </p:nvPr>
        </p:nvSpPr>
        <p:spPr/>
        <p:txBody>
          <a:bodyPr/>
          <a:lstStyle/>
          <a:p>
            <a:r>
              <a:rPr lang="el-GR" b="1" dirty="0">
                <a:solidFill>
                  <a:srgbClr val="C00000"/>
                </a:solidFill>
              </a:rPr>
              <a:t>Μάθημα </a:t>
            </a:r>
          </a:p>
        </p:txBody>
      </p:sp>
      <p:sp>
        <p:nvSpPr>
          <p:cNvPr id="3" name="Θέση περιεχομένου 2">
            <a:extLst>
              <a:ext uri="{FF2B5EF4-FFF2-40B4-BE49-F238E27FC236}">
                <a16:creationId xmlns:a16="http://schemas.microsoft.com/office/drawing/2014/main" id="{1AF699DD-56DA-054D-8A20-8E3F902BD728}"/>
              </a:ext>
            </a:extLst>
          </p:cNvPr>
          <p:cNvSpPr>
            <a:spLocks noGrp="1"/>
          </p:cNvSpPr>
          <p:nvPr>
            <p:ph idx="1"/>
          </p:nvPr>
        </p:nvSpPr>
        <p:spPr/>
        <p:txBody>
          <a:bodyPr/>
          <a:lstStyle/>
          <a:p>
            <a:r>
              <a:rPr lang="el-GR" b="1" dirty="0"/>
              <a:t>Εννοιολογική γνώση</a:t>
            </a:r>
            <a:r>
              <a:rPr lang="el-GR" dirty="0"/>
              <a:t>: «επιστημονική προσέγγιση» (</a:t>
            </a:r>
            <a:r>
              <a:rPr lang="en-US" dirty="0"/>
              <a:t>disciplinary approach</a:t>
            </a:r>
            <a:r>
              <a:rPr lang="el-GR" dirty="0"/>
              <a:t>). Ανάλυση βασικών εννοιών με στόχο την καλλιέργεια της ιστορικής σκέψης: Έννοιες δευτέρου βαθμού (ανάλυση αιτιών και συνεπειών, ανάληψη </a:t>
            </a:r>
            <a:r>
              <a:rPr lang="el-GR" dirty="0" err="1"/>
              <a:t>πολυπρισματικότητας</a:t>
            </a:r>
            <a:r>
              <a:rPr lang="el-GR" dirty="0"/>
              <a:t>, κατανόηση ηθικής διάστασης της Ιστορίας).</a:t>
            </a:r>
          </a:p>
          <a:p>
            <a:pPr marL="0" indent="0">
              <a:buNone/>
            </a:pPr>
            <a:endParaRPr lang="el-GR" dirty="0"/>
          </a:p>
        </p:txBody>
      </p:sp>
      <p:sp>
        <p:nvSpPr>
          <p:cNvPr id="4" name="Θέση υποσέλιδου 3">
            <a:extLst>
              <a:ext uri="{FF2B5EF4-FFF2-40B4-BE49-F238E27FC236}">
                <a16:creationId xmlns:a16="http://schemas.microsoft.com/office/drawing/2014/main" id="{A3EDC161-D9DF-4643-88B3-9AFB74FC1839}"/>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4225770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4C9C9A-8F83-6241-8D70-01644F85D6FA}"/>
              </a:ext>
            </a:extLst>
          </p:cNvPr>
          <p:cNvSpPr>
            <a:spLocks noGrp="1"/>
          </p:cNvSpPr>
          <p:nvPr>
            <p:ph type="title"/>
          </p:nvPr>
        </p:nvSpPr>
        <p:spPr>
          <a:xfrm>
            <a:off x="838200" y="365125"/>
            <a:ext cx="10515600" cy="5766734"/>
          </a:xfrm>
        </p:spPr>
        <p:txBody>
          <a:bodyPr>
            <a:normAutofit/>
          </a:bodyPr>
          <a:lstStyle/>
          <a:p>
            <a:r>
              <a:rPr lang="el-GR" b="1" dirty="0">
                <a:solidFill>
                  <a:srgbClr val="C00000"/>
                </a:solidFill>
              </a:rPr>
              <a:t>Ενότητα 3η: Η διδακτική της ιστορίας από την πλευρά της μάθησης</a:t>
            </a:r>
            <a:br>
              <a:rPr lang="el-GR" b="1" dirty="0"/>
            </a:br>
            <a:endParaRPr lang="el-GR" b="1" dirty="0"/>
          </a:p>
        </p:txBody>
      </p:sp>
    </p:spTree>
    <p:extLst>
      <p:ext uri="{BB962C8B-B14F-4D97-AF65-F5344CB8AC3E}">
        <p14:creationId xmlns:p14="http://schemas.microsoft.com/office/powerpoint/2010/main" val="2659272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EFD058-7E1C-0043-8646-23822CE35A8E}"/>
              </a:ext>
            </a:extLst>
          </p:cNvPr>
          <p:cNvSpPr>
            <a:spLocks noGrp="1"/>
          </p:cNvSpPr>
          <p:nvPr>
            <p:ph type="title"/>
          </p:nvPr>
        </p:nvSpPr>
        <p:spPr/>
        <p:txBody>
          <a:bodyPr/>
          <a:lstStyle/>
          <a:p>
            <a:r>
              <a:rPr lang="el-GR" b="1" dirty="0">
                <a:solidFill>
                  <a:srgbClr val="C00000"/>
                </a:solidFill>
              </a:rPr>
              <a:t>Μάθημα </a:t>
            </a:r>
          </a:p>
        </p:txBody>
      </p:sp>
      <p:sp>
        <p:nvSpPr>
          <p:cNvPr id="3" name="Θέση περιεχομένου 2">
            <a:extLst>
              <a:ext uri="{FF2B5EF4-FFF2-40B4-BE49-F238E27FC236}">
                <a16:creationId xmlns:a16="http://schemas.microsoft.com/office/drawing/2014/main" id="{4F38F140-8002-5B4C-A156-89D4F2C20BF4}"/>
              </a:ext>
            </a:extLst>
          </p:cNvPr>
          <p:cNvSpPr>
            <a:spLocks noGrp="1"/>
          </p:cNvSpPr>
          <p:nvPr>
            <p:ph idx="1"/>
          </p:nvPr>
        </p:nvSpPr>
        <p:spPr/>
        <p:txBody>
          <a:bodyPr/>
          <a:lstStyle/>
          <a:p>
            <a:r>
              <a:rPr lang="el-GR" b="1" dirty="0"/>
              <a:t>Η διδακτική της Ιστορίας ως διαδικασία μάθησης. </a:t>
            </a:r>
            <a:endParaRPr lang="el-GR" dirty="0"/>
          </a:p>
          <a:p>
            <a:pPr marL="0" indent="0">
              <a:buNone/>
            </a:pPr>
            <a:r>
              <a:rPr lang="el-GR" dirty="0"/>
              <a:t>Η ιστορία ως αντικείμενο μάθησης. Ψυχολογικές αρχές και μαθησιακές προϋποθέσεις, ο μαθητής ως αναγνώστης της ιστορίας. Εποικοδομητικές θεωρίες μάθησης και πρόσληψη ιστορικού κειμένου. Νοητικά μοντέλα των μαθητών και εμπόδια στην οικειοποίηση της ιστορικής γνώσης. Αξιοποίηση </a:t>
            </a:r>
            <a:r>
              <a:rPr lang="el-GR" dirty="0" err="1"/>
              <a:t>προϋπάρχουσας</a:t>
            </a:r>
            <a:r>
              <a:rPr lang="el-GR" dirty="0"/>
              <a:t> γνώσης,  ανατροπή «καθημερινών» ιδεών, αποφυγή </a:t>
            </a:r>
            <a:r>
              <a:rPr lang="el-GR" dirty="0" err="1"/>
              <a:t>παροντισμού</a:t>
            </a:r>
            <a:r>
              <a:rPr lang="el-GR" dirty="0"/>
              <a:t>. Στάσεις και </a:t>
            </a:r>
            <a:r>
              <a:rPr lang="el-GR" dirty="0" err="1"/>
              <a:t>μεταγνωστικές</a:t>
            </a:r>
            <a:r>
              <a:rPr lang="el-GR" dirty="0"/>
              <a:t> δεξιότητες. Οργάνωση μαθησιακών περιβαλλόντων, σύγχρονα μέσα διδασκαλίας και αξιολόγηση. </a:t>
            </a:r>
          </a:p>
          <a:p>
            <a:endParaRPr lang="el-GR" dirty="0"/>
          </a:p>
        </p:txBody>
      </p:sp>
      <p:sp>
        <p:nvSpPr>
          <p:cNvPr id="4" name="Θέση υποσέλιδου 3">
            <a:extLst>
              <a:ext uri="{FF2B5EF4-FFF2-40B4-BE49-F238E27FC236}">
                <a16:creationId xmlns:a16="http://schemas.microsoft.com/office/drawing/2014/main" id="{009A3CD1-19D6-E549-A7FD-E8EF1F8B7F48}"/>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6647767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3AC941-17EA-5FF2-7398-99E4651DB6C6}"/>
              </a:ext>
            </a:extLst>
          </p:cNvPr>
          <p:cNvSpPr>
            <a:spLocks noGrp="1"/>
          </p:cNvSpPr>
          <p:nvPr>
            <p:ph type="title"/>
          </p:nvPr>
        </p:nvSpPr>
        <p:spPr/>
        <p:txBody>
          <a:bodyPr/>
          <a:lstStyle/>
          <a:p>
            <a:r>
              <a:rPr lang="el-GR" b="1" dirty="0">
                <a:solidFill>
                  <a:srgbClr val="C00000"/>
                </a:solidFill>
              </a:rPr>
              <a:t>Μάθημα</a:t>
            </a:r>
          </a:p>
        </p:txBody>
      </p:sp>
      <p:sp>
        <p:nvSpPr>
          <p:cNvPr id="3" name="Θέση περιεχομένου 2">
            <a:extLst>
              <a:ext uri="{FF2B5EF4-FFF2-40B4-BE49-F238E27FC236}">
                <a16:creationId xmlns:a16="http://schemas.microsoft.com/office/drawing/2014/main" id="{44C8C7C6-FA67-F192-0E1C-8541B0A4321F}"/>
              </a:ext>
            </a:extLst>
          </p:cNvPr>
          <p:cNvSpPr>
            <a:spLocks noGrp="1"/>
          </p:cNvSpPr>
          <p:nvPr>
            <p:ph idx="1"/>
          </p:nvPr>
        </p:nvSpPr>
        <p:spPr/>
        <p:txBody>
          <a:bodyPr/>
          <a:lstStyle/>
          <a:p>
            <a:r>
              <a:rPr lang="el-GR" dirty="0"/>
              <a:t>Αναλυτικά προγράμματα</a:t>
            </a:r>
          </a:p>
          <a:p>
            <a:r>
              <a:rPr lang="el-GR" dirty="0"/>
              <a:t>Σχολικά βιβλία</a:t>
            </a:r>
          </a:p>
          <a:p>
            <a:r>
              <a:rPr lang="el-GR" dirty="0"/>
              <a:t>Συγκρουσιακά ζητήματα</a:t>
            </a:r>
          </a:p>
        </p:txBody>
      </p:sp>
    </p:spTree>
    <p:extLst>
      <p:ext uri="{BB962C8B-B14F-4D97-AF65-F5344CB8AC3E}">
        <p14:creationId xmlns:p14="http://schemas.microsoft.com/office/powerpoint/2010/main" val="4080242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3E53F2-14EA-26A6-BBB0-E76220C2F2FD}"/>
              </a:ext>
            </a:extLst>
          </p:cNvPr>
          <p:cNvSpPr>
            <a:spLocks noGrp="1"/>
          </p:cNvSpPr>
          <p:nvPr>
            <p:ph type="title"/>
          </p:nvPr>
        </p:nvSpPr>
        <p:spPr>
          <a:xfrm>
            <a:off x="838200" y="365125"/>
            <a:ext cx="10515600" cy="1915496"/>
          </a:xfrm>
        </p:spPr>
        <p:txBody>
          <a:bodyPr>
            <a:normAutofit fontScale="90000"/>
          </a:bodyPr>
          <a:lstStyle/>
          <a:p>
            <a:pPr algn="ctr"/>
            <a:r>
              <a:rPr lang="el-GR" b="1" dirty="0">
                <a:solidFill>
                  <a:srgbClr val="C00000"/>
                </a:solidFill>
              </a:rPr>
              <a:t>Ενότητα 4</a:t>
            </a:r>
            <a:r>
              <a:rPr lang="el-GR" b="1" baseline="30000" dirty="0">
                <a:solidFill>
                  <a:srgbClr val="C00000"/>
                </a:solidFill>
              </a:rPr>
              <a:t>η</a:t>
            </a:r>
            <a:r>
              <a:rPr lang="el-GR" b="1" dirty="0">
                <a:solidFill>
                  <a:srgbClr val="C00000"/>
                </a:solidFill>
              </a:rPr>
              <a:t>: Η διδακτική της Ιστορίας συνδέεται με τα περιβάλλοντα της άτυπης ιστορικής εκπαίδευσης </a:t>
            </a:r>
            <a:br>
              <a:rPr lang="el-GR" dirty="0"/>
            </a:br>
            <a:endParaRPr lang="el-GR" dirty="0"/>
          </a:p>
        </p:txBody>
      </p:sp>
    </p:spTree>
    <p:extLst>
      <p:ext uri="{BB962C8B-B14F-4D97-AF65-F5344CB8AC3E}">
        <p14:creationId xmlns:p14="http://schemas.microsoft.com/office/powerpoint/2010/main" val="342251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D03CE6-2DA5-0441-BBAF-44A3A8B4861A}"/>
              </a:ext>
            </a:extLst>
          </p:cNvPr>
          <p:cNvSpPr>
            <a:spLocks noGrp="1"/>
          </p:cNvSpPr>
          <p:nvPr>
            <p:ph type="title"/>
          </p:nvPr>
        </p:nvSpPr>
        <p:spPr/>
        <p:txBody>
          <a:bodyPr/>
          <a:lstStyle/>
          <a:p>
            <a:r>
              <a:rPr lang="el-GR" b="1" dirty="0">
                <a:solidFill>
                  <a:schemeClr val="accent1"/>
                </a:solidFill>
              </a:rPr>
              <a:t>Στόχοι του μαθήματος</a:t>
            </a:r>
          </a:p>
        </p:txBody>
      </p:sp>
      <p:sp>
        <p:nvSpPr>
          <p:cNvPr id="3" name="Θέση περιεχομένου 2">
            <a:extLst>
              <a:ext uri="{FF2B5EF4-FFF2-40B4-BE49-F238E27FC236}">
                <a16:creationId xmlns:a16="http://schemas.microsoft.com/office/drawing/2014/main" id="{2264923C-D4F3-A346-9EF4-0720AEE837B9}"/>
              </a:ext>
            </a:extLst>
          </p:cNvPr>
          <p:cNvSpPr>
            <a:spLocks noGrp="1"/>
          </p:cNvSpPr>
          <p:nvPr>
            <p:ph idx="1"/>
          </p:nvPr>
        </p:nvSpPr>
        <p:spPr/>
        <p:txBody>
          <a:bodyPr/>
          <a:lstStyle/>
          <a:p>
            <a:r>
              <a:rPr lang="el-GR" dirty="0"/>
              <a:t>γνωριμία με την ιστορία του αντικειμένου της διδακτικής της ιστορίας </a:t>
            </a:r>
          </a:p>
          <a:p>
            <a:r>
              <a:rPr lang="el-GR" dirty="0"/>
              <a:t>εξοικείωση με σύγχρονες απόψεις που αφορούν τις παραμέτρους και τις ιδιαιτερότητες του συγκεκριμένου διεπιστημονικού αντικειμένου</a:t>
            </a:r>
            <a:r>
              <a:rPr lang="el-GR" dirty="0">
                <a:effectLst/>
              </a:rPr>
              <a:t> </a:t>
            </a:r>
          </a:p>
          <a:p>
            <a:endParaRPr lang="el-GR" dirty="0"/>
          </a:p>
        </p:txBody>
      </p:sp>
      <p:sp>
        <p:nvSpPr>
          <p:cNvPr id="4" name="Θέση υποσέλιδου 3">
            <a:extLst>
              <a:ext uri="{FF2B5EF4-FFF2-40B4-BE49-F238E27FC236}">
                <a16:creationId xmlns:a16="http://schemas.microsoft.com/office/drawing/2014/main" id="{4E545703-EA4F-3A48-B37A-1CA4A566F31B}"/>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1945324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9E9916-37DD-FC42-AE52-4990659D2967}"/>
              </a:ext>
            </a:extLst>
          </p:cNvPr>
          <p:cNvSpPr>
            <a:spLocks noGrp="1"/>
          </p:cNvSpPr>
          <p:nvPr>
            <p:ph type="title"/>
          </p:nvPr>
        </p:nvSpPr>
        <p:spPr/>
        <p:txBody>
          <a:bodyPr/>
          <a:lstStyle/>
          <a:p>
            <a:r>
              <a:rPr lang="el-GR" b="1" dirty="0">
                <a:solidFill>
                  <a:srgbClr val="C00000"/>
                </a:solidFill>
              </a:rPr>
              <a:t>Μάθημα </a:t>
            </a:r>
          </a:p>
        </p:txBody>
      </p:sp>
      <p:sp>
        <p:nvSpPr>
          <p:cNvPr id="3" name="Θέση περιεχομένου 2">
            <a:extLst>
              <a:ext uri="{FF2B5EF4-FFF2-40B4-BE49-F238E27FC236}">
                <a16:creationId xmlns:a16="http://schemas.microsoft.com/office/drawing/2014/main" id="{DD9E5275-AF0C-E14A-AABB-AAC1D954D9EB}"/>
              </a:ext>
            </a:extLst>
          </p:cNvPr>
          <p:cNvSpPr>
            <a:spLocks noGrp="1"/>
          </p:cNvSpPr>
          <p:nvPr>
            <p:ph idx="1"/>
          </p:nvPr>
        </p:nvSpPr>
        <p:spPr/>
        <p:txBody>
          <a:bodyPr>
            <a:normAutofit/>
          </a:bodyPr>
          <a:lstStyle/>
          <a:p>
            <a:r>
              <a:rPr lang="el-GR" b="1" dirty="0"/>
              <a:t>Η διδακτική της Ιστορίας ως προς τους χώρους που πραγματοποιείται. Δημόσιες χρήσεις της Ιστορίας σε μουσεία, αρχαιολογικούς χώρους </a:t>
            </a:r>
            <a:r>
              <a:rPr lang="el-GR" dirty="0"/>
              <a:t>κ.ά. και σύνδεσή τους με την σχολική και ακαδημαϊκή ιστορική εκπαίδευση. Οργάνωση και εφαρμογή επισκέψεων σε χώρους πολιτισμικής αναφοράς. Τρόποι σύνδεσης και αξιοποίησης των συγκεκριμένων χώρων σε σχέση με τις έννοιες «πρώτου» και «δευτέρου βαθμού της Ιστορίας». Παραδείγματα σε σχέση με εκπαιδευτικά προγράμματα στην Ελλάδα και το εξωτερικό.</a:t>
            </a:r>
          </a:p>
          <a:p>
            <a:pPr marL="0" indent="0">
              <a:buNone/>
            </a:pPr>
            <a:endParaRPr lang="el-GR" dirty="0"/>
          </a:p>
        </p:txBody>
      </p:sp>
      <p:sp>
        <p:nvSpPr>
          <p:cNvPr id="4" name="Θέση υποσέλιδου 3">
            <a:extLst>
              <a:ext uri="{FF2B5EF4-FFF2-40B4-BE49-F238E27FC236}">
                <a16:creationId xmlns:a16="http://schemas.microsoft.com/office/drawing/2014/main" id="{EAF38DD6-6EE8-754F-9A13-09129E51923C}"/>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30486869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6C4238-341C-EE4C-8C60-02BABF152C7F}"/>
              </a:ext>
            </a:extLst>
          </p:cNvPr>
          <p:cNvSpPr>
            <a:spLocks noGrp="1"/>
          </p:cNvSpPr>
          <p:nvPr>
            <p:ph type="title"/>
          </p:nvPr>
        </p:nvSpPr>
        <p:spPr/>
        <p:txBody>
          <a:bodyPr/>
          <a:lstStyle/>
          <a:p>
            <a:r>
              <a:rPr lang="el-GR" b="1" dirty="0">
                <a:solidFill>
                  <a:srgbClr val="C00000"/>
                </a:solidFill>
              </a:rPr>
              <a:t>Μάθημα </a:t>
            </a:r>
          </a:p>
        </p:txBody>
      </p:sp>
      <p:sp>
        <p:nvSpPr>
          <p:cNvPr id="3" name="Θέση περιεχομένου 2">
            <a:extLst>
              <a:ext uri="{FF2B5EF4-FFF2-40B4-BE49-F238E27FC236}">
                <a16:creationId xmlns:a16="http://schemas.microsoft.com/office/drawing/2014/main" id="{395946C3-A7BC-A440-A411-3832FBA9D756}"/>
              </a:ext>
            </a:extLst>
          </p:cNvPr>
          <p:cNvSpPr>
            <a:spLocks noGrp="1"/>
          </p:cNvSpPr>
          <p:nvPr>
            <p:ph idx="1"/>
          </p:nvPr>
        </p:nvSpPr>
        <p:spPr/>
        <p:txBody>
          <a:bodyPr/>
          <a:lstStyle/>
          <a:p>
            <a:r>
              <a:rPr lang="el-GR" b="1" dirty="0"/>
              <a:t>Διδακτική της Ιστορίας και τοπική Ιστορία. </a:t>
            </a:r>
            <a:r>
              <a:rPr lang="el-GR" dirty="0"/>
              <a:t>Τοπική Ιστορία: Ιστορία του αντικειμένου. Βασικές αρχές. Έρευνα και διδακτικά σενάρια. Η συμβολή της τοπικής ιστορίας στην εξοικείωση των μαθητών σχολικής ηλικίας με τη μεθοδολογία της ιστορικής έρευνας. Θεματολογία. Θεωρητικές και μεθοδολογικές αρχές που διέπουν τη διδασκαλία ιστορικών τόπων και πολιτιστικών στοιχείων σε παιδιά σχολικής ηλικίας. Έμφαση στην «επιστημονική προσέγγιση».</a:t>
            </a:r>
          </a:p>
        </p:txBody>
      </p:sp>
      <p:sp>
        <p:nvSpPr>
          <p:cNvPr id="4" name="Θέση υποσέλιδου 3">
            <a:extLst>
              <a:ext uri="{FF2B5EF4-FFF2-40B4-BE49-F238E27FC236}">
                <a16:creationId xmlns:a16="http://schemas.microsoft.com/office/drawing/2014/main" id="{B13FCDA0-6A2E-6143-8114-22057546C703}"/>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9796547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831443-9163-F149-A22A-E06B43605E71}"/>
              </a:ext>
            </a:extLst>
          </p:cNvPr>
          <p:cNvSpPr>
            <a:spLocks noGrp="1"/>
          </p:cNvSpPr>
          <p:nvPr>
            <p:ph type="title"/>
          </p:nvPr>
        </p:nvSpPr>
        <p:spPr/>
        <p:txBody>
          <a:bodyPr/>
          <a:lstStyle/>
          <a:p>
            <a:r>
              <a:rPr lang="el-GR" b="1" dirty="0">
                <a:solidFill>
                  <a:srgbClr val="C00000"/>
                </a:solidFill>
              </a:rPr>
              <a:t>Μάθημα </a:t>
            </a:r>
          </a:p>
        </p:txBody>
      </p:sp>
      <p:sp>
        <p:nvSpPr>
          <p:cNvPr id="3" name="Θέση περιεχομένου 2">
            <a:extLst>
              <a:ext uri="{FF2B5EF4-FFF2-40B4-BE49-F238E27FC236}">
                <a16:creationId xmlns:a16="http://schemas.microsoft.com/office/drawing/2014/main" id="{173BDC37-7F44-1245-94D3-646DA7A5FAF2}"/>
              </a:ext>
            </a:extLst>
          </p:cNvPr>
          <p:cNvSpPr>
            <a:spLocks noGrp="1"/>
          </p:cNvSpPr>
          <p:nvPr>
            <p:ph idx="1"/>
          </p:nvPr>
        </p:nvSpPr>
        <p:spPr/>
        <p:txBody>
          <a:bodyPr>
            <a:normAutofit fontScale="92500" lnSpcReduction="10000"/>
          </a:bodyPr>
          <a:lstStyle/>
          <a:p>
            <a:r>
              <a:rPr lang="el-GR" b="1" dirty="0"/>
              <a:t>Διδακτική της Ιστορίας και Προφορική Ιστορία.</a:t>
            </a:r>
          </a:p>
          <a:p>
            <a:pPr marL="0" indent="0">
              <a:buNone/>
            </a:pPr>
            <a:r>
              <a:rPr lang="el-GR" dirty="0"/>
              <a:t>Τι είναι προφορική ιστορία, τι δεν είναι προφορική ιστορία, ιστορία της προφορικής ιστορίας, η αξία της προφορικής ιστορίας, υλικές και άυλες μαρτυρίες, χαρακτηριστικά της προφορικής ιστορίας</a:t>
            </a:r>
            <a:r>
              <a:rPr lang="en-US" dirty="0"/>
              <a:t>,</a:t>
            </a:r>
            <a:r>
              <a:rPr lang="el-GR" dirty="0"/>
              <a:t> έννοιες της μνήμης και της ιστορίας, της </a:t>
            </a:r>
            <a:r>
              <a:rPr lang="el-GR" dirty="0" err="1"/>
              <a:t>βιοϊστορίας</a:t>
            </a:r>
            <a:r>
              <a:rPr lang="el-GR" dirty="0"/>
              <a:t> και των ιστοριών ζωής (</a:t>
            </a:r>
            <a:r>
              <a:rPr lang="en-US" dirty="0"/>
              <a:t>life histories</a:t>
            </a:r>
            <a:r>
              <a:rPr lang="el-GR" dirty="0"/>
              <a:t>). Προετοιμασία, συλλογή προφορικών μαρτυριών με τη μέθοδο της συνέντευξης. Είδη συνεντεύξεων, συγκρότηση οδηγών συνέντευξης, δομημένων ή </a:t>
            </a:r>
            <a:r>
              <a:rPr lang="el-GR" dirty="0" err="1"/>
              <a:t>ημιδομημένων</a:t>
            </a:r>
            <a:r>
              <a:rPr lang="el-GR" dirty="0"/>
              <a:t>, χρήση συσκευών ηχογράφησης, βιντεοσκόπησης. Ζητήματα Δεοντολογίας στην προφορική ιστορία, οδηγίες, προβληματισμοί. Μετά τη συνέντευξη Ανάλυση –Ερμηνεία. Προφορική Ιστορία και εκπαίδευση. Παραδείγματα αξιοποίησης προγραμμάτων προφορικής ιστορίας στην εκπαίδευση. </a:t>
            </a:r>
          </a:p>
          <a:p>
            <a:pPr marL="0" indent="0">
              <a:buNone/>
            </a:pPr>
            <a:endParaRPr lang="el-GR" b="1" dirty="0"/>
          </a:p>
        </p:txBody>
      </p:sp>
      <p:sp>
        <p:nvSpPr>
          <p:cNvPr id="4" name="Θέση υποσέλιδου 3">
            <a:extLst>
              <a:ext uri="{FF2B5EF4-FFF2-40B4-BE49-F238E27FC236}">
                <a16:creationId xmlns:a16="http://schemas.microsoft.com/office/drawing/2014/main" id="{7DB229CA-ACF4-FE47-BF9B-006FC14A9F2B}"/>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5803320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E2B738-C442-1349-940D-7AA9C86BD84C}"/>
              </a:ext>
            </a:extLst>
          </p:cNvPr>
          <p:cNvSpPr>
            <a:spLocks noGrp="1"/>
          </p:cNvSpPr>
          <p:nvPr>
            <p:ph type="title"/>
          </p:nvPr>
        </p:nvSpPr>
        <p:spPr/>
        <p:txBody>
          <a:bodyPr/>
          <a:lstStyle/>
          <a:p>
            <a:r>
              <a:rPr lang="el-GR" b="1" dirty="0">
                <a:solidFill>
                  <a:srgbClr val="C00000"/>
                </a:solidFill>
              </a:rPr>
              <a:t>Μάθημα</a:t>
            </a:r>
          </a:p>
        </p:txBody>
      </p:sp>
      <p:sp>
        <p:nvSpPr>
          <p:cNvPr id="3" name="Θέση περιεχομένου 2">
            <a:extLst>
              <a:ext uri="{FF2B5EF4-FFF2-40B4-BE49-F238E27FC236}">
                <a16:creationId xmlns:a16="http://schemas.microsoft.com/office/drawing/2014/main" id="{BE6A9449-13D4-E446-95E3-0839E1A169F8}"/>
              </a:ext>
            </a:extLst>
          </p:cNvPr>
          <p:cNvSpPr>
            <a:spLocks noGrp="1"/>
          </p:cNvSpPr>
          <p:nvPr>
            <p:ph idx="1"/>
          </p:nvPr>
        </p:nvSpPr>
        <p:spPr/>
        <p:txBody>
          <a:bodyPr>
            <a:normAutofit fontScale="85000" lnSpcReduction="10000"/>
          </a:bodyPr>
          <a:lstStyle/>
          <a:p>
            <a:r>
              <a:rPr lang="el-GR" b="1" dirty="0"/>
              <a:t>Διδακτική της Ιστορίας και ψηφιακά περιβάλλοντα</a:t>
            </a:r>
            <a:endParaRPr lang="el-GR" dirty="0"/>
          </a:p>
          <a:p>
            <a:pPr marL="0" indent="0">
              <a:buNone/>
            </a:pPr>
            <a:r>
              <a:rPr lang="el-GR" dirty="0"/>
              <a:t>Λογισμικά για την Ιστορία. </a:t>
            </a:r>
            <a:r>
              <a:rPr lang="el-GR" dirty="0" err="1"/>
              <a:t>Φωτόδεντρο</a:t>
            </a:r>
            <a:r>
              <a:rPr lang="el-GR" dirty="0"/>
              <a:t>. Ψηφιακά παιχνίδια. Τρόποι σύνδεσης και αξιοποίησης των συγκεκριμένων περιβαλλόντων σε σχέση με τις έννοιες «πρώτου» και «δευτέρου βαθμού της Ιστορίας». Αντιμετωπίζοντας αντικρουόμενες πληροφορίες στο διαδίκτυο. «Κατασκευές» της Ιστορίας στο διαδίκτυο. Παραδείγματα παραχάραξης της Ιστορίας. Συζήτηση. </a:t>
            </a:r>
          </a:p>
          <a:p>
            <a:r>
              <a:rPr lang="el-GR" b="1" dirty="0"/>
              <a:t>Διδακτική της Ιστορίας και κινηματογράφος</a:t>
            </a:r>
            <a:endParaRPr lang="el-GR" dirty="0"/>
          </a:p>
          <a:p>
            <a:pPr marL="0" indent="0">
              <a:buNone/>
            </a:pPr>
            <a:r>
              <a:rPr lang="el-GR" dirty="0"/>
              <a:t>Τα είδη των ιστορικών φιλμ. Η κινηματογραφική αφήγηση ως ιστορική πηγή. Ιδεολογήματα για την Ιστορία μέσα από την τέχνη του κινηματογράφου. Η ανάγνωσή της: Οπτικός </a:t>
            </a:r>
            <a:r>
              <a:rPr lang="el-GR" dirty="0" err="1"/>
              <a:t>εγγραμματισμός</a:t>
            </a:r>
            <a:r>
              <a:rPr lang="el-GR" dirty="0"/>
              <a:t>. Διδακτική προσέγγιση της κινηματογραφικής ιστορίας σε σχέση με τις έννοιες «πρώτου» και «δευτέρου βαθμού» της Ιστορίας. Εργαλεία για την κριτική τους ανάγνωση.</a:t>
            </a:r>
          </a:p>
          <a:p>
            <a:pPr marL="0" indent="0">
              <a:buNone/>
            </a:pPr>
            <a:endParaRPr lang="el-GR" dirty="0"/>
          </a:p>
        </p:txBody>
      </p:sp>
      <p:sp>
        <p:nvSpPr>
          <p:cNvPr id="4" name="Θέση υποσέλιδου 3">
            <a:extLst>
              <a:ext uri="{FF2B5EF4-FFF2-40B4-BE49-F238E27FC236}">
                <a16:creationId xmlns:a16="http://schemas.microsoft.com/office/drawing/2014/main" id="{0B840A9B-789E-4A41-9FD1-458D58D16789}"/>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663054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0624DC-1829-4B4D-A0B4-804FE579A410}"/>
              </a:ext>
            </a:extLst>
          </p:cNvPr>
          <p:cNvSpPr>
            <a:spLocks noGrp="1"/>
          </p:cNvSpPr>
          <p:nvPr>
            <p:ph type="title"/>
          </p:nvPr>
        </p:nvSpPr>
        <p:spPr/>
        <p:txBody>
          <a:bodyPr/>
          <a:lstStyle/>
          <a:p>
            <a:r>
              <a:rPr lang="el-GR" b="1" dirty="0">
                <a:solidFill>
                  <a:schemeClr val="accent1"/>
                </a:solidFill>
              </a:rPr>
              <a:t>Οι φοιτητές/ φοιτήτριες αναμένεται:</a:t>
            </a:r>
            <a:br>
              <a:rPr lang="el-GR" b="1" dirty="0">
                <a:solidFill>
                  <a:schemeClr val="accent1"/>
                </a:solidFill>
              </a:rPr>
            </a:br>
            <a:endParaRPr lang="el-GR" b="1" dirty="0">
              <a:solidFill>
                <a:schemeClr val="accent1"/>
              </a:solidFill>
            </a:endParaRPr>
          </a:p>
        </p:txBody>
      </p:sp>
      <p:sp>
        <p:nvSpPr>
          <p:cNvPr id="3" name="Θέση περιεχομένου 2">
            <a:extLst>
              <a:ext uri="{FF2B5EF4-FFF2-40B4-BE49-F238E27FC236}">
                <a16:creationId xmlns:a16="http://schemas.microsoft.com/office/drawing/2014/main" id="{F5066376-4C99-BD4D-A414-FEDB41118EAB}"/>
              </a:ext>
            </a:extLst>
          </p:cNvPr>
          <p:cNvSpPr>
            <a:spLocks noGrp="1"/>
          </p:cNvSpPr>
          <p:nvPr>
            <p:ph idx="1"/>
          </p:nvPr>
        </p:nvSpPr>
        <p:spPr>
          <a:xfrm>
            <a:off x="838200" y="1132114"/>
            <a:ext cx="10515600" cy="5044849"/>
          </a:xfrm>
        </p:spPr>
        <p:txBody>
          <a:bodyPr>
            <a:normAutofit/>
          </a:bodyPr>
          <a:lstStyle/>
          <a:p>
            <a:pPr marL="0" indent="0">
              <a:buNone/>
            </a:pPr>
            <a:r>
              <a:rPr lang="el-GR" b="1" dirty="0"/>
              <a:t> </a:t>
            </a:r>
            <a:endParaRPr lang="el-GR" dirty="0"/>
          </a:p>
          <a:p>
            <a:r>
              <a:rPr lang="el-GR" dirty="0"/>
              <a:t>1. Να κατανοήσουν βασικές έννοιες όπως: ιστορική γνώση, ιστορική αφήγηση, ιστορική κατανόηση/ εξήγηση, ιστορικές έννοιες, ιστορική καλλιέργεια, ιστορική σκέψη, ιστορική συνείδηση.</a:t>
            </a:r>
          </a:p>
          <a:p>
            <a:r>
              <a:rPr lang="el-GR" dirty="0"/>
              <a:t>2. Να μελετούν και να αξιοποιούν ιστορικές πηγές και να επιλέγουν το αντίστοιχο υλικό για την ηλικία των μαθητών/ μαθητριών τους με σκοπό να τους εισάγουν στην επιστήμη της Ιστορίας.</a:t>
            </a:r>
          </a:p>
          <a:p>
            <a:r>
              <a:rPr lang="el-GR" dirty="0"/>
              <a:t>3. Να εξοικειωθούν με τις σύγχρονες απόψεις που κυριαρχούν στο χώρο της διδακτικής της Ιστορίας και να σκέπτονται ιστορικά για τις διδακτικές πρακτικές που θα αξιοποιήσουν οι ίδιοι για τη διδασκαλία του μαθήματος. </a:t>
            </a:r>
          </a:p>
          <a:p>
            <a:pPr marL="0" indent="0">
              <a:buNone/>
            </a:pPr>
            <a:endParaRPr lang="el-GR" dirty="0"/>
          </a:p>
        </p:txBody>
      </p:sp>
      <p:sp>
        <p:nvSpPr>
          <p:cNvPr id="4" name="Θέση υποσέλιδου 3">
            <a:extLst>
              <a:ext uri="{FF2B5EF4-FFF2-40B4-BE49-F238E27FC236}">
                <a16:creationId xmlns:a16="http://schemas.microsoft.com/office/drawing/2014/main" id="{86DB8BBC-771E-7848-AB87-37CF3BC2F242}"/>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423524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E40DAF-E85A-E14C-8B8F-B15F31E8BE08}"/>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40F97F52-5ADA-114A-90A3-8F0AA34E8006}"/>
              </a:ext>
            </a:extLst>
          </p:cNvPr>
          <p:cNvSpPr>
            <a:spLocks noGrp="1"/>
          </p:cNvSpPr>
          <p:nvPr>
            <p:ph idx="1"/>
          </p:nvPr>
        </p:nvSpPr>
        <p:spPr/>
        <p:txBody>
          <a:bodyPr>
            <a:normAutofit lnSpcReduction="10000"/>
          </a:bodyPr>
          <a:lstStyle/>
          <a:p>
            <a:r>
              <a:rPr lang="el-GR" dirty="0"/>
              <a:t>4. Να κατανοήσουν το πώς οι εποικοδομητικές θεωρίες μπορούν να αποτελέσουν την παιδαγωγική βάση για τη διδασκαλία της Ιστορίας.</a:t>
            </a:r>
          </a:p>
          <a:p>
            <a:r>
              <a:rPr lang="el-GR" dirty="0"/>
              <a:t>5. Να γνωρίζουν τις δυνατότητες και τους περιορισμούς του διδακτικού σχεδιασμού σε σχέση με τα αντίστοιχα εκπαιδευτικά περιβάλλοντα (σχολείο, μουσείο, τοπική κοινότητα, ψηφιακά και κινηματογραφικά περιβάλλοντα).</a:t>
            </a:r>
          </a:p>
          <a:p>
            <a:r>
              <a:rPr lang="el-GR" dirty="0"/>
              <a:t>6. Να αναπτύξουν ικανότητες σχεδιασμού μικρής κλίμακας σεναρίου που εμπεριέχει ποικίλα διδακτικά μέσα και υλικά μάθησης ώστε να δημιουργούν συνθήκες διερεύνησης του παρελθόντος.</a:t>
            </a:r>
          </a:p>
          <a:p>
            <a:r>
              <a:rPr lang="el-GR" dirty="0"/>
              <a:t>7. Να δίνουν έμφαση στην καλλιέργεια στάσεων και </a:t>
            </a:r>
            <a:r>
              <a:rPr lang="el-GR" dirty="0" err="1"/>
              <a:t>μεταγνωστικών</a:t>
            </a:r>
            <a:r>
              <a:rPr lang="el-GR" dirty="0"/>
              <a:t> δεξιοτήτων στους μαθητές/ μαθήτριές τους.</a:t>
            </a:r>
          </a:p>
          <a:p>
            <a:endParaRPr lang="el-GR" dirty="0"/>
          </a:p>
        </p:txBody>
      </p:sp>
      <p:sp>
        <p:nvSpPr>
          <p:cNvPr id="4" name="Θέση υποσέλιδου 3">
            <a:extLst>
              <a:ext uri="{FF2B5EF4-FFF2-40B4-BE49-F238E27FC236}">
                <a16:creationId xmlns:a16="http://schemas.microsoft.com/office/drawing/2014/main" id="{E0718770-A96A-BC46-B8CA-FA4BE55F68DF}"/>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36919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7E1397-DB21-EC49-AF6C-C22E61B2AF0F}"/>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8B6EA670-E0CA-3949-ABF2-0D20259A611B}"/>
              </a:ext>
            </a:extLst>
          </p:cNvPr>
          <p:cNvSpPr>
            <a:spLocks noGrp="1"/>
          </p:cNvSpPr>
          <p:nvPr>
            <p:ph idx="1"/>
          </p:nvPr>
        </p:nvSpPr>
        <p:spPr/>
        <p:txBody>
          <a:bodyPr>
            <a:normAutofit fontScale="92500" lnSpcReduction="10000"/>
          </a:bodyPr>
          <a:lstStyle/>
          <a:p>
            <a:pPr marL="0" indent="0">
              <a:buNone/>
            </a:pPr>
            <a:r>
              <a:rPr lang="el-GR" dirty="0"/>
              <a:t>Το μάθημα συνδυάζει:</a:t>
            </a:r>
          </a:p>
          <a:p>
            <a:pPr lvl="0"/>
            <a:r>
              <a:rPr lang="el-GR" dirty="0"/>
              <a:t>Τη θεωρία, η οποία θα παρουσιάζεται κατά τις προφορικές παραδόσεις με προβολή παρουσιάσεων, βίντεο και ήχου και ενισχύεται από την ανάγνωση κειμένων που παρουσιάζουν οι φοιτητές και ο εκπαιδευτής και δίνουν έναυσμα για τις προσωπικές εργασίες που εκπονούνται κατά τη διάρκεια των μαθημάτων.</a:t>
            </a:r>
          </a:p>
          <a:p>
            <a:pPr lvl="0"/>
            <a:r>
              <a:rPr lang="el-GR" dirty="0"/>
              <a:t>Την πρακτική εφαρμογή με τη μορφή εργαστηριακών ασκήσεων και εκπαιδευτικών επισκέψεων σε μουσεία και χώρους πολιτισμικής αναφοράς για την κατανόηση της θεωρίας. </a:t>
            </a:r>
          </a:p>
          <a:p>
            <a:pPr lvl="0"/>
            <a:r>
              <a:rPr lang="el-GR" dirty="0"/>
              <a:t>Διδακτικές τεχνικές όπως οι τεχνικές διερεύνησης, σύνθεσης και παρουσίασης της ιστορικής γνώσης σε εργασίες ακολουθώντας τους κανόνες βιβλιογραφικής παρουσίασης.</a:t>
            </a:r>
          </a:p>
          <a:p>
            <a:endParaRPr lang="el-GR" dirty="0"/>
          </a:p>
        </p:txBody>
      </p:sp>
      <p:sp>
        <p:nvSpPr>
          <p:cNvPr id="4" name="Θέση υποσέλιδου 3">
            <a:extLst>
              <a:ext uri="{FF2B5EF4-FFF2-40B4-BE49-F238E27FC236}">
                <a16:creationId xmlns:a16="http://schemas.microsoft.com/office/drawing/2014/main" id="{A623E80A-BB0B-1A43-A68C-02989091CABA}"/>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400687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880CB6-64EF-564E-B265-09778EF6619F}"/>
              </a:ext>
            </a:extLst>
          </p:cNvPr>
          <p:cNvSpPr>
            <a:spLocks noGrp="1"/>
          </p:cNvSpPr>
          <p:nvPr>
            <p:ph type="title"/>
          </p:nvPr>
        </p:nvSpPr>
        <p:spPr/>
        <p:txBody>
          <a:bodyPr/>
          <a:lstStyle/>
          <a:p>
            <a:r>
              <a:rPr lang="el-GR" b="1" dirty="0">
                <a:solidFill>
                  <a:srgbClr val="C00000"/>
                </a:solidFill>
              </a:rPr>
              <a:t>Μέθοδος εξέτασης/αξιολόγησης μαθήματος </a:t>
            </a:r>
          </a:p>
        </p:txBody>
      </p:sp>
      <p:sp>
        <p:nvSpPr>
          <p:cNvPr id="3" name="Θέση περιεχομένου 2">
            <a:extLst>
              <a:ext uri="{FF2B5EF4-FFF2-40B4-BE49-F238E27FC236}">
                <a16:creationId xmlns:a16="http://schemas.microsoft.com/office/drawing/2014/main" id="{E2A13990-1430-BE4A-B5B5-9345E957A187}"/>
              </a:ext>
            </a:extLst>
          </p:cNvPr>
          <p:cNvSpPr>
            <a:spLocks noGrp="1"/>
          </p:cNvSpPr>
          <p:nvPr>
            <p:ph idx="1"/>
          </p:nvPr>
        </p:nvSpPr>
        <p:spPr/>
        <p:txBody>
          <a:bodyPr>
            <a:normAutofit/>
          </a:bodyPr>
          <a:lstStyle/>
          <a:p>
            <a:pPr marL="0" indent="0">
              <a:buNone/>
            </a:pPr>
            <a:r>
              <a:rPr lang="el-GR" dirty="0"/>
              <a:t>Η αξιολόγηση των φοιτητών/-τριών θα πραγματοποιηθεί με:</a:t>
            </a:r>
          </a:p>
          <a:p>
            <a:pPr lvl="0"/>
            <a:r>
              <a:rPr lang="el-GR" dirty="0"/>
              <a:t>Γραπτές εξετάσεις (ποσοστό 80% του τελικού βαθμού).</a:t>
            </a:r>
          </a:p>
          <a:p>
            <a:pPr lvl="0"/>
            <a:r>
              <a:rPr lang="el-GR" dirty="0"/>
              <a:t>Εκπόνηση μίας προαιρετικής ομαδικής (2-3 άτομα) εργασίας η οποία θα λειτουργήσει επικουρικά στη γραπτή/προφορική εξέταση του/της φοιτητή/-</a:t>
            </a:r>
            <a:r>
              <a:rPr lang="el-GR" dirty="0" err="1"/>
              <a:t>τριας</a:t>
            </a:r>
            <a:r>
              <a:rPr lang="el-GR" dirty="0"/>
              <a:t> που θα την αναλάβει (σε ποσοστό 20%). Τα θέματα των εργασιών προτείνονται και διαμορφώνονται σε συνεργασία με τον διδάσκοντα. </a:t>
            </a:r>
          </a:p>
          <a:p>
            <a:pPr lvl="0"/>
            <a:r>
              <a:rPr lang="el-GR" dirty="0"/>
              <a:t>Συνολική παρουσία-συμμετοχή στο μάθημα και στις απλές πρακτικές ασκήσεις που θα γίνονται κατά την ώρα της παράδοσης </a:t>
            </a:r>
          </a:p>
          <a:p>
            <a:endParaRPr lang="el-GR" dirty="0"/>
          </a:p>
        </p:txBody>
      </p:sp>
      <p:sp>
        <p:nvSpPr>
          <p:cNvPr id="4" name="Θέση υποσέλιδου 3">
            <a:extLst>
              <a:ext uri="{FF2B5EF4-FFF2-40B4-BE49-F238E27FC236}">
                <a16:creationId xmlns:a16="http://schemas.microsoft.com/office/drawing/2014/main" id="{28A86BAD-5816-4E43-85B8-C73FE2C8ACF2}"/>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378287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C59449-A4B6-8F43-B2E4-F1288CFD817D}"/>
              </a:ext>
            </a:extLst>
          </p:cNvPr>
          <p:cNvSpPr>
            <a:spLocks noGrp="1"/>
          </p:cNvSpPr>
          <p:nvPr>
            <p:ph type="title"/>
          </p:nvPr>
        </p:nvSpPr>
        <p:spPr/>
        <p:txBody>
          <a:bodyPr/>
          <a:lstStyle/>
          <a:p>
            <a:r>
              <a:rPr lang="el-GR" b="1" dirty="0">
                <a:solidFill>
                  <a:srgbClr val="C00000"/>
                </a:solidFill>
              </a:rPr>
              <a:t>Θέματα εργασιών: 3 επιλογές</a:t>
            </a:r>
          </a:p>
        </p:txBody>
      </p:sp>
      <p:sp>
        <p:nvSpPr>
          <p:cNvPr id="3" name="Θέση περιεχομένου 2">
            <a:extLst>
              <a:ext uri="{FF2B5EF4-FFF2-40B4-BE49-F238E27FC236}">
                <a16:creationId xmlns:a16="http://schemas.microsoft.com/office/drawing/2014/main" id="{A5E2A3A5-AE8F-7D44-BF7A-D972C25E9221}"/>
              </a:ext>
            </a:extLst>
          </p:cNvPr>
          <p:cNvSpPr>
            <a:spLocks noGrp="1"/>
          </p:cNvSpPr>
          <p:nvPr>
            <p:ph idx="1"/>
          </p:nvPr>
        </p:nvSpPr>
        <p:spPr/>
        <p:txBody>
          <a:bodyPr>
            <a:normAutofit fontScale="85000" lnSpcReduction="20000"/>
          </a:bodyPr>
          <a:lstStyle/>
          <a:p>
            <a:pPr>
              <a:buFont typeface="Wingdings" pitchFamily="2" charset="2"/>
              <a:buChar char="Ø"/>
            </a:pPr>
            <a:r>
              <a:rPr lang="el-GR" dirty="0"/>
              <a:t>Παρουσίαση άρθρων και βιβλίων με επίκεντρο την ιστορική σκέψη</a:t>
            </a:r>
          </a:p>
          <a:p>
            <a:pPr marL="0" indent="0">
              <a:buNone/>
            </a:pPr>
            <a:r>
              <a:rPr lang="el-GR" b="1" dirty="0"/>
              <a:t>Παρουσίαση βιβλιογραφίας </a:t>
            </a:r>
            <a:endParaRPr lang="el-GR" dirty="0"/>
          </a:p>
          <a:p>
            <a:pPr marL="0" indent="0">
              <a:buNone/>
            </a:pPr>
            <a:r>
              <a:rPr lang="el-GR" b="1" dirty="0"/>
              <a:t>Δομή της εργασίας</a:t>
            </a:r>
            <a:endParaRPr lang="el-GR" dirty="0"/>
          </a:p>
          <a:p>
            <a:r>
              <a:rPr lang="el-GR" dirty="0"/>
              <a:t>Στόχος του άρθρου</a:t>
            </a:r>
          </a:p>
          <a:p>
            <a:r>
              <a:rPr lang="el-GR" dirty="0"/>
              <a:t>Παρουσίαση βασικών επιχειρημάτων του συγγραφέα</a:t>
            </a:r>
          </a:p>
          <a:p>
            <a:r>
              <a:rPr lang="el-GR" dirty="0"/>
              <a:t>Σε ποιον τομέα της διδακτικής του αντικειμένου της ιστορίας προσθέτει γνώσεις; (δηλωτική, διαδικαστική, εννοιολογική γνώση κλπ.)</a:t>
            </a:r>
          </a:p>
          <a:p>
            <a:r>
              <a:rPr lang="el-GR" dirty="0"/>
              <a:t>Παρουσίαση έρευνας και ερωτημάτων/σταδίων διδασκαλίας </a:t>
            </a:r>
          </a:p>
          <a:p>
            <a:r>
              <a:rPr lang="el-GR" dirty="0"/>
              <a:t>Βιβλιογραφία που αξιοποιήθηκε </a:t>
            </a:r>
          </a:p>
          <a:p>
            <a:r>
              <a:rPr lang="el-GR" dirty="0"/>
              <a:t>Τους βασικούς προβληματισμούς που δημιούργησε στους φοιτητές/ φοιτήτριες που μελέτησαν τα άρθρα.</a:t>
            </a:r>
          </a:p>
          <a:p>
            <a:pPr marL="0" indent="0">
              <a:buNone/>
            </a:pPr>
            <a:r>
              <a:rPr lang="el-GR" dirty="0"/>
              <a:t> </a:t>
            </a:r>
          </a:p>
          <a:p>
            <a:endParaRPr lang="el-GR" dirty="0"/>
          </a:p>
        </p:txBody>
      </p:sp>
      <p:sp>
        <p:nvSpPr>
          <p:cNvPr id="4" name="Θέση υποσέλιδου 3">
            <a:extLst>
              <a:ext uri="{FF2B5EF4-FFF2-40B4-BE49-F238E27FC236}">
                <a16:creationId xmlns:a16="http://schemas.microsoft.com/office/drawing/2014/main" id="{EBF9BA97-B056-3A40-83FE-449D36C4103D}"/>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1748757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F5E43B-32FC-E749-907F-5275D9A468C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82279455-DC70-3342-ABA5-35FE8C30C554}"/>
              </a:ext>
            </a:extLst>
          </p:cNvPr>
          <p:cNvSpPr>
            <a:spLocks noGrp="1"/>
          </p:cNvSpPr>
          <p:nvPr>
            <p:ph idx="1"/>
          </p:nvPr>
        </p:nvSpPr>
        <p:spPr/>
        <p:txBody>
          <a:bodyPr>
            <a:normAutofit fontScale="85000" lnSpcReduction="20000"/>
          </a:bodyPr>
          <a:lstStyle/>
          <a:p>
            <a:pPr>
              <a:buFont typeface="Wingdings" pitchFamily="2" charset="2"/>
              <a:buChar char="Ø"/>
            </a:pPr>
            <a:r>
              <a:rPr lang="el-GR" dirty="0"/>
              <a:t>ή </a:t>
            </a:r>
            <a:r>
              <a:rPr lang="el-GR" b="1" dirty="0"/>
              <a:t>σχεδιασμός σεναρίου ή αξιοποίηση δημόσιας Ιστορίας</a:t>
            </a:r>
          </a:p>
          <a:p>
            <a:pPr marL="0" indent="0">
              <a:buNone/>
            </a:pPr>
            <a:r>
              <a:rPr lang="el-GR" b="1" dirty="0"/>
              <a:t>Δομή σεναρίου</a:t>
            </a:r>
          </a:p>
          <a:p>
            <a:r>
              <a:rPr lang="el-GR" i="1" dirty="0"/>
              <a:t>Ενότητα μαθήματος</a:t>
            </a:r>
          </a:p>
          <a:p>
            <a:r>
              <a:rPr lang="el-GR" i="1" dirty="0"/>
              <a:t>Τάξη</a:t>
            </a:r>
          </a:p>
          <a:p>
            <a:r>
              <a:rPr lang="el-GR" i="1" dirty="0"/>
              <a:t>Διδακτικές ώρες</a:t>
            </a:r>
            <a:endParaRPr lang="el-GR" dirty="0"/>
          </a:p>
          <a:p>
            <a:r>
              <a:rPr lang="el-GR" i="1" dirty="0"/>
              <a:t>Διερευνητικό ερώτημα/ </a:t>
            </a:r>
            <a:r>
              <a:rPr lang="el-GR" i="1" dirty="0" err="1"/>
              <a:t>Υποερωτήματα</a:t>
            </a:r>
            <a:endParaRPr lang="el-GR" i="1" dirty="0"/>
          </a:p>
          <a:p>
            <a:r>
              <a:rPr lang="el-GR" i="1" dirty="0"/>
              <a:t>Γνώση περιεχομένου (έννοιες πρώτου  βαθμού)</a:t>
            </a:r>
          </a:p>
          <a:p>
            <a:r>
              <a:rPr lang="el-GR" i="1" dirty="0"/>
              <a:t>Διαδικαστική γνώση (πηγές και δραστηριότητες)</a:t>
            </a:r>
          </a:p>
          <a:p>
            <a:r>
              <a:rPr lang="el-GR" i="1" dirty="0"/>
              <a:t>Εννοιολογική γνώση (έννοια ή έννοιες δευτέρου βαθμού που θα διερευνηθούν)</a:t>
            </a:r>
          </a:p>
          <a:p>
            <a:r>
              <a:rPr lang="el-GR" i="1" dirty="0" err="1"/>
              <a:t>Μεταγνωστικές</a:t>
            </a:r>
            <a:r>
              <a:rPr lang="el-GR" i="1" dirty="0"/>
              <a:t> Δεξιότητες</a:t>
            </a:r>
          </a:p>
          <a:p>
            <a:r>
              <a:rPr lang="el-GR" i="1" dirty="0"/>
              <a:t>Συμπεράσματα -Νέοι προβληματισμοί</a:t>
            </a:r>
          </a:p>
          <a:p>
            <a:endParaRPr lang="el-GR" dirty="0"/>
          </a:p>
        </p:txBody>
      </p:sp>
      <p:sp>
        <p:nvSpPr>
          <p:cNvPr id="4" name="Θέση υποσέλιδου 3">
            <a:extLst>
              <a:ext uri="{FF2B5EF4-FFF2-40B4-BE49-F238E27FC236}">
                <a16:creationId xmlns:a16="http://schemas.microsoft.com/office/drawing/2014/main" id="{4674A54E-43C7-5E47-91EE-9005F41E0E75}"/>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629703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1C8EC7-B58B-D34A-A40C-CE3EA2D036DA}"/>
              </a:ext>
            </a:extLst>
          </p:cNvPr>
          <p:cNvSpPr>
            <a:spLocks noGrp="1"/>
          </p:cNvSpPr>
          <p:nvPr>
            <p:ph type="title"/>
          </p:nvPr>
        </p:nvSpPr>
        <p:spPr/>
        <p:txBody>
          <a:bodyPr/>
          <a:lstStyle/>
          <a:p>
            <a:pPr algn="ctr"/>
            <a:r>
              <a:rPr lang="el-GR" b="1" dirty="0">
                <a:solidFill>
                  <a:srgbClr val="C00000"/>
                </a:solidFill>
              </a:rPr>
              <a:t>ΕΝΟΤΗΤΕΣ ΜΑΘΗΜΑΤΟΣ</a:t>
            </a:r>
          </a:p>
        </p:txBody>
      </p:sp>
      <p:sp>
        <p:nvSpPr>
          <p:cNvPr id="3" name="Θέση περιεχομένου 2">
            <a:extLst>
              <a:ext uri="{FF2B5EF4-FFF2-40B4-BE49-F238E27FC236}">
                <a16:creationId xmlns:a16="http://schemas.microsoft.com/office/drawing/2014/main" id="{48851473-6103-A444-8339-0D045A25AE3D}"/>
              </a:ext>
            </a:extLst>
          </p:cNvPr>
          <p:cNvSpPr>
            <a:spLocks noGrp="1"/>
          </p:cNvSpPr>
          <p:nvPr>
            <p:ph idx="1"/>
          </p:nvPr>
        </p:nvSpPr>
        <p:spPr/>
        <p:txBody>
          <a:bodyPr/>
          <a:lstStyle/>
          <a:p>
            <a:pPr>
              <a:buFont typeface="Wingdings" pitchFamily="2" charset="2"/>
              <a:buChar char="Ø"/>
            </a:pPr>
            <a:r>
              <a:rPr lang="el-GR" dirty="0"/>
              <a:t>επισκόπηση της ιστοριογραφίας και </a:t>
            </a:r>
            <a:r>
              <a:rPr lang="el-GR" dirty="0" err="1"/>
              <a:t>νοηματοδότηση</a:t>
            </a:r>
            <a:r>
              <a:rPr lang="el-GR" dirty="0"/>
              <a:t> εννοιών </a:t>
            </a:r>
          </a:p>
          <a:p>
            <a:pPr>
              <a:buFont typeface="Wingdings" pitchFamily="2" charset="2"/>
              <a:buChar char="Ø"/>
            </a:pPr>
            <a:r>
              <a:rPr lang="el-GR" dirty="0"/>
              <a:t>γνωριμία με το αντικείμενο της διδακτικής της  Ιστορίας </a:t>
            </a:r>
          </a:p>
          <a:p>
            <a:pPr>
              <a:buFont typeface="Wingdings" pitchFamily="2" charset="2"/>
              <a:buChar char="Ø"/>
            </a:pPr>
            <a:r>
              <a:rPr lang="el-GR" dirty="0"/>
              <a:t>η διδακτική της ιστορίας από την πλευρά της μάθησης</a:t>
            </a:r>
          </a:p>
          <a:p>
            <a:pPr>
              <a:buFont typeface="Wingdings" pitchFamily="2" charset="2"/>
              <a:buChar char="Ø"/>
            </a:pPr>
            <a:r>
              <a:rPr lang="el-GR" dirty="0"/>
              <a:t>η διδακτική της Ιστορίας συνδέεται με τα περιβάλλοντα της άτυπης ιστορικής εκπαίδευσης </a:t>
            </a:r>
          </a:p>
          <a:p>
            <a:endParaRPr lang="el-GR" dirty="0"/>
          </a:p>
        </p:txBody>
      </p:sp>
      <p:sp>
        <p:nvSpPr>
          <p:cNvPr id="4" name="Θέση υποσέλιδου 3">
            <a:extLst>
              <a:ext uri="{FF2B5EF4-FFF2-40B4-BE49-F238E27FC236}">
                <a16:creationId xmlns:a16="http://schemas.microsoft.com/office/drawing/2014/main" id="{F11892FD-2DD3-4A44-B7EC-27EFB4551A04}"/>
              </a:ext>
            </a:extLst>
          </p:cNvPr>
          <p:cNvSpPr>
            <a:spLocks noGrp="1"/>
          </p:cNvSpPr>
          <p:nvPr>
            <p:ph type="ftr" sz="quarter" idx="11"/>
          </p:nvPr>
        </p:nvSpPr>
        <p:spPr/>
        <p:txBody>
          <a:bodyPr/>
          <a:lstStyle/>
          <a:p>
            <a:r>
              <a:rPr lang="el-GR"/>
              <a:t>ΚΟΥΣΕΡΗ ΓΕΩΡΓΙΑ</a:t>
            </a:r>
          </a:p>
        </p:txBody>
      </p:sp>
    </p:spTree>
    <p:extLst>
      <p:ext uri="{BB962C8B-B14F-4D97-AF65-F5344CB8AC3E}">
        <p14:creationId xmlns:p14="http://schemas.microsoft.com/office/powerpoint/2010/main" val="20806239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1410</Words>
  <Application>Microsoft Macintosh PowerPoint</Application>
  <PresentationFormat>Ευρεία οθόνη</PresentationFormat>
  <Paragraphs>109</Paragraphs>
  <Slides>23</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23</vt:i4>
      </vt:variant>
    </vt:vector>
  </HeadingPairs>
  <TitlesOfParts>
    <vt:vector size="28" baseType="lpstr">
      <vt:lpstr>Arial</vt:lpstr>
      <vt:lpstr>Calibri</vt:lpstr>
      <vt:lpstr>Calibri Light</vt:lpstr>
      <vt:lpstr>Wingdings</vt:lpstr>
      <vt:lpstr>Θέμα του Office</vt:lpstr>
      <vt:lpstr>Διδακτική της Ιστορίας </vt:lpstr>
      <vt:lpstr>Στόχοι του μαθήματος</vt:lpstr>
      <vt:lpstr>Οι φοιτητές/ φοιτήτριες αναμένεται: </vt:lpstr>
      <vt:lpstr>Παρουσίαση του PowerPoint</vt:lpstr>
      <vt:lpstr>Παρουσίαση του PowerPoint</vt:lpstr>
      <vt:lpstr>Μέθοδος εξέτασης/αξιολόγησης μαθήματος </vt:lpstr>
      <vt:lpstr>Θέματα εργασιών: 3 επιλογές</vt:lpstr>
      <vt:lpstr>Παρουσίαση του PowerPoint</vt:lpstr>
      <vt:lpstr>ΕΝΟΤΗΤΕΣ ΜΑΘΗΜΑΤΟΣ</vt:lpstr>
      <vt:lpstr>Ενότητα 1η: επισκόπηση της ιστοριογραφίας και νοηματοδότηση εννοιών  </vt:lpstr>
      <vt:lpstr>Μάθημα </vt:lpstr>
      <vt:lpstr>Ενότητα 2η Γνωριμία με το αντικείμενο της διδακτικής της  Ιστορίας  </vt:lpstr>
      <vt:lpstr>Μάθημα</vt:lpstr>
      <vt:lpstr>Μάθημα </vt:lpstr>
      <vt:lpstr>Μάθημα </vt:lpstr>
      <vt:lpstr>Ενότητα 3η: Η διδακτική της ιστορίας από την πλευρά της μάθησης </vt:lpstr>
      <vt:lpstr>Μάθημα </vt:lpstr>
      <vt:lpstr>Μάθημα</vt:lpstr>
      <vt:lpstr>Ενότητα 4η: Η διδακτική της Ιστορίας συνδέεται με τα περιβάλλοντα της άτυπης ιστορικής εκπαίδευσης  </vt:lpstr>
      <vt:lpstr>Μάθημα </vt:lpstr>
      <vt:lpstr>Μάθημα </vt:lpstr>
      <vt:lpstr>Μάθημα </vt:lpstr>
      <vt:lpstr>Μάθημα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Διδακτική της Ιστορίας </dc:title>
  <dc:creator>Georgia Kouseri</dc:creator>
  <cp:lastModifiedBy>GEORGIA KOUSERI</cp:lastModifiedBy>
  <cp:revision>6</cp:revision>
  <dcterms:created xsi:type="dcterms:W3CDTF">2021-12-28T08:07:59Z</dcterms:created>
  <dcterms:modified xsi:type="dcterms:W3CDTF">2026-05-20T11:54:43Z</dcterms:modified>
</cp:coreProperties>
</file>