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15DA6-55D3-4D2F-BA7F-8AAE5173D259}" type="datetimeFigureOut">
              <a:rPr lang="el-GR" smtClean="0"/>
              <a:t>16/3/2014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07539-4EF1-404E-86AF-BA6EB865B072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07539-4EF1-404E-86AF-BA6EB865B072}" type="slidenum">
              <a:rPr lang="el-GR" smtClean="0"/>
              <a:t>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16/3/2014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TA</a:t>
            </a:r>
            <a:r>
              <a:rPr lang="el-GR" b="1" u="sng" dirty="0" smtClean="0"/>
              <a:t>   ΦΩΝΗΕΝΤΑ  ΤΗΣ  ΚΝΕ</a:t>
            </a:r>
            <a:br>
              <a:rPr lang="el-GR" b="1" u="sng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600" b="1" u="sng" dirty="0" smtClean="0"/>
              <a:t>Χαρακτηριστικά</a:t>
            </a:r>
            <a:r>
              <a:rPr lang="el-GR" sz="3600" b="1" dirty="0" smtClean="0"/>
              <a:t> </a:t>
            </a:r>
            <a:r>
              <a:rPr lang="el-GR" sz="3600" b="1" u="sng" dirty="0" smtClean="0"/>
              <a:t>φωνηέντων</a:t>
            </a:r>
            <a:r>
              <a:rPr lang="el-GR" sz="3600" b="1" dirty="0" smtClean="0"/>
              <a:t>:  </a:t>
            </a:r>
            <a:r>
              <a:rPr lang="el-GR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l-GR" dirty="0" smtClean="0"/>
              <a:t>(</a:t>
            </a:r>
            <a:r>
              <a:rPr lang="el-GR" sz="3600" dirty="0" smtClean="0"/>
              <a:t>1)	Ταλαντώσεις φωνητικών χορδών (κλειστή γλωσσίδα κατά την εκπνοή</a:t>
            </a:r>
            <a:endParaRPr lang="en-US" sz="3600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4" name="3 - Θέση περιεχομένου" descr="C:\Documents and Settings\user-pc\Τα έγγραφά μου\Οι εικόνες μου\Οργάνωση Clip της Microsoft\EB911A10.jp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71670" y="3357562"/>
            <a:ext cx="3528000" cy="2592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 smtClean="0"/>
              <a:t/>
            </a:r>
            <a:br>
              <a:rPr lang="el-GR" b="1" u="sng" dirty="0" smtClean="0"/>
            </a:br>
            <a:r>
              <a:rPr lang="el-GR" b="1" u="sng" dirty="0" smtClean="0"/>
              <a:t>Χαρακτηριστικά</a:t>
            </a:r>
            <a:r>
              <a:rPr lang="el-GR" b="1" dirty="0" smtClean="0"/>
              <a:t> </a:t>
            </a:r>
            <a:r>
              <a:rPr lang="el-GR" b="1" u="sng" dirty="0" smtClean="0"/>
              <a:t>φωνηέντων</a:t>
            </a:r>
            <a:r>
              <a:rPr lang="en-US" b="1" u="sng" dirty="0" smtClean="0"/>
              <a:t> </a:t>
            </a:r>
            <a:r>
              <a:rPr lang="el-GR" b="1" u="sng" dirty="0" smtClean="0"/>
              <a:t>της </a:t>
            </a:r>
            <a:r>
              <a:rPr lang="en-US" b="1" u="sng" dirty="0" smtClean="0"/>
              <a:t>KNE</a:t>
            </a:r>
            <a:r>
              <a:rPr lang="el-GR" b="1" dirty="0" smtClean="0"/>
              <a:t>  </a:t>
            </a:r>
            <a:r>
              <a:rPr lang="el-GR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sz="3600" dirty="0" smtClean="0"/>
              <a:t>(2)	Ελεύθερη δίοδος του αέρα από το λάρυγγα και πάνω.  Αυτό συνεπάγεται και απουσία ενός συγκεκριμένου σημείου άρθρωσης. 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	</a:t>
            </a:r>
            <a:r>
              <a:rPr lang="el-GR" sz="3600" u="sng" dirty="0" smtClean="0"/>
              <a:t>Τόπος </a:t>
            </a:r>
            <a:r>
              <a:rPr lang="el-GR" sz="3600" u="sng" dirty="0" smtClean="0"/>
              <a:t>άρθρωσης </a:t>
            </a:r>
            <a:r>
              <a:rPr lang="el-GR" sz="3600" dirty="0" smtClean="0"/>
              <a:t> εδώ είναι  ολόκληρη η στοματική (μερικές φορές η ρινική) κοιλότητα.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4000" dirty="0" smtClean="0"/>
              <a:t>	Η </a:t>
            </a:r>
            <a:r>
              <a:rPr lang="el-GR" sz="4000" dirty="0" smtClean="0"/>
              <a:t>δυσκολία αυτή στην περιγραφή των φωνηεντικών φθόγγων μιας γλώσσας αντισταθμίζεται από τρία </a:t>
            </a:r>
            <a:r>
              <a:rPr lang="el-GR" sz="4000" u="sng" dirty="0" smtClean="0"/>
              <a:t>κριτήρια</a:t>
            </a:r>
            <a:r>
              <a:rPr lang="el-GR" sz="4000" dirty="0" smtClean="0"/>
              <a:t> ή  </a:t>
            </a:r>
            <a:r>
              <a:rPr lang="el-GR" sz="4000" u="sng" dirty="0" smtClean="0"/>
              <a:t>διαστάσεις </a:t>
            </a:r>
            <a:r>
              <a:rPr lang="el-GR" sz="4000" dirty="0" smtClean="0"/>
              <a:t> </a:t>
            </a:r>
            <a:r>
              <a:rPr lang="el-GR" sz="4000" u="sng" dirty="0" smtClean="0"/>
              <a:t>ποικιλίας</a:t>
            </a:r>
            <a:r>
              <a:rPr lang="el-GR" sz="4000" dirty="0" smtClean="0"/>
              <a:t>  των φωνηέντων.  </a:t>
            </a:r>
            <a:r>
              <a:rPr lang="el-GR" sz="4000" b="1" dirty="0" smtClean="0"/>
              <a:t> </a:t>
            </a:r>
            <a:endParaRPr lang="el-GR" sz="4000" dirty="0" smtClean="0"/>
          </a:p>
          <a:p>
            <a:endParaRPr lang="el-GR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r>
              <a:rPr lang="el-GR" sz="3200" dirty="0" smtClean="0"/>
              <a:t>(α)	</a:t>
            </a:r>
            <a:r>
              <a:rPr lang="el-GR" sz="3200" b="1" dirty="0" smtClean="0"/>
              <a:t>Το άνοιγμα του στόματος και το αντίστοιχο ύψος της γλώσσας, η απόστασή της από τον ουρανίσκο: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</a:t>
            </a:r>
            <a:r>
              <a:rPr lang="el-GR" dirty="0" smtClean="0"/>
              <a:t>λειστό στόμα </a:t>
            </a:r>
            <a:r>
              <a:rPr lang="el-GR" dirty="0" smtClean="0">
                <a:sym typeface="Wingdings" pitchFamily="2" charset="2"/>
              </a:rPr>
              <a:t> </a:t>
            </a:r>
            <a:r>
              <a:rPr lang="el-GR" dirty="0" smtClean="0"/>
              <a:t>γλώσσα  </a:t>
            </a:r>
            <a:r>
              <a:rPr lang="el-GR" dirty="0" smtClean="0"/>
              <a:t>ψηλά, κοντά </a:t>
            </a:r>
            <a:r>
              <a:rPr lang="el-GR" dirty="0" smtClean="0"/>
              <a:t>στον ουρανίσκο</a:t>
            </a:r>
          </a:p>
          <a:p>
            <a:r>
              <a:rPr lang="el-GR" dirty="0" smtClean="0"/>
              <a:t>στόμα  </a:t>
            </a:r>
            <a:r>
              <a:rPr lang="el-GR" dirty="0" err="1" smtClean="0"/>
              <a:t>ανοικτό</a:t>
            </a:r>
            <a:r>
              <a:rPr lang="el-GR" dirty="0" err="1" smtClean="0">
                <a:sym typeface="Wingdings" pitchFamily="2" charset="2"/>
              </a:rPr>
              <a:t></a:t>
            </a:r>
            <a:r>
              <a:rPr lang="el-GR" dirty="0" smtClean="0">
                <a:sym typeface="Wingdings" pitchFamily="2" charset="2"/>
              </a:rPr>
              <a:t> </a:t>
            </a:r>
            <a:r>
              <a:rPr lang="el-GR" dirty="0" smtClean="0"/>
              <a:t> </a:t>
            </a:r>
            <a:r>
              <a:rPr lang="el-GR" dirty="0" smtClean="0"/>
              <a:t>γλώσσα   </a:t>
            </a:r>
            <a:r>
              <a:rPr lang="el-GR" dirty="0" smtClean="0"/>
              <a:t>χαμηλά</a:t>
            </a:r>
            <a:r>
              <a:rPr lang="el-GR" dirty="0" smtClean="0"/>
              <a:t>,    </a:t>
            </a:r>
            <a:r>
              <a:rPr lang="el-GR" dirty="0" smtClean="0"/>
              <a:t>μακριά</a:t>
            </a:r>
          </a:p>
          <a:p>
            <a:r>
              <a:rPr lang="el-GR" dirty="0" smtClean="0"/>
              <a:t>Η </a:t>
            </a:r>
            <a:r>
              <a:rPr lang="el-GR" dirty="0" smtClean="0"/>
              <a:t>κάθετη  αυτή κίνηση της γλώσσας διαφοροποιεί τα φωνήεντα σε </a:t>
            </a:r>
            <a:endParaRPr lang="el-GR" dirty="0" smtClean="0"/>
          </a:p>
          <a:p>
            <a:pPr>
              <a:buNone/>
            </a:pPr>
            <a:r>
              <a:rPr lang="el-GR" b="1" dirty="0" smtClean="0"/>
              <a:t>	</a:t>
            </a:r>
            <a:r>
              <a:rPr lang="el-GR" b="1" u="sng" dirty="0" smtClean="0"/>
              <a:t> </a:t>
            </a:r>
            <a:r>
              <a:rPr lang="el-GR" b="1" u="sng" dirty="0" smtClean="0"/>
              <a:t>κλειστά (ψηλά) </a:t>
            </a:r>
            <a:r>
              <a:rPr lang="el-GR" dirty="0" smtClean="0"/>
              <a:t>και σε </a:t>
            </a:r>
            <a:r>
              <a:rPr lang="el-GR" b="1" u="sng" dirty="0" smtClean="0"/>
              <a:t> ανοιχτά (χαμηλά).</a:t>
            </a:r>
            <a:endParaRPr lang="el-GR" b="1" dirty="0" smtClean="0"/>
          </a:p>
          <a:p>
            <a:pPr>
              <a:buNone/>
            </a:pPr>
            <a:r>
              <a:rPr lang="el-GR" dirty="0" smtClean="0"/>
              <a:t> </a:t>
            </a:r>
            <a:r>
              <a:rPr lang="en-US" dirty="0" smtClean="0"/>
              <a:t>       </a:t>
            </a:r>
            <a:r>
              <a:rPr lang="en-US" sz="4000" b="1" dirty="0" smtClean="0"/>
              <a:t>[o]-[u]- [a] 		  [e]- [</a:t>
            </a:r>
            <a:r>
              <a:rPr lang="en-US" sz="4000" b="1" dirty="0" err="1" smtClean="0"/>
              <a:t>i</a:t>
            </a:r>
            <a:r>
              <a:rPr lang="en-US" sz="4000" b="1" dirty="0" smtClean="0"/>
              <a:t>] </a:t>
            </a:r>
            <a:endParaRPr lang="el-GR" sz="4000" b="1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/>
              <a:t>(β)	Η θέση του ψηλότερου σημείου της γλώσσας στην οριζόντια </a:t>
            </a:r>
            <a:r>
              <a:rPr lang="el-GR" sz="3600" b="1" dirty="0" smtClean="0"/>
              <a:t>διάσταση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Η </a:t>
            </a:r>
            <a:r>
              <a:rPr lang="el-GR" sz="4400" dirty="0" smtClean="0"/>
              <a:t>οριζόντια κίνηση της γλώσσας διαφοροποιεί τα φωνήεντα σε </a:t>
            </a:r>
            <a:r>
              <a:rPr lang="el-GR" sz="4400" b="1" u="sng" dirty="0" smtClean="0"/>
              <a:t> </a:t>
            </a:r>
            <a:endParaRPr lang="en-US" sz="4400" b="1" u="sng" dirty="0" smtClean="0"/>
          </a:p>
          <a:p>
            <a:r>
              <a:rPr lang="el-GR" sz="4400" b="1" u="sng" dirty="0" smtClean="0"/>
              <a:t>μπροστινά </a:t>
            </a:r>
            <a:r>
              <a:rPr lang="el-GR" sz="4400" dirty="0" smtClean="0"/>
              <a:t> </a:t>
            </a:r>
            <a:r>
              <a:rPr lang="el-GR" sz="4400" dirty="0" smtClean="0"/>
              <a:t>και   σε    </a:t>
            </a:r>
            <a:r>
              <a:rPr lang="el-GR" sz="4400" b="1" u="sng" dirty="0" smtClean="0"/>
              <a:t>πισινά</a:t>
            </a:r>
            <a:endParaRPr lang="en-US" sz="4400" b="1" u="sng" dirty="0" smtClean="0"/>
          </a:p>
          <a:p>
            <a:pPr>
              <a:buNone/>
            </a:pPr>
            <a:r>
              <a:rPr lang="en-US" sz="4800" b="1" dirty="0" smtClean="0"/>
              <a:t>    [a]-[e]-[</a:t>
            </a:r>
            <a:r>
              <a:rPr lang="en-US" sz="4800" b="1" dirty="0" err="1" smtClean="0"/>
              <a:t>i</a:t>
            </a:r>
            <a:r>
              <a:rPr lang="en-US" sz="4800" b="1" dirty="0" smtClean="0"/>
              <a:t>]			[o]-[u] </a:t>
            </a:r>
            <a:endParaRPr lang="el-GR" sz="4800" b="1" dirty="0" smtClean="0"/>
          </a:p>
          <a:p>
            <a:pPr>
              <a:buNone/>
            </a:pPr>
            <a:endParaRPr lang="el-GR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(γ)	Το σχήμα των </a:t>
            </a:r>
            <a:r>
              <a:rPr lang="el-GR" b="1" dirty="0" smtClean="0"/>
              <a:t>χειλιών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	</a:t>
            </a:r>
            <a:r>
              <a:rPr lang="el-GR" sz="4400" dirty="0" smtClean="0"/>
              <a:t>διαφοροποιεί </a:t>
            </a:r>
            <a:r>
              <a:rPr lang="el-GR" sz="4400" dirty="0" smtClean="0"/>
              <a:t>τα φωνήεντα σε </a:t>
            </a:r>
            <a:r>
              <a:rPr lang="el-GR" sz="4400" b="1" u="sng" dirty="0" smtClean="0"/>
              <a:t> </a:t>
            </a:r>
            <a:r>
              <a:rPr lang="el-GR" sz="4400" b="1" u="sng" dirty="0" smtClean="0"/>
              <a:t>στρογγυλεμένα</a:t>
            </a:r>
            <a:endParaRPr lang="el-GR" sz="4400" b="1" dirty="0" smtClean="0"/>
          </a:p>
          <a:p>
            <a:pPr>
              <a:buNone/>
            </a:pPr>
            <a:r>
              <a:rPr lang="el-GR" sz="4400" b="1" dirty="0" smtClean="0"/>
              <a:t> </a:t>
            </a:r>
            <a:r>
              <a:rPr lang="en-US" sz="4400" b="1" dirty="0" smtClean="0"/>
              <a:t>		</a:t>
            </a:r>
            <a:r>
              <a:rPr lang="en-US" sz="4800" b="1" dirty="0" smtClean="0"/>
              <a:t>	</a:t>
            </a:r>
            <a:r>
              <a:rPr lang="el-GR" sz="4800" b="1" dirty="0" smtClean="0"/>
              <a:t>[</a:t>
            </a:r>
            <a:r>
              <a:rPr lang="en-US" sz="4800" b="1" dirty="0" smtClean="0"/>
              <a:t>o]- [u] </a:t>
            </a:r>
          </a:p>
          <a:p>
            <a:pPr>
              <a:buNone/>
            </a:pPr>
            <a:r>
              <a:rPr lang="el-GR" sz="4400" dirty="0" smtClean="0"/>
              <a:t>και σε</a:t>
            </a:r>
            <a:endParaRPr lang="en-US" sz="4400" b="1" dirty="0" smtClean="0"/>
          </a:p>
          <a:p>
            <a:pPr>
              <a:buNone/>
            </a:pPr>
            <a:r>
              <a:rPr lang="en-US" sz="4400" b="1" dirty="0" smtClean="0"/>
              <a:t>			</a:t>
            </a:r>
            <a:r>
              <a:rPr lang="el-GR" sz="4400" b="1" u="sng" dirty="0" smtClean="0"/>
              <a:t>απλωμένα</a:t>
            </a:r>
            <a:endParaRPr lang="el-GR" sz="4400" dirty="0" smtClean="0"/>
          </a:p>
          <a:p>
            <a:pPr>
              <a:buNone/>
            </a:pPr>
            <a:r>
              <a:rPr lang="en-US" sz="4400" b="1" dirty="0" smtClean="0"/>
              <a:t>			</a:t>
            </a:r>
            <a:r>
              <a:rPr lang="en-US" sz="4800" b="1" dirty="0" smtClean="0"/>
              <a:t>[</a:t>
            </a:r>
            <a:r>
              <a:rPr lang="en-US" sz="4800" b="1" dirty="0" smtClean="0"/>
              <a:t>a] -[e] -[</a:t>
            </a:r>
            <a:r>
              <a:rPr lang="en-US" sz="4800" b="1" dirty="0" err="1" smtClean="0"/>
              <a:t>i</a:t>
            </a:r>
            <a:r>
              <a:rPr lang="en-US" sz="4800" b="1" dirty="0" smtClean="0"/>
              <a:t>]</a:t>
            </a:r>
            <a:endParaRPr lang="el-GR" sz="4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sz="12300" dirty="0" smtClean="0"/>
              <a:t>	</a:t>
            </a:r>
            <a:r>
              <a:rPr lang="el-GR" sz="17600" dirty="0" smtClean="0"/>
              <a:t>Φυσικά</a:t>
            </a:r>
            <a:r>
              <a:rPr lang="el-GR" sz="17600" dirty="0" smtClean="0"/>
              <a:t>, τα φωνήεντα κάθε γλώσσας είναι διαφορετικά από κάποιας άλλης. </a:t>
            </a:r>
            <a:endParaRPr lang="en-US" sz="17600" dirty="0" smtClean="0"/>
          </a:p>
          <a:p>
            <a:pPr>
              <a:buNone/>
            </a:pPr>
            <a:r>
              <a:rPr lang="en-US" sz="17600" dirty="0" smtClean="0"/>
              <a:t>	</a:t>
            </a:r>
            <a:r>
              <a:rPr lang="el-GR" sz="17600" dirty="0" smtClean="0"/>
              <a:t>Εμείς </a:t>
            </a:r>
            <a:r>
              <a:rPr lang="el-GR" sz="17600" dirty="0" smtClean="0"/>
              <a:t>εδώ μιλάμε για τα δικά μας, και μάλιστα της ΚΝΕ κι όχι άλλων ιδιωματικών μορφών που μπορεί κι εσείς οι ίδιοι να μιλάτε. </a:t>
            </a:r>
          </a:p>
          <a:p>
            <a:pPr>
              <a:buNone/>
            </a:pPr>
            <a:endParaRPr lang="el-GR" sz="17600" dirty="0" smtClean="0"/>
          </a:p>
          <a:p>
            <a:pPr>
              <a:buNone/>
            </a:pPr>
            <a:r>
              <a:rPr lang="el-GR" sz="17600" dirty="0" smtClean="0"/>
              <a:t> 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</a:t>
            </a:r>
            <a:r>
              <a:rPr lang="el-GR" b="1" dirty="0" err="1" smtClean="0"/>
              <a:t>μίφωνα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έχουν </a:t>
            </a:r>
            <a:r>
              <a:rPr lang="el-GR" dirty="0" smtClean="0"/>
              <a:t>κοινά χαρακτηριστικά τόσο με τα φωνήεντα όσο και με τα σύμφωνα.   </a:t>
            </a:r>
            <a:endParaRPr lang="en-US" dirty="0" smtClean="0"/>
          </a:p>
          <a:p>
            <a:r>
              <a:rPr lang="el-GR" dirty="0" smtClean="0"/>
              <a:t>Στην </a:t>
            </a:r>
            <a:r>
              <a:rPr lang="el-GR" dirty="0" smtClean="0"/>
              <a:t>ΚΝΕ υπάρχει το </a:t>
            </a:r>
            <a:r>
              <a:rPr lang="el-GR" sz="4000" b="1" dirty="0" smtClean="0"/>
              <a:t>[</a:t>
            </a:r>
            <a:r>
              <a:rPr lang="en-US" sz="4000" b="1" dirty="0" smtClean="0"/>
              <a:t>y</a:t>
            </a:r>
            <a:r>
              <a:rPr lang="el-GR" sz="4000" b="1" dirty="0" smtClean="0"/>
              <a:t>]  </a:t>
            </a:r>
            <a:r>
              <a:rPr lang="el-GR" dirty="0" smtClean="0"/>
              <a:t>το οποίο το ακούμε, πχ στη λέξη   </a:t>
            </a:r>
            <a:r>
              <a:rPr lang="el-GR" b="1" i="1" dirty="0" smtClean="0"/>
              <a:t>ευωδιά </a:t>
            </a:r>
            <a:endParaRPr lang="en-US" b="1" i="1" dirty="0" smtClean="0"/>
          </a:p>
          <a:p>
            <a:r>
              <a:rPr lang="el-GR" dirty="0" smtClean="0"/>
              <a:t>Είναι </a:t>
            </a:r>
            <a:r>
              <a:rPr lang="el-GR" dirty="0" smtClean="0"/>
              <a:t>κάτι ανάμεσα σε</a:t>
            </a:r>
            <a:r>
              <a:rPr lang="el-GR" sz="4000" b="1" dirty="0" smtClean="0"/>
              <a:t> [</a:t>
            </a:r>
            <a:r>
              <a:rPr lang="en-US" sz="4000" b="1" dirty="0" smtClean="0"/>
              <a:t>j</a:t>
            </a:r>
            <a:r>
              <a:rPr lang="el-GR" sz="4000" b="1" dirty="0" smtClean="0"/>
              <a:t>] </a:t>
            </a:r>
            <a:r>
              <a:rPr lang="el-GR" dirty="0" smtClean="0"/>
              <a:t>και </a:t>
            </a:r>
            <a:r>
              <a:rPr lang="el-GR" sz="4000" b="1" dirty="0" smtClean="0"/>
              <a:t>[</a:t>
            </a:r>
            <a:r>
              <a:rPr lang="en-US" sz="4000" b="1" dirty="0" err="1" smtClean="0"/>
              <a:t>i</a:t>
            </a:r>
            <a:r>
              <a:rPr lang="en-US" sz="4000" b="1" dirty="0" smtClean="0"/>
              <a:t>]</a:t>
            </a:r>
          </a:p>
          <a:p>
            <a:r>
              <a:rPr lang="el-GR" b="1" dirty="0" smtClean="0"/>
              <a:t>ευωδιά </a:t>
            </a:r>
            <a:r>
              <a:rPr lang="el-GR" sz="4800" b="1" dirty="0" smtClean="0"/>
              <a:t>[</a:t>
            </a:r>
            <a:r>
              <a:rPr lang="en-US" sz="4800" b="1" dirty="0" err="1" smtClean="0"/>
              <a:t>evo</a:t>
            </a:r>
            <a:r>
              <a:rPr lang="el-GR" sz="4800" b="1" dirty="0" err="1" smtClean="0"/>
              <a:t>΄δ</a:t>
            </a:r>
            <a:r>
              <a:rPr lang="en-US" sz="4800" b="1" dirty="0" err="1" smtClean="0"/>
              <a:t>ja</a:t>
            </a:r>
            <a:r>
              <a:rPr lang="el-GR" sz="4800" b="1" dirty="0" smtClean="0"/>
              <a:t>]  ή [</a:t>
            </a:r>
            <a:r>
              <a:rPr lang="en-US" sz="4800" b="1" dirty="0" err="1" smtClean="0"/>
              <a:t>evo</a:t>
            </a:r>
            <a:r>
              <a:rPr lang="el-GR" sz="4800" b="1" dirty="0" err="1" smtClean="0"/>
              <a:t>΄δ</a:t>
            </a:r>
            <a:r>
              <a:rPr lang="en-US" sz="4800" b="1" dirty="0" err="1" smtClean="0"/>
              <a:t>ya</a:t>
            </a:r>
            <a:r>
              <a:rPr lang="el-GR" sz="4800" b="1" dirty="0" smtClean="0"/>
              <a:t>]</a:t>
            </a:r>
            <a:endParaRPr lang="el-GR" sz="4800" dirty="0" smtClean="0"/>
          </a:p>
          <a:p>
            <a:pPr>
              <a:buNone/>
            </a:pPr>
            <a:r>
              <a:rPr lang="el-GR" dirty="0" smtClean="0"/>
              <a:t> 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123</Words>
  <PresentationFormat>Προβολή στην οθόνη (4:3)</PresentationFormat>
  <Paragraphs>35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TA   ΦΩΝΗΕΝΤΑ  ΤΗΣ  ΚΝΕ </vt:lpstr>
      <vt:lpstr> Χαρακτηριστικά φωνηέντων της KNE    </vt:lpstr>
      <vt:lpstr>Διαφάνεια 3</vt:lpstr>
      <vt:lpstr>(α) Το άνοιγμα του στόματος και το αντίστοιχο ύψος της γλώσσας, η απόστασή της από τον ουρανίσκο:</vt:lpstr>
      <vt:lpstr>(β) Η θέση του ψηλότερου σημείου της γλώσσας στην οριζόντια διάσταση</vt:lpstr>
      <vt:lpstr>(γ) Το σχήμα των χειλιών</vt:lpstr>
      <vt:lpstr>Διαφάνεια 7</vt:lpstr>
      <vt:lpstr>Hμίφωνα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   ΦΩΝΗΕΝΤΑ  ΤΗΣ  ΚΝΕ </dc:title>
  <cp:lastModifiedBy>user</cp:lastModifiedBy>
  <cp:revision>8</cp:revision>
  <dcterms:modified xsi:type="dcterms:W3CDTF">2014-03-16T16:38:08Z</dcterms:modified>
</cp:coreProperties>
</file>