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450" r:id="rId2"/>
    <p:sldId id="432" r:id="rId3"/>
    <p:sldId id="428" r:id="rId4"/>
    <p:sldId id="423" r:id="rId5"/>
    <p:sldId id="451" r:id="rId6"/>
    <p:sldId id="452" r:id="rId7"/>
    <p:sldId id="453" r:id="rId8"/>
    <p:sldId id="454" r:id="rId9"/>
    <p:sldId id="455" r:id="rId10"/>
    <p:sldId id="437" r:id="rId11"/>
    <p:sldId id="440" r:id="rId12"/>
    <p:sldId id="44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33FF"/>
    <a:srgbClr val="B2B2B2"/>
    <a:srgbClr val="006600"/>
    <a:srgbClr val="33CC33"/>
    <a:srgbClr val="008000"/>
    <a:srgbClr val="FFFF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89" autoAdjust="0"/>
    <p:restoredTop sz="94660"/>
  </p:normalViewPr>
  <p:slideViewPr>
    <p:cSldViewPr>
      <p:cViewPr varScale="1">
        <p:scale>
          <a:sx n="67" d="100"/>
          <a:sy n="67" d="100"/>
        </p:scale>
        <p:origin x="152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0D6A8C2-0649-485E-919E-1280CF228966}" type="slidenum">
              <a:rPr lang="en-US"/>
              <a:pPr>
                <a:defRPr/>
              </a:pPr>
              <a:t>‹#›</a:t>
            </a:fld>
            <a:endParaRPr lang="en-US"/>
          </a:p>
        </p:txBody>
      </p:sp>
    </p:spTree>
    <p:extLst>
      <p:ext uri="{BB962C8B-B14F-4D97-AF65-F5344CB8AC3E}">
        <p14:creationId xmlns:p14="http://schemas.microsoft.com/office/powerpoint/2010/main" val="3901768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D54A7A-A57D-45F1-8F97-B320ABAF35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C5969C-4933-4417-BBE6-632580FD60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56BF8E-C089-4146-A1B8-02AC04D293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6D833-B480-421A-BA5D-847918BE5D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D6A44-3ACF-40FD-AE71-2C0CA76AAC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189EC3-04B9-4A71-A0B9-3F87CC9462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3A4F1C-D2A7-4B15-B295-A64815759B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C796C3-4651-4A46-9C16-5F6B6E0CC4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F155AD-80C8-4B9E-8B5B-1016412381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E7EA47-21BC-44D1-84B0-0CC50315F1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B1AE09-B399-4853-956C-02EBB6BE34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59B709D-CA2C-404D-8449-4725E63DA2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2438400"/>
            <a:ext cx="9144001" cy="2057400"/>
          </a:xfrm>
        </p:spPr>
        <p:txBody>
          <a:bodyPr/>
          <a:lstStyle/>
          <a:p>
            <a:pPr algn="ctr" eaLnBrk="1" hangingPunct="1"/>
            <a:r>
              <a:rPr lang="el-GR" sz="2800" dirty="0" smtClean="0">
                <a:solidFill>
                  <a:srgbClr val="C00000"/>
                </a:solidFill>
              </a:rPr>
              <a:t>Κεφάλαιο 11</a:t>
            </a:r>
            <a:r>
              <a:rPr lang="en-US" sz="2800" dirty="0" smtClean="0">
                <a:solidFill>
                  <a:srgbClr val="C00000"/>
                </a:solidFill>
              </a:rPr>
              <a:t/>
            </a:r>
            <a:br>
              <a:rPr lang="en-US" sz="2800" dirty="0" smtClean="0">
                <a:solidFill>
                  <a:srgbClr val="C00000"/>
                </a:solidFill>
              </a:rPr>
            </a:br>
            <a:r>
              <a:rPr lang="el-GR" dirty="0" smtClean="0">
                <a:solidFill>
                  <a:srgbClr val="0000FF"/>
                </a:solidFill>
              </a:rPr>
              <a:t>Ψυκτικοί Κύκλοι</a:t>
            </a:r>
            <a:endParaRPr lang="en-US" sz="3200" dirty="0" smtClean="0">
              <a:solidFill>
                <a:srgbClr val="0000FF"/>
              </a:solidFill>
            </a:endParaRPr>
          </a:p>
        </p:txBody>
      </p:sp>
      <p:sp>
        <p:nvSpPr>
          <p:cNvPr id="2051" name="Rectangle 3"/>
          <p:cNvSpPr>
            <a:spLocks noGrp="1" noChangeArrowheads="1"/>
          </p:cNvSpPr>
          <p:nvPr>
            <p:ph type="subTitle" idx="1"/>
          </p:nvPr>
        </p:nvSpPr>
        <p:spPr>
          <a:xfrm>
            <a:off x="0" y="5257800"/>
            <a:ext cx="4495800" cy="762000"/>
          </a:xfrm>
          <a:solidFill>
            <a:schemeClr val="accent5">
              <a:lumMod val="75000"/>
            </a:schemeClr>
          </a:solidFill>
        </p:spPr>
        <p:txBody>
          <a:bodyPr/>
          <a:lstStyle/>
          <a:p>
            <a:pPr eaLnBrk="1" hangingPunct="1">
              <a:spcBef>
                <a:spcPts val="300"/>
              </a:spcBef>
              <a:spcAft>
                <a:spcPts val="300"/>
              </a:spcAft>
              <a:defRPr/>
            </a:pPr>
            <a:r>
              <a:rPr lang="el-GR" sz="1800" dirty="0" smtClean="0">
                <a:solidFill>
                  <a:srgbClr val="996633"/>
                </a:solidFill>
                <a:latin typeface="Arial" charset="0"/>
              </a:rPr>
              <a:t>Επιμέλεια διαφάνειας</a:t>
            </a:r>
            <a:endParaRPr lang="en-US" sz="1800" dirty="0" smtClean="0">
              <a:solidFill>
                <a:srgbClr val="996633"/>
              </a:solidFill>
              <a:latin typeface="Arial" charset="0"/>
            </a:endParaRPr>
          </a:p>
          <a:p>
            <a:pPr eaLnBrk="1" hangingPunct="1">
              <a:spcBef>
                <a:spcPts val="300"/>
              </a:spcBef>
              <a:spcAft>
                <a:spcPts val="300"/>
              </a:spcAft>
              <a:defRPr/>
            </a:pPr>
            <a:r>
              <a:rPr lang="en-US" sz="2000" b="1" dirty="0" smtClean="0">
                <a:solidFill>
                  <a:srgbClr val="996633"/>
                </a:solidFill>
                <a:latin typeface="Arial" charset="0"/>
              </a:rPr>
              <a:t>Mehmet </a:t>
            </a:r>
            <a:r>
              <a:rPr lang="en-US" sz="2000" b="1" dirty="0" err="1" smtClean="0">
                <a:solidFill>
                  <a:srgbClr val="996633"/>
                </a:solidFill>
                <a:latin typeface="Arial" charset="0"/>
              </a:rPr>
              <a:t>Kanoglu</a:t>
            </a:r>
            <a:endParaRPr lang="en-US" sz="1800" b="1" dirty="0" smtClean="0">
              <a:solidFill>
                <a:srgbClr val="996633"/>
              </a:solidFill>
              <a:latin typeface="Arial" charset="0"/>
            </a:endParaRPr>
          </a:p>
        </p:txBody>
      </p:sp>
      <p:sp>
        <p:nvSpPr>
          <p:cNvPr id="2052" name="Rectangle 4"/>
          <p:cNvSpPr>
            <a:spLocks noChangeArrowheads="1"/>
          </p:cNvSpPr>
          <p:nvPr/>
        </p:nvSpPr>
        <p:spPr bwMode="auto">
          <a:xfrm>
            <a:off x="1496235" y="6353175"/>
            <a:ext cx="6045181" cy="276999"/>
          </a:xfrm>
          <a:prstGeom prst="rect">
            <a:avLst/>
          </a:prstGeom>
          <a:noFill/>
          <a:ln w="9525">
            <a:noFill/>
            <a:miter lim="800000"/>
            <a:headEnd/>
            <a:tailEnd/>
          </a:ln>
        </p:spPr>
        <p:txBody>
          <a:bodyPr wrap="none">
            <a:spAutoFit/>
          </a:bodyPr>
          <a:lstStyle/>
          <a:p>
            <a:pPr algn="ctr"/>
            <a:r>
              <a:rPr lang="en-US" sz="1200" dirty="0">
                <a:cs typeface="Times New Roman" pitchFamily="18" charset="0"/>
              </a:rPr>
              <a:t>Copyright </a:t>
            </a:r>
            <a:r>
              <a:rPr lang="en-US" sz="1200" dirty="0" smtClean="0">
                <a:cs typeface="Times New Roman" pitchFamily="18" charset="0"/>
              </a:rPr>
              <a:t>© 2015 </a:t>
            </a:r>
            <a:r>
              <a:rPr lang="en-US" sz="1200" dirty="0">
                <a:cs typeface="Times New Roman" pitchFamily="18" charset="0"/>
              </a:rPr>
              <a:t>The McGraw-Hill Education. </a:t>
            </a:r>
            <a:r>
              <a:rPr lang="el-GR" sz="1200" dirty="0" smtClean="0">
                <a:cs typeface="Times New Roman" pitchFamily="18" charset="0"/>
              </a:rPr>
              <a:t>Με την επιφύλαξη παντός δικαιώματος</a:t>
            </a:r>
            <a:r>
              <a:rPr lang="en-US" sz="1200" dirty="0" smtClean="0">
                <a:cs typeface="Times New Roman" pitchFamily="18" charset="0"/>
              </a:rPr>
              <a:t>.</a:t>
            </a:r>
            <a:endParaRPr lang="en-US" sz="1200" dirty="0">
              <a:cs typeface="Times New Roman" pitchFamily="18" charset="0"/>
            </a:endParaRPr>
          </a:p>
        </p:txBody>
      </p:sp>
      <p:sp>
        <p:nvSpPr>
          <p:cNvPr id="2053" name="Rectangle 5"/>
          <p:cNvSpPr>
            <a:spLocks noChangeArrowheads="1"/>
          </p:cNvSpPr>
          <p:nvPr/>
        </p:nvSpPr>
        <p:spPr bwMode="auto">
          <a:xfrm>
            <a:off x="-1" y="685800"/>
            <a:ext cx="7048919" cy="1292662"/>
          </a:xfrm>
          <a:prstGeom prst="rect">
            <a:avLst/>
          </a:prstGeom>
          <a:solidFill>
            <a:srgbClr val="92D050"/>
          </a:solidFill>
          <a:ln w="9525">
            <a:noFill/>
            <a:miter lim="800000"/>
            <a:headEnd/>
            <a:tailEnd/>
          </a:ln>
        </p:spPr>
        <p:txBody>
          <a:bodyPr wrap="square" anchor="ctr">
            <a:spAutoFit/>
          </a:bodyPr>
          <a:lstStyle/>
          <a:p>
            <a:pPr algn="r"/>
            <a:r>
              <a:rPr lang="el-GR" sz="2200" b="1" dirty="0" smtClean="0">
                <a:solidFill>
                  <a:schemeClr val="bg2"/>
                </a:solidFill>
              </a:rPr>
              <a:t>Θερμοδυναμική για Μηχανικούς</a:t>
            </a:r>
            <a:endParaRPr lang="tr-TR" sz="2200" b="1" dirty="0" smtClean="0">
              <a:solidFill>
                <a:schemeClr val="bg2"/>
              </a:solidFill>
            </a:endParaRPr>
          </a:p>
          <a:p>
            <a:pPr algn="r"/>
            <a:r>
              <a:rPr lang="tr-TR" sz="2000" b="1" dirty="0" smtClean="0">
                <a:solidFill>
                  <a:schemeClr val="bg2"/>
                </a:solidFill>
              </a:rPr>
              <a:t>8</a:t>
            </a:r>
            <a:r>
              <a:rPr lang="el-GR" sz="2000" b="1" baseline="30000" dirty="0" smtClean="0">
                <a:solidFill>
                  <a:schemeClr val="bg2"/>
                </a:solidFill>
              </a:rPr>
              <a:t>η</a:t>
            </a:r>
            <a:r>
              <a:rPr lang="el-GR" sz="2000" b="1" dirty="0" smtClean="0">
                <a:solidFill>
                  <a:schemeClr val="bg2"/>
                </a:solidFill>
              </a:rPr>
              <a:t> έκδοση</a:t>
            </a:r>
            <a:r>
              <a:rPr lang="en-US" sz="2400" b="1" dirty="0" smtClean="0">
                <a:solidFill>
                  <a:schemeClr val="bg2"/>
                </a:solidFill>
              </a:rPr>
              <a:t/>
            </a:r>
            <a:br>
              <a:rPr lang="en-US" sz="2400" b="1" dirty="0" smtClean="0">
                <a:solidFill>
                  <a:schemeClr val="bg2"/>
                </a:solidFill>
              </a:rPr>
            </a:br>
            <a:r>
              <a:rPr lang="en-US" sz="1800" b="1" dirty="0" err="1" smtClean="0">
                <a:solidFill>
                  <a:schemeClr val="bg2"/>
                </a:solidFill>
              </a:rPr>
              <a:t>Yunus</a:t>
            </a:r>
            <a:r>
              <a:rPr lang="en-US" sz="1800" b="1" dirty="0" smtClean="0">
                <a:solidFill>
                  <a:schemeClr val="bg2"/>
                </a:solidFill>
              </a:rPr>
              <a:t> A. </a:t>
            </a:r>
            <a:r>
              <a:rPr lang="tr-TR" sz="1800" b="1" dirty="0" smtClean="0">
                <a:solidFill>
                  <a:schemeClr val="bg2"/>
                </a:solidFill>
              </a:rPr>
              <a:t>Ç</a:t>
            </a:r>
            <a:r>
              <a:rPr lang="en-US" sz="1800" b="1" dirty="0" err="1" smtClean="0">
                <a:solidFill>
                  <a:schemeClr val="bg2"/>
                </a:solidFill>
              </a:rPr>
              <a:t>engel</a:t>
            </a:r>
            <a:r>
              <a:rPr lang="en-US" sz="1800" b="1" dirty="0" smtClean="0">
                <a:solidFill>
                  <a:schemeClr val="bg2"/>
                </a:solidFill>
              </a:rPr>
              <a:t>, Michael A. Boles</a:t>
            </a:r>
          </a:p>
          <a:p>
            <a:pPr algn="r"/>
            <a:r>
              <a:rPr lang="el-GR" sz="1800" b="1" dirty="0" smtClean="0">
                <a:solidFill>
                  <a:schemeClr val="bg2"/>
                </a:solidFill>
              </a:rPr>
              <a:t>Εκδόσεις </a:t>
            </a:r>
            <a:r>
              <a:rPr lang="el-GR" sz="1800" b="1" dirty="0" err="1" smtClean="0">
                <a:solidFill>
                  <a:schemeClr val="bg2"/>
                </a:solidFill>
              </a:rPr>
              <a:t>Τζιόλα</a:t>
            </a:r>
            <a:r>
              <a:rPr lang="en-US" sz="1800" b="1" dirty="0" smtClean="0">
                <a:solidFill>
                  <a:schemeClr val="bg2"/>
                </a:solidFill>
              </a:rPr>
              <a:t>, </a:t>
            </a:r>
            <a:r>
              <a:rPr lang="en-US" sz="1800" b="1" dirty="0">
                <a:solidFill>
                  <a:schemeClr val="bg2"/>
                </a:solidFill>
              </a:rPr>
              <a:t>20</a:t>
            </a:r>
            <a:r>
              <a:rPr lang="tr-TR" sz="1800" b="1" dirty="0">
                <a:solidFill>
                  <a:schemeClr val="bg2"/>
                </a:solidFill>
              </a:rPr>
              <a:t>15</a:t>
            </a:r>
            <a:endParaRPr lang="en-US" sz="1800" b="1" dirty="0">
              <a:solidFill>
                <a:schemeClr val="bg2"/>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331" t="15719" r="9422" b="11545"/>
          <a:stretch/>
        </p:blipFill>
        <p:spPr>
          <a:xfrm>
            <a:off x="7162800" y="152400"/>
            <a:ext cx="1828800" cy="2324101"/>
          </a:xfrm>
          <a:prstGeom prst="rect">
            <a:avLst/>
          </a:prstGeom>
          <a:effectLst>
            <a:outerShdw blurRad="50800" dist="38100" algn="l" rotWithShape="0">
              <a:prstClr val="black">
                <a:alpha val="40000"/>
              </a:prstClr>
            </a:outerShdw>
          </a:effectLst>
        </p:spPr>
      </p:pic>
      <p:sp>
        <p:nvSpPr>
          <p:cNvPr id="7" name="Rectangle 3"/>
          <p:cNvSpPr txBox="1">
            <a:spLocks noChangeArrowheads="1"/>
          </p:cNvSpPr>
          <p:nvPr/>
        </p:nvSpPr>
        <p:spPr bwMode="auto">
          <a:xfrm>
            <a:off x="4648200" y="5257800"/>
            <a:ext cx="4495800" cy="762000"/>
          </a:xfrm>
          <a:prstGeom prst="rect">
            <a:avLst/>
          </a:prstGeom>
          <a:solidFill>
            <a:schemeClr val="accent5">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20000"/>
              </a:spcAft>
              <a:buClr>
                <a:srgbClr val="FF0000"/>
              </a:buClr>
              <a:buNone/>
              <a:defRPr sz="3200">
                <a:solidFill>
                  <a:schemeClr val="tx1"/>
                </a:solidFill>
                <a:latin typeface="+mn-lt"/>
                <a:ea typeface="+mn-ea"/>
                <a:cs typeface="+mn-cs"/>
              </a:defRPr>
            </a:lvl1pPr>
            <a:lvl2pPr marL="457200" indent="0" algn="ctr" rtl="0" eaLnBrk="0" fontAlgn="base" hangingPunct="0">
              <a:spcBef>
                <a:spcPct val="20000"/>
              </a:spcBef>
              <a:spcAft>
                <a:spcPct val="20000"/>
              </a:spcAft>
              <a:buClr>
                <a:srgbClr val="FF0000"/>
              </a:buClr>
              <a:buFont typeface="Wingdings" pitchFamily="2" charset="2"/>
              <a:buNone/>
              <a:defRPr sz="2800">
                <a:solidFill>
                  <a:schemeClr val="tx1"/>
                </a:solidFill>
                <a:latin typeface="+mn-lt"/>
              </a:defRPr>
            </a:lvl2pPr>
            <a:lvl3pPr marL="914400" indent="0" algn="ctr" rtl="0" eaLnBrk="0" fontAlgn="base" hangingPunct="0">
              <a:spcBef>
                <a:spcPct val="20000"/>
              </a:spcBef>
              <a:spcAft>
                <a:spcPct val="20000"/>
              </a:spcAft>
              <a:buNone/>
              <a:defRPr sz="2400">
                <a:solidFill>
                  <a:schemeClr val="tx1"/>
                </a:solidFill>
                <a:latin typeface="+mn-lt"/>
              </a:defRPr>
            </a:lvl3pPr>
            <a:lvl4pPr marL="1371600" indent="0" algn="ctr" rtl="0" eaLnBrk="0" fontAlgn="base" hangingPunct="0">
              <a:spcBef>
                <a:spcPct val="20000"/>
              </a:spcBef>
              <a:spcAft>
                <a:spcPct val="20000"/>
              </a:spcAft>
              <a:buNone/>
              <a:defRPr sz="2000">
                <a:solidFill>
                  <a:schemeClr val="tx1"/>
                </a:solidFill>
                <a:latin typeface="+mn-lt"/>
              </a:defRPr>
            </a:lvl4pPr>
            <a:lvl5pPr marL="1828800" indent="0" algn="ctr" rtl="0" eaLnBrk="0" fontAlgn="base" hangingPunct="0">
              <a:spcBef>
                <a:spcPct val="20000"/>
              </a:spcBef>
              <a:spcAft>
                <a:spcPct val="20000"/>
              </a:spcAft>
              <a:buNone/>
              <a:defRPr sz="2000">
                <a:solidFill>
                  <a:schemeClr val="tx1"/>
                </a:solidFill>
                <a:latin typeface="+mn-lt"/>
              </a:defRPr>
            </a:lvl5pPr>
            <a:lvl6pPr marL="2286000" indent="0" algn="ctr" rtl="0" fontAlgn="base">
              <a:spcBef>
                <a:spcPct val="20000"/>
              </a:spcBef>
              <a:spcAft>
                <a:spcPct val="20000"/>
              </a:spcAft>
              <a:buNone/>
              <a:defRPr sz="2000">
                <a:solidFill>
                  <a:schemeClr val="tx1"/>
                </a:solidFill>
                <a:latin typeface="+mn-lt"/>
              </a:defRPr>
            </a:lvl6pPr>
            <a:lvl7pPr marL="2743200" indent="0" algn="ctr" rtl="0" fontAlgn="base">
              <a:spcBef>
                <a:spcPct val="20000"/>
              </a:spcBef>
              <a:spcAft>
                <a:spcPct val="20000"/>
              </a:spcAft>
              <a:buNone/>
              <a:defRPr sz="2000">
                <a:solidFill>
                  <a:schemeClr val="tx1"/>
                </a:solidFill>
                <a:latin typeface="+mn-lt"/>
              </a:defRPr>
            </a:lvl7pPr>
            <a:lvl8pPr marL="3200400" indent="0" algn="ctr" rtl="0" fontAlgn="base">
              <a:spcBef>
                <a:spcPct val="20000"/>
              </a:spcBef>
              <a:spcAft>
                <a:spcPct val="20000"/>
              </a:spcAft>
              <a:buNone/>
              <a:defRPr sz="2000">
                <a:solidFill>
                  <a:schemeClr val="tx1"/>
                </a:solidFill>
                <a:latin typeface="+mn-lt"/>
              </a:defRPr>
            </a:lvl8pPr>
            <a:lvl9pPr marL="3657600" indent="0" algn="ctr" rtl="0" fontAlgn="base">
              <a:spcBef>
                <a:spcPct val="20000"/>
              </a:spcBef>
              <a:spcAft>
                <a:spcPct val="20000"/>
              </a:spcAft>
              <a:buNone/>
              <a:defRPr sz="2000">
                <a:solidFill>
                  <a:schemeClr val="tx1"/>
                </a:solidFill>
                <a:latin typeface="+mn-lt"/>
              </a:defRPr>
            </a:lvl9pPr>
          </a:lstStyle>
          <a:p>
            <a:pPr eaLnBrk="1" hangingPunct="1">
              <a:spcBef>
                <a:spcPts val="300"/>
              </a:spcBef>
              <a:spcAft>
                <a:spcPts val="300"/>
              </a:spcAft>
              <a:defRPr/>
            </a:pPr>
            <a:r>
              <a:rPr lang="el-GR" sz="1800" kern="0" dirty="0" smtClean="0">
                <a:solidFill>
                  <a:srgbClr val="996633"/>
                </a:solidFill>
                <a:latin typeface="Arial" charset="0"/>
              </a:rPr>
              <a:t>Επιμέλεια ελληνικής έκδοσης </a:t>
            </a:r>
            <a:endParaRPr lang="en-US" sz="1800" kern="0" dirty="0" smtClean="0">
              <a:solidFill>
                <a:srgbClr val="996633"/>
              </a:solidFill>
              <a:latin typeface="Arial" charset="0"/>
            </a:endParaRPr>
          </a:p>
          <a:p>
            <a:pPr eaLnBrk="1" hangingPunct="1">
              <a:spcBef>
                <a:spcPts val="300"/>
              </a:spcBef>
              <a:spcAft>
                <a:spcPts val="300"/>
              </a:spcAft>
              <a:defRPr/>
            </a:pPr>
            <a:r>
              <a:rPr lang="el-GR" sz="2000" b="1" kern="0" dirty="0" smtClean="0">
                <a:solidFill>
                  <a:srgbClr val="996633"/>
                </a:solidFill>
                <a:latin typeface="Arial" charset="0"/>
              </a:rPr>
              <a:t>Δημήτρης </a:t>
            </a:r>
            <a:r>
              <a:rPr lang="el-GR" sz="2000" b="1" kern="0" dirty="0" err="1" smtClean="0">
                <a:solidFill>
                  <a:srgbClr val="996633"/>
                </a:solidFill>
                <a:latin typeface="Arial" charset="0"/>
              </a:rPr>
              <a:t>Τερτίπης</a:t>
            </a:r>
            <a:endParaRPr lang="en-US" sz="1800" b="1" kern="0" dirty="0" smtClean="0">
              <a:solidFill>
                <a:srgbClr val="996633"/>
              </a:solidFill>
              <a:latin typeface="Arial" charset="0"/>
            </a:endParaRPr>
          </a:p>
        </p:txBody>
      </p:sp>
    </p:spTree>
    <p:extLst>
      <p:ext uri="{BB962C8B-B14F-4D97-AF65-F5344CB8AC3E}">
        <p14:creationId xmlns:p14="http://schemas.microsoft.com/office/powerpoint/2010/main" val="247171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B5B9C7E7-2FA3-41C4-A480-4A944640227C}" type="slidenum">
              <a:rPr lang="en-US" smtClean="0"/>
              <a:pPr/>
              <a:t>10</a:t>
            </a:fld>
            <a:endParaRPr lang="en-US" smtClean="0"/>
          </a:p>
        </p:txBody>
      </p:sp>
      <p:sp>
        <p:nvSpPr>
          <p:cNvPr id="24579" name="Rectangle 4"/>
          <p:cNvSpPr>
            <a:spLocks noChangeArrowheads="1"/>
          </p:cNvSpPr>
          <p:nvPr/>
        </p:nvSpPr>
        <p:spPr bwMode="auto">
          <a:xfrm>
            <a:off x="152400" y="179388"/>
            <a:ext cx="8839200" cy="523875"/>
          </a:xfrm>
          <a:prstGeom prst="rect">
            <a:avLst/>
          </a:prstGeom>
          <a:solidFill>
            <a:srgbClr val="92D050"/>
          </a:solidFill>
          <a:ln w="9525">
            <a:noFill/>
            <a:miter lim="800000"/>
            <a:headEnd/>
            <a:tailEnd/>
          </a:ln>
        </p:spPr>
        <p:txBody>
          <a:bodyPr wrap="square">
            <a:spAutoFit/>
          </a:bodyPr>
          <a:lstStyle/>
          <a:p>
            <a:r>
              <a:rPr lang="el-GR" sz="2800" b="1" dirty="0" smtClean="0">
                <a:solidFill>
                  <a:srgbClr val="C00000"/>
                </a:solidFill>
              </a:rPr>
              <a:t>Ψύξη με απορρόφηση</a:t>
            </a:r>
            <a:endParaRPr lang="en-US" sz="2800" b="1" dirty="0">
              <a:solidFill>
                <a:srgbClr val="C00000"/>
              </a:solidFill>
            </a:endParaRPr>
          </a:p>
        </p:txBody>
      </p:sp>
      <p:sp>
        <p:nvSpPr>
          <p:cNvPr id="24580" name="Rectangle 7"/>
          <p:cNvSpPr>
            <a:spLocks noChangeArrowheads="1"/>
          </p:cNvSpPr>
          <p:nvPr/>
        </p:nvSpPr>
        <p:spPr bwMode="auto">
          <a:xfrm>
            <a:off x="6879268" y="998538"/>
            <a:ext cx="2188532" cy="5336846"/>
          </a:xfrm>
          <a:prstGeom prst="rect">
            <a:avLst/>
          </a:prstGeom>
          <a:noFill/>
          <a:ln w="9525">
            <a:noFill/>
            <a:miter lim="800000"/>
            <a:headEnd/>
            <a:tailEnd/>
          </a:ln>
        </p:spPr>
        <p:txBody>
          <a:bodyPr wrap="square">
            <a:spAutoFit/>
          </a:bodyPr>
          <a:lstStyle/>
          <a:p>
            <a:pPr>
              <a:spcBef>
                <a:spcPct val="15000"/>
              </a:spcBef>
              <a:spcAft>
                <a:spcPct val="15000"/>
              </a:spcAft>
            </a:pPr>
            <a:r>
              <a:rPr lang="el-GR" sz="1600" dirty="0" smtClean="0"/>
              <a:t>Η ψύξη με απορρόφηση είναι οικονομικώς συμφέρουσα όταν διατίθεται φτηνή θερμική ενέργεια  υπό θερμοκρασία μεταξύ</a:t>
            </a:r>
            <a:r>
              <a:rPr lang="en-US" sz="1600" dirty="0"/>
              <a:t> 100°C </a:t>
            </a:r>
            <a:r>
              <a:rPr lang="el-GR" sz="1600" dirty="0" smtClean="0"/>
              <a:t>και</a:t>
            </a:r>
            <a:r>
              <a:rPr lang="en-US" sz="1600" dirty="0" smtClean="0"/>
              <a:t> </a:t>
            </a:r>
            <a:r>
              <a:rPr lang="en-US" sz="1600" dirty="0"/>
              <a:t>200°C</a:t>
            </a:r>
            <a:r>
              <a:rPr lang="tr-TR" sz="1600" dirty="0"/>
              <a:t>.</a:t>
            </a:r>
            <a:endParaRPr lang="en-US" sz="1600" dirty="0"/>
          </a:p>
          <a:p>
            <a:pPr>
              <a:spcBef>
                <a:spcPct val="15000"/>
              </a:spcBef>
              <a:spcAft>
                <a:spcPct val="15000"/>
              </a:spcAft>
            </a:pPr>
            <a:r>
              <a:rPr lang="el-GR" sz="1600" dirty="0" smtClean="0"/>
              <a:t>Ως παραδείγματα αναφέρονται </a:t>
            </a:r>
            <a:r>
              <a:rPr lang="el-GR" sz="1600" dirty="0" smtClean="0">
                <a:solidFill>
                  <a:srgbClr val="3333FF"/>
                </a:solidFill>
              </a:rPr>
              <a:t>η γεωθερμική ενέργεια</a:t>
            </a:r>
            <a:r>
              <a:rPr lang="en-US" sz="1600" dirty="0" smtClean="0">
                <a:solidFill>
                  <a:srgbClr val="3333FF"/>
                </a:solidFill>
              </a:rPr>
              <a:t>, </a:t>
            </a:r>
            <a:r>
              <a:rPr lang="el-GR" sz="1600" dirty="0" smtClean="0">
                <a:solidFill>
                  <a:srgbClr val="3333FF"/>
                </a:solidFill>
              </a:rPr>
              <a:t>η ηλιακή ενέργεια κι απορριφθείσα θερμότητα από μια μονάδα συμπαραγωγής ή από έναν ατμοηλεκτρικό σταθμό, ή ακόμα και το Φ.Α. (αν διατίθεται φτηνά)</a:t>
            </a:r>
            <a:r>
              <a:rPr lang="en-US" sz="1600" dirty="0" smtClean="0">
                <a:solidFill>
                  <a:srgbClr val="3333FF"/>
                </a:solidFill>
              </a:rPr>
              <a:t>.</a:t>
            </a:r>
            <a:endParaRPr lang="en-US" sz="1600" dirty="0">
              <a:solidFill>
                <a:srgbClr val="3333FF"/>
              </a:solidFill>
            </a:endParaRPr>
          </a:p>
        </p:txBody>
      </p:sp>
      <p:pic>
        <p:nvPicPr>
          <p:cNvPr id="2" name="Εικόνα 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7" r="3351" b="3029"/>
          <a:stretch/>
        </p:blipFill>
        <p:spPr>
          <a:xfrm>
            <a:off x="143255" y="838200"/>
            <a:ext cx="6736013" cy="5562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a:noFill/>
        </p:spPr>
        <p:txBody>
          <a:bodyPr/>
          <a:lstStyle/>
          <a:p>
            <a:fld id="{CFF74441-08BC-46BA-9E08-8FA56487B616}" type="slidenum">
              <a:rPr lang="en-US" smtClean="0"/>
              <a:pPr/>
              <a:t>11</a:t>
            </a:fld>
            <a:endParaRPr lang="en-US" smtClean="0"/>
          </a:p>
        </p:txBody>
      </p:sp>
      <p:sp>
        <p:nvSpPr>
          <p:cNvPr id="25603" name="Rectangle 5"/>
          <p:cNvSpPr>
            <a:spLocks noChangeArrowheads="1"/>
          </p:cNvSpPr>
          <p:nvPr/>
        </p:nvSpPr>
        <p:spPr bwMode="auto">
          <a:xfrm>
            <a:off x="76200" y="76200"/>
            <a:ext cx="8991600" cy="6574107"/>
          </a:xfrm>
          <a:prstGeom prst="rect">
            <a:avLst/>
          </a:prstGeom>
          <a:noFill/>
          <a:ln w="9525">
            <a:noFill/>
            <a:miter lim="800000"/>
            <a:headEnd/>
            <a:tailEnd/>
          </a:ln>
        </p:spPr>
        <p:txBody>
          <a:bodyPr wrap="square">
            <a:spAutoFit/>
          </a:bodyPr>
          <a:lstStyle/>
          <a:p>
            <a:pPr marL="342900" indent="-342900">
              <a:spcBef>
                <a:spcPct val="10000"/>
              </a:spcBef>
              <a:spcAft>
                <a:spcPct val="10000"/>
              </a:spcAft>
              <a:buClr>
                <a:srgbClr val="FF3300"/>
              </a:buClr>
              <a:buFontTx/>
              <a:buChar char="•"/>
            </a:pPr>
            <a:r>
              <a:rPr lang="el-GR" dirty="0" smtClean="0"/>
              <a:t>Τα συστήματα ψύξης με απορρόφηση λειτουργούν με απορρόφηση ενός </a:t>
            </a:r>
            <a:r>
              <a:rPr lang="el-GR" i="1" dirty="0" smtClean="0"/>
              <a:t>ψυκτικού μέσου </a:t>
            </a:r>
            <a:r>
              <a:rPr lang="el-GR" dirty="0" smtClean="0"/>
              <a:t>από ένα</a:t>
            </a:r>
            <a:r>
              <a:rPr lang="en-US" dirty="0" smtClean="0"/>
              <a:t> </a:t>
            </a:r>
            <a:r>
              <a:rPr lang="el-GR" i="1" dirty="0" smtClean="0"/>
              <a:t>μέσο μεταφοράς</a:t>
            </a:r>
            <a:r>
              <a:rPr lang="en-US" dirty="0" smtClean="0"/>
              <a:t>. </a:t>
            </a:r>
            <a:endParaRPr lang="en-US" dirty="0"/>
          </a:p>
          <a:p>
            <a:pPr marL="342900" indent="-342900">
              <a:spcBef>
                <a:spcPct val="10000"/>
              </a:spcBef>
              <a:spcAft>
                <a:spcPct val="10000"/>
              </a:spcAft>
              <a:buClr>
                <a:srgbClr val="FF3300"/>
              </a:buClr>
              <a:buFontTx/>
              <a:buChar char="•"/>
            </a:pPr>
            <a:r>
              <a:rPr lang="el-GR" dirty="0" smtClean="0">
                <a:solidFill>
                  <a:srgbClr val="3333FF"/>
                </a:solidFill>
              </a:rPr>
              <a:t>Τα πλέον διαδεδομένα συστήματα είναι τα συστήματα νερού - αμμωνίας</a:t>
            </a:r>
            <a:r>
              <a:rPr lang="en-US" dirty="0" smtClean="0">
                <a:solidFill>
                  <a:srgbClr val="3333FF"/>
                </a:solidFill>
              </a:rPr>
              <a:t>, </a:t>
            </a:r>
            <a:r>
              <a:rPr lang="el-GR" dirty="0" smtClean="0">
                <a:solidFill>
                  <a:srgbClr val="3333FF"/>
                </a:solidFill>
              </a:rPr>
              <a:t>όπου η αμμωνία </a:t>
            </a:r>
            <a:r>
              <a:rPr lang="en-US" dirty="0" smtClean="0">
                <a:solidFill>
                  <a:srgbClr val="3333FF"/>
                </a:solidFill>
              </a:rPr>
              <a:t>(NH</a:t>
            </a:r>
            <a:r>
              <a:rPr lang="en-US" baseline="-25000" dirty="0" smtClean="0">
                <a:solidFill>
                  <a:srgbClr val="3333FF"/>
                </a:solidFill>
              </a:rPr>
              <a:t>3</a:t>
            </a:r>
            <a:r>
              <a:rPr lang="en-US" dirty="0">
                <a:solidFill>
                  <a:srgbClr val="3333FF"/>
                </a:solidFill>
              </a:rPr>
              <a:t>) </a:t>
            </a:r>
            <a:r>
              <a:rPr lang="el-GR" dirty="0" smtClean="0">
                <a:solidFill>
                  <a:srgbClr val="3333FF"/>
                </a:solidFill>
              </a:rPr>
              <a:t>είναι το ψυκτικό μέσο</a:t>
            </a:r>
            <a:r>
              <a:rPr lang="en-US" dirty="0" smtClean="0">
                <a:solidFill>
                  <a:srgbClr val="3333FF"/>
                </a:solidFill>
              </a:rPr>
              <a:t> </a:t>
            </a:r>
            <a:r>
              <a:rPr lang="el-GR" dirty="0" smtClean="0">
                <a:solidFill>
                  <a:srgbClr val="3333FF"/>
                </a:solidFill>
              </a:rPr>
              <a:t>και το νερό</a:t>
            </a:r>
            <a:r>
              <a:rPr lang="en-US" dirty="0" smtClean="0">
                <a:solidFill>
                  <a:srgbClr val="3333FF"/>
                </a:solidFill>
              </a:rPr>
              <a:t> </a:t>
            </a:r>
            <a:r>
              <a:rPr lang="en-US" dirty="0">
                <a:solidFill>
                  <a:srgbClr val="3333FF"/>
                </a:solidFill>
              </a:rPr>
              <a:t>(H</a:t>
            </a:r>
            <a:r>
              <a:rPr lang="en-US" baseline="-25000" dirty="0">
                <a:solidFill>
                  <a:srgbClr val="3333FF"/>
                </a:solidFill>
              </a:rPr>
              <a:t>2</a:t>
            </a:r>
            <a:r>
              <a:rPr lang="en-US" dirty="0">
                <a:solidFill>
                  <a:srgbClr val="3333FF"/>
                </a:solidFill>
              </a:rPr>
              <a:t>O) </a:t>
            </a:r>
            <a:r>
              <a:rPr lang="el-GR" dirty="0" smtClean="0">
                <a:solidFill>
                  <a:srgbClr val="3333FF"/>
                </a:solidFill>
              </a:rPr>
              <a:t>είναι το μέσο μεταφοράς</a:t>
            </a:r>
            <a:r>
              <a:rPr lang="en-US" dirty="0" smtClean="0">
                <a:solidFill>
                  <a:srgbClr val="3333FF"/>
                </a:solidFill>
              </a:rPr>
              <a:t>.</a:t>
            </a:r>
            <a:endParaRPr lang="en-US" dirty="0">
              <a:solidFill>
                <a:srgbClr val="3333FF"/>
              </a:solidFill>
            </a:endParaRPr>
          </a:p>
          <a:p>
            <a:pPr marL="342900" indent="-342900">
              <a:spcBef>
                <a:spcPct val="10000"/>
              </a:spcBef>
              <a:spcAft>
                <a:spcPct val="10000"/>
              </a:spcAft>
              <a:buClr>
                <a:srgbClr val="FF3300"/>
              </a:buClr>
              <a:buFontTx/>
              <a:buChar char="•"/>
            </a:pPr>
            <a:r>
              <a:rPr lang="el-GR" dirty="0" smtClean="0"/>
              <a:t>Άλλα συστήματα λειτουργούν με </a:t>
            </a:r>
            <a:r>
              <a:rPr lang="en-US" dirty="0" smtClean="0"/>
              <a:t>H</a:t>
            </a:r>
            <a:r>
              <a:rPr lang="en-US" baseline="-25000" dirty="0" smtClean="0"/>
              <a:t>2</a:t>
            </a:r>
            <a:r>
              <a:rPr lang="en-US" dirty="0" smtClean="0"/>
              <a:t>O/</a:t>
            </a:r>
            <a:r>
              <a:rPr lang="en-US" dirty="0" err="1" smtClean="0"/>
              <a:t>LiBr</a:t>
            </a:r>
            <a:r>
              <a:rPr lang="en-US" dirty="0" smtClean="0"/>
              <a:t> </a:t>
            </a:r>
            <a:r>
              <a:rPr lang="el-GR" dirty="0" smtClean="0"/>
              <a:t>και </a:t>
            </a:r>
            <a:r>
              <a:rPr lang="en-US" dirty="0" smtClean="0"/>
              <a:t>H</a:t>
            </a:r>
            <a:r>
              <a:rPr lang="en-US" baseline="-25000" dirty="0" smtClean="0"/>
              <a:t>2</a:t>
            </a:r>
            <a:r>
              <a:rPr lang="en-US" dirty="0" smtClean="0"/>
              <a:t>O/</a:t>
            </a:r>
            <a:r>
              <a:rPr lang="en-US" dirty="0" err="1" smtClean="0"/>
              <a:t>LiCl</a:t>
            </a:r>
            <a:r>
              <a:rPr lang="en-US" dirty="0" smtClean="0"/>
              <a:t>, </a:t>
            </a:r>
            <a:r>
              <a:rPr lang="el-GR" dirty="0" smtClean="0"/>
              <a:t>όπου το νερό είναι το ψυκτικό μέσο</a:t>
            </a:r>
            <a:r>
              <a:rPr lang="en-US" dirty="0" smtClean="0"/>
              <a:t>. </a:t>
            </a:r>
            <a:r>
              <a:rPr lang="el-GR" dirty="0" smtClean="0"/>
              <a:t>Τέτοια συστήματα περιορίζονται σε εφαρμογές κλιματισμού, όπου η ελάχιστη θερμοκρασία είναι υψηλότερη του σημείου πήξης του νερού</a:t>
            </a:r>
            <a:r>
              <a:rPr lang="en-US" dirty="0" smtClean="0"/>
              <a:t>.</a:t>
            </a:r>
            <a:endParaRPr lang="en-US" dirty="0"/>
          </a:p>
          <a:p>
            <a:pPr marL="342900" indent="-342900">
              <a:spcBef>
                <a:spcPct val="10000"/>
              </a:spcBef>
              <a:spcAft>
                <a:spcPct val="10000"/>
              </a:spcAft>
              <a:buClr>
                <a:srgbClr val="FF3300"/>
              </a:buClr>
              <a:buFontTx/>
              <a:buChar char="•"/>
            </a:pPr>
            <a:r>
              <a:rPr lang="el-GR" dirty="0" smtClean="0">
                <a:solidFill>
                  <a:srgbClr val="CC00CC"/>
                </a:solidFill>
              </a:rPr>
              <a:t>Σε σύγκριση με τα συστήματα συμπιέσεως ατμών, τα συστήματα με απορρόφηση έχουν ένα σημαντικό πλεονέκτημα</a:t>
            </a:r>
            <a:r>
              <a:rPr lang="en-US" dirty="0" smtClean="0">
                <a:solidFill>
                  <a:srgbClr val="CC00CC"/>
                </a:solidFill>
              </a:rPr>
              <a:t>: </a:t>
            </a:r>
            <a:r>
              <a:rPr lang="el-GR" dirty="0" smtClean="0">
                <a:solidFill>
                  <a:srgbClr val="CC00CC"/>
                </a:solidFill>
              </a:rPr>
              <a:t>αντί ατμού, συμπιέζεται υγρό, με αποτέλεσμα η απαιτούμενη μηχανική ισχύς να είναι πολύ μικρή</a:t>
            </a:r>
            <a:r>
              <a:rPr lang="en-US" dirty="0" smtClean="0">
                <a:solidFill>
                  <a:srgbClr val="CC00CC"/>
                </a:solidFill>
              </a:rPr>
              <a:t> (</a:t>
            </a:r>
            <a:r>
              <a:rPr lang="el-GR" dirty="0" smtClean="0">
                <a:solidFill>
                  <a:srgbClr val="CC00CC"/>
                </a:solidFill>
              </a:rPr>
              <a:t>της τάξης του 1% σε σχέση με τη θερμότητα που προσδίδεται στην </a:t>
            </a:r>
            <a:r>
              <a:rPr lang="el-GR" dirty="0" err="1" smtClean="0">
                <a:solidFill>
                  <a:srgbClr val="CC00CC"/>
                </a:solidFill>
              </a:rPr>
              <a:t>ατμογεννήτρια</a:t>
            </a:r>
            <a:r>
              <a:rPr lang="en-US" dirty="0" smtClean="0">
                <a:solidFill>
                  <a:srgbClr val="CC00CC"/>
                </a:solidFill>
              </a:rPr>
              <a:t>) </a:t>
            </a:r>
            <a:r>
              <a:rPr lang="el-GR" dirty="0" smtClean="0">
                <a:solidFill>
                  <a:srgbClr val="CC00CC"/>
                </a:solidFill>
              </a:rPr>
              <a:t>και συχνά να αμελείται κατά την ανάλυση του κύκλου</a:t>
            </a:r>
            <a:r>
              <a:rPr lang="en-US" dirty="0" smtClean="0">
                <a:solidFill>
                  <a:srgbClr val="CC00CC"/>
                </a:solidFill>
              </a:rPr>
              <a:t>.</a:t>
            </a:r>
            <a:r>
              <a:rPr lang="en-US" dirty="0" smtClean="0"/>
              <a:t> </a:t>
            </a:r>
            <a:endParaRPr lang="en-US" dirty="0"/>
          </a:p>
          <a:p>
            <a:pPr marL="342900" indent="-342900">
              <a:spcBef>
                <a:spcPct val="10000"/>
              </a:spcBef>
              <a:spcAft>
                <a:spcPct val="10000"/>
              </a:spcAft>
              <a:buClr>
                <a:srgbClr val="FF3300"/>
              </a:buClr>
              <a:buFontTx/>
              <a:buChar char="•"/>
            </a:pPr>
            <a:r>
              <a:rPr lang="el-GR" dirty="0" smtClean="0"/>
              <a:t>Τα συστήματα με απορρόφηση είναι </a:t>
            </a:r>
            <a:r>
              <a:rPr lang="el-GR" b="1" i="1" dirty="0" smtClean="0">
                <a:solidFill>
                  <a:srgbClr val="C00000"/>
                </a:solidFill>
              </a:rPr>
              <a:t>θερμικώς οδηγούμενα συστήματα</a:t>
            </a:r>
            <a:r>
              <a:rPr lang="en-US" dirty="0" smtClean="0"/>
              <a:t>.</a:t>
            </a:r>
            <a:endParaRPr lang="en-US" dirty="0"/>
          </a:p>
          <a:p>
            <a:pPr marL="342900" indent="-342900">
              <a:spcBef>
                <a:spcPct val="10000"/>
              </a:spcBef>
              <a:spcAft>
                <a:spcPct val="10000"/>
              </a:spcAft>
              <a:buClr>
                <a:srgbClr val="FF3300"/>
              </a:buClr>
              <a:buFontTx/>
              <a:buChar char="•"/>
            </a:pPr>
            <a:r>
              <a:rPr lang="el-GR" dirty="0" smtClean="0">
                <a:solidFill>
                  <a:srgbClr val="3333FF"/>
                </a:solidFill>
              </a:rPr>
              <a:t>Τα συστήματα με απορρόφηση είναι ακριβότερα σε σχέση με τα συστήματα συμπίεσης ατμών, είναι πιο πολύπλοκα, απαιτούν περισσότερο χώρο, είναι πολύ λιγότερο αποδοτικά και γι’ αυτό απαιτούν πολύ ογκώδεις πύργους ψύξης, ενώ συν τοις </a:t>
            </a:r>
            <a:r>
              <a:rPr lang="el-GR" dirty="0" err="1" smtClean="0">
                <a:solidFill>
                  <a:srgbClr val="3333FF"/>
                </a:solidFill>
              </a:rPr>
              <a:t>άλλοις</a:t>
            </a:r>
            <a:r>
              <a:rPr lang="el-GR" dirty="0" smtClean="0">
                <a:solidFill>
                  <a:srgbClr val="3333FF"/>
                </a:solidFill>
              </a:rPr>
              <a:t> η συντήρησή τους είναι δυσκολότερη, λόγω της σπανιότητάς τους</a:t>
            </a:r>
            <a:r>
              <a:rPr lang="en-US" dirty="0" smtClean="0">
                <a:solidFill>
                  <a:srgbClr val="3333FF"/>
                </a:solidFill>
              </a:rPr>
              <a:t>. </a:t>
            </a:r>
            <a:endParaRPr lang="en-US" dirty="0">
              <a:solidFill>
                <a:srgbClr val="3333FF"/>
              </a:solidFill>
            </a:endParaRPr>
          </a:p>
          <a:p>
            <a:pPr marL="342900" indent="-342900">
              <a:spcBef>
                <a:spcPct val="10000"/>
              </a:spcBef>
              <a:spcAft>
                <a:spcPct val="10000"/>
              </a:spcAft>
              <a:buClr>
                <a:srgbClr val="FF3300"/>
              </a:buClr>
              <a:buFontTx/>
              <a:buChar char="•"/>
            </a:pPr>
            <a:r>
              <a:rPr lang="el-GR" dirty="0" smtClean="0"/>
              <a:t>Επομένως</a:t>
            </a:r>
            <a:r>
              <a:rPr lang="en-US" dirty="0" smtClean="0"/>
              <a:t>, </a:t>
            </a:r>
            <a:r>
              <a:rPr lang="el-GR" dirty="0" smtClean="0"/>
              <a:t>η ψύξη με απορρόφηση θα πρέπει να εξετάζεται ως ιδέα μόνο όταν το κόστος της θερμικής ενέργειας είναι χαμηλό και προβλέπεται να παραμείνει χαμηλό και στο μέλλον, σε σχέση με εκείνο της ηλεκτρικής ενέργειας</a:t>
            </a:r>
            <a:r>
              <a:rPr lang="en-US" dirty="0" smtClean="0"/>
              <a:t>. </a:t>
            </a:r>
            <a:endParaRPr lang="en-US" dirty="0"/>
          </a:p>
          <a:p>
            <a:pPr marL="342900" indent="-342900">
              <a:spcBef>
                <a:spcPct val="10000"/>
              </a:spcBef>
              <a:spcAft>
                <a:spcPct val="10000"/>
              </a:spcAft>
              <a:buClr>
                <a:srgbClr val="FF3300"/>
              </a:buClr>
              <a:buFontTx/>
              <a:buChar char="•"/>
            </a:pPr>
            <a:r>
              <a:rPr lang="el-GR" dirty="0" smtClean="0">
                <a:solidFill>
                  <a:srgbClr val="3333FF"/>
                </a:solidFill>
              </a:rPr>
              <a:t>Η ψύξη με απορρόφηση χρησιμοποιείται κατά βάση σε μεγάλες εμπορικές και βιομηχανικές εγκαταστάσεις</a:t>
            </a:r>
            <a:r>
              <a:rPr lang="en-US" dirty="0" smtClean="0">
                <a:solidFill>
                  <a:srgbClr val="3333FF"/>
                </a:solidFill>
              </a:rPr>
              <a:t>.</a:t>
            </a:r>
            <a:endParaRPr lang="en-US" dirty="0">
              <a:solidFill>
                <a:srgbClr val="3333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FACEA207-1973-44BD-9EE9-E21213186215}" type="slidenum">
              <a:rPr lang="en-US" smtClean="0"/>
              <a:pPr/>
              <a:t>12</a:t>
            </a:fld>
            <a:endParaRPr lang="en-US" smtClean="0"/>
          </a:p>
        </p:txBody>
      </p:sp>
      <p:sp>
        <p:nvSpPr>
          <p:cNvPr id="26627" name="Rectangle 11"/>
          <p:cNvSpPr>
            <a:spLocks noChangeArrowheads="1"/>
          </p:cNvSpPr>
          <p:nvPr/>
        </p:nvSpPr>
        <p:spPr bwMode="auto">
          <a:xfrm>
            <a:off x="3467100" y="2381250"/>
            <a:ext cx="5524500" cy="2114425"/>
          </a:xfrm>
          <a:prstGeom prst="rect">
            <a:avLst/>
          </a:prstGeom>
          <a:noFill/>
          <a:ln w="9525">
            <a:noFill/>
            <a:miter lim="800000"/>
            <a:headEnd/>
            <a:tailEnd/>
          </a:ln>
        </p:spPr>
        <p:txBody>
          <a:bodyPr wrap="square">
            <a:spAutoFit/>
          </a:bodyPr>
          <a:lstStyle/>
          <a:p>
            <a:pPr>
              <a:spcBef>
                <a:spcPct val="15000"/>
              </a:spcBef>
              <a:spcAft>
                <a:spcPct val="15000"/>
              </a:spcAft>
            </a:pPr>
            <a:r>
              <a:rPr lang="el-GR" dirty="0" smtClean="0"/>
              <a:t>Ο </a:t>
            </a:r>
            <a:r>
              <a:rPr lang="en-US" dirty="0" smtClean="0"/>
              <a:t>COP </a:t>
            </a:r>
            <a:r>
              <a:rPr lang="el-GR" dirty="0" smtClean="0"/>
              <a:t>των πραγματικών συστημάτων ψύξης με απορρόφηση είναι συχνά μικρότερος του 1.</a:t>
            </a:r>
            <a:endParaRPr lang="en-US" dirty="0"/>
          </a:p>
          <a:p>
            <a:pPr>
              <a:spcBef>
                <a:spcPct val="15000"/>
              </a:spcBef>
              <a:spcAft>
                <a:spcPct val="15000"/>
              </a:spcAft>
            </a:pPr>
            <a:r>
              <a:rPr lang="el-GR" dirty="0" smtClean="0">
                <a:solidFill>
                  <a:srgbClr val="3333FF"/>
                </a:solidFill>
              </a:rPr>
              <a:t>Τα συστήματα κλιματισμού που υλοποιούνται από ψύξη με απορρόφηση</a:t>
            </a:r>
            <a:r>
              <a:rPr lang="en-US" dirty="0" smtClean="0">
                <a:solidFill>
                  <a:srgbClr val="3333FF"/>
                </a:solidFill>
              </a:rPr>
              <a:t>, </a:t>
            </a:r>
            <a:r>
              <a:rPr lang="el-GR" dirty="0" smtClean="0">
                <a:solidFill>
                  <a:srgbClr val="3333FF"/>
                </a:solidFill>
              </a:rPr>
              <a:t>οι</a:t>
            </a:r>
            <a:r>
              <a:rPr lang="en-US" dirty="0" smtClean="0">
                <a:solidFill>
                  <a:srgbClr val="3333FF"/>
                </a:solidFill>
              </a:rPr>
              <a:t> </a:t>
            </a:r>
            <a:r>
              <a:rPr lang="el-GR" b="1" i="1" dirty="0" smtClean="0">
                <a:solidFill>
                  <a:srgbClr val="C00000"/>
                </a:solidFill>
              </a:rPr>
              <a:t>ψύκτες απορρόφησης</a:t>
            </a:r>
            <a:r>
              <a:rPr lang="en-US" i="1" dirty="0" smtClean="0">
                <a:solidFill>
                  <a:srgbClr val="3333FF"/>
                </a:solidFill>
              </a:rPr>
              <a:t>, </a:t>
            </a:r>
            <a:r>
              <a:rPr lang="el-GR" dirty="0" smtClean="0">
                <a:solidFill>
                  <a:srgbClr val="3333FF"/>
                </a:solidFill>
              </a:rPr>
              <a:t>αποδίδουν καλύτερα όταν η πηγή της θερμότητας είναι σε υψηλή θερμοκρασία και με μικρή θερμοκρασιακή πτώση</a:t>
            </a:r>
            <a:r>
              <a:rPr lang="en-US" dirty="0" smtClean="0">
                <a:solidFill>
                  <a:srgbClr val="3333FF"/>
                </a:solidFill>
              </a:rPr>
              <a:t>.</a:t>
            </a:r>
            <a:endParaRPr lang="en-US" dirty="0">
              <a:solidFill>
                <a:srgbClr val="3333FF"/>
              </a:solidFill>
            </a:endParaRPr>
          </a:p>
        </p:txBody>
      </p:sp>
      <p:pic>
        <p:nvPicPr>
          <p:cNvPr id="26631"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9000" y="4905375"/>
            <a:ext cx="5534025" cy="657225"/>
          </a:xfrm>
          <a:prstGeom prst="rect">
            <a:avLst/>
          </a:prstGeom>
          <a:noFill/>
          <a:ln w="9525">
            <a:noFill/>
            <a:miter lim="800000"/>
            <a:headEnd/>
            <a:tailEnd/>
          </a:ln>
        </p:spPr>
      </p:pic>
      <p:pic>
        <p:nvPicPr>
          <p:cNvPr id="2" name="Εικόνα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33350"/>
            <a:ext cx="3085866" cy="4667250"/>
          </a:xfrm>
          <a:prstGeom prst="rect">
            <a:avLst/>
          </a:prstGeom>
        </p:spPr>
      </p:pic>
      <p:grpSp>
        <p:nvGrpSpPr>
          <p:cNvPr id="3" name="Ομάδα 2"/>
          <p:cNvGrpSpPr/>
          <p:nvPr/>
        </p:nvGrpSpPr>
        <p:grpSpPr>
          <a:xfrm>
            <a:off x="3467100" y="319087"/>
            <a:ext cx="3695700" cy="781050"/>
            <a:chOff x="3467100" y="319087"/>
            <a:chExt cx="3695700" cy="781050"/>
          </a:xfrm>
        </p:grpSpPr>
        <p:pic>
          <p:nvPicPr>
            <p:cNvPr id="26630" name="Picture 12"/>
            <p:cNvPicPr>
              <a:picLocks noChangeAspect="1" noChangeArrowheads="1"/>
            </p:cNvPicPr>
            <p:nvPr/>
          </p:nvPicPr>
          <p:blipFill rotWithShape="1">
            <a:blip r:embed="rId4">
              <a:clrChange>
                <a:clrFrom>
                  <a:srgbClr val="FFFFFF"/>
                </a:clrFrom>
                <a:clrTo>
                  <a:srgbClr val="FFFFFF">
                    <a:alpha val="0"/>
                  </a:srgbClr>
                </a:clrTo>
              </a:clrChange>
            </a:blip>
            <a:srcRect r="77551"/>
            <a:stretch/>
          </p:blipFill>
          <p:spPr bwMode="auto">
            <a:xfrm>
              <a:off x="3467100" y="319087"/>
              <a:ext cx="1257300" cy="781050"/>
            </a:xfrm>
            <a:prstGeom prst="rect">
              <a:avLst/>
            </a:prstGeom>
            <a:noFill/>
            <a:ln w="9525">
              <a:noFill/>
              <a:miter lim="800000"/>
              <a:headEnd/>
              <a:tailEnd/>
            </a:ln>
          </p:spPr>
        </p:pic>
        <p:pic>
          <p:nvPicPr>
            <p:cNvPr id="9" name="Picture 12"/>
            <p:cNvPicPr>
              <a:picLocks noChangeAspect="1" noChangeArrowheads="1"/>
            </p:cNvPicPr>
            <p:nvPr/>
          </p:nvPicPr>
          <p:blipFill rotWithShape="1">
            <a:blip r:embed="rId4">
              <a:clrChange>
                <a:clrFrom>
                  <a:srgbClr val="FFFFFF"/>
                </a:clrFrom>
                <a:clrTo>
                  <a:srgbClr val="FFFFFF">
                    <a:alpha val="0"/>
                  </a:srgbClr>
                </a:clrTo>
              </a:clrChange>
            </a:blip>
            <a:srcRect l="55102"/>
            <a:stretch/>
          </p:blipFill>
          <p:spPr bwMode="auto">
            <a:xfrm>
              <a:off x="4648200" y="319087"/>
              <a:ext cx="2514600" cy="781050"/>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223B6CB6-BBE3-425D-A9E6-FEC277862A17}" type="slidenum">
              <a:rPr lang="en-US" smtClean="0"/>
              <a:pPr/>
              <a:t>2</a:t>
            </a:fld>
            <a:endParaRPr lang="en-US" smtClean="0"/>
          </a:p>
        </p:txBody>
      </p:sp>
      <p:sp>
        <p:nvSpPr>
          <p:cNvPr id="21508" name="Rectangle 2"/>
          <p:cNvSpPr>
            <a:spLocks noChangeArrowheads="1"/>
          </p:cNvSpPr>
          <p:nvPr/>
        </p:nvSpPr>
        <p:spPr bwMode="auto">
          <a:xfrm>
            <a:off x="304800" y="238125"/>
            <a:ext cx="5562600" cy="523875"/>
          </a:xfrm>
          <a:prstGeom prst="rect">
            <a:avLst/>
          </a:prstGeom>
          <a:solidFill>
            <a:srgbClr val="92D050"/>
          </a:solidFill>
          <a:ln w="9525">
            <a:noFill/>
            <a:miter lim="800000"/>
            <a:headEnd/>
            <a:tailEnd/>
          </a:ln>
        </p:spPr>
        <p:txBody>
          <a:bodyPr>
            <a:spAutoFit/>
          </a:bodyPr>
          <a:lstStyle/>
          <a:p>
            <a:r>
              <a:rPr lang="el-GR" sz="2800" b="1" dirty="0" smtClean="0">
                <a:solidFill>
                  <a:srgbClr val="C00000"/>
                </a:solidFill>
              </a:rPr>
              <a:t>Ψυκτικοί κύκλοι αερίων</a:t>
            </a:r>
            <a:endParaRPr lang="en-US" sz="2800" b="1" dirty="0">
              <a:solidFill>
                <a:srgbClr val="C00000"/>
              </a:solidFill>
            </a:endParaRPr>
          </a:p>
        </p:txBody>
      </p:sp>
      <p:sp>
        <p:nvSpPr>
          <p:cNvPr id="21509" name="Rectangle 5"/>
          <p:cNvSpPr>
            <a:spLocks noChangeArrowheads="1"/>
          </p:cNvSpPr>
          <p:nvPr/>
        </p:nvSpPr>
        <p:spPr bwMode="auto">
          <a:xfrm>
            <a:off x="76200" y="838200"/>
            <a:ext cx="9067800" cy="646331"/>
          </a:xfrm>
          <a:prstGeom prst="rect">
            <a:avLst/>
          </a:prstGeom>
          <a:noFill/>
          <a:ln w="9525">
            <a:noFill/>
            <a:miter lim="800000"/>
            <a:headEnd/>
            <a:tailEnd/>
          </a:ln>
        </p:spPr>
        <p:txBody>
          <a:bodyPr wrap="square">
            <a:spAutoFit/>
          </a:bodyPr>
          <a:lstStyle/>
          <a:p>
            <a:r>
              <a:rPr lang="el-GR" dirty="0" smtClean="0"/>
              <a:t>Ο </a:t>
            </a:r>
            <a:r>
              <a:rPr lang="el-GR" dirty="0" smtClean="0">
                <a:solidFill>
                  <a:srgbClr val="CC00CC"/>
                </a:solidFill>
              </a:rPr>
              <a:t>αντίστροφος κύκλος </a:t>
            </a:r>
            <a:r>
              <a:rPr lang="en-US" dirty="0" smtClean="0">
                <a:solidFill>
                  <a:srgbClr val="CC00CC"/>
                </a:solidFill>
              </a:rPr>
              <a:t>Brayton</a:t>
            </a:r>
            <a:r>
              <a:rPr lang="el-GR" dirty="0" smtClean="0">
                <a:solidFill>
                  <a:srgbClr val="CC00CC"/>
                </a:solidFill>
              </a:rPr>
              <a:t> </a:t>
            </a:r>
            <a:r>
              <a:rPr lang="en-US" dirty="0" smtClean="0"/>
              <a:t>(</a:t>
            </a:r>
            <a:r>
              <a:rPr lang="el-GR" dirty="0" smtClean="0"/>
              <a:t>ψυκτικός κύκλος αερίου</a:t>
            </a:r>
            <a:r>
              <a:rPr lang="en-US" dirty="0" smtClean="0"/>
              <a:t>) </a:t>
            </a:r>
            <a:r>
              <a:rPr lang="el-GR" dirty="0" smtClean="0"/>
              <a:t>μπορεί να χρησιμοποιηθεί για ψύξη</a:t>
            </a:r>
            <a:r>
              <a:rPr lang="en-US" dirty="0" smtClean="0"/>
              <a:t>.</a:t>
            </a:r>
            <a:endParaRPr lang="en-US" dirty="0"/>
          </a:p>
        </p:txBody>
      </p:sp>
      <p:pic>
        <p:nvPicPr>
          <p:cNvPr id="21510"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34000" y="2732772"/>
            <a:ext cx="2647081" cy="1650097"/>
          </a:xfrm>
          <a:prstGeom prst="rect">
            <a:avLst/>
          </a:prstGeom>
          <a:noFill/>
          <a:ln w="19050">
            <a:solidFill>
              <a:schemeClr val="bg2"/>
            </a:solidFill>
            <a:miter lim="800000"/>
            <a:headEnd/>
            <a:tailEnd/>
          </a:ln>
        </p:spPr>
      </p:pic>
      <p:pic>
        <p:nvPicPr>
          <p:cNvPr id="21512"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48150" y="5105400"/>
            <a:ext cx="4463774" cy="862843"/>
          </a:xfrm>
          <a:prstGeom prst="rect">
            <a:avLst/>
          </a:prstGeom>
          <a:noFill/>
          <a:ln w="9525">
            <a:noFill/>
            <a:miter lim="800000"/>
            <a:headEnd/>
            <a:tailEnd/>
          </a:ln>
        </p:spPr>
      </p:pic>
      <p:pic>
        <p:nvPicPr>
          <p:cNvPr id="2" name="Εικόνα 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111" b="42222"/>
          <a:stretch/>
        </p:blipFill>
        <p:spPr>
          <a:xfrm>
            <a:off x="76200" y="1828800"/>
            <a:ext cx="3962400" cy="45302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Slayt Numarası Yer Tutucusu"/>
          <p:cNvSpPr>
            <a:spLocks noGrp="1"/>
          </p:cNvSpPr>
          <p:nvPr>
            <p:ph type="sldNum" sz="quarter" idx="12"/>
          </p:nvPr>
        </p:nvSpPr>
        <p:spPr>
          <a:noFill/>
        </p:spPr>
        <p:txBody>
          <a:bodyPr/>
          <a:lstStyle/>
          <a:p>
            <a:fld id="{70876BB8-7190-4B51-AC61-56AF023F4BBF}" type="slidenum">
              <a:rPr lang="en-US" smtClean="0"/>
              <a:pPr/>
              <a:t>3</a:t>
            </a:fld>
            <a:endParaRPr lang="en-US" smtClean="0"/>
          </a:p>
        </p:txBody>
      </p:sp>
      <p:sp>
        <p:nvSpPr>
          <p:cNvPr id="22531" name="Rectangle 6"/>
          <p:cNvSpPr>
            <a:spLocks noChangeArrowheads="1"/>
          </p:cNvSpPr>
          <p:nvPr/>
        </p:nvSpPr>
        <p:spPr bwMode="auto">
          <a:xfrm>
            <a:off x="152400" y="76200"/>
            <a:ext cx="8839200" cy="615553"/>
          </a:xfrm>
          <a:prstGeom prst="rect">
            <a:avLst/>
          </a:prstGeom>
          <a:noFill/>
          <a:ln w="9525">
            <a:noFill/>
            <a:miter lim="800000"/>
            <a:headEnd/>
            <a:tailEnd/>
          </a:ln>
        </p:spPr>
        <p:txBody>
          <a:bodyPr wrap="square">
            <a:spAutoFit/>
          </a:bodyPr>
          <a:lstStyle/>
          <a:p>
            <a:pPr>
              <a:spcAft>
                <a:spcPct val="15000"/>
              </a:spcAft>
            </a:pPr>
            <a:r>
              <a:rPr lang="el-GR" sz="1700" dirty="0" smtClean="0"/>
              <a:t>Οι ψυκτικοί κύκλοι αερίου έχουν χαμηλότερους </a:t>
            </a:r>
            <a:r>
              <a:rPr lang="en-US" sz="1700" dirty="0" smtClean="0"/>
              <a:t>COP</a:t>
            </a:r>
            <a:r>
              <a:rPr lang="el-GR" sz="1700" dirty="0" smtClean="0"/>
              <a:t> σε σχέση με τους ψυκτικούς κύκλους συμπίεσης ατμών</a:t>
            </a:r>
            <a:r>
              <a:rPr lang="en-US" sz="1700" dirty="0" smtClean="0"/>
              <a:t> </a:t>
            </a:r>
            <a:endParaRPr lang="en-US" sz="1700" dirty="0"/>
          </a:p>
        </p:txBody>
      </p:sp>
      <p:sp>
        <p:nvSpPr>
          <p:cNvPr id="22532" name="Rectangle 7"/>
          <p:cNvSpPr>
            <a:spLocks noChangeArrowheads="1"/>
          </p:cNvSpPr>
          <p:nvPr/>
        </p:nvSpPr>
        <p:spPr bwMode="auto">
          <a:xfrm>
            <a:off x="228600" y="4900612"/>
            <a:ext cx="8762999" cy="830997"/>
          </a:xfrm>
          <a:prstGeom prst="rect">
            <a:avLst/>
          </a:prstGeom>
          <a:solidFill>
            <a:srgbClr val="FFCC99"/>
          </a:solidFill>
          <a:ln w="9525">
            <a:noFill/>
            <a:miter lim="800000"/>
            <a:headEnd/>
            <a:tailEnd/>
          </a:ln>
        </p:spPr>
        <p:txBody>
          <a:bodyPr wrap="square">
            <a:spAutoFit/>
          </a:bodyPr>
          <a:lstStyle/>
          <a:p>
            <a:pPr algn="ctr"/>
            <a:r>
              <a:rPr lang="el-GR" sz="1600" dirty="0" smtClean="0"/>
              <a:t>Παρά τον σχετικώς χαμηλό </a:t>
            </a:r>
            <a:r>
              <a:rPr lang="en-US" sz="1600" dirty="0" smtClean="0"/>
              <a:t>COP</a:t>
            </a:r>
            <a:r>
              <a:rPr lang="el-GR" sz="1600" dirty="0" smtClean="0"/>
              <a:t> τους</a:t>
            </a:r>
            <a:r>
              <a:rPr lang="en-US" sz="1600" dirty="0" smtClean="0"/>
              <a:t>, </a:t>
            </a:r>
            <a:r>
              <a:rPr lang="el-GR" sz="1600" dirty="0" smtClean="0"/>
              <a:t>οι ψυκτικοί κύκλοι αερίου ενσωματώνουν απλούστερα κι ελαφρότερα εξαρτήματα, γεγονός που τους καθιστά κατάλληλους για την ψύξη αεροσκαφών, ενώ επίσης μπορούν να περιλαμβάνουν κι αναγέννηση.</a:t>
            </a:r>
            <a:endParaRPr lang="en-US" sz="1600" dirty="0"/>
          </a:p>
        </p:txBody>
      </p:sp>
      <p:pic>
        <p:nvPicPr>
          <p:cNvPr id="3" name="Εικόνα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351" t="1764" r="7159"/>
          <a:stretch/>
        </p:blipFill>
        <p:spPr>
          <a:xfrm>
            <a:off x="2514600" y="1007695"/>
            <a:ext cx="3886200" cy="2946897"/>
          </a:xfrm>
          <a:prstGeom prst="rect">
            <a:avLst/>
          </a:prstGeom>
        </p:spPr>
      </p:pic>
      <p:sp>
        <p:nvSpPr>
          <p:cNvPr id="10" name="Rectangle 11"/>
          <p:cNvSpPr>
            <a:spLocks noChangeArrowheads="1"/>
          </p:cNvSpPr>
          <p:nvPr/>
        </p:nvSpPr>
        <p:spPr bwMode="auto">
          <a:xfrm>
            <a:off x="0" y="4215338"/>
            <a:ext cx="9144000" cy="369332"/>
          </a:xfrm>
          <a:prstGeom prst="rect">
            <a:avLst/>
          </a:prstGeom>
          <a:noFill/>
          <a:ln w="9525">
            <a:noFill/>
            <a:miter lim="800000"/>
            <a:headEnd/>
            <a:tailEnd/>
          </a:ln>
        </p:spPr>
        <p:txBody>
          <a:bodyPr wrap="square">
            <a:spAutoFit/>
          </a:bodyPr>
          <a:lstStyle/>
          <a:p>
            <a:pPr algn="ctr"/>
            <a:r>
              <a:rPr lang="el-GR" dirty="0" smtClean="0"/>
              <a:t>Σύστημα ψύξης ανοιχτού κύκλου</a:t>
            </a:r>
            <a:endParaRPr lang="en-US" baseline="-25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Slayt Numarası Yer Tutucusu"/>
          <p:cNvSpPr>
            <a:spLocks noGrp="1"/>
          </p:cNvSpPr>
          <p:nvPr>
            <p:ph type="sldNum" sz="quarter" idx="12"/>
          </p:nvPr>
        </p:nvSpPr>
        <p:spPr>
          <a:noFill/>
        </p:spPr>
        <p:txBody>
          <a:bodyPr/>
          <a:lstStyle/>
          <a:p>
            <a:fld id="{6B79FBD6-FDB9-408B-924E-B1104128A2DE}" type="slidenum">
              <a:rPr lang="en-US" smtClean="0"/>
              <a:pPr/>
              <a:t>4</a:t>
            </a:fld>
            <a:endParaRPr lang="en-US" smtClean="0"/>
          </a:p>
        </p:txBody>
      </p:sp>
      <p:sp>
        <p:nvSpPr>
          <p:cNvPr id="23555" name="Rectangle 4"/>
          <p:cNvSpPr>
            <a:spLocks noChangeArrowheads="1"/>
          </p:cNvSpPr>
          <p:nvPr/>
        </p:nvSpPr>
        <p:spPr bwMode="auto">
          <a:xfrm>
            <a:off x="152400" y="152400"/>
            <a:ext cx="8839200" cy="1837426"/>
          </a:xfrm>
          <a:prstGeom prst="rect">
            <a:avLst/>
          </a:prstGeom>
          <a:noFill/>
          <a:ln w="9525">
            <a:noFill/>
            <a:miter lim="800000"/>
            <a:headEnd/>
            <a:tailEnd/>
          </a:ln>
        </p:spPr>
        <p:txBody>
          <a:bodyPr wrap="square">
            <a:spAutoFit/>
          </a:bodyPr>
          <a:lstStyle/>
          <a:p>
            <a:pPr>
              <a:spcAft>
                <a:spcPct val="15000"/>
              </a:spcAft>
            </a:pPr>
            <a:r>
              <a:rPr lang="el-GR" dirty="0" smtClean="0">
                <a:solidFill>
                  <a:srgbClr val="3333FF"/>
                </a:solidFill>
              </a:rPr>
              <a:t>Χωρίς αναγέννηση, η χαμηλότερη δυνατή θερμοκρασία εισόδου στο στρόβιλο είναι η θερμοκρασία του περιβάλλοντος ή του όποιου άλλου ψύχοντος μέσου</a:t>
            </a:r>
            <a:r>
              <a:rPr lang="en-US" dirty="0" smtClean="0">
                <a:solidFill>
                  <a:srgbClr val="3333FF"/>
                </a:solidFill>
              </a:rPr>
              <a:t>. </a:t>
            </a:r>
            <a:endParaRPr lang="en-US" dirty="0">
              <a:solidFill>
                <a:srgbClr val="3333FF"/>
              </a:solidFill>
            </a:endParaRPr>
          </a:p>
          <a:p>
            <a:pPr>
              <a:spcAft>
                <a:spcPct val="15000"/>
              </a:spcAft>
            </a:pPr>
            <a:r>
              <a:rPr lang="el-GR" dirty="0" smtClean="0"/>
              <a:t>Με αναγέννηση, το υψηλής πίεσης αέριο ψύχεται πλέον ως τη θερμοκρασία</a:t>
            </a:r>
            <a:r>
              <a:rPr lang="en-US" dirty="0" smtClean="0"/>
              <a:t> </a:t>
            </a:r>
            <a:r>
              <a:rPr lang="en-US" i="1" dirty="0"/>
              <a:t>T</a:t>
            </a:r>
            <a:r>
              <a:rPr lang="en-US" baseline="-25000" dirty="0"/>
              <a:t>4</a:t>
            </a:r>
            <a:r>
              <a:rPr lang="en-US" dirty="0"/>
              <a:t> </a:t>
            </a:r>
            <a:r>
              <a:rPr lang="el-GR" dirty="0" smtClean="0"/>
              <a:t>πριν εκτονωθεί στο στρόβιλο</a:t>
            </a:r>
            <a:r>
              <a:rPr lang="en-US" dirty="0" smtClean="0"/>
              <a:t>. </a:t>
            </a:r>
            <a:endParaRPr lang="en-US" dirty="0"/>
          </a:p>
          <a:p>
            <a:pPr>
              <a:spcAft>
                <a:spcPct val="15000"/>
              </a:spcAft>
            </a:pPr>
            <a:r>
              <a:rPr lang="el-GR" dirty="0" smtClean="0">
                <a:solidFill>
                  <a:srgbClr val="3333FF"/>
                </a:solidFill>
              </a:rPr>
              <a:t>Μειώνοντας τη θερμοκρασία εισόδου στο στρόβιλο, αυτομάτως μειώνεται η θερμοκρασία εξόδου από αυτόν (αυτή είναι η χαμηλότερη θερμοκρασία του κύκλου).</a:t>
            </a:r>
            <a:endParaRPr lang="en-US" dirty="0">
              <a:solidFill>
                <a:srgbClr val="3333FF"/>
              </a:solidFill>
            </a:endParaRPr>
          </a:p>
        </p:txBody>
      </p:sp>
      <p:sp>
        <p:nvSpPr>
          <p:cNvPr id="23557" name="Rectangle 5"/>
          <p:cNvSpPr>
            <a:spLocks noChangeArrowheads="1"/>
          </p:cNvSpPr>
          <p:nvPr/>
        </p:nvSpPr>
        <p:spPr bwMode="auto">
          <a:xfrm>
            <a:off x="4648200" y="2398555"/>
            <a:ext cx="4114800" cy="646331"/>
          </a:xfrm>
          <a:prstGeom prst="rect">
            <a:avLst/>
          </a:prstGeom>
          <a:solidFill>
            <a:srgbClr val="FFCC99"/>
          </a:solidFill>
          <a:ln w="19050">
            <a:solidFill>
              <a:schemeClr val="bg2"/>
            </a:solidFill>
            <a:miter lim="800000"/>
            <a:headEnd/>
            <a:tailEnd/>
          </a:ln>
        </p:spPr>
        <p:txBody>
          <a:bodyPr wrap="square">
            <a:spAutoFit/>
          </a:bodyPr>
          <a:lstStyle/>
          <a:p>
            <a:pPr>
              <a:spcBef>
                <a:spcPct val="5000"/>
              </a:spcBef>
              <a:spcAft>
                <a:spcPct val="5000"/>
              </a:spcAft>
            </a:pPr>
            <a:r>
              <a:rPr lang="el-GR" dirty="0" smtClean="0"/>
              <a:t>Η αναγέννηση επιτρέπει την επίτευξη εξαιρετικά χαμηλών θερμοκρασιών.</a:t>
            </a:r>
            <a:endParaRPr lang="en-US" dirty="0"/>
          </a:p>
        </p:txBody>
      </p:sp>
      <p:pic>
        <p:nvPicPr>
          <p:cNvPr id="2" name="Εικόνα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398555"/>
            <a:ext cx="8382000" cy="39931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1</a:t>
            </a:r>
            <a:endParaRPr lang="en-US" sz="2400" b="1" dirty="0">
              <a:solidFill>
                <a:srgbClr val="C00000"/>
              </a:solidFill>
            </a:endParaRPr>
          </a:p>
        </p:txBody>
      </p:sp>
      <p:pic>
        <p:nvPicPr>
          <p:cNvPr id="4" name="Picture 3" descr="C:\Users\user\Desktop\Pictu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92765"/>
            <a:ext cx="4419600" cy="3107635"/>
          </a:xfrm>
          <a:prstGeom prst="rect">
            <a:avLst/>
          </a:prstGeom>
          <a:noFill/>
          <a:ln>
            <a:noFill/>
          </a:ln>
        </p:spPr>
      </p:pic>
      <p:sp>
        <p:nvSpPr>
          <p:cNvPr id="5" name="Rectangle 4"/>
          <p:cNvSpPr/>
          <p:nvPr/>
        </p:nvSpPr>
        <p:spPr>
          <a:xfrm>
            <a:off x="-5080" y="3352800"/>
            <a:ext cx="9144000" cy="3416320"/>
          </a:xfrm>
          <a:prstGeom prst="rect">
            <a:avLst/>
          </a:prstGeom>
        </p:spPr>
        <p:txBody>
          <a:bodyPr wrap="square">
            <a:spAutoFit/>
          </a:bodyPr>
          <a:lstStyle/>
          <a:p>
            <a:pPr>
              <a:spcAft>
                <a:spcPts val="0"/>
              </a:spcAft>
            </a:pPr>
            <a:r>
              <a:rPr lang="el-GR" dirty="0" smtClean="0">
                <a:latin typeface="Calibri" panose="020F0502020204030204" pitchFamily="34" charset="0"/>
                <a:ea typeface="Calibri" panose="020F0502020204030204" pitchFamily="34" charset="0"/>
                <a:cs typeface="Times New Roman" panose="02020603050405020304" pitchFamily="18" charset="0"/>
              </a:rPr>
              <a:t>Κ1</a:t>
            </a:r>
            <a:r>
              <a:rPr lang="el-GR" dirty="0">
                <a:latin typeface="Calibri" panose="020F0502020204030204" pitchFamily="34" charset="0"/>
                <a:ea typeface="Calibri" panose="020F0502020204030204" pitchFamily="34" charset="0"/>
                <a:cs typeface="Times New Roman" panose="02020603050405020304" pitchFamily="18" charset="0"/>
              </a:rPr>
              <a:t>.	Τ1 = 270 Κ	</a:t>
            </a:r>
            <a:r>
              <a:rPr lang="en-US" dirty="0">
                <a:latin typeface="Calibri" panose="020F0502020204030204" pitchFamily="34" charset="0"/>
                <a:ea typeface="Calibri" panose="020F0502020204030204" pitchFamily="34" charset="0"/>
                <a:cs typeface="Times New Roman" panose="02020603050405020304" pitchFamily="18" charset="0"/>
              </a:rPr>
              <a:t>h</a:t>
            </a:r>
            <a:r>
              <a:rPr lang="el-GR" dirty="0">
                <a:latin typeface="Calibri" panose="020F0502020204030204" pitchFamily="34" charset="0"/>
                <a:ea typeface="Calibri" panose="020F0502020204030204" pitchFamily="34" charset="0"/>
                <a:cs typeface="Times New Roman" panose="02020603050405020304" pitchFamily="18" charset="0"/>
              </a:rPr>
              <a:t>1 = 270,11 </a:t>
            </a:r>
            <a:r>
              <a:rPr lang="en-US" dirty="0">
                <a:latin typeface="Calibri" panose="020F0502020204030204" pitchFamily="34" charset="0"/>
                <a:ea typeface="Calibri" panose="020F0502020204030204" pitchFamily="34" charset="0"/>
                <a:cs typeface="Times New Roman" panose="02020603050405020304" pitchFamily="18" charset="0"/>
              </a:rPr>
              <a:t>kJ</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kg</a:t>
            </a: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1 = 0,959</a:t>
            </a:r>
          </a:p>
          <a:p>
            <a:pPr>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p>
          <a:p>
            <a:pPr marL="457200" indent="-457200">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K</a:t>
            </a:r>
            <a:r>
              <a:rPr lang="el-GR" dirty="0">
                <a:latin typeface="Calibri" panose="020F0502020204030204" pitchFamily="34" charset="0"/>
                <a:ea typeface="Calibri" panose="020F0502020204030204" pitchFamily="34" charset="0"/>
                <a:cs typeface="Times New Roman" panose="02020603050405020304" pitchFamily="18" charset="0"/>
              </a:rPr>
              <a:t>2.	Αρχικά, θεωρώ τον συμπιεστή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ισεντροπικό</a:t>
            </a:r>
            <a:r>
              <a:rPr lang="el-GR" dirty="0">
                <a:latin typeface="Calibri" panose="020F0502020204030204" pitchFamily="34" charset="0"/>
                <a:ea typeface="Calibri" panose="020F0502020204030204" pitchFamily="34" charset="0"/>
                <a:cs typeface="Times New Roman" panose="02020603050405020304" pitchFamily="18" charset="0"/>
              </a:rPr>
              <a:t>, και για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ισεντροπικό</a:t>
            </a:r>
            <a:r>
              <a:rPr lang="el-GR" dirty="0">
                <a:latin typeface="Calibri" panose="020F0502020204030204" pitchFamily="34" charset="0"/>
                <a:ea typeface="Calibri" panose="020F0502020204030204" pitchFamily="34" charset="0"/>
                <a:cs typeface="Times New Roman" panose="02020603050405020304" pitchFamily="18" charset="0"/>
              </a:rPr>
              <a:t> συμπιεστή ισχύει: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Pr</a:t>
            </a:r>
            <a:r>
              <a:rPr lang="el-GR"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s</a:t>
            </a:r>
            <a:r>
              <a:rPr lang="el-GR"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1 = </a:t>
            </a:r>
            <a:r>
              <a:rPr lang="en-US" dirty="0">
                <a:latin typeface="Calibri" panose="020F0502020204030204" pitchFamily="34" charset="0"/>
                <a:ea typeface="Calibri" panose="020F0502020204030204" pitchFamily="34" charset="0"/>
                <a:cs typeface="Times New Roman" panose="02020603050405020304" pitchFamily="18" charset="0"/>
              </a:rPr>
              <a:t>P</a:t>
            </a:r>
            <a:r>
              <a:rPr lang="el-GR"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P</a:t>
            </a:r>
            <a:r>
              <a:rPr lang="el-GR" dirty="0">
                <a:latin typeface="Calibri" panose="020F0502020204030204" pitchFamily="34" charset="0"/>
                <a:ea typeface="Calibri" panose="020F0502020204030204" pitchFamily="34" charset="0"/>
                <a:cs typeface="Times New Roman" panose="02020603050405020304" pitchFamily="18" charset="0"/>
              </a:rPr>
              <a:t>1 = 4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s</a:t>
            </a:r>
            <a:r>
              <a:rPr lang="el-GR" dirty="0">
                <a:latin typeface="Calibri" panose="020F0502020204030204" pitchFamily="34" charset="0"/>
                <a:ea typeface="Calibri" panose="020F0502020204030204" pitchFamily="34" charset="0"/>
                <a:cs typeface="Times New Roman" panose="02020603050405020304" pitchFamily="18" charset="0"/>
              </a:rPr>
              <a:t> = 4*0,959 = 3,836		</a:t>
            </a:r>
          </a:p>
          <a:p>
            <a:pPr indent="457200">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h2s = 400,98+(411,12-400,98)*(3,836-3,806)/(4,153-3,806) = 401,86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wins = 401,86-270,11 = 131,75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win = 131,75/0,75 = 175,67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h2 = 270,11+175,67 = 445,78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K3.	T3 = 300 K	h3 = 300,19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qh</a:t>
            </a:r>
            <a:r>
              <a:rPr lang="en-US" dirty="0">
                <a:latin typeface="Calibri" panose="020F0502020204030204" pitchFamily="34" charset="0"/>
                <a:ea typeface="Calibri" panose="020F0502020204030204" pitchFamily="34" charset="0"/>
                <a:cs typeface="Times New Roman" panose="02020603050405020304" pitchFamily="18" charset="0"/>
              </a:rPr>
              <a:t> = 445,78-300,19 =145,59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6200" y="559016"/>
            <a:ext cx="4572000" cy="2585323"/>
          </a:xfrm>
          <a:prstGeom prst="rect">
            <a:avLst/>
          </a:prstGeom>
        </p:spPr>
        <p:txBody>
          <a:bodyPr wrap="square">
            <a:spAutoFit/>
          </a:bodyPr>
          <a:lstStyle/>
          <a:p>
            <a:pPr algn="just">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Σε  ψυκτικό κύκλο αερίου με λόγο πιέσεων 4, αέρας εισέρχεται στο συμπιεστή στους -3 </a:t>
            </a:r>
            <a:r>
              <a:rPr lang="en-US" dirty="0">
                <a:latin typeface="Calibri" panose="020F0502020204030204" pitchFamily="34" charset="0"/>
                <a:ea typeface="Calibri" panose="020F0502020204030204" pitchFamily="34" charset="0"/>
                <a:cs typeface="Times New Roman" panose="02020603050405020304" pitchFamily="18" charset="0"/>
              </a:rPr>
              <a:t>oC </a:t>
            </a:r>
            <a:r>
              <a:rPr lang="el-GR" dirty="0">
                <a:latin typeface="Calibri" panose="020F0502020204030204" pitchFamily="34" charset="0"/>
                <a:ea typeface="Calibri" panose="020F0502020204030204" pitchFamily="34" charset="0"/>
                <a:cs typeface="Times New Roman" panose="02020603050405020304" pitchFamily="18" charset="0"/>
              </a:rPr>
              <a:t>ενώ ο αέρας υψηλής πίεσης ψύχεται αρχικά στους 27 </a:t>
            </a:r>
            <a:r>
              <a:rPr lang="en-US" dirty="0">
                <a:latin typeface="Calibri" panose="020F0502020204030204" pitchFamily="34" charset="0"/>
                <a:ea typeface="Calibri" panose="020F0502020204030204" pitchFamily="34" charset="0"/>
                <a:cs typeface="Times New Roman" panose="02020603050405020304" pitchFamily="18" charset="0"/>
              </a:rPr>
              <a:t>oC </a:t>
            </a:r>
            <a:r>
              <a:rPr lang="el-GR" dirty="0">
                <a:latin typeface="Calibri" panose="020F0502020204030204" pitchFamily="34" charset="0"/>
                <a:ea typeface="Calibri" panose="020F0502020204030204" pitchFamily="34" charset="0"/>
                <a:cs typeface="Times New Roman" panose="02020603050405020304" pitchFamily="18" charset="0"/>
              </a:rPr>
              <a:t>και στη συνέχεια στους -13 ο</a:t>
            </a:r>
            <a:r>
              <a:rPr lang="en-US" dirty="0">
                <a:latin typeface="Calibri" panose="020F0502020204030204" pitchFamily="34" charset="0"/>
                <a:ea typeface="Calibri" panose="020F0502020204030204" pitchFamily="34" charset="0"/>
                <a:cs typeface="Times New Roman" panose="02020603050405020304" pitchFamily="18" charset="0"/>
              </a:rPr>
              <a:t>C</a:t>
            </a:r>
            <a:r>
              <a:rPr lang="el-GR" dirty="0">
                <a:latin typeface="Calibri" panose="020F0502020204030204" pitchFamily="34" charset="0"/>
                <a:ea typeface="Calibri" panose="020F0502020204030204" pitchFamily="34" charset="0"/>
                <a:cs typeface="Times New Roman" panose="02020603050405020304" pitchFamily="18" charset="0"/>
              </a:rPr>
              <a:t> εντός αναγεννητή. Θεωρώντας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ισεντροπική</a:t>
            </a:r>
            <a:r>
              <a:rPr lang="el-GR" dirty="0">
                <a:latin typeface="Calibri" panose="020F0502020204030204" pitchFamily="34" charset="0"/>
                <a:ea typeface="Calibri" panose="020F0502020204030204" pitchFamily="34" charset="0"/>
                <a:cs typeface="Times New Roman" panose="02020603050405020304" pitchFamily="18" charset="0"/>
              </a:rPr>
              <a:t> απόδοση συμπιεστή 75 % και στροβίλου 80 %, να υπολογιστεί το </a:t>
            </a:r>
            <a:r>
              <a:rPr lang="en-US" dirty="0">
                <a:latin typeface="Calibri" panose="020F0502020204030204" pitchFamily="34" charset="0"/>
                <a:ea typeface="Calibri" panose="020F0502020204030204" pitchFamily="34" charset="0"/>
                <a:cs typeface="Times New Roman" panose="02020603050405020304" pitchFamily="18" charset="0"/>
              </a:rPr>
              <a:t>COP</a:t>
            </a:r>
            <a:r>
              <a:rPr lang="el-GR" dirty="0">
                <a:latin typeface="Calibri" panose="020F0502020204030204" pitchFamily="34" charset="0"/>
                <a:ea typeface="Calibri" panose="020F0502020204030204" pitchFamily="34" charset="0"/>
                <a:cs typeface="Times New Roman" panose="02020603050405020304" pitchFamily="18" charset="0"/>
              </a:rPr>
              <a:t>, η χαμηλότερη θερμοκρασία του κύκλου και η μαζική παροχή για ψυκτικό φορτίο 12 </a:t>
            </a:r>
            <a:r>
              <a:rPr lang="en-US" dirty="0" smtClean="0">
                <a:latin typeface="Calibri" panose="020F0502020204030204" pitchFamily="34" charset="0"/>
                <a:ea typeface="Calibri" panose="020F0502020204030204" pitchFamily="34" charset="0"/>
                <a:cs typeface="Times New Roman" panose="02020603050405020304" pitchFamily="18" charset="0"/>
              </a:rPr>
              <a:t>kW</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99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1</a:t>
            </a:r>
            <a:endParaRPr lang="en-US" sz="2400" b="1" dirty="0">
              <a:solidFill>
                <a:srgbClr val="C00000"/>
              </a:solidFill>
            </a:endParaRPr>
          </a:p>
        </p:txBody>
      </p:sp>
      <p:pic>
        <p:nvPicPr>
          <p:cNvPr id="4" name="Picture 3" descr="C:\Users\user\Desktop\Pictu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92766"/>
            <a:ext cx="3810000" cy="2665558"/>
          </a:xfrm>
          <a:prstGeom prst="rect">
            <a:avLst/>
          </a:prstGeom>
          <a:noFill/>
          <a:ln>
            <a:noFill/>
          </a:ln>
        </p:spPr>
      </p:pic>
      <p:sp>
        <p:nvSpPr>
          <p:cNvPr id="5" name="Rectangle 4"/>
          <p:cNvSpPr/>
          <p:nvPr/>
        </p:nvSpPr>
        <p:spPr>
          <a:xfrm>
            <a:off x="0" y="609600"/>
            <a:ext cx="9144000" cy="2215991"/>
          </a:xfrm>
          <a:prstGeom prst="rect">
            <a:avLst/>
          </a:prstGeom>
        </p:spPr>
        <p:txBody>
          <a:bodyPr wrap="square">
            <a:spAutoFit/>
          </a:bodyPr>
          <a:lstStyle/>
          <a:p>
            <a:pPr marL="447675" indent="-447675">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K4</a:t>
            </a:r>
            <a:r>
              <a:rPr lang="en-US" dirty="0">
                <a:latin typeface="Calibri" panose="020F0502020204030204" pitchFamily="34" charset="0"/>
                <a:ea typeface="Calibri" panose="020F0502020204030204" pitchFamily="34" charset="0"/>
                <a:cs typeface="Times New Roman" panose="02020603050405020304" pitchFamily="18" charset="0"/>
              </a:rPr>
              <a:t>.	T4 = 260 </a:t>
            </a:r>
            <a:r>
              <a:rPr lang="en-US" dirty="0" smtClean="0">
                <a:latin typeface="Calibri" panose="020F0502020204030204" pitchFamily="34" charset="0"/>
                <a:ea typeface="Calibri" panose="020F0502020204030204" pitchFamily="34" charset="0"/>
                <a:cs typeface="Times New Roman" panose="02020603050405020304" pitchFamily="18" charset="0"/>
              </a:rPr>
              <a:t>K	h4 </a:t>
            </a:r>
            <a:r>
              <a:rPr lang="en-US" dirty="0">
                <a:latin typeface="Calibri" panose="020F0502020204030204" pitchFamily="34" charset="0"/>
                <a:ea typeface="Calibri" panose="020F0502020204030204" pitchFamily="34" charset="0"/>
                <a:cs typeface="Times New Roman" panose="02020603050405020304" pitchFamily="18" charset="0"/>
              </a:rPr>
              <a:t>= 260,09 </a:t>
            </a:r>
            <a:r>
              <a:rPr lang="en-US" dirty="0" smtClean="0">
                <a:latin typeface="Calibri" panose="020F0502020204030204" pitchFamily="34" charset="0"/>
                <a:ea typeface="Calibri" panose="020F0502020204030204" pitchFamily="34" charset="0"/>
                <a:cs typeface="Times New Roman" panose="02020603050405020304" pitchFamily="18" charset="0"/>
              </a:rPr>
              <a:t>kJ/kg	Pr4 </a:t>
            </a:r>
            <a:r>
              <a:rPr lang="en-US" dirty="0">
                <a:latin typeface="Calibri" panose="020F0502020204030204" pitchFamily="34" charset="0"/>
                <a:ea typeface="Calibri" panose="020F0502020204030204" pitchFamily="34" charset="0"/>
                <a:cs typeface="Times New Roman" panose="02020603050405020304" pitchFamily="18" charset="0"/>
              </a:rPr>
              <a:t>= 0,8405</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qr</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 300,19-260,09 = 40,1 </a:t>
            </a:r>
            <a:r>
              <a:rPr lang="en-US" dirty="0">
                <a:latin typeface="Calibri" panose="020F0502020204030204" pitchFamily="34" charset="0"/>
                <a:ea typeface="Calibri" panose="020F0502020204030204" pitchFamily="34" charset="0"/>
                <a:cs typeface="Times New Roman" panose="02020603050405020304" pitchFamily="18" charset="0"/>
              </a:rPr>
              <a:t>kJ</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sz="1000" dirty="0">
                <a:latin typeface="Calibri" panose="020F0502020204030204" pitchFamily="34" charset="0"/>
                <a:ea typeface="Calibri" panose="020F0502020204030204" pitchFamily="34" charset="0"/>
                <a:cs typeface="Times New Roman" panose="02020603050405020304" pitchFamily="18" charset="0"/>
              </a:rPr>
              <a:t> </a:t>
            </a: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K</a:t>
            </a:r>
            <a:r>
              <a:rPr lang="el-GR" dirty="0">
                <a:latin typeface="Calibri" panose="020F0502020204030204" pitchFamily="34" charset="0"/>
                <a:ea typeface="Calibri" panose="020F0502020204030204" pitchFamily="34" charset="0"/>
                <a:cs typeface="Times New Roman" panose="02020603050405020304" pitchFamily="18" charset="0"/>
              </a:rPr>
              <a:t>5.	Αρχικά, θεωρώ τον στρόβιλο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ισεντροπικό</a:t>
            </a:r>
            <a:r>
              <a:rPr lang="el-GR" dirty="0">
                <a:latin typeface="Calibri" panose="020F0502020204030204" pitchFamily="34" charset="0"/>
                <a:ea typeface="Calibri" panose="020F0502020204030204" pitchFamily="34" charset="0"/>
                <a:cs typeface="Times New Roman" panose="02020603050405020304" pitchFamily="18" charset="0"/>
              </a:rPr>
              <a:t>,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και </a:t>
            </a:r>
            <a:r>
              <a:rPr lang="el-GR" dirty="0">
                <a:latin typeface="Calibri" panose="020F0502020204030204" pitchFamily="34" charset="0"/>
                <a:ea typeface="Calibri" panose="020F0502020204030204" pitchFamily="34" charset="0"/>
                <a:cs typeface="Times New Roman" panose="02020603050405020304" pitchFamily="18" charset="0"/>
              </a:rPr>
              <a:t>για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ισεντροπικό</a:t>
            </a:r>
            <a:r>
              <a:rPr lang="el-GR" dirty="0">
                <a:latin typeface="Calibri" panose="020F0502020204030204" pitchFamily="34" charset="0"/>
                <a:ea typeface="Calibri" panose="020F0502020204030204" pitchFamily="34" charset="0"/>
                <a:cs typeface="Times New Roman" panose="02020603050405020304" pitchFamily="18" charset="0"/>
              </a:rPr>
              <a:t> στρόβιλο ισχύει: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4/</a:t>
            </a:r>
            <a:r>
              <a:rPr lang="en-US" dirty="0" err="1">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5</a:t>
            </a:r>
            <a:r>
              <a:rPr lang="en-US" dirty="0">
                <a:latin typeface="Calibri" panose="020F0502020204030204" pitchFamily="34" charset="0"/>
                <a:ea typeface="Calibri" panose="020F0502020204030204" pitchFamily="34" charset="0"/>
                <a:cs typeface="Times New Roman" panose="02020603050405020304" pitchFamily="18" charset="0"/>
              </a:rPr>
              <a:t>s</a:t>
            </a:r>
            <a:r>
              <a:rPr lang="el-GR"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P</a:t>
            </a:r>
            <a:r>
              <a:rPr lang="el-GR" dirty="0">
                <a:latin typeface="Calibri" panose="020F0502020204030204" pitchFamily="34" charset="0"/>
                <a:ea typeface="Calibri" panose="020F0502020204030204" pitchFamily="34" charset="0"/>
                <a:cs typeface="Times New Roman" panose="02020603050405020304" pitchFamily="18" charset="0"/>
              </a:rPr>
              <a:t>4/</a:t>
            </a:r>
            <a:r>
              <a:rPr lang="en-US" dirty="0">
                <a:latin typeface="Calibri" panose="020F0502020204030204" pitchFamily="34" charset="0"/>
                <a:ea typeface="Calibri" panose="020F0502020204030204" pitchFamily="34" charset="0"/>
                <a:cs typeface="Times New Roman" panose="02020603050405020304" pitchFamily="18" charset="0"/>
              </a:rPr>
              <a:t>P</a:t>
            </a:r>
            <a:r>
              <a:rPr lang="el-GR" dirty="0">
                <a:latin typeface="Calibri" panose="020F0502020204030204" pitchFamily="34" charset="0"/>
                <a:ea typeface="Calibri" panose="020F0502020204030204" pitchFamily="34" charset="0"/>
                <a:cs typeface="Times New Roman" panose="02020603050405020304" pitchFamily="18" charset="0"/>
              </a:rPr>
              <a:t>5 = 4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5 = 0,8405/4 = </a:t>
            </a:r>
            <a:r>
              <a:rPr lang="el-GR" dirty="0" smtClean="0">
                <a:latin typeface="Calibri" panose="020F0502020204030204" pitchFamily="34" charset="0"/>
                <a:ea typeface="Calibri" panose="020F0502020204030204" pitchFamily="34" charset="0"/>
                <a:cs typeface="Times New Roman" panose="02020603050405020304" pitchFamily="18" charset="0"/>
              </a:rPr>
              <a:t>0,2101</a:t>
            </a:r>
          </a:p>
          <a:p>
            <a:pPr marL="447675" indent="-447675">
              <a:spcAft>
                <a:spcPts val="0"/>
              </a:spcAft>
            </a:pPr>
            <a:endParaRPr lang="el-GR" sz="1000"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b="1" dirty="0">
                <a:latin typeface="Calibri" panose="020F0502020204030204" pitchFamily="34" charset="0"/>
                <a:ea typeface="Calibri" panose="020F0502020204030204" pitchFamily="34" charset="0"/>
                <a:cs typeface="Times New Roman" panose="02020603050405020304" pitchFamily="18" charset="0"/>
              </a:rPr>
              <a:t>	ΓΡΑΜΜΙΚΗ </a:t>
            </a:r>
            <a:r>
              <a:rPr lang="el-GR" b="1" dirty="0" smtClean="0">
                <a:latin typeface="Calibri" panose="020F0502020204030204" pitchFamily="34" charset="0"/>
                <a:ea typeface="Calibri" panose="020F0502020204030204" pitchFamily="34" charset="0"/>
                <a:cs typeface="Times New Roman" panose="02020603050405020304" pitchFamily="18" charset="0"/>
              </a:rPr>
              <a:t>ΠΡΟΕΚΒΟΛΗ</a:t>
            </a: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3888700"/>
            <a:ext cx="9144000" cy="2893100"/>
          </a:xfrm>
          <a:prstGeom prst="rect">
            <a:avLst/>
          </a:prstGeom>
        </p:spPr>
        <p:txBody>
          <a:bodyPr wrap="square">
            <a:spAutoFit/>
          </a:bodyPr>
          <a:lstStyle/>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dirty="0" smtClean="0">
                <a:latin typeface="Calibri" panose="020F0502020204030204" pitchFamily="34" charset="0"/>
                <a:ea typeface="Calibri" panose="020F0502020204030204" pitchFamily="34" charset="0"/>
                <a:cs typeface="Times New Roman" panose="02020603050405020304" pitchFamily="18" charset="0"/>
              </a:rPr>
              <a:t>h</a:t>
            </a:r>
            <a:r>
              <a:rPr lang="el-GR" dirty="0">
                <a:latin typeface="Calibri" panose="020F0502020204030204" pitchFamily="34" charset="0"/>
                <a:ea typeface="Calibri" panose="020F0502020204030204" pitchFamily="34" charset="0"/>
                <a:cs typeface="Times New Roman" panose="02020603050405020304" pitchFamily="18" charset="0"/>
              </a:rPr>
              <a:t>5</a:t>
            </a:r>
            <a:r>
              <a:rPr lang="en-US" dirty="0">
                <a:latin typeface="Calibri" panose="020F0502020204030204" pitchFamily="34" charset="0"/>
                <a:ea typeface="Calibri" panose="020F0502020204030204" pitchFamily="34" charset="0"/>
                <a:cs typeface="Times New Roman" panose="02020603050405020304" pitchFamily="18" charset="0"/>
              </a:rPr>
              <a:t>s</a:t>
            </a:r>
            <a:r>
              <a:rPr lang="el-GR" dirty="0">
                <a:latin typeface="Calibri" panose="020F0502020204030204" pitchFamily="34" charset="0"/>
                <a:ea typeface="Calibri" panose="020F0502020204030204" pitchFamily="34" charset="0"/>
                <a:cs typeface="Times New Roman" panose="02020603050405020304" pitchFamily="18" charset="0"/>
              </a:rPr>
              <a:t> = </a:t>
            </a:r>
            <a:r>
              <a:rPr lang="el-GR" dirty="0" smtClean="0">
                <a:latin typeface="Calibri" panose="020F0502020204030204" pitchFamily="34" charset="0"/>
                <a:ea typeface="Calibri" panose="020F0502020204030204" pitchFamily="34" charset="0"/>
                <a:cs typeface="Times New Roman" panose="02020603050405020304" pitchFamily="18" charset="0"/>
              </a:rPr>
              <a:t>209,97-</a:t>
            </a:r>
            <a:r>
              <a:rPr lang="el-GR" dirty="0">
                <a:latin typeface="Calibri" panose="020F0502020204030204" pitchFamily="34" charset="0"/>
                <a:ea typeface="Calibri" panose="020F0502020204030204" pitchFamily="34" charset="0"/>
                <a:cs typeface="Times New Roman" panose="02020603050405020304" pitchFamily="18" charset="0"/>
              </a:rPr>
              <a:t>(209,97-199,97)*(0,3987-0,2101)/(0,3987-0,3363) = </a:t>
            </a:r>
            <a:r>
              <a:rPr lang="el-GR" dirty="0" smtClean="0">
                <a:latin typeface="Calibri" panose="020F0502020204030204" pitchFamily="34" charset="0"/>
                <a:ea typeface="Calibri" panose="020F0502020204030204" pitchFamily="34" charset="0"/>
                <a:cs typeface="Times New Roman" panose="02020603050405020304" pitchFamily="18" charset="0"/>
              </a:rPr>
              <a:t>179,75 </a:t>
            </a:r>
            <a:r>
              <a:rPr lang="en-US" dirty="0">
                <a:latin typeface="Calibri" panose="020F0502020204030204" pitchFamily="34" charset="0"/>
                <a:ea typeface="Calibri" panose="020F0502020204030204" pitchFamily="34" charset="0"/>
                <a:cs typeface="Times New Roman" panose="02020603050405020304" pitchFamily="18" charset="0"/>
              </a:rPr>
              <a:t>kJ</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kg</a:t>
            </a:r>
          </a:p>
          <a:p>
            <a:pPr marL="447675" indent="-447675">
              <a:spcAft>
                <a:spcPts val="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wouts</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260,09-179,75 </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80,34 </a:t>
            </a:r>
            <a:r>
              <a:rPr lang="en-US" dirty="0">
                <a:latin typeface="Calibri" panose="020F0502020204030204" pitchFamily="34" charset="0"/>
                <a:ea typeface="Calibri" panose="020F0502020204030204" pitchFamily="34" charset="0"/>
                <a:cs typeface="Times New Roman" panose="02020603050405020304" pitchFamily="18" charset="0"/>
              </a:rPr>
              <a:t>kJ</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sz="10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wout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0,8*</a:t>
            </a:r>
            <a:r>
              <a:rPr lang="el-GR" dirty="0" smtClean="0">
                <a:latin typeface="Calibri" panose="020F0502020204030204" pitchFamily="34" charset="0"/>
                <a:ea typeface="Calibri" panose="020F0502020204030204" pitchFamily="34" charset="0"/>
                <a:cs typeface="Times New Roman" panose="02020603050405020304" pitchFamily="18" charset="0"/>
              </a:rPr>
              <a:t>8</a:t>
            </a:r>
            <a:r>
              <a:rPr lang="en-US" dirty="0" smtClean="0">
                <a:latin typeface="Calibri" panose="020F0502020204030204" pitchFamily="34" charset="0"/>
                <a:ea typeface="Calibri" panose="020F0502020204030204" pitchFamily="34" charset="0"/>
                <a:cs typeface="Times New Roman" panose="02020603050405020304" pitchFamily="18" charset="0"/>
              </a:rPr>
              <a:t>0,34 </a:t>
            </a:r>
            <a:r>
              <a:rPr lang="en-US"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64</a:t>
            </a:r>
            <a:r>
              <a:rPr lang="en-US" dirty="0" smtClean="0">
                <a:latin typeface="Calibri" panose="020F0502020204030204" pitchFamily="34" charset="0"/>
                <a:ea typeface="Calibri" panose="020F0502020204030204" pitchFamily="34" charset="0"/>
                <a:cs typeface="Times New Roman" panose="02020603050405020304" pitchFamily="18" charset="0"/>
              </a:rPr>
              <a:t>,27 </a:t>
            </a:r>
            <a:r>
              <a:rPr lang="en-US" dirty="0">
                <a:latin typeface="Calibri" panose="020F0502020204030204" pitchFamily="34" charset="0"/>
                <a:ea typeface="Calibri" panose="020F0502020204030204" pitchFamily="34" charset="0"/>
                <a:cs typeface="Times New Roman" panose="02020603050405020304" pitchFamily="18" charset="0"/>
              </a:rPr>
              <a:t>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h5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260,09-</a:t>
            </a:r>
            <a:r>
              <a:rPr lang="el-GR" dirty="0" smtClean="0">
                <a:latin typeface="Calibri" panose="020F0502020204030204" pitchFamily="34" charset="0"/>
                <a:ea typeface="Calibri" panose="020F0502020204030204" pitchFamily="34" charset="0"/>
                <a:cs typeface="Times New Roman" panose="02020603050405020304" pitchFamily="18" charset="0"/>
              </a:rPr>
              <a:t>64</a:t>
            </a:r>
            <a:r>
              <a:rPr lang="en-US" dirty="0" smtClean="0">
                <a:latin typeface="Calibri" panose="020F0502020204030204" pitchFamily="34" charset="0"/>
                <a:ea typeface="Calibri" panose="020F0502020204030204" pitchFamily="34" charset="0"/>
                <a:cs typeface="Times New Roman" panose="02020603050405020304" pitchFamily="18" charset="0"/>
              </a:rPr>
              <a:t>,27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1</a:t>
            </a:r>
            <a:r>
              <a:rPr lang="el-GR" dirty="0" smtClean="0">
                <a:latin typeface="Calibri" panose="020F0502020204030204" pitchFamily="34" charset="0"/>
                <a:ea typeface="Calibri" panose="020F0502020204030204" pitchFamily="34" charset="0"/>
                <a:cs typeface="Times New Roman" panose="02020603050405020304" pitchFamily="18" charset="0"/>
              </a:rPr>
              <a:t>95</a:t>
            </a:r>
            <a:r>
              <a:rPr lang="en-US" dirty="0" smtClean="0">
                <a:latin typeface="Calibri" panose="020F0502020204030204" pitchFamily="34" charset="0"/>
                <a:ea typeface="Calibri" panose="020F0502020204030204" pitchFamily="34" charset="0"/>
                <a:cs typeface="Times New Roman" panose="02020603050405020304" pitchFamily="18" charset="0"/>
              </a:rPr>
              <a:t>,82 kJ/kg</a:t>
            </a:r>
          </a:p>
          <a:p>
            <a:pPr marL="447675" indent="-447675">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l-GR" dirty="0"/>
          </a:p>
        </p:txBody>
      </p:sp>
      <mc:AlternateContent xmlns:mc="http://schemas.openxmlformats.org/markup-compatibility/2006" xmlns:a14="http://schemas.microsoft.com/office/drawing/2010/main">
        <mc:Choice Requires="a14">
          <p:sp>
            <p:nvSpPr>
              <p:cNvPr id="34" name="TextBox 33"/>
              <p:cNvSpPr txBox="1"/>
              <p:nvPr/>
            </p:nvSpPr>
            <p:spPr>
              <a:xfrm>
                <a:off x="408199" y="3076102"/>
                <a:ext cx="8327601" cy="427553"/>
              </a:xfrm>
              <a:prstGeom prst="rect">
                <a:avLst/>
              </a:prstGeom>
              <a:noFill/>
            </p:spPr>
            <p:txBody>
              <a:bodyPr wrap="none" lIns="0" tIns="0" rIns="0" bIns="0" rtlCol="0">
                <a:spAutoFit/>
              </a:bodyPr>
              <a:lstStyle/>
              <a:p>
                <a14:m>
                  <m:oMath xmlns:m="http://schemas.openxmlformats.org/officeDocument/2006/math">
                    <m:f>
                      <m:fPr>
                        <m:ctrlPr>
                          <a:rPr lang="el-GR" i="1" smtClean="0">
                            <a:latin typeface="Cambria Math" panose="02040503050406030204" pitchFamily="18" charset="0"/>
                          </a:rPr>
                        </m:ctrlPr>
                      </m:fPr>
                      <m:num>
                        <m:r>
                          <a:rPr lang="en-US" i="1">
                            <a:latin typeface="Cambria Math" panose="02040503050406030204" pitchFamily="18" charset="0"/>
                          </a:rPr>
                          <m:t>209,97</m:t>
                        </m:r>
                        <m:r>
                          <a:rPr lang="en-US" i="0">
                            <a:latin typeface="Cambria Math" panose="02040503050406030204" pitchFamily="18" charset="0"/>
                          </a:rPr>
                          <m:t> </m:t>
                        </m:r>
                        <m:r>
                          <a:rPr lang="en-US" i="1">
                            <a:latin typeface="Cambria Math" panose="02040503050406030204" pitchFamily="18" charset="0"/>
                          </a:rPr>
                          <m:t>−</m:t>
                        </m:r>
                        <m:r>
                          <a:rPr lang="en-US" b="0" i="0" smtClean="0">
                            <a:latin typeface="Cambria Math" panose="02040503050406030204" pitchFamily="18" charset="0"/>
                          </a:rPr>
                          <m:t> </m:t>
                        </m:r>
                        <m:r>
                          <m:rPr>
                            <m:sty m:val="p"/>
                          </m:rPr>
                          <a:rPr lang="en-US">
                            <a:latin typeface="Cambria Math" panose="02040503050406030204" pitchFamily="18" charset="0"/>
                          </a:rPr>
                          <m:t>h</m:t>
                        </m:r>
                        <m:r>
                          <a:rPr lang="en-US">
                            <a:latin typeface="Cambria Math" panose="02040503050406030204" pitchFamily="18" charset="0"/>
                          </a:rPr>
                          <m:t>5</m:t>
                        </m:r>
                        <m:r>
                          <m:rPr>
                            <m:sty m:val="p"/>
                          </m:rPr>
                          <a:rPr lang="en-US">
                            <a:latin typeface="Cambria Math" panose="02040503050406030204" pitchFamily="18" charset="0"/>
                          </a:rPr>
                          <m:t>s</m:t>
                        </m:r>
                      </m:num>
                      <m:den>
                        <m:r>
                          <a:rPr lang="en-US" b="0" i="1" smtClean="0">
                            <a:latin typeface="Cambria Math" panose="02040503050406030204" pitchFamily="18" charset="0"/>
                          </a:rPr>
                          <m:t>209,97</m:t>
                        </m:r>
                        <m:r>
                          <a:rPr lang="en-US" i="1">
                            <a:latin typeface="Cambria Math" panose="02040503050406030204" pitchFamily="18" charset="0"/>
                          </a:rPr>
                          <m:t> −</m:t>
                        </m:r>
                        <m:r>
                          <a:rPr lang="en-US" b="0" i="1" smtClean="0">
                            <a:latin typeface="Cambria Math" panose="02040503050406030204" pitchFamily="18" charset="0"/>
                          </a:rPr>
                          <m:t>199,97</m:t>
                        </m:r>
                      </m:den>
                    </m:f>
                    <m:r>
                      <a:rPr lang="en-US" b="0" i="0" smtClean="0">
                        <a:latin typeface="Cambria Math" panose="02040503050406030204" pitchFamily="18" charset="0"/>
                      </a:rPr>
                      <m:t>=</m:t>
                    </m:r>
                  </m:oMath>
                </a14:m>
                <a:r>
                  <a:rPr lang="en-US" dirty="0" smtClean="0">
                    <a:sym typeface="Wingdings" panose="05000000000000000000" pitchFamily="2" charset="2"/>
                  </a:rPr>
                  <a:t> </a:t>
                </a:r>
                <a14:m>
                  <m:oMath xmlns:m="http://schemas.openxmlformats.org/officeDocument/2006/math">
                    <m:f>
                      <m:fPr>
                        <m:ctrlPr>
                          <a:rPr lang="el-GR" i="1">
                            <a:latin typeface="Cambria Math" panose="02040503050406030204" pitchFamily="18" charset="0"/>
                          </a:rPr>
                        </m:ctrlPr>
                      </m:fPr>
                      <m:num>
                        <m:r>
                          <a:rPr lang="en-US" i="1" smtClean="0">
                            <a:latin typeface="Cambria Math" panose="02040503050406030204" pitchFamily="18" charset="0"/>
                          </a:rPr>
                          <m:t>0</m:t>
                        </m:r>
                        <m:r>
                          <a:rPr lang="en-US" b="0" i="1" smtClean="0">
                            <a:latin typeface="Cambria Math" panose="02040503050406030204" pitchFamily="18" charset="0"/>
                          </a:rPr>
                          <m:t>,3987</m:t>
                        </m:r>
                        <m:r>
                          <a:rPr lang="en-US" i="1">
                            <a:latin typeface="Cambria Math" panose="02040503050406030204" pitchFamily="18" charset="0"/>
                          </a:rPr>
                          <m:t> −</m:t>
                        </m:r>
                        <m:r>
                          <a:rPr lang="en-US" b="0" i="1" smtClean="0">
                            <a:latin typeface="Cambria Math" panose="02040503050406030204" pitchFamily="18" charset="0"/>
                          </a:rPr>
                          <m:t> </m:t>
                        </m:r>
                        <m:r>
                          <a:rPr lang="en-US" i="1" smtClean="0">
                            <a:latin typeface="Cambria Math" panose="02040503050406030204" pitchFamily="18" charset="0"/>
                          </a:rPr>
                          <m:t>0</m:t>
                        </m:r>
                        <m:r>
                          <a:rPr lang="en-US" b="0" i="1" smtClean="0">
                            <a:latin typeface="Cambria Math" panose="02040503050406030204" pitchFamily="18" charset="0"/>
                          </a:rPr>
                          <m:t>,2101</m:t>
                        </m:r>
                      </m:num>
                      <m:den>
                        <m:r>
                          <a:rPr lang="en-US" i="1">
                            <a:latin typeface="Cambria Math" panose="02040503050406030204" pitchFamily="18" charset="0"/>
                          </a:rPr>
                          <m:t>0,3987 − 0,</m:t>
                        </m:r>
                        <m:r>
                          <a:rPr lang="en-US" b="0" i="1" smtClean="0">
                            <a:latin typeface="Cambria Math" panose="02040503050406030204" pitchFamily="18" charset="0"/>
                          </a:rPr>
                          <m:t>3363</m:t>
                        </m:r>
                      </m:den>
                    </m:f>
                    <m:r>
                      <m:rPr>
                        <m:nor/>
                      </m:rPr>
                      <a:rPr lang="en-US" dirty="0">
                        <a:sym typeface="Wingdings" panose="05000000000000000000" pitchFamily="2" charset="2"/>
                      </a:rPr>
                      <m:t></m:t>
                    </m:r>
                    <m:r>
                      <a:rPr lang="en-US" i="1">
                        <a:latin typeface="Cambria Math" panose="02040503050406030204" pitchFamily="18" charset="0"/>
                      </a:rPr>
                      <m:t>209,97</m:t>
                    </m:r>
                    <m:r>
                      <a:rPr lang="en-US">
                        <a:latin typeface="Cambria Math" panose="02040503050406030204" pitchFamily="18" charset="0"/>
                      </a:rPr>
                      <m:t> </m:t>
                    </m:r>
                    <m:r>
                      <a:rPr lang="en-US" i="1">
                        <a:latin typeface="Cambria Math" panose="02040503050406030204" pitchFamily="18" charset="0"/>
                      </a:rPr>
                      <m:t>−</m:t>
                    </m:r>
                    <m:r>
                      <a:rPr lang="en-US">
                        <a:latin typeface="Cambria Math" panose="02040503050406030204" pitchFamily="18" charset="0"/>
                      </a:rPr>
                      <m:t> </m:t>
                    </m:r>
                    <m:r>
                      <m:rPr>
                        <m:sty m:val="p"/>
                      </m:rPr>
                      <a:rPr lang="en-US">
                        <a:latin typeface="Cambria Math" panose="02040503050406030204" pitchFamily="18" charset="0"/>
                      </a:rPr>
                      <m:t>h</m:t>
                    </m:r>
                    <m:r>
                      <a:rPr lang="en-US">
                        <a:latin typeface="Cambria Math" panose="02040503050406030204" pitchFamily="18" charset="0"/>
                      </a:rPr>
                      <m:t>5</m:t>
                    </m:r>
                    <m:r>
                      <m:rPr>
                        <m:sty m:val="p"/>
                      </m:rPr>
                      <a:rPr lang="en-US">
                        <a:latin typeface="Cambria Math" panose="02040503050406030204" pitchFamily="18" charset="0"/>
                      </a:rPr>
                      <m:t>s</m:t>
                    </m:r>
                  </m:oMath>
                </a14:m>
                <a:r>
                  <a:rPr lang="en-US" dirty="0" smtClean="0"/>
                  <a:t> =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209,97 −199,97</m:t>
                    </m:r>
                    <m:r>
                      <a:rPr lang="en-US" b="0" i="1" smtClean="0">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0,3987 − 0,2101</m:t>
                        </m:r>
                      </m:num>
                      <m:den>
                        <m:r>
                          <a:rPr lang="en-US" i="1">
                            <a:latin typeface="Cambria Math" panose="02040503050406030204" pitchFamily="18" charset="0"/>
                          </a:rPr>
                          <m:t>0,3987 − 0,3363</m:t>
                        </m:r>
                      </m:den>
                    </m:f>
                    <m:r>
                      <m:rPr>
                        <m:nor/>
                      </m:rPr>
                      <a:rPr lang="en-US" dirty="0">
                        <a:sym typeface="Wingdings" panose="05000000000000000000" pitchFamily="2" charset="2"/>
                      </a:rPr>
                      <m:t></m:t>
                    </m:r>
                  </m:oMath>
                </a14:m>
                <a:endParaRPr lang="el-GR" dirty="0"/>
              </a:p>
            </p:txBody>
          </p:sp>
        </mc:Choice>
        <mc:Fallback xmlns="">
          <p:sp>
            <p:nvSpPr>
              <p:cNvPr id="34" name="TextBox 33"/>
              <p:cNvSpPr txBox="1">
                <a:spLocks noRot="1" noChangeAspect="1" noMove="1" noResize="1" noEditPoints="1" noAdjustHandles="1" noChangeArrowheads="1" noChangeShapeType="1" noTextEdit="1"/>
              </p:cNvSpPr>
              <p:nvPr/>
            </p:nvSpPr>
            <p:spPr>
              <a:xfrm>
                <a:off x="408199" y="3076102"/>
                <a:ext cx="8327601" cy="427553"/>
              </a:xfrm>
              <a:prstGeom prst="rect">
                <a:avLst/>
              </a:prstGeom>
              <a:blipFill>
                <a:blip r:embed="rId3"/>
                <a:stretch>
                  <a:fillRect l="-732" t="-2857" b="-12857"/>
                </a:stretch>
              </a:blipFill>
            </p:spPr>
            <p:txBody>
              <a:bodyPr/>
              <a:lstStyle/>
              <a:p>
                <a:r>
                  <a:rPr lang="el-GR">
                    <a:noFill/>
                  </a:rPr>
                  <a:t> </a:t>
                </a:r>
              </a:p>
            </p:txBody>
          </p:sp>
        </mc:Fallback>
      </mc:AlternateContent>
      <p:pic>
        <p:nvPicPr>
          <p:cNvPr id="37" name="Picture 36"/>
          <p:cNvPicPr>
            <a:picLocks noChangeAspect="1"/>
          </p:cNvPicPr>
          <p:nvPr/>
        </p:nvPicPr>
        <p:blipFill>
          <a:blip r:embed="rId4"/>
          <a:stretch>
            <a:fillRect/>
          </a:stretch>
        </p:blipFill>
        <p:spPr>
          <a:xfrm>
            <a:off x="4358011" y="4400659"/>
            <a:ext cx="4785989" cy="2607330"/>
          </a:xfrm>
          <a:prstGeom prst="rect">
            <a:avLst/>
          </a:prstGeom>
        </p:spPr>
      </p:pic>
      <p:sp>
        <p:nvSpPr>
          <p:cNvPr id="2" name="TextBox 1"/>
          <p:cNvSpPr txBox="1"/>
          <p:nvPr/>
        </p:nvSpPr>
        <p:spPr>
          <a:xfrm>
            <a:off x="4267200" y="5867400"/>
            <a:ext cx="1242648" cy="307777"/>
          </a:xfrm>
          <a:prstGeom prst="rect">
            <a:avLst/>
          </a:prstGeom>
          <a:solidFill>
            <a:schemeClr val="bg1"/>
          </a:solidFill>
        </p:spPr>
        <p:txBody>
          <a:bodyPr wrap="none" rtlCol="0">
            <a:spAutoFit/>
          </a:bodyPr>
          <a:lstStyle/>
          <a:p>
            <a:r>
              <a:rPr lang="en-US" sz="1400" b="1" dirty="0" smtClean="0">
                <a:solidFill>
                  <a:srgbClr val="FF0000"/>
                </a:solidFill>
              </a:rPr>
              <a:t>h5s = 179,75</a:t>
            </a:r>
            <a:endParaRPr lang="el-GR" sz="1400" b="1" dirty="0">
              <a:solidFill>
                <a:srgbClr val="FF0000"/>
              </a:solidFill>
            </a:endParaRPr>
          </a:p>
        </p:txBody>
      </p:sp>
    </p:spTree>
    <p:extLst>
      <p:ext uri="{BB962C8B-B14F-4D97-AF65-F5344CB8AC3E}">
        <p14:creationId xmlns:p14="http://schemas.microsoft.com/office/powerpoint/2010/main" val="305636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1</a:t>
            </a:r>
            <a:endParaRPr lang="en-US" sz="2400" b="1" dirty="0">
              <a:solidFill>
                <a:srgbClr val="C00000"/>
              </a:solidFill>
            </a:endParaRPr>
          </a:p>
        </p:txBody>
      </p:sp>
      <p:pic>
        <p:nvPicPr>
          <p:cNvPr id="4" name="Picture 3" descr="C:\Users\user\Desktop\Pictu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92765"/>
            <a:ext cx="4419600" cy="3107635"/>
          </a:xfrm>
          <a:prstGeom prst="rect">
            <a:avLst/>
          </a:prstGeom>
          <a:noFill/>
          <a:ln>
            <a:noFill/>
          </a:ln>
        </p:spPr>
      </p:pic>
      <p:sp>
        <p:nvSpPr>
          <p:cNvPr id="6" name="Rectangle 5"/>
          <p:cNvSpPr/>
          <p:nvPr/>
        </p:nvSpPr>
        <p:spPr>
          <a:xfrm>
            <a:off x="32936" y="2963882"/>
            <a:ext cx="9144000" cy="3693319"/>
          </a:xfrm>
          <a:prstGeom prst="rect">
            <a:avLst/>
          </a:prstGeom>
        </p:spPr>
        <p:txBody>
          <a:bodyPr wrap="square">
            <a:spAutoFit/>
          </a:bodyPr>
          <a:lstStyle/>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ΓΡΑΜΜΙΚΗ </a:t>
            </a:r>
            <a:r>
              <a:rPr lang="el-GR" dirty="0" smtClean="0">
                <a:latin typeface="Calibri" panose="020F0502020204030204" pitchFamily="34" charset="0"/>
                <a:ea typeface="Calibri" panose="020F0502020204030204" pitchFamily="34" charset="0"/>
                <a:cs typeface="Times New Roman" panose="02020603050405020304" pitchFamily="18" charset="0"/>
              </a:rPr>
              <a:t>ΠΡΟΕΚΒΟΛΗ</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Τ5 </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210-</a:t>
            </a:r>
            <a:r>
              <a:rPr lang="el-GR" dirty="0">
                <a:latin typeface="Calibri" panose="020F0502020204030204" pitchFamily="34" charset="0"/>
                <a:ea typeface="Calibri" panose="020F0502020204030204" pitchFamily="34" charset="0"/>
                <a:cs typeface="Times New Roman" panose="02020603050405020304" pitchFamily="18" charset="0"/>
              </a:rPr>
              <a:t>(210-200)*(</a:t>
            </a:r>
            <a:r>
              <a:rPr lang="el-GR" dirty="0" smtClean="0">
                <a:latin typeface="Calibri" panose="020F0502020204030204" pitchFamily="34" charset="0"/>
                <a:ea typeface="Calibri" panose="020F0502020204030204" pitchFamily="34" charset="0"/>
                <a:cs typeface="Times New Roman" panose="02020603050405020304" pitchFamily="18" charset="0"/>
              </a:rPr>
              <a:t>209,97-195,82</a:t>
            </a:r>
            <a:r>
              <a:rPr lang="el-GR" dirty="0">
                <a:latin typeface="Calibri" panose="020F0502020204030204" pitchFamily="34" charset="0"/>
                <a:ea typeface="Calibri" panose="020F0502020204030204" pitchFamily="34" charset="0"/>
                <a:cs typeface="Times New Roman" panose="02020603050405020304" pitchFamily="18" charset="0"/>
              </a:rPr>
              <a:t>)/(209,97-199,97) = </a:t>
            </a:r>
            <a:r>
              <a:rPr lang="el-GR" dirty="0" smtClean="0">
                <a:latin typeface="Calibri" panose="020F0502020204030204" pitchFamily="34" charset="0"/>
                <a:ea typeface="Calibri" panose="020F0502020204030204" pitchFamily="34" charset="0"/>
                <a:cs typeface="Times New Roman" panose="02020603050405020304" pitchFamily="18" charset="0"/>
              </a:rPr>
              <a:t>195,85 </a:t>
            </a:r>
            <a:r>
              <a:rPr lang="en-US" dirty="0">
                <a:latin typeface="Calibri" panose="020F0502020204030204" pitchFamily="34" charset="0"/>
                <a:ea typeface="Calibri" panose="020F0502020204030204" pitchFamily="34" charset="0"/>
                <a:cs typeface="Times New Roman" panose="02020603050405020304" pitchFamily="18" charset="0"/>
              </a:rPr>
              <a:t>K</a:t>
            </a:r>
            <a:r>
              <a:rPr lang="el-GR">
                <a:latin typeface="Calibri" panose="020F0502020204030204" pitchFamily="34" charset="0"/>
                <a:ea typeface="Calibri" panose="020F0502020204030204" pitchFamily="34" charset="0"/>
                <a:cs typeface="Times New Roman" panose="02020603050405020304" pitchFamily="18" charset="0"/>
              </a:rPr>
              <a:t> </a:t>
            </a:r>
            <a:r>
              <a:rPr lang="el-GR" smtClean="0">
                <a:latin typeface="Calibri" panose="020F0502020204030204" pitchFamily="34" charset="0"/>
                <a:ea typeface="Calibri" panose="020F0502020204030204" pitchFamily="34" charset="0"/>
                <a:cs typeface="Times New Roman" panose="02020603050405020304" pitchFamily="18" charset="0"/>
              </a:rPr>
              <a:t>(-77,15 </a:t>
            </a:r>
            <a:r>
              <a:rPr lang="en-US" dirty="0">
                <a:latin typeface="Calibri" panose="020F0502020204030204" pitchFamily="34" charset="0"/>
                <a:ea typeface="Calibri" panose="020F0502020204030204" pitchFamily="34" charset="0"/>
                <a:cs typeface="Times New Roman" panose="02020603050405020304" pitchFamily="18" charset="0"/>
              </a:rPr>
              <a:t>oC</a:t>
            </a:r>
            <a:r>
              <a:rPr lang="el-GR" dirty="0">
                <a:latin typeface="Calibri" panose="020F0502020204030204" pitchFamily="34" charset="0"/>
                <a:ea typeface="Calibri" panose="020F0502020204030204" pitchFamily="34" charset="0"/>
                <a:cs typeface="Times New Roman" panose="02020603050405020304" pitchFamily="18" charset="0"/>
              </a:rPr>
              <a:t>)</a:t>
            </a: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K</a:t>
            </a:r>
            <a:r>
              <a:rPr lang="el-GR" dirty="0">
                <a:latin typeface="Calibri" panose="020F0502020204030204" pitchFamily="34" charset="0"/>
                <a:ea typeface="Calibri" panose="020F0502020204030204" pitchFamily="34" charset="0"/>
                <a:cs typeface="Times New Roman" panose="02020603050405020304" pitchFamily="18" charset="0"/>
              </a:rPr>
              <a:t>6.	</a:t>
            </a:r>
            <a:r>
              <a:rPr lang="en-US" dirty="0" smtClean="0">
                <a:latin typeface="Calibri" panose="020F0502020204030204" pitchFamily="34" charset="0"/>
                <a:ea typeface="Calibri" panose="020F0502020204030204" pitchFamily="34" charset="0"/>
                <a:cs typeface="Times New Roman" panose="02020603050405020304" pitchFamily="18" charset="0"/>
              </a:rPr>
              <a:t>h</a:t>
            </a:r>
            <a:r>
              <a:rPr lang="el-GR" dirty="0">
                <a:latin typeface="Calibri" panose="020F0502020204030204" pitchFamily="34" charset="0"/>
                <a:ea typeface="Calibri" panose="020F0502020204030204" pitchFamily="34" charset="0"/>
                <a:cs typeface="Times New Roman" panose="02020603050405020304" pitchFamily="18" charset="0"/>
              </a:rPr>
              <a:t>6 </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h1 – </a:t>
            </a:r>
            <a:r>
              <a:rPr lang="en-US" dirty="0" err="1" smtClean="0">
                <a:latin typeface="Calibri" panose="020F0502020204030204" pitchFamily="34" charset="0"/>
                <a:ea typeface="Calibri" panose="020F0502020204030204" pitchFamily="34" charset="0"/>
                <a:cs typeface="Times New Roman" panose="02020603050405020304" pitchFamily="18" charset="0"/>
              </a:rPr>
              <a:t>qr</a:t>
            </a:r>
            <a:r>
              <a:rPr lang="en-US" dirty="0" smtClean="0">
                <a:latin typeface="Calibri" panose="020F0502020204030204" pitchFamily="34" charset="0"/>
                <a:ea typeface="Calibri" panose="020F0502020204030204" pitchFamily="34" charset="0"/>
                <a:cs typeface="Times New Roman" panose="02020603050405020304" pitchFamily="18" charset="0"/>
              </a:rPr>
              <a:t> = </a:t>
            </a:r>
            <a:r>
              <a:rPr lang="el-GR" dirty="0" smtClean="0">
                <a:latin typeface="Calibri" panose="020F0502020204030204" pitchFamily="34" charset="0"/>
                <a:ea typeface="Calibri" panose="020F0502020204030204" pitchFamily="34" charset="0"/>
                <a:cs typeface="Times New Roman" panose="02020603050405020304" pitchFamily="18" charset="0"/>
              </a:rPr>
              <a:t>270,11</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40,1 </a:t>
            </a:r>
            <a:r>
              <a:rPr lang="el-GR" dirty="0">
                <a:latin typeface="Calibri" panose="020F0502020204030204" pitchFamily="34" charset="0"/>
                <a:ea typeface="Calibri" panose="020F0502020204030204" pitchFamily="34" charset="0"/>
                <a:cs typeface="Times New Roman" panose="02020603050405020304" pitchFamily="18" charset="0"/>
              </a:rPr>
              <a:t>= 230,01 </a:t>
            </a:r>
            <a:r>
              <a:rPr lang="en-US" dirty="0">
                <a:latin typeface="Calibri" panose="020F0502020204030204" pitchFamily="34" charset="0"/>
                <a:ea typeface="Calibri" panose="020F0502020204030204" pitchFamily="34" charset="0"/>
                <a:cs typeface="Times New Roman" panose="02020603050405020304" pitchFamily="18" charset="0"/>
              </a:rPr>
              <a:t>kJ</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qL</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230,01-195,82 </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34,19 </a:t>
            </a:r>
            <a:r>
              <a:rPr lang="en-US" dirty="0">
                <a:latin typeface="Calibri" panose="020F0502020204030204" pitchFamily="34" charset="0"/>
                <a:ea typeface="Calibri" panose="020F0502020204030204" pitchFamily="34" charset="0"/>
                <a:cs typeface="Times New Roman" panose="02020603050405020304" pitchFamily="18" charset="0"/>
              </a:rPr>
              <a:t>kJ</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kg</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(Ψυκτικό φορτίο)</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p>
          <a:p>
            <a:pPr marL="447675" indent="-447675">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		COP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Times New Roman" panose="02020603050405020304" pitchFamily="18" charset="0"/>
              </a:rPr>
              <a:t>qL</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dirty="0" err="1">
                <a:latin typeface="Calibri" panose="020F0502020204030204" pitchFamily="34" charset="0"/>
                <a:ea typeface="Calibri" panose="020F0502020204030204" pitchFamily="34" charset="0"/>
                <a:cs typeface="Times New Roman" panose="02020603050405020304" pitchFamily="18" charset="0"/>
              </a:rPr>
              <a:t>wnet</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dirty="0" err="1">
                <a:latin typeface="Calibri" panose="020F0502020204030204" pitchFamily="34" charset="0"/>
                <a:ea typeface="Calibri" panose="020F0502020204030204" pitchFamily="34" charset="0"/>
                <a:cs typeface="Times New Roman" panose="02020603050405020304" pitchFamily="18" charset="0"/>
              </a:rPr>
              <a:t>qL</a:t>
            </a:r>
            <a:r>
              <a:rPr lang="en-US" b="1" dirty="0">
                <a:latin typeface="Calibri" panose="020F0502020204030204" pitchFamily="34" charset="0"/>
                <a:ea typeface="Calibri" panose="020F0502020204030204" pitchFamily="34" charset="0"/>
                <a:cs typeface="Times New Roman" panose="02020603050405020304" pitchFamily="18" charset="0"/>
              </a:rPr>
              <a:t>/(win – </a:t>
            </a:r>
            <a:r>
              <a:rPr lang="en-US" b="1" dirty="0" err="1">
                <a:latin typeface="Calibri" panose="020F0502020204030204" pitchFamily="34" charset="0"/>
                <a:ea typeface="Calibri" panose="020F0502020204030204" pitchFamily="34" charset="0"/>
                <a:cs typeface="Times New Roman" panose="02020603050405020304" pitchFamily="18" charset="0"/>
              </a:rPr>
              <a:t>wout</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l-GR" b="1" dirty="0" smtClean="0">
                <a:latin typeface="Calibri" panose="020F0502020204030204" pitchFamily="34" charset="0"/>
                <a:ea typeface="Calibri" panose="020F0502020204030204" pitchFamily="34" charset="0"/>
                <a:cs typeface="Times New Roman" panose="02020603050405020304" pitchFamily="18" charset="0"/>
              </a:rPr>
              <a:t>34</a:t>
            </a:r>
            <a:r>
              <a:rPr lang="en-US" b="1" dirty="0" smtClean="0">
                <a:latin typeface="Calibri" panose="020F0502020204030204" pitchFamily="34" charset="0"/>
                <a:ea typeface="Calibri" panose="020F0502020204030204" pitchFamily="34" charset="0"/>
                <a:cs typeface="Times New Roman" panose="02020603050405020304" pitchFamily="18" charset="0"/>
              </a:rPr>
              <a:t>,19</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dirty="0" smtClean="0">
                <a:latin typeface="Calibri" panose="020F0502020204030204" pitchFamily="34" charset="0"/>
                <a:ea typeface="Calibri" panose="020F0502020204030204" pitchFamily="34" charset="0"/>
                <a:cs typeface="Times New Roman" panose="02020603050405020304" pitchFamily="18" charset="0"/>
              </a:rPr>
              <a:t>175,67-</a:t>
            </a:r>
            <a:r>
              <a:rPr lang="el-GR" b="1" dirty="0" smtClean="0">
                <a:latin typeface="Calibri" panose="020F0502020204030204" pitchFamily="34" charset="0"/>
                <a:ea typeface="Calibri" panose="020F0502020204030204" pitchFamily="34" charset="0"/>
                <a:cs typeface="Times New Roman" panose="02020603050405020304" pitchFamily="18" charset="0"/>
              </a:rPr>
              <a:t>64</a:t>
            </a:r>
            <a:r>
              <a:rPr lang="en-US" b="1" dirty="0" smtClean="0">
                <a:latin typeface="Calibri" panose="020F0502020204030204" pitchFamily="34" charset="0"/>
                <a:ea typeface="Calibri" panose="020F0502020204030204" pitchFamily="34" charset="0"/>
                <a:cs typeface="Times New Roman" panose="02020603050405020304" pitchFamily="18" charset="0"/>
              </a:rPr>
              <a:t>,27</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l-GR" b="1" dirty="0" smtClean="0">
                <a:latin typeface="Calibri" panose="020F0502020204030204" pitchFamily="34" charset="0"/>
                <a:ea typeface="Calibri" panose="020F0502020204030204" pitchFamily="34" charset="0"/>
                <a:cs typeface="Times New Roman" panose="02020603050405020304" pitchFamily="18" charset="0"/>
              </a:rPr>
              <a:t>30,7</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r>
              <a:rPr lang="en-US" b="1" dirty="0" smtClean="0">
                <a:latin typeface="Calibri" panose="020F0502020204030204" pitchFamily="34" charset="0"/>
                <a:ea typeface="Calibri" panose="020F0502020204030204" pitchFamily="34" charset="0"/>
                <a:cs typeface="Times New Roman" panose="02020603050405020304" pitchFamily="18" charset="0"/>
              </a:rPr>
              <a:t>			m</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dirty="0" err="1">
                <a:latin typeface="Calibri" panose="020F0502020204030204" pitchFamily="34" charset="0"/>
                <a:ea typeface="Calibri" panose="020F0502020204030204" pitchFamily="34" charset="0"/>
                <a:cs typeface="Times New Roman" panose="02020603050405020304" pitchFamily="18" charset="0"/>
              </a:rPr>
              <a:t>Wcooling</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dirty="0" err="1">
                <a:latin typeface="Calibri" panose="020F0502020204030204" pitchFamily="34" charset="0"/>
                <a:ea typeface="Calibri" panose="020F0502020204030204" pitchFamily="34" charset="0"/>
                <a:cs typeface="Times New Roman" panose="02020603050405020304" pitchFamily="18" charset="0"/>
              </a:rPr>
              <a:t>qL</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dirty="0" smtClean="0">
                <a:latin typeface="Calibri" panose="020F0502020204030204" pitchFamily="34" charset="0"/>
                <a:ea typeface="Calibri" panose="020F0502020204030204" pitchFamily="34" charset="0"/>
                <a:cs typeface="Times New Roman" panose="02020603050405020304" pitchFamily="18" charset="0"/>
              </a:rPr>
              <a:t>12(kJ/s)/</a:t>
            </a:r>
            <a:r>
              <a:rPr lang="el-GR" b="1" dirty="0" smtClean="0">
                <a:latin typeface="Calibri" panose="020F0502020204030204" pitchFamily="34" charset="0"/>
                <a:ea typeface="Calibri" panose="020F0502020204030204" pitchFamily="34" charset="0"/>
                <a:cs typeface="Times New Roman" panose="02020603050405020304" pitchFamily="18" charset="0"/>
              </a:rPr>
              <a:t>34,19</a:t>
            </a:r>
            <a:r>
              <a:rPr lang="en-US" b="1" dirty="0" smtClean="0">
                <a:latin typeface="Calibri" panose="020F0502020204030204" pitchFamily="34" charset="0"/>
                <a:ea typeface="Calibri" panose="020F0502020204030204" pitchFamily="34" charset="0"/>
                <a:cs typeface="Times New Roman" panose="02020603050405020304" pitchFamily="18" charset="0"/>
              </a:rPr>
              <a:t>(kJ/kg)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0,</a:t>
            </a:r>
            <a:r>
              <a:rPr lang="el-GR" b="1" dirty="0" smtClean="0">
                <a:latin typeface="Calibri" panose="020F0502020204030204" pitchFamily="34" charset="0"/>
                <a:ea typeface="Calibri" panose="020F0502020204030204" pitchFamily="34" charset="0"/>
                <a:cs typeface="Times New Roman" panose="02020603050405020304" pitchFamily="18" charset="0"/>
              </a:rPr>
              <a:t>351</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kg/s</a:t>
            </a:r>
            <a:endParaRPr lang="el-GR" dirty="0"/>
          </a:p>
        </p:txBody>
      </p:sp>
      <mc:AlternateContent xmlns:mc="http://schemas.openxmlformats.org/markup-compatibility/2006" xmlns:a14="http://schemas.microsoft.com/office/drawing/2010/main">
        <mc:Choice Requires="a14">
          <p:sp>
            <p:nvSpPr>
              <p:cNvPr id="31" name="TextBox 30"/>
              <p:cNvSpPr txBox="1"/>
              <p:nvPr/>
            </p:nvSpPr>
            <p:spPr>
              <a:xfrm>
                <a:off x="610788" y="3424583"/>
                <a:ext cx="6803144" cy="414409"/>
              </a:xfrm>
              <a:prstGeom prst="rect">
                <a:avLst/>
              </a:prstGeom>
              <a:noFill/>
            </p:spPr>
            <p:txBody>
              <a:bodyPr wrap="none" lIns="0" tIns="0" rIns="0" bIns="0" rtlCol="0">
                <a:spAutoFit/>
              </a:bodyPr>
              <a:lstStyle/>
              <a:p>
                <a14:m>
                  <m:oMath xmlns:m="http://schemas.openxmlformats.org/officeDocument/2006/math">
                    <m:f>
                      <m:fPr>
                        <m:ctrlPr>
                          <a:rPr lang="el-GR" i="1" smtClean="0">
                            <a:latin typeface="Cambria Math" panose="02040503050406030204" pitchFamily="18" charset="0"/>
                          </a:rPr>
                        </m:ctrlPr>
                      </m:fPr>
                      <m:num>
                        <m:r>
                          <a:rPr lang="en-US" i="1">
                            <a:latin typeface="Cambria Math" panose="02040503050406030204" pitchFamily="18" charset="0"/>
                          </a:rPr>
                          <m:t>209,97</m:t>
                        </m:r>
                        <m:r>
                          <a:rPr lang="en-US" i="0">
                            <a:latin typeface="Cambria Math" panose="02040503050406030204" pitchFamily="18" charset="0"/>
                          </a:rPr>
                          <m:t> </m:t>
                        </m:r>
                        <m:r>
                          <a:rPr lang="en-US" i="1">
                            <a:latin typeface="Cambria Math" panose="02040503050406030204" pitchFamily="18" charset="0"/>
                          </a:rPr>
                          <m:t>−</m:t>
                        </m:r>
                        <m:r>
                          <a:rPr lang="en-US" b="0" i="0" smtClean="0">
                            <a:latin typeface="Cambria Math" panose="02040503050406030204" pitchFamily="18" charset="0"/>
                          </a:rPr>
                          <m:t>187,82</m:t>
                        </m:r>
                      </m:num>
                      <m:den>
                        <m:r>
                          <a:rPr lang="en-US" b="0" i="1" smtClean="0">
                            <a:latin typeface="Cambria Math" panose="02040503050406030204" pitchFamily="18" charset="0"/>
                          </a:rPr>
                          <m:t>209,97</m:t>
                        </m:r>
                        <m:r>
                          <a:rPr lang="en-US" i="1">
                            <a:latin typeface="Cambria Math" panose="02040503050406030204" pitchFamily="18" charset="0"/>
                          </a:rPr>
                          <m:t> −</m:t>
                        </m:r>
                        <m:r>
                          <a:rPr lang="en-US" b="0" i="1" smtClean="0">
                            <a:latin typeface="Cambria Math" panose="02040503050406030204" pitchFamily="18" charset="0"/>
                          </a:rPr>
                          <m:t>199,97</m:t>
                        </m:r>
                      </m:den>
                    </m:f>
                    <m:r>
                      <a:rPr lang="en-US" b="0" i="0" smtClean="0">
                        <a:latin typeface="Cambria Math" panose="02040503050406030204" pitchFamily="18" charset="0"/>
                      </a:rPr>
                      <m:t>=</m:t>
                    </m:r>
                  </m:oMath>
                </a14:m>
                <a:r>
                  <a:rPr lang="en-US" dirty="0" smtClean="0">
                    <a:sym typeface="Wingdings" panose="05000000000000000000" pitchFamily="2" charset="2"/>
                  </a:rPr>
                  <a:t> </a:t>
                </a:r>
                <a14:m>
                  <m:oMath xmlns:m="http://schemas.openxmlformats.org/officeDocument/2006/math">
                    <m:f>
                      <m:fPr>
                        <m:ctrlPr>
                          <a:rPr lang="el-GR" i="1">
                            <a:latin typeface="Cambria Math" panose="02040503050406030204" pitchFamily="18" charset="0"/>
                          </a:rPr>
                        </m:ctrlPr>
                      </m:fPr>
                      <m:num>
                        <m:r>
                          <a:rPr lang="en-US" i="1" smtClean="0">
                            <a:latin typeface="Cambria Math" panose="02040503050406030204" pitchFamily="18" charset="0"/>
                          </a:rPr>
                          <m:t>2</m:t>
                        </m:r>
                        <m:r>
                          <a:rPr lang="en-US" b="0" i="1" smtClean="0">
                            <a:latin typeface="Cambria Math" panose="02040503050406030204" pitchFamily="18" charset="0"/>
                          </a:rPr>
                          <m:t>10</m:t>
                        </m:r>
                        <m:r>
                          <a:rPr lang="en-US" i="1">
                            <a:latin typeface="Cambria Math" panose="02040503050406030204" pitchFamily="18" charset="0"/>
                          </a:rPr>
                          <m:t> −</m:t>
                        </m:r>
                        <m:r>
                          <a:rPr lang="en-US" b="0" i="1" smtClean="0">
                            <a:latin typeface="Cambria Math" panose="02040503050406030204" pitchFamily="18" charset="0"/>
                          </a:rPr>
                          <m:t> </m:t>
                        </m:r>
                        <m:r>
                          <m:rPr>
                            <m:sty m:val="p"/>
                          </m:rPr>
                          <a:rPr lang="en-US" i="0" smtClean="0">
                            <a:latin typeface="Cambria Math" panose="02040503050406030204" pitchFamily="18" charset="0"/>
                          </a:rPr>
                          <m:t>T</m:t>
                        </m:r>
                        <m:r>
                          <a:rPr lang="en-US" b="0" i="0" smtClean="0">
                            <a:latin typeface="Cambria Math" panose="02040503050406030204" pitchFamily="18" charset="0"/>
                          </a:rPr>
                          <m:t>5</m:t>
                        </m:r>
                      </m:num>
                      <m:den>
                        <m:r>
                          <a:rPr lang="en-US" b="0" i="1" smtClean="0">
                            <a:latin typeface="Cambria Math" panose="02040503050406030204" pitchFamily="18" charset="0"/>
                          </a:rPr>
                          <m:t>210</m:t>
                        </m:r>
                        <m:r>
                          <a:rPr lang="en-US" i="1">
                            <a:latin typeface="Cambria Math" panose="02040503050406030204" pitchFamily="18" charset="0"/>
                          </a:rPr>
                          <m:t> −</m:t>
                        </m:r>
                        <m:r>
                          <a:rPr lang="en-US" i="1" smtClean="0">
                            <a:latin typeface="Cambria Math" panose="02040503050406030204" pitchFamily="18" charset="0"/>
                          </a:rPr>
                          <m:t>2</m:t>
                        </m:r>
                        <m:r>
                          <a:rPr lang="en-US" b="0" i="1" smtClean="0">
                            <a:latin typeface="Cambria Math" panose="02040503050406030204" pitchFamily="18" charset="0"/>
                          </a:rPr>
                          <m:t>00</m:t>
                        </m:r>
                      </m:den>
                    </m:f>
                    <m:r>
                      <m:rPr>
                        <m:nor/>
                      </m:rPr>
                      <a:rPr lang="en-US" dirty="0">
                        <a:sym typeface="Wingdings" panose="05000000000000000000" pitchFamily="2" charset="2"/>
                      </a:rPr>
                      <m:t></m:t>
                    </m:r>
                    <m:r>
                      <a:rPr lang="en-US" b="0" i="1" dirty="0" smtClean="0">
                        <a:latin typeface="Cambria Math" panose="02040503050406030204" pitchFamily="18" charset="0"/>
                        <a:sym typeface="Wingdings" panose="05000000000000000000" pitchFamily="2" charset="2"/>
                      </a:rPr>
                      <m:t> </m:t>
                    </m:r>
                    <m:r>
                      <a:rPr lang="en-US" b="0" i="1" smtClean="0">
                        <a:latin typeface="Cambria Math" panose="02040503050406030204" pitchFamily="18" charset="0"/>
                      </a:rPr>
                      <m:t>210</m:t>
                    </m:r>
                    <m:r>
                      <a:rPr lang="en-US">
                        <a:latin typeface="Cambria Math" panose="02040503050406030204" pitchFamily="18" charset="0"/>
                      </a:rPr>
                      <m:t> </m:t>
                    </m:r>
                    <m:r>
                      <a:rPr lang="en-US" i="1">
                        <a:latin typeface="Cambria Math" panose="02040503050406030204" pitchFamily="18" charset="0"/>
                      </a:rPr>
                      <m:t>−</m:t>
                    </m:r>
                    <m:r>
                      <m:rPr>
                        <m:sty m:val="p"/>
                      </m:rPr>
                      <a:rPr lang="en-US" b="0" i="0" smtClean="0">
                        <a:latin typeface="Cambria Math" panose="02040503050406030204" pitchFamily="18" charset="0"/>
                      </a:rPr>
                      <m:t>T</m:t>
                    </m:r>
                    <m:r>
                      <a:rPr lang="en-US">
                        <a:latin typeface="Cambria Math" panose="02040503050406030204" pitchFamily="18" charset="0"/>
                      </a:rPr>
                      <m:t>5</m:t>
                    </m:r>
                  </m:oMath>
                </a14:m>
                <a:r>
                  <a:rPr lang="en-US" dirty="0" smtClean="0"/>
                  <a:t> =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210</m:t>
                    </m:r>
                    <m:r>
                      <a:rPr lang="en-US" i="1">
                        <a:latin typeface="Cambria Math" panose="02040503050406030204" pitchFamily="18" charset="0"/>
                      </a:rPr>
                      <m:t> −</m:t>
                    </m:r>
                    <m:r>
                      <a:rPr lang="en-US" b="0" i="1" smtClean="0">
                        <a:latin typeface="Cambria Math" panose="02040503050406030204" pitchFamily="18" charset="0"/>
                      </a:rPr>
                      <m:t>200)∗</m:t>
                    </m:r>
                    <m:f>
                      <m:fPr>
                        <m:ctrlPr>
                          <a:rPr lang="el-GR" i="1">
                            <a:latin typeface="Cambria Math" panose="02040503050406030204" pitchFamily="18" charset="0"/>
                          </a:rPr>
                        </m:ctrlPr>
                      </m:fPr>
                      <m:num>
                        <m:r>
                          <a:rPr lang="en-US" i="1">
                            <a:latin typeface="Cambria Math" panose="02040503050406030204" pitchFamily="18" charset="0"/>
                          </a:rPr>
                          <m:t>209,97</m:t>
                        </m:r>
                        <m:r>
                          <a:rPr lang="en-US">
                            <a:latin typeface="Cambria Math" panose="02040503050406030204" pitchFamily="18" charset="0"/>
                          </a:rPr>
                          <m:t> </m:t>
                        </m:r>
                        <m:r>
                          <a:rPr lang="en-US" i="1">
                            <a:latin typeface="Cambria Math" panose="02040503050406030204" pitchFamily="18" charset="0"/>
                          </a:rPr>
                          <m:t>−</m:t>
                        </m:r>
                        <m:r>
                          <a:rPr lang="en-US">
                            <a:latin typeface="Cambria Math" panose="02040503050406030204" pitchFamily="18" charset="0"/>
                          </a:rPr>
                          <m:t>187,82</m:t>
                        </m:r>
                      </m:num>
                      <m:den>
                        <m:r>
                          <a:rPr lang="en-US" i="1">
                            <a:latin typeface="Cambria Math" panose="02040503050406030204" pitchFamily="18" charset="0"/>
                          </a:rPr>
                          <m:t>209,97 −199,97</m:t>
                        </m:r>
                      </m:den>
                    </m:f>
                    <m:r>
                      <m:rPr>
                        <m:nor/>
                      </m:rPr>
                      <a:rPr lang="en-US" dirty="0">
                        <a:sym typeface="Wingdings" panose="05000000000000000000" pitchFamily="2" charset="2"/>
                      </a:rPr>
                      <m:t></m:t>
                    </m:r>
                  </m:oMath>
                </a14:m>
                <a:endParaRPr lang="el-GR" dirty="0"/>
              </a:p>
            </p:txBody>
          </p:sp>
        </mc:Choice>
        <mc:Fallback xmlns="">
          <p:sp>
            <p:nvSpPr>
              <p:cNvPr id="31" name="TextBox 30"/>
              <p:cNvSpPr txBox="1">
                <a:spLocks noRot="1" noChangeAspect="1" noMove="1" noResize="1" noEditPoints="1" noAdjustHandles="1" noChangeArrowheads="1" noChangeShapeType="1" noTextEdit="1"/>
              </p:cNvSpPr>
              <p:nvPr/>
            </p:nvSpPr>
            <p:spPr>
              <a:xfrm>
                <a:off x="610788" y="3424583"/>
                <a:ext cx="6803144" cy="414409"/>
              </a:xfrm>
              <a:prstGeom prst="rect">
                <a:avLst/>
              </a:prstGeom>
              <a:blipFill>
                <a:blip r:embed="rId3"/>
                <a:stretch>
                  <a:fillRect l="-806" t="-5882" r="-179" b="-13235"/>
                </a:stretch>
              </a:blipFill>
            </p:spPr>
            <p:txBody>
              <a:bodyPr/>
              <a:lstStyle/>
              <a:p>
                <a:r>
                  <a:rPr lang="el-GR">
                    <a:noFill/>
                  </a:rPr>
                  <a:t> </a:t>
                </a:r>
              </a:p>
            </p:txBody>
          </p:sp>
        </mc:Fallback>
      </mc:AlternateContent>
      <p:pic>
        <p:nvPicPr>
          <p:cNvPr id="32" name="Picture 31"/>
          <p:cNvPicPr>
            <a:picLocks noChangeAspect="1"/>
          </p:cNvPicPr>
          <p:nvPr/>
        </p:nvPicPr>
        <p:blipFill>
          <a:blip r:embed="rId4"/>
          <a:stretch>
            <a:fillRect/>
          </a:stretch>
        </p:blipFill>
        <p:spPr>
          <a:xfrm>
            <a:off x="512225" y="537865"/>
            <a:ext cx="4212175" cy="2586335"/>
          </a:xfrm>
          <a:prstGeom prst="rect">
            <a:avLst/>
          </a:prstGeom>
        </p:spPr>
      </p:pic>
      <p:sp>
        <p:nvSpPr>
          <p:cNvPr id="7" name="TextBox 6"/>
          <p:cNvSpPr txBox="1"/>
          <p:nvPr/>
        </p:nvSpPr>
        <p:spPr>
          <a:xfrm>
            <a:off x="1683800" y="2732567"/>
            <a:ext cx="1143262" cy="307777"/>
          </a:xfrm>
          <a:prstGeom prst="rect">
            <a:avLst/>
          </a:prstGeom>
          <a:solidFill>
            <a:schemeClr val="bg1"/>
          </a:solidFill>
        </p:spPr>
        <p:txBody>
          <a:bodyPr wrap="none" rtlCol="0">
            <a:spAutoFit/>
          </a:bodyPr>
          <a:lstStyle/>
          <a:p>
            <a:r>
              <a:rPr lang="en-US" sz="1400" b="1" dirty="0" smtClean="0">
                <a:solidFill>
                  <a:srgbClr val="FF0000"/>
                </a:solidFill>
              </a:rPr>
              <a:t>h5 = 195,82</a:t>
            </a:r>
            <a:endParaRPr lang="el-GR" sz="1400" b="1" dirty="0">
              <a:solidFill>
                <a:srgbClr val="FF0000"/>
              </a:solidFill>
            </a:endParaRPr>
          </a:p>
        </p:txBody>
      </p:sp>
      <p:sp>
        <p:nvSpPr>
          <p:cNvPr id="8" name="TextBox 7"/>
          <p:cNvSpPr txBox="1"/>
          <p:nvPr/>
        </p:nvSpPr>
        <p:spPr>
          <a:xfrm>
            <a:off x="83600" y="1905000"/>
            <a:ext cx="1143262" cy="307777"/>
          </a:xfrm>
          <a:prstGeom prst="rect">
            <a:avLst/>
          </a:prstGeom>
          <a:solidFill>
            <a:schemeClr val="bg1"/>
          </a:solidFill>
        </p:spPr>
        <p:txBody>
          <a:bodyPr wrap="none" rtlCol="0">
            <a:spAutoFit/>
          </a:bodyPr>
          <a:lstStyle/>
          <a:p>
            <a:r>
              <a:rPr lang="en-US" sz="1400" b="1" dirty="0" smtClean="0">
                <a:solidFill>
                  <a:srgbClr val="FF0000"/>
                </a:solidFill>
              </a:rPr>
              <a:t>T5 = 195,85</a:t>
            </a:r>
            <a:endParaRPr lang="el-GR" sz="1400" b="1" dirty="0">
              <a:solidFill>
                <a:srgbClr val="FF0000"/>
              </a:solidFill>
            </a:endParaRPr>
          </a:p>
        </p:txBody>
      </p:sp>
    </p:spTree>
    <p:extLst>
      <p:ext uri="{BB962C8B-B14F-4D97-AF65-F5344CB8AC3E}">
        <p14:creationId xmlns:p14="http://schemas.microsoft.com/office/powerpoint/2010/main" val="2527210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2</a:t>
            </a:r>
            <a:endParaRPr lang="en-US" sz="2400" b="1" dirty="0">
              <a:solidFill>
                <a:srgbClr val="C00000"/>
              </a:solidFill>
            </a:endParaRPr>
          </a:p>
        </p:txBody>
      </p:sp>
      <p:pic>
        <p:nvPicPr>
          <p:cNvPr id="7" name="Picture 6" descr="C:\Users\user\Desktop\Pictu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209" y="690265"/>
            <a:ext cx="4061791" cy="2738735"/>
          </a:xfrm>
          <a:prstGeom prst="rect">
            <a:avLst/>
          </a:prstGeom>
          <a:noFill/>
          <a:ln>
            <a:noFill/>
          </a:ln>
        </p:spPr>
      </p:pic>
      <p:sp>
        <p:nvSpPr>
          <p:cNvPr id="6" name="Rectangle 5"/>
          <p:cNvSpPr/>
          <p:nvPr/>
        </p:nvSpPr>
        <p:spPr>
          <a:xfrm>
            <a:off x="-23191" y="537865"/>
            <a:ext cx="5105400" cy="3416320"/>
          </a:xfrm>
          <a:prstGeom prst="rect">
            <a:avLst/>
          </a:prstGeom>
        </p:spPr>
        <p:txBody>
          <a:bodyPr wrap="square">
            <a:spAutoFit/>
          </a:bodyPr>
          <a:lstStyle/>
          <a:p>
            <a:pPr algn="just">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Σε κύκλο ψύξης αερίου με λόγο πιέσεων 5, ο αέρας εισέρχεται στο συμπιεστή στους -3 </a:t>
            </a:r>
            <a:r>
              <a:rPr lang="en-US" dirty="0">
                <a:latin typeface="Calibri" panose="020F0502020204030204" pitchFamily="34" charset="0"/>
                <a:ea typeface="Calibri" panose="020F0502020204030204" pitchFamily="34" charset="0"/>
                <a:cs typeface="Times New Roman" panose="02020603050405020304" pitchFamily="18" charset="0"/>
              </a:rPr>
              <a:t>oC </a:t>
            </a:r>
            <a:r>
              <a:rPr lang="el-GR" dirty="0">
                <a:latin typeface="Calibri" panose="020F0502020204030204" pitchFamily="34" charset="0"/>
                <a:ea typeface="Calibri" panose="020F0502020204030204" pitchFamily="34" charset="0"/>
                <a:cs typeface="Times New Roman" panose="02020603050405020304" pitchFamily="18" charset="0"/>
              </a:rPr>
              <a:t>και </a:t>
            </a:r>
            <a:r>
              <a:rPr lang="en-US" dirty="0">
                <a:latin typeface="Calibri" panose="020F0502020204030204" pitchFamily="34" charset="0"/>
                <a:ea typeface="Calibri" panose="020F0502020204030204" pitchFamily="34" charset="0"/>
                <a:cs typeface="Times New Roman" panose="02020603050405020304" pitchFamily="18" charset="0"/>
              </a:rPr>
              <a:t>o </a:t>
            </a:r>
            <a:r>
              <a:rPr lang="el-GR" dirty="0" err="1" smtClean="0">
                <a:latin typeface="Calibri" panose="020F0502020204030204" pitchFamily="34" charset="0"/>
                <a:ea typeface="Calibri" panose="020F0502020204030204" pitchFamily="34" charset="0"/>
                <a:cs typeface="Times New Roman" panose="02020603050405020304" pitchFamily="18" charset="0"/>
              </a:rPr>
              <a:t>συμπι-εσμένος</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αέρας ψύχεται στους 37 </a:t>
            </a:r>
            <a:r>
              <a:rPr lang="en-US" dirty="0">
                <a:latin typeface="Calibri" panose="020F0502020204030204" pitchFamily="34" charset="0"/>
                <a:ea typeface="Calibri" panose="020F0502020204030204" pitchFamily="34" charset="0"/>
                <a:cs typeface="Times New Roman" panose="02020603050405020304" pitchFamily="18" charset="0"/>
              </a:rPr>
              <a:t>oC</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err="1" smtClean="0">
                <a:latin typeface="Calibri" panose="020F0502020204030204" pitchFamily="34" charset="0"/>
                <a:ea typeface="Calibri" panose="020F0502020204030204" pitchFamily="34" charset="0"/>
                <a:cs typeface="Times New Roman" panose="02020603050405020304" pitchFamily="18" charset="0"/>
              </a:rPr>
              <a:t>απορρίπτο</a:t>
            </a:r>
            <a:r>
              <a:rPr lang="el-GR" dirty="0" smtClean="0">
                <a:latin typeface="Calibri" panose="020F0502020204030204" pitchFamily="34" charset="0"/>
                <a:ea typeface="Calibri" panose="020F0502020204030204" pitchFamily="34" charset="0"/>
                <a:cs typeface="Times New Roman" panose="02020603050405020304" pitchFamily="18" charset="0"/>
              </a:rPr>
              <a:t>-ντας </a:t>
            </a:r>
            <a:r>
              <a:rPr lang="el-GR" dirty="0">
                <a:latin typeface="Calibri" panose="020F0502020204030204" pitchFamily="34" charset="0"/>
                <a:ea typeface="Calibri" panose="020F0502020204030204" pitchFamily="34" charset="0"/>
                <a:cs typeface="Times New Roman" panose="02020603050405020304" pitchFamily="18" charset="0"/>
              </a:rPr>
              <a:t>θερμότητα στο περιβάλλον. Μετά το στρόβιλο ο αέρας ψύχεται στου -73 ο</a:t>
            </a:r>
            <a:r>
              <a:rPr lang="en-US" dirty="0">
                <a:latin typeface="Calibri" panose="020F0502020204030204" pitchFamily="34" charset="0"/>
                <a:ea typeface="Calibri" panose="020F0502020204030204" pitchFamily="34" charset="0"/>
                <a:cs typeface="Times New Roman" panose="02020603050405020304" pitchFamily="18" charset="0"/>
              </a:rPr>
              <a:t>C</a:t>
            </a:r>
            <a:r>
              <a:rPr lang="el-GR" dirty="0">
                <a:latin typeface="Calibri" panose="020F0502020204030204" pitchFamily="34" charset="0"/>
                <a:ea typeface="Calibri" panose="020F0502020204030204" pitchFamily="34" charset="0"/>
                <a:cs typeface="Times New Roman" panose="02020603050405020304" pitchFamily="18" charset="0"/>
              </a:rPr>
              <a:t> και απορροφά </a:t>
            </a:r>
            <a:r>
              <a:rPr lang="el-GR" dirty="0" smtClean="0">
                <a:latin typeface="Calibri" panose="020F0502020204030204" pitchFamily="34" charset="0"/>
                <a:ea typeface="Calibri" panose="020F0502020204030204" pitchFamily="34" charset="0"/>
                <a:cs typeface="Times New Roman" panose="02020603050405020304" pitchFamily="18" charset="0"/>
              </a:rPr>
              <a:t>θερμό-</a:t>
            </a:r>
            <a:r>
              <a:rPr lang="el-GR" dirty="0" err="1" smtClean="0">
                <a:latin typeface="Calibri" panose="020F0502020204030204" pitchFamily="34" charset="0"/>
                <a:ea typeface="Calibri" panose="020F0502020204030204" pitchFamily="34" charset="0"/>
                <a:cs typeface="Times New Roman" panose="02020603050405020304" pitchFamily="18" charset="0"/>
              </a:rPr>
              <a:t>τητα</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από τον ψυχόμενο χώρο, πριν εισέλθει στον αναγεννητή. Θεωρώντας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ισεντροπικές</a:t>
            </a:r>
            <a:r>
              <a:rPr lang="el-GR" dirty="0">
                <a:latin typeface="Calibri" panose="020F0502020204030204" pitchFamily="34" charset="0"/>
                <a:ea typeface="Calibri" panose="020F0502020204030204" pitchFamily="34" charset="0"/>
                <a:cs typeface="Times New Roman" panose="02020603050405020304" pitchFamily="18" charset="0"/>
              </a:rPr>
              <a:t> αποδόσεις συμπιεστή 80 % και στροβίλου 85 % και αν η </a:t>
            </a:r>
            <a:r>
              <a:rPr lang="el-GR" dirty="0" err="1" smtClean="0">
                <a:latin typeface="Calibri" panose="020F0502020204030204" pitchFamily="34" charset="0"/>
                <a:ea typeface="Calibri" panose="020F0502020204030204" pitchFamily="34" charset="0"/>
                <a:cs typeface="Times New Roman" panose="02020603050405020304" pitchFamily="18" charset="0"/>
              </a:rPr>
              <a:t>παρο-χή</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μάζας είναι 0,4 </a:t>
            </a:r>
            <a:r>
              <a:rPr lang="en-US" dirty="0">
                <a:latin typeface="Calibri" panose="020F0502020204030204" pitchFamily="34" charset="0"/>
                <a:ea typeface="Calibri" panose="020F0502020204030204" pitchFamily="34" charset="0"/>
                <a:cs typeface="Times New Roman" panose="02020603050405020304" pitchFamily="18" charset="0"/>
              </a:rPr>
              <a:t>kg</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s</a:t>
            </a:r>
            <a:r>
              <a:rPr lang="el-GR" dirty="0">
                <a:latin typeface="Calibri" panose="020F0502020204030204" pitchFamily="34" charset="0"/>
                <a:ea typeface="Calibri" panose="020F0502020204030204" pitchFamily="34" charset="0"/>
                <a:cs typeface="Times New Roman" panose="02020603050405020304" pitchFamily="18" charset="0"/>
              </a:rPr>
              <a:t>, να υπολογιστεί η </a:t>
            </a:r>
            <a:r>
              <a:rPr lang="el-GR" dirty="0" err="1" smtClean="0">
                <a:latin typeface="Calibri" panose="020F0502020204030204" pitchFamily="34" charset="0"/>
                <a:ea typeface="Calibri" panose="020F0502020204030204" pitchFamily="34" charset="0"/>
                <a:cs typeface="Times New Roman" panose="02020603050405020304" pitchFamily="18" charset="0"/>
              </a:rPr>
              <a:t>αποτελε-σματικότητα</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του αναγεννητή, ο ρυθμός </a:t>
            </a:r>
            <a:r>
              <a:rPr lang="el-GR" dirty="0" err="1" smtClean="0">
                <a:latin typeface="Calibri" panose="020F0502020204030204" pitchFamily="34" charset="0"/>
                <a:ea typeface="Calibri" panose="020F0502020204030204" pitchFamily="34" charset="0"/>
                <a:cs typeface="Times New Roman" panose="02020603050405020304" pitchFamily="18" charset="0"/>
              </a:rPr>
              <a:t>απομάκρυν-σης</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θερμότητας από τον ψυχόμενο χώρο και ο συντελεστής λειτουργίας. </a:t>
            </a:r>
          </a:p>
        </p:txBody>
      </p:sp>
      <p:sp>
        <p:nvSpPr>
          <p:cNvPr id="9" name="Rectangle 8"/>
          <p:cNvSpPr/>
          <p:nvPr/>
        </p:nvSpPr>
        <p:spPr>
          <a:xfrm>
            <a:off x="0" y="4038600"/>
            <a:ext cx="9144000" cy="2646878"/>
          </a:xfrm>
          <a:prstGeom prst="rect">
            <a:avLst/>
          </a:prstGeom>
        </p:spPr>
        <p:txBody>
          <a:bodyPr wrap="square">
            <a:spAutoFit/>
          </a:bodyPr>
          <a:lstStyle/>
          <a:p>
            <a:pPr>
              <a:spcAft>
                <a:spcPts val="0"/>
              </a:spcAft>
            </a:pPr>
            <a:r>
              <a:rPr lang="el-GR" dirty="0" smtClean="0">
                <a:latin typeface="Calibri" panose="020F0502020204030204" pitchFamily="34" charset="0"/>
                <a:ea typeface="Calibri" panose="020F0502020204030204" pitchFamily="34" charset="0"/>
                <a:cs typeface="Times New Roman" panose="02020603050405020304" pitchFamily="18" charset="0"/>
              </a:rPr>
              <a:t>Κ1</a:t>
            </a:r>
            <a:r>
              <a:rPr lang="el-GR" dirty="0">
                <a:latin typeface="Calibri" panose="020F0502020204030204" pitchFamily="34" charset="0"/>
                <a:ea typeface="Calibri" panose="020F0502020204030204" pitchFamily="34" charset="0"/>
                <a:cs typeface="Times New Roman" panose="02020603050405020304" pitchFamily="18" charset="0"/>
              </a:rPr>
              <a:t>.	Τ1 = 270 Κ	</a:t>
            </a:r>
            <a:r>
              <a:rPr lang="en-US" dirty="0">
                <a:latin typeface="Calibri" panose="020F0502020204030204" pitchFamily="34" charset="0"/>
                <a:ea typeface="Calibri" panose="020F0502020204030204" pitchFamily="34" charset="0"/>
                <a:cs typeface="Times New Roman" panose="02020603050405020304" pitchFamily="18" charset="0"/>
              </a:rPr>
              <a:t>h</a:t>
            </a:r>
            <a:r>
              <a:rPr lang="el-GR" dirty="0">
                <a:latin typeface="Calibri" panose="020F0502020204030204" pitchFamily="34" charset="0"/>
                <a:ea typeface="Calibri" panose="020F0502020204030204" pitchFamily="34" charset="0"/>
                <a:cs typeface="Times New Roman" panose="02020603050405020304" pitchFamily="18" charset="0"/>
              </a:rPr>
              <a:t>1 = 270,11 </a:t>
            </a:r>
            <a:r>
              <a:rPr lang="en-US" dirty="0">
                <a:latin typeface="Calibri" panose="020F0502020204030204" pitchFamily="34" charset="0"/>
                <a:ea typeface="Calibri" panose="020F0502020204030204" pitchFamily="34" charset="0"/>
                <a:cs typeface="Times New Roman" panose="02020603050405020304" pitchFamily="18" charset="0"/>
              </a:rPr>
              <a:t>kJ</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kg</a:t>
            </a: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1 = 0,959</a:t>
            </a:r>
          </a:p>
          <a:p>
            <a:pPr>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K2.	Pr2s = 5*0,959 = 4,795		</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h2s </a:t>
            </a:r>
            <a:r>
              <a:rPr lang="en-US" dirty="0">
                <a:latin typeface="Calibri" panose="020F0502020204030204" pitchFamily="34" charset="0"/>
                <a:ea typeface="Calibri" panose="020F0502020204030204" pitchFamily="34" charset="0"/>
                <a:cs typeface="Times New Roman" panose="02020603050405020304" pitchFamily="18" charset="0"/>
              </a:rPr>
              <a:t>= 421,26+(411,12-421,26)*(4,795-4,522)/(4,915-4,522) = 414,22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wins </a:t>
            </a:r>
            <a:r>
              <a:rPr lang="en-US" dirty="0">
                <a:latin typeface="Calibri" panose="020F0502020204030204" pitchFamily="34" charset="0"/>
                <a:ea typeface="Calibri" panose="020F0502020204030204" pitchFamily="34" charset="0"/>
                <a:cs typeface="Times New Roman" panose="02020603050405020304" pitchFamily="18" charset="0"/>
              </a:rPr>
              <a:t>= 414,22-270,11 = 144,11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win </a:t>
            </a:r>
            <a:r>
              <a:rPr lang="en-US" dirty="0">
                <a:latin typeface="Calibri" panose="020F0502020204030204" pitchFamily="34" charset="0"/>
                <a:ea typeface="Calibri" panose="020F0502020204030204" pitchFamily="34" charset="0"/>
                <a:cs typeface="Times New Roman" panose="02020603050405020304" pitchFamily="18" charset="0"/>
              </a:rPr>
              <a:t>= 144,11/0,8 = 180,14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h2 </a:t>
            </a:r>
            <a:r>
              <a:rPr lang="en-US" dirty="0">
                <a:latin typeface="Calibri" panose="020F0502020204030204" pitchFamily="34" charset="0"/>
                <a:ea typeface="Calibri" panose="020F0502020204030204" pitchFamily="34" charset="0"/>
                <a:cs typeface="Times New Roman" panose="02020603050405020304" pitchFamily="18" charset="0"/>
              </a:rPr>
              <a:t>= 270,11+180,14 = 450,25 </a:t>
            </a:r>
            <a:r>
              <a:rPr lang="en-US" dirty="0" smtClean="0">
                <a:latin typeface="Calibri" panose="020F0502020204030204" pitchFamily="34" charset="0"/>
                <a:ea typeface="Calibri" panose="020F0502020204030204" pitchFamily="34" charset="0"/>
                <a:cs typeface="Times New Roman" panose="02020603050405020304" pitchFamily="18" charset="0"/>
              </a:rPr>
              <a:t>kJ/kg</a:t>
            </a:r>
            <a:endParaRPr lang="el-GR" dirty="0"/>
          </a:p>
        </p:txBody>
      </p:sp>
    </p:spTree>
    <p:extLst>
      <p:ext uri="{BB962C8B-B14F-4D97-AF65-F5344CB8AC3E}">
        <p14:creationId xmlns:p14="http://schemas.microsoft.com/office/powerpoint/2010/main" val="374068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2</a:t>
            </a:r>
            <a:endParaRPr lang="en-US" sz="2400" b="1" dirty="0">
              <a:solidFill>
                <a:srgbClr val="C00000"/>
              </a:solidFill>
            </a:endParaRPr>
          </a:p>
        </p:txBody>
      </p:sp>
      <p:pic>
        <p:nvPicPr>
          <p:cNvPr id="4" name="Picture 3" descr="C:\Users\user\Desktop\Pictu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76200"/>
            <a:ext cx="4205287" cy="2667000"/>
          </a:xfrm>
          <a:prstGeom prst="rect">
            <a:avLst/>
          </a:prstGeom>
          <a:noFill/>
          <a:ln>
            <a:noFill/>
          </a:ln>
        </p:spPr>
      </p:pic>
      <p:sp>
        <p:nvSpPr>
          <p:cNvPr id="5" name="Rectangle 4"/>
          <p:cNvSpPr/>
          <p:nvPr/>
        </p:nvSpPr>
        <p:spPr>
          <a:xfrm>
            <a:off x="0" y="556915"/>
            <a:ext cx="9144000" cy="6278642"/>
          </a:xfrm>
          <a:prstGeom prst="rect">
            <a:avLst/>
          </a:prstGeom>
        </p:spPr>
        <p:txBody>
          <a:bodyPr wrap="square">
            <a:spAutoFit/>
          </a:bodyPr>
          <a:lstStyle/>
          <a:p>
            <a:pPr marL="447675" indent="-447675">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K3</a:t>
            </a:r>
            <a:r>
              <a:rPr lang="en-US" dirty="0">
                <a:latin typeface="Calibri" panose="020F0502020204030204" pitchFamily="34" charset="0"/>
                <a:ea typeface="Calibri" panose="020F0502020204030204" pitchFamily="34" charset="0"/>
                <a:cs typeface="Times New Roman" panose="02020603050405020304" pitchFamily="18" charset="0"/>
              </a:rPr>
              <a:t>.	T3 = 310 K	h3 = 310,24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qh</a:t>
            </a:r>
            <a:r>
              <a:rPr lang="en-US" dirty="0">
                <a:latin typeface="Calibri" panose="020F0502020204030204" pitchFamily="34" charset="0"/>
                <a:ea typeface="Calibri" panose="020F0502020204030204" pitchFamily="34" charset="0"/>
                <a:cs typeface="Times New Roman" panose="02020603050405020304" pitchFamily="18" charset="0"/>
              </a:rPr>
              <a:t> = 450,25-310,24 =140,01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K5.	T5 = 200 </a:t>
            </a:r>
            <a:r>
              <a:rPr lang="en-US" dirty="0" smtClean="0">
                <a:latin typeface="Calibri" panose="020F0502020204030204" pitchFamily="34" charset="0"/>
                <a:ea typeface="Calibri" panose="020F0502020204030204" pitchFamily="34" charset="0"/>
                <a:cs typeface="Times New Roman" panose="02020603050405020304" pitchFamily="18" charset="0"/>
              </a:rPr>
              <a:t>K</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h5 </a:t>
            </a:r>
            <a:r>
              <a:rPr lang="en-US" dirty="0">
                <a:latin typeface="Calibri" panose="020F0502020204030204" pitchFamily="34" charset="0"/>
                <a:ea typeface="Calibri" panose="020F0502020204030204" pitchFamily="34" charset="0"/>
                <a:cs typeface="Times New Roman" panose="02020603050405020304" pitchFamily="18" charset="0"/>
              </a:rPr>
              <a:t>= 199,97 </a:t>
            </a:r>
            <a:r>
              <a:rPr lang="en-US" dirty="0" smtClean="0">
                <a:latin typeface="Calibri" panose="020F0502020204030204" pitchFamily="34" charset="0"/>
                <a:ea typeface="Calibri" panose="020F0502020204030204" pitchFamily="34" charset="0"/>
                <a:cs typeface="Times New Roman" panose="02020603050405020304" pitchFamily="18" charset="0"/>
              </a:rPr>
              <a:t>kJ/kg</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Pr5 </a:t>
            </a:r>
            <a:r>
              <a:rPr lang="en-US" dirty="0">
                <a:latin typeface="Calibri" panose="020F0502020204030204" pitchFamily="34" charset="0"/>
                <a:ea typeface="Calibri" panose="020F0502020204030204" pitchFamily="34" charset="0"/>
                <a:cs typeface="Times New Roman" panose="02020603050405020304" pitchFamily="18" charset="0"/>
              </a:rPr>
              <a:t>= 0,3363</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K</a:t>
            </a:r>
            <a:r>
              <a:rPr lang="el-GR" dirty="0">
                <a:latin typeface="Calibri" panose="020F0502020204030204" pitchFamily="34" charset="0"/>
                <a:ea typeface="Calibri" panose="020F0502020204030204" pitchFamily="34" charset="0"/>
                <a:cs typeface="Times New Roman" panose="02020603050405020304" pitchFamily="18" charset="0"/>
              </a:rPr>
              <a:t>4.	Αρχικά, θεωρώ τον στρόβιλο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ισεντροπικό</a:t>
            </a:r>
            <a:r>
              <a:rPr lang="el-GR" dirty="0">
                <a:latin typeface="Calibri" panose="020F0502020204030204" pitchFamily="34" charset="0"/>
                <a:ea typeface="Calibri" panose="020F0502020204030204" pitchFamily="34" charset="0"/>
                <a:cs typeface="Times New Roman" panose="02020603050405020304" pitchFamily="18" charset="0"/>
              </a:rPr>
              <a:t>,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και </a:t>
            </a:r>
            <a:r>
              <a:rPr lang="el-GR" dirty="0">
                <a:latin typeface="Calibri" panose="020F0502020204030204" pitchFamily="34" charset="0"/>
                <a:ea typeface="Calibri" panose="020F0502020204030204" pitchFamily="34" charset="0"/>
                <a:cs typeface="Times New Roman" panose="02020603050405020304" pitchFamily="18" charset="0"/>
              </a:rPr>
              <a:t>για </a:t>
            </a:r>
            <a:r>
              <a:rPr lang="el-GR" dirty="0" err="1">
                <a:latin typeface="Calibri" panose="020F0502020204030204" pitchFamily="34" charset="0"/>
                <a:ea typeface="Calibri" panose="020F0502020204030204" pitchFamily="34" charset="0"/>
                <a:cs typeface="Times New Roman" panose="02020603050405020304" pitchFamily="18" charset="0"/>
              </a:rPr>
              <a:t>ισεντροπικό</a:t>
            </a:r>
            <a:r>
              <a:rPr lang="el-GR" dirty="0">
                <a:latin typeface="Calibri" panose="020F0502020204030204" pitchFamily="34" charset="0"/>
                <a:ea typeface="Calibri" panose="020F0502020204030204" pitchFamily="34" charset="0"/>
                <a:cs typeface="Times New Roman" panose="02020603050405020304" pitchFamily="18" charset="0"/>
              </a:rPr>
              <a:t> στρόβιλο ισχύει: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4</a:t>
            </a:r>
            <a:r>
              <a:rPr lang="en-US" dirty="0">
                <a:latin typeface="Calibri" panose="020F0502020204030204" pitchFamily="34" charset="0"/>
                <a:ea typeface="Calibri" panose="020F0502020204030204" pitchFamily="34" charset="0"/>
                <a:cs typeface="Times New Roman" panose="02020603050405020304" pitchFamily="18" charset="0"/>
              </a:rPr>
              <a:t>s</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5 = </a:t>
            </a:r>
            <a:r>
              <a:rPr lang="en-US" dirty="0">
                <a:latin typeface="Calibri" panose="020F0502020204030204" pitchFamily="34" charset="0"/>
                <a:ea typeface="Calibri" panose="020F0502020204030204" pitchFamily="34" charset="0"/>
                <a:cs typeface="Times New Roman" panose="02020603050405020304" pitchFamily="18" charset="0"/>
              </a:rPr>
              <a:t>P</a:t>
            </a:r>
            <a:r>
              <a:rPr lang="el-GR" dirty="0">
                <a:latin typeface="Calibri" panose="020F0502020204030204" pitchFamily="34" charset="0"/>
                <a:ea typeface="Calibri" panose="020F0502020204030204" pitchFamily="34" charset="0"/>
                <a:cs typeface="Times New Roman" panose="02020603050405020304" pitchFamily="18" charset="0"/>
              </a:rPr>
              <a:t>4/</a:t>
            </a:r>
            <a:r>
              <a:rPr lang="en-US" dirty="0">
                <a:latin typeface="Calibri" panose="020F0502020204030204" pitchFamily="34" charset="0"/>
                <a:ea typeface="Calibri" panose="020F0502020204030204" pitchFamily="34" charset="0"/>
                <a:cs typeface="Times New Roman" panose="02020603050405020304" pitchFamily="18" charset="0"/>
              </a:rPr>
              <a:t>P</a:t>
            </a:r>
            <a:r>
              <a:rPr lang="el-GR" dirty="0">
                <a:latin typeface="Calibri" panose="020F0502020204030204" pitchFamily="34" charset="0"/>
                <a:ea typeface="Calibri" panose="020F0502020204030204" pitchFamily="34" charset="0"/>
                <a:cs typeface="Times New Roman" panose="02020603050405020304" pitchFamily="18" charset="0"/>
              </a:rPr>
              <a:t>5 = 5 </a:t>
            </a:r>
            <a:r>
              <a:rPr lang="en-US"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Pr</a:t>
            </a:r>
            <a:r>
              <a:rPr lang="el-GR" dirty="0">
                <a:latin typeface="Calibri" panose="020F0502020204030204" pitchFamily="34" charset="0"/>
                <a:ea typeface="Calibri" panose="020F0502020204030204" pitchFamily="34" charset="0"/>
                <a:cs typeface="Times New Roman" panose="02020603050405020304" pitchFamily="18" charset="0"/>
              </a:rPr>
              <a:t>4</a:t>
            </a:r>
            <a:r>
              <a:rPr lang="en-US" dirty="0">
                <a:latin typeface="Calibri" panose="020F0502020204030204" pitchFamily="34" charset="0"/>
                <a:ea typeface="Calibri" panose="020F0502020204030204" pitchFamily="34" charset="0"/>
                <a:cs typeface="Times New Roman" panose="02020603050405020304" pitchFamily="18" charset="0"/>
              </a:rPr>
              <a:t>s</a:t>
            </a:r>
            <a:r>
              <a:rPr lang="el-GR" dirty="0">
                <a:latin typeface="Calibri" panose="020F0502020204030204" pitchFamily="34" charset="0"/>
                <a:ea typeface="Calibri" panose="020F0502020204030204" pitchFamily="34" charset="0"/>
                <a:cs typeface="Times New Roman" panose="02020603050405020304" pitchFamily="18" charset="0"/>
              </a:rPr>
              <a:t> = 5*0,3363 = 1,6815</a:t>
            </a:r>
          </a:p>
          <a:p>
            <a:pPr marL="447675" indent="-447675">
              <a:spcAft>
                <a:spcPts val="0"/>
              </a:spcAft>
            </a:pPr>
            <a:r>
              <a:rPr lang="el-GR" sz="1000" dirty="0">
                <a:latin typeface="Calibri" panose="020F0502020204030204" pitchFamily="34" charset="0"/>
                <a:ea typeface="Calibri" panose="020F0502020204030204" pitchFamily="34" charset="0"/>
                <a:cs typeface="Times New Roman" panose="02020603050405020304" pitchFamily="18" charset="0"/>
              </a:rPr>
              <a:t>	</a:t>
            </a: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h4s </a:t>
            </a:r>
            <a:r>
              <a:rPr lang="en-US" dirty="0">
                <a:latin typeface="Calibri" panose="020F0502020204030204" pitchFamily="34" charset="0"/>
                <a:ea typeface="Calibri" panose="020F0502020204030204" pitchFamily="34" charset="0"/>
                <a:cs typeface="Times New Roman" panose="02020603050405020304" pitchFamily="18" charset="0"/>
              </a:rPr>
              <a:t>= 315,27+(320,29-315,25)*(1,6815-1,6442)/(1,7375-1,6442) = 317,28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wouts</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317,28-199,97 = 117,31 </a:t>
            </a:r>
            <a:r>
              <a:rPr lang="en-US" dirty="0" smtClean="0">
                <a:latin typeface="Calibri" panose="020F0502020204030204" pitchFamily="34" charset="0"/>
                <a:ea typeface="Calibri" panose="020F0502020204030204" pitchFamily="34" charset="0"/>
                <a:cs typeface="Times New Roman" panose="02020603050405020304" pitchFamily="18" charset="0"/>
              </a:rPr>
              <a:t>kJ/kg</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wout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0,85*117,31 = 99,71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h4 </a:t>
            </a:r>
            <a:r>
              <a:rPr lang="en-US" dirty="0">
                <a:latin typeface="Calibri" panose="020F0502020204030204" pitchFamily="34" charset="0"/>
                <a:ea typeface="Calibri" panose="020F0502020204030204" pitchFamily="34" charset="0"/>
                <a:cs typeface="Times New Roman" panose="02020603050405020304" pitchFamily="18" charset="0"/>
              </a:rPr>
              <a:t>= 199,97+99,71 = 299,68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qr</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h3 – h4 = 310,24-299,68 = 10,56 kJ/kg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K6.	h6 = 270,11-10,56 = 259,55 </a:t>
            </a:r>
            <a:r>
              <a:rPr lang="en-US" dirty="0" smtClean="0">
                <a:latin typeface="Calibri" panose="020F0502020204030204" pitchFamily="34" charset="0"/>
                <a:ea typeface="Calibri" panose="020F0502020204030204" pitchFamily="34" charset="0"/>
                <a:cs typeface="Times New Roman" panose="02020603050405020304" pitchFamily="18" charset="0"/>
              </a:rPr>
              <a:t>kJ/kg</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qL</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h6 – h5 = 259,55-199,97 = 59,58 kJ/kg</a:t>
            </a:r>
            <a:endParaRPr lang="el-G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COP = 59,58/(180,14-99,71) = 74,1 %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1000" b="1" dirty="0">
                <a:latin typeface="Calibri" panose="020F0502020204030204" pitchFamily="34" charset="0"/>
                <a:ea typeface="Calibri" panose="020F0502020204030204" pitchFamily="34" charset="0"/>
                <a:cs typeface="Times New Roman" panose="02020603050405020304" pitchFamily="18" charset="0"/>
              </a:rPr>
              <a:t> </a:t>
            </a:r>
            <a:endParaRPr lang="el-GR" sz="1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QL = 0,4*59,58 = 23,83 kW</a:t>
            </a:r>
            <a:endParaRPr lang="el-G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b="1" dirty="0">
                <a:latin typeface="Calibri" panose="020F0502020204030204" pitchFamily="34" charset="0"/>
                <a:ea typeface="Calibri" panose="020F0502020204030204" pitchFamily="34" charset="0"/>
                <a:cs typeface="Times New Roman" panose="02020603050405020304" pitchFamily="18" charset="0"/>
              </a:rPr>
              <a:t> </a:t>
            </a:r>
            <a:endParaRPr lang="el-GR" sz="1000" dirty="0">
              <a:latin typeface="Calibri" panose="020F0502020204030204" pitchFamily="34" charset="0"/>
              <a:ea typeface="Calibri" panose="020F0502020204030204" pitchFamily="34" charset="0"/>
              <a:cs typeface="Times New Roman" panose="02020603050405020304" pitchFamily="18" charset="0"/>
            </a:endParaRPr>
          </a:p>
          <a:p>
            <a:pPr algn="ctr"/>
            <a:r>
              <a:rPr lang="el-GR" b="1" dirty="0">
                <a:latin typeface="Calibri" panose="020F0502020204030204" pitchFamily="34" charset="0"/>
                <a:ea typeface="Calibri" panose="020F0502020204030204" pitchFamily="34" charset="0"/>
                <a:cs typeface="Times New Roman" panose="02020603050405020304" pitchFamily="18" charset="0"/>
              </a:rPr>
              <a:t>ε</a:t>
            </a:r>
            <a:r>
              <a:rPr lang="en-US" b="1" dirty="0">
                <a:latin typeface="Calibri" panose="020F0502020204030204" pitchFamily="34" charset="0"/>
                <a:ea typeface="Calibri" panose="020F0502020204030204" pitchFamily="34" charset="0"/>
                <a:cs typeface="Times New Roman" panose="02020603050405020304" pitchFamily="18" charset="0"/>
              </a:rPr>
              <a:t> = (h3 – h4) / (h3 – h6) = (310,24-299,68)/(310,24-259,55) = 20,8 %</a:t>
            </a:r>
            <a:endParaRPr lang="el-GR" dirty="0"/>
          </a:p>
        </p:txBody>
      </p:sp>
    </p:spTree>
    <p:extLst>
      <p:ext uri="{BB962C8B-B14F-4D97-AF65-F5344CB8AC3E}">
        <p14:creationId xmlns:p14="http://schemas.microsoft.com/office/powerpoint/2010/main" val="31739230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3397</TotalTime>
  <Words>727</Words>
  <Application>Microsoft Office PowerPoint</Application>
  <PresentationFormat>On-screen Show (4:3)</PresentationFormat>
  <Paragraphs>130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 Math</vt:lpstr>
      <vt:lpstr>Times New Roman</vt:lpstr>
      <vt:lpstr>Wingdings</vt:lpstr>
      <vt:lpstr>Default Design</vt:lpstr>
      <vt:lpstr>Κεφάλαιο 11 Ψυκτικοί Κύκλοι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Κωνσταντίνος Αθανασίου</cp:lastModifiedBy>
  <cp:revision>954</cp:revision>
  <dcterms:created xsi:type="dcterms:W3CDTF">2007-03-22T19:44:56Z</dcterms:created>
  <dcterms:modified xsi:type="dcterms:W3CDTF">2022-04-07T09:42:57Z</dcterms:modified>
</cp:coreProperties>
</file>