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1FAD7B-63B1-465E-ACBC-6AAC7D22B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203DC28-B98B-4F26-B970-1CB825F63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DC7EB0-0AD7-4464-AD70-847196C45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C507F5-C4BF-482E-B026-501338094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98B89B-8D8D-4B91-86F6-61026C35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301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FA93F1-20FE-4DBD-B9D9-8F418F50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2664EB5-CE95-4314-A102-4518937E3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32379E-9696-4A26-B2CD-C37DCC8D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5C67D9F-0233-422D-8CC8-F0725CD3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C39ADF6-CBAF-45D8-8CF4-DF26FD55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10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0C5BB3C-9D7B-45DC-9572-536E76BF3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CB73560-999C-4F6E-A5C8-23518C1A9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C17C96-DB49-4E55-AC43-42F7EC10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7446709-9993-4F4B-818C-166945ED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9C15FDD-F426-40CB-969D-EEB90967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90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533FB6-A418-4635-AE04-8E3991064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F39221-6E7A-45C5-8819-C8D3DB4A1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22415F6-BD04-49FF-A749-E5AA738A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247066-1229-41AA-B686-700351AF8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8D495C-88AE-4116-BCD6-7F59385A6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137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03017F-4E6C-474A-8FE5-161597EE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F5B884-A568-4FA9-9F54-BC90B44F5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673AEBC-E8A4-4A60-BED3-3ECA1772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BD9A6E1-A0BE-4D34-91A5-BE903A51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96A296-516C-4B8D-8F36-42C6C7D63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461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0C31AE-3ABA-4430-9019-1DBD64EE6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305372-15BC-4120-BFFD-AE9DCB9F9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204DA56-4AA9-4F50-B0CE-658492C5A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0DD9A25-C2FE-45C9-84C1-0A3660858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2AB9A51-73CE-410C-B522-AE0868F9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AE9B4C8-3B80-4B4E-B173-17DA8651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50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2DC1D9-3979-4C70-A276-361EFE354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24E8203-C1BB-4ADA-BA39-791EF4E60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13F2EB1-E936-49C2-888D-55DEEC093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B9106FD-B4D3-49B6-A1B1-94D19917E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B33F566-C286-4891-8DC4-618C93259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80F246F-25D9-4389-918C-91F489D6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E6E07F2-7C8D-42BB-8209-3F938206B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113336A-4957-4173-A797-78658DD6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711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4ACE71-B36D-47DA-B156-4E3396B56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A2D5D54-9697-4DC8-AC71-5B95062D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C9C28A1-9C6C-48F1-8B83-D66BCE13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88FE7B1-4F59-4D92-AFF7-84845DA7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769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DD058D8-75FB-495E-BB5F-2E8F41EF0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3B622CA-07E5-47C7-83A4-6BF6CB41C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1016629-DB4D-4BF0-9A67-61644124B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546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B3D2CD-B1B2-4CE0-BA19-873F8CD7C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0D4BCC-9B02-4839-B14A-F35DDB8C9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EAB8708-86D6-4368-9971-B656FFFCD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66A95C1-95A6-4D79-AFFF-6B860A5C0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06B3E06-C89C-47F9-B4FF-860CF657E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916B133-C979-4068-BEC5-D5F5FF5D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17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9FABC7-DE61-43FA-90AC-C5DFC44B2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6F07682-6DCD-4138-92D7-57F6F176E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D4590F7-87EF-4AAF-B678-B32C12D13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ED90CA-2C90-4BCA-AB71-29E5657E1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DEA93EF-6843-4CD9-837C-7661D9731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95AC8B3-4C48-482A-8235-80C7490B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261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2EE31C8-FAAF-4E07-AB7E-350BBE3DF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5B3E31B-F2BA-41FD-8631-759B3C3D0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15F1A6C-F03B-4A69-AC07-EE3C58CBD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A3ABB-AC72-4CEE-9D47-B06D7C7BCF3A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52B0B4-6DBE-4859-A984-B0E957975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DF8D15-9039-48F3-B297-D4C376FD2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F13D-03E1-4AFA-875A-4E7C715358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0513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864D327-6B62-402B-8F51-31088C220EA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3200" dirty="0"/>
              <a:t>ΣΥΝΤΑΓΜΑΤΙΚΟΙ ΘΕΣΜΟΙ - (ΕΙΣΑΓΩΓΗ ΣΤΟ) ΣΥΝΤΑΓΜΑΤΙΚΟ ΔΙΚΑΙΟ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89C567A-5671-456B-95F8-08645B3D0D2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l-GR" altLang="el-GR" dirty="0">
                <a:solidFill>
                  <a:srgbClr val="898989"/>
                </a:solidFill>
              </a:rPr>
              <a:t>Παρουσίαση 8</a:t>
            </a:r>
            <a:r>
              <a:rPr lang="el-GR" altLang="el-GR" baseline="30000" dirty="0">
                <a:solidFill>
                  <a:srgbClr val="898989"/>
                </a:solidFill>
              </a:rPr>
              <a:t>η</a:t>
            </a:r>
            <a:r>
              <a:rPr lang="el-GR" altLang="el-GR" dirty="0">
                <a:solidFill>
                  <a:srgbClr val="898989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2E2F3EC-600A-4688-8FF8-6E430E1B7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2BC6064-26ED-40D9-90D3-2547617B11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Ελεύθερη εντολή – κομματική πειθαρχία</a:t>
            </a:r>
          </a:p>
          <a:p>
            <a:pPr eaLnBrk="1" hangingPunct="1"/>
            <a:r>
              <a:rPr lang="el-GR" altLang="el-GR"/>
              <a:t>Βουλευτικές ασυλίες: ανεύθυνο, ακαταδίωκτο, δικαίωμα άρνησης μαρτυρίας.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405CE34-A488-472F-A4A6-FEA197ABB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l-GR"/>
              <a:t>Η ΒΟΥΛΗ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310AEAB-4737-4898-B316-DCFDC19CC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Είναι άμεσο, συλλογικό όργανο του κράτους με μέλη τους βουλευτές.</a:t>
            </a:r>
          </a:p>
          <a:p>
            <a:pPr eaLnBrk="1" hangingPunct="1"/>
            <a:r>
              <a:rPr lang="el-GR" altLang="el-GR"/>
              <a:t>Οι βουλευτές αναδεικνύονται από το εκλογικό σώμα μέσω γενικών εκλογών: βασική εκδήλωση της δημοκρατικής αρχής</a:t>
            </a:r>
          </a:p>
          <a:p>
            <a:pPr eaLnBrk="1" hangingPunct="1"/>
            <a:r>
              <a:rPr lang="el-GR" altLang="el-GR"/>
              <a:t>Στην Ελλάδα: μονήρης βουλή – αντίθετα ο «δικαμεραλισμός» σε άλλες χώρες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E5962B-F997-47E6-9956-8EB2FF3FB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B531145-8BE5-42FC-8E69-05BB6A1D9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Αριθμός βουλευτών: κατά το Σύνταγμα από 200 έως 300. Το Σύνταγμα καταλείπει την επιλογή στον κοινό νομοθέτη. Σήμερα: 300 βουλευτές.</a:t>
            </a:r>
          </a:p>
          <a:p>
            <a:pPr eaLnBrk="1" hangingPunct="1"/>
            <a:r>
              <a:rPr lang="el-GR" altLang="el-GR"/>
              <a:t>Η εκλογή των βουλευτών γίνεται σε εκλογικές περιφέρειες (άρθρο 54 παρ.1). Εκλογικές περιφέρειες = οι νομοί της χώρας. Εξαίρεση: νομοί Αττικής και Θεσσαλονίκης, όπου ο νόμος προβλέπει περισσότερες της μιας εκλογικές περιφέρειες.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2902F8F-7F85-4204-B423-4E96422AD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F25D2E8-2BD9-473E-8AB2-1C2EBA143D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/>
              <a:t>Βουλευτές περιφερειών και βουλευτές επικρατείας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/>
              <a:t>Οι βουλευτές των περιφερειών αναδεικνύονται κατ’ αρχήν με σταυρό προτίμησης (σπάνια εξαίρεση: με δεσμευμένους συνδυασμούς - λίστα)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/>
              <a:t>Οι βουλευτές επικρατείας αναδεικνύονται με δεσμευμένους συνδυασμούς που αναφέρονται σε όλη την επικράτεια.</a:t>
            </a:r>
          </a:p>
          <a:p>
            <a:pPr eaLnBrk="1" hangingPunct="1"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D5000FB-05D1-464C-AFC1-BF5CEDA0B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CB403D1-F0BC-48DF-8893-DED745F1B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/>
              <a:t>Ο αριθμός των εδρών κάθε εκλογικής περιφέρειας ορίζεται με προεδρικό διάταγμα βάσει του νόμιμου πληθυσμού μιας περιφέρειας.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/>
              <a:t>Πραγματικός πληθυσμός: το σύνολο των πολιτών που ζουν σε μια περιφέρεια.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/>
              <a:t>Νόμιμος πληθυσμός: οι εγγεγραμμένοι στα μητρώα των δήμων μιας εκλογικής περιφέρειας.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/>
              <a:t>Εκλογικός πληθυσμός : οι δημότες που είναι εγγεγραμμένοι και στους εκλογικούς καταλόγους.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00A9F76-CFAB-47FB-BED3-FF567E539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D198B03-2AB9-4B9E-8B2B-282558D862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/>
              <a:t>Εκλογικό σύστημα: η μέθοδος, με την οποία ρυθμίζεται από το νόμο η κατανομή των βουλευτικών εδρών μεταξύ των κομμάτων με βάση τις ψήφους που έλαβαν στις εκλογές.</a:t>
            </a:r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eaLnBrk="1" hangingPunct="1">
              <a:lnSpc>
                <a:spcPct val="90000"/>
              </a:lnSpc>
            </a:pPr>
            <a:endParaRPr lang="el-GR" altLang="el-GR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F46AA2A-B5FF-4366-AC18-081D3073C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E7B1515-2AB2-4427-8C7A-1A96D5C58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Αναλογικά εκλογικά συστήματα:</a:t>
            </a:r>
          </a:p>
          <a:p>
            <a:pPr eaLnBrk="1" hangingPunct="1">
              <a:buFontTx/>
              <a:buNone/>
            </a:pPr>
            <a:r>
              <a:rPr lang="el-GR" altLang="el-GR"/>
              <a:t>    οι έδρες κάθε εκλογικής περιφέρειας κατανέμονται μεταξύ των πολιτικών κομμάτων με κριτήριο τον αριθμό των ψήφων που έχουν συγκεντρώσει κατά ποσοστιαία αναλογία. </a:t>
            </a:r>
          </a:p>
          <a:p>
            <a:pPr eaLnBrk="1" hangingPunct="1"/>
            <a:r>
              <a:rPr lang="el-GR" altLang="el-GR"/>
              <a:t>Πλειοψηφικά εκλογικά συστήματα: </a:t>
            </a:r>
          </a:p>
          <a:p>
            <a:pPr eaLnBrk="1" hangingPunct="1">
              <a:buFontTx/>
              <a:buNone/>
            </a:pPr>
            <a:r>
              <a:rPr lang="el-GR" altLang="el-GR"/>
              <a:t>   όλες τις έδρες κάθε εκλογικής περιφέρειας καταλαμβάνει το κόμμα που συγκεντρώνει το μεγαλύτερο αριθμό ψήφων. </a:t>
            </a:r>
          </a:p>
          <a:p>
            <a:pPr eaLnBrk="1" hangingPunct="1">
              <a:buFontTx/>
              <a:buNone/>
            </a:pPr>
            <a:endParaRPr lang="el-GR" altLang="el-GR"/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D3E24F2-E2A6-45E1-9452-9369F92E9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EB33D62-0373-49FD-869D-6406104C3B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Μεικτά εκλογικά συστήματα: συνδυάζουν στοιχεία από τα δυο προηγούμενα, προκειμένου να μετριάσουν τα μειονεκτήματά τους.</a:t>
            </a:r>
          </a:p>
          <a:p>
            <a:pPr eaLnBrk="1" hangingPunct="1"/>
            <a:r>
              <a:rPr lang="el-GR" altLang="el-GR"/>
              <a:t>Κατά το ισχύον εκλογικό σύστημα στην Ελλάδα για την είσοδο στη Βουλή απαιτείται ποσοστό 3% του συνολικού εκλογικού αποτελέσματος. Επίσης, ισχύει η ενισχυμένη αναλογική, δηλαδή το ισχύον εκλογικό σύστημα είναι αναλογικό με ενίσχυση του πρώτου κόμματος, ώστε να διευκολύνεται ο σχηματισμός κυβερνήσεων.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2DCDB29-F9A9-4140-BBB5-FDE67FE44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54AC589-6490-47FE-A750-00F3C96EC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/>
              <a:t>Θετικά προσόντα εκλογιμότητας: Η ελληνική ιθαγένεια, το δικαίωμα του εκλέγειν, η ηλικία των 25 ετών κατά την ημερομηνία που διεξάγονται οι εκλογές.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/>
              <a:t>Κωλύματα εκλογιμότητας: απόλυτα, σχετικά και τοπικά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/>
              <a:t>Κοινοβουλευτικά ασυμβίβαστα: έργα ή ιδιότητες που δεν επιτρέπονται στους εκλεγμένους βουλευτές.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426</Words>
  <Application>Microsoft Office PowerPoint</Application>
  <PresentationFormat>Ευρεία οθόνη</PresentationFormat>
  <Paragraphs>31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ΣΥΝΤΑΓΜΑΤΙΚΟΙ ΘΕΣΜΟΙ - (ΕΙΣΑΓΩΓΗ ΣΤΟ) ΣΥΝΤΑΓΜΑΤΙΚΟ ΔΙΚΑΙΟ</vt:lpstr>
      <vt:lpstr>Η ΒΟΥΛΗ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Chris_Morf</dc:creator>
  <cp:lastModifiedBy>Chris_Morf</cp:lastModifiedBy>
  <cp:revision>6</cp:revision>
  <dcterms:created xsi:type="dcterms:W3CDTF">2020-06-16T16:22:19Z</dcterms:created>
  <dcterms:modified xsi:type="dcterms:W3CDTF">2020-06-16T16:59:34Z</dcterms:modified>
</cp:coreProperties>
</file>