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0" r:id="rId1"/>
  </p:sldMasterIdLst>
  <p:notesMasterIdLst>
    <p:notesMasterId r:id="rId24"/>
  </p:notesMasterIdLst>
  <p:sldIdLst>
    <p:sldId id="388" r:id="rId2"/>
    <p:sldId id="389" r:id="rId3"/>
    <p:sldId id="390" r:id="rId4"/>
    <p:sldId id="408" r:id="rId5"/>
    <p:sldId id="450" r:id="rId6"/>
    <p:sldId id="432" r:id="rId7"/>
    <p:sldId id="402" r:id="rId8"/>
    <p:sldId id="445" r:id="rId9"/>
    <p:sldId id="449" r:id="rId10"/>
    <p:sldId id="433" r:id="rId11"/>
    <p:sldId id="446" r:id="rId12"/>
    <p:sldId id="447" r:id="rId13"/>
    <p:sldId id="434" r:id="rId14"/>
    <p:sldId id="448" r:id="rId15"/>
    <p:sldId id="451" r:id="rId16"/>
    <p:sldId id="391" r:id="rId17"/>
    <p:sldId id="393" r:id="rId18"/>
    <p:sldId id="394" r:id="rId19"/>
    <p:sldId id="395" r:id="rId20"/>
    <p:sldId id="396" r:id="rId21"/>
    <p:sldId id="397" r:id="rId22"/>
    <p:sldId id="398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FCC99"/>
    <a:srgbClr val="FF5050"/>
    <a:srgbClr val="CC0066"/>
    <a:srgbClr val="FF99FF"/>
    <a:srgbClr val="FF99CC"/>
    <a:srgbClr val="CC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82" autoAdjust="0"/>
    <p:restoredTop sz="94542" autoAdjust="0"/>
  </p:normalViewPr>
  <p:slideViewPr>
    <p:cSldViewPr>
      <p:cViewPr varScale="1">
        <p:scale>
          <a:sx n="80" d="100"/>
          <a:sy n="80" d="100"/>
        </p:scale>
        <p:origin x="725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849AC2-D6CD-43FB-B752-45FB9A6A6CA6}" type="doc">
      <dgm:prSet loTypeId="urn:microsoft.com/office/officeart/2005/8/layout/process5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71DBE7DC-5E01-45F5-8C84-1B9A143568F0}">
      <dgm:prSet/>
      <dgm:spPr/>
      <dgm:t>
        <a:bodyPr/>
        <a:lstStyle/>
        <a:p>
          <a:r>
            <a:rPr lang="el-GR"/>
            <a:t>Παρέχει μια αίσθηση της γενικής κατεύθυνσης.</a:t>
          </a:r>
          <a:endParaRPr lang="en-US"/>
        </a:p>
      </dgm:t>
    </dgm:pt>
    <dgm:pt modelId="{FC51F1B9-78AB-4BD6-A610-5D9C602EA2A5}" type="parTrans" cxnId="{17614322-5C68-4EFE-9B23-F4F3BD7840D1}">
      <dgm:prSet/>
      <dgm:spPr/>
      <dgm:t>
        <a:bodyPr/>
        <a:lstStyle/>
        <a:p>
          <a:endParaRPr lang="en-US"/>
        </a:p>
      </dgm:t>
    </dgm:pt>
    <dgm:pt modelId="{2552FD3A-A743-4FA5-92E8-201F03A0EC37}" type="sibTrans" cxnId="{17614322-5C68-4EFE-9B23-F4F3BD7840D1}">
      <dgm:prSet/>
      <dgm:spPr/>
      <dgm:t>
        <a:bodyPr/>
        <a:lstStyle/>
        <a:p>
          <a:endParaRPr lang="en-US"/>
        </a:p>
      </dgm:t>
    </dgm:pt>
    <dgm:pt modelId="{A666F528-CE35-4D24-A210-E4AC30DACF61}">
      <dgm:prSet/>
      <dgm:spPr/>
      <dgm:t>
        <a:bodyPr/>
        <a:lstStyle/>
        <a:p>
          <a:r>
            <a:rPr lang="el-GR"/>
            <a:t>Βοηθάει τον επιχειρηματία να ορίσει τους στόχους του.</a:t>
          </a:r>
          <a:endParaRPr lang="en-US"/>
        </a:p>
      </dgm:t>
    </dgm:pt>
    <dgm:pt modelId="{9693B637-FBC5-46E2-92FD-2A95E2B3A2CE}" type="parTrans" cxnId="{77C53A69-8DB4-45F0-AC3F-06AC2662C7AC}">
      <dgm:prSet/>
      <dgm:spPr/>
      <dgm:t>
        <a:bodyPr/>
        <a:lstStyle/>
        <a:p>
          <a:endParaRPr lang="en-US"/>
        </a:p>
      </dgm:t>
    </dgm:pt>
    <dgm:pt modelId="{76D030DA-703A-41BC-AF5E-BD8C6E07EC89}" type="sibTrans" cxnId="{77C53A69-8DB4-45F0-AC3F-06AC2662C7AC}">
      <dgm:prSet/>
      <dgm:spPr/>
      <dgm:t>
        <a:bodyPr/>
        <a:lstStyle/>
        <a:p>
          <a:endParaRPr lang="en-US"/>
        </a:p>
      </dgm:t>
    </dgm:pt>
    <dgm:pt modelId="{BAE7798B-BD93-497A-93F2-958CD4CF8BFA}">
      <dgm:prSet/>
      <dgm:spPr/>
      <dgm:t>
        <a:bodyPr/>
        <a:lstStyle/>
        <a:p>
          <a:r>
            <a:rPr lang="el-GR"/>
            <a:t>Οδηγεί τη στρατηγική της επιχείρησης.</a:t>
          </a:r>
          <a:endParaRPr lang="en-US"/>
        </a:p>
      </dgm:t>
    </dgm:pt>
    <dgm:pt modelId="{F1E1BEBF-417F-4256-AC3A-A56108F0A023}" type="parTrans" cxnId="{E6EDDB02-CD1D-4173-B559-D37DAEBC6D93}">
      <dgm:prSet/>
      <dgm:spPr/>
      <dgm:t>
        <a:bodyPr/>
        <a:lstStyle/>
        <a:p>
          <a:endParaRPr lang="en-US"/>
        </a:p>
      </dgm:t>
    </dgm:pt>
    <dgm:pt modelId="{0F248BE3-5A8F-4071-9088-9285E0A34A3F}" type="sibTrans" cxnId="{E6EDDB02-CD1D-4173-B559-D37DAEBC6D93}">
      <dgm:prSet/>
      <dgm:spPr/>
      <dgm:t>
        <a:bodyPr/>
        <a:lstStyle/>
        <a:p>
          <a:endParaRPr lang="en-US"/>
        </a:p>
      </dgm:t>
    </dgm:pt>
    <dgm:pt modelId="{C37B1E3E-FA19-4AF7-969F-D5B7D3A0A71C}">
      <dgm:prSet/>
      <dgm:spPr/>
      <dgm:t>
        <a:bodyPr/>
        <a:lstStyle/>
        <a:p>
          <a:r>
            <a:rPr lang="el-GR"/>
            <a:t>Παρέχει μια αίσθηση θαλπωρής όταν τα πράγματα πάνε άσχημα.</a:t>
          </a:r>
          <a:endParaRPr lang="en-US"/>
        </a:p>
      </dgm:t>
    </dgm:pt>
    <dgm:pt modelId="{376DF14B-0C7E-4289-89DE-0469CBDFDB19}" type="parTrans" cxnId="{5FA1A428-642B-4336-8E25-3BF50FAF7DDE}">
      <dgm:prSet/>
      <dgm:spPr/>
      <dgm:t>
        <a:bodyPr/>
        <a:lstStyle/>
        <a:p>
          <a:endParaRPr lang="en-US"/>
        </a:p>
      </dgm:t>
    </dgm:pt>
    <dgm:pt modelId="{E2019A4B-73D0-4A40-B27E-ADB3DB2E04AF}" type="sibTrans" cxnId="{5FA1A428-642B-4336-8E25-3BF50FAF7DDE}">
      <dgm:prSet/>
      <dgm:spPr/>
      <dgm:t>
        <a:bodyPr/>
        <a:lstStyle/>
        <a:p>
          <a:endParaRPr lang="en-US"/>
        </a:p>
      </dgm:t>
    </dgm:pt>
    <dgm:pt modelId="{054C0C2F-6AAB-4622-BDAC-9EFF70500A36}" type="pres">
      <dgm:prSet presAssocID="{0B849AC2-D6CD-43FB-B752-45FB9A6A6CA6}" presName="diagram" presStyleCnt="0">
        <dgm:presLayoutVars>
          <dgm:dir/>
          <dgm:resizeHandles val="exact"/>
        </dgm:presLayoutVars>
      </dgm:prSet>
      <dgm:spPr/>
    </dgm:pt>
    <dgm:pt modelId="{7B0BA045-37BE-40AD-A565-56B55F19FB01}" type="pres">
      <dgm:prSet presAssocID="{71DBE7DC-5E01-45F5-8C84-1B9A143568F0}" presName="node" presStyleLbl="node1" presStyleIdx="0" presStyleCnt="4">
        <dgm:presLayoutVars>
          <dgm:bulletEnabled val="1"/>
        </dgm:presLayoutVars>
      </dgm:prSet>
      <dgm:spPr/>
    </dgm:pt>
    <dgm:pt modelId="{55D13E39-693E-4D53-96CE-33288D862314}" type="pres">
      <dgm:prSet presAssocID="{2552FD3A-A743-4FA5-92E8-201F03A0EC37}" presName="sibTrans" presStyleLbl="sibTrans2D1" presStyleIdx="0" presStyleCnt="3"/>
      <dgm:spPr/>
    </dgm:pt>
    <dgm:pt modelId="{27B4577D-AFAA-4136-BD38-89085C476204}" type="pres">
      <dgm:prSet presAssocID="{2552FD3A-A743-4FA5-92E8-201F03A0EC37}" presName="connectorText" presStyleLbl="sibTrans2D1" presStyleIdx="0" presStyleCnt="3"/>
      <dgm:spPr/>
    </dgm:pt>
    <dgm:pt modelId="{061C8604-A5C7-4D6E-946F-86D539103423}" type="pres">
      <dgm:prSet presAssocID="{A666F528-CE35-4D24-A210-E4AC30DACF61}" presName="node" presStyleLbl="node1" presStyleIdx="1" presStyleCnt="4">
        <dgm:presLayoutVars>
          <dgm:bulletEnabled val="1"/>
        </dgm:presLayoutVars>
      </dgm:prSet>
      <dgm:spPr/>
    </dgm:pt>
    <dgm:pt modelId="{29A0657D-1580-4F71-88A4-715AC2131E49}" type="pres">
      <dgm:prSet presAssocID="{76D030DA-703A-41BC-AF5E-BD8C6E07EC89}" presName="sibTrans" presStyleLbl="sibTrans2D1" presStyleIdx="1" presStyleCnt="3"/>
      <dgm:spPr/>
    </dgm:pt>
    <dgm:pt modelId="{2CCB25B5-4CB7-4E54-9E1F-2AE43881DDBD}" type="pres">
      <dgm:prSet presAssocID="{76D030DA-703A-41BC-AF5E-BD8C6E07EC89}" presName="connectorText" presStyleLbl="sibTrans2D1" presStyleIdx="1" presStyleCnt="3"/>
      <dgm:spPr/>
    </dgm:pt>
    <dgm:pt modelId="{FFA7238C-1535-4CCB-B4B1-8BEC16B740EB}" type="pres">
      <dgm:prSet presAssocID="{BAE7798B-BD93-497A-93F2-958CD4CF8BFA}" presName="node" presStyleLbl="node1" presStyleIdx="2" presStyleCnt="4">
        <dgm:presLayoutVars>
          <dgm:bulletEnabled val="1"/>
        </dgm:presLayoutVars>
      </dgm:prSet>
      <dgm:spPr/>
    </dgm:pt>
    <dgm:pt modelId="{055A0444-EF65-4021-A9C2-E4B5296EC46A}" type="pres">
      <dgm:prSet presAssocID="{0F248BE3-5A8F-4071-9088-9285E0A34A3F}" presName="sibTrans" presStyleLbl="sibTrans2D1" presStyleIdx="2" presStyleCnt="3"/>
      <dgm:spPr/>
    </dgm:pt>
    <dgm:pt modelId="{34F5E285-C922-4AA8-940D-272895286594}" type="pres">
      <dgm:prSet presAssocID="{0F248BE3-5A8F-4071-9088-9285E0A34A3F}" presName="connectorText" presStyleLbl="sibTrans2D1" presStyleIdx="2" presStyleCnt="3"/>
      <dgm:spPr/>
    </dgm:pt>
    <dgm:pt modelId="{E45FA17B-65A4-4E12-9A0D-943A1A8904B3}" type="pres">
      <dgm:prSet presAssocID="{C37B1E3E-FA19-4AF7-969F-D5B7D3A0A71C}" presName="node" presStyleLbl="node1" presStyleIdx="3" presStyleCnt="4">
        <dgm:presLayoutVars>
          <dgm:bulletEnabled val="1"/>
        </dgm:presLayoutVars>
      </dgm:prSet>
      <dgm:spPr/>
    </dgm:pt>
  </dgm:ptLst>
  <dgm:cxnLst>
    <dgm:cxn modelId="{E6EDDB02-CD1D-4173-B559-D37DAEBC6D93}" srcId="{0B849AC2-D6CD-43FB-B752-45FB9A6A6CA6}" destId="{BAE7798B-BD93-497A-93F2-958CD4CF8BFA}" srcOrd="2" destOrd="0" parTransId="{F1E1BEBF-417F-4256-AC3A-A56108F0A023}" sibTransId="{0F248BE3-5A8F-4071-9088-9285E0A34A3F}"/>
    <dgm:cxn modelId="{4E9E6509-A07A-49F9-B8BA-62F4FFBC30C7}" type="presOf" srcId="{76D030DA-703A-41BC-AF5E-BD8C6E07EC89}" destId="{2CCB25B5-4CB7-4E54-9E1F-2AE43881DDBD}" srcOrd="1" destOrd="0" presId="urn:microsoft.com/office/officeart/2005/8/layout/process5"/>
    <dgm:cxn modelId="{1E73C30C-59EA-4D1E-8B2A-6AE3F7E9CAC8}" type="presOf" srcId="{2552FD3A-A743-4FA5-92E8-201F03A0EC37}" destId="{27B4577D-AFAA-4136-BD38-89085C476204}" srcOrd="1" destOrd="0" presId="urn:microsoft.com/office/officeart/2005/8/layout/process5"/>
    <dgm:cxn modelId="{3D1ED81D-DC8D-4C44-87D3-AF17AECF6716}" type="presOf" srcId="{71DBE7DC-5E01-45F5-8C84-1B9A143568F0}" destId="{7B0BA045-37BE-40AD-A565-56B55F19FB01}" srcOrd="0" destOrd="0" presId="urn:microsoft.com/office/officeart/2005/8/layout/process5"/>
    <dgm:cxn modelId="{17614322-5C68-4EFE-9B23-F4F3BD7840D1}" srcId="{0B849AC2-D6CD-43FB-B752-45FB9A6A6CA6}" destId="{71DBE7DC-5E01-45F5-8C84-1B9A143568F0}" srcOrd="0" destOrd="0" parTransId="{FC51F1B9-78AB-4BD6-A610-5D9C602EA2A5}" sibTransId="{2552FD3A-A743-4FA5-92E8-201F03A0EC37}"/>
    <dgm:cxn modelId="{5FA1A428-642B-4336-8E25-3BF50FAF7DDE}" srcId="{0B849AC2-D6CD-43FB-B752-45FB9A6A6CA6}" destId="{C37B1E3E-FA19-4AF7-969F-D5B7D3A0A71C}" srcOrd="3" destOrd="0" parTransId="{376DF14B-0C7E-4289-89DE-0469CBDFDB19}" sibTransId="{E2019A4B-73D0-4A40-B27E-ADB3DB2E04AF}"/>
    <dgm:cxn modelId="{11B10040-D61C-4F46-9D81-89AADD8C7FA6}" type="presOf" srcId="{C37B1E3E-FA19-4AF7-969F-D5B7D3A0A71C}" destId="{E45FA17B-65A4-4E12-9A0D-943A1A8904B3}" srcOrd="0" destOrd="0" presId="urn:microsoft.com/office/officeart/2005/8/layout/process5"/>
    <dgm:cxn modelId="{77C53A69-8DB4-45F0-AC3F-06AC2662C7AC}" srcId="{0B849AC2-D6CD-43FB-B752-45FB9A6A6CA6}" destId="{A666F528-CE35-4D24-A210-E4AC30DACF61}" srcOrd="1" destOrd="0" parTransId="{9693B637-FBC5-46E2-92FD-2A95E2B3A2CE}" sibTransId="{76D030DA-703A-41BC-AF5E-BD8C6E07EC89}"/>
    <dgm:cxn modelId="{A225F369-65BD-4309-909F-1BE8103DC54C}" type="presOf" srcId="{0B849AC2-D6CD-43FB-B752-45FB9A6A6CA6}" destId="{054C0C2F-6AAB-4622-BDAC-9EFF70500A36}" srcOrd="0" destOrd="0" presId="urn:microsoft.com/office/officeart/2005/8/layout/process5"/>
    <dgm:cxn modelId="{6539E37B-4C11-4676-8E59-F6101C3E66E3}" type="presOf" srcId="{2552FD3A-A743-4FA5-92E8-201F03A0EC37}" destId="{55D13E39-693E-4D53-96CE-33288D862314}" srcOrd="0" destOrd="0" presId="urn:microsoft.com/office/officeart/2005/8/layout/process5"/>
    <dgm:cxn modelId="{69496C91-A9AA-4832-8D6F-5A17848FE0AE}" type="presOf" srcId="{0F248BE3-5A8F-4071-9088-9285E0A34A3F}" destId="{055A0444-EF65-4021-A9C2-E4B5296EC46A}" srcOrd="0" destOrd="0" presId="urn:microsoft.com/office/officeart/2005/8/layout/process5"/>
    <dgm:cxn modelId="{79D6F49D-A7B1-4E70-A755-EEF805833FDC}" type="presOf" srcId="{A666F528-CE35-4D24-A210-E4AC30DACF61}" destId="{061C8604-A5C7-4D6E-946F-86D539103423}" srcOrd="0" destOrd="0" presId="urn:microsoft.com/office/officeart/2005/8/layout/process5"/>
    <dgm:cxn modelId="{699663A9-8267-43EB-B505-C61A371E4C5F}" type="presOf" srcId="{0F248BE3-5A8F-4071-9088-9285E0A34A3F}" destId="{34F5E285-C922-4AA8-940D-272895286594}" srcOrd="1" destOrd="0" presId="urn:microsoft.com/office/officeart/2005/8/layout/process5"/>
    <dgm:cxn modelId="{F62BD7ED-B9E3-415E-B7E3-CF5E9C3FFE91}" type="presOf" srcId="{76D030DA-703A-41BC-AF5E-BD8C6E07EC89}" destId="{29A0657D-1580-4F71-88A4-715AC2131E49}" srcOrd="0" destOrd="0" presId="urn:microsoft.com/office/officeart/2005/8/layout/process5"/>
    <dgm:cxn modelId="{2E8D84EE-D872-46CF-A2D0-E1684B2BDA59}" type="presOf" srcId="{BAE7798B-BD93-497A-93F2-958CD4CF8BFA}" destId="{FFA7238C-1535-4CCB-B4B1-8BEC16B740EB}" srcOrd="0" destOrd="0" presId="urn:microsoft.com/office/officeart/2005/8/layout/process5"/>
    <dgm:cxn modelId="{A10B5B12-8CDF-470C-8C02-5537DAEAFC8B}" type="presParOf" srcId="{054C0C2F-6AAB-4622-BDAC-9EFF70500A36}" destId="{7B0BA045-37BE-40AD-A565-56B55F19FB01}" srcOrd="0" destOrd="0" presId="urn:microsoft.com/office/officeart/2005/8/layout/process5"/>
    <dgm:cxn modelId="{F5B90D5B-C22F-4EC7-85E7-4E8FAFD76C29}" type="presParOf" srcId="{054C0C2F-6AAB-4622-BDAC-9EFF70500A36}" destId="{55D13E39-693E-4D53-96CE-33288D862314}" srcOrd="1" destOrd="0" presId="urn:microsoft.com/office/officeart/2005/8/layout/process5"/>
    <dgm:cxn modelId="{BC999892-951D-4FE5-9054-1E8216176A0A}" type="presParOf" srcId="{55D13E39-693E-4D53-96CE-33288D862314}" destId="{27B4577D-AFAA-4136-BD38-89085C476204}" srcOrd="0" destOrd="0" presId="urn:microsoft.com/office/officeart/2005/8/layout/process5"/>
    <dgm:cxn modelId="{48AFB8DC-D48B-4264-849F-49AFBB5CC610}" type="presParOf" srcId="{054C0C2F-6AAB-4622-BDAC-9EFF70500A36}" destId="{061C8604-A5C7-4D6E-946F-86D539103423}" srcOrd="2" destOrd="0" presId="urn:microsoft.com/office/officeart/2005/8/layout/process5"/>
    <dgm:cxn modelId="{774CBA64-1AE2-4D36-9737-DCB6853C6989}" type="presParOf" srcId="{054C0C2F-6AAB-4622-BDAC-9EFF70500A36}" destId="{29A0657D-1580-4F71-88A4-715AC2131E49}" srcOrd="3" destOrd="0" presId="urn:microsoft.com/office/officeart/2005/8/layout/process5"/>
    <dgm:cxn modelId="{9E1315DC-E3B6-4A2C-B5EC-A91E924A3DF3}" type="presParOf" srcId="{29A0657D-1580-4F71-88A4-715AC2131E49}" destId="{2CCB25B5-4CB7-4E54-9E1F-2AE43881DDBD}" srcOrd="0" destOrd="0" presId="urn:microsoft.com/office/officeart/2005/8/layout/process5"/>
    <dgm:cxn modelId="{CB173D42-8122-47AA-A3FD-70D509ADF46F}" type="presParOf" srcId="{054C0C2F-6AAB-4622-BDAC-9EFF70500A36}" destId="{FFA7238C-1535-4CCB-B4B1-8BEC16B740EB}" srcOrd="4" destOrd="0" presId="urn:microsoft.com/office/officeart/2005/8/layout/process5"/>
    <dgm:cxn modelId="{B6AE2A78-688D-44A1-B624-ABD8B7117AA7}" type="presParOf" srcId="{054C0C2F-6AAB-4622-BDAC-9EFF70500A36}" destId="{055A0444-EF65-4021-A9C2-E4B5296EC46A}" srcOrd="5" destOrd="0" presId="urn:microsoft.com/office/officeart/2005/8/layout/process5"/>
    <dgm:cxn modelId="{8F243DC0-8A04-4A8B-8C86-0D642A98E968}" type="presParOf" srcId="{055A0444-EF65-4021-A9C2-E4B5296EC46A}" destId="{34F5E285-C922-4AA8-940D-272895286594}" srcOrd="0" destOrd="0" presId="urn:microsoft.com/office/officeart/2005/8/layout/process5"/>
    <dgm:cxn modelId="{FF2ECD79-3BAA-465A-8533-0353531F9F94}" type="presParOf" srcId="{054C0C2F-6AAB-4622-BDAC-9EFF70500A36}" destId="{E45FA17B-65A4-4E12-9A0D-943A1A8904B3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457271-4FC4-4772-9288-A77D236571AF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861918B-C26E-4252-AC9E-593435E98D2B}">
      <dgm:prSet custT="1"/>
      <dgm:spPr/>
      <dgm:t>
        <a:bodyPr/>
        <a:lstStyle/>
        <a:p>
          <a:r>
            <a:rPr lang="el-GR" sz="3200" b="1"/>
            <a:t>Εσωτερικά</a:t>
          </a:r>
          <a:endParaRPr lang="en-US" sz="3200"/>
        </a:p>
      </dgm:t>
    </dgm:pt>
    <dgm:pt modelId="{ACE48059-94ED-46E7-8268-D84450D9367A}" type="parTrans" cxnId="{17E25A3E-8426-4D0B-867F-532885208923}">
      <dgm:prSet/>
      <dgm:spPr/>
      <dgm:t>
        <a:bodyPr/>
        <a:lstStyle/>
        <a:p>
          <a:endParaRPr lang="en-US" sz="2800"/>
        </a:p>
      </dgm:t>
    </dgm:pt>
    <dgm:pt modelId="{4149506A-DBD7-4733-B440-FFB32D434291}" type="sibTrans" cxnId="{17E25A3E-8426-4D0B-867F-532885208923}">
      <dgm:prSet/>
      <dgm:spPr/>
      <dgm:t>
        <a:bodyPr/>
        <a:lstStyle/>
        <a:p>
          <a:endParaRPr lang="en-US" sz="2800"/>
        </a:p>
      </dgm:t>
    </dgm:pt>
    <dgm:pt modelId="{6E37522B-C0E2-45C8-8664-8E9573CB8C56}">
      <dgm:prSet custT="1"/>
      <dgm:spPr/>
      <dgm:t>
        <a:bodyPr/>
        <a:lstStyle/>
        <a:p>
          <a:r>
            <a:rPr lang="el-GR" sz="2000" dirty="0"/>
            <a:t>Καθοδηγούν τη σκέψη της διοίκησης σε στρατηγικά θέματα, ιδίως σε περιόδους σημαντικών αλλαγών</a:t>
          </a:r>
          <a:endParaRPr lang="en-US" sz="2000" dirty="0"/>
        </a:p>
      </dgm:t>
    </dgm:pt>
    <dgm:pt modelId="{997ECC76-6475-4FE6-A705-5CA7EF21551A}" type="parTrans" cxnId="{A9EE8A67-B6DC-4FA8-9CD7-98B119EF099B}">
      <dgm:prSet/>
      <dgm:spPr/>
      <dgm:t>
        <a:bodyPr/>
        <a:lstStyle/>
        <a:p>
          <a:endParaRPr lang="en-US" sz="2800"/>
        </a:p>
      </dgm:t>
    </dgm:pt>
    <dgm:pt modelId="{A48A96A9-A780-4EC7-A692-05FD68C7E91B}" type="sibTrans" cxnId="{A9EE8A67-B6DC-4FA8-9CD7-98B119EF099B}">
      <dgm:prSet/>
      <dgm:spPr/>
      <dgm:t>
        <a:bodyPr/>
        <a:lstStyle/>
        <a:p>
          <a:endParaRPr lang="en-US" sz="2800"/>
        </a:p>
      </dgm:t>
    </dgm:pt>
    <dgm:pt modelId="{F0C6D334-6D8D-4FC7-8916-BF9A66A717A9}">
      <dgm:prSet custT="1"/>
      <dgm:spPr/>
      <dgm:t>
        <a:bodyPr/>
        <a:lstStyle/>
        <a:p>
          <a:r>
            <a:rPr lang="el-GR" sz="2000" dirty="0"/>
            <a:t>Βοηθούν στον καθορισμό προτύπων απόδοσης</a:t>
          </a:r>
          <a:endParaRPr lang="en-US" sz="2000" dirty="0"/>
        </a:p>
      </dgm:t>
    </dgm:pt>
    <dgm:pt modelId="{45C8D87E-4D64-4468-A7AD-5AE4F6354F59}" type="parTrans" cxnId="{95F66878-8D32-45F6-A585-7D94ACF2F676}">
      <dgm:prSet/>
      <dgm:spPr/>
      <dgm:t>
        <a:bodyPr/>
        <a:lstStyle/>
        <a:p>
          <a:endParaRPr lang="en-US" sz="2800"/>
        </a:p>
      </dgm:t>
    </dgm:pt>
    <dgm:pt modelId="{8B6FD54B-DCA7-438E-8D1B-8B8A11271389}" type="sibTrans" cxnId="{95F66878-8D32-45F6-A585-7D94ACF2F676}">
      <dgm:prSet/>
      <dgm:spPr/>
      <dgm:t>
        <a:bodyPr/>
        <a:lstStyle/>
        <a:p>
          <a:endParaRPr lang="en-US" sz="2800"/>
        </a:p>
      </dgm:t>
    </dgm:pt>
    <dgm:pt modelId="{B605EC23-E129-434A-A146-25DAAE8BEA78}">
      <dgm:prSet custT="1"/>
      <dgm:spPr/>
      <dgm:t>
        <a:bodyPr/>
        <a:lstStyle/>
        <a:p>
          <a:r>
            <a:rPr lang="el-GR" sz="2000" dirty="0"/>
            <a:t>Να εμπνέουν τους εργαζόμενους να εργάζονται πιο παραγωγικά παρέχοντας εστίαση και κοινούς στόχους</a:t>
          </a:r>
          <a:endParaRPr lang="en-US" sz="2000" dirty="0"/>
        </a:p>
      </dgm:t>
    </dgm:pt>
    <dgm:pt modelId="{09C89263-9F0B-47BA-A8CC-6C075F62AE4A}" type="parTrans" cxnId="{A5CB9348-0949-46BC-BAEB-0D562942CB5D}">
      <dgm:prSet/>
      <dgm:spPr/>
      <dgm:t>
        <a:bodyPr/>
        <a:lstStyle/>
        <a:p>
          <a:endParaRPr lang="en-US" sz="2800"/>
        </a:p>
      </dgm:t>
    </dgm:pt>
    <dgm:pt modelId="{22F6D0FD-6E8B-459C-A34C-ADF1DEE975D7}" type="sibTrans" cxnId="{A5CB9348-0949-46BC-BAEB-0D562942CB5D}">
      <dgm:prSet/>
      <dgm:spPr/>
      <dgm:t>
        <a:bodyPr/>
        <a:lstStyle/>
        <a:p>
          <a:endParaRPr lang="en-US" sz="2800"/>
        </a:p>
      </dgm:t>
    </dgm:pt>
    <dgm:pt modelId="{A170D655-E2F0-41C4-983C-CAAFED78E1C5}">
      <dgm:prSet custT="1"/>
      <dgm:spPr/>
      <dgm:t>
        <a:bodyPr/>
        <a:lstStyle/>
        <a:p>
          <a:r>
            <a:rPr lang="el-GR" sz="2000" dirty="0"/>
            <a:t>Καθοδηγούν τη λήψη αποφάσεων των εργαζομένων</a:t>
          </a:r>
          <a:endParaRPr lang="en-US" sz="2000" dirty="0"/>
        </a:p>
      </dgm:t>
    </dgm:pt>
    <dgm:pt modelId="{59EAC463-8229-4CFB-AA99-B91B16897AA7}" type="parTrans" cxnId="{3447B5B6-D37B-4BF1-98A6-DB05B3691114}">
      <dgm:prSet/>
      <dgm:spPr/>
      <dgm:t>
        <a:bodyPr/>
        <a:lstStyle/>
        <a:p>
          <a:endParaRPr lang="en-US" sz="2800"/>
        </a:p>
      </dgm:t>
    </dgm:pt>
    <dgm:pt modelId="{7CEBED7A-30E8-4505-BF9D-91E3EA67AA72}" type="sibTrans" cxnId="{3447B5B6-D37B-4BF1-98A6-DB05B3691114}">
      <dgm:prSet/>
      <dgm:spPr/>
      <dgm:t>
        <a:bodyPr/>
        <a:lstStyle/>
        <a:p>
          <a:endParaRPr lang="en-US" sz="2800"/>
        </a:p>
      </dgm:t>
    </dgm:pt>
    <dgm:pt modelId="{D0318F6A-C5EC-45F9-9560-9262721EF81B}">
      <dgm:prSet custT="1"/>
      <dgm:spPr/>
      <dgm:t>
        <a:bodyPr/>
        <a:lstStyle/>
        <a:p>
          <a:r>
            <a:rPr lang="el-GR" sz="2000" dirty="0"/>
            <a:t>Βοηθά στη δημιουργία ενός πλαισίου ηθικής συμπεριφοράς</a:t>
          </a:r>
          <a:endParaRPr lang="en-US" sz="2000" dirty="0"/>
        </a:p>
      </dgm:t>
    </dgm:pt>
    <dgm:pt modelId="{AEA931F4-C122-4017-B903-F949962C87C3}" type="parTrans" cxnId="{46A0D557-AEE5-4D48-99BC-64A43E078D81}">
      <dgm:prSet/>
      <dgm:spPr/>
      <dgm:t>
        <a:bodyPr/>
        <a:lstStyle/>
        <a:p>
          <a:endParaRPr lang="en-US" sz="2800"/>
        </a:p>
      </dgm:t>
    </dgm:pt>
    <dgm:pt modelId="{759C7F1D-7B5E-463B-A8DB-D1D20E529FDD}" type="sibTrans" cxnId="{46A0D557-AEE5-4D48-99BC-64A43E078D81}">
      <dgm:prSet/>
      <dgm:spPr/>
      <dgm:t>
        <a:bodyPr/>
        <a:lstStyle/>
        <a:p>
          <a:endParaRPr lang="en-US" sz="2800"/>
        </a:p>
      </dgm:t>
    </dgm:pt>
    <dgm:pt modelId="{446031B7-C066-48F7-B596-8A94745550AB}">
      <dgm:prSet custT="1"/>
      <dgm:spPr/>
      <dgm:t>
        <a:bodyPr/>
        <a:lstStyle/>
        <a:p>
          <a:r>
            <a:rPr lang="el-GR" sz="3200" b="1"/>
            <a:t>Εξωτερικά</a:t>
          </a:r>
          <a:endParaRPr lang="en-US" sz="3200"/>
        </a:p>
      </dgm:t>
    </dgm:pt>
    <dgm:pt modelId="{A564DAF1-83DD-48F3-88E5-055A913031B0}" type="parTrans" cxnId="{E83B3BE7-4FDD-493D-AC45-430AA1AAD661}">
      <dgm:prSet/>
      <dgm:spPr/>
      <dgm:t>
        <a:bodyPr/>
        <a:lstStyle/>
        <a:p>
          <a:endParaRPr lang="en-US" sz="2800"/>
        </a:p>
      </dgm:t>
    </dgm:pt>
    <dgm:pt modelId="{07ED10ED-6EAD-4C7F-9BAE-9EFCA7A4B564}" type="sibTrans" cxnId="{E83B3BE7-4FDD-493D-AC45-430AA1AAD661}">
      <dgm:prSet/>
      <dgm:spPr/>
      <dgm:t>
        <a:bodyPr/>
        <a:lstStyle/>
        <a:p>
          <a:endParaRPr lang="en-US" sz="2800"/>
        </a:p>
      </dgm:t>
    </dgm:pt>
    <dgm:pt modelId="{BE485590-DDFE-4A0A-9043-665A5C1F3D98}">
      <dgm:prSet custT="1"/>
      <dgm:spPr/>
      <dgm:t>
        <a:bodyPr/>
        <a:lstStyle/>
        <a:p>
          <a:r>
            <a:rPr lang="el-GR" sz="2000" dirty="0"/>
            <a:t>Προσέλκυση εξωτερικής υποστήριξης</a:t>
          </a:r>
          <a:endParaRPr lang="en-US" sz="2000" dirty="0"/>
        </a:p>
      </dgm:t>
    </dgm:pt>
    <dgm:pt modelId="{ADF7FB61-BC32-4783-A322-F77C43C7768B}" type="parTrans" cxnId="{163905DC-16A6-48C5-B950-35A040F571F4}">
      <dgm:prSet/>
      <dgm:spPr/>
      <dgm:t>
        <a:bodyPr/>
        <a:lstStyle/>
        <a:p>
          <a:endParaRPr lang="en-US" sz="2800"/>
        </a:p>
      </dgm:t>
    </dgm:pt>
    <dgm:pt modelId="{E4387350-376B-43D8-8204-9DDA1C4E2F22}" type="sibTrans" cxnId="{163905DC-16A6-48C5-B950-35A040F571F4}">
      <dgm:prSet/>
      <dgm:spPr/>
      <dgm:t>
        <a:bodyPr/>
        <a:lstStyle/>
        <a:p>
          <a:endParaRPr lang="en-US" sz="2800"/>
        </a:p>
      </dgm:t>
    </dgm:pt>
    <dgm:pt modelId="{CC672FF3-8559-4FBA-AD80-998FFBD03F6E}">
      <dgm:prSet custT="1"/>
      <dgm:spPr/>
      <dgm:t>
        <a:bodyPr/>
        <a:lstStyle/>
        <a:p>
          <a:r>
            <a:rPr lang="el-GR" sz="2000" dirty="0"/>
            <a:t>Δημιουργία στενότερων δεσμών και καλύτερης επικοινωνίας με πελάτες, προμηθευτές και εταίρους συμμαχιών</a:t>
          </a:r>
          <a:endParaRPr lang="en-US" sz="2000" dirty="0"/>
        </a:p>
      </dgm:t>
    </dgm:pt>
    <dgm:pt modelId="{22E0B0F7-5E95-4AEA-B8BA-66BFEF54805E}" type="parTrans" cxnId="{0A9F8EED-FB84-4A81-B1EF-222AFB0DA180}">
      <dgm:prSet/>
      <dgm:spPr/>
      <dgm:t>
        <a:bodyPr/>
        <a:lstStyle/>
        <a:p>
          <a:endParaRPr lang="en-US" sz="2800"/>
        </a:p>
      </dgm:t>
    </dgm:pt>
    <dgm:pt modelId="{E7A80CF3-D591-4C9C-B94F-774A4FE80A7F}" type="sibTrans" cxnId="{0A9F8EED-FB84-4A81-B1EF-222AFB0DA180}">
      <dgm:prSet/>
      <dgm:spPr/>
      <dgm:t>
        <a:bodyPr/>
        <a:lstStyle/>
        <a:p>
          <a:endParaRPr lang="en-US" sz="2800"/>
        </a:p>
      </dgm:t>
    </dgm:pt>
    <dgm:pt modelId="{C81D972B-7A32-4733-BD4D-52B731D25F5C}">
      <dgm:prSet custT="1"/>
      <dgm:spPr/>
      <dgm:t>
        <a:bodyPr/>
        <a:lstStyle/>
        <a:p>
          <a:r>
            <a:rPr lang="el-GR" sz="2000" dirty="0"/>
            <a:t>Χρησιμεύει ως εργαλείο δημοσίων σχέσεων</a:t>
          </a:r>
          <a:endParaRPr lang="en-US" sz="2400" dirty="0"/>
        </a:p>
      </dgm:t>
    </dgm:pt>
    <dgm:pt modelId="{2AD1099A-A19C-4497-94CD-F920787329DF}" type="parTrans" cxnId="{344AAF31-E2D6-45E3-98E4-96A09191A686}">
      <dgm:prSet/>
      <dgm:spPr/>
      <dgm:t>
        <a:bodyPr/>
        <a:lstStyle/>
        <a:p>
          <a:endParaRPr lang="en-US" sz="2800"/>
        </a:p>
      </dgm:t>
    </dgm:pt>
    <dgm:pt modelId="{CAAF8840-0231-41BD-B938-9346744E5C0A}" type="sibTrans" cxnId="{344AAF31-E2D6-45E3-98E4-96A09191A686}">
      <dgm:prSet/>
      <dgm:spPr/>
      <dgm:t>
        <a:bodyPr/>
        <a:lstStyle/>
        <a:p>
          <a:endParaRPr lang="en-US" sz="2800"/>
        </a:p>
      </dgm:t>
    </dgm:pt>
    <dgm:pt modelId="{5FBB2405-067B-4972-B76A-5ED22D93F26F}" type="pres">
      <dgm:prSet presAssocID="{31457271-4FC4-4772-9288-A77D236571AF}" presName="linear" presStyleCnt="0">
        <dgm:presLayoutVars>
          <dgm:animLvl val="lvl"/>
          <dgm:resizeHandles val="exact"/>
        </dgm:presLayoutVars>
      </dgm:prSet>
      <dgm:spPr/>
    </dgm:pt>
    <dgm:pt modelId="{E6F86378-5BD4-4E61-BC38-D6DE32178AD1}" type="pres">
      <dgm:prSet presAssocID="{0861918B-C26E-4252-AC9E-593435E98D2B}" presName="parentText" presStyleLbl="node1" presStyleIdx="0" presStyleCnt="2" custScaleY="49021">
        <dgm:presLayoutVars>
          <dgm:chMax val="0"/>
          <dgm:bulletEnabled val="1"/>
        </dgm:presLayoutVars>
      </dgm:prSet>
      <dgm:spPr/>
    </dgm:pt>
    <dgm:pt modelId="{BBE98451-05B0-46AB-86B7-CD04C2493053}" type="pres">
      <dgm:prSet presAssocID="{0861918B-C26E-4252-AC9E-593435E98D2B}" presName="childText" presStyleLbl="revTx" presStyleIdx="0" presStyleCnt="2">
        <dgm:presLayoutVars>
          <dgm:bulletEnabled val="1"/>
        </dgm:presLayoutVars>
      </dgm:prSet>
      <dgm:spPr/>
    </dgm:pt>
    <dgm:pt modelId="{0E303A40-2E15-464F-B5C3-996CAB64F47F}" type="pres">
      <dgm:prSet presAssocID="{446031B7-C066-48F7-B596-8A94745550AB}" presName="parentText" presStyleLbl="node1" presStyleIdx="1" presStyleCnt="2" custScaleY="52207">
        <dgm:presLayoutVars>
          <dgm:chMax val="0"/>
          <dgm:bulletEnabled val="1"/>
        </dgm:presLayoutVars>
      </dgm:prSet>
      <dgm:spPr/>
    </dgm:pt>
    <dgm:pt modelId="{6F98F824-5D96-4B00-BF33-B4813DDEFF33}" type="pres">
      <dgm:prSet presAssocID="{446031B7-C066-48F7-B596-8A94745550AB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108B0E00-0883-4C95-8505-4DF2C0330733}" type="presOf" srcId="{31457271-4FC4-4772-9288-A77D236571AF}" destId="{5FBB2405-067B-4972-B76A-5ED22D93F26F}" srcOrd="0" destOrd="0" presId="urn:microsoft.com/office/officeart/2005/8/layout/vList2"/>
    <dgm:cxn modelId="{7C347119-7F89-480C-A089-D4AFF444E079}" type="presOf" srcId="{F0C6D334-6D8D-4FC7-8916-BF9A66A717A9}" destId="{BBE98451-05B0-46AB-86B7-CD04C2493053}" srcOrd="0" destOrd="1" presId="urn:microsoft.com/office/officeart/2005/8/layout/vList2"/>
    <dgm:cxn modelId="{49CD5325-8D6E-4BBF-85A6-457F1023F91D}" type="presOf" srcId="{A170D655-E2F0-41C4-983C-CAAFED78E1C5}" destId="{BBE98451-05B0-46AB-86B7-CD04C2493053}" srcOrd="0" destOrd="3" presId="urn:microsoft.com/office/officeart/2005/8/layout/vList2"/>
    <dgm:cxn modelId="{3262FA2A-C2C6-4ECE-80F0-DFCD90E08FE3}" type="presOf" srcId="{C81D972B-7A32-4733-BD4D-52B731D25F5C}" destId="{6F98F824-5D96-4B00-BF33-B4813DDEFF33}" srcOrd="0" destOrd="2" presId="urn:microsoft.com/office/officeart/2005/8/layout/vList2"/>
    <dgm:cxn modelId="{D6E6482B-795E-4142-8AB2-A40092178298}" type="presOf" srcId="{0861918B-C26E-4252-AC9E-593435E98D2B}" destId="{E6F86378-5BD4-4E61-BC38-D6DE32178AD1}" srcOrd="0" destOrd="0" presId="urn:microsoft.com/office/officeart/2005/8/layout/vList2"/>
    <dgm:cxn modelId="{344AAF31-E2D6-45E3-98E4-96A09191A686}" srcId="{446031B7-C066-48F7-B596-8A94745550AB}" destId="{C81D972B-7A32-4733-BD4D-52B731D25F5C}" srcOrd="2" destOrd="0" parTransId="{2AD1099A-A19C-4497-94CD-F920787329DF}" sibTransId="{CAAF8840-0231-41BD-B938-9346744E5C0A}"/>
    <dgm:cxn modelId="{17E25A3E-8426-4D0B-867F-532885208923}" srcId="{31457271-4FC4-4772-9288-A77D236571AF}" destId="{0861918B-C26E-4252-AC9E-593435E98D2B}" srcOrd="0" destOrd="0" parTransId="{ACE48059-94ED-46E7-8268-D84450D9367A}" sibTransId="{4149506A-DBD7-4733-B440-FFB32D434291}"/>
    <dgm:cxn modelId="{F6CA875C-5544-4CF5-AD90-277518CB4CD9}" type="presOf" srcId="{6E37522B-C0E2-45C8-8664-8E9573CB8C56}" destId="{BBE98451-05B0-46AB-86B7-CD04C2493053}" srcOrd="0" destOrd="0" presId="urn:microsoft.com/office/officeart/2005/8/layout/vList2"/>
    <dgm:cxn modelId="{A0DCAD60-E299-44C9-9A91-A205C76E55A6}" type="presOf" srcId="{D0318F6A-C5EC-45F9-9560-9262721EF81B}" destId="{BBE98451-05B0-46AB-86B7-CD04C2493053}" srcOrd="0" destOrd="4" presId="urn:microsoft.com/office/officeart/2005/8/layout/vList2"/>
    <dgm:cxn modelId="{A9EE8A67-B6DC-4FA8-9CD7-98B119EF099B}" srcId="{0861918B-C26E-4252-AC9E-593435E98D2B}" destId="{6E37522B-C0E2-45C8-8664-8E9573CB8C56}" srcOrd="0" destOrd="0" parTransId="{997ECC76-6475-4FE6-A705-5CA7EF21551A}" sibTransId="{A48A96A9-A780-4EC7-A692-05FD68C7E91B}"/>
    <dgm:cxn modelId="{A5CB9348-0949-46BC-BAEB-0D562942CB5D}" srcId="{0861918B-C26E-4252-AC9E-593435E98D2B}" destId="{B605EC23-E129-434A-A146-25DAAE8BEA78}" srcOrd="2" destOrd="0" parTransId="{09C89263-9F0B-47BA-A8CC-6C075F62AE4A}" sibTransId="{22F6D0FD-6E8B-459C-A34C-ADF1DEE975D7}"/>
    <dgm:cxn modelId="{46A0D557-AEE5-4D48-99BC-64A43E078D81}" srcId="{0861918B-C26E-4252-AC9E-593435E98D2B}" destId="{D0318F6A-C5EC-45F9-9560-9262721EF81B}" srcOrd="4" destOrd="0" parTransId="{AEA931F4-C122-4017-B903-F949962C87C3}" sibTransId="{759C7F1D-7B5E-463B-A8DB-D1D20E529FDD}"/>
    <dgm:cxn modelId="{95F66878-8D32-45F6-A585-7D94ACF2F676}" srcId="{0861918B-C26E-4252-AC9E-593435E98D2B}" destId="{F0C6D334-6D8D-4FC7-8916-BF9A66A717A9}" srcOrd="1" destOrd="0" parTransId="{45C8D87E-4D64-4468-A7AD-5AE4F6354F59}" sibTransId="{8B6FD54B-DCA7-438E-8D1B-8B8A11271389}"/>
    <dgm:cxn modelId="{A4A05D81-1D4E-4355-8291-BAC915FC3CAD}" type="presOf" srcId="{BE485590-DDFE-4A0A-9043-665A5C1F3D98}" destId="{6F98F824-5D96-4B00-BF33-B4813DDEFF33}" srcOrd="0" destOrd="0" presId="urn:microsoft.com/office/officeart/2005/8/layout/vList2"/>
    <dgm:cxn modelId="{13544083-B662-46E5-A0AD-6DD97DC1C43F}" type="presOf" srcId="{446031B7-C066-48F7-B596-8A94745550AB}" destId="{0E303A40-2E15-464F-B5C3-996CAB64F47F}" srcOrd="0" destOrd="0" presId="urn:microsoft.com/office/officeart/2005/8/layout/vList2"/>
    <dgm:cxn modelId="{E3549D91-23BE-43E1-B538-6F14C0626DA7}" type="presOf" srcId="{B605EC23-E129-434A-A146-25DAAE8BEA78}" destId="{BBE98451-05B0-46AB-86B7-CD04C2493053}" srcOrd="0" destOrd="2" presId="urn:microsoft.com/office/officeart/2005/8/layout/vList2"/>
    <dgm:cxn modelId="{3447B5B6-D37B-4BF1-98A6-DB05B3691114}" srcId="{0861918B-C26E-4252-AC9E-593435E98D2B}" destId="{A170D655-E2F0-41C4-983C-CAAFED78E1C5}" srcOrd="3" destOrd="0" parTransId="{59EAC463-8229-4CFB-AA99-B91B16897AA7}" sibTransId="{7CEBED7A-30E8-4505-BF9D-91E3EA67AA72}"/>
    <dgm:cxn modelId="{68AB4DD7-8406-49B3-B7F5-C110AAAF72D9}" type="presOf" srcId="{CC672FF3-8559-4FBA-AD80-998FFBD03F6E}" destId="{6F98F824-5D96-4B00-BF33-B4813DDEFF33}" srcOrd="0" destOrd="1" presId="urn:microsoft.com/office/officeart/2005/8/layout/vList2"/>
    <dgm:cxn modelId="{163905DC-16A6-48C5-B950-35A040F571F4}" srcId="{446031B7-C066-48F7-B596-8A94745550AB}" destId="{BE485590-DDFE-4A0A-9043-665A5C1F3D98}" srcOrd="0" destOrd="0" parTransId="{ADF7FB61-BC32-4783-A322-F77C43C7768B}" sibTransId="{E4387350-376B-43D8-8204-9DDA1C4E2F22}"/>
    <dgm:cxn modelId="{E83B3BE7-4FDD-493D-AC45-430AA1AAD661}" srcId="{31457271-4FC4-4772-9288-A77D236571AF}" destId="{446031B7-C066-48F7-B596-8A94745550AB}" srcOrd="1" destOrd="0" parTransId="{A564DAF1-83DD-48F3-88E5-055A913031B0}" sibTransId="{07ED10ED-6EAD-4C7F-9BAE-9EFCA7A4B564}"/>
    <dgm:cxn modelId="{0A9F8EED-FB84-4A81-B1EF-222AFB0DA180}" srcId="{446031B7-C066-48F7-B596-8A94745550AB}" destId="{CC672FF3-8559-4FBA-AD80-998FFBD03F6E}" srcOrd="1" destOrd="0" parTransId="{22E0B0F7-5E95-4AEA-B8BA-66BFEF54805E}" sibTransId="{E7A80CF3-D591-4C9C-B94F-774A4FE80A7F}"/>
    <dgm:cxn modelId="{9C64E369-98BC-445C-9E75-7137C825915C}" type="presParOf" srcId="{5FBB2405-067B-4972-B76A-5ED22D93F26F}" destId="{E6F86378-5BD4-4E61-BC38-D6DE32178AD1}" srcOrd="0" destOrd="0" presId="urn:microsoft.com/office/officeart/2005/8/layout/vList2"/>
    <dgm:cxn modelId="{D07D4D0A-B98A-429B-A2E9-7B31E7945A55}" type="presParOf" srcId="{5FBB2405-067B-4972-B76A-5ED22D93F26F}" destId="{BBE98451-05B0-46AB-86B7-CD04C2493053}" srcOrd="1" destOrd="0" presId="urn:microsoft.com/office/officeart/2005/8/layout/vList2"/>
    <dgm:cxn modelId="{06F6CC49-D990-4F2F-AE93-774C0609F918}" type="presParOf" srcId="{5FBB2405-067B-4972-B76A-5ED22D93F26F}" destId="{0E303A40-2E15-464F-B5C3-996CAB64F47F}" srcOrd="2" destOrd="0" presId="urn:microsoft.com/office/officeart/2005/8/layout/vList2"/>
    <dgm:cxn modelId="{A9E0170C-C88D-4705-8F36-BAAEE1C6CF84}" type="presParOf" srcId="{5FBB2405-067B-4972-B76A-5ED22D93F26F}" destId="{6F98F824-5D96-4B00-BF33-B4813DDEFF33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0BA045-37BE-40AD-A565-56B55F19FB01}">
      <dsp:nvSpPr>
        <dsp:cNvPr id="0" name=""/>
        <dsp:cNvSpPr/>
      </dsp:nvSpPr>
      <dsp:spPr>
        <a:xfrm>
          <a:off x="957252" y="2613"/>
          <a:ext cx="2617236" cy="157034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/>
            <a:t>Παρέχει μια αίσθηση της γενικής κατεύθυνσης.</a:t>
          </a:r>
          <a:endParaRPr lang="en-US" sz="2300" kern="1200"/>
        </a:p>
      </dsp:txBody>
      <dsp:txXfrm>
        <a:off x="1003246" y="48607"/>
        <a:ext cx="2525248" cy="1478353"/>
      </dsp:txXfrm>
    </dsp:sp>
    <dsp:sp modelId="{55D13E39-693E-4D53-96CE-33288D862314}">
      <dsp:nvSpPr>
        <dsp:cNvPr id="0" name=""/>
        <dsp:cNvSpPr/>
      </dsp:nvSpPr>
      <dsp:spPr>
        <a:xfrm>
          <a:off x="3804805" y="463247"/>
          <a:ext cx="554854" cy="649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3804805" y="593062"/>
        <a:ext cx="388398" cy="389444"/>
      </dsp:txXfrm>
    </dsp:sp>
    <dsp:sp modelId="{061C8604-A5C7-4D6E-946F-86D539103423}">
      <dsp:nvSpPr>
        <dsp:cNvPr id="0" name=""/>
        <dsp:cNvSpPr/>
      </dsp:nvSpPr>
      <dsp:spPr>
        <a:xfrm>
          <a:off x="4621382" y="2613"/>
          <a:ext cx="2617236" cy="1570341"/>
        </a:xfrm>
        <a:prstGeom prst="roundRect">
          <a:avLst>
            <a:gd name="adj" fmla="val 10000"/>
          </a:avLst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/>
            <a:t>Βοηθάει τον επιχειρηματία να ορίσει τους στόχους του.</a:t>
          </a:r>
          <a:endParaRPr lang="en-US" sz="2300" kern="1200"/>
        </a:p>
      </dsp:txBody>
      <dsp:txXfrm>
        <a:off x="4667376" y="48607"/>
        <a:ext cx="2525248" cy="1478353"/>
      </dsp:txXfrm>
    </dsp:sp>
    <dsp:sp modelId="{29A0657D-1580-4F71-88A4-715AC2131E49}">
      <dsp:nvSpPr>
        <dsp:cNvPr id="0" name=""/>
        <dsp:cNvSpPr/>
      </dsp:nvSpPr>
      <dsp:spPr>
        <a:xfrm rot="5400000">
          <a:off x="5652573" y="1756161"/>
          <a:ext cx="554854" cy="649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 rot="-5400000">
        <a:off x="5735278" y="1803271"/>
        <a:ext cx="389444" cy="388398"/>
      </dsp:txXfrm>
    </dsp:sp>
    <dsp:sp modelId="{FFA7238C-1535-4CCB-B4B1-8BEC16B740EB}">
      <dsp:nvSpPr>
        <dsp:cNvPr id="0" name=""/>
        <dsp:cNvSpPr/>
      </dsp:nvSpPr>
      <dsp:spPr>
        <a:xfrm>
          <a:off x="4621382" y="2619849"/>
          <a:ext cx="2617236" cy="1570341"/>
        </a:xfrm>
        <a:prstGeom prst="roundRect">
          <a:avLst>
            <a:gd name="adj" fmla="val 10000"/>
          </a:avLst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/>
            <a:t>Οδηγεί τη στρατηγική της επιχείρησης.</a:t>
          </a:r>
          <a:endParaRPr lang="en-US" sz="2300" kern="1200"/>
        </a:p>
      </dsp:txBody>
      <dsp:txXfrm>
        <a:off x="4667376" y="2665843"/>
        <a:ext cx="2525248" cy="1478353"/>
      </dsp:txXfrm>
    </dsp:sp>
    <dsp:sp modelId="{055A0444-EF65-4021-A9C2-E4B5296EC46A}">
      <dsp:nvSpPr>
        <dsp:cNvPr id="0" name=""/>
        <dsp:cNvSpPr/>
      </dsp:nvSpPr>
      <dsp:spPr>
        <a:xfrm rot="10800000">
          <a:off x="3836211" y="3080483"/>
          <a:ext cx="554854" cy="649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 rot="10800000">
        <a:off x="4002667" y="3210298"/>
        <a:ext cx="388398" cy="389444"/>
      </dsp:txXfrm>
    </dsp:sp>
    <dsp:sp modelId="{E45FA17B-65A4-4E12-9A0D-943A1A8904B3}">
      <dsp:nvSpPr>
        <dsp:cNvPr id="0" name=""/>
        <dsp:cNvSpPr/>
      </dsp:nvSpPr>
      <dsp:spPr>
        <a:xfrm>
          <a:off x="957252" y="2619849"/>
          <a:ext cx="2617236" cy="1570341"/>
        </a:xfrm>
        <a:prstGeom prst="roundRect">
          <a:avLst>
            <a:gd name="adj" fmla="val 1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/>
            <a:t>Παρέχει μια αίσθηση θαλπωρής όταν τα πράγματα πάνε άσχημα.</a:t>
          </a:r>
          <a:endParaRPr lang="en-US" sz="2300" kern="1200"/>
        </a:p>
      </dsp:txBody>
      <dsp:txXfrm>
        <a:off x="1003246" y="2665843"/>
        <a:ext cx="2525248" cy="14783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F86378-5BD4-4E61-BC38-D6DE32178AD1}">
      <dsp:nvSpPr>
        <dsp:cNvPr id="0" name=""/>
        <dsp:cNvSpPr/>
      </dsp:nvSpPr>
      <dsp:spPr>
        <a:xfrm>
          <a:off x="0" y="350831"/>
          <a:ext cx="5961580" cy="58731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b="1" kern="1200"/>
            <a:t>Εσωτερικά</a:t>
          </a:r>
          <a:endParaRPr lang="en-US" sz="3200" kern="1200"/>
        </a:p>
      </dsp:txBody>
      <dsp:txXfrm>
        <a:off x="28670" y="379501"/>
        <a:ext cx="5904240" cy="529970"/>
      </dsp:txXfrm>
    </dsp:sp>
    <dsp:sp modelId="{BBE98451-05B0-46AB-86B7-CD04C2493053}">
      <dsp:nvSpPr>
        <dsp:cNvPr id="0" name=""/>
        <dsp:cNvSpPr/>
      </dsp:nvSpPr>
      <dsp:spPr>
        <a:xfrm>
          <a:off x="0" y="938142"/>
          <a:ext cx="5961580" cy="3113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9280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2000" kern="1200" dirty="0"/>
            <a:t>Καθοδηγούν τη σκέψη της διοίκησης σε στρατηγικά θέματα, ιδίως σε περιόδους σημαντικών αλλαγών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2000" kern="1200" dirty="0"/>
            <a:t>Βοηθούν στον καθορισμό προτύπων απόδοσης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2000" kern="1200" dirty="0"/>
            <a:t>Να εμπνέουν τους εργαζόμενους να εργάζονται πιο παραγωγικά παρέχοντας εστίαση και κοινούς στόχους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2000" kern="1200" dirty="0"/>
            <a:t>Καθοδηγούν τη λήψη αποφάσεων των εργαζομένων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2000" kern="1200" dirty="0"/>
            <a:t>Βοηθά στη δημιουργία ενός πλαισίου ηθικής συμπεριφοράς</a:t>
          </a:r>
          <a:endParaRPr lang="en-US" sz="2000" kern="1200" dirty="0"/>
        </a:p>
      </dsp:txBody>
      <dsp:txXfrm>
        <a:off x="0" y="938142"/>
        <a:ext cx="5961580" cy="3113280"/>
      </dsp:txXfrm>
    </dsp:sp>
    <dsp:sp modelId="{0E303A40-2E15-464F-B5C3-996CAB64F47F}">
      <dsp:nvSpPr>
        <dsp:cNvPr id="0" name=""/>
        <dsp:cNvSpPr/>
      </dsp:nvSpPr>
      <dsp:spPr>
        <a:xfrm>
          <a:off x="0" y="4051422"/>
          <a:ext cx="5961580" cy="625481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b="1" kern="1200"/>
            <a:t>Εξωτερικά</a:t>
          </a:r>
          <a:endParaRPr lang="en-US" sz="3200" kern="1200"/>
        </a:p>
      </dsp:txBody>
      <dsp:txXfrm>
        <a:off x="30533" y="4081955"/>
        <a:ext cx="5900514" cy="564415"/>
      </dsp:txXfrm>
    </dsp:sp>
    <dsp:sp modelId="{6F98F824-5D96-4B00-BF33-B4813DDEFF33}">
      <dsp:nvSpPr>
        <dsp:cNvPr id="0" name=""/>
        <dsp:cNvSpPr/>
      </dsp:nvSpPr>
      <dsp:spPr>
        <a:xfrm>
          <a:off x="0" y="4676903"/>
          <a:ext cx="5961580" cy="1589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9280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2000" kern="1200" dirty="0"/>
            <a:t>Προσέλκυση εξωτερικής υποστήριξης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2000" kern="1200" dirty="0"/>
            <a:t>Δημιουργία στενότερων δεσμών και καλύτερης επικοινωνίας με πελάτες, προμηθευτές και εταίρους συμμαχιών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2000" kern="1200" dirty="0"/>
            <a:t>Χρησιμεύει ως εργαλείο δημοσίων σχέσεων</a:t>
          </a:r>
          <a:endParaRPr lang="en-US" sz="2400" kern="1200" dirty="0"/>
        </a:p>
      </dsp:txBody>
      <dsp:txXfrm>
        <a:off x="0" y="4676903"/>
        <a:ext cx="5961580" cy="15897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F5F5CC29-ED30-33AF-23C0-785A8404383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325E55FD-816D-9871-5B7E-F54854AF4B8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5110BEDE-AF5C-4A80-E1CC-CC605DAADCB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5" name="Rectangle 5">
            <a:extLst>
              <a:ext uri="{FF2B5EF4-FFF2-40B4-BE49-F238E27FC236}">
                <a16:creationId xmlns:a16="http://schemas.microsoft.com/office/drawing/2014/main" id="{84BCBEBF-CA1F-6654-7674-91110DBDCB2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/>
              <a:t>Click to edit Master text styles</a:t>
            </a:r>
          </a:p>
          <a:p>
            <a:pPr lvl="1"/>
            <a:r>
              <a:rPr lang="el-GR" noProof="0"/>
              <a:t>Second level</a:t>
            </a:r>
          </a:p>
          <a:p>
            <a:pPr lvl="2"/>
            <a:r>
              <a:rPr lang="el-GR" noProof="0"/>
              <a:t>Third level</a:t>
            </a:r>
          </a:p>
          <a:p>
            <a:pPr lvl="3"/>
            <a:r>
              <a:rPr lang="el-GR" noProof="0"/>
              <a:t>Fourth level</a:t>
            </a:r>
          </a:p>
          <a:p>
            <a:pPr lvl="4"/>
            <a:r>
              <a:rPr lang="el-GR" noProof="0"/>
              <a:t>Fifth level</a:t>
            </a:r>
          </a:p>
        </p:txBody>
      </p:sp>
      <p:sp>
        <p:nvSpPr>
          <p:cNvPr id="71686" name="Rectangle 6">
            <a:extLst>
              <a:ext uri="{FF2B5EF4-FFF2-40B4-BE49-F238E27FC236}">
                <a16:creationId xmlns:a16="http://schemas.microsoft.com/office/drawing/2014/main" id="{1A1EEEDD-D2BE-31B5-6613-380F83FD2BE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1687" name="Rectangle 7">
            <a:extLst>
              <a:ext uri="{FF2B5EF4-FFF2-40B4-BE49-F238E27FC236}">
                <a16:creationId xmlns:a16="http://schemas.microsoft.com/office/drawing/2014/main" id="{D9F9CB89-8FC0-F4C7-C31D-774843F2E4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7E230EB-A7E8-4B49-9023-8CA4E532C29C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15096-AAE5-E87C-97F2-A5BAB2EC3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DEDF2-4AB4-5581-AEDE-E65C4F3FF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/>
              <a:t>© 2007 Εκδόσεις Κριτική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64CF3D-CA2E-2ED8-2D30-36E4F37FF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7D7F8-FD66-4EAB-B566-653F6A8A9546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057303820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1052736"/>
            <a:ext cx="8712968" cy="5256584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>
          <a:xfrm>
            <a:off x="179512" y="137443"/>
            <a:ext cx="8712968" cy="543594"/>
          </a:xfrm>
        </p:spPr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el-GR"/>
              <a:t>Kλικ για επεξεργασία του τίτλου</a:t>
            </a:r>
          </a:p>
        </p:txBody>
      </p:sp>
    </p:spTree>
    <p:extLst>
      <p:ext uri="{BB962C8B-B14F-4D97-AF65-F5344CB8AC3E}">
        <p14:creationId xmlns:p14="http://schemas.microsoft.com/office/powerpoint/2010/main" val="459908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Τίτλος και Διάγραμμα ή Οργανόγραμμ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512" y="136525"/>
            <a:ext cx="8712968" cy="595312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SmartArt"/>
          <p:cNvSpPr>
            <a:spLocks noGrp="1"/>
          </p:cNvSpPr>
          <p:nvPr>
            <p:ph type="dgm" idx="1"/>
          </p:nvPr>
        </p:nvSpPr>
        <p:spPr>
          <a:xfrm>
            <a:off x="190398" y="1004888"/>
            <a:ext cx="8702082" cy="5592464"/>
          </a:xfrm>
        </p:spPr>
        <p:txBody>
          <a:bodyPr/>
          <a:lstStyle/>
          <a:p>
            <a:pPr lvl="0"/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val="104479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6E44D1B-2DAB-A7CE-8C5D-7861E319D9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6A5A0-68EE-0642-934D-21B1A86F14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98DBFD-3DDC-01AF-D2F7-DB3D7DF1D7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32CF78-1DCA-D385-FEE2-05919A8FA4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l-GR"/>
              <a:t>© 2007 Εκδόσεις Κριτική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1F2A1-6416-5D29-8860-E8B343BCFE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5A9AD67-F2D5-4751-94AC-01F9B897D30C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6" r:id="rId1"/>
    <p:sldLayoutId id="2147483947" r:id="rId2"/>
    <p:sldLayoutId id="2147483948" r:id="rId3"/>
  </p:sldLayoutIdLst>
  <p:hf sldNum="0" hdr="0" dt="0"/>
  <p:txStyles>
    <p:titleStyle>
      <a:lvl1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fontAlgn="base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tarbucks.com/about-us/company-information/mission-statement" TargetMode="External"/><Relationship Id="rId3" Type="http://schemas.openxmlformats.org/officeDocument/2006/relationships/hyperlink" Target="https://www.coca-colacompany.com/company/purpose-and-vision" TargetMode="External"/><Relationship Id="rId7" Type="http://schemas.openxmlformats.org/officeDocument/2006/relationships/hyperlink" Target="https://www.pepsico.com/about/mission-and-vision" TargetMode="External"/><Relationship Id="rId2" Type="http://schemas.openxmlformats.org/officeDocument/2006/relationships/hyperlink" Target="https://www.adidas-group.com/en/group/strategy-overview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bout.nike.com/" TargetMode="External"/><Relationship Id="rId5" Type="http://schemas.openxmlformats.org/officeDocument/2006/relationships/hyperlink" Target="https://www.microsoft.com/en-us/about" TargetMode="External"/><Relationship Id="rId4" Type="http://schemas.openxmlformats.org/officeDocument/2006/relationships/hyperlink" Target="https://corporate.mcdonalds.com/corpmcd/our-company/who-we-are/our-values.html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8" name="Rectangle 512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0" name="Rectangle 512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2" name="Rectangle 513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4" name="Rectangle 513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6" name="Rectangle 513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8" name="Freeform: Shape 513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4080D1C2-C3C4-140C-20F2-9D508F3C653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86118" y="735106"/>
            <a:ext cx="7540322" cy="2928470"/>
          </a:xfrm>
        </p:spPr>
        <p:txBody>
          <a:bodyPr anchor="b">
            <a:normAutofit/>
          </a:bodyPr>
          <a:lstStyle/>
          <a:p>
            <a:pPr algn="l"/>
            <a:r>
              <a:rPr lang="el-GR" altLang="en-US" sz="4200" b="1">
                <a:solidFill>
                  <a:srgbClr val="FFFFFF"/>
                </a:solidFill>
              </a:rPr>
              <a:t>Προετοιμασία για την επιχειρηματική εκκίνηση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09B062A-4B65-6CAB-C8D7-0E80B287F91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013011" y="4870824"/>
            <a:ext cx="7504463" cy="1458258"/>
          </a:xfrm>
        </p:spPr>
        <p:txBody>
          <a:bodyPr numCol="1" anchor="ctr" anchorCtr="0" compatLnSpc="1">
            <a:prstTxWarp prst="textNoShape">
              <a:avLst/>
            </a:prstTxWarp>
            <a:normAutofit/>
          </a:bodyPr>
          <a:lstStyle/>
          <a:p>
            <a:pPr algn="l"/>
            <a:r>
              <a:rPr lang="el-GR" altLang="en-US"/>
              <a:t>Έρευνα, σχεδιασμός και υλοποίηση επιχειρηματικών σχεδίων</a:t>
            </a:r>
          </a:p>
          <a:p>
            <a:pPr algn="l"/>
            <a:r>
              <a:rPr lang="el-GR" altLang="en-US"/>
              <a:t>της </a:t>
            </a:r>
            <a:r>
              <a:rPr lang="en-US" altLang="en-US"/>
              <a:t>Margaret Fletcher</a:t>
            </a:r>
            <a:r>
              <a:rPr lang="el-GR" altLang="en-US"/>
              <a:t> </a:t>
            </a:r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id="{F8268824-0FED-D99C-D61A-63AB38CAF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371600" y="1984248"/>
            <a:ext cx="3086100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  <a:defRPr/>
            </a:pPr>
            <a:r>
              <a:rPr lang="el-GR" sz="1000">
                <a:solidFill>
                  <a:srgbClr val="FFFFFF"/>
                </a:solidFill>
              </a:rPr>
              <a:t>© 2007 Εκδόσεις Κριτική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B9CDF7-74B1-AD1A-A3CE-3DC6E81AF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908050"/>
            <a:ext cx="8713787" cy="5400675"/>
          </a:xfrm>
        </p:spPr>
        <p:txBody>
          <a:bodyPr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solidFill>
                  <a:srgbClr val="0070C0"/>
                </a:solidFill>
              </a:rPr>
              <a:t>Company: Tesla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Mission: To accelerate the world’s transition to sustainable energy.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Vision: To create the most compelling car company of the 21st century by driving the world’s transition to electric vehicles.</a:t>
            </a:r>
            <a:endParaRPr lang="el-GR" dirty="0"/>
          </a:p>
          <a:p>
            <a:pPr fontAlgn="auto">
              <a:spcAft>
                <a:spcPts val="0"/>
              </a:spcAft>
              <a:defRPr/>
            </a:pPr>
            <a:r>
              <a:rPr lang="el-GR" dirty="0"/>
              <a:t>Γιατί λειτουργεί: τι καλύτερη λέξη από το να επιταχύνει. Σε μια αποστολή που θα αποτελέσει την κινητήρια δύναμη πίσω από ό,τι κάνει η </a:t>
            </a:r>
            <a:r>
              <a:rPr lang="el-GR" dirty="0" err="1"/>
              <a:t>Tesla</a:t>
            </a:r>
            <a:r>
              <a:rPr lang="el-GR" dirty="0"/>
              <a:t>. Ενώ η τολμηρή δήλωση "το καλύτερο στον αιώνα" αντικατοπτρίζει πιο υψηλά όνειρα στο όραμα.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solidFill>
                  <a:srgbClr val="0070C0"/>
                </a:solidFill>
              </a:rPr>
              <a:t>Company: Amazon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Mission: We strive to offer our customers the lowest possible prices, the best available selection, and the utmost convenience.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Vision: To be Earth’s most customer-centric company, where customers can find and discover anything they might want to buy online.</a:t>
            </a:r>
            <a:endParaRPr lang="el-GR" dirty="0"/>
          </a:p>
          <a:p>
            <a:pPr fontAlgn="auto">
              <a:spcAft>
                <a:spcPts val="0"/>
              </a:spcAft>
              <a:defRPr/>
            </a:pPr>
            <a:r>
              <a:rPr lang="el-GR" dirty="0"/>
              <a:t>Γιατί λειτουργεί: Η αποστολή της </a:t>
            </a:r>
            <a:r>
              <a:rPr lang="el-GR" dirty="0" err="1"/>
              <a:t>Amazon</a:t>
            </a:r>
            <a:r>
              <a:rPr lang="el-GR" dirty="0"/>
              <a:t> είναι ξεκάθαρη σχετικά με το τι προσφέρει στους πελάτες. Το όραμα πηγαίνει τις προσφορές πιο μακριά, λέγοντας ότι η εταιρεία τους θα προσφέρει "οτιδήποτε" θέλουν οι πελάτες.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F55B103-3411-5C42-5A70-E25990C44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138113"/>
            <a:ext cx="8713787" cy="5429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>
                <a:latin typeface="+mn-lt"/>
              </a:rPr>
              <a:t>Παραδείγματα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C8D7FA-8964-AA3A-02FE-339B0A2CC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908050"/>
            <a:ext cx="8713787" cy="5400675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solidFill>
                  <a:srgbClr val="0070C0"/>
                </a:solidFill>
              </a:rPr>
              <a:t>Company: TED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Mission: Spread ideas.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Vision: We believe passionately in the power of ideas to change attitudes, lives and, ultimately, the world.</a:t>
            </a:r>
            <a:endParaRPr lang="el-GR" dirty="0"/>
          </a:p>
          <a:p>
            <a:pPr fontAlgn="auto">
              <a:spcAft>
                <a:spcPts val="0"/>
              </a:spcAft>
              <a:defRPr/>
            </a:pPr>
            <a:r>
              <a:rPr lang="el-GR" dirty="0"/>
              <a:t>Γιατί λειτουργεί: Η αποστολή του TED να "διαδώσει τις ιδέες" είναι μια απλή απόδειξη του τρόπου με τον οποίο υπηρετεί. Το όραμα αφορά τον αντίκτυπο, το πώς η διάδοση των ιδεών προκαλεί αλλαγή στον κόσμο.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solidFill>
                  <a:srgbClr val="0070C0"/>
                </a:solidFill>
              </a:rPr>
              <a:t>Company: Google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Mission:  To organize the world’s information and make it universally accessible and useful.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Vision: To provide access to the world’s information in one click.</a:t>
            </a:r>
            <a:endParaRPr lang="el-GR" dirty="0"/>
          </a:p>
          <a:p>
            <a:pPr fontAlgn="auto">
              <a:spcAft>
                <a:spcPts val="0"/>
              </a:spcAft>
              <a:defRPr/>
            </a:pPr>
            <a:r>
              <a:rPr lang="el-GR" dirty="0"/>
              <a:t>Γιατί λειτουργεί: Η </a:t>
            </a:r>
            <a:r>
              <a:rPr lang="el-GR" dirty="0" err="1"/>
              <a:t>Google</a:t>
            </a:r>
            <a:r>
              <a:rPr lang="el-GR" dirty="0"/>
              <a:t> μπορεί να φαίνεται περίπλοκη, αλλά η αποστολή της ξεκαθαρίζει ότι η οργάνωση και η προσβασιμότητα είναι αυτό που προσφέρει. Η δήλωση του οράματός τους αφορά τη βελτίωση της προσβασιμότητας στο μέλλον "με ένα κλικ".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73281C9-22E6-0112-A361-2ACCF998A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138113"/>
            <a:ext cx="8713787" cy="5429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/>
          </a:bodyPr>
          <a:lstStyle/>
          <a:p>
            <a:pPr fontAlgn="auto">
              <a:spcAft>
                <a:spcPts val="0"/>
              </a:spcAft>
            </a:pPr>
            <a:r>
              <a:rPr lang="el-GR" dirty="0">
                <a:latin typeface="+mn-lt"/>
              </a:rPr>
              <a:t>Παραδείγματα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B2F17F2-12E0-59C7-6E69-B9E3FA07F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908050"/>
            <a:ext cx="8713787" cy="5811838"/>
          </a:xfrm>
        </p:spPr>
        <p:txBody>
          <a:bodyPr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solidFill>
                  <a:srgbClr val="0070C0"/>
                </a:solidFill>
              </a:rPr>
              <a:t>Company: Uber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Mission:  We reimagine the way the world moves for the better.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Vision: Smarter transportation with fewer cars and greater access. Transportation that’s safer, cheaper, and more reliable; transportation that creates more job opportunities and higher incomes for drivers.</a:t>
            </a:r>
            <a:endParaRPr lang="el-GR" dirty="0"/>
          </a:p>
          <a:p>
            <a:pPr fontAlgn="auto">
              <a:spcAft>
                <a:spcPts val="0"/>
              </a:spcAft>
              <a:defRPr/>
            </a:pPr>
            <a:r>
              <a:rPr lang="el-GR" dirty="0"/>
              <a:t>Γιατί λειτουργεί: Έτσι είναι το τέλειο ρήμα για την αποστολή τους. Το όραμα διεισδύει βαθύτερα στο πώς οι υπηρεσίες μεταφοράς τους υπάρχουν για το γενικότερο καλό όλων.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solidFill>
                  <a:srgbClr val="0070C0"/>
                </a:solidFill>
              </a:rPr>
              <a:t>Company: </a:t>
            </a:r>
            <a:r>
              <a:rPr lang="en-US" dirty="0" err="1">
                <a:solidFill>
                  <a:srgbClr val="0070C0"/>
                </a:solidFill>
              </a:rPr>
              <a:t>AirBnB</a:t>
            </a:r>
            <a:endParaRPr lang="en-US" dirty="0">
              <a:solidFill>
                <a:srgbClr val="0070C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Mission: To create a world where anyone can belong anywhere and we are focused on creating an end-to-end travel platform that will handle every part of your trip.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Vision: Belong everywhere.</a:t>
            </a:r>
            <a:endParaRPr lang="el-GR" dirty="0"/>
          </a:p>
          <a:p>
            <a:pPr fontAlgn="auto">
              <a:spcAft>
                <a:spcPts val="0"/>
              </a:spcAft>
              <a:defRPr/>
            </a:pPr>
            <a:r>
              <a:rPr lang="el-GR" dirty="0"/>
              <a:t>Γιατί </a:t>
            </a:r>
            <a:r>
              <a:rPr lang="el-GR" dirty="0" err="1"/>
              <a:t>λειτουργεί:Η</a:t>
            </a:r>
            <a:r>
              <a:rPr lang="el-GR" dirty="0"/>
              <a:t> αποστολή της </a:t>
            </a:r>
            <a:r>
              <a:rPr lang="el-GR" dirty="0" err="1"/>
              <a:t>Airbnb</a:t>
            </a:r>
            <a:r>
              <a:rPr lang="el-GR" dirty="0"/>
              <a:t> λέει "σας βοηθάμε να αισθάνεστε σαν στο σπίτι σας", ενώ παράλληλα συνοψίζει τους στόχους της εταιρείας για το μέλλον. Διερευνούν μια βαθύτερη αίσθηση του </a:t>
            </a:r>
            <a:r>
              <a:rPr lang="el-GR" dirty="0" err="1"/>
              <a:t>ανήκειν</a:t>
            </a:r>
            <a:r>
              <a:rPr lang="el-GR" dirty="0"/>
              <a:t> στο όραμα, αξιοποιώντας την καθολική ανθρώπινη επιθυμία στην οποία στοχεύει η εταιρεία τους.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8F5A024-7090-13C1-1D88-F8A8453A9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138113"/>
            <a:ext cx="8713787" cy="5429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/>
          </a:bodyPr>
          <a:lstStyle/>
          <a:p>
            <a:pPr fontAlgn="auto">
              <a:spcAft>
                <a:spcPts val="0"/>
              </a:spcAft>
            </a:pPr>
            <a:r>
              <a:rPr lang="el-GR" dirty="0">
                <a:latin typeface="+mn-lt"/>
              </a:rPr>
              <a:t>Παραδείγματα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58C5CEB-B76A-E0E6-604B-9C2583CDE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908050"/>
            <a:ext cx="8713787" cy="5811838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rgbClr val="0070C0"/>
                </a:solidFill>
              </a:rPr>
              <a:t>Company: Ferrari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Mission: We build cars, symbols of Italian excellence the world over, and we do so to win on both road and track. Unique creations that fuel the Prancing Horse legend and generate a “World of Dreams and Emotions.”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Vision: Ferrari, Italian Excellence that makes the world dream.</a:t>
            </a:r>
            <a:endParaRPr lang="el-GR" dirty="0"/>
          </a:p>
          <a:p>
            <a:pPr fontAlgn="auto">
              <a:spcAft>
                <a:spcPts val="0"/>
              </a:spcAft>
              <a:defRPr/>
            </a:pPr>
            <a:r>
              <a:rPr lang="el-GR" dirty="0"/>
              <a:t>Γιατί λειτουργεί: Στην αποστολή της </a:t>
            </a:r>
            <a:r>
              <a:rPr lang="el-GR" dirty="0" err="1"/>
              <a:t>Ferrari</a:t>
            </a:r>
            <a:r>
              <a:rPr lang="el-GR" dirty="0"/>
              <a:t> το "</a:t>
            </a:r>
            <a:r>
              <a:rPr lang="el-GR" dirty="0" err="1"/>
              <a:t>We</a:t>
            </a:r>
            <a:r>
              <a:rPr lang="el-GR" dirty="0"/>
              <a:t> </a:t>
            </a:r>
            <a:r>
              <a:rPr lang="el-GR" dirty="0" err="1"/>
              <a:t>build</a:t>
            </a:r>
            <a:r>
              <a:rPr lang="el-GR" dirty="0"/>
              <a:t> </a:t>
            </a:r>
            <a:r>
              <a:rPr lang="el-GR" dirty="0" err="1"/>
              <a:t>to</a:t>
            </a:r>
            <a:r>
              <a:rPr lang="el-GR" dirty="0"/>
              <a:t> </a:t>
            </a:r>
            <a:r>
              <a:rPr lang="el-GR" dirty="0" err="1"/>
              <a:t>win</a:t>
            </a:r>
            <a:r>
              <a:rPr lang="el-GR" dirty="0"/>
              <a:t>" επικεντρώνεται στη δύναμη και την ποιότητα του προϊόντος της. Σε αυτό το φιλόδοξο όραμα, τα αυτοκίνητά τους θα φτάσουν στο αποκορύφωμα της "Ιταλικής Αριστείας".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rgbClr val="0070C0"/>
                </a:solidFill>
              </a:rPr>
              <a:t>Company: Ikea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Mission: Offer a wide range of well-designed, functional home furnishing products at prices so low that as many people as possible will be able to afford them.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Vision: To create a better everyday life for the many people.</a:t>
            </a:r>
            <a:endParaRPr lang="el-GR" dirty="0"/>
          </a:p>
          <a:p>
            <a:pPr fontAlgn="auto">
              <a:spcAft>
                <a:spcPts val="0"/>
              </a:spcAft>
              <a:defRPr/>
            </a:pPr>
            <a:r>
              <a:rPr lang="el-GR" dirty="0"/>
              <a:t>Γιατί λειτουργεί: Η αποστολή εδώ επικεντρώνεται στη λειτουργικότητα των προϊόντων της ΙΚΕΑ και στην προσιτή τιμή για τους πελάτες της. Στο όραμα, η ομάδα της ΙΚΕΑ έχει πραγματική αίσθηση του σκοπού της "δημιουργώντας μια καλύτερη καθημερινή ζωή".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0F1F3B6-FF4E-B756-0E9A-00A43A07B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138113"/>
            <a:ext cx="8713787" cy="5429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/>
          </a:bodyPr>
          <a:lstStyle/>
          <a:p>
            <a:pPr fontAlgn="auto">
              <a:spcAft>
                <a:spcPts val="0"/>
              </a:spcAft>
            </a:pPr>
            <a:r>
              <a:rPr lang="el-GR" dirty="0">
                <a:latin typeface="+mn-lt"/>
              </a:rPr>
              <a:t>Παραδείγματα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1">
            <a:extLst>
              <a:ext uri="{FF2B5EF4-FFF2-40B4-BE49-F238E27FC236}">
                <a16:creationId xmlns:a16="http://schemas.microsoft.com/office/drawing/2014/main" id="{8DF4A8C2-C4A9-8E6A-CC64-59F88848442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9388" y="908050"/>
            <a:ext cx="8713787" cy="5811838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400" b="1">
                <a:solidFill>
                  <a:srgbClr val="0BC8DA"/>
                </a:solidFill>
                <a:latin typeface="Open Sans" pitchFamily="34" charset="0"/>
                <a:hlinkClick r:id="rId2"/>
              </a:rPr>
              <a:t>Adidas </a:t>
            </a:r>
            <a:r>
              <a:rPr lang="en-US" altLang="en-US" sz="2400">
                <a:latin typeface="Open Sans" pitchFamily="34" charset="0"/>
              </a:rPr>
              <a:t>— To be the best sports company in the world.</a:t>
            </a:r>
          </a:p>
          <a:p>
            <a:r>
              <a:rPr lang="en-US" altLang="en-US" sz="2400" b="1">
                <a:solidFill>
                  <a:srgbClr val="0BC8DA"/>
                </a:solidFill>
                <a:latin typeface="Open Sans" pitchFamily="34" charset="0"/>
                <a:hlinkClick r:id="rId3"/>
              </a:rPr>
              <a:t>Coca-Cola</a:t>
            </a:r>
            <a:r>
              <a:rPr lang="en-US" altLang="en-US" sz="2400">
                <a:latin typeface="Open Sans" pitchFamily="34" charset="0"/>
              </a:rPr>
              <a:t> — To refresh the world in mind, body, and spirit; to inspire moments of optimism and happiness through our brands and actions; to create value and make a difference.</a:t>
            </a:r>
          </a:p>
          <a:p>
            <a:r>
              <a:rPr lang="en-US" altLang="en-US" sz="2400" b="1">
                <a:solidFill>
                  <a:srgbClr val="0BC8DA"/>
                </a:solidFill>
                <a:latin typeface="Open Sans" pitchFamily="34" charset="0"/>
                <a:hlinkClick r:id="rId4"/>
              </a:rPr>
              <a:t>McDonald’s</a:t>
            </a:r>
            <a:r>
              <a:rPr lang="en-US" altLang="en-US" sz="2400">
                <a:latin typeface="Open Sans" pitchFamily="34" charset="0"/>
              </a:rPr>
              <a:t> — Our mission is to make delicious feel-good moments easy for everyone.</a:t>
            </a:r>
            <a:endParaRPr lang="el-GR" altLang="en-US" sz="2400">
              <a:latin typeface="Open Sans" pitchFamily="34" charset="0"/>
            </a:endParaRPr>
          </a:p>
          <a:p>
            <a:r>
              <a:rPr lang="en-US" altLang="en-US" sz="2400" b="1">
                <a:solidFill>
                  <a:srgbClr val="0BC8DA"/>
                </a:solidFill>
                <a:latin typeface="Open Sans" pitchFamily="34" charset="0"/>
                <a:hlinkClick r:id="rId5"/>
              </a:rPr>
              <a:t>Microsoft</a:t>
            </a:r>
            <a:r>
              <a:rPr lang="en-US" altLang="en-US" sz="2400">
                <a:latin typeface="Open Sans" pitchFamily="34" charset="0"/>
              </a:rPr>
              <a:t> — Our mission is to empower every person and organization on the planet to achieve more.</a:t>
            </a:r>
          </a:p>
          <a:p>
            <a:r>
              <a:rPr lang="en-US" altLang="en-US" sz="2400" b="1">
                <a:solidFill>
                  <a:srgbClr val="0BC8DA"/>
                </a:solidFill>
                <a:latin typeface="Open Sans" pitchFamily="34" charset="0"/>
                <a:hlinkClick r:id="rId6"/>
              </a:rPr>
              <a:t>Nike</a:t>
            </a:r>
            <a:r>
              <a:rPr lang="en-US" altLang="en-US" sz="2400" b="1">
                <a:latin typeface="Open Sans" pitchFamily="34" charset="0"/>
              </a:rPr>
              <a:t> — </a:t>
            </a:r>
            <a:r>
              <a:rPr lang="en-US" altLang="en-US" sz="2400">
                <a:latin typeface="Open Sans" pitchFamily="34" charset="0"/>
              </a:rPr>
              <a:t>Bring inspiration and innovation to every athlete* in the world. *If you have a body, you are an athlete.</a:t>
            </a:r>
          </a:p>
          <a:p>
            <a:r>
              <a:rPr lang="en-US" altLang="en-US" sz="2400" b="1">
                <a:solidFill>
                  <a:srgbClr val="0BC8DA"/>
                </a:solidFill>
                <a:latin typeface="Open Sans" pitchFamily="34" charset="0"/>
                <a:hlinkClick r:id="rId7"/>
              </a:rPr>
              <a:t>Pepsi</a:t>
            </a:r>
            <a:r>
              <a:rPr lang="en-US" altLang="en-US" sz="2400" b="1">
                <a:latin typeface="Open Sans" pitchFamily="34" charset="0"/>
              </a:rPr>
              <a:t> — </a:t>
            </a:r>
            <a:r>
              <a:rPr lang="en-US" altLang="en-US" sz="2400">
                <a:latin typeface="Open Sans" pitchFamily="34" charset="0"/>
              </a:rPr>
              <a:t>Create more smiles with every sip and every bite.</a:t>
            </a:r>
          </a:p>
          <a:p>
            <a:r>
              <a:rPr lang="en-US" altLang="en-US" sz="2400" b="1">
                <a:solidFill>
                  <a:srgbClr val="0BC8DA"/>
                </a:solidFill>
                <a:latin typeface="Open Sans" pitchFamily="34" charset="0"/>
                <a:hlinkClick r:id="rId8"/>
              </a:rPr>
              <a:t>Starbucks</a:t>
            </a:r>
            <a:r>
              <a:rPr lang="en-US" altLang="en-US" sz="2400">
                <a:latin typeface="Open Sans" pitchFamily="34" charset="0"/>
              </a:rPr>
              <a:t> — To inspire and nurture the human spirit – one person, one cup, and one neighborhood at a time.</a:t>
            </a:r>
          </a:p>
          <a:p>
            <a:endParaRPr lang="en-US" altLang="en-US" sz="2400">
              <a:latin typeface="Open Sans" pitchFamily="34" charset="0"/>
            </a:endParaRPr>
          </a:p>
          <a:p>
            <a:endParaRPr lang="en-US" altLang="en-US" sz="24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C655D6C-10B5-4486-593E-05BC201AE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138113"/>
            <a:ext cx="8713787" cy="5429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/>
          </a:bodyPr>
          <a:lstStyle/>
          <a:p>
            <a:pPr fontAlgn="auto">
              <a:spcAft>
                <a:spcPts val="0"/>
              </a:spcAft>
            </a:pPr>
            <a:r>
              <a:rPr lang="el-GR" dirty="0">
                <a:latin typeface="+mn-lt"/>
              </a:rPr>
              <a:t>Παραδείγματα – </a:t>
            </a:r>
            <a:r>
              <a:rPr lang="en-US" dirty="0">
                <a:latin typeface="+mn-lt"/>
              </a:rPr>
              <a:t>Mission Statements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1D98CAC-3EFF-4342-BD5A-6C0E8CAB4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9144000" cy="40068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F84144C-0B99-E184-4396-6E89755A6C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650" y="914402"/>
            <a:ext cx="7886700" cy="2659957"/>
          </a:xfrm>
        </p:spPr>
        <p:txBody>
          <a:bodyPr>
            <a:normAutofit/>
          </a:bodyPr>
          <a:lstStyle/>
          <a:p>
            <a:r>
              <a:rPr lang="el-GR" sz="7000" dirty="0">
                <a:solidFill>
                  <a:srgbClr val="FFFFFF"/>
                </a:solidFill>
                <a:latin typeface="+mn-lt"/>
              </a:rPr>
              <a:t>Έτοιμοι για την Εκκίνηση</a:t>
            </a:r>
            <a:endParaRPr lang="en-US" sz="70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22E109A-066F-1837-C2EC-72CEFCA269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8650" y="4368800"/>
            <a:ext cx="7886700" cy="1390650"/>
          </a:xfrm>
        </p:spPr>
        <p:txBody>
          <a:bodyPr>
            <a:normAutofit/>
          </a:bodyPr>
          <a:lstStyle/>
          <a:p>
            <a:r>
              <a:rPr lang="el-GR" sz="2800" dirty="0"/>
              <a:t>Το </a:t>
            </a:r>
            <a:r>
              <a:rPr lang="en-US" sz="2800" dirty="0"/>
              <a:t>Business Plan</a:t>
            </a:r>
          </a:p>
        </p:txBody>
      </p:sp>
    </p:spTree>
    <p:extLst>
      <p:ext uri="{BB962C8B-B14F-4D97-AF65-F5344CB8AC3E}">
        <p14:creationId xmlns:p14="http://schemas.microsoft.com/office/powerpoint/2010/main" val="7701285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71" name="Rectangle 11270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73" name="Rectangle 11272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75" name="Rectangle 11274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77" name="Rectangle 11276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79" name="Rectangle 11278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EE4C7AB4-BAE4-4463-5396-C7CF167E8A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8699" y="294538"/>
            <a:ext cx="7421963" cy="103366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defTabSz="914400" fontAlgn="auto">
              <a:spcAft>
                <a:spcPts val="0"/>
              </a:spcAft>
            </a:pPr>
            <a:r>
              <a:rPr lang="en-US" altLang="en-US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Η διαδικασία εκκίνησης</a:t>
            </a:r>
          </a:p>
        </p:txBody>
      </p:sp>
      <p:sp>
        <p:nvSpPr>
          <p:cNvPr id="9218" name="Rectangle 3">
            <a:extLst>
              <a:ext uri="{FF2B5EF4-FFF2-40B4-BE49-F238E27FC236}">
                <a16:creationId xmlns:a16="http://schemas.microsoft.com/office/drawing/2014/main" id="{75ECE68E-25D3-A4CB-AFAB-2F4948103F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7504" y="1772816"/>
            <a:ext cx="8799485" cy="4896544"/>
          </a:xfrm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indent="-228600" defTabSz="914400"/>
            <a:r>
              <a:rPr lang="en-US" altLang="en-US" sz="2400" dirty="0"/>
              <a:t> Ο επ</a:t>
            </a:r>
            <a:r>
              <a:rPr lang="en-US" altLang="en-US" sz="2400" dirty="0" err="1"/>
              <a:t>ιχειρημ</a:t>
            </a:r>
            <a:r>
              <a:rPr lang="en-US" altLang="en-US" sz="2400" dirty="0"/>
              <a:t>ατικός σχεδιασμός είναι μια διαδικασία δράσης, δέσμευσης σε πράξεις και αναθεώρησής τους όταν εμφανίζεται νέα πληροφόρηση.</a:t>
            </a:r>
          </a:p>
          <a:p>
            <a:pPr indent="-228600" defTabSz="914400"/>
            <a:r>
              <a:rPr lang="en-US" altLang="en-US" sz="2400" dirty="0"/>
              <a:t> </a:t>
            </a:r>
            <a:r>
              <a:rPr lang="en-US" altLang="en-US" sz="2400" dirty="0" err="1"/>
              <a:t>Είν</a:t>
            </a:r>
            <a:r>
              <a:rPr lang="en-US" altLang="en-US" sz="2400" dirty="0"/>
              <a:t>αι μια δυναμική διαδικασία.</a:t>
            </a:r>
          </a:p>
          <a:p>
            <a:pPr indent="-228600" defTabSz="914400"/>
            <a:r>
              <a:rPr lang="en-US" altLang="en-US" sz="2400" dirty="0"/>
              <a:t> Επ</a:t>
            </a:r>
            <a:r>
              <a:rPr lang="en-US" altLang="en-US" sz="2400" dirty="0" err="1"/>
              <a:t>ιχειρημ</a:t>
            </a:r>
            <a:r>
              <a:rPr lang="en-US" altLang="en-US" sz="2400" dirty="0"/>
              <a:t>ατικός σχεδιασμός σημαίνει να στοχοθετείς πού πηγαίνεις, καθώς και να αναπροσαρμόζεις:</a:t>
            </a:r>
          </a:p>
          <a:p>
            <a:pPr marL="628650" lvl="1" indent="-342900" defTabSz="914400">
              <a:buFont typeface="Courier New" panose="02070309020205020404" pitchFamily="49" charset="0"/>
              <a:buChar char="o"/>
            </a:pPr>
            <a:r>
              <a:rPr lang="en-US" altLang="en-US" sz="2400" dirty="0"/>
              <a:t> </a:t>
            </a:r>
            <a:r>
              <a:rPr lang="en-US" altLang="en-US" sz="2400" dirty="0" err="1"/>
              <a:t>την</a:t>
            </a:r>
            <a:r>
              <a:rPr lang="en-US" altLang="en-US" sz="2400" dirty="0"/>
              <a:t> π</a:t>
            </a:r>
            <a:r>
              <a:rPr lang="en-US" altLang="en-US" sz="2400" dirty="0" err="1"/>
              <a:t>ορεί</a:t>
            </a:r>
            <a:r>
              <a:rPr lang="en-US" altLang="en-US" sz="2400" dirty="0"/>
              <a:t>α σου</a:t>
            </a:r>
          </a:p>
          <a:p>
            <a:pPr marL="628650" lvl="1" indent="-342900" defTabSz="914400">
              <a:buFont typeface="Courier New" panose="02070309020205020404" pitchFamily="49" charset="0"/>
              <a:buChar char="o"/>
            </a:pPr>
            <a:r>
              <a:rPr lang="en-US" altLang="en-US" sz="2400" dirty="0"/>
              <a:t> α</a:t>
            </a:r>
            <a:r>
              <a:rPr lang="en-US" altLang="en-US" sz="2400" dirty="0" err="1"/>
              <a:t>κόμ</a:t>
            </a:r>
            <a:r>
              <a:rPr lang="en-US" altLang="en-US" sz="2400" dirty="0"/>
              <a:t>α και τον προορισμό σου</a:t>
            </a:r>
          </a:p>
          <a:p>
            <a:pPr indent="-228600" defTabSz="914400"/>
            <a:r>
              <a:rPr lang="en-US" altLang="en-US" sz="2400" dirty="0"/>
              <a:t> </a:t>
            </a:r>
            <a:r>
              <a:rPr lang="en-US" altLang="en-US" sz="2400" dirty="0" err="1"/>
              <a:t>Το</a:t>
            </a:r>
            <a:r>
              <a:rPr lang="en-US" altLang="en-US" sz="2400" dirty="0"/>
              <a:t> επ</a:t>
            </a:r>
            <a:r>
              <a:rPr lang="en-US" altLang="en-US" sz="2400" dirty="0" err="1"/>
              <a:t>ιχειρημ</a:t>
            </a:r>
            <a:r>
              <a:rPr lang="en-US" altLang="en-US" sz="2400" dirty="0"/>
              <a:t>ατικό σχέδιο χωρίζεται σε μέρη τα οποία αλληλοσυσχετίζονται.</a:t>
            </a:r>
          </a:p>
          <a:p>
            <a:pPr indent="-228600" defTabSz="914400"/>
            <a:r>
              <a:rPr lang="en-US" altLang="en-US" sz="2400" dirty="0"/>
              <a:t> Η επ</a:t>
            </a:r>
            <a:r>
              <a:rPr lang="en-US" altLang="en-US" sz="2400" dirty="0" err="1"/>
              <a:t>όμενη</a:t>
            </a:r>
            <a:r>
              <a:rPr lang="en-US" altLang="en-US" sz="2400" dirty="0"/>
              <a:t> </a:t>
            </a:r>
            <a:r>
              <a:rPr lang="en-US" altLang="en-US" sz="2400" dirty="0" err="1"/>
              <a:t>δι</a:t>
            </a:r>
            <a:r>
              <a:rPr lang="en-US" altLang="en-US" sz="2400" dirty="0"/>
              <a:t>αφάνεια δείχνει τα στάδια του επιχειρηματικού σχεδιασμού.</a:t>
            </a:r>
          </a:p>
          <a:p>
            <a:pPr indent="-228600" defTabSz="914400"/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590007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Rectangle 2">
            <a:extLst>
              <a:ext uri="{FF2B5EF4-FFF2-40B4-BE49-F238E27FC236}">
                <a16:creationId xmlns:a16="http://schemas.microsoft.com/office/drawing/2014/main" id="{E7907308-5621-C90E-910C-0217893CE7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8895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0000"/>
          </a:bodyPr>
          <a:lstStyle/>
          <a:p>
            <a:pPr fontAlgn="auto">
              <a:spcAft>
                <a:spcPts val="0"/>
              </a:spcAft>
            </a:pPr>
            <a:r>
              <a:rPr lang="el-GR" altLang="en-US" b="1" dirty="0">
                <a:latin typeface="+mn-lt"/>
              </a:rPr>
              <a:t>Η διαδικασία εκκίνησης</a:t>
            </a:r>
          </a:p>
        </p:txBody>
      </p:sp>
      <p:grpSp>
        <p:nvGrpSpPr>
          <p:cNvPr id="10243" name="SmartArt Placeholder 1025">
            <a:extLst>
              <a:ext uri="{FF2B5EF4-FFF2-40B4-BE49-F238E27FC236}">
                <a16:creationId xmlns:a16="http://schemas.microsoft.com/office/drawing/2014/main" id="{64BAA08B-AFDA-38C3-8C04-24D0E1D6166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1800" y="1052513"/>
            <a:ext cx="8208963" cy="5191125"/>
            <a:chOff x="272" y="999"/>
            <a:chExt cx="3384" cy="2446"/>
          </a:xfrm>
        </p:grpSpPr>
        <p:cxnSp>
          <p:nvCxnSpPr>
            <p:cNvPr id="1028" name="_s1028">
              <a:extLst>
                <a:ext uri="{FF2B5EF4-FFF2-40B4-BE49-F238E27FC236}">
                  <a16:creationId xmlns:a16="http://schemas.microsoft.com/office/drawing/2014/main" id="{EDFF0E1C-BD14-C12F-80D2-CF7FB53DF8B0}"/>
                </a:ext>
              </a:extLst>
            </p:cNvPr>
            <p:cNvCxnSpPr>
              <a:cxnSpLocks noChangeShapeType="1"/>
              <a:stCxn id="15" idx="0"/>
              <a:endCxn id="14" idx="2"/>
            </p:cNvCxnSpPr>
            <p:nvPr/>
          </p:nvCxnSpPr>
          <p:spPr bwMode="auto">
            <a:xfrm flipV="1">
              <a:off x="2214" y="3015"/>
              <a:ext cx="3" cy="19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29" name="_s1029">
              <a:extLst>
                <a:ext uri="{FF2B5EF4-FFF2-40B4-BE49-F238E27FC236}">
                  <a16:creationId xmlns:a16="http://schemas.microsoft.com/office/drawing/2014/main" id="{3ED2FFE8-D312-CA7F-34BE-79B97E156065}"/>
                </a:ext>
              </a:extLst>
            </p:cNvPr>
            <p:cNvCxnSpPr>
              <a:cxnSpLocks noChangeShapeType="1"/>
              <a:stCxn id="14" idx="0"/>
              <a:endCxn id="11" idx="2"/>
            </p:cNvCxnSpPr>
            <p:nvPr/>
          </p:nvCxnSpPr>
          <p:spPr bwMode="auto">
            <a:xfrm rot="16200000">
              <a:off x="2145" y="2655"/>
              <a:ext cx="144" cy="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30" name="_s1030">
              <a:extLst>
                <a:ext uri="{FF2B5EF4-FFF2-40B4-BE49-F238E27FC236}">
                  <a16:creationId xmlns:a16="http://schemas.microsoft.com/office/drawing/2014/main" id="{D2AB7255-EE10-79D3-9BB0-A09AB50AFE14}"/>
                </a:ext>
              </a:extLst>
            </p:cNvPr>
            <p:cNvCxnSpPr>
              <a:cxnSpLocks noChangeShapeType="1"/>
              <a:stCxn id="13" idx="0"/>
              <a:endCxn id="11" idx="2"/>
            </p:cNvCxnSpPr>
            <p:nvPr/>
          </p:nvCxnSpPr>
          <p:spPr bwMode="auto">
            <a:xfrm rot="5400000" flipH="1">
              <a:off x="2648" y="2151"/>
              <a:ext cx="144" cy="1008"/>
            </a:xfrm>
            <a:prstGeom prst="bentConnector3">
              <a:avLst>
                <a:gd name="adj1" fmla="val 43375"/>
              </a:avLst>
            </a:prstGeom>
            <a:ln>
              <a:headEnd/>
              <a:tailEnd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31" name="_s1031">
              <a:extLst>
                <a:ext uri="{FF2B5EF4-FFF2-40B4-BE49-F238E27FC236}">
                  <a16:creationId xmlns:a16="http://schemas.microsoft.com/office/drawing/2014/main" id="{B185B577-DA27-D1B5-CCB7-EE291CDA87F0}"/>
                </a:ext>
              </a:extLst>
            </p:cNvPr>
            <p:cNvCxnSpPr>
              <a:cxnSpLocks noChangeShapeType="1"/>
              <a:stCxn id="12" idx="0"/>
              <a:endCxn id="11" idx="2"/>
            </p:cNvCxnSpPr>
            <p:nvPr/>
          </p:nvCxnSpPr>
          <p:spPr bwMode="auto">
            <a:xfrm rot="16200000">
              <a:off x="1640" y="2151"/>
              <a:ext cx="144" cy="1008"/>
            </a:xfrm>
            <a:prstGeom prst="bentConnector3">
              <a:avLst>
                <a:gd name="adj1" fmla="val 43375"/>
              </a:avLst>
            </a:prstGeom>
            <a:ln>
              <a:headEnd/>
              <a:tailEnd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32" name="_s1032">
              <a:extLst>
                <a:ext uri="{FF2B5EF4-FFF2-40B4-BE49-F238E27FC236}">
                  <a16:creationId xmlns:a16="http://schemas.microsoft.com/office/drawing/2014/main" id="{EC40C308-A706-4788-4929-E53DAA838699}"/>
                </a:ext>
              </a:extLst>
            </p:cNvPr>
            <p:cNvCxnSpPr>
              <a:cxnSpLocks noChangeShapeType="1"/>
              <a:stCxn id="11" idx="0"/>
              <a:endCxn id="9" idx="2"/>
            </p:cNvCxnSpPr>
            <p:nvPr/>
          </p:nvCxnSpPr>
          <p:spPr bwMode="auto">
            <a:xfrm rot="5400000" flipH="1">
              <a:off x="1892" y="1971"/>
              <a:ext cx="144" cy="505"/>
            </a:xfrm>
            <a:prstGeom prst="bentConnector3">
              <a:avLst>
                <a:gd name="adj1" fmla="val 43634"/>
              </a:avLst>
            </a:prstGeom>
            <a:ln>
              <a:headEnd/>
              <a:tailEnd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33" name="_s1033">
              <a:extLst>
                <a:ext uri="{FF2B5EF4-FFF2-40B4-BE49-F238E27FC236}">
                  <a16:creationId xmlns:a16="http://schemas.microsoft.com/office/drawing/2014/main" id="{F97032E6-A74A-A16D-75A9-8A9F86886D96}"/>
                </a:ext>
              </a:extLst>
            </p:cNvPr>
            <p:cNvCxnSpPr>
              <a:cxnSpLocks noChangeShapeType="1"/>
              <a:stCxn id="10" idx="0"/>
              <a:endCxn id="9" idx="2"/>
            </p:cNvCxnSpPr>
            <p:nvPr/>
          </p:nvCxnSpPr>
          <p:spPr bwMode="auto">
            <a:xfrm rot="16200000">
              <a:off x="1388" y="1971"/>
              <a:ext cx="144" cy="504"/>
            </a:xfrm>
            <a:prstGeom prst="bentConnector3">
              <a:avLst>
                <a:gd name="adj1" fmla="val 43634"/>
              </a:avLst>
            </a:prstGeom>
            <a:ln>
              <a:headEnd/>
              <a:tailEnd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34" name="_s1034">
              <a:extLst>
                <a:ext uri="{FF2B5EF4-FFF2-40B4-BE49-F238E27FC236}">
                  <a16:creationId xmlns:a16="http://schemas.microsoft.com/office/drawing/2014/main" id="{4C8CD597-9B16-7FDE-2A8D-86B2792760E7}"/>
                </a:ext>
              </a:extLst>
            </p:cNvPr>
            <p:cNvCxnSpPr>
              <a:cxnSpLocks noChangeShapeType="1"/>
              <a:stCxn id="9" idx="0"/>
              <a:endCxn id="6" idx="2"/>
            </p:cNvCxnSpPr>
            <p:nvPr/>
          </p:nvCxnSpPr>
          <p:spPr bwMode="auto">
            <a:xfrm rot="16200000">
              <a:off x="1641" y="1790"/>
              <a:ext cx="144" cy="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35" name="_s1035">
              <a:extLst>
                <a:ext uri="{FF2B5EF4-FFF2-40B4-BE49-F238E27FC236}">
                  <a16:creationId xmlns:a16="http://schemas.microsoft.com/office/drawing/2014/main" id="{72B0DDD8-C6DC-22BE-A92B-BDF8B5CBF6BC}"/>
                </a:ext>
              </a:extLst>
            </p:cNvPr>
            <p:cNvCxnSpPr>
              <a:cxnSpLocks noChangeShapeType="1"/>
              <a:stCxn id="8" idx="0"/>
              <a:endCxn id="6" idx="2"/>
            </p:cNvCxnSpPr>
            <p:nvPr/>
          </p:nvCxnSpPr>
          <p:spPr bwMode="auto">
            <a:xfrm rot="5400000" flipH="1">
              <a:off x="2144" y="1287"/>
              <a:ext cx="144" cy="1008"/>
            </a:xfrm>
            <a:prstGeom prst="bentConnector3">
              <a:avLst>
                <a:gd name="adj1" fmla="val 43375"/>
              </a:avLst>
            </a:prstGeom>
            <a:ln>
              <a:headEnd/>
              <a:tailEnd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36" name="_s1036">
              <a:extLst>
                <a:ext uri="{FF2B5EF4-FFF2-40B4-BE49-F238E27FC236}">
                  <a16:creationId xmlns:a16="http://schemas.microsoft.com/office/drawing/2014/main" id="{7983865F-4CD8-6E5A-AD5A-243F3A825543}"/>
                </a:ext>
              </a:extLst>
            </p:cNvPr>
            <p:cNvCxnSpPr>
              <a:cxnSpLocks noChangeShapeType="1"/>
              <a:stCxn id="7" idx="0"/>
              <a:endCxn id="6" idx="2"/>
            </p:cNvCxnSpPr>
            <p:nvPr/>
          </p:nvCxnSpPr>
          <p:spPr bwMode="auto">
            <a:xfrm rot="16200000">
              <a:off x="1136" y="1287"/>
              <a:ext cx="144" cy="1008"/>
            </a:xfrm>
            <a:prstGeom prst="bentConnector3">
              <a:avLst>
                <a:gd name="adj1" fmla="val 43375"/>
              </a:avLst>
            </a:prstGeom>
            <a:ln>
              <a:headEnd/>
              <a:tailEnd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37" name="_s1037">
              <a:extLst>
                <a:ext uri="{FF2B5EF4-FFF2-40B4-BE49-F238E27FC236}">
                  <a16:creationId xmlns:a16="http://schemas.microsoft.com/office/drawing/2014/main" id="{AEDEBE9E-A48E-E1EE-9253-D1BD45C8D57F}"/>
                </a:ext>
              </a:extLst>
            </p:cNvPr>
            <p:cNvCxnSpPr>
              <a:cxnSpLocks noChangeShapeType="1"/>
              <a:stCxn id="6" idx="0"/>
              <a:endCxn id="5" idx="2"/>
            </p:cNvCxnSpPr>
            <p:nvPr/>
          </p:nvCxnSpPr>
          <p:spPr bwMode="auto">
            <a:xfrm rot="16200000">
              <a:off x="1640" y="1359"/>
              <a:ext cx="144" cy="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</p:cxnSp>
        <p:sp>
          <p:nvSpPr>
            <p:cNvPr id="5" name="_s1038">
              <a:extLst>
                <a:ext uri="{FF2B5EF4-FFF2-40B4-BE49-F238E27FC236}">
                  <a16:creationId xmlns:a16="http://schemas.microsoft.com/office/drawing/2014/main" id="{ABBEDF21-4C9D-22F9-5D46-8A9844A441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999"/>
              <a:ext cx="864" cy="288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endParaRPr lang="el-GR" altLang="en-US" sz="1300" dirty="0">
                <a:solidFill>
                  <a:schemeClr val="tx1"/>
                </a:solidFill>
                <a:latin typeface="Georgia" panose="02040502050405020303" pitchFamily="18" charset="0"/>
                <a:cs typeface="Arial" panose="020B0604020202020204" pitchFamily="34" charset="0"/>
              </a:endParaRPr>
            </a:p>
            <a:p>
              <a:pPr algn="ctr" eaLnBrk="1" hangingPunct="1">
                <a:defRPr/>
              </a:pPr>
              <a:r>
                <a:rPr lang="el-GR" altLang="en-US" sz="1300" dirty="0">
                  <a:solidFill>
                    <a:schemeClr val="tx1"/>
                  </a:solidFill>
                  <a:latin typeface="Georgia" panose="02040502050405020303" pitchFamily="18" charset="0"/>
                  <a:cs typeface="Arial" panose="020B0604020202020204" pitchFamily="34" charset="0"/>
                </a:rPr>
                <a:t>Απόφαση εισόδου στις</a:t>
              </a:r>
            </a:p>
            <a:p>
              <a:pPr algn="ctr" eaLnBrk="1" hangingPunct="1">
                <a:defRPr/>
              </a:pPr>
              <a:r>
                <a:rPr lang="el-GR" altLang="en-US" sz="1300" dirty="0">
                  <a:solidFill>
                    <a:schemeClr val="tx1"/>
                  </a:solidFill>
                  <a:latin typeface="Georgia" panose="02040502050405020303" pitchFamily="18" charset="0"/>
                  <a:cs typeface="Arial" panose="020B0604020202020204" pitchFamily="34" charset="0"/>
                </a:rPr>
                <a:t>επιχειρήσεις</a:t>
              </a:r>
            </a:p>
            <a:p>
              <a:pPr algn="ctr" eaLnBrk="1" hangingPunct="1">
                <a:defRPr/>
              </a:pPr>
              <a:endParaRPr lang="el-GR" altLang="en-US" sz="1300" dirty="0">
                <a:solidFill>
                  <a:schemeClr val="tx1"/>
                </a:solidFill>
                <a:latin typeface="Georgia" panose="0204050205040502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6" name="_s1039">
              <a:extLst>
                <a:ext uri="{FF2B5EF4-FFF2-40B4-BE49-F238E27FC236}">
                  <a16:creationId xmlns:a16="http://schemas.microsoft.com/office/drawing/2014/main" id="{2E4444E7-88E3-A8F3-0FF4-A297B2DDA6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1431"/>
              <a:ext cx="864" cy="288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endParaRPr lang="el-GR" altLang="en-US" sz="1300">
                <a:solidFill>
                  <a:schemeClr val="tx1"/>
                </a:solidFill>
                <a:latin typeface="Georgia" panose="02040502050405020303" pitchFamily="18" charset="0"/>
                <a:cs typeface="Arial" panose="020B0604020202020204" pitchFamily="34" charset="0"/>
              </a:endParaRPr>
            </a:p>
            <a:p>
              <a:pPr algn="ctr" eaLnBrk="1" hangingPunct="1">
                <a:defRPr/>
              </a:pPr>
              <a:r>
                <a:rPr lang="el-GR" altLang="en-US" sz="1300">
                  <a:solidFill>
                    <a:schemeClr val="tx1"/>
                  </a:solidFill>
                  <a:latin typeface="Georgia" panose="02040502050405020303" pitchFamily="18" charset="0"/>
                  <a:cs typeface="Arial" panose="020B0604020202020204" pitchFamily="34" charset="0"/>
                </a:rPr>
                <a:t>Επιλογή προϊόντος ή</a:t>
              </a:r>
            </a:p>
            <a:p>
              <a:pPr algn="ctr" eaLnBrk="1" hangingPunct="1">
                <a:defRPr/>
              </a:pPr>
              <a:r>
                <a:rPr lang="el-GR" altLang="en-US" sz="1300">
                  <a:solidFill>
                    <a:schemeClr val="tx1"/>
                  </a:solidFill>
                  <a:latin typeface="Georgia" panose="02040502050405020303" pitchFamily="18" charset="0"/>
                  <a:cs typeface="Arial" panose="020B0604020202020204" pitchFamily="34" charset="0"/>
                </a:rPr>
                <a:t>υπηρεσίας</a:t>
              </a:r>
            </a:p>
            <a:p>
              <a:pPr algn="ctr" eaLnBrk="1" hangingPunct="1">
                <a:defRPr/>
              </a:pPr>
              <a:endParaRPr lang="el-GR" altLang="en-US" sz="1300">
                <a:solidFill>
                  <a:schemeClr val="tx1"/>
                </a:solidFill>
                <a:latin typeface="Georgia" panose="02040502050405020303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" name="_s1040">
              <a:extLst>
                <a:ext uri="{FF2B5EF4-FFF2-40B4-BE49-F238E27FC236}">
                  <a16:creationId xmlns:a16="http://schemas.microsoft.com/office/drawing/2014/main" id="{D096ADDC-B733-B2B7-19D0-DCA9023E43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1863"/>
              <a:ext cx="864" cy="288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el-GR" altLang="en-US" sz="1300">
                  <a:solidFill>
                    <a:schemeClr val="tx1"/>
                  </a:solidFill>
                  <a:latin typeface="Georgia" panose="02040502050405020303" pitchFamily="18" charset="0"/>
                  <a:cs typeface="Arial" panose="020B0604020202020204" pitchFamily="34" charset="0"/>
                </a:rPr>
                <a:t>Έρευνα αγοράς</a:t>
              </a:r>
            </a:p>
          </p:txBody>
        </p:sp>
        <p:sp>
          <p:nvSpPr>
            <p:cNvPr id="8" name="_s1041">
              <a:extLst>
                <a:ext uri="{FF2B5EF4-FFF2-40B4-BE49-F238E27FC236}">
                  <a16:creationId xmlns:a16="http://schemas.microsoft.com/office/drawing/2014/main" id="{981CA909-91EC-9391-4FA5-CF604E899C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8" y="1863"/>
              <a:ext cx="864" cy="288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el-GR" altLang="en-US" sz="1300">
                  <a:solidFill>
                    <a:schemeClr val="tx1"/>
                  </a:solidFill>
                  <a:latin typeface="Georgia" panose="02040502050405020303" pitchFamily="18" charset="0"/>
                  <a:cs typeface="Arial" panose="020B0604020202020204" pitchFamily="34" charset="0"/>
                </a:rPr>
                <a:t>Επιλογή τοποθεσίας</a:t>
              </a:r>
            </a:p>
          </p:txBody>
        </p:sp>
        <p:sp>
          <p:nvSpPr>
            <p:cNvPr id="9" name="_s1042">
              <a:extLst>
                <a:ext uri="{FF2B5EF4-FFF2-40B4-BE49-F238E27FC236}">
                  <a16:creationId xmlns:a16="http://schemas.microsoft.com/office/drawing/2014/main" id="{C4D41EAF-B1AD-FE40-5400-209E7B7288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1863"/>
              <a:ext cx="864" cy="288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el-GR" altLang="en-US" sz="1300">
                  <a:solidFill>
                    <a:schemeClr val="tx1"/>
                  </a:solidFill>
                  <a:latin typeface="Georgia" panose="02040502050405020303" pitchFamily="18" charset="0"/>
                  <a:cs typeface="Arial" panose="020B0604020202020204" pitchFamily="34" charset="0"/>
                </a:rPr>
                <a:t>Πρόβλεψη πωλήσεων</a:t>
              </a:r>
            </a:p>
          </p:txBody>
        </p:sp>
        <p:sp>
          <p:nvSpPr>
            <p:cNvPr id="10" name="_s1043">
              <a:extLst>
                <a:ext uri="{FF2B5EF4-FFF2-40B4-BE49-F238E27FC236}">
                  <a16:creationId xmlns:a16="http://schemas.microsoft.com/office/drawing/2014/main" id="{BC95FACD-7841-7B1C-17C8-0508949B51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6" y="2295"/>
              <a:ext cx="864" cy="288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el-GR" altLang="en-US" sz="1300">
                  <a:solidFill>
                    <a:schemeClr val="tx1"/>
                  </a:solidFill>
                  <a:latin typeface="Georgia" panose="02040502050405020303" pitchFamily="18" charset="0"/>
                  <a:cs typeface="Arial" panose="020B0604020202020204" pitchFamily="34" charset="0"/>
                </a:rPr>
                <a:t>Σχέδιο παραγωγής ή</a:t>
              </a:r>
            </a:p>
            <a:p>
              <a:pPr algn="ctr" eaLnBrk="1" hangingPunct="1">
                <a:defRPr/>
              </a:pPr>
              <a:r>
                <a:rPr lang="el-GR" altLang="en-US" sz="1300">
                  <a:solidFill>
                    <a:schemeClr val="tx1"/>
                  </a:solidFill>
                  <a:latin typeface="Georgia" panose="02040502050405020303" pitchFamily="18" charset="0"/>
                  <a:cs typeface="Arial" panose="020B0604020202020204" pitchFamily="34" charset="0"/>
                </a:rPr>
                <a:t>υπεργολαβία</a:t>
              </a:r>
            </a:p>
          </p:txBody>
        </p:sp>
        <p:sp>
          <p:nvSpPr>
            <p:cNvPr id="11" name="_s1044">
              <a:extLst>
                <a:ext uri="{FF2B5EF4-FFF2-40B4-BE49-F238E27FC236}">
                  <a16:creationId xmlns:a16="http://schemas.microsoft.com/office/drawing/2014/main" id="{302E246D-718F-3B85-4530-3B8B182A3F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4" y="2295"/>
              <a:ext cx="864" cy="288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el-GR" altLang="en-US" sz="1300">
                  <a:solidFill>
                    <a:schemeClr val="tx1"/>
                  </a:solidFill>
                  <a:latin typeface="Georgia" panose="02040502050405020303" pitchFamily="18" charset="0"/>
                  <a:cs typeface="Arial" panose="020B0604020202020204" pitchFamily="34" charset="0"/>
                </a:rPr>
                <a:t>Σχέδιο μάρκετινγκ</a:t>
              </a:r>
            </a:p>
          </p:txBody>
        </p:sp>
        <p:sp>
          <p:nvSpPr>
            <p:cNvPr id="12" name="_s1045">
              <a:extLst>
                <a:ext uri="{FF2B5EF4-FFF2-40B4-BE49-F238E27FC236}">
                  <a16:creationId xmlns:a16="http://schemas.microsoft.com/office/drawing/2014/main" id="{43273E5F-74F3-ACD6-BC4A-D16AC1F360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6" y="2727"/>
              <a:ext cx="864" cy="287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el-GR" altLang="en-US" sz="1300">
                  <a:solidFill>
                    <a:schemeClr val="tx1"/>
                  </a:solidFill>
                  <a:latin typeface="Georgia" panose="02040502050405020303" pitchFamily="18" charset="0"/>
                  <a:cs typeface="Arial" panose="020B0604020202020204" pitchFamily="34" charset="0"/>
                </a:rPr>
                <a:t>Προσωπικό </a:t>
              </a:r>
            </a:p>
          </p:txBody>
        </p:sp>
        <p:sp>
          <p:nvSpPr>
            <p:cNvPr id="13" name="_s1046">
              <a:extLst>
                <a:ext uri="{FF2B5EF4-FFF2-40B4-BE49-F238E27FC236}">
                  <a16:creationId xmlns:a16="http://schemas.microsoft.com/office/drawing/2014/main" id="{0B85EDE1-AABE-599B-C83C-CFA31CE6A6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2" y="2727"/>
              <a:ext cx="864" cy="287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el-GR" altLang="en-US" sz="1300">
                  <a:solidFill>
                    <a:schemeClr val="tx1"/>
                  </a:solidFill>
                  <a:latin typeface="Georgia" panose="02040502050405020303" pitchFamily="18" charset="0"/>
                  <a:cs typeface="Arial" panose="020B0604020202020204" pitchFamily="34" charset="0"/>
                </a:rPr>
                <a:t>Διοίκηση </a:t>
              </a:r>
            </a:p>
          </p:txBody>
        </p:sp>
        <p:sp>
          <p:nvSpPr>
            <p:cNvPr id="14" name="_s1047">
              <a:extLst>
                <a:ext uri="{FF2B5EF4-FFF2-40B4-BE49-F238E27FC236}">
                  <a16:creationId xmlns:a16="http://schemas.microsoft.com/office/drawing/2014/main" id="{50DBA84F-6F71-C035-D621-C56C3156F2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4" y="2727"/>
              <a:ext cx="864" cy="288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r>
                <a:rPr lang="el-GR" altLang="en-US" sz="1300">
                  <a:solidFill>
                    <a:schemeClr val="tx1"/>
                  </a:solidFill>
                  <a:latin typeface="Georgia" panose="02040502050405020303" pitchFamily="18" charset="0"/>
                  <a:cs typeface="Arial" panose="020B0604020202020204" pitchFamily="34" charset="0"/>
                </a:rPr>
                <a:t>Νομικές, φορολογικές και</a:t>
              </a:r>
            </a:p>
            <a:p>
              <a:pPr algn="ctr" eaLnBrk="1" hangingPunct="1">
                <a:defRPr/>
              </a:pPr>
              <a:r>
                <a:rPr lang="el-GR" altLang="en-US" sz="1300">
                  <a:solidFill>
                    <a:schemeClr val="tx1"/>
                  </a:solidFill>
                  <a:latin typeface="Georgia" panose="02040502050405020303" pitchFamily="18" charset="0"/>
                  <a:cs typeface="Arial" panose="020B0604020202020204" pitchFamily="34" charset="0"/>
                </a:rPr>
                <a:t>ασφαλιστικές πτυχές</a:t>
              </a:r>
            </a:p>
          </p:txBody>
        </p:sp>
        <p:sp>
          <p:nvSpPr>
            <p:cNvPr id="15" name="_s1048">
              <a:extLst>
                <a:ext uri="{FF2B5EF4-FFF2-40B4-BE49-F238E27FC236}">
                  <a16:creationId xmlns:a16="http://schemas.microsoft.com/office/drawing/2014/main" id="{1372193F-84C4-D119-3474-9114737EFE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5" y="3206"/>
              <a:ext cx="1797" cy="239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 lIns="0" tIns="0" rIns="0" bIns="0" anchor="ctr"/>
            <a:lstStyle/>
            <a:p>
              <a:pPr algn="ctr" eaLnBrk="1" hangingPunct="1">
                <a:defRPr/>
              </a:pPr>
              <a:endParaRPr lang="el-GR" altLang="en-US" sz="1600" dirty="0">
                <a:solidFill>
                  <a:schemeClr val="tx1"/>
                </a:solidFill>
                <a:latin typeface="Georgia" panose="02040502050405020303" pitchFamily="18" charset="0"/>
                <a:cs typeface="Arial" panose="020B0604020202020204" pitchFamily="34" charset="0"/>
              </a:endParaRPr>
            </a:p>
            <a:p>
              <a:pPr algn="ctr" eaLnBrk="1" hangingPunct="1">
                <a:defRPr/>
              </a:pPr>
              <a:endParaRPr lang="el-GR" altLang="en-US" sz="1600" dirty="0">
                <a:solidFill>
                  <a:schemeClr val="tx1"/>
                </a:solidFill>
                <a:latin typeface="Georgia" panose="02040502050405020303" pitchFamily="18" charset="0"/>
                <a:cs typeface="Arial" panose="020B0604020202020204" pitchFamily="34" charset="0"/>
              </a:endParaRPr>
            </a:p>
            <a:p>
              <a:pPr algn="ctr" eaLnBrk="1" hangingPunct="1">
                <a:defRPr/>
              </a:pPr>
              <a:r>
                <a:rPr lang="el-GR" altLang="en-US" sz="1600" dirty="0">
                  <a:solidFill>
                    <a:schemeClr val="tx1"/>
                  </a:solidFill>
                  <a:latin typeface="Georgia" panose="02040502050405020303" pitchFamily="18" charset="0"/>
                  <a:cs typeface="Arial" panose="020B0604020202020204" pitchFamily="34" charset="0"/>
                </a:rPr>
                <a:t>Ανάπτυξη οικονομικού</a:t>
              </a:r>
              <a:r>
                <a:rPr lang="en-US" altLang="en-US" sz="1600" dirty="0">
                  <a:solidFill>
                    <a:schemeClr val="tx1"/>
                  </a:solidFill>
                  <a:latin typeface="Georgia" panose="02040502050405020303" pitchFamily="18" charset="0"/>
                  <a:cs typeface="Arial" panose="020B0604020202020204" pitchFamily="34" charset="0"/>
                </a:rPr>
                <a:t> </a:t>
              </a:r>
              <a:r>
                <a:rPr lang="el-GR" altLang="en-US" sz="1600" dirty="0">
                  <a:solidFill>
                    <a:schemeClr val="tx1"/>
                  </a:solidFill>
                  <a:latin typeface="Georgia" panose="02040502050405020303" pitchFamily="18" charset="0"/>
                  <a:cs typeface="Arial" panose="020B0604020202020204" pitchFamily="34" charset="0"/>
                </a:rPr>
                <a:t>σχεδίου και ολοκλήρωση </a:t>
              </a:r>
            </a:p>
            <a:p>
              <a:pPr algn="ctr" eaLnBrk="1" hangingPunct="1">
                <a:defRPr/>
              </a:pPr>
              <a:r>
                <a:rPr lang="el-GR" altLang="en-US" sz="1600" dirty="0">
                  <a:solidFill>
                    <a:schemeClr val="tx1"/>
                  </a:solidFill>
                  <a:latin typeface="Georgia" panose="02040502050405020303" pitchFamily="18" charset="0"/>
                  <a:cs typeface="Arial" panose="020B0604020202020204" pitchFamily="34" charset="0"/>
                </a:rPr>
                <a:t>επιχειρηματικού σχεδίου  </a:t>
              </a:r>
            </a:p>
            <a:p>
              <a:pPr algn="ctr" eaLnBrk="1" hangingPunct="1">
                <a:defRPr/>
              </a:pPr>
              <a:endParaRPr lang="el-GR" altLang="en-US" sz="1400" dirty="0">
                <a:solidFill>
                  <a:schemeClr val="tx1"/>
                </a:solidFill>
                <a:latin typeface="Georgia" panose="02040502050405020303" pitchFamily="18" charset="0"/>
                <a:cs typeface="Arial" panose="020B0604020202020204" pitchFamily="34" charset="0"/>
              </a:endParaRPr>
            </a:p>
            <a:p>
              <a:pPr algn="ctr" eaLnBrk="1" hangingPunct="1">
                <a:defRPr/>
              </a:pPr>
              <a:endParaRPr lang="el-GR" altLang="en-US" sz="1400" dirty="0">
                <a:solidFill>
                  <a:schemeClr val="tx1"/>
                </a:solidFill>
                <a:latin typeface="Georgia" panose="02040502050405020303" pitchFamily="18" charset="0"/>
                <a:cs typeface="Arial" panose="020B0604020202020204" pitchFamily="34" charset="0"/>
              </a:endParaRPr>
            </a:p>
          </p:txBody>
        </p:sp>
      </p:grp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id="{9D4377E0-E753-82FF-EFBC-822482905C76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l-GR"/>
              <a:t>© 2007 Εκδόσεις Κριτική </a:t>
            </a:r>
          </a:p>
        </p:txBody>
      </p:sp>
    </p:spTree>
    <p:extLst>
      <p:ext uri="{BB962C8B-B14F-4D97-AF65-F5344CB8AC3E}">
        <p14:creationId xmlns:p14="http://schemas.microsoft.com/office/powerpoint/2010/main" val="33107968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319" name="Rectangle 1331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21" name="Rectangle 1332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23" name="Rectangle 1332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25" name="Rectangle 1332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27" name="Rectangle 1332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0A3A28DD-E4C0-7303-6F44-B48C96AEBA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8699" y="294538"/>
            <a:ext cx="7421963" cy="103366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defTabSz="914400" fontAlgn="auto">
              <a:spcAft>
                <a:spcPts val="0"/>
              </a:spcAft>
            </a:pPr>
            <a:r>
              <a:rPr lang="en-US" altLang="en-US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Το επιχειρηματικό σχέδιο</a:t>
            </a:r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id="{DCD02A21-2E42-6F88-394F-3EBAD7FB646F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 rot="5400000">
            <a:off x="-1370793" y="1984248"/>
            <a:ext cx="308609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  <a:defRPr/>
            </a:pPr>
            <a:r>
              <a:rPr lang="en-US" sz="10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2007 Εκδόσεις Κριτική </a:t>
            </a:r>
          </a:p>
        </p:txBody>
      </p:sp>
      <p:sp>
        <p:nvSpPr>
          <p:cNvPr id="11266" name="Rectangle 3">
            <a:extLst>
              <a:ext uri="{FF2B5EF4-FFF2-40B4-BE49-F238E27FC236}">
                <a16:creationId xmlns:a16="http://schemas.microsoft.com/office/drawing/2014/main" id="{CDFEBFF4-1917-3A7B-982B-1F445ADA69F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9513" y="1772816"/>
            <a:ext cx="8799484" cy="4790646"/>
          </a:xfrm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indent="0" defTabSz="914400">
              <a:buNone/>
            </a:pPr>
            <a:r>
              <a:rPr lang="en-US" altLang="en-US" sz="2400" b="1" dirty="0">
                <a:solidFill>
                  <a:srgbClr val="0070C0"/>
                </a:solidFill>
              </a:rPr>
              <a:t>ΠΡΙΝ</a:t>
            </a:r>
          </a:p>
          <a:p>
            <a:pPr indent="-228600" defTabSz="914400"/>
            <a:r>
              <a:rPr lang="en-US" altLang="en-US" sz="2400" dirty="0" err="1"/>
              <a:t>Γι</a:t>
            </a:r>
            <a:r>
              <a:rPr lang="en-US" altLang="en-US" sz="2400" dirty="0"/>
              <a:t>ατί χρειάζεται ο σχεδιασμός πριν την επιχειρηματική εκκίνηση</a:t>
            </a:r>
          </a:p>
          <a:p>
            <a:pPr indent="-228600" defTabSz="914400"/>
            <a:r>
              <a:rPr lang="en-US" altLang="en-US" sz="2400" dirty="0" err="1"/>
              <a:t>Βοηθάει</a:t>
            </a:r>
            <a:r>
              <a:rPr lang="en-US" altLang="en-US" sz="2400" dirty="0"/>
              <a:t> </a:t>
            </a:r>
            <a:r>
              <a:rPr lang="en-US" altLang="en-US" sz="2400" dirty="0" err="1"/>
              <a:t>στην</a:t>
            </a:r>
            <a:r>
              <a:rPr lang="en-US" altLang="en-US" sz="2400" dirty="0"/>
              <a:t> καθα</a:t>
            </a:r>
            <a:r>
              <a:rPr lang="en-US" altLang="en-US" sz="2400" dirty="0" err="1"/>
              <a:t>ρή</a:t>
            </a:r>
            <a:r>
              <a:rPr lang="en-US" altLang="en-US" sz="2400" dirty="0"/>
              <a:t> </a:t>
            </a:r>
            <a:r>
              <a:rPr lang="en-US" altLang="en-US" sz="2400" b="1" dirty="0" err="1"/>
              <a:t>δι</a:t>
            </a:r>
            <a:r>
              <a:rPr lang="en-US" altLang="en-US" sz="2400" b="1" dirty="0"/>
              <a:t>ατύπωση των στόχων</a:t>
            </a:r>
            <a:r>
              <a:rPr lang="en-US" altLang="en-US" sz="2400" dirty="0"/>
              <a:t> για κάποια χρονική περίοδο.</a:t>
            </a:r>
          </a:p>
          <a:p>
            <a:pPr indent="-228600" defTabSz="914400"/>
            <a:r>
              <a:rPr lang="en-US" altLang="en-US" sz="2400" dirty="0" err="1"/>
              <a:t>Ορίζει</a:t>
            </a:r>
            <a:r>
              <a:rPr lang="en-US" altLang="en-US" sz="2400" dirty="0"/>
              <a:t> </a:t>
            </a:r>
            <a:r>
              <a:rPr lang="en-US" altLang="en-US" sz="2400" dirty="0" err="1"/>
              <a:t>το</a:t>
            </a:r>
            <a:r>
              <a:rPr lang="en-US" altLang="en-US" sz="2400" dirty="0"/>
              <a:t> </a:t>
            </a:r>
            <a:r>
              <a:rPr lang="en-US" altLang="en-US" sz="2400" b="1" dirty="0"/>
              <a:t>επ</a:t>
            </a:r>
            <a:r>
              <a:rPr lang="en-US" altLang="en-US" sz="2400" b="1" dirty="0" err="1"/>
              <a:t>ιχειρημ</a:t>
            </a:r>
            <a:r>
              <a:rPr lang="en-US" altLang="en-US" sz="2400" b="1" dirty="0"/>
              <a:t>ατικό περιβάλλον </a:t>
            </a:r>
            <a:r>
              <a:rPr lang="en-US" altLang="en-US" sz="2400" dirty="0"/>
              <a:t>μέσα στο οποίο η επιχείρηση λειτουργεί και τονίζει τους περιορισμούς.</a:t>
            </a:r>
          </a:p>
          <a:p>
            <a:pPr indent="-228600" defTabSz="914400"/>
            <a:r>
              <a:rPr lang="en-US" altLang="en-US" sz="2400" dirty="0" err="1"/>
              <a:t>Βοηθάει</a:t>
            </a:r>
            <a:r>
              <a:rPr lang="en-US" altLang="en-US" sz="2400" dirty="0"/>
              <a:t> </a:t>
            </a:r>
            <a:r>
              <a:rPr lang="en-US" altLang="en-US" sz="2400" dirty="0" err="1"/>
              <a:t>στην</a:t>
            </a:r>
            <a:r>
              <a:rPr lang="en-US" altLang="en-US" sz="2400" dirty="0"/>
              <a:t> </a:t>
            </a:r>
            <a:r>
              <a:rPr lang="en-US" altLang="en-US" sz="2400" b="1" dirty="0" err="1"/>
              <a:t>εν</a:t>
            </a:r>
            <a:r>
              <a:rPr lang="en-US" altLang="en-US" sz="2400" b="1" dirty="0"/>
              <a:t>ατένιση του μέλλοντος </a:t>
            </a:r>
            <a:r>
              <a:rPr lang="en-US" altLang="en-US" sz="2400" dirty="0"/>
              <a:t>παρέχοντας ένα κατάλληλο για το σκοπό αυτό πλαίσιο.</a:t>
            </a:r>
          </a:p>
          <a:p>
            <a:pPr indent="-228600" defTabSz="914400"/>
            <a:r>
              <a:rPr lang="en-US" altLang="en-US" sz="2400" dirty="0" err="1"/>
              <a:t>Φέρνει</a:t>
            </a:r>
            <a:r>
              <a:rPr lang="en-US" altLang="en-US" sz="2400" dirty="0"/>
              <a:t> μα</a:t>
            </a:r>
            <a:r>
              <a:rPr lang="en-US" altLang="en-US" sz="2400" dirty="0" err="1"/>
              <a:t>ζί</a:t>
            </a:r>
            <a:r>
              <a:rPr lang="en-US" altLang="en-US" sz="2400" dirty="0"/>
              <a:t> </a:t>
            </a:r>
            <a:r>
              <a:rPr lang="en-US" altLang="en-US" sz="2400" b="1" dirty="0" err="1"/>
              <a:t>όλες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τις</a:t>
            </a:r>
            <a:r>
              <a:rPr lang="en-US" altLang="en-US" sz="2400" b="1" dirty="0"/>
              <a:t> απα</a:t>
            </a:r>
            <a:r>
              <a:rPr lang="en-US" altLang="en-US" sz="2400" b="1" dirty="0" err="1"/>
              <a:t>ιτούμενες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εργ</a:t>
            </a:r>
            <a:r>
              <a:rPr lang="en-US" altLang="en-US" sz="2400" b="1" dirty="0"/>
              <a:t>ασίες</a:t>
            </a:r>
            <a:r>
              <a:rPr lang="en-US" altLang="en-US" sz="2400" dirty="0"/>
              <a:t>, έτσι ώστε αυτές να μπορούν να </a:t>
            </a:r>
            <a:r>
              <a:rPr lang="en-US" altLang="en-US" sz="2400" b="1" dirty="0"/>
              <a:t>ιδωθούν η μία σε σχέση </a:t>
            </a:r>
            <a:r>
              <a:rPr lang="en-US" altLang="en-US" sz="2400" dirty="0"/>
              <a:t>με την άλλη, π.χ. </a:t>
            </a:r>
            <a:r>
              <a:rPr lang="en-US" altLang="en-US" sz="2400" dirty="0" err="1"/>
              <a:t>έρευν</a:t>
            </a:r>
            <a:r>
              <a:rPr lang="en-US" altLang="en-US" sz="2400" dirty="0"/>
              <a:t>α αγοράς και πρόβλεψη πωλήσεων. </a:t>
            </a:r>
          </a:p>
        </p:txBody>
      </p:sp>
    </p:spTree>
    <p:extLst>
      <p:ext uri="{BB962C8B-B14F-4D97-AF65-F5344CB8AC3E}">
        <p14:creationId xmlns:p14="http://schemas.microsoft.com/office/powerpoint/2010/main" val="3484590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343" name="Rectangle 14342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45" name="Rectangle 14344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47" name="Rectangle 14346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49" name="Rectangle 14348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51" name="Rectangle 14350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81933AF0-162A-C464-8D82-75FBDF66FA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8699" y="294538"/>
            <a:ext cx="7421963" cy="103366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defTabSz="914400" fontAlgn="auto">
              <a:spcAft>
                <a:spcPts val="0"/>
              </a:spcAft>
            </a:pPr>
            <a:r>
              <a:rPr lang="en-US" altLang="en-US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Το επιχειρηματικό σχέδιο</a:t>
            </a:r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id="{E6A4F247-FAE8-CA9D-70BF-B37AEBDA6483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 rot="5400000">
            <a:off x="-1370793" y="1984248"/>
            <a:ext cx="308609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  <a:defRPr/>
            </a:pPr>
            <a:r>
              <a:rPr lang="en-US" sz="10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2007 Εκδόσεις Κριτική </a:t>
            </a:r>
          </a:p>
        </p:txBody>
      </p:sp>
      <p:sp>
        <p:nvSpPr>
          <p:cNvPr id="12290" name="Rectangle 3">
            <a:extLst>
              <a:ext uri="{FF2B5EF4-FFF2-40B4-BE49-F238E27FC236}">
                <a16:creationId xmlns:a16="http://schemas.microsoft.com/office/drawing/2014/main" id="{0054B880-3ED6-583D-3A3F-F5F053AD0FC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9512" y="1885278"/>
            <a:ext cx="8712967" cy="4424041"/>
          </a:xfrm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indent="0" defTabSz="914400">
              <a:buNone/>
            </a:pPr>
            <a:r>
              <a:rPr lang="en-US" altLang="en-US" sz="2800" b="1" dirty="0" err="1">
                <a:solidFill>
                  <a:srgbClr val="0070C0"/>
                </a:solidFill>
              </a:rPr>
              <a:t>Πριν</a:t>
            </a:r>
            <a:endParaRPr lang="en-US" altLang="en-US" sz="2800" b="1" dirty="0">
              <a:solidFill>
                <a:srgbClr val="0070C0"/>
              </a:solidFill>
            </a:endParaRPr>
          </a:p>
          <a:p>
            <a:pPr indent="-228600" defTabSz="914400"/>
            <a:r>
              <a:rPr lang="en-US" altLang="en-US" sz="2800" dirty="0" err="1"/>
              <a:t>Γι</a:t>
            </a:r>
            <a:r>
              <a:rPr lang="en-US" altLang="en-US" sz="2800" dirty="0"/>
              <a:t>ατί χρειάζεται ο σχεδιασμός πριν την επιχειρηματική εκκίνηση (2)</a:t>
            </a:r>
          </a:p>
          <a:p>
            <a:pPr indent="-228600" defTabSz="914400"/>
            <a:r>
              <a:rPr lang="en-US" altLang="en-US" sz="2800" dirty="0" err="1"/>
              <a:t>Δείχνει</a:t>
            </a:r>
            <a:r>
              <a:rPr lang="en-US" altLang="en-US" sz="2800" dirty="0"/>
              <a:t> π</a:t>
            </a:r>
            <a:r>
              <a:rPr lang="en-US" altLang="en-US" sz="2800" dirty="0" err="1"/>
              <a:t>όση</a:t>
            </a:r>
            <a:r>
              <a:rPr lang="en-US" altLang="en-US" sz="2800" dirty="0"/>
              <a:t> </a:t>
            </a:r>
            <a:r>
              <a:rPr lang="en-US" altLang="en-US" sz="2800" dirty="0" err="1"/>
              <a:t>είν</a:t>
            </a:r>
            <a:r>
              <a:rPr lang="en-US" altLang="en-US" sz="2800" dirty="0"/>
              <a:t>αι η </a:t>
            </a:r>
            <a:r>
              <a:rPr lang="en-US" altLang="en-US" sz="2800" b="1" dirty="0"/>
              <a:t>απαιτούμενη χρηματοδότηση</a:t>
            </a:r>
            <a:r>
              <a:rPr lang="en-US" altLang="en-US" sz="2800" dirty="0"/>
              <a:t>, για ποιους </a:t>
            </a:r>
            <a:r>
              <a:rPr lang="en-US" altLang="en-US" sz="2800" b="1" dirty="0"/>
              <a:t>σκοπούς</a:t>
            </a:r>
            <a:r>
              <a:rPr lang="en-US" altLang="en-US" sz="2800" dirty="0"/>
              <a:t> πρέπει να χρησιμοποιηθεί και για ποιο </a:t>
            </a:r>
            <a:r>
              <a:rPr lang="en-US" altLang="en-US" sz="2800" b="1" dirty="0"/>
              <a:t>χρονικό διάστημα</a:t>
            </a:r>
            <a:r>
              <a:rPr lang="en-US" altLang="en-US" sz="2800" dirty="0"/>
              <a:t>.</a:t>
            </a:r>
          </a:p>
          <a:p>
            <a:pPr indent="-228600" defTabSz="914400"/>
            <a:r>
              <a:rPr lang="en-US" altLang="en-US" sz="2800" dirty="0"/>
              <a:t>Απα</a:t>
            </a:r>
            <a:r>
              <a:rPr lang="en-US" altLang="en-US" sz="2800" dirty="0" err="1"/>
              <a:t>ιτείτ</a:t>
            </a:r>
            <a:r>
              <a:rPr lang="en-US" altLang="en-US" sz="2800" dirty="0"/>
              <a:t>αι από δυνητικούς </a:t>
            </a:r>
            <a:r>
              <a:rPr lang="en-US" altLang="en-US" sz="2800" b="1" dirty="0"/>
              <a:t>δανειστές</a:t>
            </a:r>
            <a:r>
              <a:rPr lang="en-US" altLang="en-US" sz="2800" dirty="0"/>
              <a:t> και </a:t>
            </a:r>
            <a:r>
              <a:rPr lang="en-US" altLang="en-US" sz="2800" b="1" dirty="0"/>
              <a:t>επενδυτές</a:t>
            </a:r>
            <a:r>
              <a:rPr lang="en-US" altLang="en-US" sz="2800" dirty="0"/>
              <a:t>.</a:t>
            </a:r>
          </a:p>
          <a:p>
            <a:pPr indent="-228600" defTabSz="914400"/>
            <a:r>
              <a:rPr lang="en-US" altLang="en-US" sz="2800" b="1" dirty="0" err="1"/>
              <a:t>Μειώνει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τον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κίνδυνο</a:t>
            </a:r>
            <a:r>
              <a:rPr lang="en-US" altLang="en-US" sz="2800" b="1" dirty="0"/>
              <a:t> </a:t>
            </a:r>
            <a:r>
              <a:rPr lang="en-US" altLang="en-US" sz="2800" dirty="0"/>
              <a:t>– </a:t>
            </a:r>
            <a:r>
              <a:rPr lang="en-US" altLang="en-US" sz="2800" dirty="0" err="1"/>
              <a:t>με</a:t>
            </a:r>
            <a:r>
              <a:rPr lang="en-US" altLang="en-US" sz="2800" dirty="0"/>
              <a:t> </a:t>
            </a:r>
            <a:r>
              <a:rPr lang="en-US" altLang="en-US" sz="2800" dirty="0" err="1"/>
              <a:t>την</a:t>
            </a:r>
            <a:r>
              <a:rPr lang="en-US" altLang="en-US" sz="2800" dirty="0"/>
              <a:t> </a:t>
            </a:r>
            <a:r>
              <a:rPr lang="en-US" altLang="en-US" sz="2800" dirty="0" err="1"/>
              <a:t>ολοκλήρωσή</a:t>
            </a:r>
            <a:r>
              <a:rPr lang="en-US" altLang="en-US" sz="2800" dirty="0"/>
              <a:t> </a:t>
            </a:r>
            <a:r>
              <a:rPr lang="en-US" altLang="en-US" sz="2800" dirty="0" err="1"/>
              <a:t>του</a:t>
            </a:r>
            <a:r>
              <a:rPr lang="en-US" altLang="en-US" sz="2800" dirty="0"/>
              <a:t> </a:t>
            </a:r>
            <a:r>
              <a:rPr lang="en-US" altLang="en-US" sz="2800" dirty="0" err="1"/>
              <a:t>δίνει</a:t>
            </a:r>
            <a:r>
              <a:rPr lang="en-US" altLang="en-US" sz="2800" dirty="0"/>
              <a:t> </a:t>
            </a:r>
            <a:r>
              <a:rPr lang="en-US" altLang="en-US" sz="2800" dirty="0" err="1"/>
              <a:t>στον</a:t>
            </a:r>
            <a:r>
              <a:rPr lang="en-US" altLang="en-US" sz="2800" dirty="0"/>
              <a:t> επ</a:t>
            </a:r>
            <a:r>
              <a:rPr lang="en-US" altLang="en-US" sz="2800" dirty="0" err="1"/>
              <a:t>ίδοξο</a:t>
            </a:r>
            <a:r>
              <a:rPr lang="en-US" altLang="en-US" sz="2800" dirty="0"/>
              <a:t> επ</a:t>
            </a:r>
            <a:r>
              <a:rPr lang="en-US" altLang="en-US" sz="2800" dirty="0" err="1"/>
              <a:t>ιχειρημ</a:t>
            </a:r>
            <a:r>
              <a:rPr lang="en-US" altLang="en-US" sz="2800" dirty="0"/>
              <a:t>ατία την απαιτούμενη </a:t>
            </a:r>
            <a:r>
              <a:rPr lang="en-US" altLang="en-US" sz="2800" b="1" dirty="0"/>
              <a:t>αυτοπεποίθηση</a:t>
            </a:r>
            <a:r>
              <a:rPr lang="en-US" alt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5537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24" name="Rectangle 9223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26" name="Rectangle 9225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28" name="Rectangle 9227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30" name="Rectangle 9229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32" name="Rectangle 9231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978B797C-4ED4-567A-F27C-8D47F74017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 fontAlgn="auto">
              <a:spcAft>
                <a:spcPts val="0"/>
              </a:spcAft>
              <a:defRPr/>
            </a:pPr>
            <a:r>
              <a:rPr lang="en-US" altLang="en-US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Η διαδικασία εκκίνησης</a:t>
            </a:r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id="{829F8D0E-8875-5E1F-898D-A9CA7DB2CB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370793" y="1984248"/>
            <a:ext cx="308609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  <a:defRPr/>
            </a:pPr>
            <a:r>
              <a:rPr lang="en-US" sz="10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2007 Εκδόσεις Κριτική 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C739DDC-D946-9D8C-5640-B1401D5118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512" y="1885278"/>
            <a:ext cx="8712967" cy="467818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defTabSz="914400" fontAlgn="auto">
              <a:spcAft>
                <a:spcPts val="0"/>
              </a:spcAft>
              <a:buNone/>
              <a:defRPr/>
            </a:pPr>
            <a:r>
              <a:rPr lang="en-US" altLang="en-US" sz="2800" dirty="0" err="1">
                <a:solidFill>
                  <a:srgbClr val="0070C0"/>
                </a:solidFill>
              </a:rPr>
              <a:t>Στάδι</a:t>
            </a:r>
            <a:r>
              <a:rPr lang="en-US" altLang="en-US" sz="2800" dirty="0">
                <a:solidFill>
                  <a:srgbClr val="0070C0"/>
                </a:solidFill>
              </a:rPr>
              <a:t>α δημιουργίας μιας επιχείρησης (Scott 1991)</a:t>
            </a:r>
          </a:p>
          <a:p>
            <a:pPr marL="514350" indent="-228600" defTabSz="914400" fontAlgn="auto">
              <a:spcAft>
                <a:spcPts val="0"/>
              </a:spcAft>
              <a:defRPr/>
            </a:pPr>
            <a:r>
              <a:rPr lang="en-US" altLang="en-US" sz="2800" b="1" dirty="0"/>
              <a:t>Απ</a:t>
            </a:r>
            <a:r>
              <a:rPr lang="en-US" altLang="en-US" sz="2800" b="1" dirty="0" err="1"/>
              <a:t>όκτηση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κινήτρου</a:t>
            </a:r>
            <a:r>
              <a:rPr lang="en-US" altLang="en-US" sz="2800" b="1" dirty="0"/>
              <a:t> </a:t>
            </a:r>
            <a:r>
              <a:rPr lang="en-US" altLang="en-US" sz="2800" dirty="0"/>
              <a:t>– </a:t>
            </a:r>
            <a:r>
              <a:rPr lang="en-US" altLang="en-US" sz="2800" dirty="0" err="1"/>
              <a:t>ώθηση</a:t>
            </a:r>
            <a:r>
              <a:rPr lang="en-US" altLang="en-US" sz="2800" dirty="0"/>
              <a:t> ή </a:t>
            </a:r>
            <a:r>
              <a:rPr lang="en-US" altLang="en-US" sz="2800" dirty="0" err="1"/>
              <a:t>έλξη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ενεργο</a:t>
            </a:r>
            <a:r>
              <a:rPr lang="en-US" altLang="en-US" sz="2800" dirty="0"/>
              <a:t>ποίηση, καταλύτες, δέσμευση.</a:t>
            </a:r>
          </a:p>
          <a:p>
            <a:pPr marL="514350" indent="-228600" defTabSz="914400" fontAlgn="auto">
              <a:spcAft>
                <a:spcPts val="0"/>
              </a:spcAft>
              <a:defRPr/>
            </a:pPr>
            <a:r>
              <a:rPr lang="en-US" altLang="en-US" sz="2800" b="1" dirty="0" err="1"/>
              <a:t>Εύρεση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μι</a:t>
            </a:r>
            <a:r>
              <a:rPr lang="en-US" altLang="en-US" sz="2800" b="1" dirty="0"/>
              <a:t>ας ιδέας </a:t>
            </a:r>
            <a:r>
              <a:rPr lang="en-US" altLang="en-US" sz="2800" dirty="0"/>
              <a:t>– εύρεση μιας ανεπεξέργαστης ιδέας, ξεκίνημα από το μηδέν, αγορά μιας επιχείρησης ή δικαιόχρηση.</a:t>
            </a:r>
          </a:p>
          <a:p>
            <a:pPr marL="514350" indent="-228600" defTabSz="914400" fontAlgn="auto">
              <a:spcAft>
                <a:spcPts val="0"/>
              </a:spcAft>
              <a:defRPr/>
            </a:pPr>
            <a:r>
              <a:rPr lang="en-US" altLang="en-US" sz="2800" b="1" dirty="0" err="1"/>
              <a:t>Αξιο</a:t>
            </a:r>
            <a:r>
              <a:rPr lang="en-US" altLang="en-US" sz="2800" b="1" dirty="0"/>
              <a:t>ποίηση της ιδέας </a:t>
            </a:r>
            <a:r>
              <a:rPr lang="en-US" altLang="en-US" sz="2800" dirty="0"/>
              <a:t>– έλεγχος και έρευνα του προϊόντος/ υπηρεσίας και της αγοράς.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367" name="Rectangle 1536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9" name="Rectangle 15368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71" name="Rectangle 15370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73" name="Rectangle 15372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75" name="Rectangle 15374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9D9D71D1-062C-5F3F-C4D6-30306D0CFF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8699" y="294538"/>
            <a:ext cx="7421963" cy="103366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defTabSz="914400" fontAlgn="auto">
              <a:spcAft>
                <a:spcPts val="0"/>
              </a:spcAft>
            </a:pPr>
            <a:r>
              <a:rPr lang="en-US" altLang="en-US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Το επιχειρηματικό σχέδιο</a:t>
            </a:r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id="{2666FC76-37B5-60F5-A514-137B511853AD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 rot="5400000">
            <a:off x="-1370793" y="1984248"/>
            <a:ext cx="308609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  <a:defRPr/>
            </a:pPr>
            <a:r>
              <a:rPr lang="en-US" sz="10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2007 Εκδόσεις Κριτική </a:t>
            </a:r>
          </a:p>
        </p:txBody>
      </p:sp>
      <p:sp>
        <p:nvSpPr>
          <p:cNvPr id="13314" name="Rectangle 3">
            <a:extLst>
              <a:ext uri="{FF2B5EF4-FFF2-40B4-BE49-F238E27FC236}">
                <a16:creationId xmlns:a16="http://schemas.microsoft.com/office/drawing/2014/main" id="{C413560A-58C0-94D9-C244-E048D9C51CE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9512" y="1772816"/>
            <a:ext cx="8640959" cy="4790646"/>
          </a:xfrm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 lnSpcReduction="10000"/>
          </a:bodyPr>
          <a:lstStyle/>
          <a:p>
            <a:pPr marL="0" indent="0" defTabSz="914400">
              <a:buNone/>
            </a:pPr>
            <a:r>
              <a:rPr lang="en-US" altLang="en-US" sz="2800" b="1" dirty="0" err="1">
                <a:solidFill>
                  <a:srgbClr val="0070C0"/>
                </a:solidFill>
              </a:rPr>
              <a:t>Μετά</a:t>
            </a:r>
            <a:endParaRPr lang="en-US" altLang="en-US" sz="2800" b="1" dirty="0">
              <a:solidFill>
                <a:srgbClr val="0070C0"/>
              </a:solidFill>
            </a:endParaRPr>
          </a:p>
          <a:p>
            <a:pPr indent="-228600" defTabSz="914400"/>
            <a:r>
              <a:rPr lang="en-US" altLang="en-US" sz="2800" dirty="0" err="1"/>
              <a:t>Γι</a:t>
            </a:r>
            <a:r>
              <a:rPr lang="en-US" altLang="en-US" sz="2800" dirty="0"/>
              <a:t>ατί χρειάζεται ο σχεδιασμός μετά την επιχειρηματική εκκίνηση</a:t>
            </a:r>
          </a:p>
          <a:p>
            <a:pPr indent="-228600" defTabSz="914400"/>
            <a:r>
              <a:rPr lang="en-US" altLang="en-US" sz="2800" dirty="0"/>
              <a:t>Απ</a:t>
            </a:r>
            <a:r>
              <a:rPr lang="en-US" altLang="en-US" sz="2800" dirty="0" err="1"/>
              <a:t>οτελεί</a:t>
            </a:r>
            <a:r>
              <a:rPr lang="en-US" altLang="en-US" sz="2800" dirty="0"/>
              <a:t> </a:t>
            </a:r>
            <a:r>
              <a:rPr lang="en-US" altLang="en-US" sz="2800" dirty="0" err="1"/>
              <a:t>έν</a:t>
            </a:r>
            <a:r>
              <a:rPr lang="en-US" altLang="en-US" sz="2800" dirty="0"/>
              <a:t>α </a:t>
            </a:r>
            <a:r>
              <a:rPr lang="en-US" altLang="en-US" sz="2800" b="1" dirty="0"/>
              <a:t>λειτουργικό σχέδιο </a:t>
            </a:r>
            <a:r>
              <a:rPr lang="en-US" altLang="en-US" sz="2800" dirty="0"/>
              <a:t>για το </a:t>
            </a:r>
            <a:r>
              <a:rPr lang="en-US" altLang="en-US" sz="2800" b="1" dirty="0"/>
              <a:t>πρώτο έτος </a:t>
            </a:r>
            <a:r>
              <a:rPr lang="en-US" altLang="en-US" sz="2800" dirty="0"/>
              <a:t>– παρέχει έναν οδηγό τον οποίον ο επιχειρηματίας μπορεί να ακολουθήσει.</a:t>
            </a:r>
          </a:p>
          <a:p>
            <a:pPr indent="-228600" defTabSz="914400"/>
            <a:r>
              <a:rPr lang="en-US" altLang="en-US" sz="2800" b="1" dirty="0"/>
              <a:t>Παρα</a:t>
            </a:r>
            <a:r>
              <a:rPr lang="en-US" altLang="en-US" sz="2800" b="1" dirty="0" err="1"/>
              <a:t>κολούθηση</a:t>
            </a:r>
            <a:r>
              <a:rPr lang="en-US" altLang="en-US" sz="2800" dirty="0"/>
              <a:t> – επ</a:t>
            </a:r>
            <a:r>
              <a:rPr lang="en-US" altLang="en-US" sz="2800" dirty="0" err="1"/>
              <a:t>ιτρέ</a:t>
            </a:r>
            <a:r>
              <a:rPr lang="en-US" altLang="en-US" sz="2800" dirty="0"/>
              <a:t>πει στον επιχειρηματία να συγκρίνει την </a:t>
            </a:r>
            <a:r>
              <a:rPr lang="en-US" altLang="en-US" sz="2800" b="1" dirty="0"/>
              <a:t>επίδοσή</a:t>
            </a:r>
            <a:r>
              <a:rPr lang="en-US" altLang="en-US" sz="2800" dirty="0"/>
              <a:t> του με τους </a:t>
            </a:r>
            <a:r>
              <a:rPr lang="en-US" altLang="en-US" sz="2800" b="1" dirty="0"/>
              <a:t>στόχους</a:t>
            </a:r>
            <a:r>
              <a:rPr lang="en-US" altLang="en-US" sz="2800" dirty="0"/>
              <a:t> που έχουν τεθεί.</a:t>
            </a:r>
          </a:p>
          <a:p>
            <a:pPr indent="-228600" defTabSz="914400"/>
            <a:r>
              <a:rPr lang="en-US" altLang="en-US" sz="2800" b="1" dirty="0" err="1"/>
              <a:t>Έλεγχος</a:t>
            </a:r>
            <a:r>
              <a:rPr lang="en-US" altLang="en-US" sz="2800" dirty="0"/>
              <a:t> – </a:t>
            </a:r>
            <a:r>
              <a:rPr lang="en-US" altLang="en-US" sz="2800" dirty="0" err="1"/>
              <a:t>οι</a:t>
            </a:r>
            <a:r>
              <a:rPr lang="en-US" altLang="en-US" sz="2800" dirty="0"/>
              <a:t> </a:t>
            </a:r>
            <a:r>
              <a:rPr lang="en-US" altLang="en-US" sz="2800" b="1" dirty="0" err="1"/>
              <a:t>δι</a:t>
            </a:r>
            <a:r>
              <a:rPr lang="en-US" altLang="en-US" sz="2800" b="1" dirty="0"/>
              <a:t>ακυμάνσεις</a:t>
            </a:r>
            <a:r>
              <a:rPr lang="en-US" altLang="en-US" sz="2800" dirty="0"/>
              <a:t> μπορούν να </a:t>
            </a:r>
            <a:r>
              <a:rPr lang="en-US" altLang="en-US" sz="2800" b="1" dirty="0"/>
              <a:t>ερευνηθούν</a:t>
            </a:r>
            <a:r>
              <a:rPr lang="en-US" altLang="en-US" sz="2800" dirty="0"/>
              <a:t> και να οδηγήσουν στις εκάστοτε απαραίτητες </a:t>
            </a:r>
            <a:r>
              <a:rPr lang="en-US" altLang="en-US" sz="2800" b="1" dirty="0"/>
              <a:t>διορθωτικές</a:t>
            </a:r>
            <a:r>
              <a:rPr lang="en-US" altLang="en-US" sz="2800" dirty="0"/>
              <a:t> </a:t>
            </a:r>
            <a:r>
              <a:rPr lang="en-US" altLang="en-US" sz="2800" b="1" dirty="0"/>
              <a:t>κινήσεις</a:t>
            </a:r>
            <a:r>
              <a:rPr lang="en-US" altLang="en-U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34047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391" name="Rectangle 16390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93" name="Rectangle 16392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95" name="Rectangle 16394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97" name="Rectangle 16396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99" name="Rectangle 16398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11E82E83-A04B-B08A-1418-921D641A73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8699" y="294538"/>
            <a:ext cx="7421963" cy="103366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defTabSz="914400" fontAlgn="auto">
              <a:spcAft>
                <a:spcPts val="0"/>
              </a:spcAft>
            </a:pPr>
            <a:r>
              <a:rPr lang="en-US" altLang="en-US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Το επιχειρηματικό σχέδιο</a:t>
            </a:r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id="{021D639C-E8A7-56AC-5696-E83D4D54BEFF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 rot="5400000">
            <a:off x="-1370793" y="1984248"/>
            <a:ext cx="308609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  <a:defRPr/>
            </a:pPr>
            <a:r>
              <a:rPr lang="en-US" sz="10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2007 Εκδόσεις Κριτική </a:t>
            </a: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DD0F9037-EDDF-2FE1-E462-F82442D19D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9512" y="1885278"/>
            <a:ext cx="8712967" cy="4678183"/>
          </a:xfrm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indent="0" defTabSz="914400">
              <a:buNone/>
            </a:pPr>
            <a:r>
              <a:rPr lang="en-US" altLang="en-US" sz="2800" b="1" dirty="0" err="1">
                <a:solidFill>
                  <a:srgbClr val="0070C0"/>
                </a:solidFill>
              </a:rPr>
              <a:t>Οφέλη</a:t>
            </a:r>
            <a:r>
              <a:rPr lang="en-US" altLang="en-US" sz="2800" b="1" dirty="0">
                <a:solidFill>
                  <a:srgbClr val="0070C0"/>
                </a:solidFill>
              </a:rPr>
              <a:t> </a:t>
            </a:r>
          </a:p>
          <a:p>
            <a:pPr indent="-228600" defTabSz="914400"/>
            <a:r>
              <a:rPr lang="en-US" altLang="en-US" sz="2800" dirty="0"/>
              <a:t>Πα</a:t>
            </a:r>
            <a:r>
              <a:rPr lang="en-US" altLang="en-US" sz="2800" dirty="0" err="1"/>
              <a:t>ρέχει</a:t>
            </a:r>
            <a:r>
              <a:rPr lang="en-US" altLang="en-US" sz="2800" dirty="0"/>
              <a:t> </a:t>
            </a:r>
            <a:r>
              <a:rPr lang="en-US" altLang="en-US" sz="2800" dirty="0" err="1"/>
              <a:t>μι</a:t>
            </a:r>
            <a:r>
              <a:rPr lang="en-US" altLang="en-US" sz="2800" dirty="0"/>
              <a:t>α λεπτομερή </a:t>
            </a:r>
            <a:r>
              <a:rPr lang="en-US" altLang="en-US" sz="2800" b="1" dirty="0"/>
              <a:t>γνώση</a:t>
            </a:r>
            <a:r>
              <a:rPr lang="en-US" altLang="en-US" sz="2800" dirty="0"/>
              <a:t> του επιχειρηματικού </a:t>
            </a:r>
            <a:r>
              <a:rPr lang="en-US" altLang="en-US" sz="2800" b="1" dirty="0"/>
              <a:t>περιβάλλοντος</a:t>
            </a:r>
            <a:r>
              <a:rPr lang="en-US" altLang="en-US" sz="2800" dirty="0"/>
              <a:t>.</a:t>
            </a:r>
          </a:p>
          <a:p>
            <a:pPr indent="-228600" defTabSz="914400"/>
            <a:r>
              <a:rPr lang="en-US" altLang="en-US" sz="2800" dirty="0"/>
              <a:t>Πα</a:t>
            </a:r>
            <a:r>
              <a:rPr lang="en-US" altLang="en-US" sz="2800" dirty="0" err="1"/>
              <a:t>ρέχει</a:t>
            </a:r>
            <a:r>
              <a:rPr lang="en-US" altLang="en-US" sz="2800" dirty="0"/>
              <a:t> </a:t>
            </a:r>
            <a:r>
              <a:rPr lang="en-US" altLang="en-US" sz="2800" dirty="0" err="1"/>
              <a:t>μι</a:t>
            </a:r>
            <a:r>
              <a:rPr lang="en-US" altLang="en-US" sz="2800" dirty="0"/>
              <a:t>α καθαρή </a:t>
            </a:r>
            <a:r>
              <a:rPr lang="en-US" altLang="en-US" sz="2800" b="1" dirty="0"/>
              <a:t>εικόνα</a:t>
            </a:r>
            <a:r>
              <a:rPr lang="en-US" altLang="en-US" sz="2800" dirty="0"/>
              <a:t> στον επιχειρηματία για τον τρόπο </a:t>
            </a:r>
            <a:r>
              <a:rPr lang="en-US" altLang="en-US" sz="2800" b="1" dirty="0"/>
              <a:t>προσφοράς</a:t>
            </a:r>
            <a:r>
              <a:rPr lang="en-US" altLang="en-US" sz="2800" dirty="0"/>
              <a:t> του προϊόντος ή της υπηρεσίας του.</a:t>
            </a:r>
          </a:p>
          <a:p>
            <a:pPr indent="-228600" defTabSz="914400"/>
            <a:r>
              <a:rPr lang="en-US" altLang="en-US" sz="2800" b="1" dirty="0"/>
              <a:t>Επ</a:t>
            </a:r>
            <a:r>
              <a:rPr lang="en-US" altLang="en-US" sz="2800" b="1" dirty="0" err="1"/>
              <a:t>ιτρέ</a:t>
            </a:r>
            <a:r>
              <a:rPr lang="en-US" altLang="en-US" sz="2800" b="1" dirty="0"/>
              <a:t>πει</a:t>
            </a:r>
            <a:r>
              <a:rPr lang="en-US" altLang="en-US" sz="2800" dirty="0"/>
              <a:t> τη </a:t>
            </a:r>
            <a:r>
              <a:rPr lang="en-US" altLang="en-US" sz="2800" b="1" dirty="0"/>
              <a:t>διάπραξη λαθών </a:t>
            </a:r>
            <a:r>
              <a:rPr lang="en-US" altLang="en-US" sz="2800" dirty="0"/>
              <a:t>στα χαρτιά αντί για την αγορά.</a:t>
            </a:r>
          </a:p>
          <a:p>
            <a:pPr indent="-228600" defTabSz="914400"/>
            <a:r>
              <a:rPr lang="en-US" altLang="en-US" sz="2800" dirty="0" err="1"/>
              <a:t>Δίνει</a:t>
            </a:r>
            <a:r>
              <a:rPr lang="en-US" altLang="en-US" sz="2800" dirty="0"/>
              <a:t> </a:t>
            </a:r>
            <a:r>
              <a:rPr lang="en-US" altLang="en-US" sz="2800" b="1" dirty="0" err="1"/>
              <a:t>εμ</a:t>
            </a:r>
            <a:r>
              <a:rPr lang="en-US" altLang="en-US" sz="2800" b="1" dirty="0"/>
              <a:t>πιστοσύνη</a:t>
            </a:r>
            <a:r>
              <a:rPr lang="en-US" altLang="en-US" sz="2800" dirty="0"/>
              <a:t> στις </a:t>
            </a:r>
            <a:r>
              <a:rPr lang="en-US" altLang="en-US" sz="2800" b="1" dirty="0"/>
              <a:t>τράπεζες</a:t>
            </a:r>
            <a:r>
              <a:rPr lang="en-US" altLang="en-US" sz="2800" dirty="0"/>
              <a:t>, καθώς και σε άλλους </a:t>
            </a:r>
            <a:r>
              <a:rPr lang="en-US" altLang="en-US" sz="2800" b="1" dirty="0"/>
              <a:t>δανειστές</a:t>
            </a:r>
            <a:r>
              <a:rPr lang="en-US" altLang="en-US" sz="2800" dirty="0"/>
              <a:t> και </a:t>
            </a:r>
            <a:r>
              <a:rPr lang="en-US" altLang="en-US" sz="2800" b="1" dirty="0"/>
              <a:t>επενδυτές</a:t>
            </a:r>
            <a:r>
              <a:rPr lang="en-US" alt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09098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368" name="Rectangle 1536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70" name="Rectangle 1536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72" name="Rectangle 1537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74" name="Rectangle 1537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76" name="Rectangle 1537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3559AE87-819A-E6C9-E905-B0A9F556EE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8699" y="294538"/>
            <a:ext cx="7421963" cy="103366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defTabSz="914400" fontAlgn="auto">
              <a:spcAft>
                <a:spcPts val="0"/>
              </a:spcAft>
            </a:pPr>
            <a:r>
              <a:rPr lang="en-US" altLang="en-US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Το επιχειρηματικό σχέδιο</a:t>
            </a:r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id="{BE1FE0B8-0149-9916-1212-96BEEF984C62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 rot="5400000">
            <a:off x="-1370793" y="1984248"/>
            <a:ext cx="308609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  <a:defRPr/>
            </a:pPr>
            <a:r>
              <a:rPr lang="en-US" sz="10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2007 Εκδόσεις Κριτική 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47560EB6-28AE-12B6-32CD-E0E7169086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9513" y="1772816"/>
            <a:ext cx="8799484" cy="4790646"/>
          </a:xfrm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indent="-228600" defTabSz="914400"/>
            <a:r>
              <a:rPr lang="en-US" altLang="en-US" sz="2800" dirty="0" err="1"/>
              <a:t>Εάν</a:t>
            </a:r>
            <a:r>
              <a:rPr lang="en-US" altLang="en-US" sz="2800" dirty="0"/>
              <a:t> </a:t>
            </a:r>
            <a:r>
              <a:rPr lang="en-US" altLang="en-US" sz="2800" dirty="0" err="1"/>
              <a:t>είν</a:t>
            </a:r>
            <a:r>
              <a:rPr lang="en-US" altLang="en-US" sz="2800" dirty="0"/>
              <a:t>αι καλοφτιαγμένο, θα δημιουργεί μια θετική εντύπωση για τον επιχειρηματία.</a:t>
            </a:r>
          </a:p>
          <a:p>
            <a:pPr indent="-228600" defTabSz="914400"/>
            <a:r>
              <a:rPr lang="en-US" altLang="en-US" sz="2800" dirty="0"/>
              <a:t>Θα π</a:t>
            </a:r>
            <a:r>
              <a:rPr lang="en-US" altLang="en-US" sz="2800" dirty="0" err="1"/>
              <a:t>ρέ</a:t>
            </a:r>
            <a:r>
              <a:rPr lang="en-US" altLang="en-US" sz="2800" dirty="0"/>
              <a:t>πει να είναι περιεκτικό και καλογραμμένο και όχι υπερβολικά τεχνικό ή μεγάλο.</a:t>
            </a:r>
          </a:p>
          <a:p>
            <a:pPr indent="-228600" defTabSz="914400"/>
            <a:r>
              <a:rPr lang="en-US" altLang="en-US" sz="2800" dirty="0"/>
              <a:t>20-30 </a:t>
            </a:r>
            <a:r>
              <a:rPr lang="en-US" altLang="en-US" sz="2800" dirty="0" err="1"/>
              <a:t>σελίδες</a:t>
            </a:r>
            <a:r>
              <a:rPr lang="en-US" altLang="en-US" sz="2800" dirty="0"/>
              <a:t> </a:t>
            </a:r>
            <a:r>
              <a:rPr lang="en-US" altLang="en-US" sz="2800" dirty="0" err="1"/>
              <a:t>είν</a:t>
            </a:r>
            <a:r>
              <a:rPr lang="en-US" altLang="en-US" sz="2800" dirty="0"/>
              <a:t>αι συνήθως αρκετές για μια μικρή επιχείρηση.</a:t>
            </a:r>
          </a:p>
          <a:p>
            <a:pPr indent="-228600" defTabSz="914400"/>
            <a:r>
              <a:rPr lang="en-US" altLang="en-US" sz="2800" dirty="0" err="1"/>
              <a:t>Εάν</a:t>
            </a:r>
            <a:r>
              <a:rPr lang="en-US" altLang="en-US" sz="2800" dirty="0"/>
              <a:t> απα</a:t>
            </a:r>
            <a:r>
              <a:rPr lang="en-US" altLang="en-US" sz="2800" dirty="0" err="1"/>
              <a:t>ιτείτ</a:t>
            </a:r>
            <a:r>
              <a:rPr lang="en-US" altLang="en-US" sz="2800" dirty="0"/>
              <a:t>αι για τη συγκέντρωση χρηματοδότησης, θα πρέπει ίσως να προσαρμόζεται κατάλληλα για κάθε έναν δυνητικό χρηματοδότη.</a:t>
            </a:r>
          </a:p>
        </p:txBody>
      </p:sp>
    </p:spTree>
    <p:extLst>
      <p:ext uri="{BB962C8B-B14F-4D97-AF65-F5344CB8AC3E}">
        <p14:creationId xmlns:p14="http://schemas.microsoft.com/office/powerpoint/2010/main" val="1297021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48" name="Rectangle 1024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50" name="Rectangle 1024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52" name="Rectangle 1025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54" name="Rectangle 1025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56" name="Rectangle 1025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3C3FECBB-E111-DF71-B35F-B65C68380D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 fontAlgn="auto">
              <a:spcAft>
                <a:spcPts val="0"/>
              </a:spcAft>
              <a:defRPr/>
            </a:pPr>
            <a:r>
              <a:rPr lang="en-US" altLang="en-US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Η διαδικασία εκκίνησης</a:t>
            </a:r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id="{50D417D6-2866-590C-2865-E0646F1C05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370793" y="1984248"/>
            <a:ext cx="308609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  <a:defRPr/>
            </a:pPr>
            <a:r>
              <a:rPr lang="en-US" sz="10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2007 Εκδόσεις Κριτική 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31AF1C6C-967B-4D89-F16B-721085EF54C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520" y="1885278"/>
            <a:ext cx="8568951" cy="442404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defTabSz="914400" fontAlgn="auto">
              <a:spcAft>
                <a:spcPts val="0"/>
              </a:spcAft>
              <a:buNone/>
              <a:defRPr/>
            </a:pPr>
            <a:r>
              <a:rPr lang="en-US" altLang="en-US" sz="2400" dirty="0" err="1">
                <a:solidFill>
                  <a:srgbClr val="0070C0"/>
                </a:solidFill>
              </a:rPr>
              <a:t>Στάδι</a:t>
            </a:r>
            <a:r>
              <a:rPr lang="en-US" altLang="en-US" sz="2400" dirty="0">
                <a:solidFill>
                  <a:srgbClr val="0070C0"/>
                </a:solidFill>
              </a:rPr>
              <a:t>α δημιουργίας μιας επιχείρησης (συνέχεια)</a:t>
            </a:r>
          </a:p>
          <a:p>
            <a:pPr marL="457200" indent="-228600" defTabSz="914400" fontAlgn="auto">
              <a:spcAft>
                <a:spcPts val="0"/>
              </a:spcAft>
              <a:defRPr/>
            </a:pPr>
            <a:r>
              <a:rPr lang="en-US" altLang="en-US" sz="2400" b="1" dirty="0" err="1"/>
              <a:t>Προσδιορισμός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των</a:t>
            </a:r>
            <a:r>
              <a:rPr lang="en-US" altLang="en-US" sz="2400" b="1" dirty="0"/>
              <a:t> π</a:t>
            </a:r>
            <a:r>
              <a:rPr lang="en-US" altLang="en-US" sz="2400" b="1" dirty="0" err="1"/>
              <a:t>όρων</a:t>
            </a:r>
            <a:r>
              <a:rPr lang="en-US" altLang="en-US" sz="2400" b="1" dirty="0"/>
              <a:t> </a:t>
            </a:r>
            <a:r>
              <a:rPr lang="en-US" altLang="en-US" sz="2400" dirty="0"/>
              <a:t>– π</a:t>
            </a:r>
            <a:r>
              <a:rPr lang="en-US" altLang="en-US" sz="2400" dirty="0" err="1"/>
              <a:t>ροσδιορισμός</a:t>
            </a:r>
            <a:r>
              <a:rPr lang="en-US" altLang="en-US" sz="2400" dirty="0"/>
              <a:t> </a:t>
            </a:r>
            <a:r>
              <a:rPr lang="en-US" altLang="en-US" sz="2400" dirty="0" err="1"/>
              <a:t>της</a:t>
            </a:r>
            <a:r>
              <a:rPr lang="en-US" altLang="en-US" sz="2400" dirty="0"/>
              <a:t> </a:t>
            </a:r>
            <a:r>
              <a:rPr lang="en-US" altLang="en-US" sz="2400" dirty="0" err="1"/>
              <a:t>κλίμ</a:t>
            </a:r>
            <a:r>
              <a:rPr lang="en-US" altLang="en-US" sz="2400" dirty="0"/>
              <a:t>ακας της επιχείρησης και των απαιτούμενων πόρων: παραγωγικών, ανθρωπίνων, εγκαταστάσεων, οικονομικών.</a:t>
            </a:r>
          </a:p>
          <a:p>
            <a:pPr marL="457200" indent="-228600" defTabSz="914400" fontAlgn="auto">
              <a:spcAft>
                <a:spcPts val="0"/>
              </a:spcAft>
              <a:defRPr/>
            </a:pPr>
            <a:r>
              <a:rPr lang="en-US" altLang="en-US" sz="2400" b="1" dirty="0" err="1"/>
              <a:t>Δι</a:t>
            </a:r>
            <a:r>
              <a:rPr lang="en-US" altLang="en-US" sz="2400" b="1" dirty="0"/>
              <a:t>απραγματεύσεις</a:t>
            </a:r>
            <a:r>
              <a:rPr lang="en-US" altLang="en-US" sz="2400" dirty="0"/>
              <a:t> για την είσοδο στον κόσμο των επιχειρήσεων – απόκτηση χρηματοδότησης, εγκαταστάσεων, προμηθευτών, πελατών, νομικής μορφής.</a:t>
            </a:r>
          </a:p>
          <a:p>
            <a:pPr marL="457200" indent="-228600" defTabSz="914400" fontAlgn="auto">
              <a:spcAft>
                <a:spcPts val="0"/>
              </a:spcAft>
              <a:defRPr/>
            </a:pPr>
            <a:r>
              <a:rPr lang="en-US" altLang="en-US" sz="2400" b="1" dirty="0" err="1"/>
              <a:t>Γέννηση</a:t>
            </a:r>
            <a:r>
              <a:rPr lang="en-US" altLang="en-US" sz="2400" b="1" dirty="0"/>
              <a:t> και επιβ</a:t>
            </a:r>
            <a:r>
              <a:rPr lang="en-US" altLang="en-US" sz="2400" b="1" dirty="0" err="1"/>
              <a:t>ίωση</a:t>
            </a:r>
            <a:r>
              <a:rPr lang="en-US" altLang="en-US" sz="2400" b="1" dirty="0"/>
              <a:t> </a:t>
            </a:r>
            <a:r>
              <a:rPr lang="en-US" altLang="en-US" sz="2400" dirty="0"/>
              <a:t>– α</a:t>
            </a:r>
            <a:r>
              <a:rPr lang="en-US" altLang="en-US" sz="2400" dirty="0" err="1"/>
              <a:t>νά</a:t>
            </a:r>
            <a:r>
              <a:rPr lang="en-US" altLang="en-US" sz="2400" dirty="0"/>
              <a:t>πτυξη των συστημάτων, της διοίκησης και των κανονισμών της επιχείρησης, εδραίωση σχέσεων με πελάτες, προμηθευτές και εργαζόμενους.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28" name="Rectangle 3072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30" name="Rectangle 3072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32" name="Rectangle 3073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34" name="Rectangle 3073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36" name="Rectangle 3073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251EA143-6262-B4BC-0A59-963AD63DE4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 fontAlgn="auto">
              <a:spcAft>
                <a:spcPts val="0"/>
              </a:spcAft>
              <a:defRPr/>
            </a:pPr>
            <a:r>
              <a:rPr lang="en-US" altLang="en-US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Είδη Επιχειρήσεων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8B53E7C6-164A-5C12-0A60-F7CAFCD39A0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504" y="1772816"/>
            <a:ext cx="8856983" cy="4790646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indent="0" defTabSz="914400" fontAlgn="auto">
              <a:spcAft>
                <a:spcPts val="0"/>
              </a:spcAft>
              <a:buNone/>
              <a:defRPr/>
            </a:pPr>
            <a:r>
              <a:rPr lang="en-US" altLang="en-US" sz="2400" b="1" dirty="0" err="1">
                <a:solidFill>
                  <a:srgbClr val="0070C0"/>
                </a:solidFill>
              </a:rPr>
              <a:t>Κύριες</a:t>
            </a:r>
            <a:r>
              <a:rPr lang="en-US" altLang="en-US" sz="2400" b="1" dirty="0">
                <a:solidFill>
                  <a:srgbClr val="0070C0"/>
                </a:solidFill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</a:rPr>
              <a:t>μορφές</a:t>
            </a:r>
            <a:r>
              <a:rPr lang="en-US" altLang="en-US" sz="2400" b="1" dirty="0">
                <a:solidFill>
                  <a:srgbClr val="0070C0"/>
                </a:solidFill>
              </a:rPr>
              <a:t> επ</a:t>
            </a:r>
            <a:r>
              <a:rPr lang="en-US" altLang="en-US" sz="2400" b="1" dirty="0" err="1">
                <a:solidFill>
                  <a:srgbClr val="0070C0"/>
                </a:solidFill>
              </a:rPr>
              <a:t>ιχειρήσεων</a:t>
            </a:r>
            <a:endParaRPr lang="en-US" altLang="en-US" sz="2400" b="1" dirty="0">
              <a:solidFill>
                <a:srgbClr val="0070C0"/>
              </a:solidFill>
            </a:endParaRPr>
          </a:p>
          <a:p>
            <a:pPr indent="-228600" defTabSz="914400" fontAlgn="auto">
              <a:spcAft>
                <a:spcPts val="0"/>
              </a:spcAft>
              <a:defRPr/>
            </a:pPr>
            <a:endParaRPr lang="en-US" altLang="en-US" sz="2400" dirty="0"/>
          </a:p>
          <a:p>
            <a:pPr indent="-228600" defTabSz="914400" fontAlgn="auto">
              <a:spcAft>
                <a:spcPts val="0"/>
              </a:spcAft>
              <a:defRPr/>
            </a:pPr>
            <a:r>
              <a:rPr lang="en-US" altLang="en-US" sz="2400" b="1" dirty="0" err="1"/>
              <a:t>Ατομική</a:t>
            </a:r>
            <a:r>
              <a:rPr lang="en-US" altLang="en-US" sz="2400" b="1" dirty="0"/>
              <a:t> επ</a:t>
            </a:r>
            <a:r>
              <a:rPr lang="en-US" altLang="en-US" sz="2400" b="1" dirty="0" err="1"/>
              <a:t>ιχείρηση</a:t>
            </a:r>
            <a:r>
              <a:rPr lang="en-US" altLang="en-US" sz="2400" b="1" dirty="0"/>
              <a:t> </a:t>
            </a:r>
            <a:r>
              <a:rPr lang="en-US" altLang="en-US" sz="2400" dirty="0"/>
              <a:t>– απ</a:t>
            </a:r>
            <a:r>
              <a:rPr lang="en-US" altLang="en-US" sz="2400" dirty="0" err="1"/>
              <a:t>λοϊκή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εύκολο</a:t>
            </a:r>
            <a:r>
              <a:rPr lang="en-US" altLang="en-US" sz="2400" dirty="0"/>
              <a:t> να </a:t>
            </a:r>
            <a:r>
              <a:rPr lang="en-US" altLang="en-US" sz="2400" dirty="0" err="1"/>
              <a:t>δημιουργηθεί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εμ</a:t>
            </a:r>
            <a:r>
              <a:rPr lang="en-US" altLang="en-US" sz="2400" dirty="0"/>
              <a:t>πορεύεται στο όνομα του ιδιοκτήτη ή της επιχείρησης.</a:t>
            </a:r>
          </a:p>
          <a:p>
            <a:pPr indent="-228600" defTabSz="914400" fontAlgn="auto">
              <a:spcAft>
                <a:spcPts val="0"/>
              </a:spcAft>
              <a:defRPr/>
            </a:pPr>
            <a:r>
              <a:rPr lang="en-US" altLang="en-US" sz="2400" b="1" dirty="0" err="1"/>
              <a:t>Συνετ</a:t>
            </a:r>
            <a:r>
              <a:rPr lang="en-US" altLang="en-US" sz="2400" b="1" dirty="0"/>
              <a:t>αιρισμός</a:t>
            </a:r>
            <a:r>
              <a:rPr lang="en-US" altLang="en-US" sz="2400" dirty="0"/>
              <a:t> – δημιουργία μιας επιχείρησης μαζί με έναν ή περισσότερους συνεταίρους, συνετή η ύπαρξη γραπτής συμφωνίας μεταξύ των συνεταίρων, από κοινού ευθύνη.</a:t>
            </a:r>
          </a:p>
          <a:p>
            <a:pPr indent="-228600" defTabSz="914400" fontAlgn="auto">
              <a:spcAft>
                <a:spcPts val="0"/>
              </a:spcAft>
              <a:defRPr/>
            </a:pPr>
            <a:r>
              <a:rPr lang="en-US" altLang="en-US" sz="2400" b="1" dirty="0" err="1"/>
              <a:t>Ετ</a:t>
            </a:r>
            <a:r>
              <a:rPr lang="en-US" altLang="en-US" sz="2400" b="1" dirty="0"/>
              <a:t>αιρεία περιορισμένης ευθύνης </a:t>
            </a:r>
            <a:r>
              <a:rPr lang="en-US" altLang="en-US" sz="2400" dirty="0"/>
              <a:t>– νομική οντότητα με μετόχους και διευθυντές, περιορισμένη ευθύνη των μετόχων (τουλάχιστον θεωρητικά).</a:t>
            </a:r>
          </a:p>
          <a:p>
            <a:pPr indent="-228600" defTabSz="914400" fontAlgn="auto">
              <a:spcAft>
                <a:spcPts val="0"/>
              </a:spcAft>
              <a:defRPr/>
            </a:pPr>
            <a:r>
              <a:rPr lang="en-US" altLang="en-US" sz="2400" b="1" dirty="0" err="1"/>
              <a:t>Δικ</a:t>
            </a:r>
            <a:r>
              <a:rPr lang="en-US" altLang="en-US" sz="2400" b="1" dirty="0"/>
              <a:t>αιόχρηση</a:t>
            </a:r>
            <a:r>
              <a:rPr lang="en-US" altLang="en-US" sz="2400" dirty="0"/>
              <a:t> – ο δικαιοπάροχος δίνει άδεια στο δικαιοδόχο να ανοίξει μια επιχείρηση κάτω από το ίδιο όνομα και η οποία θα λειτουργεί με τον ίδιο τρόπο. Ο </a:t>
            </a:r>
            <a:r>
              <a:rPr lang="en-US" altLang="en-US" sz="2400" dirty="0" err="1"/>
              <a:t>δικ</a:t>
            </a:r>
            <a:r>
              <a:rPr lang="en-US" altLang="en-US" sz="2400" dirty="0"/>
              <a:t>αιοδόχος πληρώνει ένα αρχικό ποσό (κεφάλαιο), καθώς και δικαιώματα, στο δικαιοπάροχο.</a:t>
            </a:r>
          </a:p>
          <a:p>
            <a:pPr indent="-228600" defTabSz="914400" fontAlgn="auto">
              <a:spcAft>
                <a:spcPts val="0"/>
              </a:spcAft>
              <a:defRPr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1D98CAC-3EFF-4342-BD5A-6C0E8CAB4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9144000" cy="40068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F84144C-0B99-E184-4396-6E89755A6C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650" y="914402"/>
            <a:ext cx="7886700" cy="2659957"/>
          </a:xfrm>
        </p:spPr>
        <p:txBody>
          <a:bodyPr>
            <a:normAutofit/>
          </a:bodyPr>
          <a:lstStyle/>
          <a:p>
            <a:r>
              <a:rPr lang="en-US" sz="7000">
                <a:solidFill>
                  <a:srgbClr val="FFFFFF"/>
                </a:solidFill>
              </a:rPr>
              <a:t>Mission Statement</a:t>
            </a:r>
            <a:br>
              <a:rPr lang="en-US" sz="7000">
                <a:solidFill>
                  <a:srgbClr val="FFFFFF"/>
                </a:solidFill>
              </a:rPr>
            </a:br>
            <a:r>
              <a:rPr lang="en-US" sz="7000">
                <a:solidFill>
                  <a:srgbClr val="FFFFFF"/>
                </a:solidFill>
              </a:rPr>
              <a:t>Vision Statement 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22E109A-066F-1837-C2EC-72CEFCA269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8650" y="4368800"/>
            <a:ext cx="7886700" cy="1390650"/>
          </a:xfrm>
        </p:spPr>
        <p:txBody>
          <a:bodyPr>
            <a:normAutofit/>
          </a:bodyPr>
          <a:lstStyle/>
          <a:p>
            <a:r>
              <a:rPr lang="el-GR" sz="2800" dirty="0"/>
              <a:t>Η Δημιουργία του Οράματος </a:t>
            </a:r>
          </a:p>
          <a:p>
            <a:r>
              <a:rPr lang="el-GR" sz="2800" dirty="0"/>
              <a:t>και της Εταιρικής Κουλτούρας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07002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C43D08C-6980-8B4E-63B1-7CC043D29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908050"/>
            <a:ext cx="8856662" cy="5811838"/>
          </a:xfrm>
        </p:spPr>
        <p:txBody>
          <a:bodyPr>
            <a:normAutofit fontScale="850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/>
              <a:t>Mission Statement (</a:t>
            </a:r>
            <a:r>
              <a:rPr lang="el-GR" sz="2800" b="1" dirty="0"/>
              <a:t>Αποστολή)</a:t>
            </a:r>
            <a:r>
              <a:rPr lang="en-US" sz="2800" dirty="0"/>
              <a:t>: </a:t>
            </a:r>
            <a:r>
              <a:rPr lang="el-GR" sz="2800" dirty="0"/>
              <a:t>περιγράφει τον τρέχοντα σκοπό για τον οποίο λειτουργεί μια εταιρεία. Πώς λειτουργεί,</a:t>
            </a:r>
            <a:r>
              <a:rPr lang="en-US" sz="2800" dirty="0"/>
              <a:t> </a:t>
            </a:r>
            <a:r>
              <a:rPr lang="el-GR" sz="2800" dirty="0"/>
              <a:t>πού εστιάζει, το κοινό-στόχος και η προσφορά της. Αυτό συνήθως περιλαμβάνει μια σύντομη περιγραφή του τι κάνει ο οργανισμός και των βασικών του στόχων.</a:t>
            </a:r>
            <a:br>
              <a:rPr lang="el-GR" sz="2800" dirty="0"/>
            </a:br>
            <a:br>
              <a:rPr lang="el-GR" sz="2800" dirty="0"/>
            </a:br>
            <a:r>
              <a:rPr lang="el-GR" sz="2800" dirty="0"/>
              <a:t>Είναι αυτό που κάνετε/ο πυρήνας της επιχείρησης, και από αυτήν προκύπτουν οι στόχοι και, τέλος, τι χρειάζεται για να επιτευχθούν αυτοί οι στόχοι. Διαμορφώνει επίσης την κουλτούρα της εταιρείας σας. </a:t>
            </a:r>
            <a:r>
              <a:rPr lang="el-GR" sz="2800" dirty="0">
                <a:solidFill>
                  <a:srgbClr val="0070C0"/>
                </a:solidFill>
              </a:rPr>
              <a:t>Πού είναι η εταιρία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800" dirty="0">
              <a:solidFill>
                <a:srgbClr val="0070C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800" b="1" dirty="0"/>
              <a:t>Vision Statement</a:t>
            </a:r>
            <a:r>
              <a:rPr lang="el-GR" sz="2800" b="1" dirty="0"/>
              <a:t> (Όραμα)</a:t>
            </a:r>
            <a:r>
              <a:rPr lang="en-US" sz="2800" dirty="0"/>
              <a:t>: </a:t>
            </a:r>
            <a:r>
              <a:rPr lang="el-GR" sz="2800" dirty="0"/>
              <a:t>είναι μια ματιά στο μέλλον μιας εταιρείας ή ποιο είναι το γενικότερο όραμά της. Τα ίδια στοιχεία από τη δήλωση αποστολής μπορούν να συμπεριληφθούν σε μια δήλωση οράματος, αλλά θα περιγράφονται σε μελλοντικό χρόνο.</a:t>
            </a:r>
            <a:br>
              <a:rPr lang="el-GR" sz="2800" dirty="0"/>
            </a:br>
            <a:br>
              <a:rPr lang="el-GR" sz="2800" dirty="0"/>
            </a:br>
            <a:r>
              <a:rPr lang="el-GR" sz="2800" dirty="0"/>
              <a:t>Δίνει την κατεύθυνση της εταιρείας. Είναι το μέλλον της επιχείρησης, το οποίο στη συνέχεια παρέχει τον σκοπό. Αφορά το τι θέλετε να γίνετε. Είναι φιλοδοξία. </a:t>
            </a:r>
            <a:r>
              <a:rPr lang="el-GR" sz="2800" dirty="0">
                <a:solidFill>
                  <a:srgbClr val="0070C0"/>
                </a:solidFill>
              </a:rPr>
              <a:t>Πού θέλει να πάει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3E17E3E-51D4-1466-6D23-10776D9B0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Vision and Mission Statement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84" name="Rectangle 2458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86" name="Rectangle 2458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88" name="Rectangle 24587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90" name="Rectangle 2458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BB8C27D1-37ED-775A-9FC9-C5727043B9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 fontAlgn="auto">
              <a:spcAft>
                <a:spcPts val="0"/>
              </a:spcAft>
              <a:defRPr/>
            </a:pPr>
            <a:r>
              <a:rPr lang="en-US" altLang="en-US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Επιχειρηματικό όραμα</a:t>
            </a:r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id="{5761AA54-6967-1008-9746-82B5AA9746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371600" y="1984248"/>
            <a:ext cx="30861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  <a:defRPr/>
            </a:pPr>
            <a:r>
              <a:rPr lang="en-US" sz="10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2007 Εκδόσεις Κριτική </a:t>
            </a:r>
          </a:p>
        </p:txBody>
      </p:sp>
      <p:graphicFrame>
        <p:nvGraphicFramePr>
          <p:cNvPr id="24580" name="Rectangle 3">
            <a:extLst>
              <a:ext uri="{FF2B5EF4-FFF2-40B4-BE49-F238E27FC236}">
                <a16:creationId xmlns:a16="http://schemas.microsoft.com/office/drawing/2014/main" id="{AEBFFA64-A535-B7C4-183E-73224A868D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4599729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547" name="Rectangle 2253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48" name="Rectangle 2253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49" name="Rectangle 2253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50" name="Rectangle 2254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51" name="Rectangle 2254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1C8FE67-D13B-DC4D-1FD4-A4CEBFC7E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 fontAlgn="auto">
              <a:spcAft>
                <a:spcPts val="0"/>
              </a:spcAft>
              <a:defRPr/>
            </a:pPr>
            <a:r>
              <a:rPr lang="en-US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Vision and Mission Statement</a:t>
            </a:r>
          </a:p>
        </p:txBody>
      </p:sp>
      <p:sp>
        <p:nvSpPr>
          <p:cNvPr id="22530" name="Content Placeholder 1">
            <a:extLst>
              <a:ext uri="{FF2B5EF4-FFF2-40B4-BE49-F238E27FC236}">
                <a16:creationId xmlns:a16="http://schemas.microsoft.com/office/drawing/2014/main" id="{4DCBDD63-E1D0-DD54-2C47-FD53269B1E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9513" y="1772816"/>
            <a:ext cx="8799484" cy="4680520"/>
          </a:xfrm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indent="0" defTabSz="914400">
              <a:lnSpc>
                <a:spcPct val="100000"/>
              </a:lnSpc>
              <a:buNone/>
            </a:pPr>
            <a:r>
              <a:rPr lang="en-US" altLang="en-US" sz="2400" b="1" dirty="0">
                <a:solidFill>
                  <a:srgbClr val="0070C0"/>
                </a:solidFill>
              </a:rPr>
              <a:t>Mission Statement (Απ</a:t>
            </a:r>
            <a:r>
              <a:rPr lang="en-US" altLang="en-US" sz="2400" b="1" dirty="0" err="1">
                <a:solidFill>
                  <a:srgbClr val="0070C0"/>
                </a:solidFill>
              </a:rPr>
              <a:t>οστολή</a:t>
            </a:r>
            <a:r>
              <a:rPr lang="en-US" altLang="en-US" sz="2400" b="1" dirty="0">
                <a:solidFill>
                  <a:srgbClr val="0070C0"/>
                </a:solidFill>
              </a:rPr>
              <a:t>)</a:t>
            </a:r>
            <a:r>
              <a:rPr lang="en-US" altLang="en-US" sz="2400" dirty="0">
                <a:solidFill>
                  <a:srgbClr val="0070C0"/>
                </a:solidFill>
              </a:rPr>
              <a:t>: Απα</a:t>
            </a:r>
            <a:r>
              <a:rPr lang="en-US" altLang="en-US" sz="2400" dirty="0" err="1">
                <a:solidFill>
                  <a:srgbClr val="0070C0"/>
                </a:solidFill>
              </a:rPr>
              <a:t>ντά</a:t>
            </a:r>
            <a:r>
              <a:rPr lang="en-US" altLang="en-US" sz="2400" dirty="0">
                <a:solidFill>
                  <a:srgbClr val="0070C0"/>
                </a:solidFill>
              </a:rPr>
              <a:t> </a:t>
            </a:r>
            <a:r>
              <a:rPr lang="en-US" altLang="en-US" sz="2400" dirty="0" err="1">
                <a:solidFill>
                  <a:srgbClr val="0070C0"/>
                </a:solidFill>
              </a:rPr>
              <a:t>στ</a:t>
            </a:r>
            <a:r>
              <a:rPr lang="en-US" altLang="en-US" sz="2400" dirty="0">
                <a:solidFill>
                  <a:srgbClr val="0070C0"/>
                </a:solidFill>
              </a:rPr>
              <a:t>α ερωτήματα</a:t>
            </a:r>
            <a:br>
              <a:rPr lang="en-US" altLang="en-US" sz="2400" dirty="0"/>
            </a:br>
            <a:endParaRPr lang="el-GR" altLang="en-US" sz="2400" dirty="0"/>
          </a:p>
          <a:p>
            <a:pPr defTabSz="914400">
              <a:lnSpc>
                <a:spcPct val="100000"/>
              </a:lnSpc>
            </a:pPr>
            <a:r>
              <a:rPr lang="en-US" altLang="en-US" sz="2400" dirty="0" err="1"/>
              <a:t>Τι</a:t>
            </a:r>
            <a:r>
              <a:rPr lang="en-US" altLang="en-US" sz="2400" dirty="0"/>
              <a:t> κάνουμε;</a:t>
            </a:r>
          </a:p>
          <a:p>
            <a:pPr indent="-228600" defTabSz="914400">
              <a:lnSpc>
                <a:spcPct val="100000"/>
              </a:lnSpc>
            </a:pPr>
            <a:r>
              <a:rPr lang="en-US" altLang="en-US" sz="2400" dirty="0" err="1"/>
              <a:t>Ποιον</a:t>
            </a:r>
            <a:r>
              <a:rPr lang="en-US" altLang="en-US" sz="2400" dirty="0"/>
              <a:t> υπ</a:t>
            </a:r>
            <a:r>
              <a:rPr lang="en-US" altLang="en-US" sz="2400" dirty="0" err="1"/>
              <a:t>ηρετούμε</a:t>
            </a:r>
            <a:r>
              <a:rPr lang="en-US" altLang="en-US" sz="2400" dirty="0"/>
              <a:t>;</a:t>
            </a:r>
          </a:p>
          <a:p>
            <a:pPr indent="-228600" defTabSz="914400">
              <a:lnSpc>
                <a:spcPct val="100000"/>
              </a:lnSpc>
            </a:pPr>
            <a:r>
              <a:rPr lang="en-US" altLang="en-US" sz="2400" dirty="0" err="1"/>
              <a:t>Πώς</a:t>
            </a:r>
            <a:r>
              <a:rPr lang="en-US" altLang="en-US" sz="2400" dirty="0"/>
              <a:t> </a:t>
            </a:r>
            <a:r>
              <a:rPr lang="en-US" altLang="en-US" sz="2400" dirty="0" err="1"/>
              <a:t>τους</a:t>
            </a:r>
            <a:r>
              <a:rPr lang="en-US" altLang="en-US" sz="2400" dirty="0"/>
              <a:t> υπ</a:t>
            </a:r>
            <a:r>
              <a:rPr lang="en-US" altLang="en-US" sz="2400" dirty="0" err="1"/>
              <a:t>ηρετούμε</a:t>
            </a:r>
            <a:r>
              <a:rPr lang="en-US" altLang="en-US" sz="2400" dirty="0"/>
              <a:t>;</a:t>
            </a:r>
            <a:br>
              <a:rPr lang="en-US" altLang="en-US" sz="2400" dirty="0"/>
            </a:br>
            <a:endParaRPr lang="en-US" altLang="en-US" sz="2400" dirty="0"/>
          </a:p>
          <a:p>
            <a:pPr marL="0" indent="0" defTabSz="914400">
              <a:lnSpc>
                <a:spcPct val="100000"/>
              </a:lnSpc>
              <a:buNone/>
            </a:pPr>
            <a:r>
              <a:rPr lang="en-US" altLang="en-US" sz="2400" b="1" dirty="0">
                <a:solidFill>
                  <a:srgbClr val="0070C0"/>
                </a:solidFill>
              </a:rPr>
              <a:t>Vision Statement (</a:t>
            </a:r>
            <a:r>
              <a:rPr lang="en-US" altLang="en-US" sz="2400" b="1" dirty="0" err="1">
                <a:solidFill>
                  <a:srgbClr val="0070C0"/>
                </a:solidFill>
              </a:rPr>
              <a:t>Όρ</a:t>
            </a:r>
            <a:r>
              <a:rPr lang="en-US" altLang="en-US" sz="2400" b="1" dirty="0">
                <a:solidFill>
                  <a:srgbClr val="0070C0"/>
                </a:solidFill>
              </a:rPr>
              <a:t>αμα)</a:t>
            </a:r>
            <a:r>
              <a:rPr lang="en-US" altLang="en-US" sz="2400" dirty="0">
                <a:solidFill>
                  <a:srgbClr val="0070C0"/>
                </a:solidFill>
              </a:rPr>
              <a:t>: Απαντά στα ερωτήματα</a:t>
            </a:r>
          </a:p>
          <a:p>
            <a:pPr indent="-228600" defTabSz="914400">
              <a:lnSpc>
                <a:spcPct val="100000"/>
              </a:lnSpc>
            </a:pPr>
            <a:r>
              <a:rPr lang="en-US" altLang="en-US" sz="2400" dirty="0" err="1"/>
              <a:t>Ποιες</a:t>
            </a:r>
            <a:r>
              <a:rPr lang="en-US" altLang="en-US" sz="2400" dirty="0"/>
              <a:t> </a:t>
            </a:r>
            <a:r>
              <a:rPr lang="en-US" altLang="en-US" sz="2400" dirty="0" err="1"/>
              <a:t>είν</a:t>
            </a:r>
            <a:r>
              <a:rPr lang="en-US" altLang="en-US" sz="2400" dirty="0"/>
              <a:t>αι οι ελπίδες και τα όνειρά μας;</a:t>
            </a:r>
          </a:p>
          <a:p>
            <a:pPr indent="-228600" defTabSz="914400">
              <a:lnSpc>
                <a:spcPct val="100000"/>
              </a:lnSpc>
            </a:pPr>
            <a:r>
              <a:rPr lang="en-US" altLang="en-US" sz="2400" dirty="0" err="1"/>
              <a:t>Ποιο</a:t>
            </a:r>
            <a:r>
              <a:rPr lang="en-US" altLang="en-US" sz="2400" dirty="0"/>
              <a:t> π</a:t>
            </a:r>
            <a:r>
              <a:rPr lang="en-US" altLang="en-US" sz="2400" dirty="0" err="1"/>
              <a:t>ρό</a:t>
            </a:r>
            <a:r>
              <a:rPr lang="en-US" altLang="en-US" sz="2400" dirty="0"/>
              <a:t>βλημα επιλύουμε για το γενικότερο καλό;</a:t>
            </a:r>
          </a:p>
          <a:p>
            <a:pPr indent="-228600" defTabSz="914400">
              <a:lnSpc>
                <a:spcPct val="100000"/>
              </a:lnSpc>
            </a:pPr>
            <a:r>
              <a:rPr lang="en-US" altLang="en-US" sz="2400" dirty="0" err="1"/>
              <a:t>Ποιον</a:t>
            </a:r>
            <a:r>
              <a:rPr lang="en-US" altLang="en-US" sz="2400" dirty="0"/>
              <a:t> και </a:t>
            </a:r>
            <a:r>
              <a:rPr lang="en-US" altLang="en-US" sz="2400" dirty="0" err="1"/>
              <a:t>τι</a:t>
            </a:r>
            <a:r>
              <a:rPr lang="en-US" altLang="en-US" sz="2400" dirty="0"/>
              <a:t> </a:t>
            </a:r>
            <a:r>
              <a:rPr lang="en-US" altLang="en-US" sz="2400" dirty="0" err="1"/>
              <a:t>έχουμε</a:t>
            </a:r>
            <a:r>
              <a:rPr lang="en-US" altLang="en-US" sz="2400" dirty="0"/>
              <a:t> </a:t>
            </a:r>
            <a:r>
              <a:rPr lang="en-US" altLang="en-US" sz="2400" dirty="0" err="1"/>
              <a:t>έμ</a:t>
            </a:r>
            <a:r>
              <a:rPr lang="en-US" altLang="en-US" sz="2400" dirty="0"/>
              <a:t>πνευση-σκοπεύουμε να αλλάξουμε;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561" name="Rectangle 2356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63" name="Rectangle 23562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65" name="Rectangle 23564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67" name="Rectangle 23566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569" name="Freeform: Shape 23568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3571" name="Rectangle 23570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55" name="Title 2">
            <a:extLst>
              <a:ext uri="{FF2B5EF4-FFF2-40B4-BE49-F238E27FC236}">
                <a16:creationId xmlns:a16="http://schemas.microsoft.com/office/drawing/2014/main" id="{AFD292CA-4F1E-A39B-BF3B-179569B648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 defTabSz="914400"/>
            <a:r>
              <a:rPr lang="en-US" altLang="en-US" sz="2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Οι εταιρείες χρησιμοποιούν Vision and Mission Statement</a:t>
            </a:r>
          </a:p>
        </p:txBody>
      </p:sp>
      <p:graphicFrame>
        <p:nvGraphicFramePr>
          <p:cNvPr id="23559" name="Content Placeholder 1">
            <a:extLst>
              <a:ext uri="{FF2B5EF4-FFF2-40B4-BE49-F238E27FC236}">
                <a16:creationId xmlns:a16="http://schemas.microsoft.com/office/drawing/2014/main" id="{6A80E35C-F0BA-6240-082D-F4F82C3E5E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4300139"/>
              </p:ext>
            </p:extLst>
          </p:nvPr>
        </p:nvGraphicFramePr>
        <p:xfrm>
          <a:off x="3074917" y="120248"/>
          <a:ext cx="5961580" cy="66174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11677</TotalTime>
  <Words>1911</Words>
  <Application>Microsoft Office PowerPoint</Application>
  <PresentationFormat>On-screen Show (4:3)</PresentationFormat>
  <Paragraphs>167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Calibri</vt:lpstr>
      <vt:lpstr>Arial</vt:lpstr>
      <vt:lpstr>Calibri Light</vt:lpstr>
      <vt:lpstr>Courier New</vt:lpstr>
      <vt:lpstr>Georgia</vt:lpstr>
      <vt:lpstr>Open Sans</vt:lpstr>
      <vt:lpstr>Office Theme</vt:lpstr>
      <vt:lpstr>Προετοιμασία για την επιχειρηματική εκκίνηση</vt:lpstr>
      <vt:lpstr>Η διαδικασία εκκίνησης</vt:lpstr>
      <vt:lpstr>Η διαδικασία εκκίνησης</vt:lpstr>
      <vt:lpstr>Είδη Επιχειρήσεων</vt:lpstr>
      <vt:lpstr>Mission Statement Vision Statement </vt:lpstr>
      <vt:lpstr>Vision and Mission Statement</vt:lpstr>
      <vt:lpstr>Επιχειρηματικό όραμα</vt:lpstr>
      <vt:lpstr>Vision and Mission Statement</vt:lpstr>
      <vt:lpstr>Οι εταιρείες χρησιμοποιούν Vision and Mission Statement</vt:lpstr>
      <vt:lpstr>Παραδείγματα</vt:lpstr>
      <vt:lpstr>Παραδείγματα</vt:lpstr>
      <vt:lpstr>Παραδείγματα</vt:lpstr>
      <vt:lpstr>Παραδείγματα</vt:lpstr>
      <vt:lpstr>Παραδείγματα – Mission Statements</vt:lpstr>
      <vt:lpstr>Έτοιμοι για την Εκκίνηση</vt:lpstr>
      <vt:lpstr>Η διαδικασία εκκίνησης</vt:lpstr>
      <vt:lpstr>Η διαδικασία εκκίνησης</vt:lpstr>
      <vt:lpstr>Το επιχειρηματικό σχέδιο</vt:lpstr>
      <vt:lpstr>Το επιχειρηματικό σχέδιο</vt:lpstr>
      <vt:lpstr>Το επιχειρηματικό σχέδιο</vt:lpstr>
      <vt:lpstr>Το επιχειρηματικό σχέδιο</vt:lpstr>
      <vt:lpstr>Το επιχειρηματικό σχέδιο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1ο Πανελλήνιο Συνέδριο Ξενοδοχειακής Διοίκησης</dc:title>
  <dc:creator>Theodore Benetatos</dc:creator>
  <cp:lastModifiedBy>P G</cp:lastModifiedBy>
  <cp:revision>232</cp:revision>
  <dcterms:created xsi:type="dcterms:W3CDTF">2003-11-29T18:30:07Z</dcterms:created>
  <dcterms:modified xsi:type="dcterms:W3CDTF">2022-10-17T10:06:27Z</dcterms:modified>
</cp:coreProperties>
</file>