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7" r:id="rId4"/>
    <p:sldId id="301" r:id="rId5"/>
    <p:sldId id="271" r:id="rId6"/>
    <p:sldId id="272" r:id="rId7"/>
    <p:sldId id="258" r:id="rId8"/>
    <p:sldId id="259" r:id="rId9"/>
    <p:sldId id="260" r:id="rId10"/>
    <p:sldId id="281" r:id="rId11"/>
    <p:sldId id="283" r:id="rId12"/>
    <p:sldId id="285" r:id="rId13"/>
    <p:sldId id="284" r:id="rId14"/>
    <p:sldId id="282" r:id="rId15"/>
    <p:sldId id="261" r:id="rId16"/>
    <p:sldId id="262" r:id="rId17"/>
    <p:sldId id="273" r:id="rId18"/>
    <p:sldId id="274" r:id="rId19"/>
    <p:sldId id="263" r:id="rId20"/>
    <p:sldId id="277" r:id="rId21"/>
    <p:sldId id="278" r:id="rId22"/>
    <p:sldId id="279" r:id="rId23"/>
    <p:sldId id="264" r:id="rId24"/>
    <p:sldId id="286" r:id="rId25"/>
    <p:sldId id="287" r:id="rId26"/>
    <p:sldId id="288" r:id="rId27"/>
    <p:sldId id="289" r:id="rId28"/>
    <p:sldId id="296" r:id="rId29"/>
    <p:sldId id="297" r:id="rId30"/>
    <p:sldId id="299" r:id="rId31"/>
    <p:sldId id="290" r:id="rId32"/>
    <p:sldId id="291" r:id="rId33"/>
    <p:sldId id="292" r:id="rId34"/>
    <p:sldId id="303" r:id="rId35"/>
    <p:sldId id="293" r:id="rId36"/>
    <p:sldId id="294" r:id="rId37"/>
    <p:sldId id="298" r:id="rId38"/>
    <p:sldId id="300" r:id="rId39"/>
    <p:sldId id="295" r:id="rId40"/>
    <p:sldId id="275" r:id="rId41"/>
    <p:sldId id="276" r:id="rId42"/>
    <p:sldId id="265" r:id="rId43"/>
    <p:sldId id="280" r:id="rId44"/>
    <p:sldId id="27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93CFDB-8EB9-472B-89F1-4FF1C056AD1C}" type="datetimeFigureOut">
              <a:rPr lang="el-GR" smtClean="0"/>
              <a:pPr/>
              <a:t>9/1/2020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0F8452-747C-40AC-953D-AF8EBC0A96C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3CFDB-8EB9-472B-89F1-4FF1C056AD1C}" type="datetimeFigureOut">
              <a:rPr lang="el-GR" smtClean="0"/>
              <a:pPr/>
              <a:t>9/1/2020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F8452-747C-40AC-953D-AF8EBC0A96C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1368151"/>
          </a:xfrm>
        </p:spPr>
        <p:txBody>
          <a:bodyPr/>
          <a:lstStyle/>
          <a:p>
            <a:r>
              <a:rPr lang="el-GR" dirty="0" smtClean="0"/>
              <a:t>Το κοινωνικό πρόσωπο</a:t>
            </a:r>
            <a:endParaRPr lang="el-GR" dirty="0"/>
          </a:p>
        </p:txBody>
      </p:sp>
      <p:sp>
        <p:nvSpPr>
          <p:cNvPr id="3" name="2 - Υπότιτλος"/>
          <p:cNvSpPr>
            <a:spLocks noGrp="1"/>
          </p:cNvSpPr>
          <p:nvPr>
            <p:ph type="subTitle" idx="1"/>
          </p:nvPr>
        </p:nvSpPr>
        <p:spPr>
          <a:xfrm>
            <a:off x="539552" y="1628800"/>
            <a:ext cx="8424936" cy="5040560"/>
          </a:xfrm>
        </p:spPr>
        <p:txBody>
          <a:bodyPr/>
          <a:lstStyle/>
          <a:p>
            <a:r>
              <a:rPr lang="el-GR" dirty="0" smtClean="0">
                <a:solidFill>
                  <a:schemeClr val="tx1"/>
                </a:solidFill>
              </a:rPr>
              <a:t>Ο εαυτός είναι κάτι που αναπτύσσεται. Δεν υπάρχει κατά τη γέννηση, αλλά προκύπτει μέσα από την κοινωνική εμπειρία και δράση. Αυτό σημαίνει ότι αναπτύσσεται στο κάθε άτομο ως αποτέλεσμα της σχέσης του, αφενός με τη διαδικασία αυτή ως ολότητα και αφετέρου με τα άλλα άτομα εντός αυτής της διαδικασίας </a:t>
            </a:r>
          </a:p>
          <a:p>
            <a:r>
              <a:rPr lang="el-GR" dirty="0" smtClean="0">
                <a:solidFill>
                  <a:schemeClr val="tx1"/>
                </a:solidFill>
              </a:rPr>
              <a:t>(</a:t>
            </a:r>
            <a:r>
              <a:rPr lang="en-US" dirty="0" smtClean="0">
                <a:solidFill>
                  <a:schemeClr val="tx1"/>
                </a:solidFill>
              </a:rPr>
              <a:t>George Herbert Mead)</a:t>
            </a:r>
            <a:r>
              <a:rPr lang="el-GR" dirty="0" smtClean="0">
                <a:solidFill>
                  <a:schemeClr val="tx1"/>
                </a:solidFill>
              </a:rPr>
              <a:t> </a:t>
            </a:r>
            <a:endParaRPr lang="el-GR"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«Εγώ ψήνω, εσύ πλένεις τα πιάτα…»</a:t>
            </a:r>
            <a:endParaRPr lang="el-GR" dirty="0"/>
          </a:p>
        </p:txBody>
      </p:sp>
      <p:pic>
        <p:nvPicPr>
          <p:cNvPr id="4" name="3 - Θέση περιεχομένου" descr="62019.jpg"/>
          <p:cNvPicPr>
            <a:picLocks noGrp="1" noChangeAspect="1"/>
          </p:cNvPicPr>
          <p:nvPr>
            <p:ph idx="1"/>
          </p:nvPr>
        </p:nvPicPr>
        <p:blipFill>
          <a:blip r:embed="rId2" cstate="print"/>
          <a:stretch>
            <a:fillRect/>
          </a:stretch>
        </p:blipFill>
        <p:spPr>
          <a:xfrm>
            <a:off x="1142976" y="1600200"/>
            <a:ext cx="7143800" cy="4900634"/>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Ροζ όνειρα, μακιγιάζ και μικρές πριγκίπισσες…</a:t>
            </a:r>
            <a:endParaRPr lang="el-GR" dirty="0"/>
          </a:p>
        </p:txBody>
      </p:sp>
      <p:pic>
        <p:nvPicPr>
          <p:cNvPr id="4" name="3 - Θέση περιεχομένου" descr="5350.jpg"/>
          <p:cNvPicPr>
            <a:picLocks noGrp="1" noChangeAspect="1"/>
          </p:cNvPicPr>
          <p:nvPr>
            <p:ph idx="1"/>
          </p:nvPr>
        </p:nvPicPr>
        <p:blipFill>
          <a:blip r:embed="rId2" cstate="print"/>
          <a:stretch>
            <a:fillRect/>
          </a:stretch>
        </p:blipFill>
        <p:spPr>
          <a:xfrm>
            <a:off x="1547664" y="1600200"/>
            <a:ext cx="6264695" cy="4925144"/>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Κοριτσάκι βέβαια! Φοράω ροζ…</a:t>
            </a:r>
            <a:endParaRPr lang="el-GR" dirty="0"/>
          </a:p>
        </p:txBody>
      </p:sp>
      <p:pic>
        <p:nvPicPr>
          <p:cNvPr id="4" name="3 - Θέση περιεχομένου" descr="10151832_10152062571733403_1967609024_n.jpg"/>
          <p:cNvPicPr>
            <a:picLocks noGrp="1" noChangeAspect="1"/>
          </p:cNvPicPr>
          <p:nvPr>
            <p:ph idx="1"/>
          </p:nvPr>
        </p:nvPicPr>
        <p:blipFill>
          <a:blip r:embed="rId2" cstate="print"/>
          <a:stretch>
            <a:fillRect/>
          </a:stretch>
        </p:blipFill>
        <p:spPr>
          <a:xfrm>
            <a:off x="1619672" y="1600200"/>
            <a:ext cx="5760640" cy="4925144"/>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«Μπορώ να κατασκευάσω </a:t>
            </a:r>
            <a:r>
              <a:rPr lang="el-GR" dirty="0" err="1" smtClean="0"/>
              <a:t>ό,τι</a:t>
            </a:r>
            <a:r>
              <a:rPr lang="el-GR" dirty="0" smtClean="0"/>
              <a:t> θέλετε…»</a:t>
            </a:r>
            <a:endParaRPr lang="el-GR" dirty="0"/>
          </a:p>
        </p:txBody>
      </p:sp>
      <p:pic>
        <p:nvPicPr>
          <p:cNvPr id="4" name="3 - Θέση περιεχομένου" descr="8475.jpg"/>
          <p:cNvPicPr>
            <a:picLocks noGrp="1" noChangeAspect="1"/>
          </p:cNvPicPr>
          <p:nvPr>
            <p:ph idx="1"/>
          </p:nvPr>
        </p:nvPicPr>
        <p:blipFill>
          <a:blip r:embed="rId2" cstate="print"/>
          <a:stretch>
            <a:fillRect/>
          </a:stretch>
        </p:blipFill>
        <p:spPr>
          <a:xfrm>
            <a:off x="1331640" y="1600200"/>
            <a:ext cx="6624736" cy="4925144"/>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Λιγότερο </a:t>
            </a:r>
            <a:r>
              <a:rPr lang="el-GR" dirty="0" err="1" smtClean="0"/>
              <a:t>έμφυλα</a:t>
            </a:r>
            <a:r>
              <a:rPr lang="el-GR" dirty="0" smtClean="0"/>
              <a:t> παιχνίδια: μήπως και το παιχνίδι είναι ταξικό ζήτημα;</a:t>
            </a:r>
            <a:endParaRPr lang="el-GR" dirty="0"/>
          </a:p>
        </p:txBody>
      </p:sp>
      <p:pic>
        <p:nvPicPr>
          <p:cNvPr id="4" name="3 - Θέση περιεχομένου" descr="7813376_6d3bad75b8.jpg"/>
          <p:cNvPicPr>
            <a:picLocks noGrp="1" noChangeAspect="1"/>
          </p:cNvPicPr>
          <p:nvPr>
            <p:ph idx="1"/>
          </p:nvPr>
        </p:nvPicPr>
        <p:blipFill>
          <a:blip r:embed="rId2" cstate="print"/>
          <a:stretch>
            <a:fillRect/>
          </a:stretch>
        </p:blipFill>
        <p:spPr>
          <a:xfrm>
            <a:off x="1043608" y="1484784"/>
            <a:ext cx="7128792" cy="5040560"/>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ιδέα του Εαυτού</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r>
              <a:rPr lang="en-US" sz="5800" dirty="0" smtClean="0"/>
              <a:t>E. </a:t>
            </a:r>
            <a:r>
              <a:rPr lang="en-US" sz="5800" dirty="0" err="1" smtClean="0"/>
              <a:t>Goffman</a:t>
            </a:r>
            <a:r>
              <a:rPr lang="en-US" sz="5800" dirty="0" smtClean="0"/>
              <a:t>, 19</a:t>
            </a:r>
            <a:r>
              <a:rPr lang="el-GR" sz="5800" dirty="0" smtClean="0"/>
              <a:t>5</a:t>
            </a:r>
            <a:r>
              <a:rPr lang="en-US" sz="5800" dirty="0" smtClean="0"/>
              <a:t>9, </a:t>
            </a:r>
            <a:r>
              <a:rPr lang="en-US" sz="5800" i="1" dirty="0" smtClean="0"/>
              <a:t>The Presentation of Self in Everyday Life</a:t>
            </a:r>
          </a:p>
          <a:p>
            <a:r>
              <a:rPr lang="el-GR" sz="5800" dirty="0" smtClean="0"/>
              <a:t>Ρόλοι πάνω στη σκηνή και κάτω από τη σκηνή: προσκήνιο-παρασκήνιο (δημόσιος και ιδιωτικός βίος)</a:t>
            </a:r>
          </a:p>
          <a:p>
            <a:r>
              <a:rPr lang="el-GR" sz="5800" dirty="0" smtClean="0"/>
              <a:t>Είμαστε σαν ηθοποιοί που επιτελούν  τους ρόλους τους (</a:t>
            </a:r>
            <a:r>
              <a:rPr lang="en-US" sz="5800" dirty="0" smtClean="0"/>
              <a:t>drama performance)</a:t>
            </a:r>
          </a:p>
          <a:p>
            <a:r>
              <a:rPr lang="el-GR" sz="5800" dirty="0" smtClean="0"/>
              <a:t>Δημιουργία εντυπώσεων (</a:t>
            </a:r>
            <a:r>
              <a:rPr lang="en-US" sz="5800" dirty="0" smtClean="0"/>
              <a:t>impression management)</a:t>
            </a:r>
            <a:endParaRPr lang="el-GR" sz="5800" dirty="0" smtClean="0"/>
          </a:p>
          <a:p>
            <a:pPr>
              <a:buNone/>
            </a:pPr>
            <a:endParaRPr lang="el-GR" dirty="0" smtClean="0"/>
          </a:p>
          <a:p>
            <a:pPr>
              <a:buNone/>
            </a:pPr>
            <a:r>
              <a:rPr lang="el-GR" dirty="0"/>
              <a:t> </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σώμα και η διαχείριση της εικόνας μας</a:t>
            </a:r>
            <a:endParaRPr lang="el-GR" dirty="0"/>
          </a:p>
        </p:txBody>
      </p:sp>
      <p:pic>
        <p:nvPicPr>
          <p:cNvPr id="4" name="3 - Θέση περιεχομένου" descr="Body-Beast-results-normal-joe.jpg"/>
          <p:cNvPicPr>
            <a:picLocks noGrp="1" noChangeAspect="1"/>
          </p:cNvPicPr>
          <p:nvPr>
            <p:ph idx="1"/>
          </p:nvPr>
        </p:nvPicPr>
        <p:blipFill>
          <a:blip r:embed="rId2" cstate="print"/>
          <a:stretch>
            <a:fillRect/>
          </a:stretch>
        </p:blipFill>
        <p:spPr>
          <a:xfrm>
            <a:off x="1043608" y="1600200"/>
            <a:ext cx="7128792" cy="4925144"/>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εικόνα ενός λεπτού, κοκαλιάρικου σώματος…</a:t>
            </a:r>
            <a:endParaRPr lang="el-GR" dirty="0"/>
          </a:p>
        </p:txBody>
      </p:sp>
      <p:pic>
        <p:nvPicPr>
          <p:cNvPr id="4" name="3 - Θέση περιεχομένου" descr="anorexia.png"/>
          <p:cNvPicPr>
            <a:picLocks noGrp="1" noChangeAspect="1"/>
          </p:cNvPicPr>
          <p:nvPr>
            <p:ph idx="1"/>
          </p:nvPr>
        </p:nvPicPr>
        <p:blipFill>
          <a:blip r:embed="rId2" cstate="print"/>
          <a:stretch>
            <a:fillRect/>
          </a:stretch>
        </p:blipFill>
        <p:spPr>
          <a:xfrm>
            <a:off x="827584" y="1772816"/>
            <a:ext cx="7704856" cy="4752528"/>
          </a:xfr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Femen</a:t>
            </a:r>
            <a:r>
              <a:rPr lang="en-US" dirty="0" smtClean="0"/>
              <a:t>, </a:t>
            </a:r>
            <a:r>
              <a:rPr lang="el-GR" dirty="0" smtClean="0"/>
              <a:t>το σώμα-διαμαρτυρία!</a:t>
            </a:r>
            <a:endParaRPr lang="el-GR" dirty="0"/>
          </a:p>
        </p:txBody>
      </p:sp>
      <p:pic>
        <p:nvPicPr>
          <p:cNvPr id="4" name="3 - Θέση περιεχομένου" descr="0vpDckpo8E.jpg"/>
          <p:cNvPicPr>
            <a:picLocks noGrp="1" noChangeAspect="1"/>
          </p:cNvPicPr>
          <p:nvPr>
            <p:ph idx="1"/>
          </p:nvPr>
        </p:nvPicPr>
        <p:blipFill>
          <a:blip r:embed="rId2" cstate="print"/>
          <a:stretch>
            <a:fillRect/>
          </a:stretch>
        </p:blipFill>
        <p:spPr>
          <a:xfrm>
            <a:off x="762000" y="1735930"/>
            <a:ext cx="7620000" cy="4789413"/>
          </a:xfr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650306"/>
          </a:xfrm>
        </p:spPr>
        <p:txBody>
          <a:bodyPr>
            <a:normAutofit/>
          </a:bodyPr>
          <a:lstStyle/>
          <a:p>
            <a:r>
              <a:rPr lang="el-GR" dirty="0" smtClean="0"/>
              <a:t>Κοινωνικός έλεγχος, κυρώσεις:</a:t>
            </a:r>
            <a:r>
              <a:rPr lang="el-GR" sz="4000" dirty="0" smtClean="0"/>
              <a:t/>
            </a:r>
            <a:br>
              <a:rPr lang="el-GR" sz="4000"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428596" y="2492896"/>
            <a:ext cx="8143932" cy="4365104"/>
          </a:xfrm>
        </p:spPr>
        <p:txBody>
          <a:bodyPr/>
          <a:lstStyle/>
          <a:p>
            <a:pPr>
              <a:buNone/>
            </a:pPr>
            <a:r>
              <a:rPr lang="el-GR" dirty="0" smtClean="0"/>
              <a:t>    </a:t>
            </a:r>
            <a:r>
              <a:rPr lang="el-GR" sz="4000" dirty="0" smtClean="0"/>
              <a:t>Το παράδειγμα της κάστας («</a:t>
            </a:r>
            <a:r>
              <a:rPr lang="el-GR" sz="4000" dirty="0" err="1" smtClean="0"/>
              <a:t>βάρνα</a:t>
            </a:r>
            <a:r>
              <a:rPr lang="el-GR" sz="4000" dirty="0" smtClean="0"/>
              <a:t>», «</a:t>
            </a:r>
            <a:r>
              <a:rPr lang="el-GR" sz="4000" dirty="0" err="1" smtClean="0"/>
              <a:t>τζάτι</a:t>
            </a:r>
            <a:r>
              <a:rPr lang="el-GR" sz="4000" dirty="0" smtClean="0"/>
              <a:t>») και οι ανέγγιχτοι («</a:t>
            </a:r>
            <a:r>
              <a:rPr lang="el-GR" sz="4000" dirty="0" err="1" smtClean="0"/>
              <a:t>ντάλιτ</a:t>
            </a:r>
            <a:r>
              <a:rPr lang="el-GR" sz="4000" dirty="0" smtClean="0"/>
              <a:t>» δηλ. «σπασμένοι»,  «θρυμματισμένοι») στο πολιτισμικό σύστημα της Ινδίας</a:t>
            </a:r>
            <a:endParaRPr lang="el-GR" sz="40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 H. Mead (1863-1931)</a:t>
            </a:r>
            <a:endParaRPr lang="el-GR" dirty="0"/>
          </a:p>
        </p:txBody>
      </p:sp>
      <p:sp>
        <p:nvSpPr>
          <p:cNvPr id="3" name="2 - Θέση περιεχομένου"/>
          <p:cNvSpPr>
            <a:spLocks noGrp="1"/>
          </p:cNvSpPr>
          <p:nvPr>
            <p:ph idx="1"/>
          </p:nvPr>
        </p:nvSpPr>
        <p:spPr>
          <a:xfrm>
            <a:off x="0" y="1600200"/>
            <a:ext cx="9144000" cy="5257800"/>
          </a:xfrm>
        </p:spPr>
        <p:txBody>
          <a:bodyPr>
            <a:normAutofit lnSpcReduction="10000"/>
          </a:bodyPr>
          <a:lstStyle/>
          <a:p>
            <a:r>
              <a:rPr lang="el-GR" dirty="0" smtClean="0"/>
              <a:t>Φιλόσοφος</a:t>
            </a:r>
          </a:p>
          <a:p>
            <a:r>
              <a:rPr lang="el-GR" dirty="0" smtClean="0"/>
              <a:t>Δίδαξε στο παν/</a:t>
            </a:r>
            <a:r>
              <a:rPr lang="el-GR" dirty="0" err="1" smtClean="0"/>
              <a:t>μιο</a:t>
            </a:r>
            <a:r>
              <a:rPr lang="el-GR" dirty="0" smtClean="0"/>
              <a:t> του Σικάγο</a:t>
            </a:r>
          </a:p>
          <a:p>
            <a:r>
              <a:rPr lang="el-GR" dirty="0" smtClean="0"/>
              <a:t>Κοινωνικός Εαυτός</a:t>
            </a:r>
          </a:p>
          <a:p>
            <a:r>
              <a:rPr lang="el-GR" dirty="0" smtClean="0"/>
              <a:t>Ανάληψη του ρόλου ενός άλλου</a:t>
            </a:r>
          </a:p>
          <a:p>
            <a:r>
              <a:rPr lang="el-GR" dirty="0" smtClean="0"/>
              <a:t>Το παιδί γίνεται αυτόνομο υποκείμενο περίπου στα πέντε του χρόνια</a:t>
            </a:r>
          </a:p>
          <a:p>
            <a:r>
              <a:rPr lang="el-GR" dirty="0" smtClean="0"/>
              <a:t>Περίπου τα οκτώ με εννέα το παιδί αρχίζει και κατανοεί αφηρημένες έννοιες και ηθικούς κανόνες. Πνεύμα </a:t>
            </a:r>
            <a:r>
              <a:rPr lang="el-GR" dirty="0" err="1" smtClean="0"/>
              <a:t>συνεργατικότητας</a:t>
            </a:r>
            <a:r>
              <a:rPr lang="el-GR" dirty="0" smtClean="0"/>
              <a:t>, ομαδικές δραστηριότητες.</a:t>
            </a:r>
          </a:p>
          <a:p>
            <a:endParaRPr lang="el-GR"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Στον πάτο του συστήματος των καστών «οι ανέγγιχτοι»</a:t>
            </a:r>
            <a:r>
              <a:rPr lang="en-US" dirty="0" smtClean="0"/>
              <a:t>, </a:t>
            </a:r>
            <a:r>
              <a:rPr lang="el-GR" dirty="0" smtClean="0"/>
              <a:t>στην κορυφή της πυραμίδας οι Βραχμάνοι</a:t>
            </a:r>
            <a:endParaRPr lang="el-GR" dirty="0"/>
          </a:p>
        </p:txBody>
      </p:sp>
      <p:pic>
        <p:nvPicPr>
          <p:cNvPr id="4" name="3 - Θέση περιεχομένου" descr="caste system.png"/>
          <p:cNvPicPr>
            <a:picLocks noGrp="1" noChangeAspect="1"/>
          </p:cNvPicPr>
          <p:nvPr>
            <p:ph idx="1"/>
          </p:nvPr>
        </p:nvPicPr>
        <p:blipFill>
          <a:blip r:embed="rId2" cstate="print"/>
          <a:stretch>
            <a:fillRect/>
          </a:stretch>
        </p:blipFill>
        <p:spPr>
          <a:xfrm>
            <a:off x="1115616" y="1916832"/>
            <a:ext cx="7128792" cy="4941168"/>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652934"/>
          </a:xfrm>
        </p:spPr>
        <p:txBody>
          <a:bodyPr>
            <a:normAutofit fontScale="90000"/>
          </a:bodyPr>
          <a:lstStyle/>
          <a:p>
            <a:r>
              <a:rPr lang="el-GR" dirty="0" smtClean="0"/>
              <a:t>Κλέφτηκε με γυναίκα ανώτερης κάστας και οι αδελφές του αντιμετωπίζουν την τιμωρία του βιασμού… (2015)</a:t>
            </a:r>
            <a:endParaRPr lang="el-GR" dirty="0"/>
          </a:p>
        </p:txBody>
      </p:sp>
      <p:pic>
        <p:nvPicPr>
          <p:cNvPr id="4" name="3 - Θέση περιεχομένου" descr="728x484xindia_gamos.jpg,qitok=vvh1Y664.pagespeed.ic.eH1Jmcla7a.jpg"/>
          <p:cNvPicPr>
            <a:picLocks noGrp="1" noChangeAspect="1"/>
          </p:cNvPicPr>
          <p:nvPr>
            <p:ph idx="1"/>
          </p:nvPr>
        </p:nvPicPr>
        <p:blipFill>
          <a:blip r:embed="rId2" cstate="print"/>
          <a:stretch>
            <a:fillRect/>
          </a:stretch>
        </p:blipFill>
        <p:spPr>
          <a:xfrm>
            <a:off x="611560" y="2348880"/>
            <a:ext cx="7920880" cy="4320480"/>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Μόνο «οι ανέγγιχτοι» καθαρίζουν… </a:t>
            </a:r>
            <a:endParaRPr lang="el-GR" dirty="0"/>
          </a:p>
        </p:txBody>
      </p:sp>
      <p:pic>
        <p:nvPicPr>
          <p:cNvPr id="4" name="3 - Θέση περιεχομένου" descr="1.jpg"/>
          <p:cNvPicPr>
            <a:picLocks noGrp="1" noChangeAspect="1"/>
          </p:cNvPicPr>
          <p:nvPr>
            <p:ph idx="1"/>
          </p:nvPr>
        </p:nvPicPr>
        <p:blipFill>
          <a:blip r:embed="rId2" cstate="print"/>
          <a:stretch>
            <a:fillRect/>
          </a:stretch>
        </p:blipFill>
        <p:spPr>
          <a:xfrm>
            <a:off x="971600" y="1556792"/>
            <a:ext cx="7128792" cy="5040560"/>
          </a:xfr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Στάδια ζωής και διαβατήριες τελετουργίες</a:t>
            </a:r>
            <a:endParaRPr lang="el-GR" dirty="0"/>
          </a:p>
        </p:txBody>
      </p:sp>
      <p:sp>
        <p:nvSpPr>
          <p:cNvPr id="3" name="2 - Θέση περιεχομένου"/>
          <p:cNvSpPr>
            <a:spLocks noGrp="1"/>
          </p:cNvSpPr>
          <p:nvPr>
            <p:ph idx="1"/>
          </p:nvPr>
        </p:nvSpPr>
        <p:spPr/>
        <p:txBody>
          <a:bodyPr>
            <a:normAutofit fontScale="92500"/>
          </a:bodyPr>
          <a:lstStyle/>
          <a:p>
            <a:r>
              <a:rPr lang="en-US" dirty="0" smtClean="0"/>
              <a:t>Van </a:t>
            </a:r>
            <a:r>
              <a:rPr lang="en-US" dirty="0" err="1" smtClean="0"/>
              <a:t>Gennep</a:t>
            </a:r>
            <a:r>
              <a:rPr lang="en-US" dirty="0" smtClean="0"/>
              <a:t> (1909), </a:t>
            </a:r>
            <a:r>
              <a:rPr lang="en-US" i="1" dirty="0" smtClean="0"/>
              <a:t>Rites de Passage</a:t>
            </a:r>
          </a:p>
          <a:p>
            <a:r>
              <a:rPr lang="el-GR" dirty="0" smtClean="0"/>
              <a:t>Στάδια: αποχωρισμός, διάβαση, ενσωμάτωση</a:t>
            </a:r>
          </a:p>
          <a:p>
            <a:r>
              <a:rPr lang="el-GR" dirty="0" smtClean="0"/>
              <a:t>Παραδείγματα διαβατήριων τελετουργιών: τελετές ενηλικίωσης σε παραδοσιακές κοινωνίες (πχ στους </a:t>
            </a:r>
            <a:r>
              <a:rPr lang="en-US" dirty="0" err="1" smtClean="0"/>
              <a:t>Baruya</a:t>
            </a:r>
            <a:r>
              <a:rPr lang="en-US" dirty="0" smtClean="0"/>
              <a:t> </a:t>
            </a:r>
            <a:r>
              <a:rPr lang="el-GR" dirty="0" smtClean="0"/>
              <a:t>ή τους </a:t>
            </a:r>
            <a:r>
              <a:rPr lang="en-US" dirty="0" err="1" smtClean="0"/>
              <a:t>Masai</a:t>
            </a:r>
            <a:r>
              <a:rPr lang="el-GR" dirty="0" smtClean="0"/>
              <a:t>) αλλά και τελετουργικά σε σύγχρονες κοινωνίες </a:t>
            </a:r>
          </a:p>
          <a:p>
            <a:r>
              <a:rPr lang="el-GR" dirty="0" smtClean="0"/>
              <a:t>Ειδική ένδυση, συμπεριφορά, τροφή κτλ που σηματοδοτούν το «πέρασμα» σε μια νέα κατάσταση (ταυτότητα)</a:t>
            </a:r>
            <a:endParaRPr lang="el-GR"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διαβατήριες τελετουργίες</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85000" lnSpcReduction="10000"/>
          </a:bodyPr>
          <a:lstStyle/>
          <a:p>
            <a:r>
              <a:rPr lang="en-US" dirty="0" smtClean="0"/>
              <a:t>Arnold Van </a:t>
            </a:r>
            <a:r>
              <a:rPr lang="en-US" dirty="0" err="1" smtClean="0"/>
              <a:t>Gennep</a:t>
            </a:r>
            <a:r>
              <a:rPr lang="en-US" dirty="0" smtClean="0"/>
              <a:t>, 1909, </a:t>
            </a:r>
            <a:r>
              <a:rPr lang="en-US" i="1" dirty="0" smtClean="0"/>
              <a:t>Rites de passage</a:t>
            </a:r>
            <a:r>
              <a:rPr lang="el-GR" i="1" dirty="0" smtClean="0"/>
              <a:t> (</a:t>
            </a:r>
            <a:r>
              <a:rPr lang="en-US" i="1" dirty="0" smtClean="0"/>
              <a:t>Rites of Passage, </a:t>
            </a:r>
            <a:r>
              <a:rPr lang="en-US" dirty="0" smtClean="0"/>
              <a:t>1960, </a:t>
            </a:r>
            <a:r>
              <a:rPr lang="el-GR" dirty="0" smtClean="0"/>
              <a:t>ρεύμα του συμβολισμού</a:t>
            </a:r>
            <a:r>
              <a:rPr lang="el-GR" i="1" dirty="0" smtClean="0"/>
              <a:t>)</a:t>
            </a:r>
          </a:p>
          <a:p>
            <a:pPr>
              <a:buNone/>
            </a:pPr>
            <a:endParaRPr lang="en-US" i="1" dirty="0" smtClean="0"/>
          </a:p>
          <a:p>
            <a:r>
              <a:rPr lang="el-GR" dirty="0" smtClean="0"/>
              <a:t>Διαβατήριες τελετουργίες: τελετουργίες με τις οποίες προστατεύεται η μετάβαση ενός ατόμου ή μιας κοινωνικής ομάδας από μια «τάξη» ή κοινωνική κατηγορία/θέση σε μια άλλη. Οι διαβατήριες τελετουργίες είναι αυτές που συνοδεύουν τη μετάβαση από έναν κοσμικό ή κοινωνικό κόσμο σε έναν άλλο. Η απόδοση τελετουργικού χαρακτήρα στα συμβάντα αυτά επιτελείται μέσω της αλλαγής του ενδυματολογικού κώδικα, την προσφορά δώρων, την παρασκευή και κατανάλωση ειδικών φαγητών, την προσφορά γευμάτων και την τέλεση </a:t>
            </a:r>
            <a:r>
              <a:rPr lang="el-GR" dirty="0" err="1" smtClean="0"/>
              <a:t>συμποσιασμών</a:t>
            </a:r>
            <a:r>
              <a:rPr lang="el-GR" dirty="0" smtClean="0"/>
              <a:t>. </a:t>
            </a:r>
            <a:endParaRPr lang="en-US" dirty="0" smtClean="0"/>
          </a:p>
          <a:p>
            <a:endParaRPr lang="el-GR"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BALIA\Contacts\Pictures\Πολιτική\slide_28.jpg"/>
          <p:cNvPicPr>
            <a:picLocks noGrp="1" noChangeAspect="1" noChangeArrowheads="1"/>
          </p:cNvPicPr>
          <p:nvPr>
            <p:ph idx="1"/>
          </p:nvPr>
        </p:nvPicPr>
        <p:blipFill>
          <a:blip r:embed="rId2" cstate="print"/>
          <a:srcRect/>
          <a:stretch>
            <a:fillRect/>
          </a:stretch>
        </p:blipFill>
        <p:spPr bwMode="auto">
          <a:xfrm>
            <a:off x="500034" y="214290"/>
            <a:ext cx="8358245" cy="6643710"/>
          </a:xfrm>
          <a:prstGeom prst="rect">
            <a:avLst/>
          </a:prstGeo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επικίνδυνα περάσματα στην ελληνική παραδοσιακή κοινωνία</a:t>
            </a:r>
            <a:endParaRPr lang="el-GR" dirty="0"/>
          </a:p>
        </p:txBody>
      </p:sp>
      <p:sp>
        <p:nvSpPr>
          <p:cNvPr id="3" name="2 - Θέση περιεχομένου"/>
          <p:cNvSpPr>
            <a:spLocks noGrp="1"/>
          </p:cNvSpPr>
          <p:nvPr>
            <p:ph idx="1"/>
          </p:nvPr>
        </p:nvSpPr>
        <p:spPr>
          <a:xfrm>
            <a:off x="214282" y="1600200"/>
            <a:ext cx="8929718" cy="5257800"/>
          </a:xfrm>
        </p:spPr>
        <p:txBody>
          <a:bodyPr>
            <a:normAutofit fontScale="92500" lnSpcReduction="10000"/>
          </a:bodyPr>
          <a:lstStyle/>
          <a:p>
            <a:pPr>
              <a:buNone/>
            </a:pPr>
            <a:r>
              <a:rPr lang="el-GR" dirty="0" smtClean="0"/>
              <a:t>Στα επικίνδυνα περάσματα της ζωής, τη γέννηση, τον γάμο και τον θάνατο,</a:t>
            </a:r>
          </a:p>
          <a:p>
            <a:pPr>
              <a:buNone/>
            </a:pPr>
            <a:r>
              <a:rPr lang="el-GR" dirty="0" smtClean="0"/>
              <a:t>κάθε είδος σπόρου και το ψωμί έχουν μια συνεχή παρουσία. </a:t>
            </a:r>
          </a:p>
          <a:p>
            <a:pPr>
              <a:buNone/>
            </a:pPr>
            <a:r>
              <a:rPr lang="el-GR" dirty="0" smtClean="0"/>
              <a:t>                           Η δύναμη των</a:t>
            </a:r>
          </a:p>
          <a:p>
            <a:pPr>
              <a:buNone/>
            </a:pPr>
            <a:r>
              <a:rPr lang="el-GR" dirty="0" smtClean="0"/>
              <a:t>σπόρων, μαζί με τις ευχές, πίστευαν πως θα εξασφαλίσουν το επιθυμητό, θα</a:t>
            </a:r>
          </a:p>
          <a:p>
            <a:pPr>
              <a:buNone/>
            </a:pPr>
            <a:r>
              <a:rPr lang="el-GR" dirty="0" smtClean="0"/>
              <a:t>προκαλούσαν το καλό ή θα ξόρκιζαν το κακό σε αυτές τις μεγάλες στιγμές,</a:t>
            </a:r>
          </a:p>
          <a:p>
            <a:pPr>
              <a:buNone/>
            </a:pPr>
            <a:r>
              <a:rPr lang="el-GR" dirty="0" smtClean="0"/>
              <a:t>όπου η μοίρα του ανθρώπου στοιχειώνεται ανάμεσα στη γέννηση και το θάνατο.</a:t>
            </a:r>
          </a:p>
          <a:p>
            <a:endParaRPr lang="el-GR"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 </a:t>
            </a:r>
            <a:r>
              <a:rPr lang="el-GR" dirty="0" err="1" smtClean="0"/>
              <a:t>Σκουτέρη</a:t>
            </a:r>
            <a:r>
              <a:rPr lang="el-GR" dirty="0" smtClean="0"/>
              <a:t>-Διδασκάλου, 1991</a:t>
            </a:r>
            <a:r>
              <a:rPr lang="el-GR" i="1" dirty="0" smtClean="0"/>
              <a:t>, Ανθρωπολογικά για το γυναικείο ζήτημα</a:t>
            </a:r>
            <a:endParaRPr lang="el-GR" dirty="0"/>
          </a:p>
        </p:txBody>
      </p:sp>
      <p:sp>
        <p:nvSpPr>
          <p:cNvPr id="3" name="2 - Θέση περιεχομένου"/>
          <p:cNvSpPr>
            <a:spLocks noGrp="1"/>
          </p:cNvSpPr>
          <p:nvPr>
            <p:ph idx="1"/>
          </p:nvPr>
        </p:nvSpPr>
        <p:spPr>
          <a:xfrm>
            <a:off x="0" y="1785926"/>
            <a:ext cx="9144000" cy="5072074"/>
          </a:xfrm>
        </p:spPr>
        <p:txBody>
          <a:bodyPr>
            <a:normAutofit lnSpcReduction="10000"/>
          </a:bodyPr>
          <a:lstStyle/>
          <a:p>
            <a:r>
              <a:rPr lang="el-GR" dirty="0" smtClean="0"/>
              <a:t>«Η </a:t>
            </a:r>
            <a:r>
              <a:rPr lang="el-GR" dirty="0" err="1" smtClean="0"/>
              <a:t>σημειοδοτική</a:t>
            </a:r>
            <a:r>
              <a:rPr lang="el-GR" dirty="0" smtClean="0"/>
              <a:t> λειτουργία της τελετουργίας του γάμου» (ο παραδοσιακός γάμος ως κείμενο που μπορεί να διαβαστεί…)</a:t>
            </a:r>
          </a:p>
          <a:p>
            <a:r>
              <a:rPr lang="el-GR" dirty="0" smtClean="0"/>
              <a:t>Ιδεολογική αναπαραγωγή των κατά φύλα κοινωνικών διακρίσεων</a:t>
            </a:r>
          </a:p>
          <a:p>
            <a:r>
              <a:rPr lang="en-US" dirty="0" smtClean="0"/>
              <a:t>E. Leach, </a:t>
            </a:r>
            <a:r>
              <a:rPr lang="el-GR" dirty="0" smtClean="0"/>
              <a:t>η τελετουργία είναι ένας τρόπος επικοινωνίας, είναι κάθε προκαθορισμένη, επαναλαμβανόμενη, συμβολική δραστηριότητα ή πρακτική η οποία συνίσταται από στοιχεία λεκτικά και μη-λεκτικά</a:t>
            </a:r>
          </a:p>
          <a:p>
            <a:endParaRPr lang="el-GR"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Χρήστης\Desktop\kypriakos-paradosiakos-gamos.jpg"/>
          <p:cNvPicPr>
            <a:picLocks noGrp="1" noChangeAspect="1" noChangeArrowheads="1"/>
          </p:cNvPicPr>
          <p:nvPr>
            <p:ph idx="1"/>
          </p:nvPr>
        </p:nvPicPr>
        <p:blipFill>
          <a:blip r:embed="rId2"/>
          <a:srcRect/>
          <a:stretch>
            <a:fillRect/>
          </a:stretch>
        </p:blipFill>
        <p:spPr bwMode="auto">
          <a:xfrm>
            <a:off x="457200" y="500042"/>
            <a:ext cx="8229600" cy="6000792"/>
          </a:xfrm>
          <a:prstGeom prst="rect">
            <a:avLst/>
          </a:prstGeom>
          <a:noFill/>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wedding-funny-cake-28791381.jpg"/>
          <p:cNvPicPr>
            <a:picLocks noGrp="1" noChangeAspect="1" noChangeArrowheads="1"/>
          </p:cNvPicPr>
          <p:nvPr>
            <p:ph idx="1"/>
          </p:nvPr>
        </p:nvPicPr>
        <p:blipFill>
          <a:blip r:embed="rId2"/>
          <a:srcRect/>
          <a:stretch>
            <a:fillRect/>
          </a:stretch>
        </p:blipFill>
        <p:spPr bwMode="auto">
          <a:xfrm>
            <a:off x="500034" y="285728"/>
            <a:ext cx="8286808" cy="6215106"/>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 κοινωνικοποιημένα παιδιά»</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 άνθρωπος είναι ένα «κοινωνικό προϊόν»</a:t>
            </a:r>
          </a:p>
          <a:p>
            <a:r>
              <a:rPr lang="el-GR" dirty="0" smtClean="0"/>
              <a:t>Η εκμάθηση του πολιτισμού, η εκμάθηση των κοινωνικών συμβάσεων και της κοινωνικά αποδεκτής συμπεριφοράς</a:t>
            </a:r>
          </a:p>
          <a:p>
            <a:r>
              <a:rPr lang="el-GR" dirty="0" smtClean="0"/>
              <a:t>Η διαδικασία της κοινωνικοποίησης, ορισμός του </a:t>
            </a:r>
            <a:r>
              <a:rPr lang="en-US" dirty="0" smtClean="0"/>
              <a:t>A. </a:t>
            </a:r>
            <a:r>
              <a:rPr lang="en-US" dirty="0" err="1" smtClean="0"/>
              <a:t>Giddens</a:t>
            </a:r>
            <a:r>
              <a:rPr lang="en-US" dirty="0" smtClean="0"/>
              <a:t> </a:t>
            </a:r>
            <a:r>
              <a:rPr lang="el-GR" dirty="0" smtClean="0"/>
              <a:t>(σταδιακή διαδικασία πολιτισμικής ένταξης. Διασφάλιση της πολιτισμικής συνέχειας. Μετατροπή από βιολογικό σε κοινωνικό ον) </a:t>
            </a:r>
          </a:p>
          <a:p>
            <a:r>
              <a:rPr lang="el-GR" dirty="0" smtClean="0"/>
              <a:t>Φύση και πολιτισμός</a:t>
            </a:r>
            <a:r>
              <a:rPr lang="en-US" dirty="0" smtClean="0"/>
              <a:t> (nature/ culture)</a:t>
            </a:r>
            <a:endParaRPr lang="el-GR" dirty="0" smtClean="0"/>
          </a:p>
          <a:p>
            <a:r>
              <a:rPr lang="el-GR" dirty="0" smtClean="0"/>
              <a:t>Το </a:t>
            </a:r>
            <a:r>
              <a:rPr lang="el-GR" dirty="0" err="1" smtClean="0"/>
              <a:t>αγριόπαιδο</a:t>
            </a:r>
            <a:r>
              <a:rPr lang="el-GR" dirty="0" smtClean="0"/>
              <a:t>  του </a:t>
            </a:r>
            <a:r>
              <a:rPr lang="el-GR" dirty="0" err="1" smtClean="0"/>
              <a:t>Αβερόν</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ρουβας-ζυγουλη-οικογενεια-τουρτα-γάμος-παπασπύρου.jpg"/>
          <p:cNvPicPr>
            <a:picLocks noGrp="1" noChangeAspect="1" noChangeArrowheads="1"/>
          </p:cNvPicPr>
          <p:nvPr>
            <p:ph idx="1"/>
          </p:nvPr>
        </p:nvPicPr>
        <p:blipFill>
          <a:blip r:embed="rId2"/>
          <a:srcRect/>
          <a:stretch>
            <a:fillRect/>
          </a:stretch>
        </p:blipFill>
        <p:spPr bwMode="auto">
          <a:xfrm>
            <a:off x="428596" y="428604"/>
            <a:ext cx="8143932" cy="6143668"/>
          </a:xfrm>
          <a:prstGeom prst="rect">
            <a:avLst/>
          </a:prstGeom>
          <a:noFill/>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πιο επικίνδυνο πέρασμα…</a:t>
            </a:r>
            <a:endParaRPr lang="el-GR" dirty="0"/>
          </a:p>
        </p:txBody>
      </p:sp>
      <p:pic>
        <p:nvPicPr>
          <p:cNvPr id="4" name="Picture 2" descr="C:\Users\BALIA\Contacts\Pictures\Πολιτική\σάρωση0036 (Small).jpg"/>
          <p:cNvPicPr>
            <a:picLocks noGrp="1" noChangeAspect="1" noChangeArrowheads="1"/>
          </p:cNvPicPr>
          <p:nvPr>
            <p:ph idx="1"/>
          </p:nvPr>
        </p:nvPicPr>
        <p:blipFill>
          <a:blip r:embed="rId2" cstate="print"/>
          <a:srcRect/>
          <a:stretch>
            <a:fillRect/>
          </a:stretch>
        </p:blipFill>
        <p:spPr bwMode="auto">
          <a:xfrm>
            <a:off x="714348" y="1357298"/>
            <a:ext cx="7715304" cy="5500702"/>
          </a:xfrm>
          <a:prstGeom prst="rect">
            <a:avLst/>
          </a:prstGeom>
          <a:noFill/>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Φωτεινή </a:t>
            </a:r>
            <a:r>
              <a:rPr lang="el-GR" dirty="0" err="1" smtClean="0"/>
              <a:t>Τσιμπιρίδου</a:t>
            </a:r>
            <a:r>
              <a:rPr lang="el-GR" dirty="0" smtClean="0"/>
              <a:t>, 1993,</a:t>
            </a:r>
            <a:br>
              <a:rPr lang="el-GR" dirty="0" smtClean="0"/>
            </a:br>
            <a:r>
              <a:rPr lang="el-GR" dirty="0" smtClean="0"/>
              <a:t>«Το κρασί στα ταφικά έθιμα της Μακεδονίας και της Θράκης»</a:t>
            </a:r>
            <a:endParaRPr lang="el-GR" dirty="0"/>
          </a:p>
        </p:txBody>
      </p:sp>
      <p:sp>
        <p:nvSpPr>
          <p:cNvPr id="3" name="2 - Θέση περιεχομένου"/>
          <p:cNvSpPr>
            <a:spLocks noGrp="1"/>
          </p:cNvSpPr>
          <p:nvPr>
            <p:ph idx="1"/>
          </p:nvPr>
        </p:nvSpPr>
        <p:spPr>
          <a:xfrm>
            <a:off x="-214346" y="1857364"/>
            <a:ext cx="9358346" cy="5143536"/>
          </a:xfrm>
        </p:spPr>
        <p:txBody>
          <a:bodyPr>
            <a:normAutofit fontScale="92500" lnSpcReduction="20000"/>
          </a:bodyPr>
          <a:lstStyle/>
          <a:p>
            <a:pPr>
              <a:buNone/>
            </a:pPr>
            <a:r>
              <a:rPr lang="el-GR" dirty="0" smtClean="0"/>
              <a:t>    Στο πρώτο στάδιο (προετοιμασία του νεκρού) το κρασί αποτελεί κυρίως καθαρκτικό, εξαγνιστικό στοιχείο για τον επιτυχή διαχωρισμό των δύο κόσμων αλλά και την επιτυχή εξασφάλιση της μετάβασης. Η θέση του, κυρίως μαζί με το ψωμί είναι πρωταγωνιστική. Στη μεταβατική κατάσταση (εκφορά) το κρασί μαζί με τις άλλες τροφές αποβλέπει στην υπέρβαση της αντίθεσης ζωής/θανάτου ως διαμεσολαβητικό στοιχείο. Στο τρίτο στάδιο της ενσωμάτωσης (προετοιμασία του τάφου και ταφή) το κρασί έχει χαρακτήρα εξαγνιστικό, εξασφαλίζει την ομαλή μετάβαση σε «μη-ομαλές» καταστάσεις και εξασφαλίζει την επικοινωνία των ζωντανών με τους νεκρούς.</a:t>
            </a:r>
          </a:p>
          <a:p>
            <a:endParaRPr lang="el-GR"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7286652"/>
          </a:xfrm>
        </p:spPr>
        <p:txBody>
          <a:bodyPr>
            <a:normAutofit fontScale="92500" lnSpcReduction="10000"/>
          </a:bodyPr>
          <a:lstStyle/>
          <a:p>
            <a:pPr>
              <a:buNone/>
            </a:pPr>
            <a:r>
              <a:rPr lang="el-GR" dirty="0" smtClean="0"/>
              <a:t>     Η μελέτη των αρχείων των πρωτοπαπάδων στον νησιωτικό ελλαδικό χώρο, αλλά και πηγών όπως τα κείμενα περιηγητών, μας περιγράφουν μια κατάσταση γενικευμένης υστερίας και παραληρήματος κατά τον 17</a:t>
            </a:r>
            <a:r>
              <a:rPr lang="el-GR" baseline="30000" dirty="0" smtClean="0"/>
              <a:t>ο</a:t>
            </a:r>
            <a:r>
              <a:rPr lang="el-GR" dirty="0" smtClean="0"/>
              <a:t> και 18</a:t>
            </a:r>
            <a:r>
              <a:rPr lang="el-GR" baseline="30000" dirty="0" smtClean="0"/>
              <a:t>ο</a:t>
            </a:r>
            <a:r>
              <a:rPr lang="el-GR" dirty="0" smtClean="0"/>
              <a:t> αιώνα που οδηγεί σε λύσης συλλογικής εκτόνωσης, όπως το «κυνήγι των βρικολάκων». Ήδη από τις αρχές του 16</a:t>
            </a:r>
            <a:r>
              <a:rPr lang="el-GR" baseline="30000" dirty="0" smtClean="0"/>
              <a:t>ου</a:t>
            </a:r>
            <a:r>
              <a:rPr lang="el-GR" dirty="0" smtClean="0"/>
              <a:t> αιώνα οι περισσότερες αναφορές στην Ελλάδα μέσα από αφηγήσεις δυτικών βρίθουν αναφορών στη συχνή τελετουργική χρήση του κρασιού αλλά και στην «εξωτική» και απεχθή δεισιδαιμονία που ακούει στο όνομα «βρικόλακας»  που αποκαλείται  και «βαμπίρ» σύμφωνα με την ονομασία του Σλάβου εξαδέλφου του. Μάλιστα σε πολλές περιοχές της Ελλάδας ο βρικόλακας είχε και τη δική του τοπική ταυτότητα, το δικό του όνομα, όπως ο </a:t>
            </a:r>
            <a:r>
              <a:rPr lang="el-GR" dirty="0" err="1" smtClean="0"/>
              <a:t>κατακχανάς</a:t>
            </a:r>
            <a:r>
              <a:rPr lang="el-GR" dirty="0" smtClean="0"/>
              <a:t> στην Κρήτη. </a:t>
            </a:r>
            <a:endParaRPr lang="el-GR"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071546"/>
            <a:ext cx="8229600" cy="5054617"/>
          </a:xfrm>
        </p:spPr>
        <p:txBody>
          <a:bodyPr>
            <a:normAutofit fontScale="85000" lnSpcReduction="20000"/>
          </a:bodyPr>
          <a:lstStyle/>
          <a:p>
            <a:pPr>
              <a:buNone/>
            </a:pPr>
            <a:r>
              <a:rPr lang="el-GR" dirty="0" smtClean="0"/>
              <a:t>Βλέπε τ</a:t>
            </a:r>
            <a:r>
              <a:rPr lang="en-US" dirty="0" smtClean="0"/>
              <a:t>o </a:t>
            </a:r>
            <a:r>
              <a:rPr lang="el-GR" dirty="0" smtClean="0"/>
              <a:t>άρθρο της Α. ΓΕΡΟΥΚΗ, «Μια </a:t>
            </a:r>
            <a:r>
              <a:rPr lang="el-GR" dirty="0" err="1" smtClean="0"/>
              <a:t>ιστορικο</a:t>
            </a:r>
            <a:r>
              <a:rPr lang="el-GR" dirty="0" smtClean="0"/>
              <a:t>-ανθρωπολογική προσέγγιση του περιθωριακού: η μάγισσα, ο Εβραίος και ο βρικόλακας»,</a:t>
            </a:r>
            <a:r>
              <a:rPr lang="el-GR" i="1" dirty="0" smtClean="0"/>
              <a:t> Εθνολογία, </a:t>
            </a:r>
            <a:r>
              <a:rPr lang="el-GR" dirty="0" smtClean="0"/>
              <a:t>5 (1996-7): 103-114</a:t>
            </a:r>
            <a:r>
              <a:rPr lang="el-GR" dirty="0" smtClean="0"/>
              <a:t>.</a:t>
            </a:r>
          </a:p>
          <a:p>
            <a:pPr>
              <a:buNone/>
            </a:pPr>
            <a:endParaRPr lang="el-GR" dirty="0" smtClean="0"/>
          </a:p>
          <a:p>
            <a:pPr>
              <a:buNone/>
            </a:pPr>
            <a:r>
              <a:rPr lang="el-GR" dirty="0" smtClean="0"/>
              <a:t>Στο βιβλίο των Β. ΚΟΛΟΚΟΤΡΩΝΗ και Ε. ΜΗΤΣΗ, (</a:t>
            </a:r>
            <a:r>
              <a:rPr lang="el-GR" dirty="0" err="1" smtClean="0"/>
              <a:t>επιμ</a:t>
            </a:r>
            <a:r>
              <a:rPr lang="el-GR" dirty="0" smtClean="0"/>
              <a:t>.), </a:t>
            </a:r>
            <a:r>
              <a:rPr lang="el-GR" i="1" dirty="0" smtClean="0"/>
              <a:t>Στη χώρα του φεγγαριού. Βρετανίδες περιηγήτριες στην Ελλάδα (1718-1932),</a:t>
            </a:r>
            <a:r>
              <a:rPr lang="el-GR" dirty="0" smtClean="0"/>
              <a:t> Αθήνα: Εστία, 2005 υπάρχουν εκτενή αποσπάσματα από ημερολόγια Βρετανίδων περιηγητριών στην Ελλάδα του 18</a:t>
            </a:r>
            <a:r>
              <a:rPr lang="el-GR" baseline="30000" dirty="0" smtClean="0"/>
              <a:t>ου</a:t>
            </a:r>
            <a:r>
              <a:rPr lang="el-GR" dirty="0" smtClean="0"/>
              <a:t> και 19</a:t>
            </a:r>
            <a:r>
              <a:rPr lang="el-GR" baseline="30000" dirty="0" smtClean="0"/>
              <a:t>ου</a:t>
            </a:r>
            <a:r>
              <a:rPr lang="el-GR" dirty="0" smtClean="0"/>
              <a:t> αιώνα. Σε αρκετά σημεία κάνουν εκτενής περιγραφές ταφικών αλλά και διαβατήριων εθίμων όπου κυρίαρχος είναι ο ρόλος του κρασιού.</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14290"/>
            <a:ext cx="9144000" cy="6643710"/>
          </a:xfrm>
        </p:spPr>
        <p:txBody>
          <a:bodyPr>
            <a:normAutofit/>
          </a:bodyPr>
          <a:lstStyle/>
          <a:p>
            <a:pPr>
              <a:buNone/>
            </a:pPr>
            <a:r>
              <a:rPr lang="el-GR" dirty="0" smtClean="0"/>
              <a:t>    Η </a:t>
            </a:r>
            <a:r>
              <a:rPr lang="el-GR" dirty="0" err="1" smtClean="0"/>
              <a:t>Τσιμπιρίδου</a:t>
            </a:r>
            <a:r>
              <a:rPr lang="el-GR" dirty="0" smtClean="0"/>
              <a:t> αντλώντας από λαογραφικές καταγραφές αναφέρει πως σε ορισμένες περιοχές:</a:t>
            </a:r>
          </a:p>
          <a:p>
            <a:pPr>
              <a:buNone/>
            </a:pPr>
            <a:r>
              <a:rPr lang="el-GR" dirty="0" smtClean="0"/>
              <a:t>    Στον τόπο που σκοτώθηκε κάποιος, βάζουν σημάδι, σταυρό ή μικρό σωρό πέτρες. Πιστεύουν ότι το αίμα του σκοτωμένου μιλάει τη νύχτα. Φοβούνται ότι οι σκοτωμένοι με πληγές γίνονται βρικόλακες, όπως και αυτοί που από τη χρόνια ακινησία άνοιξε το σώμα τους ή οι λεχώνες. Όλους αυτούς τους πλένουν με ζεστό νερό και τους ζεματίζουν με βραστό κρασί, μπήγοντας βαθιά στις πληγές τους μια βελόνα (</a:t>
            </a:r>
            <a:r>
              <a:rPr lang="el-GR" dirty="0" err="1" smtClean="0"/>
              <a:t>Συγγολίτης</a:t>
            </a:r>
            <a:r>
              <a:rPr lang="el-GR" dirty="0" smtClean="0"/>
              <a:t>, 1934-37: 407 στο </a:t>
            </a:r>
            <a:r>
              <a:rPr lang="el-GR" dirty="0" err="1" smtClean="0"/>
              <a:t>Τσιμπιρίδου</a:t>
            </a:r>
            <a:r>
              <a:rPr lang="el-GR" dirty="0" smtClean="0"/>
              <a:t>) </a:t>
            </a:r>
          </a:p>
          <a:p>
            <a:endParaRPr lang="el-GR" dirty="0" smtClean="0"/>
          </a:p>
          <a:p>
            <a:endParaRPr lang="el-GR" dirty="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Μεταξύ ζωής και θανάτου: </a:t>
            </a:r>
            <a:br>
              <a:rPr lang="el-GR" dirty="0" smtClean="0"/>
            </a:br>
            <a:r>
              <a:rPr lang="el-GR" dirty="0" smtClean="0"/>
              <a:t>ο </a:t>
            </a:r>
            <a:r>
              <a:rPr lang="el-GR" dirty="0" err="1" smtClean="0"/>
              <a:t>βρουκόλακας</a:t>
            </a:r>
            <a:r>
              <a:rPr lang="el-GR" dirty="0" smtClean="0"/>
              <a:t>, μια ανώμαλη, επικίνδυνη κατάσταση…</a:t>
            </a:r>
            <a:endParaRPr lang="el-GR" dirty="0"/>
          </a:p>
        </p:txBody>
      </p:sp>
      <p:sp>
        <p:nvSpPr>
          <p:cNvPr id="3" name="2 - Θέση περιεχομένου"/>
          <p:cNvSpPr>
            <a:spLocks noGrp="1"/>
          </p:cNvSpPr>
          <p:nvPr>
            <p:ph idx="1"/>
          </p:nvPr>
        </p:nvSpPr>
        <p:spPr>
          <a:xfrm>
            <a:off x="457200" y="1857364"/>
            <a:ext cx="8229600" cy="5000636"/>
          </a:xfrm>
        </p:spPr>
        <p:txBody>
          <a:bodyPr>
            <a:normAutofit fontScale="92500" lnSpcReduction="20000"/>
          </a:bodyPr>
          <a:lstStyle/>
          <a:p>
            <a:pPr>
              <a:buNone/>
            </a:pPr>
            <a:r>
              <a:rPr lang="el-GR" dirty="0" smtClean="0"/>
              <a:t>Ο βρικόλακας είναι περιθωριακός, ανίερος, εκτός των φυσιολογικών ορίων της λύσης του πτώματος. </a:t>
            </a:r>
            <a:r>
              <a:rPr lang="el-GR" dirty="0" err="1" smtClean="0"/>
              <a:t>Εξορκιστική</a:t>
            </a:r>
            <a:r>
              <a:rPr lang="el-GR" dirty="0" smtClean="0"/>
              <a:t> ιδιότητα του κρασιού για τη θεραπεία του βρικολακιασμένου.</a:t>
            </a:r>
          </a:p>
          <a:p>
            <a:pPr>
              <a:buNone/>
            </a:pPr>
            <a:r>
              <a:rPr lang="el-GR" dirty="0" smtClean="0"/>
              <a:t>Ποιοί μπορεί να βρικολακιάσουν;</a:t>
            </a:r>
          </a:p>
          <a:p>
            <a:pPr>
              <a:buNone/>
            </a:pPr>
            <a:r>
              <a:rPr lang="el-GR" dirty="0" smtClean="0"/>
              <a:t>Α. Όσοι εν ζωή υπερέβησαν το μέτρο…</a:t>
            </a:r>
          </a:p>
          <a:p>
            <a:pPr>
              <a:buNone/>
            </a:pPr>
            <a:r>
              <a:rPr lang="el-GR" dirty="0" smtClean="0"/>
              <a:t>Β. Όσοι είναι η πεμπτουσία του ανεκπλήρωτου δηλαδή πέθαναν χωρίς να προλάβουν κάποιο διαβατήριο έθιμο</a:t>
            </a:r>
          </a:p>
          <a:p>
            <a:pPr>
              <a:buNone/>
            </a:pPr>
            <a:r>
              <a:rPr lang="el-GR" dirty="0" smtClean="0"/>
              <a:t>Γ. Όσοι θάφτηκαν σε σημεία που είναι περάσματα /σύνορα και όσοι πέθαναν σε χρονικά σημεία που είναι περάσματα…</a:t>
            </a:r>
            <a:endParaRPr lang="el-GR"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7" name="Picture 3" descr="C:\Users\Χρήστης\Desktop\miroloi.jpg"/>
          <p:cNvPicPr>
            <a:picLocks noGrp="1" noChangeAspect="1" noChangeArrowheads="1"/>
          </p:cNvPicPr>
          <p:nvPr>
            <p:ph idx="1"/>
          </p:nvPr>
        </p:nvPicPr>
        <p:blipFill>
          <a:blip r:embed="rId2"/>
          <a:srcRect/>
          <a:stretch>
            <a:fillRect/>
          </a:stretch>
        </p:blipFill>
        <p:spPr bwMode="auto">
          <a:xfrm>
            <a:off x="571472" y="428604"/>
            <a:ext cx="8143932" cy="6429396"/>
          </a:xfrm>
          <a:prstGeom prst="rect">
            <a:avLst/>
          </a:prstGeom>
          <a:noFill/>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Χρήστης\Desktop\4007748_orig.jpg"/>
          <p:cNvPicPr>
            <a:picLocks noGrp="1" noChangeAspect="1" noChangeArrowheads="1"/>
          </p:cNvPicPr>
          <p:nvPr>
            <p:ph idx="1"/>
          </p:nvPr>
        </p:nvPicPr>
        <p:blipFill>
          <a:blip r:embed="rId2"/>
          <a:srcRect/>
          <a:stretch>
            <a:fillRect/>
          </a:stretch>
        </p:blipFill>
        <p:spPr bwMode="auto">
          <a:xfrm>
            <a:off x="571472" y="500042"/>
            <a:ext cx="8143932" cy="6000792"/>
          </a:xfrm>
          <a:prstGeom prst="rect">
            <a:avLst/>
          </a:prstGeom>
          <a:noFill/>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 και η πολιτισμένη Δύση κυνηγούσε βρικόλακες!</a:t>
            </a:r>
            <a:endParaRPr lang="el-GR" dirty="0"/>
          </a:p>
        </p:txBody>
      </p:sp>
      <p:pic>
        <p:nvPicPr>
          <p:cNvPr id="4" name="Picture 2" descr="C:\Users\Χρήστης\Desktop\hunt-660.png"/>
          <p:cNvPicPr>
            <a:picLocks noGrp="1" noChangeAspect="1" noChangeArrowheads="1"/>
          </p:cNvPicPr>
          <p:nvPr>
            <p:ph idx="1"/>
          </p:nvPr>
        </p:nvPicPr>
        <p:blipFill>
          <a:blip r:embed="rId2"/>
          <a:srcRect/>
          <a:stretch>
            <a:fillRect/>
          </a:stretch>
        </p:blipFill>
        <p:spPr bwMode="auto">
          <a:xfrm>
            <a:off x="457200" y="1571612"/>
            <a:ext cx="8229600" cy="5286388"/>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Giddens</a:t>
            </a:r>
            <a:r>
              <a:rPr lang="en-US" dirty="0" smtClean="0"/>
              <a:t>, A. 2002, </a:t>
            </a:r>
            <a:r>
              <a:rPr lang="el-GR" i="1" dirty="0" smtClean="0"/>
              <a:t>Κοινωνιολογία</a:t>
            </a:r>
            <a:endParaRPr lang="el-GR" i="1" dirty="0"/>
          </a:p>
        </p:txBody>
      </p:sp>
      <p:sp>
        <p:nvSpPr>
          <p:cNvPr id="3" name="2 - Θέση περιεχομένου"/>
          <p:cNvSpPr>
            <a:spLocks noGrp="1"/>
          </p:cNvSpPr>
          <p:nvPr>
            <p:ph idx="1"/>
          </p:nvPr>
        </p:nvSpPr>
        <p:spPr>
          <a:xfrm>
            <a:off x="500034" y="1600200"/>
            <a:ext cx="8358246" cy="5257800"/>
          </a:xfrm>
        </p:spPr>
        <p:txBody>
          <a:bodyPr>
            <a:normAutofit/>
          </a:bodyPr>
          <a:lstStyle/>
          <a:p>
            <a:pPr>
              <a:buNone/>
            </a:pPr>
            <a:r>
              <a:rPr lang="el-GR" dirty="0" smtClean="0"/>
              <a:t>   Η κοινωνικοποίηση είναι η διαδικασία εκείνη με την οποία το απροστάτευτο παιδί γίνεται βαθμιαία ένα αυτοσυνείδητο και πληροφορημένο πρόσωπο, το οποίο έχει αποκτήσει τις δεξιότητες που απαιτεί ο πολιτισμός στον οποίο γεννήθηκε. Δεν αποτελεί ένα είδος κοινωνικού προγραμματισμού κατά τον οποίο το παιδί απορροφά παθητικά επιδράσεις. Το παιδί είναι από την αρχή της ζωής του ένα ενεργό όν.</a:t>
            </a:r>
            <a:endParaRPr lang="el-GR" dirty="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«Μύηση» σε «άλλες», «εξωτικές» κοινωνίες</a:t>
            </a:r>
            <a:endParaRPr lang="el-GR" dirty="0"/>
          </a:p>
        </p:txBody>
      </p:sp>
      <p:pic>
        <p:nvPicPr>
          <p:cNvPr id="4" name="3 - Θέση περιεχομένου" descr="cult1.jpg"/>
          <p:cNvPicPr>
            <a:picLocks noGrp="1" noChangeAspect="1"/>
          </p:cNvPicPr>
          <p:nvPr>
            <p:ph idx="1"/>
          </p:nvPr>
        </p:nvPicPr>
        <p:blipFill>
          <a:blip r:embed="rId2" cstate="print"/>
          <a:stretch>
            <a:fillRect/>
          </a:stretch>
        </p:blipFill>
        <p:spPr>
          <a:xfrm>
            <a:off x="683568" y="1412776"/>
            <a:ext cx="7632848" cy="5445224"/>
          </a:xfrm>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Μύηση σε νεωτερικές κοινωνίες: </a:t>
            </a:r>
            <a:r>
              <a:rPr lang="en-US" dirty="0" smtClean="0"/>
              <a:t>marriage tourism…</a:t>
            </a:r>
            <a:endParaRPr lang="el-GR" dirty="0"/>
          </a:p>
        </p:txBody>
      </p:sp>
      <p:pic>
        <p:nvPicPr>
          <p:cNvPr id="4" name="3 - Θέση περιεχομένου" descr="kohsamuiweddingvenues.jpg"/>
          <p:cNvPicPr>
            <a:picLocks noGrp="1" noChangeAspect="1"/>
          </p:cNvPicPr>
          <p:nvPr>
            <p:ph idx="1"/>
          </p:nvPr>
        </p:nvPicPr>
        <p:blipFill>
          <a:blip r:embed="rId2" cstate="print"/>
          <a:stretch>
            <a:fillRect/>
          </a:stretch>
        </p:blipFill>
        <p:spPr>
          <a:xfrm>
            <a:off x="1174130" y="1600200"/>
            <a:ext cx="6795740" cy="4525963"/>
          </a:xfrm>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Μύηση, πόνος, παραβίαση ανθρωπίνων δικαιωμάτων</a:t>
            </a:r>
            <a:endParaRPr lang="el-GR" dirty="0"/>
          </a:p>
        </p:txBody>
      </p:sp>
      <p:pic>
        <p:nvPicPr>
          <p:cNvPr id="4" name="3 - Θέση περιεχομένου" descr="CLIT4.jpg"/>
          <p:cNvPicPr>
            <a:picLocks noGrp="1" noChangeAspect="1"/>
          </p:cNvPicPr>
          <p:nvPr>
            <p:ph idx="1"/>
          </p:nvPr>
        </p:nvPicPr>
        <p:blipFill>
          <a:blip r:embed="rId2" cstate="print"/>
          <a:stretch>
            <a:fillRect/>
          </a:stretch>
        </p:blipFill>
        <p:spPr>
          <a:xfrm>
            <a:off x="971600" y="1700808"/>
            <a:ext cx="7272808" cy="4752528"/>
          </a:xfr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μύηση των πολεμιστών περιλαμβάνει διάφορες δοκιμασίες</a:t>
            </a:r>
            <a:endParaRPr lang="el-GR" dirty="0"/>
          </a:p>
        </p:txBody>
      </p:sp>
      <p:pic>
        <p:nvPicPr>
          <p:cNvPr id="4" name="3 - Θέση περιεχομένου" descr="249302 (1).jpg"/>
          <p:cNvPicPr>
            <a:picLocks noGrp="1" noChangeAspect="1"/>
          </p:cNvPicPr>
          <p:nvPr>
            <p:ph idx="1"/>
          </p:nvPr>
        </p:nvPicPr>
        <p:blipFill>
          <a:blip r:embed="rId2" cstate="print"/>
          <a:stretch>
            <a:fillRect/>
          </a:stretch>
        </p:blipFill>
        <p:spPr>
          <a:xfrm>
            <a:off x="899592" y="1700808"/>
            <a:ext cx="7488832" cy="4824535"/>
          </a:xfr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Μύηση, πόνος, παραμόρφωση…</a:t>
            </a:r>
            <a:endParaRPr lang="el-GR" dirty="0"/>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1115616" y="1484784"/>
            <a:ext cx="6624736" cy="4968552"/>
          </a:xfr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dirty="0" smtClean="0"/>
              <a:t>Coming in Age in Samoa</a:t>
            </a:r>
            <a:r>
              <a:rPr lang="en-US" dirty="0" smtClean="0"/>
              <a:t> </a:t>
            </a:r>
            <a:r>
              <a:rPr lang="el-GR" dirty="0" smtClean="0"/>
              <a:t/>
            </a:r>
            <a:br>
              <a:rPr lang="el-GR" dirty="0" smtClean="0"/>
            </a:br>
            <a:r>
              <a:rPr lang="en-US" dirty="0" smtClean="0"/>
              <a:t>(M. Mead, 1928)</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Περιγράφει τους τρόπους διαμόρφωσης της προσωπικότητας των νεαρών κοριτσιών σε ένα πολιτισμικό περιβάλλον ριζικά διαφορετικό από το δικό μας, σε κάποιο νησί της Πολυνησίας</a:t>
            </a:r>
          </a:p>
          <a:p>
            <a:r>
              <a:rPr lang="el-GR" dirty="0" smtClean="0"/>
              <a:t>«Πολλές και σημαντικές πτυχές της προσωπικότητας των ανθρώπων δεν είναι έμφυτες αλλά δημιουργούνται μέσω της αλληλεπίδρασης ατόμου και κοινωνίας»  </a:t>
            </a: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Ανομία</a:t>
            </a:r>
            <a:endParaRPr lang="el-GR" dirty="0"/>
          </a:p>
        </p:txBody>
      </p:sp>
      <p:sp>
        <p:nvSpPr>
          <p:cNvPr id="3" name="2 - Θέση περιεχομένου"/>
          <p:cNvSpPr>
            <a:spLocks noGrp="1"/>
          </p:cNvSpPr>
          <p:nvPr>
            <p:ph idx="1"/>
          </p:nvPr>
        </p:nvSpPr>
        <p:spPr>
          <a:xfrm>
            <a:off x="214282" y="1600200"/>
            <a:ext cx="8643998" cy="5257800"/>
          </a:xfrm>
        </p:spPr>
        <p:txBody>
          <a:bodyPr>
            <a:normAutofit fontScale="85000" lnSpcReduction="10000"/>
          </a:bodyPr>
          <a:lstStyle/>
          <a:p>
            <a:r>
              <a:rPr lang="el-GR" dirty="0" smtClean="0"/>
              <a:t>Έλλειψη νόμου, αναρχία</a:t>
            </a:r>
          </a:p>
          <a:p>
            <a:r>
              <a:rPr lang="el-GR" dirty="0" smtClean="0"/>
              <a:t>Αίσθηση ματαιότητας και απόγνωσης, διασάλευση της κοινωνικής τάξης</a:t>
            </a:r>
          </a:p>
          <a:p>
            <a:r>
              <a:rPr lang="en-US" dirty="0" smtClean="0"/>
              <a:t>Emile Durkheim (</a:t>
            </a:r>
            <a:r>
              <a:rPr lang="el-GR" dirty="0" smtClean="0"/>
              <a:t>κοινωνιολόγος του 19</a:t>
            </a:r>
            <a:r>
              <a:rPr lang="el-GR" baseline="30000" dirty="0" smtClean="0"/>
              <a:t>ου</a:t>
            </a:r>
            <a:r>
              <a:rPr lang="el-GR" dirty="0" smtClean="0"/>
              <a:t> αιώνα) στα αστικά κέντρα των βιομηχανικών χωρών. Παραδοσιακές κοινωνίες και αίσθηση της αλληλεγγύης </a:t>
            </a:r>
          </a:p>
          <a:p>
            <a:r>
              <a:rPr lang="en-US" i="1" dirty="0" smtClean="0"/>
              <a:t>Matter out of place,</a:t>
            </a:r>
            <a:r>
              <a:rPr lang="en-US" dirty="0" smtClean="0"/>
              <a:t> M. Douglas,</a:t>
            </a:r>
            <a:r>
              <a:rPr lang="el-GR" dirty="0" smtClean="0"/>
              <a:t> 1966,</a:t>
            </a:r>
            <a:r>
              <a:rPr lang="en-US" dirty="0" smtClean="0"/>
              <a:t> </a:t>
            </a:r>
            <a:r>
              <a:rPr lang="el-GR" i="1" dirty="0" smtClean="0"/>
              <a:t>Καθαρότητα και κίνδυνος: μια ανάλυση της μιαρότητας και των ταμπού.</a:t>
            </a:r>
            <a:r>
              <a:rPr lang="el-GR" dirty="0" smtClean="0"/>
              <a:t> Η έννοια του «βρώμικου» και του «μιαρού». Η πολιτισμική «ανωμαλία»</a:t>
            </a:r>
          </a:p>
          <a:p>
            <a:r>
              <a:rPr lang="el-GR" dirty="0" smtClean="0"/>
              <a:t>Η έννοια της πολιτισμικής ταξινόμησης</a:t>
            </a:r>
          </a:p>
          <a:p>
            <a:r>
              <a:rPr lang="el-GR" dirty="0" smtClean="0"/>
              <a:t>Η περίπτωση του </a:t>
            </a:r>
            <a:r>
              <a:rPr lang="en-US" dirty="0" smtClean="0"/>
              <a:t>pangolin </a:t>
            </a:r>
            <a:r>
              <a:rPr lang="el-GR" dirty="0" smtClean="0"/>
              <a:t>στους </a:t>
            </a:r>
            <a:r>
              <a:rPr lang="en-US" dirty="0" err="1" smtClean="0"/>
              <a:t>Lele</a:t>
            </a:r>
            <a:r>
              <a:rPr lang="en-US" dirty="0" smtClean="0"/>
              <a:t> </a:t>
            </a:r>
            <a:r>
              <a:rPr lang="el-GR" dirty="0" smtClean="0"/>
              <a:t>της Αφρικής</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Γλώσσα και κοινωνία</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92500" lnSpcReduction="20000"/>
          </a:bodyPr>
          <a:lstStyle/>
          <a:p>
            <a:r>
              <a:rPr lang="el-GR" dirty="0" smtClean="0"/>
              <a:t>Λεκτική και μη λεκτική επικοινωνία (χειρονομίες, εκφράσεις, στάση του σώματος)</a:t>
            </a:r>
          </a:p>
          <a:p>
            <a:r>
              <a:rPr lang="el-GR" dirty="0" smtClean="0"/>
              <a:t>Πολιτισμική ποικιλότητα </a:t>
            </a:r>
          </a:p>
          <a:p>
            <a:r>
              <a:rPr lang="el-GR" dirty="0" smtClean="0"/>
              <a:t>«Το συμβολικό νόημα και η γλωσσική μορφή κάθε φαινομένου καθίστανται συμβάσεις που διαιωνίζονται μέσω της γλωσσικής κοινότητας, ενώ η σχέση μεταξύ των εννοιών και των συμβόλων συγκροτούν ένα πολιτισμικό σύμπαν, εντός του οποίου οι άνθρωποι σκέφτονται και πράττουν» (</a:t>
            </a:r>
            <a:r>
              <a:rPr lang="en-US" dirty="0" err="1" smtClean="0"/>
              <a:t>Eriksen</a:t>
            </a:r>
            <a:r>
              <a:rPr lang="en-US" dirty="0" smtClean="0"/>
              <a:t>, 2007)</a:t>
            </a:r>
          </a:p>
          <a:p>
            <a:r>
              <a:rPr lang="en-US" dirty="0" smtClean="0"/>
              <a:t>Noam Chomsky: </a:t>
            </a:r>
            <a:r>
              <a:rPr lang="el-GR" dirty="0" smtClean="0"/>
              <a:t>η γλώσσα είναι μεν ένα καθολικό </a:t>
            </a:r>
            <a:r>
              <a:rPr lang="el-GR" dirty="0" err="1" smtClean="0"/>
              <a:t>χαρ</a:t>
            </a:r>
            <a:r>
              <a:rPr lang="el-GR" dirty="0" smtClean="0"/>
              <a:t>/</a:t>
            </a:r>
            <a:r>
              <a:rPr lang="el-GR" dirty="0" err="1" smtClean="0"/>
              <a:t>κό</a:t>
            </a:r>
            <a:r>
              <a:rPr lang="el-GR" dirty="0" smtClean="0"/>
              <a:t> του ανθρώπου αλλά οι άνθρωποι σε όλο τον κόσμο μιλούν πολλές και διαφορετικές μεταξύ τους γλώσσες (ομοιότητες αλλά και πολιτισμικές διαφορές)</a:t>
            </a:r>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Πολιτισμός και οικολογία</a:t>
            </a:r>
            <a:endParaRPr lang="el-GR" dirty="0"/>
          </a:p>
        </p:txBody>
      </p:sp>
      <p:sp>
        <p:nvSpPr>
          <p:cNvPr id="3" name="2 - Θέση περιεχομένου"/>
          <p:cNvSpPr>
            <a:spLocks noGrp="1"/>
          </p:cNvSpPr>
          <p:nvPr>
            <p:ph idx="1"/>
          </p:nvPr>
        </p:nvSpPr>
        <p:spPr/>
        <p:txBody>
          <a:bodyPr/>
          <a:lstStyle/>
          <a:p>
            <a:r>
              <a:rPr lang="el-GR" dirty="0" smtClean="0"/>
              <a:t>Αμφίδρομη, διαλεκτική σχέση</a:t>
            </a:r>
          </a:p>
          <a:p>
            <a:r>
              <a:rPr lang="en-US" dirty="0" smtClean="0"/>
              <a:t>M. Harris, </a:t>
            </a:r>
            <a:r>
              <a:rPr lang="el-GR" dirty="0" smtClean="0"/>
              <a:t>ρεύμα της πολιτισμικής οικολογίας</a:t>
            </a:r>
          </a:p>
          <a:p>
            <a:r>
              <a:rPr lang="el-GR" dirty="0" smtClean="0"/>
              <a:t>«Κατάλληλες» είναι οι τροφές με τη μεγαλύτερη θερμιδική αξία και οι τροφές στις οποίες έχουμε πιο εύκολη πρόσβαση</a:t>
            </a:r>
          </a:p>
          <a:p>
            <a:r>
              <a:rPr lang="el-GR" dirty="0" smtClean="0"/>
              <a:t>Παραδείγματα: ο χοίρος για τους Ισραηλίτες, η ιερή αγελάδα για τους Ινδούς, η ανθρωποφαγία</a:t>
            </a:r>
            <a:endParaRPr lang="el-G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Κοινωνικές θέσεις και ρόλοι</a:t>
            </a:r>
            <a:endParaRPr lang="el-GR" dirty="0"/>
          </a:p>
        </p:txBody>
      </p:sp>
      <p:sp>
        <p:nvSpPr>
          <p:cNvPr id="3" name="2 - Θέση περιεχομένου"/>
          <p:cNvSpPr>
            <a:spLocks noGrp="1"/>
          </p:cNvSpPr>
          <p:nvPr>
            <p:ph idx="1"/>
          </p:nvPr>
        </p:nvSpPr>
        <p:spPr>
          <a:xfrm>
            <a:off x="428596" y="1600200"/>
            <a:ext cx="8358246" cy="5257800"/>
          </a:xfrm>
        </p:spPr>
        <p:txBody>
          <a:bodyPr/>
          <a:lstStyle/>
          <a:p>
            <a:r>
              <a:rPr lang="el-GR" dirty="0" smtClean="0"/>
              <a:t>Εκμάθηση ρόλων</a:t>
            </a:r>
          </a:p>
          <a:p>
            <a:r>
              <a:rPr lang="en-US" dirty="0" smtClean="0"/>
              <a:t>George H. Mead</a:t>
            </a:r>
            <a:r>
              <a:rPr lang="el-GR" dirty="0" smtClean="0"/>
              <a:t>, 1934, </a:t>
            </a:r>
            <a:r>
              <a:rPr lang="en-US" i="1" dirty="0" smtClean="0"/>
              <a:t>Mind, Self and Society</a:t>
            </a:r>
            <a:r>
              <a:rPr lang="el-GR" i="1" dirty="0" smtClean="0"/>
              <a:t> (Νους, Εαυτός και Κοινωνία)</a:t>
            </a:r>
            <a:endParaRPr lang="en-US" i="1" dirty="0" smtClean="0"/>
          </a:p>
          <a:p>
            <a:r>
              <a:rPr lang="el-GR" dirty="0" smtClean="0"/>
              <a:t> </a:t>
            </a:r>
            <a:r>
              <a:rPr lang="en-US" dirty="0" smtClean="0"/>
              <a:t>H</a:t>
            </a:r>
            <a:r>
              <a:rPr lang="el-GR" dirty="0" smtClean="0"/>
              <a:t> μίμηση, η εκμάθηση και η ανάληψη ρόλων βασικοί μηχανισμοί κοινωνικοποίησης των παιδιών. Έτσι μεταδίδεται στο παιδί το πολιτισμικά αποδεκτό σύστημα ταξινόμησης και ιεράρχησης</a:t>
            </a:r>
            <a:endParaRPr lang="en-US" dirty="0" smtClean="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1666</Words>
  <Application>Microsoft Office PowerPoint</Application>
  <PresentationFormat>Προβολή στην οθόνη (4:3)</PresentationFormat>
  <Paragraphs>103</Paragraphs>
  <Slides>44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Το κοινωνικό πρόσωπο</vt:lpstr>
      <vt:lpstr>G. H. Mead (1863-1931)</vt:lpstr>
      <vt:lpstr>«Μη κοινωνικοποιημένα παιδιά»</vt:lpstr>
      <vt:lpstr>Giddens, A. 2002, Κοινωνιολογία</vt:lpstr>
      <vt:lpstr>Coming in Age in Samoa  (M. Mead, 1928)</vt:lpstr>
      <vt:lpstr>Ανομία</vt:lpstr>
      <vt:lpstr>Γλώσσα και κοινωνία</vt:lpstr>
      <vt:lpstr>Πολιτισμός και οικολογία</vt:lpstr>
      <vt:lpstr>Κοινωνικές θέσεις και ρόλοι</vt:lpstr>
      <vt:lpstr>«Εγώ ψήνω, εσύ πλένεις τα πιάτα…»</vt:lpstr>
      <vt:lpstr>Ροζ όνειρα, μακιγιάζ και μικρές πριγκίπισσες…</vt:lpstr>
      <vt:lpstr>Κοριτσάκι βέβαια! Φοράω ροζ…</vt:lpstr>
      <vt:lpstr>«Μπορώ να κατασκευάσω ό,τι θέλετε…»</vt:lpstr>
      <vt:lpstr>Λιγότερο έμφυλα παιχνίδια: μήπως και το παιχνίδι είναι ταξικό ζήτημα;</vt:lpstr>
      <vt:lpstr>Η ιδέα του Εαυτού</vt:lpstr>
      <vt:lpstr>Το σώμα και η διαχείριση της εικόνας μας</vt:lpstr>
      <vt:lpstr>Η εικόνα ενός λεπτού, κοκαλιάρικου σώματος…</vt:lpstr>
      <vt:lpstr>Femen, το σώμα-διαμαρτυρία!</vt:lpstr>
      <vt:lpstr>Κοινωνικός έλεγχος, κυρώσεις:  </vt:lpstr>
      <vt:lpstr>Στον πάτο του συστήματος των καστών «οι ανέγγιχτοι», στην κορυφή της πυραμίδας οι Βραχμάνοι</vt:lpstr>
      <vt:lpstr>Κλέφτηκε με γυναίκα ανώτερης κάστας και οι αδελφές του αντιμετωπίζουν την τιμωρία του βιασμού… (2015)</vt:lpstr>
      <vt:lpstr>Μόνο «οι ανέγγιχτοι» καθαρίζουν… </vt:lpstr>
      <vt:lpstr>Στάδια ζωής και διαβατήριες τελετουργίες</vt:lpstr>
      <vt:lpstr>Οι διαβατήριες τελετουργίες</vt:lpstr>
      <vt:lpstr>Διαφάνεια 25</vt:lpstr>
      <vt:lpstr>Τα επικίνδυνα περάσματα στην ελληνική παραδοσιακή κοινωνία</vt:lpstr>
      <vt:lpstr>Ν. Σκουτέρη-Διδασκάλου, 1991, Ανθρωπολογικά για το γυναικείο ζήτημα</vt:lpstr>
      <vt:lpstr>Διαφάνεια 28</vt:lpstr>
      <vt:lpstr>Διαφάνεια 29</vt:lpstr>
      <vt:lpstr>Διαφάνεια 30</vt:lpstr>
      <vt:lpstr>Το πιο επικίνδυνο πέρασμα…</vt:lpstr>
      <vt:lpstr>Φωτεινή Τσιμπιρίδου, 1993, «Το κρασί στα ταφικά έθιμα της Μακεδονίας και της Θράκης»</vt:lpstr>
      <vt:lpstr>Διαφάνεια 33</vt:lpstr>
      <vt:lpstr>Διαφάνεια 34</vt:lpstr>
      <vt:lpstr>Διαφάνεια 35</vt:lpstr>
      <vt:lpstr>Μεταξύ ζωής και θανάτου:  ο βρουκόλακας, μια ανώμαλη, επικίνδυνη κατάσταση…</vt:lpstr>
      <vt:lpstr>Διαφάνεια 37</vt:lpstr>
      <vt:lpstr>Διαφάνεια 38</vt:lpstr>
      <vt:lpstr>Ε και η πολιτισμένη Δύση κυνηγούσε βρικόλακες!</vt:lpstr>
      <vt:lpstr>«Μύηση» σε «άλλες», «εξωτικές» κοινωνίες</vt:lpstr>
      <vt:lpstr>Μύηση σε νεωτερικές κοινωνίες: marriage tourism…</vt:lpstr>
      <vt:lpstr>Μύηση, πόνος, παραβίαση ανθρωπίνων δικαιωμάτων</vt:lpstr>
      <vt:lpstr>Η μύηση των πολεμιστών περιλαμβάνει διάφορες δοκιμασίες</vt:lpstr>
      <vt:lpstr>Μύηση, πόνος, παραμόρφωση…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κοινωνικό πρόσωπο</dc:title>
  <dc:creator>BALIA</dc:creator>
  <cp:lastModifiedBy>Χρήστης</cp:lastModifiedBy>
  <cp:revision>30</cp:revision>
  <dcterms:created xsi:type="dcterms:W3CDTF">2015-10-06T06:39:10Z</dcterms:created>
  <dcterms:modified xsi:type="dcterms:W3CDTF">2020-01-09T06:10:04Z</dcterms:modified>
</cp:coreProperties>
</file>