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57" r:id="rId4"/>
    <p:sldId id="258" r:id="rId5"/>
    <p:sldId id="259" r:id="rId6"/>
    <p:sldId id="260" r:id="rId7"/>
    <p:sldId id="282" r:id="rId8"/>
    <p:sldId id="281" r:id="rId9"/>
    <p:sldId id="261" r:id="rId10"/>
    <p:sldId id="262" r:id="rId11"/>
    <p:sldId id="263" r:id="rId12"/>
    <p:sldId id="264" r:id="rId13"/>
    <p:sldId id="265" r:id="rId14"/>
    <p:sldId id="266" r:id="rId15"/>
    <p:sldId id="280" r:id="rId16"/>
    <p:sldId id="277" r:id="rId17"/>
    <p:sldId id="267" r:id="rId18"/>
    <p:sldId id="285" r:id="rId19"/>
    <p:sldId id="268" r:id="rId20"/>
    <p:sldId id="284" r:id="rId21"/>
    <p:sldId id="270" r:id="rId22"/>
    <p:sldId id="273" r:id="rId23"/>
    <p:sldId id="271" r:id="rId24"/>
    <p:sldId id="272" r:id="rId25"/>
    <p:sldId id="269" r:id="rId26"/>
    <p:sldId id="286" r:id="rId27"/>
    <p:sldId id="287" r:id="rId28"/>
    <p:sldId id="274" r:id="rId29"/>
    <p:sldId id="276" r:id="rId30"/>
    <p:sldId id="283" r:id="rId31"/>
    <p:sldId id="288" r:id="rId32"/>
    <p:sldId id="278" r:id="rId33"/>
    <p:sldId id="289" r:id="rId34"/>
    <p:sldId id="275"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A3095781-803A-40CA-A2DF-B82345D08CC1}" type="datetimeFigureOut">
              <a:rPr lang="el-GR" smtClean="0"/>
              <a:pPr/>
              <a:t>9/4/2020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B48F1C8C-1A5B-4604-935A-98D9D3591E99}"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3095781-803A-40CA-A2DF-B82345D08CC1}"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3095781-803A-40CA-A2DF-B82345D08CC1}"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3095781-803A-40CA-A2DF-B82345D08CC1}"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A3095781-803A-40CA-A2DF-B82345D08CC1}"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B48F1C8C-1A5B-4604-935A-98D9D3591E99}"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A3095781-803A-40CA-A2DF-B82345D08CC1}"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A3095781-803A-40CA-A2DF-B82345D08CC1}" type="datetimeFigureOut">
              <a:rPr lang="el-GR" smtClean="0"/>
              <a:pPr/>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A3095781-803A-40CA-A2DF-B82345D08CC1}" type="datetimeFigureOut">
              <a:rPr lang="el-GR" smtClean="0"/>
              <a:pPr/>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3095781-803A-40CA-A2DF-B82345D08CC1}" type="datetimeFigureOut">
              <a:rPr lang="el-GR" smtClean="0"/>
              <a:pPr/>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A3095781-803A-40CA-A2DF-B82345D08CC1}"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A3095781-803A-40CA-A2DF-B82345D08CC1}"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48F1C8C-1A5B-4604-935A-98D9D3591E9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3095781-803A-40CA-A2DF-B82345D08CC1}" type="datetimeFigureOut">
              <a:rPr lang="el-GR" smtClean="0"/>
              <a:pPr/>
              <a:t>9/4/2020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48F1C8C-1A5B-4604-935A-98D9D3591E99}"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Ο ΕΥΡΩΠΑΙΚΟΣ ΕΛΕΓΧΟΣ ΣΥΓΚΕΝΤΡΩΣΕΩΝ ΕΠΙΧΕΙΡΗΣΕΩΝ</a:t>
            </a:r>
            <a:endParaRPr lang="el-GR" dirty="0"/>
          </a:p>
        </p:txBody>
      </p:sp>
      <p:sp>
        <p:nvSpPr>
          <p:cNvPr id="3" name="Υπότιτλος 2"/>
          <p:cNvSpPr>
            <a:spLocks noGrp="1"/>
          </p:cNvSpPr>
          <p:nvPr>
            <p:ph type="subTitle" idx="1"/>
          </p:nvPr>
        </p:nvSpPr>
        <p:spPr/>
        <p:txBody>
          <a:bodyPr/>
          <a:lstStyle/>
          <a:p>
            <a:r>
              <a:rPr lang="el-GR" dirty="0" smtClean="0"/>
              <a:t>ΔΡ ΔΗΜΗΤΡΙΟΣ Ν. ΒΟΥΓΙΟΥΚΑΣ</a:t>
            </a:r>
          </a:p>
          <a:p>
            <a:r>
              <a:rPr lang="el-GR" dirty="0" smtClean="0"/>
              <a:t>Ειδικός Επιστήμονας </a:t>
            </a:r>
            <a:r>
              <a:rPr lang="el-GR" smtClean="0"/>
              <a:t>Νομικής Σχολής ΔΠΘ</a:t>
            </a:r>
            <a:endParaRPr lang="el-GR" dirty="0"/>
          </a:p>
        </p:txBody>
      </p:sp>
    </p:spTree>
    <p:extLst>
      <p:ext uri="{BB962C8B-B14F-4D97-AF65-F5344CB8AC3E}">
        <p14:creationId xmlns:p14="http://schemas.microsoft.com/office/powerpoint/2010/main" xmlns="" val="3421193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Αποτελέσματα-Συνέπειες Συγκεντρώσεων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Οι συμμετέχουσες επιχειρήσεις μπορούν να γίνουν </a:t>
            </a:r>
            <a:r>
              <a:rPr lang="el-GR" dirty="0"/>
              <a:t>πιο αποτελεσματικές και </a:t>
            </a:r>
            <a:r>
              <a:rPr lang="el-GR" dirty="0" smtClean="0"/>
              <a:t>ανταγωνιστικές</a:t>
            </a:r>
          </a:p>
          <a:p>
            <a:r>
              <a:rPr lang="el-GR" dirty="0" smtClean="0"/>
              <a:t>Μπορούν να </a:t>
            </a:r>
            <a:r>
              <a:rPr lang="el-GR" dirty="0"/>
              <a:t>μειώσουν το κόστος τους </a:t>
            </a:r>
            <a:endParaRPr lang="el-GR" dirty="0" smtClean="0"/>
          </a:p>
          <a:p>
            <a:r>
              <a:rPr lang="el-GR" dirty="0"/>
              <a:t>Ειδικά για τις μικρομεσαίες επιχειρήσεις αποτελούν συχνά μονόδρομο προκειμένου να επιβιώσουν και να ανταγωνιστούν επαρκώς αυτές που διαθέτουν δεσπόζουσα </a:t>
            </a:r>
            <a:r>
              <a:rPr lang="el-GR" dirty="0" smtClean="0"/>
              <a:t>θέση</a:t>
            </a:r>
          </a:p>
          <a:p>
            <a:r>
              <a:rPr lang="el-GR" dirty="0"/>
              <a:t>Αποτελούν επίσης και ένα τρόπο εξόδου από αγορά και απόδοσης των επενδύσεων που έχει κάνει ένας </a:t>
            </a:r>
            <a:r>
              <a:rPr lang="el-GR" dirty="0" smtClean="0"/>
              <a:t>επιχειρηματίας</a:t>
            </a:r>
          </a:p>
          <a:p>
            <a:r>
              <a:rPr lang="el-GR" dirty="0"/>
              <a:t>Δημιουργούν όμως συνήθως και αποσταθεροποίηση </a:t>
            </a:r>
            <a:endParaRPr lang="el-GR" dirty="0" smtClean="0"/>
          </a:p>
          <a:p>
            <a:r>
              <a:rPr lang="el-GR" dirty="0"/>
              <a:t>Α</a:t>
            </a:r>
            <a:r>
              <a:rPr lang="el-GR" dirty="0" smtClean="0"/>
              <a:t>λλάζουν </a:t>
            </a:r>
            <a:r>
              <a:rPr lang="el-GR" dirty="0"/>
              <a:t>δομικά τις αγορές που δραστηριοποιούνται οι συμμετέχουσες </a:t>
            </a:r>
            <a:r>
              <a:rPr lang="el-GR" dirty="0" smtClean="0"/>
              <a:t>επιχειρήσεις</a:t>
            </a:r>
          </a:p>
          <a:p>
            <a:r>
              <a:rPr lang="el-GR" dirty="0"/>
              <a:t>Το </a:t>
            </a:r>
            <a:r>
              <a:rPr lang="el-GR" dirty="0" smtClean="0"/>
              <a:t>πλήγμα </a:t>
            </a:r>
            <a:r>
              <a:rPr lang="el-GR" dirty="0"/>
              <a:t>στον αποτελεσματικό ανταγωνισμό είναι </a:t>
            </a:r>
            <a:r>
              <a:rPr lang="el-GR" dirty="0" smtClean="0"/>
              <a:t>δεδομένο</a:t>
            </a:r>
          </a:p>
          <a:p>
            <a:r>
              <a:rPr lang="el-GR" dirty="0"/>
              <a:t>Δ</a:t>
            </a:r>
            <a:r>
              <a:rPr lang="el-GR" dirty="0" smtClean="0"/>
              <a:t>ημιουργία </a:t>
            </a:r>
            <a:r>
              <a:rPr lang="el-GR" dirty="0"/>
              <a:t>εθνικών μονοπωλίων ή </a:t>
            </a:r>
            <a:r>
              <a:rPr lang="el-GR" dirty="0" smtClean="0"/>
              <a:t>ολιγοπωλίων</a:t>
            </a:r>
          </a:p>
          <a:p>
            <a:r>
              <a:rPr lang="el-GR" dirty="0"/>
              <a:t>Ά</a:t>
            </a:r>
            <a:r>
              <a:rPr lang="el-GR" dirty="0" smtClean="0"/>
              <a:t>λωση </a:t>
            </a:r>
            <a:r>
              <a:rPr lang="el-GR" dirty="0"/>
              <a:t>της εσωτερικής αγοράς από ομίλους τρίτων χωρών </a:t>
            </a:r>
            <a:endParaRPr lang="el-GR" dirty="0" smtClean="0"/>
          </a:p>
          <a:p>
            <a:r>
              <a:rPr lang="el-GR" dirty="0"/>
              <a:t>Δ</a:t>
            </a:r>
            <a:r>
              <a:rPr lang="el-GR" dirty="0" smtClean="0"/>
              <a:t>ημιουργία </a:t>
            </a:r>
            <a:r>
              <a:rPr lang="el-GR" dirty="0"/>
              <a:t>εμποδίων στην πρόσβαση στις αγορές από νέους ανταγωνιστές </a:t>
            </a:r>
          </a:p>
        </p:txBody>
      </p:sp>
    </p:spTree>
    <p:extLst>
      <p:ext uri="{BB962C8B-B14F-4D97-AF65-F5344CB8AC3E}">
        <p14:creationId xmlns:p14="http://schemas.microsoft.com/office/powerpoint/2010/main" xmlns="" val="2287397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Αρχικά έλλειψη ρύθμισης σε κοινοτικό επίπεδο</a:t>
            </a:r>
            <a:endParaRPr lang="el-GR" dirty="0"/>
          </a:p>
        </p:txBody>
      </p:sp>
      <p:sp>
        <p:nvSpPr>
          <p:cNvPr id="3" name="Θέση περιεχομένου 2"/>
          <p:cNvSpPr>
            <a:spLocks noGrp="1"/>
          </p:cNvSpPr>
          <p:nvPr>
            <p:ph idx="1"/>
          </p:nvPr>
        </p:nvSpPr>
        <p:spPr/>
        <p:txBody>
          <a:bodyPr/>
          <a:lstStyle/>
          <a:p>
            <a:r>
              <a:rPr lang="el-GR" dirty="0"/>
              <a:t>Τ</a:t>
            </a:r>
            <a:r>
              <a:rPr lang="el-GR" dirty="0" smtClean="0"/>
              <a:t>α </a:t>
            </a:r>
            <a:r>
              <a:rPr lang="el-GR" dirty="0"/>
              <a:t>άρθρα 101 και 102 ΣΛΕΕ (τα παλιά άρθρα 81 και 82 ΕΚ) δεν έκαναν καμία αναφορά </a:t>
            </a:r>
            <a:r>
              <a:rPr lang="el-GR" dirty="0" smtClean="0"/>
              <a:t>στις συγκεντρώσεις.</a:t>
            </a:r>
          </a:p>
          <a:p>
            <a:r>
              <a:rPr lang="el-GR" dirty="0"/>
              <a:t>Τ</a:t>
            </a:r>
            <a:r>
              <a:rPr lang="el-GR" dirty="0" smtClean="0"/>
              <a:t>α </a:t>
            </a:r>
            <a:r>
              <a:rPr lang="el-GR" dirty="0"/>
              <a:t>περισσότερα </a:t>
            </a:r>
            <a:r>
              <a:rPr lang="el-GR" dirty="0" smtClean="0"/>
              <a:t>κράτη μέλη αρνούνταν </a:t>
            </a:r>
            <a:r>
              <a:rPr lang="el-GR" dirty="0"/>
              <a:t>να παραχωρήσουν εξουσίες στην Επιτροπή για οργάνωση ευρωπαϊκού ελέγχου των συγκεντρώσεων επιχειρήσεων, καθώς θεωρούσαν αυτές συνυφασμένες με τις εθνικές οικονομίες τους και την ενίσχυση της ανταγωνιστικότητάς τους. </a:t>
            </a:r>
          </a:p>
        </p:txBody>
      </p:sp>
    </p:spTree>
    <p:extLst>
      <p:ext uri="{BB962C8B-B14F-4D97-AF65-F5344CB8AC3E}">
        <p14:creationId xmlns:p14="http://schemas.microsoft.com/office/powerpoint/2010/main" xmlns="" val="3895586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σημασία της νομολογίας </a:t>
            </a:r>
            <a:r>
              <a:rPr lang="en-US" dirty="0" smtClean="0"/>
              <a:t>Continental Can</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Τ</a:t>
            </a:r>
            <a:r>
              <a:rPr lang="el-GR" dirty="0" smtClean="0"/>
              <a:t>ο </a:t>
            </a:r>
            <a:r>
              <a:rPr lang="el-GR" dirty="0"/>
              <a:t>Δικαστήριο κάλυψε ως ένα βαθμό το νομοθετικό κενό που </a:t>
            </a:r>
            <a:r>
              <a:rPr lang="el-GR" dirty="0" smtClean="0"/>
              <a:t>υπήρχε με αφορμή την </a:t>
            </a:r>
            <a:r>
              <a:rPr lang="el-GR" dirty="0"/>
              <a:t>υπόθεση </a:t>
            </a:r>
            <a:r>
              <a:rPr lang="en-US" i="1" dirty="0"/>
              <a:t>Continental </a:t>
            </a:r>
            <a:r>
              <a:rPr lang="en-US" i="1" dirty="0" smtClean="0"/>
              <a:t>Can</a:t>
            </a:r>
            <a:endParaRPr lang="el-GR" i="1" dirty="0" smtClean="0"/>
          </a:p>
          <a:p>
            <a:r>
              <a:rPr lang="el-GR" dirty="0"/>
              <a:t>Ερμήνευσε κατά τέτοιο τρόπο το άρθρο 102 ΣΛΕΕ (πρώην 86 ΕΟΚ και 82 ΕΚ), ώστε να θεωρείται καταχρηστική η εξαγορά από μία δεσπόζουσα επιχείρηση άλλων ανταγωνιστών</a:t>
            </a:r>
            <a:r>
              <a:rPr lang="el-GR" dirty="0" smtClean="0"/>
              <a:t>.</a:t>
            </a:r>
          </a:p>
          <a:p>
            <a:r>
              <a:rPr lang="el-GR" dirty="0" smtClean="0"/>
              <a:t>Επιβεβαίωσε τη θέση της Επιτροπής, που είχε θεωρήσει </a:t>
            </a:r>
            <a:r>
              <a:rPr lang="el-GR" dirty="0"/>
              <a:t>ότι η </a:t>
            </a:r>
            <a:r>
              <a:rPr lang="el-GR" dirty="0" smtClean="0"/>
              <a:t>εταιρεία </a:t>
            </a:r>
            <a:r>
              <a:rPr lang="el-GR" dirty="0" err="1" smtClean="0"/>
              <a:t>Continental</a:t>
            </a:r>
            <a:r>
              <a:rPr lang="el-GR" dirty="0" smtClean="0"/>
              <a:t> </a:t>
            </a:r>
            <a:r>
              <a:rPr lang="el-GR" dirty="0" err="1"/>
              <a:t>Can</a:t>
            </a:r>
            <a:r>
              <a:rPr lang="el-GR" dirty="0"/>
              <a:t> είχε εκμεταλλευτεί καταχρηστικά τη δεσπόζουσα θέση της παίρνοντας τον έλεγχο ενός από τους κύριους δυνητικούς ανταγωνιστές της</a:t>
            </a:r>
            <a:r>
              <a:rPr lang="el-GR" dirty="0" smtClean="0"/>
              <a:t>,</a:t>
            </a:r>
            <a:r>
              <a:rPr lang="el-GR" dirty="0"/>
              <a:t> πράγμα που ενίσχυσε τη δεσπόζουσα θέση της κατά τέτοιο τρόπο ώστε ο ανταγωνισμός ως προς τα σχετικά προϊόντα εξέλειπε στην πράξη σε ένα σημαντικό τμήμα </a:t>
            </a:r>
            <a:r>
              <a:rPr lang="el-GR" dirty="0" smtClean="0"/>
              <a:t>της κοινής αγοράς</a:t>
            </a:r>
          </a:p>
          <a:p>
            <a:r>
              <a:rPr lang="el-GR" dirty="0" smtClean="0"/>
              <a:t>Όμως </a:t>
            </a:r>
            <a:r>
              <a:rPr lang="el-GR" dirty="0"/>
              <a:t>αυτή η ερμηνεία περιοριζόταν σε ένα έλεγχο εκ των υστέρων, δημιουργώντας ανασφάλεια στις επιχειρήσεις και αδυνατώντας να προστατέψει αποτελεσματικά μία αγορά που θα άλλαζε δομικά. </a:t>
            </a:r>
          </a:p>
        </p:txBody>
      </p:sp>
    </p:spTree>
    <p:extLst>
      <p:ext uri="{BB962C8B-B14F-4D97-AF65-F5344CB8AC3E}">
        <p14:creationId xmlns:p14="http://schemas.microsoft.com/office/powerpoint/2010/main" xmlns="" val="75241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effectLst/>
              </a:rPr>
              <a:t>Κανονισμός </a:t>
            </a:r>
            <a:r>
              <a:rPr lang="el-GR" dirty="0">
                <a:effectLst/>
              </a:rPr>
              <a:t>4064/1989</a:t>
            </a:r>
            <a:endParaRPr lang="el-GR" dirty="0"/>
          </a:p>
        </p:txBody>
      </p:sp>
      <p:sp>
        <p:nvSpPr>
          <p:cNvPr id="3" name="Θέση περιεχομένου 2"/>
          <p:cNvSpPr>
            <a:spLocks noGrp="1"/>
          </p:cNvSpPr>
          <p:nvPr>
            <p:ph idx="1"/>
          </p:nvPr>
        </p:nvSpPr>
        <p:spPr/>
        <p:txBody>
          <a:bodyPr/>
          <a:lstStyle/>
          <a:p>
            <a:r>
              <a:rPr lang="el-GR" dirty="0"/>
              <a:t>Π</a:t>
            </a:r>
            <a:r>
              <a:rPr lang="el-GR" dirty="0" smtClean="0"/>
              <a:t>ροέβλεπε </a:t>
            </a:r>
            <a:r>
              <a:rPr lang="el-GR" dirty="0"/>
              <a:t>ένα ολόκληρο σύστημα εκ των προτέρων ελέγχου για </a:t>
            </a:r>
            <a:r>
              <a:rPr lang="el-GR" dirty="0" smtClean="0"/>
              <a:t>τις συγκεντρώσεις με κοινοτική διάσταση</a:t>
            </a:r>
          </a:p>
          <a:p>
            <a:r>
              <a:rPr lang="el-GR" dirty="0" smtClean="0"/>
              <a:t>Μία συγκέντρωση που κοινοποιούνταν μπορούσε να εγκριθεί αν δεν δημιουργούσε ή ενίσχυε μία δεσπόζουσα θέση, ως αποτέλεσμα της οποίας ο αποτελεσματικός ανταγωνισμός θα παρεμποδίζονταν σημαντικά στην κοινή αγορά ή σε ένα σημαντικό τμήμα της</a:t>
            </a:r>
            <a:endParaRPr lang="el-GR" dirty="0"/>
          </a:p>
        </p:txBody>
      </p:sp>
    </p:spTree>
    <p:extLst>
      <p:ext uri="{BB962C8B-B14F-4D97-AF65-F5344CB8AC3E}">
        <p14:creationId xmlns:p14="http://schemas.microsoft.com/office/powerpoint/2010/main" xmlns="" val="108319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139/2004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Τ</a:t>
            </a:r>
            <a:r>
              <a:rPr lang="el-GR" dirty="0" smtClean="0"/>
              <a:t>έθηκε </a:t>
            </a:r>
            <a:r>
              <a:rPr lang="el-GR" dirty="0"/>
              <a:t>σε ισχύ την 1η Μαΐου </a:t>
            </a:r>
            <a:r>
              <a:rPr lang="el-GR" dirty="0" smtClean="0"/>
              <a:t>2004</a:t>
            </a:r>
          </a:p>
          <a:p>
            <a:r>
              <a:rPr lang="el-GR" dirty="0" smtClean="0"/>
              <a:t> </a:t>
            </a:r>
            <a:r>
              <a:rPr lang="el-GR" dirty="0"/>
              <a:t>Α</a:t>
            </a:r>
            <a:r>
              <a:rPr lang="el-GR" dirty="0" smtClean="0"/>
              <a:t>ρχή </a:t>
            </a:r>
            <a:r>
              <a:rPr lang="el-GR" dirty="0"/>
              <a:t>της «</a:t>
            </a:r>
            <a:r>
              <a:rPr lang="el-GR" i="1" dirty="0"/>
              <a:t>ενιαίας θυρίδας</a:t>
            </a:r>
            <a:r>
              <a:rPr lang="el-GR" dirty="0" smtClean="0"/>
              <a:t>»</a:t>
            </a:r>
          </a:p>
          <a:p>
            <a:r>
              <a:rPr lang="el-GR" dirty="0"/>
              <a:t>Ε</a:t>
            </a:r>
            <a:r>
              <a:rPr lang="el-GR" dirty="0" smtClean="0"/>
              <a:t>νθαρρύνει </a:t>
            </a:r>
            <a:r>
              <a:rPr lang="el-GR" dirty="0"/>
              <a:t>ταυτόχρονα τη συμμετοχή των εθνικών αρχών ανταγωνισμού και απλοποιεί τη διαδικασία γνωστοποίησης και </a:t>
            </a:r>
            <a:r>
              <a:rPr lang="el-GR" dirty="0" smtClean="0"/>
              <a:t>έρευνας</a:t>
            </a:r>
          </a:p>
          <a:p>
            <a:r>
              <a:rPr lang="el-GR" dirty="0"/>
              <a:t>Α</a:t>
            </a:r>
            <a:r>
              <a:rPr lang="el-GR" dirty="0" smtClean="0"/>
              <a:t>ρμοδιότητα </a:t>
            </a:r>
            <a:r>
              <a:rPr lang="el-GR" dirty="0"/>
              <a:t>της Επιτροπής είναι αποκλειστική για τις συγκεντρώσεις «</a:t>
            </a:r>
            <a:r>
              <a:rPr lang="el-GR" i="1" dirty="0"/>
              <a:t>ευρωπαϊκής/κοινοτικής διάστασης</a:t>
            </a:r>
            <a:r>
              <a:rPr lang="el-GR" dirty="0" smtClean="0"/>
              <a:t>»</a:t>
            </a:r>
          </a:p>
          <a:p>
            <a:r>
              <a:rPr lang="el-GR" dirty="0"/>
              <a:t>Ο</a:t>
            </a:r>
            <a:r>
              <a:rPr lang="el-GR" dirty="0" smtClean="0"/>
              <a:t>ι </a:t>
            </a:r>
            <a:r>
              <a:rPr lang="el-GR" dirty="0"/>
              <a:t>εθνικές αρχές ανταγωνισμού εφαρμόζουν το εθνικό δίκαιο ανταγωνισμού για συγκεντρώσεις που δεν εμπίπτουν στο πεδίο εφαρμογής του κανονισμού </a:t>
            </a:r>
            <a:r>
              <a:rPr lang="el-GR" dirty="0" smtClean="0"/>
              <a:t>139/2004</a:t>
            </a:r>
          </a:p>
        </p:txBody>
      </p:sp>
    </p:spTree>
    <p:extLst>
      <p:ext uri="{BB962C8B-B14F-4D97-AF65-F5344CB8AC3E}">
        <p14:creationId xmlns:p14="http://schemas.microsoft.com/office/powerpoint/2010/main" xmlns="" val="353050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Εισαγωγή νέου κριτηρίου συμβατότητας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 κανονισμός προβλέπει το κριτήριο της σημαντικής παρακώλυσης του αποτελεσματικού ανταγωνισμού για την αξιολόγηση των συγκεντρώσεων (σε αντίθεση με τον προηγούμενο κανονισμό που περιοριζόταν στο κριτήριο της δεσπόζουσας θέσης). </a:t>
            </a:r>
            <a:endParaRPr lang="el-GR" dirty="0" smtClean="0"/>
          </a:p>
          <a:p>
            <a:r>
              <a:rPr lang="el-GR" dirty="0" smtClean="0"/>
              <a:t>Υπήρχε </a:t>
            </a:r>
            <a:r>
              <a:rPr lang="el-GR" dirty="0"/>
              <a:t>η αντίληψη ότι ο προηγούμενος </a:t>
            </a:r>
            <a:r>
              <a:rPr lang="el-GR" dirty="0" err="1"/>
              <a:t>έλεγχοςδεν</a:t>
            </a:r>
            <a:r>
              <a:rPr lang="el-GR" dirty="0"/>
              <a:t> εντόπιζε σαφώς τις πιθανές επιπτώσεις σε βάρος του ανταγωνισμού </a:t>
            </a:r>
            <a:r>
              <a:rPr lang="el-GR" dirty="0" smtClean="0"/>
              <a:t>που προέκυπταν </a:t>
            </a:r>
            <a:r>
              <a:rPr lang="el-GR" dirty="0"/>
              <a:t>από τη συγχώνευση δύο εταιρειών σε μια </a:t>
            </a:r>
            <a:r>
              <a:rPr lang="el-GR" dirty="0" err="1"/>
              <a:t>ολιγοπωλιακή</a:t>
            </a:r>
            <a:r>
              <a:rPr lang="el-GR" dirty="0"/>
              <a:t> αγορά στην</a:t>
            </a:r>
          </a:p>
          <a:p>
            <a:r>
              <a:rPr lang="el-GR" dirty="0"/>
              <a:t>οποία η συγχωνευθείσα οντότητα δεν θα αποκτούσε δεσπόζουσα θέση</a:t>
            </a:r>
          </a:p>
          <a:p>
            <a:r>
              <a:rPr lang="el-GR" dirty="0"/>
              <a:t>Ο έλεγχος του κριτηρίου της ΣΠΑΑ κατέδειξε ότι η ΣΠΑΑ οφείλεται κατ' εξοχήν στη δημιουργία ή την ενίσχυση δεσπόζουσας θέσης.</a:t>
            </a:r>
          </a:p>
          <a:p>
            <a:r>
              <a:rPr lang="el-GR" dirty="0"/>
              <a:t>Ο εν λόγω έλεγχος επέτρεψε, συνεπώς, να εξακολουθήσουν να χρησιμοποιούνται ως βάση οι προηγούμενες αποφάσεις της Επιτροπής και η νομολογία των ευρωπαϊκών δικαστηρίων.</a:t>
            </a:r>
          </a:p>
        </p:txBody>
      </p:sp>
    </p:spTree>
    <p:extLst>
      <p:ext uri="{BB962C8B-B14F-4D97-AF65-F5344CB8AC3E}">
        <p14:creationId xmlns:p14="http://schemas.microsoft.com/office/powerpoint/2010/main" xmlns="" val="2666433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Σημαντική Παρακώληση Ανταγωνισμού </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Λαμβάνονται υπόψη τα εξής στοιχεία :</a:t>
            </a:r>
          </a:p>
          <a:p>
            <a:r>
              <a:rPr lang="el-GR" dirty="0" smtClean="0"/>
              <a:t>Η διάρθρωση όλων των σχετικών αγορών καθώς και ο πραγματικός ή δυνητικός ανταγωνισμός που υφίσταται στις αγορές αυτές </a:t>
            </a:r>
          </a:p>
          <a:p>
            <a:r>
              <a:rPr lang="el-GR" dirty="0" smtClean="0"/>
              <a:t>Η ύπαρξη τυχόν νομικών ή πραγματικών εμποδίων εισόδου στη σχετική αγορά</a:t>
            </a:r>
          </a:p>
          <a:p>
            <a:r>
              <a:rPr lang="el-GR" dirty="0" smtClean="0"/>
              <a:t>Η θέση των συμμετεχουσών επιχειρήσεων στη σχετική αγορά καθώς και η χρηματοοικονομική τους ισχύς</a:t>
            </a:r>
          </a:p>
          <a:p>
            <a:r>
              <a:rPr lang="el-GR" dirty="0" smtClean="0"/>
              <a:t>Οι εναλλακτικές δυνατότητες επιλογής που έχουν οι προμηθευτές και αγοραστές των αγαθών ή των υπηρεσιών που εντάσσονται στη σχετική αγορά</a:t>
            </a:r>
          </a:p>
          <a:p>
            <a:r>
              <a:rPr lang="el-GR" dirty="0" smtClean="0"/>
              <a:t>Η δυνατότητα πρόσβασης των προμηθευτών και των αγοραστών στις αγορές διάθεσης των αγαθών και/ή των υπηρεσιών και στις πηγές εφοδιασμού</a:t>
            </a:r>
          </a:p>
          <a:p>
            <a:r>
              <a:rPr lang="el-GR" dirty="0" smtClean="0"/>
              <a:t>Η συμβολή της συγκέντρωσης στην εξέλιξη της τεχνικής και οικονομικής προόδου, εφόσον είναι προς το συμφέρον των καταναλωτών</a:t>
            </a:r>
            <a:endParaRPr lang="el-GR" dirty="0"/>
          </a:p>
        </p:txBody>
      </p:sp>
    </p:spTree>
    <p:extLst>
      <p:ext uri="{BB962C8B-B14F-4D97-AF65-F5344CB8AC3E}">
        <p14:creationId xmlns:p14="http://schemas.microsoft.com/office/powerpoint/2010/main" xmlns="" val="3305165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Κριτήρια υπαγωγής υπόθεσης στην Επιτροπή</a:t>
            </a:r>
            <a:endParaRPr lang="el-GR" dirty="0"/>
          </a:p>
        </p:txBody>
      </p:sp>
      <p:sp>
        <p:nvSpPr>
          <p:cNvPr id="3" name="Θέση περιεχομένου 2"/>
          <p:cNvSpPr>
            <a:spLocks noGrp="1"/>
          </p:cNvSpPr>
          <p:nvPr>
            <p:ph idx="1"/>
          </p:nvPr>
        </p:nvSpPr>
        <p:spPr/>
        <p:txBody>
          <a:bodyPr>
            <a:normAutofit fontScale="77500" lnSpcReduction="20000"/>
          </a:bodyPr>
          <a:lstStyle/>
          <a:p>
            <a:pPr marL="475488" indent="-457200" algn="just"/>
            <a:r>
              <a:rPr lang="el-GR" dirty="0" smtClean="0"/>
              <a:t>Ο </a:t>
            </a:r>
            <a:r>
              <a:rPr lang="el-GR" dirty="0"/>
              <a:t>κύκλος εργασιών χρησιμοποιείται ως δείκτης των οικονομικών πόρων που συνδυάζονται σε μία συγκέντρωση, και επιμερίζεται γεωγραφικά ώστε να αντικατοπτρίζει τη γεωγραφική κατανομή των πόρων αυτών</a:t>
            </a:r>
            <a:r>
              <a:rPr lang="el-GR" dirty="0" smtClean="0"/>
              <a:t>.</a:t>
            </a:r>
            <a:endParaRPr lang="en-US" u="sng" dirty="0" smtClean="0"/>
          </a:p>
          <a:p>
            <a:pPr marL="475488" indent="-457200" algn="just"/>
            <a:r>
              <a:rPr lang="el-GR" dirty="0"/>
              <a:t>Τα κατώτατα όρια καθαυτά χρησιμεύουν για τον καθορισμό της αρμοδιότητας, και όχι για την εκτίμηση της θέσης την οποία κατέχουν στην αγορά οι επιχειρήσεις που συμμετέχουν στην εκάστοτε συγκέντρωση, ούτε των επιπτώσεων της </a:t>
            </a:r>
            <a:r>
              <a:rPr lang="el-GR" dirty="0" smtClean="0"/>
              <a:t>πράξης</a:t>
            </a:r>
          </a:p>
          <a:p>
            <a:pPr marL="475488" indent="-457200" algn="just"/>
            <a:r>
              <a:rPr lang="el-GR" dirty="0" smtClean="0"/>
              <a:t>Περιλαμβάνουν </a:t>
            </a:r>
            <a:r>
              <a:rPr lang="el-GR" dirty="0"/>
              <a:t>τον πραγματοποιούμενο κύκλο εργασιών και συνεπώς τους πόρους που διατίθενται, σε όλους τους τομείς δραστηριότητας των μερών και όχι μόνο στους τομείς που έχουν άμεση σχέση με την εκάστοτε συγκέντρωση. </a:t>
            </a:r>
            <a:endParaRPr lang="el-GR" dirty="0" smtClean="0"/>
          </a:p>
          <a:p>
            <a:pPr marL="475488" indent="-457200" algn="just"/>
            <a:r>
              <a:rPr lang="el-GR" dirty="0" smtClean="0"/>
              <a:t>Ο </a:t>
            </a:r>
            <a:r>
              <a:rPr lang="el-GR" dirty="0"/>
              <a:t>γενικός κανόνας είναι ότι ο κύκλος εργασιών καταλογίζεται στον τόπο όπου βρίσκεται ο πελάτης. Αυτό βασίζεται στην αρχή ότι ο κύκλος εργασιών πρέπει να καταλογίζεται στον τόπο όπου διεξάγεται ανταγωνισμός με εναλλακτικούς προμηθευτές</a:t>
            </a:r>
            <a:endParaRPr lang="en-US" u="sng" dirty="0"/>
          </a:p>
        </p:txBody>
      </p:sp>
    </p:spTree>
    <p:extLst>
      <p:ext uri="{BB962C8B-B14F-4D97-AF65-F5344CB8AC3E}">
        <p14:creationId xmlns:p14="http://schemas.microsoft.com/office/powerpoint/2010/main" xmlns="" val="2925559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Μεγάλη διάσταση</a:t>
            </a:r>
            <a:endParaRPr lang="el-GR" dirty="0"/>
          </a:p>
        </p:txBody>
      </p:sp>
      <p:sp>
        <p:nvSpPr>
          <p:cNvPr id="3" name="Θέση περιεχομένου 2"/>
          <p:cNvSpPr>
            <a:spLocks noGrp="1"/>
          </p:cNvSpPr>
          <p:nvPr>
            <p:ph idx="1"/>
          </p:nvPr>
        </p:nvSpPr>
        <p:spPr/>
        <p:txBody>
          <a:bodyPr>
            <a:normAutofit fontScale="85000" lnSpcReduction="10000"/>
          </a:bodyPr>
          <a:lstStyle/>
          <a:p>
            <a:pPr marL="18288" indent="0" algn="just">
              <a:buNone/>
            </a:pPr>
            <a:r>
              <a:rPr lang="el-GR" u="sng" dirty="0"/>
              <a:t>Ευρωπαϊκή διάσταση </a:t>
            </a:r>
            <a:r>
              <a:rPr lang="en-GB" u="sng" dirty="0"/>
              <a:t>:</a:t>
            </a:r>
          </a:p>
          <a:p>
            <a:pPr algn="just">
              <a:buFont typeface="Arial"/>
              <a:buChar char="•"/>
            </a:pPr>
            <a:r>
              <a:rPr lang="el-GR" dirty="0"/>
              <a:t>ο συνολικός πραγματοποιηθείς κύκλος εργασιών σε παγκόσμιο επίπεδο από τον σύνολο των </a:t>
            </a:r>
            <a:r>
              <a:rPr lang="el-GR" dirty="0" err="1"/>
              <a:t>συγκεντρωθεισών</a:t>
            </a:r>
            <a:r>
              <a:rPr lang="el-GR" dirty="0"/>
              <a:t> επιχειρήσεων υπερβαίνει ποσό 5 </a:t>
            </a:r>
            <a:r>
              <a:rPr lang="el-GR" dirty="0" err="1"/>
              <a:t>δισ</a:t>
            </a:r>
            <a:r>
              <a:rPr lang="el-GR" dirty="0"/>
              <a:t> ευρώ και</a:t>
            </a:r>
            <a:endParaRPr lang="en-GB" dirty="0"/>
          </a:p>
          <a:p>
            <a:pPr algn="just">
              <a:buFont typeface="Arial"/>
              <a:buChar char="•"/>
            </a:pPr>
            <a:r>
              <a:rPr lang="el-GR" dirty="0"/>
              <a:t>ο συνολικός κύκλος εργασιών στην ΕΕ από τουλάχιστον δύο επιχειρήσεις που αφορά η συγκέντρωση υπερβαίνει τα 250 εκατ. ευρώ, εκτός από την περίπτωση κατά την οποία μια από τις επιχειρήσεις αυτές πραγματοποιεί περισσότερο από τα δύο τρίτα του συνολικού κύκλου εργασιών της στην ΕΕ σε μία μόνο χώρα της ΕΕ</a:t>
            </a:r>
            <a:endParaRPr lang="en-US" dirty="0"/>
          </a:p>
          <a:p>
            <a:pPr algn="just">
              <a:buFont typeface="Arial"/>
              <a:buChar char="•"/>
            </a:pPr>
            <a:r>
              <a:rPr lang="en-US" dirty="0"/>
              <a:t>O</a:t>
            </a:r>
            <a:r>
              <a:rPr lang="el-GR" dirty="0"/>
              <a:t> «κανόνας των δύο τρίτων» έχει ως σκοπό τον αποκλεισμό από την κοινοτική αρμοδιότητα των πράξεων με αμιγώς εθνικό χαρακτήρα.</a:t>
            </a:r>
          </a:p>
          <a:p>
            <a:endParaRPr lang="el-GR" dirty="0"/>
          </a:p>
        </p:txBody>
      </p:sp>
    </p:spTree>
    <p:extLst>
      <p:ext uri="{BB962C8B-B14F-4D97-AF65-F5344CB8AC3E}">
        <p14:creationId xmlns:p14="http://schemas.microsoft.com/office/powerpoint/2010/main" xmlns="" val="3972895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Δεύτερη σειρά κριτηρίων (μικρή ευρωπαϊκή διάσταση)</a:t>
            </a:r>
            <a:endParaRPr lang="el-GR" dirty="0"/>
          </a:p>
        </p:txBody>
      </p:sp>
      <p:sp>
        <p:nvSpPr>
          <p:cNvPr id="3" name="Θέση περιεχομένου 2"/>
          <p:cNvSpPr>
            <a:spLocks noGrp="1"/>
          </p:cNvSpPr>
          <p:nvPr>
            <p:ph idx="1"/>
          </p:nvPr>
        </p:nvSpPr>
        <p:spPr/>
        <p:txBody>
          <a:bodyPr>
            <a:normAutofit fontScale="77500" lnSpcReduction="20000"/>
          </a:bodyPr>
          <a:lstStyle/>
          <a:p>
            <a:pPr marL="18288" indent="0" algn="just">
              <a:buNone/>
            </a:pPr>
            <a:r>
              <a:rPr lang="el-GR" dirty="0"/>
              <a:t>Ακόμα και αν τα παραπάνω ανώτατα όρια δεν έχουν επιτευχθεί, μία συγκέντρωση θεωρείται ότι έχει ευρωπαϊκή διάσταση α</a:t>
            </a:r>
            <a:r>
              <a:rPr lang="el-GR" dirty="0" smtClean="0"/>
              <a:t>ν</a:t>
            </a:r>
            <a:r>
              <a:rPr lang="el-GR" dirty="0"/>
              <a:t>:</a:t>
            </a:r>
          </a:p>
          <a:p>
            <a:pPr algn="just">
              <a:buFont typeface="Arial"/>
              <a:buChar char="•"/>
            </a:pPr>
            <a:r>
              <a:rPr lang="el-GR" dirty="0"/>
              <a:t>ο συνολικά πραγματοποιηθείς κύκλος εργασιών σε παγκόσμιο επίπεδο από όλες τις υπό εξέταση επιχειρήσεις ανέρχεται σε ποσό άνω των 2,5 </a:t>
            </a:r>
            <a:r>
              <a:rPr lang="el-GR" dirty="0" smtClean="0"/>
              <a:t>δισ. </a:t>
            </a:r>
            <a:r>
              <a:rPr lang="el-GR" dirty="0"/>
              <a:t>Ευρώ</a:t>
            </a:r>
          </a:p>
          <a:p>
            <a:pPr algn="just">
              <a:buFont typeface="Arial"/>
              <a:buChar char="•"/>
            </a:pPr>
            <a:r>
              <a:rPr lang="el-GR" dirty="0"/>
              <a:t>ο συνολικά πραγματοποιηθείς κύκλος εργασιών σε καθεμία από τουλάχιστον τρεις χώρες της ΕΕ από όλες τις υπό εξέταση επιχειρήσεις υπερβαίνει τα 100 εκατ. Ευρώ</a:t>
            </a:r>
          </a:p>
          <a:p>
            <a:pPr algn="just">
              <a:buFont typeface="Arial"/>
              <a:buChar char="•"/>
            </a:pPr>
            <a:r>
              <a:rPr lang="el-GR" dirty="0"/>
              <a:t>ο συνολικά πραγματοποιηθείς κύκλος εργασιών σε καθεμία από τουλάχιστον τρεις χώρες της ΕΕ, μεμονωμένα από τουλάχιστον δύο υπό εξέταση επιχειρήσεις υπερβαίνει τα 25 εκατ. Ευρώ</a:t>
            </a:r>
          </a:p>
          <a:p>
            <a:pPr algn="just">
              <a:buFont typeface="Arial"/>
              <a:buChar char="•"/>
            </a:pPr>
            <a:r>
              <a:rPr lang="el-GR" dirty="0"/>
              <a:t>Ο κύκλος εργασιών στην ΕΕ μεμονωμένα από τουλάχιστον δύο υπό εξέταση επιχειρήσεις υπερβαίνει τα 100 εκατ. ευρώ, εκτός από την περίπτωση που καθεμία από τις υπό εξέταση επιχειρήσεις πραγματοποιεί πάνω από τα δύο τρίτα του κύκλου εργασιών της στην ΕΕ, σε μία μόνο χώρα της </a:t>
            </a:r>
            <a:r>
              <a:rPr lang="el-GR" dirty="0" smtClean="0"/>
              <a:t>ΕΕ</a:t>
            </a:r>
            <a:endParaRPr lang="en-US" dirty="0" smtClean="0"/>
          </a:p>
        </p:txBody>
      </p:sp>
    </p:spTree>
    <p:extLst>
      <p:ext uri="{BB962C8B-B14F-4D97-AF65-F5344CB8AC3E}">
        <p14:creationId xmlns:p14="http://schemas.microsoft.com/office/powerpoint/2010/main" xmlns="" val="789519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mtClean="0"/>
              <a:t>Σύστημα </a:t>
            </a:r>
            <a:r>
              <a:rPr lang="el-GR" dirty="0"/>
              <a:t>ελέγχου αποκλειστικά για τις συγκεντρώσεις</a:t>
            </a:r>
          </a:p>
        </p:txBody>
      </p:sp>
      <p:sp>
        <p:nvSpPr>
          <p:cNvPr id="3" name="Θέση περιεχομένου 2"/>
          <p:cNvSpPr>
            <a:spLocks noGrp="1"/>
          </p:cNvSpPr>
          <p:nvPr>
            <p:ph idx="1"/>
          </p:nvPr>
        </p:nvSpPr>
        <p:spPr/>
        <p:txBody>
          <a:bodyPr/>
          <a:lstStyle/>
          <a:p>
            <a:r>
              <a:rPr lang="el-GR" dirty="0"/>
              <a:t>Το </a:t>
            </a:r>
            <a:r>
              <a:rPr lang="el-GR" dirty="0" err="1"/>
              <a:t>ενωσιακό</a:t>
            </a:r>
            <a:r>
              <a:rPr lang="el-GR" dirty="0"/>
              <a:t> σύστημα (όπως και το αντίστοιχο ελληνικό που οργανώνεται με βάση τις διατάξεις του νόμου 3959/2011) στηρίζεται σε ένα εκ των προτέρων έλεγχο της συμβατότητας  των συγκεντρώσεων επιχειρήσεων σε αντίθεση με την εφαρμογή των 101 και 102 ΣΛΕΕ η οποία καταλήγει σε ένα έλεγχο πρακτικών μετά την τέλεσή τους. </a:t>
            </a:r>
          </a:p>
        </p:txBody>
      </p:sp>
    </p:spTree>
    <p:extLst>
      <p:ext uri="{BB962C8B-B14F-4D97-AF65-F5344CB8AC3E}">
        <p14:creationId xmlns:p14="http://schemas.microsoft.com/office/powerpoint/2010/main" xmlns="" val="2532519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Μικρή (δευτερεύουσα) διάσταση</a:t>
            </a:r>
            <a:endParaRPr lang="el-GR" dirty="0"/>
          </a:p>
        </p:txBody>
      </p:sp>
      <p:sp>
        <p:nvSpPr>
          <p:cNvPr id="3" name="Θέση περιεχομένου 2"/>
          <p:cNvSpPr>
            <a:spLocks noGrp="1"/>
          </p:cNvSpPr>
          <p:nvPr>
            <p:ph idx="1"/>
          </p:nvPr>
        </p:nvSpPr>
        <p:spPr/>
        <p:txBody>
          <a:bodyPr/>
          <a:lstStyle/>
          <a:p>
            <a:r>
              <a:rPr lang="el-GR" dirty="0"/>
              <a:t>Η προαναφερθείσα δεύτερη σειρά κατώτατων ορίων, η οποία περιλαμβάνεται στο άρθρο 1 παράγραφος 3, αποσκοπεί στην αντιμετώπιση των συγκεντρώσεων εκείνων οι οποίες, μολονότι στερούνται </a:t>
            </a:r>
            <a:r>
              <a:rPr lang="el-GR" dirty="0" err="1"/>
              <a:t>ενωσιακής</a:t>
            </a:r>
            <a:r>
              <a:rPr lang="el-GR" dirty="0"/>
              <a:t> διάστασης με βάση το άρθρο 1 παράγραφος 2, εντούτοις θα είχαν σοβαρές συνέπειες σε τρία τουλάχιστον κράτη μέλη, με αποτέλεσμα να απαιτούνται πολλαπλές κοινοποιήσεις σύμφωνα με την εθνική νομοθεσία ανταγωνισμού των εν λόγω κρατών μελών</a:t>
            </a:r>
          </a:p>
          <a:p>
            <a:endParaRPr lang="el-GR" dirty="0"/>
          </a:p>
        </p:txBody>
      </p:sp>
    </p:spTree>
    <p:extLst>
      <p:ext uri="{BB962C8B-B14F-4D97-AF65-F5344CB8AC3E}">
        <p14:creationId xmlns:p14="http://schemas.microsoft.com/office/powerpoint/2010/main" xmlns="" val="2199010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dirty="0" smtClean="0"/>
              <a:t>Διαδικασία </a:t>
            </a:r>
            <a:r>
              <a:rPr lang="el-GR" sz="4400" dirty="0"/>
              <a:t>παραπομπής </a:t>
            </a:r>
            <a:endParaRPr lang="el-GR" dirty="0"/>
          </a:p>
        </p:txBody>
      </p:sp>
      <p:sp>
        <p:nvSpPr>
          <p:cNvPr id="3" name="Θέση περιεχομένου 2"/>
          <p:cNvSpPr>
            <a:spLocks noGrp="1"/>
          </p:cNvSpPr>
          <p:nvPr>
            <p:ph idx="1"/>
          </p:nvPr>
        </p:nvSpPr>
        <p:spPr/>
        <p:txBody>
          <a:bodyPr>
            <a:normAutofit fontScale="70000" lnSpcReduction="20000"/>
          </a:bodyPr>
          <a:lstStyle/>
          <a:p>
            <a:pPr marL="18288" indent="0" algn="just">
              <a:buNone/>
            </a:pPr>
            <a:r>
              <a:rPr lang="el-GR" dirty="0"/>
              <a:t>Μία χώρα της ΕΕ μπορεί εντός προθεσμίας 15 εργασίμων ημερών από τη λήψη αντιγράφου της κοινοποίησης να δηλώσει ότι μια συγκέντρωση επηρεάζει σημαντικά τον πραγματικό ανταγωνισμό σε μια αγορά στο εσωτερικό της.  Η Επιτροπή μέσα σε 65 εργάσιμες ημέρες μετά τη λήψη της κοινοποίησης της συγκέντρωσης πρέπει να αποφασίσει εάν θα εξετάσει η ίδια την υπόθεση ή θα παραπέμψει την υπόθεση ή μέρος αυτής στις αρμόδιες αρχές της συγκεκριμένης χώρας της ΕΕ (ελλείψει απόφασης, η υπόθεση θεωρείται ότι έχει παραπεμφθεί στη συγκεκριμένη χώρα της ΕΕ).</a:t>
            </a:r>
          </a:p>
          <a:p>
            <a:pPr marL="18288" indent="0" algn="just">
              <a:buNone/>
            </a:pPr>
            <a:endParaRPr lang="el-GR" dirty="0"/>
          </a:p>
          <a:p>
            <a:pPr marL="18288" indent="0" algn="just">
              <a:buNone/>
            </a:pPr>
            <a:r>
              <a:rPr lang="el-GR" dirty="0"/>
              <a:t>Μία χώρα της ΕΕ να ζητήσει από την Επιτροπή να εξετάσει μία συγκέντρωση η οποία μολονότι δεν έχει κοινοτική διάσταση εμποδίζει σημαντικά το εμπόριο μεταξύ των χωρών της ΕΕ. Η Επιτροπή χορηγεί προθεσμία 15 εργάσιμων ημερών, ώστε οποιαδήποτε άλλη χώρα της ΕΕ να συνυπογράψει την αρχική αίτηση. Εάν η Επιτροπή δεν έχει λάβει απόφαση παραπομπής ή άρνησης της παραπομπής, θεωρείται ότι έχει εκδώσει απόφαση σύμφωνη με την αίτηση.</a:t>
            </a:r>
            <a:endParaRPr lang="en-US" dirty="0"/>
          </a:p>
        </p:txBody>
      </p:sp>
    </p:spTree>
    <p:extLst>
      <p:ext uri="{BB962C8B-B14F-4D97-AF65-F5344CB8AC3E}">
        <p14:creationId xmlns:p14="http://schemas.microsoft.com/office/powerpoint/2010/main" xmlns="" val="3616662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Υποχρέωση Κοινοποίησης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Μια συγκέντρωση ευρωπαϊκής διάστασης δεν μπορεί καταρχήν να πραγματοποιηθεί χωρίς προηγουμένως να κοινοποιηθεί ούτε και κατά τη διάρκεια τριών εβδομάδων μετά την κοινοποίησή της. </a:t>
            </a:r>
            <a:endParaRPr lang="el-GR" dirty="0" smtClean="0"/>
          </a:p>
          <a:p>
            <a:r>
              <a:rPr lang="el-GR" dirty="0" smtClean="0"/>
              <a:t>Οι συγκεντρώσεις πρέπει να γνωστοποιούνται μετά τη σύναψη της συμφωνίας, τη δημοσίευση της δημόσιας προσφοράς εξαγοράς ή την απόκτηση ελέγχουσας συμμετοχής</a:t>
            </a:r>
            <a:r>
              <a:rPr lang="en-US" dirty="0" smtClean="0"/>
              <a:t>.</a:t>
            </a:r>
          </a:p>
          <a:p>
            <a:r>
              <a:rPr lang="el-GR" dirty="0" smtClean="0"/>
              <a:t>Υπάρχει δυνατότητα για κοινοποίηση και πριν από τη δεσμευτική συμφωνία όταν οι επιχειρήσεις μπορούν να αποδείξουν στην Επιτροπή την ύπαρξη καλόπιστης πρόθεσης για σύναψη συμφωνίας ή, σε περίπτωση δημόσιας προσφοράς εξαγοράς, εφόσον έχουν δημοσιοποιήσει πρόθεση ανάλογης προσφοράς.</a:t>
            </a:r>
          </a:p>
          <a:p>
            <a:r>
              <a:rPr lang="el-GR" dirty="0" smtClean="0"/>
              <a:t>Όταν μία συγκέντρωση αποτελείται από μία συγχώνευση ή από την απόκτηση κοινού ελέγχου, πρέπει να γνωστοποιείται από κοινού από τα μέρη της συγχώνευσης ή από τους αποκτώντες κοινό έλεγχο. Διαφορετικά μόνο η επιχείρηση ή οι επιχειρήσεις που αποκτούν τον έλεγχο και όχι η εταιρεία στόχος ή ο πωλητής, οφείλουν να κοινοποιήσουν</a:t>
            </a:r>
            <a:endParaRPr lang="el-GR" dirty="0"/>
          </a:p>
        </p:txBody>
      </p:sp>
    </p:spTree>
    <p:extLst>
      <p:ext uri="{BB962C8B-B14F-4D97-AF65-F5344CB8AC3E}">
        <p14:creationId xmlns:p14="http://schemas.microsoft.com/office/powerpoint/2010/main" xmlns="" val="777346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Πρώτο επίπεδο έρευνας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Σε ένα αρχικό στάδιο η Επιτροπή οφείλει μέσα σε 25 ημέρες (μπορεί να υπάρχει παράταση για άλλες 10 εργάσιμες ημέρες) από την κοινοποίηση να ολοκληρώσει προκαταρκτική </a:t>
            </a:r>
            <a:r>
              <a:rPr lang="el-GR" dirty="0" smtClean="0"/>
              <a:t>εξέταση</a:t>
            </a:r>
          </a:p>
          <a:p>
            <a:r>
              <a:rPr lang="el-GR" dirty="0" smtClean="0"/>
              <a:t>Η Επιτροπή ελέγχει αν η κοινοποίηση περιέχει όλες τις απαραίτητες πληροφορίες σχετικά με τη συγκέντρωση</a:t>
            </a:r>
          </a:p>
          <a:p>
            <a:r>
              <a:rPr lang="el-GR" dirty="0"/>
              <a:t>Στο τέλος αυτής της φάσης διαπιστώνει με απόφαση κατά πόσον:</a:t>
            </a:r>
          </a:p>
          <a:p>
            <a:pPr marL="651510" lvl="0" indent="-514350">
              <a:buFont typeface="+mj-lt"/>
              <a:buAutoNum type="arabicPeriod"/>
            </a:pPr>
            <a:r>
              <a:rPr lang="el-GR" dirty="0"/>
              <a:t>η κοινοποιηθείσα συγκέντρωση διέπεται από τον παρόντα κανονισμό ή όχι.</a:t>
            </a:r>
          </a:p>
          <a:p>
            <a:pPr marL="651510" lvl="0" indent="-514350">
              <a:buFont typeface="+mj-lt"/>
              <a:buAutoNum type="arabicPeriod"/>
            </a:pPr>
            <a:r>
              <a:rPr lang="el-GR" dirty="0"/>
              <a:t>η συγκέντρωση συμβιβάζεται με την εσωτερική αγορά. Η Επιτροπή εκδίδει εξουσιοδοτική απόφαση διαπιστώνοντας ότι η συγκέντρωση δεν εγείρει σοβαρές αμφιβολίες σχετικά με τη συμβατότητά της.</a:t>
            </a:r>
          </a:p>
          <a:p>
            <a:pPr marL="651510" lvl="0" indent="-514350">
              <a:buFont typeface="+mj-lt"/>
              <a:buAutoNum type="arabicPeriod"/>
            </a:pPr>
            <a:r>
              <a:rPr lang="el-GR" dirty="0"/>
              <a:t>η συγκέντρωση κινεί σοβαρές αμφιβολίες όσον αφορά το συμβιβάσιμο. Η Επιτροπή λαμβάνει απόφαση με την οποία ξεκινά έρευνα εις βάθος (δεύτερη φάση</a:t>
            </a:r>
            <a:r>
              <a:rPr lang="el-GR" dirty="0" smtClean="0"/>
              <a:t>).</a:t>
            </a:r>
          </a:p>
          <a:p>
            <a:pPr marL="651510" lvl="0" indent="-514350">
              <a:buFont typeface="+mj-lt"/>
              <a:buAutoNum type="arabicPeriod"/>
            </a:pPr>
            <a:endParaRPr lang="el-GR" dirty="0"/>
          </a:p>
          <a:p>
            <a:r>
              <a:rPr lang="el-GR" dirty="0"/>
              <a:t>Αν η Επιτροπή κατά την πρώτη φάση δεν λάβει απόφαση εντός της προβλεπόμενης προθεσμίας, η συγκέντρωση θεωρείται ότι κηρύχθηκε συμβατή με την εσωτερική αγορά. </a:t>
            </a:r>
          </a:p>
          <a:p>
            <a:endParaRPr lang="el-GR" dirty="0"/>
          </a:p>
        </p:txBody>
      </p:sp>
    </p:spTree>
    <p:extLst>
      <p:ext uri="{BB962C8B-B14F-4D97-AF65-F5344CB8AC3E}">
        <p14:creationId xmlns:p14="http://schemas.microsoft.com/office/powerpoint/2010/main" xmlns="" val="1259521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Δεύτερο επίπεδο έρευνας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Κατά τη δεύτερη φάση, η Επιτροπή ξεκινά εις βάθος εξέταση του σχεδίου συγκέντρωσης, η οποία πρέπει να ολοκληρωθεί εντός 90 ημερών (με κάποιες δυνατότητες παράτασης, είτε λόγω πρότασης δεσμεύσεων από τα μέρη, είτε λόγω παροχής επιπλέον πληροφοριών</a:t>
            </a:r>
            <a:r>
              <a:rPr lang="el-GR" dirty="0" smtClean="0"/>
              <a:t>).</a:t>
            </a:r>
          </a:p>
          <a:p>
            <a:r>
              <a:rPr lang="el-GR" dirty="0"/>
              <a:t>Στο τέλος της δεύτερης φάσης η Επιτροπή εκδίδει απόφαση σύμφωνα με την οποία : </a:t>
            </a:r>
          </a:p>
          <a:p>
            <a:pPr marL="651510" lvl="0" indent="-514350">
              <a:buFont typeface="+mj-lt"/>
              <a:buAutoNum type="arabicPeriod"/>
            </a:pPr>
            <a:r>
              <a:rPr lang="el-GR" dirty="0"/>
              <a:t>διαπιστώνει ότι η συγκέντρωση είναι τελικά συμβατή με την εσωτερική αγορά.</a:t>
            </a:r>
          </a:p>
          <a:p>
            <a:pPr marL="651510" lvl="0" indent="-514350">
              <a:buFont typeface="+mj-lt"/>
              <a:buAutoNum type="arabicPeriod"/>
            </a:pPr>
            <a:r>
              <a:rPr lang="el-GR" dirty="0"/>
              <a:t>επιτρέπει την συγκέντρωση κατόπιν όμως παρουσίασης δεσμεύσεων από τα μέρη, ώστε να εξαλειφθούν ή έστω να μειωθούν οι πιθανότητες περιορισμού του ανταγωνισμού. Τα μέρη υποχρεούνται να τηρήσουν τις δεσμεύσεις τους.</a:t>
            </a:r>
          </a:p>
          <a:p>
            <a:pPr marL="651510" lvl="0" indent="-514350">
              <a:buFont typeface="+mj-lt"/>
              <a:buAutoNum type="arabicPeriod"/>
            </a:pPr>
            <a:r>
              <a:rPr lang="el-GR" dirty="0"/>
              <a:t>η συγκέντρωση είναι ασυμβίβαστη με την εσωτερική αγορά και επομένως δεν μπορεί να πραγματοποιηθεί. </a:t>
            </a:r>
            <a:endParaRPr lang="el-GR" dirty="0" smtClean="0"/>
          </a:p>
          <a:p>
            <a:r>
              <a:rPr lang="el-GR" dirty="0" smtClean="0"/>
              <a:t>Στην περίπτωση που η συγκέντρωση έχει ήδη πραγματοποιηθεί η Επιτροπή μπορεί σύμφωνα με το άρθρο 8 παρ. 3 και 4 του κανονισμού να απαιτήσει από τις επιχειρήσεις να λύσουν τη συγκέντρωση ώστε να επανέλθουν οι ανταγωνιστικές συνθήκες που επικρατούσαν</a:t>
            </a:r>
            <a:endParaRPr lang="el-GR" dirty="0"/>
          </a:p>
          <a:p>
            <a:endParaRPr lang="el-GR" dirty="0"/>
          </a:p>
        </p:txBody>
      </p:sp>
    </p:spTree>
    <p:extLst>
      <p:ext uri="{BB962C8B-B14F-4D97-AF65-F5344CB8AC3E}">
        <p14:creationId xmlns:p14="http://schemas.microsoft.com/office/powerpoint/2010/main" xmlns="" val="1929795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400" dirty="0" smtClean="0"/>
              <a:t>Χρηματικές Κυρώσεις</a:t>
            </a:r>
            <a:endParaRPr lang="el-GR" dirty="0"/>
          </a:p>
        </p:txBody>
      </p:sp>
      <p:sp>
        <p:nvSpPr>
          <p:cNvPr id="3" name="Θέση περιεχομένου 2"/>
          <p:cNvSpPr>
            <a:spLocks noGrp="1"/>
          </p:cNvSpPr>
          <p:nvPr>
            <p:ph idx="1"/>
          </p:nvPr>
        </p:nvSpPr>
        <p:spPr/>
        <p:txBody>
          <a:bodyPr>
            <a:normAutofit fontScale="77500" lnSpcReduction="20000"/>
          </a:bodyPr>
          <a:lstStyle/>
          <a:p>
            <a:pPr marL="18288" indent="0" algn="just">
              <a:buNone/>
            </a:pPr>
            <a:r>
              <a:rPr lang="el-GR" b="1" dirty="0"/>
              <a:t>Πρόστιμα</a:t>
            </a:r>
            <a:r>
              <a:rPr lang="el-GR" dirty="0"/>
              <a:t>: </a:t>
            </a:r>
          </a:p>
          <a:p>
            <a:pPr algn="just">
              <a:buFont typeface="Arial"/>
              <a:buChar char="•"/>
            </a:pPr>
            <a:r>
              <a:rPr lang="el-GR" dirty="0"/>
              <a:t>Μέχρι 1 % του συνολικού κύκλου εργασιών που έχει πραγματοποιήσει η επιχείρηση όταν εσκεμμένα ή από ολιγωρία μια επιχείρηση παρέχει ανακριβή παραποιημένα, ατελή ή εκπρόθεσμα στοιχεία.</a:t>
            </a:r>
          </a:p>
          <a:p>
            <a:pPr algn="just">
              <a:buFont typeface="Arial"/>
              <a:buChar char="•"/>
            </a:pPr>
            <a:r>
              <a:rPr lang="el-GR" dirty="0"/>
              <a:t>Μέχρι 10 % του συνολικού κύκλου εργασιών που έχει πραγματοποιήσει η επιχείρηση όταν εσκεμμένα ή από ολιγωρία μια επιχείρηση παραλείπει να ανακοινώσει τη συγκέντρωση, πριν από την πραγματοποίησή της, πραγματοποιεί τη συγκέντρωση κατά παράβαση των διατάξεων του παρόντος κανονισμού ή αντιτάσσεται σε απόφαση της Επιτροπής.</a:t>
            </a:r>
          </a:p>
          <a:p>
            <a:pPr marL="18288" indent="0" algn="just">
              <a:buNone/>
            </a:pPr>
            <a:r>
              <a:rPr lang="el-GR" b="1" dirty="0"/>
              <a:t>Χρηματικές ποινές</a:t>
            </a:r>
            <a:r>
              <a:rPr lang="el-GR" dirty="0"/>
              <a:t>: </a:t>
            </a:r>
          </a:p>
          <a:p>
            <a:pPr algn="just">
              <a:buFont typeface="Arial"/>
              <a:buChar char="•"/>
            </a:pPr>
            <a:r>
              <a:rPr lang="el-GR" dirty="0"/>
              <a:t>Μέχρι 5 % του συνολικού μέσου ημερησίου κύκλου εργασιών της επιχείρησης ανά εργάσιμη ημέρα υπερημερίας σε σχέση με την ημερομηνία που έχει καθορίσει η Επιτροπή στην απόφασή της παροχής στοιχείων ή  ελέγχου </a:t>
            </a:r>
            <a:endParaRPr lang="el-GR" dirty="0" smtClean="0"/>
          </a:p>
          <a:p>
            <a:pPr algn="just">
              <a:buFont typeface="Arial"/>
              <a:buChar char="•"/>
            </a:pPr>
            <a:endParaRPr lang="en-US" dirty="0"/>
          </a:p>
          <a:p>
            <a:endParaRPr lang="el-GR" dirty="0"/>
          </a:p>
        </p:txBody>
      </p:sp>
    </p:spTree>
    <p:extLst>
      <p:ext uri="{BB962C8B-B14F-4D97-AF65-F5344CB8AC3E}">
        <p14:creationId xmlns:p14="http://schemas.microsoft.com/office/powerpoint/2010/main" xmlns="" val="2332335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Διορθωτικά μέτρα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Αποτελεί </a:t>
            </a:r>
            <a:r>
              <a:rPr lang="el-GR" dirty="0"/>
              <a:t>ευθύνη των μερών να υποβάλουν όλες τις σχετικές πληροφορίες που διαθέτουν και </a:t>
            </a:r>
            <a:r>
              <a:rPr lang="el-GR" dirty="0" smtClean="0"/>
              <a:t>οι οποίες </a:t>
            </a:r>
            <a:r>
              <a:rPr lang="el-GR" dirty="0"/>
              <a:t>είναι αναγκαίες για να αξιολογήσει η Επιτροπή την </a:t>
            </a:r>
            <a:r>
              <a:rPr lang="el-GR" dirty="0" smtClean="0"/>
              <a:t>πρόταση </a:t>
            </a:r>
            <a:r>
              <a:rPr lang="el-GR" dirty="0"/>
              <a:t>διορθωτικών μέτρων</a:t>
            </a:r>
            <a:r>
              <a:rPr lang="el-GR" dirty="0" smtClean="0"/>
              <a:t>.</a:t>
            </a:r>
          </a:p>
          <a:p>
            <a:r>
              <a:rPr lang="el-GR" dirty="0"/>
              <a:t>Ο κανονισμός συγκεντρώσεων επιτρέπει στην Επιτροπή να αποδέχεται μόνο τις δεσμεύσεις εκείνες που </a:t>
            </a:r>
            <a:r>
              <a:rPr lang="el-GR" dirty="0" smtClean="0"/>
              <a:t>κρίνονται ικανές </a:t>
            </a:r>
            <a:r>
              <a:rPr lang="el-GR" dirty="0"/>
              <a:t>να καταστήσουν τη συγκέντρωση συμβατή με την κοινή αγορά, και συνεπώς να αποτρέψουν </a:t>
            </a:r>
            <a:r>
              <a:rPr lang="el-GR" dirty="0" smtClean="0"/>
              <a:t>τη σημαντική </a:t>
            </a:r>
            <a:r>
              <a:rPr lang="el-GR" dirty="0"/>
              <a:t>παρακώλυση του αποτελεσματικού ανταγωνισμού. Οι δεσμεύσεις πρέπει να εξαλείφουν </a:t>
            </a:r>
            <a:r>
              <a:rPr lang="el-GR" dirty="0" smtClean="0"/>
              <a:t>ολοσχερώς τα </a:t>
            </a:r>
            <a:r>
              <a:rPr lang="el-GR" dirty="0"/>
              <a:t>προβλήματα </a:t>
            </a:r>
            <a:r>
              <a:rPr lang="el-GR" dirty="0" smtClean="0"/>
              <a:t>ανταγωνισμού και </a:t>
            </a:r>
            <a:r>
              <a:rPr lang="el-GR" dirty="0"/>
              <a:t>να είναι πλήρεις και </a:t>
            </a:r>
            <a:r>
              <a:rPr lang="el-GR" dirty="0" smtClean="0"/>
              <a:t>αποτελεσματικές.</a:t>
            </a:r>
          </a:p>
          <a:p>
            <a:r>
              <a:rPr lang="el-GR" dirty="0" smtClean="0"/>
              <a:t>Πρέπει </a:t>
            </a:r>
            <a:r>
              <a:rPr lang="el-GR" dirty="0"/>
              <a:t>να είναι δυνατή η αποτελεσματική υλοποίηση των δεσμεύσεων μέσα σε σύντομο χρονικό διάστημα, δεδομένου ότι δεν θα διατηρηθούν συνθήκες ανταγωνισμού στην αγορά, εφόσον δεν εκπληρωθούν οι δεσμεύσεις</a:t>
            </a:r>
            <a:r>
              <a:rPr lang="el-GR" dirty="0" smtClean="0"/>
              <a:t>.</a:t>
            </a:r>
          </a:p>
          <a:p>
            <a:r>
              <a:rPr lang="el-GR" dirty="0" smtClean="0"/>
              <a:t>Οι </a:t>
            </a:r>
            <a:r>
              <a:rPr lang="el-GR" dirty="0"/>
              <a:t>δεσμεύσεις που υποβάλλονται στην Επιτροπή στη φάση I πρέπει να είναι επαρκείς ώστε να αποκλειστούν σαφώς οι «σοβαρές αμφιβολίες</a:t>
            </a:r>
            <a:r>
              <a:rPr lang="el-GR" dirty="0" smtClean="0"/>
              <a:t>».</a:t>
            </a:r>
          </a:p>
          <a:p>
            <a:r>
              <a:rPr lang="el-GR" dirty="0" smtClean="0"/>
              <a:t>Εφόσον </a:t>
            </a:r>
            <a:r>
              <a:rPr lang="el-GR" dirty="0"/>
              <a:t>οι συμμετέχουσες επιχειρήσεις παραβιάσουν μία από τις υποχρεώσεις τους, οι Επιτροπή μπορεί να ανακαλέσει την απόφαση έγκρισης που εξέδωσε</a:t>
            </a:r>
          </a:p>
        </p:txBody>
      </p:sp>
    </p:spTree>
    <p:extLst>
      <p:ext uri="{BB962C8B-B14F-4D97-AF65-F5344CB8AC3E}">
        <p14:creationId xmlns:p14="http://schemas.microsoft.com/office/powerpoint/2010/main" xmlns="" val="32631542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Είδη διορθωτικών μέτρων</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Εκποίηση βιώσιμης και </a:t>
            </a:r>
            <a:r>
              <a:rPr lang="el-GR" dirty="0" smtClean="0"/>
              <a:t>ανταγωνιστικής επιχειρηματικής δραστηριότητας</a:t>
            </a:r>
          </a:p>
          <a:p>
            <a:r>
              <a:rPr lang="el-GR" dirty="0" smtClean="0"/>
              <a:t>Η </a:t>
            </a:r>
            <a:r>
              <a:rPr lang="el-GR" dirty="0"/>
              <a:t>Επιτροπή δύναται επίσης να δεχθεί να εξετάσει την εκποίηση επιχειρήσεων που έχουν ισχυρούς δεσμούς ή είναι εν μέρει ενοποιημένες με τις επιχειρηματικές δραστηριότητες που διατηρούν τα μέρη και, επομένως, πρέπει να «αποκοπούν» ως προς αυτό</a:t>
            </a:r>
            <a:r>
              <a:rPr lang="el-GR" dirty="0" smtClean="0"/>
              <a:t>.</a:t>
            </a:r>
          </a:p>
          <a:p>
            <a:r>
              <a:rPr lang="el-GR" dirty="0"/>
              <a:t>Εκποίηση περιουσιακών στοιχείων, ιδίως σημάτων και αδειών </a:t>
            </a:r>
            <a:r>
              <a:rPr lang="el-GR" dirty="0" smtClean="0"/>
              <a:t>εκμετάλλευσης</a:t>
            </a:r>
          </a:p>
          <a:p>
            <a:r>
              <a:rPr lang="el-GR" dirty="0"/>
              <a:t>Ρήτρα μη </a:t>
            </a:r>
            <a:r>
              <a:rPr lang="el-GR" dirty="0" err="1" smtClean="0"/>
              <a:t>επανεξαγοράς</a:t>
            </a:r>
            <a:r>
              <a:rPr lang="el-GR" dirty="0"/>
              <a:t> : οι δεσμεύσεις πρέπει να προβλέπουν ότι η οντότητα που θα προκύψει από τη συγκέντρωση δεν μπορεί εν συνεχεία να αποκτήσει επιρροή </a:t>
            </a:r>
            <a:r>
              <a:rPr lang="el-GR" dirty="0" smtClean="0"/>
              <a:t>επί </a:t>
            </a:r>
            <a:r>
              <a:rPr lang="el-GR" dirty="0"/>
              <a:t>του συνόλου ή τμήματος της </a:t>
            </a:r>
            <a:r>
              <a:rPr lang="el-GR" dirty="0" err="1"/>
              <a:t>εκποιηθείσας</a:t>
            </a:r>
            <a:r>
              <a:rPr lang="el-GR" dirty="0"/>
              <a:t> </a:t>
            </a:r>
            <a:r>
              <a:rPr lang="el-GR" dirty="0" smtClean="0"/>
              <a:t>επιχείρησης</a:t>
            </a:r>
          </a:p>
          <a:p>
            <a:r>
              <a:rPr lang="el-GR" dirty="0"/>
              <a:t>Παροχή </a:t>
            </a:r>
            <a:r>
              <a:rPr lang="el-GR" dirty="0" smtClean="0"/>
              <a:t>πρόσβασης σε </a:t>
            </a:r>
            <a:r>
              <a:rPr lang="el-GR" dirty="0"/>
              <a:t>βασική υποδομή, δίκτυα, βασική τεχνολογία, ιδίως διπλώματα ευρεσιτεχνίας, τεχνογνωσία και άλλα δικαιώματα πνευματικής και βιομηχανικής ιδιοκτησίας, καθώς και σε απαραίτητα μέσα παραγωγής</a:t>
            </a:r>
            <a:r>
              <a:rPr lang="el-GR" dirty="0" smtClean="0"/>
              <a:t>.</a:t>
            </a:r>
          </a:p>
          <a:p>
            <a:r>
              <a:rPr lang="el-GR" dirty="0"/>
              <a:t>Επιβλέπων εντολοδόχος : Δεδομένου ότι η Επιτροπή δεν μπορεί να επιβλέπει άμεσα κάθε μέρα την εφαρμογή των δεσμεύσεων, τα μέρη πρέπει να προτείνουν τον διορισμό εντολοδόχου που θα επιβλέπει τη συμμόρφωση των μερών με τις δεσμεύσεις, ιδίως με τις υποχρεώσεις που έχουν κατά τη μεταβατική περίοδο και τη διαδικασία </a:t>
            </a:r>
            <a:r>
              <a:rPr lang="el-GR" dirty="0" smtClean="0"/>
              <a:t>εκποίησης. </a:t>
            </a:r>
            <a:endParaRPr lang="el-GR" dirty="0"/>
          </a:p>
          <a:p>
            <a:endParaRPr lang="el-GR" dirty="0"/>
          </a:p>
        </p:txBody>
      </p:sp>
    </p:spTree>
    <p:extLst>
      <p:ext uri="{BB962C8B-B14F-4D97-AF65-F5344CB8AC3E}">
        <p14:creationId xmlns:p14="http://schemas.microsoft.com/office/powerpoint/2010/main" xmlns="" val="2204662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Απαγορεύσεις Συγκεντρώσεων</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Επιτροπή έχει απαγορεύσει μέχρι τώρα λίγες περιπτώσεις </a:t>
            </a:r>
            <a:r>
              <a:rPr lang="el-GR" dirty="0" smtClean="0"/>
              <a:t>συγκεντρώσεων</a:t>
            </a:r>
          </a:p>
          <a:p>
            <a:r>
              <a:rPr lang="el-GR" dirty="0"/>
              <a:t> </a:t>
            </a:r>
            <a:r>
              <a:rPr lang="el-GR" dirty="0" smtClean="0"/>
              <a:t>Τη </a:t>
            </a:r>
            <a:r>
              <a:rPr lang="el-GR" dirty="0"/>
              <a:t>συγχώνευση της </a:t>
            </a:r>
            <a:r>
              <a:rPr lang="el-GR" dirty="0" err="1"/>
              <a:t>De</a:t>
            </a:r>
            <a:r>
              <a:rPr lang="el-GR" dirty="0"/>
              <a:t> </a:t>
            </a:r>
            <a:r>
              <a:rPr lang="el-GR" dirty="0" err="1"/>
              <a:t>Havilland</a:t>
            </a:r>
            <a:r>
              <a:rPr lang="el-GR" dirty="0"/>
              <a:t> με την </a:t>
            </a:r>
            <a:r>
              <a:rPr lang="el-GR" dirty="0" err="1"/>
              <a:t>Aerospatiale</a:t>
            </a:r>
            <a:r>
              <a:rPr lang="el-GR" dirty="0"/>
              <a:t> και την </a:t>
            </a:r>
            <a:r>
              <a:rPr lang="el-GR" dirty="0" err="1"/>
              <a:t>Alenia</a:t>
            </a:r>
            <a:r>
              <a:rPr lang="el-GR" dirty="0"/>
              <a:t>, λόγω του πολύ υψηλού ποσοστού της παγκόσμιας αγοράς που θα κατείχε η συγχωνευθείσα επιχείρηση, του υψηλού επιπέδου των φραγμών πρόσβασης στην αγορά καθώς και της ωριμότητας της </a:t>
            </a:r>
            <a:r>
              <a:rPr lang="el-GR" dirty="0" smtClean="0"/>
              <a:t>αγοράς</a:t>
            </a:r>
          </a:p>
          <a:p>
            <a:r>
              <a:rPr lang="el-GR" dirty="0" smtClean="0"/>
              <a:t>Την εξαγορά της </a:t>
            </a:r>
            <a:r>
              <a:rPr lang="en-US" dirty="0" err="1" smtClean="0"/>
              <a:t>Aer</a:t>
            </a:r>
            <a:r>
              <a:rPr lang="en-US" dirty="0" smtClean="0"/>
              <a:t> Lingus </a:t>
            </a:r>
            <a:r>
              <a:rPr lang="el-GR" dirty="0" smtClean="0"/>
              <a:t>από τη </a:t>
            </a:r>
            <a:r>
              <a:rPr lang="en-US" dirty="0" err="1" smtClean="0"/>
              <a:t>Rayanair</a:t>
            </a:r>
            <a:endParaRPr lang="el-GR" dirty="0" smtClean="0"/>
          </a:p>
          <a:p>
            <a:r>
              <a:rPr lang="el-GR" dirty="0"/>
              <a:t>Τ</a:t>
            </a:r>
            <a:r>
              <a:rPr lang="el-GR" dirty="0" smtClean="0"/>
              <a:t>η </a:t>
            </a:r>
            <a:r>
              <a:rPr lang="el-GR" dirty="0"/>
              <a:t>συγκέντρωση μεταξύ της </a:t>
            </a:r>
            <a:r>
              <a:rPr lang="el-GR" dirty="0" err="1"/>
              <a:t>Aegean</a:t>
            </a:r>
            <a:r>
              <a:rPr lang="el-GR" dirty="0"/>
              <a:t> </a:t>
            </a:r>
            <a:r>
              <a:rPr lang="el-GR" dirty="0" err="1"/>
              <a:t>Airlines</a:t>
            </a:r>
            <a:r>
              <a:rPr lang="el-GR" dirty="0"/>
              <a:t> και της </a:t>
            </a:r>
            <a:r>
              <a:rPr lang="el-GR" dirty="0" err="1"/>
              <a:t>Olympic</a:t>
            </a:r>
            <a:r>
              <a:rPr lang="el-GR" dirty="0"/>
              <a:t> </a:t>
            </a:r>
            <a:r>
              <a:rPr lang="el-GR" dirty="0" err="1"/>
              <a:t>Air</a:t>
            </a:r>
            <a:r>
              <a:rPr lang="el-GR" dirty="0"/>
              <a:t>, γιατί η προτεινόμενη συγκέντρωση θα οδηγούσε σε οιονεί μονοπωλιακή κατάσταση στα δρομολόγια μεταξύ Αθηνών και Θεσσαλονίκης καθώς και μεταξύ Αθηνών και οκτώ νησιωτικών </a:t>
            </a:r>
            <a:r>
              <a:rPr lang="el-GR" dirty="0" smtClean="0"/>
              <a:t>αερολιμένων. Τελικά όμως δέχτηκε το δεύτερο σχέδιο εξαγοράς της </a:t>
            </a:r>
            <a:r>
              <a:rPr lang="en-US" dirty="0" smtClean="0"/>
              <a:t>Olympic </a:t>
            </a:r>
            <a:r>
              <a:rPr lang="el-GR" dirty="0" smtClean="0"/>
              <a:t>από την </a:t>
            </a:r>
            <a:r>
              <a:rPr lang="en-US" dirty="0" smtClean="0"/>
              <a:t>Aegean</a:t>
            </a:r>
            <a:r>
              <a:rPr lang="el-GR" dirty="0" smtClean="0"/>
              <a:t> σύμφωνα με το κριτήριο του </a:t>
            </a:r>
            <a:r>
              <a:rPr lang="en-US" i="1" dirty="0" smtClean="0"/>
              <a:t>failing firm</a:t>
            </a:r>
            <a:endParaRPr lang="el-GR" i="1" dirty="0"/>
          </a:p>
        </p:txBody>
      </p:sp>
    </p:spTree>
    <p:extLst>
      <p:ext uri="{BB962C8B-B14F-4D97-AF65-F5344CB8AC3E}">
        <p14:creationId xmlns:p14="http://schemas.microsoft.com/office/powerpoint/2010/main" xmlns="" val="2184368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Καταρρέουσα Επιχείρηση </a:t>
            </a:r>
            <a:r>
              <a:rPr lang="en-US" dirty="0" smtClean="0"/>
              <a:t>(Failing Firm)</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Να συντρέχουν σωρευτικά 3 προϋποθέσεις :</a:t>
            </a:r>
          </a:p>
          <a:p>
            <a:r>
              <a:rPr lang="el-GR" dirty="0" smtClean="0"/>
              <a:t>Η φερόμενη προβληματική/καταρρέουσα επιχείρηση πρόκειται να αποχωρήσει στο εγγύς μέλλον από την αγορά λόγω οικονομικών δυσχερειών που αντιμετωπίζει, αν δεν εξαγορασθεί από άλλη επιχείρηση</a:t>
            </a:r>
          </a:p>
          <a:p>
            <a:r>
              <a:rPr lang="el-GR" dirty="0" smtClean="0"/>
              <a:t>Δεν υπάρχει άλλη εναλλακτική δυνατότητα εξαγοράς, λιγότερο επιβλαβής για τον ανταγωνισμό, εκτός από την κοινοποιηθείσα συγκέντρωση</a:t>
            </a:r>
          </a:p>
          <a:p>
            <a:r>
              <a:rPr lang="el-GR" dirty="0" smtClean="0"/>
              <a:t>Αν δεν πραγματοποιηθεί η συγκέντρωση η προβληματική επιχείρηση θα παύσει αναπόφευκτα να ασκεί τις δραστηριότητές της στην αγορά</a:t>
            </a:r>
          </a:p>
          <a:p>
            <a:r>
              <a:rPr lang="el-GR" dirty="0" smtClean="0"/>
              <a:t>Η Επιτροπή ακολουθώντας τη νομολογία του ΔΕΕ, επισημαίνει ότι τέτοιου είδους συγκεντρώσεις δύνανται να αποβούν προς όφελος του καταναλωτή, μέσω της αποδοτικής αξιοποίησης της παραγωγικής ικανότητας καθώς και της διατήρησης θέσεων εργασίας </a:t>
            </a:r>
            <a:endParaRPr lang="el-GR" dirty="0"/>
          </a:p>
        </p:txBody>
      </p:sp>
    </p:spTree>
    <p:extLst>
      <p:ext uri="{BB962C8B-B14F-4D97-AF65-F5344CB8AC3E}">
        <p14:creationId xmlns:p14="http://schemas.microsoft.com/office/powerpoint/2010/main" xmlns="" val="1271539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Μορφές Συγκεντρώσεων (με βάση τον κανονισμό 139/20</a:t>
            </a:r>
            <a:r>
              <a:rPr lang="en-US" smtClean="0"/>
              <a:t>0</a:t>
            </a:r>
            <a:r>
              <a:rPr lang="el-GR" smtClean="0"/>
              <a:t>4</a:t>
            </a:r>
            <a:r>
              <a:rPr lang="el-GR" dirty="0" smtClean="0"/>
              <a:t>)</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από τη συγχώνευση δύο ή περισσοτέρων επιχειρήσεων ή τμημάτων προηγουμένως ανεξαρτήτων επιχειρήσεων. Αυτό συμβαίνει όταν οι επιχειρήσεις ενσωματώνονται σε μία νέα και παύουν να υπάρχουν ως ξεχωριστές νομικές προσωπικότητες. Το ίδιο συμβαίνει με την απορρόφηση μίας επιχείρησης από άλλη. </a:t>
            </a:r>
            <a:endParaRPr lang="el-GR" dirty="0" smtClean="0"/>
          </a:p>
          <a:p>
            <a:pPr lvl="0"/>
            <a:r>
              <a:rPr lang="el-GR" dirty="0"/>
              <a:t>από την άμεση ή έμμεση εξαγορά, από ένα ή περισσότερα </a:t>
            </a:r>
            <a:r>
              <a:rPr lang="el-GR" dirty="0" err="1"/>
              <a:t>άτομα(που</a:t>
            </a:r>
            <a:r>
              <a:rPr lang="el-GR" dirty="0"/>
              <a:t> κατέχουν ήδη τον έλεγχο τουλάχιστον μιας επιχείρησης) ή από πολλές επιχειρήσεις που αποκτούν τον έλεγχο μιας ή περισσοτέρων άλλων επιχειρήσεων. Η μεταβολή του ελέγχου θα πρέπει να είναι μόνιμη ώστε να συνεπάγεται δομική αλλαγή της αγοράς. </a:t>
            </a:r>
          </a:p>
          <a:p>
            <a:r>
              <a:rPr lang="el-GR" dirty="0"/>
              <a:t>από τη δημιουργία μίας κοινής επιχείρησης που λειτουργεί ως αυτόνομη οικονομική οντότητα (</a:t>
            </a:r>
            <a:r>
              <a:rPr lang="en-US" dirty="0"/>
              <a:t>full</a:t>
            </a:r>
            <a:r>
              <a:rPr lang="el-GR" dirty="0"/>
              <a:t>-</a:t>
            </a:r>
            <a:r>
              <a:rPr lang="en-US" dirty="0"/>
              <a:t>function joint ventures</a:t>
            </a:r>
            <a:r>
              <a:rPr lang="el-GR" dirty="0"/>
              <a:t>). Η δημιουργία κοινής επιχείρησης που δεν διαθέτει λειτουργική αυτονομία ελέγχεται και πάλι από το δίκαιο ανταγωνισμού, αυτή τη φορά όμως όχι ως συγκέντρωση, αλλά ως σύμπραξη στη βάση του άρθρου 101 ΣΛΕΕ</a:t>
            </a:r>
          </a:p>
        </p:txBody>
      </p:sp>
    </p:spTree>
    <p:extLst>
      <p:ext uri="{BB962C8B-B14F-4D97-AF65-F5344CB8AC3E}">
        <p14:creationId xmlns:p14="http://schemas.microsoft.com/office/powerpoint/2010/main" xmlns="" val="41077716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Δικαστικός έλεγχος των αποφάσεων της Επιτροπής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Το Δικαστήριο της ΕΕ έχει δικαιοδοσία να ελέγχει τη νομιμότητα των αποφάσεων που λαμβάνει η Ευρωπαϊκή κατά την εφαρμογή του κανονισμού 139/2004 εκδικάζοντας προσφυγές που ασκούνται είτε από φυσικά είτε από νομικά πρόσωπα και τα οποία νομιμοποιούνται βάσει του άρθρου 263 της Συνθήκης για τη Λειτουργία της ΕΕ (πρώην 230 ΕΚ). </a:t>
            </a:r>
            <a:endParaRPr lang="el-GR" dirty="0" smtClean="0"/>
          </a:p>
          <a:p>
            <a:r>
              <a:rPr lang="el-GR" dirty="0"/>
              <a:t>Το άρθρο 16 του κανονισμού αναφέρεται ειδικά στην επιβολή προστίμων και χρηματικών ποινών. Προβλέπει ότι το Δικαστήριο «δύναται δε να άρει, να μειώσει ή να αυξήσει το πρόστιμο ή τη χρηματική ποινή που έχει επιβληθεί</a:t>
            </a:r>
            <a:r>
              <a:rPr lang="el-GR" dirty="0" smtClean="0"/>
              <a:t>».</a:t>
            </a:r>
            <a:endParaRPr lang="en-US" dirty="0" smtClean="0"/>
          </a:p>
          <a:p>
            <a:r>
              <a:rPr lang="el-GR" dirty="0" smtClean="0"/>
              <a:t>Σύμφωνα με το άρθρο 10 παρ. 5 του κανονισμού όταν το Δικαστήριο ακυρώνει εν </a:t>
            </a:r>
            <a:r>
              <a:rPr lang="el-GR" dirty="0" err="1" smtClean="0"/>
              <a:t>όλω</a:t>
            </a:r>
            <a:r>
              <a:rPr lang="el-GR" dirty="0" smtClean="0"/>
              <a:t> ή εν </a:t>
            </a:r>
            <a:r>
              <a:rPr lang="el-GR" dirty="0" err="1" smtClean="0"/>
              <a:t>μερει</a:t>
            </a:r>
            <a:r>
              <a:rPr lang="el-GR" dirty="0" smtClean="0"/>
              <a:t> απόφαση της Επιτροπής, η Επιτροπή επανεξετάζει τη συγκέντρωση προκειμένου να εκδώσει νέα απόφαση. Η συγκέντρωση θα επανεξεταστεί υπό το πρίσμα των συνθηκών που επικρατούν στην αγορά κατά την επανεξέταση.  </a:t>
            </a:r>
            <a:endParaRPr lang="el-GR" dirty="0"/>
          </a:p>
        </p:txBody>
      </p:sp>
    </p:spTree>
    <p:extLst>
      <p:ext uri="{BB962C8B-B14F-4D97-AF65-F5344CB8AC3E}">
        <p14:creationId xmlns:p14="http://schemas.microsoft.com/office/powerpoint/2010/main" xmlns="" val="2580149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fr-FR" dirty="0" smtClean="0"/>
              <a:t>T‑162/10</a:t>
            </a:r>
            <a:r>
              <a:rPr lang="el-GR" dirty="0" smtClean="0"/>
              <a:t> –Ν</a:t>
            </a:r>
            <a:r>
              <a:rPr lang="en-US" dirty="0" err="1" smtClean="0"/>
              <a:t>ikki</a:t>
            </a:r>
            <a:r>
              <a:rPr lang="el-GR" dirty="0" smtClean="0"/>
              <a:t> κατά Επιτροπής (</a:t>
            </a:r>
            <a:r>
              <a:rPr lang="en-US" dirty="0" smtClean="0"/>
              <a:t>Lufthansa/Austrian)</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 Όσον αφορά τον έλεγχο που ασκεί ο δικαστής της Ένωσης στις δεσμεύσεις που κάνει δεκτές η Επιτροπή στο πλαίσιο του ελέγχου των συγκεντρώσεων, υπενθυμίζεται ότι, κατά πάγια νομολογία, η Επιτροπή διαθέτει ευρεία εξουσία εκτιμήσεως ως προς την ανάγκη επιβολής δεσμεύσεων κατάλληλων για την άρση των σοβαρών αμφιβολιών που ανακύπτουν από μια συγκέντρωση</a:t>
            </a:r>
            <a:r>
              <a:rPr lang="el-GR" dirty="0" smtClean="0"/>
              <a:t>.</a:t>
            </a:r>
            <a:endParaRPr lang="en-US" dirty="0" smtClean="0"/>
          </a:p>
          <a:p>
            <a:r>
              <a:rPr lang="el-GR" dirty="0"/>
              <a:t>Ως εκ τούτου, το Γενικό Δικαστήριο δεν είναι αρμόδιο να υποκαταστήσει την εκτίμηση της Επιτροπής με τη δική του, διότι ο έλεγχός του περιορίζεται στην εξακρίβωση ότι η Επιτροπή δεν υπέπεσε σε πρόδηλη πλάνη εκτιμήσεως.</a:t>
            </a:r>
          </a:p>
        </p:txBody>
      </p:sp>
    </p:spTree>
    <p:extLst>
      <p:ext uri="{BB962C8B-B14F-4D97-AF65-F5344CB8AC3E}">
        <p14:creationId xmlns:p14="http://schemas.microsoft.com/office/powerpoint/2010/main" xmlns="" val="2937888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a:t>
            </a:r>
            <a:r>
              <a:rPr lang="en-US" sz="3600" dirty="0"/>
              <a:t>Y</a:t>
            </a:r>
            <a:r>
              <a:rPr lang="el-GR" sz="3600" dirty="0" err="1" smtClean="0"/>
              <a:t>πόθεση</a:t>
            </a:r>
            <a:r>
              <a:rPr lang="el-GR" sz="3600" dirty="0" smtClean="0"/>
              <a:t> </a:t>
            </a:r>
            <a:r>
              <a:rPr lang="en-US" sz="3600" dirty="0"/>
              <a:t>C-265/17 </a:t>
            </a:r>
            <a:r>
              <a:rPr lang="en-US" sz="3600" dirty="0" smtClean="0"/>
              <a:t>P</a:t>
            </a:r>
            <a:br>
              <a:rPr lang="en-US" sz="3600" dirty="0" smtClean="0"/>
            </a:br>
            <a:r>
              <a:rPr lang="el-GR" sz="3600" dirty="0" smtClean="0"/>
              <a:t>Επιτροπή </a:t>
            </a:r>
            <a:r>
              <a:rPr lang="el-GR" sz="3600" dirty="0"/>
              <a:t>κατά </a:t>
            </a:r>
            <a:r>
              <a:rPr lang="en-US" sz="3600" dirty="0"/>
              <a:t>United Parcel Service</a:t>
            </a:r>
            <a:endParaRPr lang="el-GR" sz="3600" dirty="0"/>
          </a:p>
        </p:txBody>
      </p:sp>
      <p:sp>
        <p:nvSpPr>
          <p:cNvPr id="3" name="Θέση περιεχομένου 2"/>
          <p:cNvSpPr>
            <a:spLocks noGrp="1"/>
          </p:cNvSpPr>
          <p:nvPr>
            <p:ph idx="1"/>
          </p:nvPr>
        </p:nvSpPr>
        <p:spPr/>
        <p:txBody>
          <a:bodyPr>
            <a:normAutofit fontScale="85000" lnSpcReduction="20000"/>
          </a:bodyPr>
          <a:lstStyle/>
          <a:p>
            <a:r>
              <a:rPr lang="el-GR" dirty="0" smtClean="0"/>
              <a:t>Η Επιτροπή είχε απαγορεύσει τη συγκέντρωση</a:t>
            </a:r>
            <a:r>
              <a:rPr lang="en-US" dirty="0" smtClean="0"/>
              <a:t> </a:t>
            </a:r>
            <a:r>
              <a:rPr lang="el-GR" dirty="0" smtClean="0"/>
              <a:t>των εταιρειών </a:t>
            </a:r>
            <a:r>
              <a:rPr lang="fr-FR" dirty="0"/>
              <a:t>United </a:t>
            </a:r>
            <a:r>
              <a:rPr lang="fr-FR" dirty="0" err="1"/>
              <a:t>Parcel</a:t>
            </a:r>
            <a:r>
              <a:rPr lang="fr-FR" dirty="0"/>
              <a:t> Service Inc. (UPS) </a:t>
            </a:r>
            <a:r>
              <a:rPr lang="el-GR" dirty="0"/>
              <a:t>και </a:t>
            </a:r>
            <a:r>
              <a:rPr lang="fr-FR" dirty="0"/>
              <a:t>TNT Express NV (</a:t>
            </a:r>
            <a:r>
              <a:rPr lang="fr-FR" dirty="0" smtClean="0"/>
              <a:t>TNT</a:t>
            </a:r>
            <a:r>
              <a:rPr lang="el-GR" dirty="0"/>
              <a:t>) που οποίες </a:t>
            </a:r>
            <a:r>
              <a:rPr lang="el-GR" dirty="0" smtClean="0"/>
              <a:t>δραστηριοποιούνταν </a:t>
            </a:r>
            <a:r>
              <a:rPr lang="el-GR" dirty="0"/>
              <a:t>παγκοσμίως στις αγορές των διεθνών υπηρεσιών ταχείας διανομής μικρών </a:t>
            </a:r>
            <a:r>
              <a:rPr lang="el-GR" dirty="0" smtClean="0"/>
              <a:t>δεμάτων, θεωρώντας </a:t>
            </a:r>
            <a:r>
              <a:rPr lang="el-GR" dirty="0"/>
              <a:t>ότι θα ήταν κατά πάσα πιθανότητα επιζήμια για τους πελάτες λόγω της αυξήσεως των τιμών που θα επέφερε.</a:t>
            </a:r>
          </a:p>
          <a:p>
            <a:r>
              <a:rPr lang="el-GR" dirty="0" smtClean="0"/>
              <a:t>Το </a:t>
            </a:r>
            <a:r>
              <a:rPr lang="el-GR" dirty="0"/>
              <a:t>Γενικό Δικαστήριο </a:t>
            </a:r>
            <a:r>
              <a:rPr lang="el-GR" dirty="0" smtClean="0"/>
              <a:t>μετά από προσφυγή της </a:t>
            </a:r>
            <a:r>
              <a:rPr lang="en-US" dirty="0" smtClean="0"/>
              <a:t>UPS (</a:t>
            </a:r>
            <a:r>
              <a:rPr lang="el-GR" dirty="0" smtClean="0"/>
              <a:t>υπόθεση </a:t>
            </a:r>
            <a:r>
              <a:rPr lang="en-US" dirty="0" smtClean="0"/>
              <a:t>T-194/13)</a:t>
            </a:r>
            <a:r>
              <a:rPr lang="el-GR" dirty="0" smtClean="0"/>
              <a:t> διαπίστωσε  </a:t>
            </a:r>
            <a:r>
              <a:rPr lang="el-GR" dirty="0"/>
              <a:t>ότι </a:t>
            </a:r>
            <a:r>
              <a:rPr lang="el-GR" dirty="0" smtClean="0"/>
              <a:t>η οικονομετρική </a:t>
            </a:r>
            <a:r>
              <a:rPr lang="el-GR" dirty="0"/>
              <a:t>ανάλυση την οποία χρησιμοποίησε </a:t>
            </a:r>
            <a:r>
              <a:rPr lang="el-GR" dirty="0" smtClean="0"/>
              <a:t>η Επιτροπή </a:t>
            </a:r>
            <a:r>
              <a:rPr lang="el-GR" dirty="0"/>
              <a:t>στην απόφαση της 30ής Ιανουαρίου 2013 στηριζόταν σε μοντέλο διαφορετικό </a:t>
            </a:r>
            <a:r>
              <a:rPr lang="el-GR" dirty="0" smtClean="0"/>
              <a:t>από εκείνο </a:t>
            </a:r>
            <a:r>
              <a:rPr lang="el-GR" dirty="0"/>
              <a:t>που συζητήθηκε κατ’ αντιπαράθεση κατά τη διάρκεια της διοικητικής διαδικασίας. </a:t>
            </a:r>
            <a:endParaRPr lang="el-GR" dirty="0" smtClean="0"/>
          </a:p>
          <a:p>
            <a:r>
              <a:rPr lang="el-GR" dirty="0"/>
              <a:t> </a:t>
            </a:r>
            <a:r>
              <a:rPr lang="el-GR" dirty="0" smtClean="0"/>
              <a:t>Η </a:t>
            </a:r>
            <a:r>
              <a:rPr lang="el-GR" dirty="0"/>
              <a:t>Επιτροπή προσέβαλε τα δικαιώματα άμυνας της </a:t>
            </a:r>
            <a:r>
              <a:rPr lang="el-GR" dirty="0" smtClean="0"/>
              <a:t>UPS</a:t>
            </a:r>
          </a:p>
          <a:p>
            <a:endParaRPr lang="el-GR" dirty="0" smtClean="0"/>
          </a:p>
          <a:p>
            <a:endParaRPr lang="el-GR" dirty="0"/>
          </a:p>
        </p:txBody>
      </p:sp>
    </p:spTree>
    <p:extLst>
      <p:ext uri="{BB962C8B-B14F-4D97-AF65-F5344CB8AC3E}">
        <p14:creationId xmlns:p14="http://schemas.microsoft.com/office/powerpoint/2010/main" xmlns="" val="20481935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fr-FR" dirty="0"/>
              <a:t>Y</a:t>
            </a:r>
            <a:r>
              <a:rPr lang="el-GR" dirty="0" err="1"/>
              <a:t>πόθεση</a:t>
            </a:r>
            <a:r>
              <a:rPr lang="el-GR" dirty="0"/>
              <a:t> </a:t>
            </a:r>
            <a:r>
              <a:rPr lang="fr-FR" dirty="0"/>
              <a:t>C-265/17 P</a:t>
            </a:r>
            <a:br>
              <a:rPr lang="fr-FR" dirty="0"/>
            </a:br>
            <a:r>
              <a:rPr lang="el-GR" dirty="0" smtClean="0"/>
              <a:t>(συν.)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Εκτιμώντας ότι η UPS θα μπορούσε, κατά τη διοικητική διαδικασία, να διασφαλίσει καλύτερα την άμυνά της αν είχε στη διάθεσή της, πριν από την έκδοση της προσβαλλομένης αποφάσεως, την τελική μορφή της οικονομετρικής αναλύσεως την οποία ενέκρινε η Επιτροπή, το Γενικό Δικαστήριο στις 7.3.2017 ακύρωσε στο σύνολό της την απόφαση της Επιτροπής</a:t>
            </a:r>
          </a:p>
          <a:p>
            <a:r>
              <a:rPr lang="el-GR" dirty="0"/>
              <a:t>Το Δικαστήριο στην απόφαση της 16ης Ιανουαρίου 2019 επικύρωσε την απόφαση του Γενικού Δικαστηρίου και απέρριψε τη αίτηση αναιρέσεως της Επιτροπής.</a:t>
            </a:r>
          </a:p>
          <a:p>
            <a:r>
              <a:rPr lang="el-GR" dirty="0"/>
              <a:t>Υπήρξε προσβολή των δικαιωμάτων άμυνας της UPS, η οποία ελλείψει αυτής της διαδικαστικής πλημμέλειας, θα είχε τη δυνατότητα να διασφαλίσει καλύτερα την άμυνά της.</a:t>
            </a:r>
          </a:p>
          <a:p>
            <a:endParaRPr lang="el-GR" dirty="0"/>
          </a:p>
        </p:txBody>
      </p:sp>
    </p:spTree>
    <p:extLst>
      <p:ext uri="{BB962C8B-B14F-4D97-AF65-F5344CB8AC3E}">
        <p14:creationId xmlns:p14="http://schemas.microsoft.com/office/powerpoint/2010/main" xmlns="" val="7312018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Συμφωνία Συνεργασίας ΕΕ-ΗΠΑ</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Οι διμερείς συμφωνίες δεν αποσκοπούν στην δημιουργία ενιαίων κανόνων ανταγωνισμού αλλά διευκολύνουν τη συνεργασία μεταξύ κρατών</a:t>
            </a:r>
          </a:p>
          <a:p>
            <a:r>
              <a:rPr lang="el-GR" dirty="0" smtClean="0"/>
              <a:t>η </a:t>
            </a:r>
            <a:r>
              <a:rPr lang="el-GR" dirty="0"/>
              <a:t>Επιτροπή εξετάζει τις πράξεις συγχώνευσης αμερικανικών πολυεθνικών εταιρειών εκ παραλλήλου με το αμερικανικό υπουργείο </a:t>
            </a:r>
            <a:r>
              <a:rPr lang="el-GR" dirty="0" smtClean="0"/>
              <a:t>Δικαιοσύνης</a:t>
            </a:r>
          </a:p>
          <a:p>
            <a:r>
              <a:rPr lang="el-GR" dirty="0"/>
              <a:t>στις 3 Ιουλίου 2001, η Επιτροπή απαγόρευσε την εξαγορά της </a:t>
            </a:r>
            <a:r>
              <a:rPr lang="el-GR" dirty="0" err="1"/>
              <a:t>Honeywell</a:t>
            </a:r>
            <a:r>
              <a:rPr lang="el-GR" dirty="0"/>
              <a:t> </a:t>
            </a:r>
            <a:r>
              <a:rPr lang="el-GR" dirty="0" err="1"/>
              <a:t>Inc</a:t>
            </a:r>
            <a:r>
              <a:rPr lang="el-GR" dirty="0"/>
              <a:t>. από την </a:t>
            </a:r>
            <a:r>
              <a:rPr lang="el-GR" dirty="0" err="1"/>
              <a:t>General</a:t>
            </a:r>
            <a:r>
              <a:rPr lang="el-GR" dirty="0"/>
              <a:t> </a:t>
            </a:r>
            <a:r>
              <a:rPr lang="el-GR" dirty="0" err="1"/>
              <a:t>Electric</a:t>
            </a:r>
            <a:r>
              <a:rPr lang="el-GR" dirty="0"/>
              <a:t>, γιατί η πράξη συγκέντρωσης θα δημιουργούσε ή θα ενίσχυε δεσπόζουσες θέσεις στις αγορές αεροκινητήρων, ηλεκτρονικών συστημάτων αεροπλοΐας, άλλων ηλεκτρονικών εξαρτημάτων και συστημάτων αεροσκαφών των κρατών μελών της </a:t>
            </a:r>
            <a:r>
              <a:rPr lang="el-GR" dirty="0" smtClean="0"/>
              <a:t>ΕΕ</a:t>
            </a:r>
            <a:endParaRPr lang="el-GR" dirty="0"/>
          </a:p>
        </p:txBody>
      </p:sp>
    </p:spTree>
    <p:extLst>
      <p:ext uri="{BB962C8B-B14F-4D97-AF65-F5344CB8AC3E}">
        <p14:creationId xmlns:p14="http://schemas.microsoft.com/office/powerpoint/2010/main" xmlns="" val="277173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Διαφοροποίηση από εταιρικό δίκαιο</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Η έννοια της συγκέντρωσης στο δίκαιο ανταγωνισμού δεν ταυτίζεται απόλυτα με αυτή του </a:t>
            </a:r>
            <a:r>
              <a:rPr lang="el-GR" dirty="0" smtClean="0"/>
              <a:t>εταιρικού/εμπορικού δικαίου</a:t>
            </a:r>
          </a:p>
          <a:p>
            <a:r>
              <a:rPr lang="el-GR" dirty="0"/>
              <a:t>Δεν είναι απαραίτητο </a:t>
            </a:r>
            <a:r>
              <a:rPr lang="el-GR" dirty="0" smtClean="0"/>
              <a:t>να </a:t>
            </a:r>
            <a:r>
              <a:rPr lang="el-GR" dirty="0"/>
              <a:t>προκύπτει εξαφάνιση νομικής </a:t>
            </a:r>
            <a:r>
              <a:rPr lang="el-GR" dirty="0" smtClean="0"/>
              <a:t>προσωπικότητας. Μπορούμε να έχουμε συνένωση επιχειρήσεων όταν ακόμα διατηρούν χωριστά τη νομική τους προσωπικότητα όμως δημιουργούν μία ενιαία οικονομική ενότητα</a:t>
            </a:r>
            <a:endParaRPr lang="en-US" dirty="0" smtClean="0"/>
          </a:p>
          <a:p>
            <a:r>
              <a:rPr lang="el-GR" dirty="0" smtClean="0"/>
              <a:t>Τέτοια είναι η περίπτωση δύο ή περισσότερων επιχειρήσεων που καθιερώνουν με σύμβαση μία κοινή οικονομική διαχείριση ή υιοθετούν τη δομή μίας εταιρείας εισηγμένης σε δύο χρηματιστήρια</a:t>
            </a:r>
          </a:p>
          <a:p>
            <a:r>
              <a:rPr lang="el-GR" dirty="0"/>
              <a:t>Α</a:t>
            </a:r>
            <a:r>
              <a:rPr lang="el-GR" dirty="0" smtClean="0"/>
              <a:t>ρκεί </a:t>
            </a:r>
            <a:r>
              <a:rPr lang="el-GR" dirty="0"/>
              <a:t>η υποβολή επιχειρήσεων σε ένα μοναδικό </a:t>
            </a:r>
            <a:r>
              <a:rPr lang="el-GR" dirty="0" smtClean="0"/>
              <a:t>έλεγχο</a:t>
            </a:r>
          </a:p>
          <a:p>
            <a:r>
              <a:rPr lang="el-GR" dirty="0"/>
              <a:t>Συγκέντρωση έχουμε από τη στιγμή που </a:t>
            </a:r>
            <a:r>
              <a:rPr lang="en-US" i="1" dirty="0"/>
              <a:t>de jure</a:t>
            </a:r>
            <a:r>
              <a:rPr lang="en-US" dirty="0"/>
              <a:t> </a:t>
            </a:r>
            <a:r>
              <a:rPr lang="el-GR" dirty="0"/>
              <a:t>ή </a:t>
            </a:r>
            <a:r>
              <a:rPr lang="en-US" i="1" dirty="0"/>
              <a:t>de facto</a:t>
            </a:r>
            <a:r>
              <a:rPr lang="el-GR" dirty="0"/>
              <a:t> αλλάζει δομικά ή αγορά με συρρίκνωση των </a:t>
            </a:r>
            <a:r>
              <a:rPr lang="el-GR" dirty="0" smtClean="0"/>
              <a:t>ανταγωνιστών</a:t>
            </a:r>
          </a:p>
          <a:p>
            <a:r>
              <a:rPr lang="el-GR" dirty="0" smtClean="0"/>
              <a:t>Απαραίτητο για την ύπαρξη </a:t>
            </a:r>
            <a:r>
              <a:rPr lang="en-US" dirty="0" smtClean="0"/>
              <a:t>de facto </a:t>
            </a:r>
            <a:r>
              <a:rPr lang="el-GR" dirty="0" smtClean="0"/>
              <a:t>συγκέντρωσης είναι η ύπαρξη μόνιμης και ενιαίας οικονομικής διαχείρισης</a:t>
            </a:r>
          </a:p>
          <a:p>
            <a:r>
              <a:rPr lang="el-GR" dirty="0" smtClean="0"/>
              <a:t>Οι επιχειρήσεις που είναι μέλη ομίλου, με την έννοια των συνδεδεμένων επιχειρήσεων (μητρική-θυγατρικές) και προχωρούν σε συγχώνευση δεν θεωρούνται ότι συγκεντρώνονται με την έννοια του κανονισμού. Αυτή η διαδικασία θεωρείται απλά αναδιάρθρωση του ομίλου </a:t>
            </a:r>
          </a:p>
          <a:p>
            <a:pPr marL="137160" indent="0">
              <a:buNone/>
            </a:pPr>
            <a:endParaRPr lang="el-GR" dirty="0"/>
          </a:p>
        </p:txBody>
      </p:sp>
    </p:spTree>
    <p:extLst>
      <p:ext uri="{BB962C8B-B14F-4D97-AF65-F5344CB8AC3E}">
        <p14:creationId xmlns:p14="http://schemas.microsoft.com/office/powerpoint/2010/main" xmlns="" val="2227398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Απόκτηση ελέγχου</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Έλεγχος : δυνατότητα καθοριστικού επηρεασμού της δραστηριότητας μίας επιχείρησης</a:t>
            </a:r>
          </a:p>
          <a:p>
            <a:r>
              <a:rPr lang="el-GR" dirty="0" smtClean="0"/>
              <a:t>Η Δυνατότητα αυτή απορρέει κυρίως από :</a:t>
            </a:r>
          </a:p>
          <a:p>
            <a:pPr marL="651510" indent="-514350">
              <a:buFont typeface="+mj-lt"/>
              <a:buAutoNum type="arabicPeriod"/>
            </a:pPr>
            <a:r>
              <a:rPr lang="el-GR" dirty="0" smtClean="0"/>
              <a:t>Δικαιώματα κυριότητας ή χρήσης επί του συνόλου ή μέρους των περιουσιακών στοιχείων της επιχείρησης</a:t>
            </a:r>
          </a:p>
          <a:p>
            <a:pPr marL="651510" indent="-514350">
              <a:buFont typeface="+mj-lt"/>
              <a:buAutoNum type="arabicPeriod"/>
            </a:pPr>
            <a:r>
              <a:rPr lang="el-GR" dirty="0" smtClean="0"/>
              <a:t>Δικαιώματα ή συμβάσεις που παρέχουν δυνατότητα καθοριστικού επηρεασμού της σύνθεσης, των συσκέψεων ή των αποφάσεων των οργάνων μίας επιχείρησης</a:t>
            </a:r>
            <a:endParaRPr lang="el-GR" dirty="0"/>
          </a:p>
          <a:p>
            <a:r>
              <a:rPr lang="el-GR" dirty="0" smtClean="0"/>
              <a:t>Συνήθως η απόκτηση ελέγχου επιτυγχάνεται μέσω απόκτησης μετοχών</a:t>
            </a:r>
          </a:p>
          <a:p>
            <a:r>
              <a:rPr lang="el-GR" dirty="0" smtClean="0"/>
              <a:t>Δικαιώματα αρνησικυρίας </a:t>
            </a:r>
            <a:r>
              <a:rPr lang="en-US" dirty="0" smtClean="0"/>
              <a:t>(veto)</a:t>
            </a:r>
            <a:r>
              <a:rPr lang="el-GR" dirty="0" smtClean="0"/>
              <a:t>για τη λήψη αποφάσεων επιχειρηματικής στρατηγικής μπορούν να οδηγήσουν σε κατάσταση κοινού ελέγχου</a:t>
            </a:r>
          </a:p>
          <a:p>
            <a:r>
              <a:rPr lang="el-GR" dirty="0" smtClean="0"/>
              <a:t>Η απλή ύπαρξη μετοχών με δικαίωμα εξαγοράς </a:t>
            </a:r>
            <a:r>
              <a:rPr lang="en-US" dirty="0" smtClean="0"/>
              <a:t>(option)</a:t>
            </a:r>
            <a:r>
              <a:rPr lang="el-GR" dirty="0" smtClean="0"/>
              <a:t> της πλειοψηφίας των μετοχών μίας επιχείρησης δεν συνεπάγεται τη στοιχειοθέτηση συγκέντρωσης εκτός και αν δεν υπάρχει αμφιβολία για την άσκηση του εν λόγω δικαιώματος</a:t>
            </a:r>
            <a:endParaRPr lang="el-GR" dirty="0"/>
          </a:p>
        </p:txBody>
      </p:sp>
    </p:spTree>
    <p:extLst>
      <p:ext uri="{BB962C8B-B14F-4D97-AF65-F5344CB8AC3E}">
        <p14:creationId xmlns:p14="http://schemas.microsoft.com/office/powerpoint/2010/main" xmlns="" val="361159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smtClean="0"/>
              <a:t>Αποκλειστικός ή κοινός έλεγχος αποκτάται, σύμφωνα με την Επιτροπή, όταν :</a:t>
            </a:r>
            <a:endParaRPr lang="el-GR" sz="3200" dirty="0"/>
          </a:p>
        </p:txBody>
      </p:sp>
      <p:sp>
        <p:nvSpPr>
          <p:cNvPr id="3" name="Θέση περιεχομένου 2"/>
          <p:cNvSpPr>
            <a:spLocks noGrp="1"/>
          </p:cNvSpPr>
          <p:nvPr>
            <p:ph idx="1"/>
          </p:nvPr>
        </p:nvSpPr>
        <p:spPr/>
        <p:txBody>
          <a:bodyPr>
            <a:normAutofit fontScale="85000" lnSpcReduction="20000"/>
          </a:bodyPr>
          <a:lstStyle/>
          <a:p>
            <a:r>
              <a:rPr lang="el-GR" dirty="0" smtClean="0"/>
              <a:t>Αποκτάται το 39% του κεφαλαίου, το οποίο επιτρέπει ένα αποτελεσματικό έλεγχο</a:t>
            </a:r>
          </a:p>
          <a:p>
            <a:r>
              <a:rPr lang="el-GR" dirty="0" smtClean="0"/>
              <a:t>Αποκτάται το 25,1% του κεφαλαίου με δικαίωμα βέτο στο διοικητικό συμβούλιο για τις σημαντικές αποφάσεις</a:t>
            </a:r>
          </a:p>
          <a:p>
            <a:r>
              <a:rPr lang="el-GR" dirty="0" smtClean="0"/>
              <a:t>Αποκτάται το 20% των μετοχών με δικαίωμα αύξησής του μέχρι 50%</a:t>
            </a:r>
          </a:p>
          <a:p>
            <a:r>
              <a:rPr lang="el-GR" dirty="0" smtClean="0"/>
              <a:t>Αυξάνεται το ποσοστό 20,94% σε 25,96%, δεδομένου ότι το υπόλοιπο των μετοχών ήταν διασκορπισμένο στο κοινό </a:t>
            </a:r>
          </a:p>
          <a:p>
            <a:r>
              <a:rPr lang="el-GR" dirty="0" smtClean="0"/>
              <a:t>Αλλαγές που επιφέρουν προσωρινή μεταβολή του ελέγχου δεν συνιστούν συγκεντρώσεις</a:t>
            </a:r>
            <a:endParaRPr lang="en-US" dirty="0" smtClean="0"/>
          </a:p>
          <a:p>
            <a:r>
              <a:rPr lang="el-GR" dirty="0" smtClean="0"/>
              <a:t>Επίσης, η </a:t>
            </a:r>
            <a:r>
              <a:rPr lang="el-GR" dirty="0"/>
              <a:t>απόκτηση μειοψηφικής συμμετοχής δεν συνδέεται με </a:t>
            </a:r>
            <a:r>
              <a:rPr lang="el-GR" dirty="0" smtClean="0"/>
              <a:t>την απόκτηση </a:t>
            </a:r>
            <a:r>
              <a:rPr lang="el-GR" dirty="0"/>
              <a:t>ελέγχου, η Επιτροπή δεν μπορεί να τη διερευνήσει ή να παρέμβει για </a:t>
            </a:r>
            <a:r>
              <a:rPr lang="el-GR" dirty="0" smtClean="0"/>
              <a:t>να την </a:t>
            </a:r>
            <a:r>
              <a:rPr lang="el-GR" dirty="0"/>
              <a:t>αποτρέψει</a:t>
            </a:r>
            <a:r>
              <a:rPr lang="el-GR" dirty="0" smtClean="0"/>
              <a:t>.</a:t>
            </a:r>
            <a:endParaRPr lang="en-US" dirty="0" smtClean="0"/>
          </a:p>
        </p:txBody>
      </p:sp>
    </p:spTree>
    <p:extLst>
      <p:ext uri="{BB962C8B-B14F-4D97-AF65-F5344CB8AC3E}">
        <p14:creationId xmlns:p14="http://schemas.microsoft.com/office/powerpoint/2010/main" xmlns="" val="483427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Μειοψηφικές συμμετοχές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Επιτροπή όμως επιθυμεί να έχει δικαιοδοσία να εξετάζει τις μη ελέγχουσες μειοψηφικές συμμετοχές</a:t>
            </a:r>
          </a:p>
          <a:p>
            <a:r>
              <a:rPr lang="el-GR" dirty="0"/>
              <a:t>η απόκτηση μη ελέγχουσας μειοψηφικής συμμετοχής μπορεί σε ορισμένες περιπτώσεις να βλάψει τον ανταγωνισμό και, συνεπώς, τους καταναλωτές.</a:t>
            </a:r>
          </a:p>
          <a:p>
            <a:r>
              <a:rPr lang="el-GR" dirty="0"/>
              <a:t>Οι μειοψηφικές συμμετοχές σε ανταγωνιστές μπορεί επίσης να οδηγήσουν </a:t>
            </a:r>
            <a:r>
              <a:rPr lang="el-GR" dirty="0" smtClean="0"/>
              <a:t>σε</a:t>
            </a:r>
            <a:r>
              <a:rPr lang="en-US" dirty="0" smtClean="0"/>
              <a:t> </a:t>
            </a:r>
            <a:r>
              <a:rPr lang="el-GR" dirty="0" smtClean="0"/>
              <a:t>συντονισμένα </a:t>
            </a:r>
            <a:r>
              <a:rPr lang="el-GR" dirty="0"/>
              <a:t>αποτελέσματα σε βάρος του ανταγωνισμού, επηρεάζοντας </a:t>
            </a:r>
            <a:r>
              <a:rPr lang="el-GR" dirty="0" smtClean="0"/>
              <a:t>την</a:t>
            </a:r>
            <a:r>
              <a:rPr lang="en-US" dirty="0" smtClean="0"/>
              <a:t> </a:t>
            </a:r>
            <a:r>
              <a:rPr lang="el-GR" dirty="0" smtClean="0"/>
              <a:t>παραγωγική </a:t>
            </a:r>
            <a:r>
              <a:rPr lang="el-GR" dirty="0"/>
              <a:t>ικανότητα των συμμετεχόντων στην αγορά και να αποτελούν </a:t>
            </a:r>
            <a:r>
              <a:rPr lang="el-GR" dirty="0" smtClean="0"/>
              <a:t>κίνητρο</a:t>
            </a:r>
            <a:r>
              <a:rPr lang="en-US" dirty="0" smtClean="0"/>
              <a:t> </a:t>
            </a:r>
            <a:r>
              <a:rPr lang="el-GR" dirty="0" smtClean="0"/>
              <a:t>για </a:t>
            </a:r>
            <a:r>
              <a:rPr lang="el-GR" dirty="0"/>
              <a:t>σιωπηρό ή ρητό συντονισμό, με στόχο την </a:t>
            </a:r>
            <a:r>
              <a:rPr lang="el-GR" dirty="0" smtClean="0"/>
              <a:t>επίτευξη</a:t>
            </a:r>
            <a:r>
              <a:rPr lang="en-US" dirty="0" smtClean="0"/>
              <a:t> </a:t>
            </a:r>
            <a:r>
              <a:rPr lang="el-GR" dirty="0" err="1" smtClean="0"/>
              <a:t>υπερανταγωνιστικών</a:t>
            </a:r>
            <a:r>
              <a:rPr lang="en-US" dirty="0" smtClean="0"/>
              <a:t> </a:t>
            </a:r>
            <a:r>
              <a:rPr lang="el-GR" dirty="0" smtClean="0"/>
              <a:t>κερδών</a:t>
            </a:r>
            <a:endParaRPr lang="en-US" dirty="0" smtClean="0"/>
          </a:p>
          <a:p>
            <a:r>
              <a:rPr lang="el-GR" dirty="0"/>
              <a:t>Η απόκτηση μειοψηφικής συμμετοχής ενδέχεται να ενισχύσει </a:t>
            </a:r>
            <a:r>
              <a:rPr lang="el-GR" dirty="0" smtClean="0"/>
              <a:t>τη</a:t>
            </a:r>
            <a:r>
              <a:rPr lang="en-US" dirty="0" smtClean="0"/>
              <a:t> </a:t>
            </a:r>
            <a:r>
              <a:rPr lang="el-GR" dirty="0" smtClean="0"/>
              <a:t>διαφάνεια</a:t>
            </a:r>
            <a:r>
              <a:rPr lang="el-GR" dirty="0"/>
              <a:t>, διότι παρέχει στον αποκτώντα προνομιακή εικόνα των </a:t>
            </a:r>
            <a:r>
              <a:rPr lang="el-GR" dirty="0" smtClean="0"/>
              <a:t>εμπορικών</a:t>
            </a:r>
            <a:r>
              <a:rPr lang="en-US" dirty="0" smtClean="0"/>
              <a:t> </a:t>
            </a:r>
            <a:r>
              <a:rPr lang="el-GR" dirty="0" smtClean="0"/>
              <a:t>δραστηριοτήτων </a:t>
            </a:r>
            <a:r>
              <a:rPr lang="el-GR" dirty="0"/>
              <a:t>της επιχείρησης-στόχου</a:t>
            </a:r>
            <a:r>
              <a:rPr lang="el-GR" dirty="0" smtClean="0"/>
              <a:t>.</a:t>
            </a:r>
          </a:p>
          <a:p>
            <a:r>
              <a:rPr lang="el-GR" dirty="0"/>
              <a:t>Πρόταση δημιουργίας </a:t>
            </a:r>
            <a:r>
              <a:rPr lang="el-GR" dirty="0" err="1" smtClean="0"/>
              <a:t>στοχευμένου</a:t>
            </a:r>
            <a:r>
              <a:rPr lang="el-GR" dirty="0" smtClean="0"/>
              <a:t> συστήματος διαφάνειας που θα επικεντρώνεται αυστηρά </a:t>
            </a:r>
            <a:r>
              <a:rPr lang="el-GR" dirty="0"/>
              <a:t>στις υποθέσεις </a:t>
            </a:r>
            <a:r>
              <a:rPr lang="el-GR" dirty="0" smtClean="0"/>
              <a:t>που δημιουργούν </a:t>
            </a:r>
            <a:r>
              <a:rPr lang="el-GR" dirty="0"/>
              <a:t>έναν «ανταγωνιστικά σημαντικό δεσμό</a:t>
            </a:r>
            <a:r>
              <a:rPr lang="el-GR" dirty="0" smtClean="0"/>
              <a:t>» περιορίζοντας έτσι τη διοικητική επιβάρυνση για τις επιχειρήσεις.</a:t>
            </a:r>
            <a:endParaRPr lang="el-GR" dirty="0"/>
          </a:p>
          <a:p>
            <a:endParaRPr lang="el-GR" dirty="0"/>
          </a:p>
        </p:txBody>
      </p:sp>
    </p:spTree>
    <p:extLst>
      <p:ext uri="{BB962C8B-B14F-4D97-AF65-F5344CB8AC3E}">
        <p14:creationId xmlns:p14="http://schemas.microsoft.com/office/powerpoint/2010/main" xmlns="" val="1945784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fr-FR" dirty="0" err="1"/>
              <a:t>Ryanair</a:t>
            </a:r>
            <a:r>
              <a:rPr lang="fr-FR" dirty="0"/>
              <a:t>/</a:t>
            </a:r>
            <a:r>
              <a:rPr lang="fr-FR" dirty="0" err="1"/>
              <a:t>Aer</a:t>
            </a:r>
            <a:r>
              <a:rPr lang="fr-FR" dirty="0"/>
              <a:t/>
            </a:r>
            <a:br>
              <a:rPr lang="fr-FR" dirty="0"/>
            </a:br>
            <a:r>
              <a:rPr lang="fr-FR" dirty="0" err="1"/>
              <a:t>Lingus</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a:t>
            </a:r>
            <a:r>
              <a:rPr lang="el-GR" dirty="0" err="1"/>
              <a:t>Ryanair</a:t>
            </a:r>
            <a:r>
              <a:rPr lang="el-GR" dirty="0"/>
              <a:t> είχε ήδη αποκτήσει σημαντική μειοψηφική συμμετοχή </a:t>
            </a:r>
            <a:r>
              <a:rPr lang="el-GR" dirty="0" smtClean="0"/>
              <a:t>στην ανταγωνίστριά </a:t>
            </a:r>
            <a:r>
              <a:rPr lang="el-GR" dirty="0"/>
              <a:t>της, την </a:t>
            </a:r>
            <a:r>
              <a:rPr lang="el-GR" dirty="0" err="1"/>
              <a:t>Aer</a:t>
            </a:r>
            <a:r>
              <a:rPr lang="el-GR" dirty="0"/>
              <a:t> </a:t>
            </a:r>
            <a:r>
              <a:rPr lang="el-GR" dirty="0" err="1"/>
              <a:t>Lingus</a:t>
            </a:r>
            <a:r>
              <a:rPr lang="el-GR" dirty="0"/>
              <a:t>, όταν κοινοποίησε στην Επιτροπή την </a:t>
            </a:r>
            <a:r>
              <a:rPr lang="el-GR" dirty="0" smtClean="0"/>
              <a:t>πρότασή της </a:t>
            </a:r>
            <a:r>
              <a:rPr lang="el-GR" dirty="0"/>
              <a:t>να αποκτήσει τον έλεγχο της εταιρείας, το </a:t>
            </a:r>
            <a:r>
              <a:rPr lang="el-GR" dirty="0" smtClean="0"/>
              <a:t>2006.</a:t>
            </a:r>
          </a:p>
          <a:p>
            <a:r>
              <a:rPr lang="el-GR" dirty="0"/>
              <a:t>Η Επιτροπή απαγόρευσε </a:t>
            </a:r>
            <a:r>
              <a:rPr lang="el-GR" dirty="0" smtClean="0"/>
              <a:t>την εξαγορά </a:t>
            </a:r>
            <a:r>
              <a:rPr lang="el-GR" dirty="0"/>
              <a:t>λόγω σοβαρών ανησυχιών ότι αυτή θα έβλαπτε τον ανταγωνισμό με </a:t>
            </a:r>
            <a:r>
              <a:rPr lang="el-GR" dirty="0" smtClean="0"/>
              <a:t>τη δημιουργία </a:t>
            </a:r>
            <a:r>
              <a:rPr lang="el-GR" dirty="0"/>
              <a:t>ή την ενίσχυση δεσπόζουσας θέσης της </a:t>
            </a:r>
            <a:r>
              <a:rPr lang="el-GR" dirty="0" err="1"/>
              <a:t>Ryanair</a:t>
            </a:r>
            <a:r>
              <a:rPr lang="el-GR" dirty="0"/>
              <a:t> σε </a:t>
            </a:r>
            <a:r>
              <a:rPr lang="el-GR" dirty="0" smtClean="0"/>
              <a:t>διάφορα δρομολόγια</a:t>
            </a:r>
          </a:p>
          <a:p>
            <a:r>
              <a:rPr lang="el-GR" dirty="0"/>
              <a:t>Ωστόσο, δεν είχε δικαιοδοσία να ελέγξει τη μειοψηφική </a:t>
            </a:r>
            <a:r>
              <a:rPr lang="el-GR" dirty="0" smtClean="0"/>
              <a:t>συμμετοχή της </a:t>
            </a:r>
            <a:r>
              <a:rPr lang="el-GR" dirty="0" err="1"/>
              <a:t>Ryanair</a:t>
            </a:r>
            <a:r>
              <a:rPr lang="el-GR" dirty="0"/>
              <a:t> στην </a:t>
            </a:r>
            <a:r>
              <a:rPr lang="el-GR" dirty="0" err="1"/>
              <a:t>Aer</a:t>
            </a:r>
            <a:r>
              <a:rPr lang="el-GR" dirty="0"/>
              <a:t> </a:t>
            </a:r>
            <a:r>
              <a:rPr lang="el-GR" dirty="0" err="1"/>
              <a:t>Lingus</a:t>
            </a:r>
            <a:r>
              <a:rPr lang="el-GR" dirty="0"/>
              <a:t>, η οποία ελέγχθηκε από την επιτροπή </a:t>
            </a:r>
            <a:r>
              <a:rPr lang="el-GR" dirty="0" smtClean="0"/>
              <a:t>ανταγωνισμού του </a:t>
            </a:r>
            <a:r>
              <a:rPr lang="el-GR" dirty="0"/>
              <a:t>Ηνωμένου </a:t>
            </a:r>
            <a:r>
              <a:rPr lang="el-GR" dirty="0" smtClean="0"/>
              <a:t>Βασιλείου. Η </a:t>
            </a:r>
            <a:r>
              <a:rPr lang="el-GR" dirty="0" err="1"/>
              <a:t>Ryanair</a:t>
            </a:r>
            <a:r>
              <a:rPr lang="el-GR" dirty="0"/>
              <a:t> προσέβαλε την απόφαση, αλλά το </a:t>
            </a:r>
            <a:r>
              <a:rPr lang="el-GR" dirty="0" err="1" smtClean="0"/>
              <a:t>Competition</a:t>
            </a:r>
            <a:r>
              <a:rPr lang="el-GR" dirty="0" smtClean="0"/>
              <a:t> </a:t>
            </a:r>
            <a:r>
              <a:rPr lang="el-GR" dirty="0" err="1" smtClean="0"/>
              <a:t>Appeal</a:t>
            </a:r>
            <a:r>
              <a:rPr lang="el-GR" dirty="0" smtClean="0"/>
              <a:t> </a:t>
            </a:r>
            <a:r>
              <a:rPr lang="el-GR" dirty="0" err="1"/>
              <a:t>Tribunal</a:t>
            </a:r>
            <a:r>
              <a:rPr lang="el-GR" dirty="0"/>
              <a:t> απέρριψε την προσφυγή της στις 7 Μαρτίου 2014.</a:t>
            </a:r>
          </a:p>
        </p:txBody>
      </p:sp>
    </p:spTree>
    <p:extLst>
      <p:ext uri="{BB962C8B-B14F-4D97-AF65-F5344CB8AC3E}">
        <p14:creationId xmlns:p14="http://schemas.microsoft.com/office/powerpoint/2010/main" xmlns="" val="1614387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Κοινές επιχειρήσεις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Όλες οι λειτουργικά αυτόνομες κοινές επιχειρήσεις αποτελούν συγκεντρώσεις, ανεξαρτήτως του αν είναι πιθανόν να υφίσταται συντονισμός της ανταγωνιστικής συμπεριφοράς των ιδρυτικών εταιρειών</a:t>
            </a:r>
          </a:p>
          <a:p>
            <a:r>
              <a:rPr lang="el-GR" dirty="0" smtClean="0"/>
              <a:t>Για τη διαπίστωση της λειτουργικής αυτονομίας, μία κοινή επιχείρηση πρέπει να διαθέτει διοίκηση για τις καθημερινές λειτουργίες της και πρόσβαση σε επαρκείς πόρους (οικονομικούς, ανθρώπινο δυναμικό, περιουσιακά στοιχεία) για να είναι σε θέση να διεξάγει τις επιχειρηματικές της δραστηριότητες σε καθημερινή βάση</a:t>
            </a:r>
          </a:p>
          <a:p>
            <a:r>
              <a:rPr lang="el-GR" dirty="0" smtClean="0"/>
              <a:t>Δεν θεωρείται λειτουργικά αυτόνομη η κοινή επιχείρηση, αν αναλαμβάνει μόνο μία ειδική λειτουργία στο πλαίσιο των επιχειρηματικών δραστηριοτήτων των ιδρυτικών εταιρειών της, χωρίς να έχει δική της πρόσβαση ή λειτουργία στην αγορά</a:t>
            </a:r>
            <a:endParaRPr lang="el-GR" dirty="0"/>
          </a:p>
        </p:txBody>
      </p:sp>
    </p:spTree>
    <p:extLst>
      <p:ext uri="{BB962C8B-B14F-4D97-AF65-F5344CB8AC3E}">
        <p14:creationId xmlns:p14="http://schemas.microsoft.com/office/powerpoint/2010/main" xmlns="" val="42602575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1600</TotalTime>
  <Words>3223</Words>
  <Application>Microsoft Office PowerPoint</Application>
  <PresentationFormat>Προβολή στην οθόνη (4:3)</PresentationFormat>
  <Paragraphs>180</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Αποκορύφωμα</vt:lpstr>
      <vt:lpstr>Ο ΕΥΡΩΠΑΙΚΟΣ ΕΛΕΓΧΟΣ ΣΥΓΚΕΝΤΡΩΣΕΩΝ ΕΠΙΧΕΙΡΗΣΕΩΝ</vt:lpstr>
      <vt:lpstr>Σύστημα ελέγχου αποκλειστικά για τις συγκεντρώσεις</vt:lpstr>
      <vt:lpstr>Μορφές Συγκεντρώσεων (με βάση τον κανονισμό 139/2004)</vt:lpstr>
      <vt:lpstr>Διαφοροποίηση από εταιρικό δίκαιο</vt:lpstr>
      <vt:lpstr>Απόκτηση ελέγχου</vt:lpstr>
      <vt:lpstr>Αποκλειστικός ή κοινός έλεγχος αποκτάται, σύμφωνα με την Επιτροπή, όταν :</vt:lpstr>
      <vt:lpstr>Μειοψηφικές συμμετοχές</vt:lpstr>
      <vt:lpstr>Υπόθεση Ryanair/Aer Lingus</vt:lpstr>
      <vt:lpstr>Κοινές επιχειρήσεις</vt:lpstr>
      <vt:lpstr>Αποτελέσματα-Συνέπειες Συγκεντρώσεων</vt:lpstr>
      <vt:lpstr>Αρχικά έλλειψη ρύθμισης σε κοινοτικό επίπεδο</vt:lpstr>
      <vt:lpstr>Η σημασία της νομολογίας Continental Can</vt:lpstr>
      <vt:lpstr>Κανονισμός 4064/1989</vt:lpstr>
      <vt:lpstr>Κανονισμός 139/2004 </vt:lpstr>
      <vt:lpstr>Εισαγωγή νέου κριτηρίου συμβατότητας</vt:lpstr>
      <vt:lpstr>Σημαντική Παρακώληση Ανταγωνισμού </vt:lpstr>
      <vt:lpstr>Κριτήρια υπαγωγής υπόθεσης στην Επιτροπή</vt:lpstr>
      <vt:lpstr>Μεγάλη διάσταση</vt:lpstr>
      <vt:lpstr>Δεύτερη σειρά κριτηρίων (μικρή ευρωπαϊκή διάσταση)</vt:lpstr>
      <vt:lpstr>Μικρή (δευτερεύουσα) διάσταση</vt:lpstr>
      <vt:lpstr>Διαδικασία παραπομπής </vt:lpstr>
      <vt:lpstr>Υποχρέωση Κοινοποίησης</vt:lpstr>
      <vt:lpstr>Πρώτο επίπεδο έρευνας</vt:lpstr>
      <vt:lpstr>Δεύτερο επίπεδο έρευνας</vt:lpstr>
      <vt:lpstr>Χρηματικές Κυρώσεις</vt:lpstr>
      <vt:lpstr>Διορθωτικά μέτρα</vt:lpstr>
      <vt:lpstr>Είδη διορθωτικών μέτρων</vt:lpstr>
      <vt:lpstr>Απαγορεύσεις Συγκεντρώσεων</vt:lpstr>
      <vt:lpstr>Καταρρέουσα Επιχείρηση (Failing Firm)</vt:lpstr>
      <vt:lpstr>Δικαστικός έλεγχος των αποφάσεων της Επιτροπής</vt:lpstr>
      <vt:lpstr>Υπόθεση T‑162/10 –Νikki κατά Επιτροπής (Lufthansa/Austrian)</vt:lpstr>
      <vt:lpstr> Yπόθεση C-265/17 P Επιτροπή κατά United Parcel Service</vt:lpstr>
      <vt:lpstr>Yπόθεση C-265/17 P (συν.)</vt:lpstr>
      <vt:lpstr>Συμφωνία Συνεργασίας ΕΕ-ΗΠΑ</vt:lpstr>
    </vt:vector>
  </TitlesOfParts>
  <Company>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ΕΥΡΩΠΑΙΚΟΣ ΕΛΕΓΧΟΣ ΣΥΓΚΕΝΤΡΩΣΕΩΝ ΕΠΙΧΕΙΡΗΣΕΩΝ</dc:title>
  <dc:creator>OWNER</dc:creator>
  <cp:lastModifiedBy>user</cp:lastModifiedBy>
  <cp:revision>80</cp:revision>
  <dcterms:created xsi:type="dcterms:W3CDTF">2016-05-14T06:21:46Z</dcterms:created>
  <dcterms:modified xsi:type="dcterms:W3CDTF">2020-04-09T06:03:29Z</dcterms:modified>
</cp:coreProperties>
</file>