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6/1/2020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solidFill>
            <a:schemeClr val="accent6"/>
          </a:solidFill>
        </p:spPr>
        <p:style>
          <a:lnRef idx="2">
            <a:schemeClr val="accent2"/>
          </a:lnRef>
          <a:fillRef idx="1">
            <a:schemeClr val="lt1"/>
          </a:fillRef>
          <a:effectRef idx="0">
            <a:schemeClr val="accent2"/>
          </a:effectRef>
          <a:fontRef idx="minor">
            <a:schemeClr val="dk1"/>
          </a:fontRef>
        </p:style>
        <p:txBody>
          <a:bodyPr/>
          <a:lstStyle/>
          <a:p>
            <a:r>
              <a:rPr lang="el-GR" dirty="0" smtClean="0"/>
              <a:t>Διαδίκτυο και Ένοπλη Σύρραξη</a:t>
            </a:r>
            <a:endParaRPr lang="el-GR" dirty="0"/>
          </a:p>
        </p:txBody>
      </p:sp>
      <p:sp>
        <p:nvSpPr>
          <p:cNvPr id="3" name="2 - Υπότιτλος"/>
          <p:cNvSpPr>
            <a:spLocks noGrp="1"/>
          </p:cNvSpPr>
          <p:nvPr>
            <p:ph type="subTitle" idx="1"/>
          </p:nvPr>
        </p:nvSpPr>
        <p:spPr>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l-GR" dirty="0" smtClean="0"/>
              <a:t>Κωνσταντίνος Αντωνόπουλος </a:t>
            </a:r>
            <a:r>
              <a:rPr lang="en-US" dirty="0" smtClean="0"/>
              <a:t>©2020</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6">
              <a:lumMod val="60000"/>
              <a:lumOff val="4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l-GR" dirty="0" smtClean="0"/>
              <a:t>Εφικτά Μέτρα για προστασία αμάχων και πολιτικών αντικειμένων</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el-GR" dirty="0" smtClean="0"/>
              <a:t>Υποχρέωση των μερών στη σύρραξη να λάβουν μέτρα για την προστασία των αμάχων και πολιτικών αντικειμένων υπό τον έλεγχό τους – Η προστασία εκτείνεται στις υλικές υποδομές του διαδικτύου στο έδαφος των μερών</a:t>
            </a:r>
          </a:p>
          <a:p>
            <a:r>
              <a:rPr lang="el-GR" dirty="0" smtClean="0"/>
              <a:t>Μέτρα: (1) Διαχωρισμός πολιτικών από στρατιωτικά δίκτυα. (2) Αποθήκευση σημαντικών πολιτικών δεδομένων. (3) Μέτρα κατά ιών. (4) Διασφάλιση της έγκαιρης επισκευής σημαντικών πολιτικών συστημάτων Η/Υ.</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rgbClr val="FFFF00"/>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l-GR" dirty="0" smtClean="0"/>
              <a:t>Νομική αξιολόγηση διαδικτυακών δυνατοτήτων</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r>
              <a:rPr lang="el-GR" dirty="0" smtClean="0"/>
              <a:t>Αξιολόγηση της νομιμότητας σύμφωνα με το δίκαιο ενόπλων συρράξεων των υποδομών διεξαγωγής διαδικτυακού πολέμου</a:t>
            </a:r>
          </a:p>
          <a:p>
            <a:r>
              <a:rPr lang="el-GR" dirty="0" smtClean="0"/>
              <a:t>Αξιολόγηση με βάση το Άρθρο 36 ΠΠ Ι</a:t>
            </a:r>
          </a:p>
          <a:p>
            <a:r>
              <a:rPr lang="el-GR" dirty="0" smtClean="0"/>
              <a:t>Αξιολόγηση διαδικτυακών όπλων: δυσκολία εξαιτίας του ότι είναι λιγότερο τυποποιημένα από τα κινητικά όπλα, ειδικά αν είναι σχεδιασμένα για συγκεκριμένη επιχείρηση, και υπόκεινται σε συνεχή αναβάθμιση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5"/>
          </a:solidFill>
        </p:spPr>
        <p:style>
          <a:lnRef idx="2">
            <a:schemeClr val="accent2"/>
          </a:lnRef>
          <a:fillRef idx="1">
            <a:schemeClr val="lt1"/>
          </a:fillRef>
          <a:effectRef idx="0">
            <a:schemeClr val="accent2"/>
          </a:effectRef>
          <a:fontRef idx="minor">
            <a:schemeClr val="dk1"/>
          </a:fontRef>
        </p:style>
        <p:txBody>
          <a:bodyPr/>
          <a:lstStyle/>
          <a:p>
            <a:r>
              <a:rPr lang="el-GR" dirty="0" smtClean="0"/>
              <a:t>Πόλεμος στο Διαδίκτυο</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r>
              <a:rPr lang="en-US" dirty="0" smtClean="0"/>
              <a:t>ICRC</a:t>
            </a:r>
            <a:r>
              <a:rPr lang="el-GR" dirty="0" smtClean="0"/>
              <a:t>: Επιχειρήσεις εναντίον ενός Η/Υ ή συστήματος Η/Υ μέσω της ροής </a:t>
            </a:r>
            <a:r>
              <a:rPr lang="en-US" dirty="0" smtClean="0"/>
              <a:t>data</a:t>
            </a:r>
            <a:r>
              <a:rPr lang="el-GR" dirty="0" smtClean="0"/>
              <a:t>, όταν χρησιμοποιούνται ως μέσα και μέθοδοι πολεμικών επιχειρήσεων στο πλαίσιο μιας ένοπλης σύρραξης, όπως ορίζεται στο δίκαιο ενόπλων συρράξεων</a:t>
            </a:r>
          </a:p>
          <a:p>
            <a:r>
              <a:rPr lang="el-GR" dirty="0" smtClean="0"/>
              <a:t>Μέρος μιας σύρραξης που διεξάγεται με κινητικά μέσα</a:t>
            </a:r>
          </a:p>
          <a:p>
            <a:r>
              <a:rPr lang="el-GR" dirty="0" smtClean="0"/>
              <a:t>Εχθρική χρήση του Διαδικτύου χωρίς κινητικά μέσα (κανένα Κράτος δεν χαρακτήρισε τέτοια χρήση του Διαδικτύου ως ένοπλη </a:t>
            </a:r>
            <a:r>
              <a:rPr lang="el-GR" dirty="0" smtClean="0"/>
              <a:t>σύρραξη)</a:t>
            </a:r>
            <a:endParaRPr lang="en-US" dirty="0" smtClean="0"/>
          </a:p>
          <a:p>
            <a:r>
              <a:rPr lang="el-GR" dirty="0" smtClean="0"/>
              <a:t>Μέχρι </a:t>
            </a:r>
            <a:r>
              <a:rPr lang="el-GR" dirty="0" smtClean="0"/>
              <a:t>σήμερα: Απουσία δραματικών ανθρωπιστικών συνεπειών εχθρικής χρήσης του Διαδικτύου ΑΛΛΑ μπορεί να οδηγήσει σε εκτεταμένες απώλειες μεταξύ αμάχων εάν πληγούν φράγματα ή σταθμοί πυρηνικής ενέργειας.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solidFill>
        </p:spPr>
        <p:style>
          <a:lnRef idx="2">
            <a:schemeClr val="accent2"/>
          </a:lnRef>
          <a:fillRef idx="1">
            <a:schemeClr val="lt1"/>
          </a:fillRef>
          <a:effectRef idx="0">
            <a:schemeClr val="accent2"/>
          </a:effectRef>
          <a:fontRef idx="minor">
            <a:schemeClr val="dk1"/>
          </a:fontRef>
        </p:style>
        <p:txBody>
          <a:bodyPr/>
          <a:lstStyle/>
          <a:p>
            <a:r>
              <a:rPr lang="el-GR" dirty="0" smtClean="0"/>
              <a:t>Διαδικτυακές Επιχειρήσεις </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r>
              <a:rPr lang="el-GR" dirty="0" smtClean="0"/>
              <a:t>ΗΠΑ – </a:t>
            </a:r>
            <a:r>
              <a:rPr lang="en-US" dirty="0" smtClean="0"/>
              <a:t>Manual</a:t>
            </a:r>
            <a:r>
              <a:rPr lang="el-GR" dirty="0" smtClean="0"/>
              <a:t>(2015-2016): Κυβερνοχώρος = επιχειρησιακό πεδίο (όπως στεριά, θάλασσα, αέρας, διάστημα)</a:t>
            </a:r>
          </a:p>
          <a:p>
            <a:r>
              <a:rPr lang="el-GR" dirty="0" smtClean="0"/>
              <a:t>Διαδικτυακές Επιχειρήσεις: (1) Χρήση διαδικτυακών δυνατοτήτων (Η/Υ, δίκτυα, </a:t>
            </a:r>
            <a:r>
              <a:rPr lang="en-US" dirty="0" smtClean="0"/>
              <a:t>software</a:t>
            </a:r>
            <a:r>
              <a:rPr lang="el-GR" dirty="0" smtClean="0"/>
              <a:t>) και (2) έχουν ως κύριο σκοπό την επίτευξη αντικειμενικών στόχων στο ή μέσω του διαδικτύου</a:t>
            </a:r>
          </a:p>
          <a:p>
            <a:r>
              <a:rPr lang="el-GR" dirty="0" smtClean="0"/>
              <a:t>Παραδείγματα: (1) Επιχειρήσεις που διαταράσσουν, αρνούνται, υποβαθμίζουν ή καταστρέφουν πληροφορίες που υπάρχουν σε μεμονωμένους ή δίκτυα Η/Υ</a:t>
            </a:r>
            <a:r>
              <a:rPr lang="en-US" dirty="0" smtClean="0"/>
              <a:t> (2) </a:t>
            </a:r>
            <a:r>
              <a:rPr lang="el-GR" dirty="0" smtClean="0"/>
              <a:t>Αναγνωριστικές επιχειρήσεις (3) Συλλογή πληροφοριών για τον αντίπαλο</a:t>
            </a:r>
          </a:p>
          <a:p>
            <a:r>
              <a:rPr lang="el-GR" b="1" dirty="0" smtClean="0"/>
              <a:t>Δεν είναι διαδικτυακές επιχειρήσεις</a:t>
            </a:r>
            <a:r>
              <a:rPr lang="el-GR" dirty="0" smtClean="0"/>
              <a:t>: (1) Επιχειρήσεις που χρησιμοποιούν υπολογιστές ή το διαδίκτυο, των οποίων πρωταρχικός σκοπός δεν είναι η επίτευξη στόχων στο διαδίκτυο ή μέσω του διαδικτύου (π.χ. εξυπηρέτηση διοίκησης, έλεγχος εναέριας κυκλοφορίας, διάδοση πληροφοριών) (2) Επιχειρήσεις που στοχεύουν τη διαδικτυακή δυνατότητα του αντιπάλου αλλά όχι μέσω του ή εντός του διαδικτύου</a:t>
            </a:r>
            <a:r>
              <a:rPr lang="en-US" dirty="0" smtClean="0"/>
              <a:t> (</a:t>
            </a:r>
            <a:r>
              <a:rPr lang="el-GR" dirty="0" smtClean="0"/>
              <a:t>π.χ. βομβαρδισμός του επιχειρησιακού κέντρου ενός δικτύου)</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l-GR" dirty="0" smtClean="0"/>
              <a:t>	Εφαρμογή </a:t>
            </a:r>
            <a:r>
              <a:rPr lang="el-GR" dirty="0" smtClean="0"/>
              <a:t>του Ανθρωπιστικού Δικαίου</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55000" lnSpcReduction="20000"/>
          </a:bodyPr>
          <a:lstStyle/>
          <a:p>
            <a:r>
              <a:rPr lang="el-GR" dirty="0" smtClean="0"/>
              <a:t>Επαρκούν οι υφιστάμενοι κανόνες του ανθρωπιστικού δικαίου;</a:t>
            </a:r>
          </a:p>
          <a:p>
            <a:r>
              <a:rPr lang="el-GR" dirty="0" smtClean="0"/>
              <a:t>Οι κανόνες του εθιμικού ανθρωπιστικού δικαίου για τη διεξαγωγή των επιχειρήσεων εφαρμόζονται σε κάθε μέσο και μέθοδο πολέμου</a:t>
            </a:r>
          </a:p>
          <a:p>
            <a:r>
              <a:rPr lang="en-US" dirty="0" smtClean="0"/>
              <a:t>ICJ</a:t>
            </a:r>
            <a:r>
              <a:rPr lang="el-GR" dirty="0" smtClean="0"/>
              <a:t> Γνωμοδότηση για τα Πυρηνικά Όπλα: Οι κανόνες και οι αρχές του ανθρωπιστικού δικαίου εφαρμόζονται «σε όλες τις μορφές πολέμου και όλα τα είδη όπλων … ακόμη και αυτών του μέλλοντος»</a:t>
            </a:r>
          </a:p>
          <a:p>
            <a:r>
              <a:rPr lang="el-GR" dirty="0" smtClean="0"/>
              <a:t>Άρθρο 36 ΠΠ Ι (1977</a:t>
            </a:r>
            <a:r>
              <a:rPr lang="el-GR" dirty="0" smtClean="0"/>
              <a:t>)</a:t>
            </a:r>
          </a:p>
          <a:p>
            <a:r>
              <a:rPr lang="en-US" dirty="0" smtClean="0"/>
              <a:t>Tallinn Manual 2.0 (2017) </a:t>
            </a:r>
            <a:endParaRPr lang="el-GR" dirty="0" smtClean="0"/>
          </a:p>
          <a:p>
            <a:r>
              <a:rPr lang="el-GR" dirty="0" smtClean="0"/>
              <a:t>Γερμανία – </a:t>
            </a:r>
            <a:r>
              <a:rPr lang="en-US" dirty="0" smtClean="0"/>
              <a:t>Manual (2013)</a:t>
            </a:r>
            <a:r>
              <a:rPr lang="el-GR" dirty="0" smtClean="0"/>
              <a:t>: Συμμόρφωση με τους κανόνες του διεθνούς δικαίου κατά τη διεξαγωγή διαδικτυακών επιχειρήσεων ΑΛΛΑ προβλήματα ορισμού και ερμηνείας σε μεμονωμένες περιπτώσεις – Αξιολόγηση κάθε περίπτωσης ξεχωριστά</a:t>
            </a:r>
          </a:p>
          <a:p>
            <a:r>
              <a:rPr lang="el-GR" dirty="0" smtClean="0"/>
              <a:t>Ν</a:t>
            </a:r>
            <a:r>
              <a:rPr lang="el-GR" dirty="0" smtClean="0"/>
              <a:t>έα Ζηλανδία – </a:t>
            </a:r>
            <a:r>
              <a:rPr lang="en-US" dirty="0" smtClean="0"/>
              <a:t>Manual (2017)</a:t>
            </a:r>
            <a:r>
              <a:rPr lang="el-GR" dirty="0" smtClean="0"/>
              <a:t>: Οι διαδικτυακές επιθέσεις θα πραγματοποιούνται σύμφωνα με το δίκαιο ενόπλων συρράξεων</a:t>
            </a:r>
          </a:p>
          <a:p>
            <a:r>
              <a:rPr lang="el-GR" dirty="0" smtClean="0"/>
              <a:t>ΗΠΑ – </a:t>
            </a:r>
            <a:r>
              <a:rPr lang="en-US" dirty="0" smtClean="0"/>
              <a:t>Manual (2015-2016)</a:t>
            </a:r>
            <a:r>
              <a:rPr lang="el-GR" dirty="0" smtClean="0"/>
              <a:t>: Είναι δυνατή η εφαρμογή συγκεκριμένων κανόνων του ανθρωπιστικού δικαίου (κανόνες για την πραγματοποίηση επιθέσεων) – Όπου αυτό δεν είναι δυνατό εφαρμόζονται γενικές αρχές του ανθρωπιστικού δικαίου.</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l-GR" dirty="0" smtClean="0"/>
              <a:t>Προκλήσεις</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a:bodyPr>
          <a:lstStyle/>
          <a:p>
            <a:r>
              <a:rPr lang="el-GR" dirty="0" smtClean="0"/>
              <a:t>Ανωνυμία του Διαδικτύου</a:t>
            </a:r>
          </a:p>
          <a:p>
            <a:r>
              <a:rPr lang="el-GR" dirty="0" smtClean="0"/>
              <a:t>Έλλειψη σαφήνειας σχετικά με την εφαρμογή του ανθρωπιστικού δικαίου σε διαδικτυακές επιχειρήσεις εν απουσία κινητικών επιχειρήσεων</a:t>
            </a:r>
          </a:p>
          <a:p>
            <a:r>
              <a:rPr lang="el-GR" dirty="0" smtClean="0"/>
              <a:t>Ορισμός της «επίθεσης» σε σύγκρουση στο διαδίκτυο</a:t>
            </a:r>
          </a:p>
          <a:p>
            <a:r>
              <a:rPr lang="el-GR" dirty="0" smtClean="0"/>
              <a:t>Εφαρμογή στο διαδίκτυο των κανόνων που απαγορεύουν τις άνευ διακρίσεως επιθέσεις και των προληπτικών μέτρων κατά την επίθεση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lumMod val="60000"/>
              <a:lumOff val="4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l-GR" dirty="0" smtClean="0"/>
              <a:t>Προκλήσεις σχετικά με την προστασία βασικών πολιτικών υποδομών </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r>
              <a:rPr lang="el-GR" dirty="0" smtClean="0"/>
              <a:t>Διαδικτυακές επιχειρήσεις που αποτελούν «επιθέσεις»  και πλήττουν πολύ βασικές πολιτικές υποδομές αποτελούν παραβιάσεις του ανθρωπιστικού δικαίου, εκτός αν οι συγκεκριμένες υποδομές  χρησιμοποιούνται συγχρόνως για στρατιωτικούς σκοπούς οπότε μετατρέπονται σε στρατιωτικό στόχο</a:t>
            </a:r>
          </a:p>
          <a:p>
            <a:r>
              <a:rPr lang="el-GR" dirty="0" smtClean="0"/>
              <a:t>Βασικές υποδομές: Δίκτυα ύδρευσης (απαραίτητα για την επιβίωση του άμαχου πληθυσμού) και ηλεκτρισμού – Υποδομές υγείας – Τράπεζες</a:t>
            </a:r>
          </a:p>
          <a:p>
            <a:r>
              <a:rPr lang="el-GR" dirty="0" smtClean="0"/>
              <a:t>Φράγματα &amp; Πυρηνικοί σταθμοί ηλεκτρικής ενέργειας</a:t>
            </a:r>
          </a:p>
          <a:p>
            <a:r>
              <a:rPr lang="el-GR" dirty="0" smtClean="0"/>
              <a:t>Εάν πρέπει να διαμορφωθούν νέοι κανόνες πρέπει να βασίζονται στους ήδη υπάρχοντες κανόνες</a:t>
            </a:r>
          </a:p>
          <a:p>
            <a:r>
              <a:rPr lang="el-GR" dirty="0" smtClean="0"/>
              <a:t>Η έκταση της προστασίας βασίζεται στην ερμηνεία που θα δώσουν τα Κράτη στους υφιστάμενους κανόνες</a:t>
            </a:r>
          </a:p>
          <a:p>
            <a:endParaRPr lang="el-G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r>
              <a:rPr lang="el-GR" dirty="0" smtClean="0"/>
              <a:t>Τι συνιστά «επίθεση»;</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55000" lnSpcReduction="20000"/>
          </a:bodyPr>
          <a:lstStyle/>
          <a:p>
            <a:r>
              <a:rPr lang="el-GR" dirty="0" smtClean="0"/>
              <a:t>Άρθρο 49 ΠΠ Ι: Απώλεια λειτουργικότητας ή φυσική καταστροφή / βλάβη; </a:t>
            </a:r>
          </a:p>
          <a:p>
            <a:r>
              <a:rPr lang="el-GR" dirty="0" smtClean="0"/>
              <a:t>Όλες οι επιθέσεις που αναμένεται να προκαλέσουν θάνατο, τραυματισμό, καταστροφή αντικειμένων, ακόμη και έμμεσα (π.χ. θάνατος ασθενών σε μονάδες εντατικής θεραπείας</a:t>
            </a:r>
            <a:r>
              <a:rPr lang="el-GR" dirty="0" smtClean="0"/>
              <a:t>) [Βλ. Νέα Ζηλανδία – </a:t>
            </a:r>
            <a:r>
              <a:rPr lang="en-US" dirty="0" smtClean="0"/>
              <a:t>Manual</a:t>
            </a:r>
            <a:r>
              <a:rPr lang="el-GR" dirty="0" smtClean="0"/>
              <a:t> (2017)]</a:t>
            </a:r>
            <a:endParaRPr lang="el-GR" dirty="0" smtClean="0"/>
          </a:p>
          <a:p>
            <a:r>
              <a:rPr lang="el-GR" dirty="0" smtClean="0"/>
              <a:t>Επιχείρηση που αποσκοπεί στην εξουδετέρωση Η/Υ ή δικτύου Η/Υ (διασταλτική ερμηνεία του όρου </a:t>
            </a:r>
            <a:r>
              <a:rPr lang="en-US" dirty="0" smtClean="0"/>
              <a:t>“neutralization”</a:t>
            </a:r>
            <a:r>
              <a:rPr lang="el-GR" dirty="0" smtClean="0"/>
              <a:t> στο Άρθρο 52 ΠΠ Ι)</a:t>
            </a:r>
            <a:endParaRPr lang="en-US" dirty="0" smtClean="0"/>
          </a:p>
          <a:p>
            <a:r>
              <a:rPr lang="el-GR" b="1" dirty="0" smtClean="0"/>
              <a:t>Δεν αποτελούν «επίθεση</a:t>
            </a:r>
            <a:r>
              <a:rPr lang="el-GR" dirty="0" smtClean="0"/>
              <a:t>»: (1) κατασκοπεία (2) παρεμβολές στις επικοινωνίες του αντιπάλου</a:t>
            </a:r>
          </a:p>
          <a:p>
            <a:r>
              <a:rPr lang="el-GR" dirty="0" smtClean="0"/>
              <a:t>Όλες οι διαδικτυακές επιχειρήσεις διέπονται από την αρχή της </a:t>
            </a:r>
            <a:r>
              <a:rPr lang="el-GR" dirty="0" smtClean="0"/>
              <a:t>διάκρισης και αρχή της αναλογικότητας</a:t>
            </a:r>
          </a:p>
          <a:p>
            <a:r>
              <a:rPr lang="el-GR" dirty="0" smtClean="0"/>
              <a:t>ΗΠΑ</a:t>
            </a:r>
            <a:r>
              <a:rPr lang="en-US" dirty="0" smtClean="0"/>
              <a:t> – Manual (2015-2016)</a:t>
            </a:r>
            <a:r>
              <a:rPr lang="el-GR" dirty="0" smtClean="0"/>
              <a:t>: Αναλογικότητα παράπλευρων ζημιών = αξιολόγηση βλάβης σε ιδιωτικούς, πολιτικούς Η/Υ – απλή δυσκολία χρήσης  ή προσωρινή διατάραξη δεν υπολογίζεται στην αξιολόγηση του αν μια επίθεση δεν επιτρέπεται λόγω παραβίασης της αναλογικότητας.</a:t>
            </a:r>
          </a:p>
          <a:p>
            <a:r>
              <a:rPr lang="el-GR" dirty="0" smtClean="0"/>
              <a:t>ΗΠΑ</a:t>
            </a:r>
            <a:r>
              <a:rPr lang="en-US" dirty="0" smtClean="0"/>
              <a:t> – Manual (2015-2016)</a:t>
            </a:r>
            <a:r>
              <a:rPr lang="el-GR" dirty="0" smtClean="0"/>
              <a:t>: Δεν αποτελούν «επιθέσεις»: (1) Καταστροφή κυβερνητικής ιστοσελίδας, (2) μικρή διακοπή διαδικτυακών υπηρεσιών, (3) μικρή διατάραξη επικοινωνιών, (4) διασπορά προπαγάνδας ΑΛΛΑ δεν θα κατευθύνονται κατά αμάχων εκτός αν είναι στρατιωτικά αναγκαίες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l-GR" sz="3600" dirty="0" smtClean="0"/>
              <a:t>Προστασία Διαδικτυακής Υποδομής στην οποία στηρίζεται βασική υποδομή αμάχων</a:t>
            </a:r>
            <a:endParaRPr lang="el-GR" sz="3600"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r>
              <a:rPr lang="el-GR" dirty="0" smtClean="0"/>
              <a:t>Πρόκληση: Η διασύνδεση πολιτικών και στρατιωτικών δικτύων – δύσκολο να γίνει διάκριση στην πράξη</a:t>
            </a:r>
          </a:p>
          <a:p>
            <a:r>
              <a:rPr lang="el-GR" dirty="0" smtClean="0"/>
              <a:t>Στρατιωτικά δίκτυα στηρίζονται σε πολιτικές υποδομές (π.χ. υποθαλάσσιες οπτικές ίνες, δορυφόροι</a:t>
            </a:r>
            <a:r>
              <a:rPr lang="en-US" dirty="0" smtClean="0"/>
              <a:t>, routers</a:t>
            </a:r>
            <a:r>
              <a:rPr lang="el-GR" dirty="0" smtClean="0"/>
              <a:t>, κόμβοι)</a:t>
            </a:r>
          </a:p>
          <a:p>
            <a:r>
              <a:rPr lang="el-GR" dirty="0" smtClean="0"/>
              <a:t>Πολιτικά δίκτυα στηρίζονται σε υποδομές (π.χ. </a:t>
            </a:r>
            <a:r>
              <a:rPr lang="en-US" dirty="0" smtClean="0"/>
              <a:t>GPS</a:t>
            </a:r>
            <a:r>
              <a:rPr lang="el-GR" dirty="0" smtClean="0"/>
              <a:t>) που χρησιμοποιούνται από τις ένοπλες δυνάμεις)</a:t>
            </a:r>
          </a:p>
          <a:p>
            <a:r>
              <a:rPr lang="el-GR" dirty="0" smtClean="0"/>
              <a:t>Διπλή χρήση ενός αντικειμένου το καθιστά στρατιωτικό στόχο </a:t>
            </a:r>
          </a:p>
          <a:p>
            <a:r>
              <a:rPr lang="el-GR" dirty="0" smtClean="0"/>
              <a:t>ΑΛΛΑ ικανότητα του διαδικτύου να ανακατευθύνει τη ροή δεδομένων. Αυτή η ανθεκτικότητα πρέπει να ληφθεί υπόψη στην εκτίμηση ότι η εξουδετέρωση ενός στόχου προσφέρει διακριτό στρατιωτικό πλεονέκτημα</a:t>
            </a:r>
          </a:p>
          <a:p>
            <a:r>
              <a:rPr lang="el-GR" dirty="0" smtClean="0"/>
              <a:t>Ισχύουν: απαγόρευση άνευ διακρίσεως επιθέσεων, αναλογικότητα και προληπτικά μέτρα κατά την επίθεση</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5">
              <a:lumMod val="60000"/>
              <a:lumOff val="4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l-GR" dirty="0" smtClean="0"/>
              <a:t>Προστασία θεμελιωδών πολιτικών δεδομένων </a:t>
            </a:r>
            <a:endParaRPr lang="el-GR" dirty="0"/>
          </a:p>
        </p:txBody>
      </p:sp>
      <p:sp>
        <p:nvSpPr>
          <p:cNvPr id="3" name="2 - Θέση περιεχομένου"/>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el-GR" dirty="0" smtClean="0"/>
              <a:t>Ειδική προστασία αντικειμένων επεκτείνεται στα </a:t>
            </a:r>
            <a:r>
              <a:rPr lang="en-US" dirty="0" smtClean="0"/>
              <a:t>data</a:t>
            </a:r>
            <a:r>
              <a:rPr lang="el-GR" dirty="0" smtClean="0"/>
              <a:t> – π.χ. η προστασία ιατρικών εγκαταστάσεων επεκτείνεται στα ιατρικά δεδομένα</a:t>
            </a:r>
          </a:p>
          <a:p>
            <a:r>
              <a:rPr lang="el-GR" dirty="0" smtClean="0"/>
              <a:t>ΑΛΛΑ τι συμβαίνει με άλλα δεδομένα (κοινωνική ασφάλιση, φορολογικά μητρώα/αρχεία, εκλογικοί κατάλογοι, τραπεζικοί λογαριασμοί);</a:t>
            </a:r>
          </a:p>
          <a:p>
            <a:r>
              <a:rPr lang="el-GR" dirty="0" smtClean="0"/>
              <a:t>Η καταστροφή τους μπορεί να προκαλέσει τη διακοπή λειτουργίας κυβερνητικών υπηρεσιών και ιδιωτικών επιχειρήσεων: πρόκληση βλάβης σε αμάχους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TotalTime>
  <Words>1069</Words>
  <PresentationFormat>Προβολή στην οθόνη (4:3)</PresentationFormat>
  <Paragraphs>58</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Διαδίκτυο και Ένοπλη Σύρραξη</vt:lpstr>
      <vt:lpstr>Πόλεμος στο Διαδίκτυο</vt:lpstr>
      <vt:lpstr>Διαδικτυακές Επιχειρήσεις </vt:lpstr>
      <vt:lpstr> Εφαρμογή του Ανθρωπιστικού Δικαίου</vt:lpstr>
      <vt:lpstr>Προκλήσεις</vt:lpstr>
      <vt:lpstr>Προκλήσεις σχετικά με την προστασία βασικών πολιτικών υποδομών </vt:lpstr>
      <vt:lpstr>Τι συνιστά «επίθεση»;</vt:lpstr>
      <vt:lpstr>Προστασία Διαδικτυακής Υποδομής στην οποία στηρίζεται βασική υποδομή αμάχων</vt:lpstr>
      <vt:lpstr>Προστασία θεμελιωδών πολιτικών δεδομένων </vt:lpstr>
      <vt:lpstr>Εφικτά Μέτρα για προστασία αμάχων και πολιτικών αντικειμένων</vt:lpstr>
      <vt:lpstr>Νομική αξιολόγηση διαδικτυακών δυνατοτήτων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Διαδίκτυο και Ένοπλη Σύρραξη</dc:title>
  <dc:creator>User</dc:creator>
  <cp:lastModifiedBy>User</cp:lastModifiedBy>
  <cp:revision>30</cp:revision>
  <dcterms:created xsi:type="dcterms:W3CDTF">2020-01-05T16:30:10Z</dcterms:created>
  <dcterms:modified xsi:type="dcterms:W3CDTF">2020-01-06T11:59:50Z</dcterms:modified>
</cp:coreProperties>
</file>