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316" r:id="rId2"/>
    <p:sldId id="256" r:id="rId3"/>
    <p:sldId id="269" r:id="rId4"/>
    <p:sldId id="271" r:id="rId5"/>
    <p:sldId id="270" r:id="rId6"/>
    <p:sldId id="268" r:id="rId7"/>
    <p:sldId id="279" r:id="rId8"/>
    <p:sldId id="280" r:id="rId9"/>
    <p:sldId id="272" r:id="rId10"/>
    <p:sldId id="267" r:id="rId11"/>
    <p:sldId id="273" r:id="rId12"/>
    <p:sldId id="275" r:id="rId13"/>
    <p:sldId id="274" r:id="rId14"/>
    <p:sldId id="261" r:id="rId15"/>
    <p:sldId id="281" r:id="rId16"/>
    <p:sldId id="262" r:id="rId17"/>
    <p:sldId id="276" r:id="rId18"/>
    <p:sldId id="356" r:id="rId1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4542E"/>
    <a:srgbClr val="FF5050"/>
    <a:srgbClr val="FC55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73"/>
  </p:normalViewPr>
  <p:slideViewPr>
    <p:cSldViewPr>
      <p:cViewPr varScale="1">
        <p:scale>
          <a:sx n="71" d="100"/>
          <a:sy n="71" d="100"/>
        </p:scale>
        <p:origin x="1140" y="5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79C8C8-9E6F-4629-8243-F5A0D8E329EB}" type="datetimeFigureOut">
              <a:rPr lang="el-GR" smtClean="0"/>
              <a:t>7/4/2022</a:t>
            </a:fld>
            <a:endParaRPr lang="el-GR"/>
          </a:p>
        </p:txBody>
      </p:sp>
      <p:sp>
        <p:nvSpPr>
          <p:cNvPr id="4" name="Θέση εικόνας διαφάνειας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C9C30F-E00A-4EBC-9B1A-23F93F19B930}" type="slidenum">
              <a:rPr lang="el-GR" smtClean="0"/>
              <a:t>‹#›</a:t>
            </a:fld>
            <a:endParaRPr lang="el-GR"/>
          </a:p>
        </p:txBody>
      </p:sp>
    </p:spTree>
    <p:extLst>
      <p:ext uri="{BB962C8B-B14F-4D97-AF65-F5344CB8AC3E}">
        <p14:creationId xmlns:p14="http://schemas.microsoft.com/office/powerpoint/2010/main" val="7171875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39974C31-EB4A-4B21-8134-CB5741A1DC5F}" type="slidenum">
              <a:rPr lang="en-US" smtClean="0"/>
              <a:pPr/>
              <a:t>1</a:t>
            </a:fld>
            <a:endParaRPr lang="en-US"/>
          </a:p>
        </p:txBody>
      </p:sp>
    </p:spTree>
    <p:extLst>
      <p:ext uri="{BB962C8B-B14F-4D97-AF65-F5344CB8AC3E}">
        <p14:creationId xmlns:p14="http://schemas.microsoft.com/office/powerpoint/2010/main" val="2059803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408834F-444B-4BAC-9EA2-BBF5B901B65C}"/>
              </a:ext>
            </a:extLst>
          </p:cNvPr>
          <p:cNvSpPr>
            <a:spLocks noGrp="1"/>
          </p:cNvSpPr>
          <p:nvPr>
            <p:ph type="ctrTitle"/>
          </p:nvPr>
        </p:nvSpPr>
        <p:spPr>
          <a:xfrm>
            <a:off x="1143000" y="1122363"/>
            <a:ext cx="6858000" cy="2387600"/>
          </a:xfrm>
        </p:spPr>
        <p:txBody>
          <a:bodyPr anchor="b"/>
          <a:lstStyle>
            <a:lvl1pPr algn="ctr">
              <a:defRPr sz="45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2FCCD6E1-30BB-483E-8C3E-57AB3D725D8B}"/>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3A3C2A63-C1E5-4745-A036-B4D20849D63C}"/>
              </a:ext>
            </a:extLst>
          </p:cNvPr>
          <p:cNvSpPr>
            <a:spLocks noGrp="1"/>
          </p:cNvSpPr>
          <p:nvPr>
            <p:ph type="dt" sz="half" idx="10"/>
          </p:nvPr>
        </p:nvSpPr>
        <p:spPr/>
        <p:txBody>
          <a:bodyPr/>
          <a:lstStyle/>
          <a:p>
            <a:fld id="{1D8BD707-D9CF-40AE-B4C6-C98DA3205C09}" type="datetimeFigureOut">
              <a:rPr lang="en-US" smtClean="0"/>
              <a:pPr/>
              <a:t>4/7/2022</a:t>
            </a:fld>
            <a:endParaRPr lang="en-US"/>
          </a:p>
        </p:txBody>
      </p:sp>
      <p:sp>
        <p:nvSpPr>
          <p:cNvPr id="5" name="Θέση υποσέλιδου 4">
            <a:extLst>
              <a:ext uri="{FF2B5EF4-FFF2-40B4-BE49-F238E27FC236}">
                <a16:creationId xmlns:a16="http://schemas.microsoft.com/office/drawing/2014/main" id="{583CDA3F-8498-4083-AB8A-67A30BF1C931}"/>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6FA5C8BB-881A-425D-82B2-051FEF3641A2}"/>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838163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E7A30F4-96A2-4FD4-8D88-4A428C7DEE1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86076169-8A15-4352-8C3C-379B20769A54}"/>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CC1CCAF-5A12-4E2B-BABE-DC8695D49797}"/>
              </a:ext>
            </a:extLst>
          </p:cNvPr>
          <p:cNvSpPr>
            <a:spLocks noGrp="1"/>
          </p:cNvSpPr>
          <p:nvPr>
            <p:ph type="dt" sz="half" idx="10"/>
          </p:nvPr>
        </p:nvSpPr>
        <p:spPr/>
        <p:txBody>
          <a:bodyPr/>
          <a:lstStyle/>
          <a:p>
            <a:fld id="{1D8BD707-D9CF-40AE-B4C6-C98DA3205C09}" type="datetimeFigureOut">
              <a:rPr lang="en-US" smtClean="0"/>
              <a:pPr/>
              <a:t>4/7/2022</a:t>
            </a:fld>
            <a:endParaRPr lang="en-US"/>
          </a:p>
        </p:txBody>
      </p:sp>
      <p:sp>
        <p:nvSpPr>
          <p:cNvPr id="5" name="Θέση υποσέλιδου 4">
            <a:extLst>
              <a:ext uri="{FF2B5EF4-FFF2-40B4-BE49-F238E27FC236}">
                <a16:creationId xmlns:a16="http://schemas.microsoft.com/office/drawing/2014/main" id="{63F4951C-47C0-4E72-A978-9EF83521F265}"/>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FE543207-DBD9-4189-A64C-0376EE2A66FE}"/>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1118932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B72BA808-C569-4F5A-9103-5459B9B8794B}"/>
              </a:ext>
            </a:extLst>
          </p:cNvPr>
          <p:cNvSpPr>
            <a:spLocks noGrp="1"/>
          </p:cNvSpPr>
          <p:nvPr>
            <p:ph type="title" orient="vert"/>
          </p:nvPr>
        </p:nvSpPr>
        <p:spPr>
          <a:xfrm>
            <a:off x="6543675" y="365125"/>
            <a:ext cx="1971675"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4756C419-229F-471D-9B69-E9C41CEC8178}"/>
              </a:ext>
            </a:extLst>
          </p:cNvPr>
          <p:cNvSpPr>
            <a:spLocks noGrp="1"/>
          </p:cNvSpPr>
          <p:nvPr>
            <p:ph type="body" orient="vert" idx="1"/>
          </p:nvPr>
        </p:nvSpPr>
        <p:spPr>
          <a:xfrm>
            <a:off x="628650" y="365125"/>
            <a:ext cx="5800725"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1450A1B9-AA3F-451D-A44D-0CE937F879EF}"/>
              </a:ext>
            </a:extLst>
          </p:cNvPr>
          <p:cNvSpPr>
            <a:spLocks noGrp="1"/>
          </p:cNvSpPr>
          <p:nvPr>
            <p:ph type="dt" sz="half" idx="10"/>
          </p:nvPr>
        </p:nvSpPr>
        <p:spPr/>
        <p:txBody>
          <a:bodyPr/>
          <a:lstStyle/>
          <a:p>
            <a:fld id="{1D8BD707-D9CF-40AE-B4C6-C98DA3205C09}" type="datetimeFigureOut">
              <a:rPr lang="en-US" smtClean="0"/>
              <a:pPr/>
              <a:t>4/7/2022</a:t>
            </a:fld>
            <a:endParaRPr lang="en-US"/>
          </a:p>
        </p:txBody>
      </p:sp>
      <p:sp>
        <p:nvSpPr>
          <p:cNvPr id="5" name="Θέση υποσέλιδου 4">
            <a:extLst>
              <a:ext uri="{FF2B5EF4-FFF2-40B4-BE49-F238E27FC236}">
                <a16:creationId xmlns:a16="http://schemas.microsoft.com/office/drawing/2014/main" id="{AB9F4C29-E97F-4EA4-ACF6-24B24B2B1581}"/>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163DF8CF-4295-4727-88F3-4ABDFF06D6EB}"/>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5146310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Learning Objective Title">
    <p:spTree>
      <p:nvGrpSpPr>
        <p:cNvPr id="1" name=""/>
        <p:cNvGrpSpPr/>
        <p:nvPr/>
      </p:nvGrpSpPr>
      <p:grpSpPr>
        <a:xfrm>
          <a:off x="0" y="0"/>
          <a:ext cx="0" cy="0"/>
          <a:chOff x="0" y="0"/>
          <a:chExt cx="0" cy="0"/>
        </a:xfrm>
      </p:grpSpPr>
    </p:spTree>
    <p:extLst>
      <p:ext uri="{BB962C8B-B14F-4D97-AF65-F5344CB8AC3E}">
        <p14:creationId xmlns:p14="http://schemas.microsoft.com/office/powerpoint/2010/main" val="4212163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0321BE8-2FD0-4EC8-B9C8-029471B8E23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DF60D946-4F90-4F26-8D9E-6B544D82C974}"/>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B17F0B7D-966C-4C04-B4A9-98B4844DEFFD}"/>
              </a:ext>
            </a:extLst>
          </p:cNvPr>
          <p:cNvSpPr>
            <a:spLocks noGrp="1"/>
          </p:cNvSpPr>
          <p:nvPr>
            <p:ph type="dt" sz="half" idx="10"/>
          </p:nvPr>
        </p:nvSpPr>
        <p:spPr/>
        <p:txBody>
          <a:bodyPr/>
          <a:lstStyle/>
          <a:p>
            <a:fld id="{1D8BD707-D9CF-40AE-B4C6-C98DA3205C09}" type="datetimeFigureOut">
              <a:rPr lang="en-US" smtClean="0"/>
              <a:pPr/>
              <a:t>4/7/2022</a:t>
            </a:fld>
            <a:endParaRPr lang="en-US"/>
          </a:p>
        </p:txBody>
      </p:sp>
      <p:sp>
        <p:nvSpPr>
          <p:cNvPr id="5" name="Θέση υποσέλιδου 4">
            <a:extLst>
              <a:ext uri="{FF2B5EF4-FFF2-40B4-BE49-F238E27FC236}">
                <a16:creationId xmlns:a16="http://schemas.microsoft.com/office/drawing/2014/main" id="{A2AD49FF-8AF8-4A23-A333-9B1ACDFB8106}"/>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E9D7FECE-C418-4B70-9970-DCAEA4A356FE}"/>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500410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D14A84-FAA9-45B8-93D7-97C9F941491C}"/>
              </a:ext>
            </a:extLst>
          </p:cNvPr>
          <p:cNvSpPr>
            <a:spLocks noGrp="1"/>
          </p:cNvSpPr>
          <p:nvPr>
            <p:ph type="title"/>
          </p:nvPr>
        </p:nvSpPr>
        <p:spPr>
          <a:xfrm>
            <a:off x="623888" y="1709739"/>
            <a:ext cx="7886700" cy="2852737"/>
          </a:xfrm>
        </p:spPr>
        <p:txBody>
          <a:bodyPr anchor="b"/>
          <a:lstStyle>
            <a:lvl1pPr>
              <a:defRPr sz="45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2C5842AE-531E-49C3-A06C-46F4ACFF7D0F}"/>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02CC9B6C-14B3-4055-ACE6-F6367A60660A}"/>
              </a:ext>
            </a:extLst>
          </p:cNvPr>
          <p:cNvSpPr>
            <a:spLocks noGrp="1"/>
          </p:cNvSpPr>
          <p:nvPr>
            <p:ph type="dt" sz="half" idx="10"/>
          </p:nvPr>
        </p:nvSpPr>
        <p:spPr/>
        <p:txBody>
          <a:bodyPr/>
          <a:lstStyle/>
          <a:p>
            <a:fld id="{1D8BD707-D9CF-40AE-B4C6-C98DA3205C09}" type="datetimeFigureOut">
              <a:rPr lang="en-US" smtClean="0"/>
              <a:pPr/>
              <a:t>4/7/2022</a:t>
            </a:fld>
            <a:endParaRPr lang="en-US"/>
          </a:p>
        </p:txBody>
      </p:sp>
      <p:sp>
        <p:nvSpPr>
          <p:cNvPr id="5" name="Θέση υποσέλιδου 4">
            <a:extLst>
              <a:ext uri="{FF2B5EF4-FFF2-40B4-BE49-F238E27FC236}">
                <a16:creationId xmlns:a16="http://schemas.microsoft.com/office/drawing/2014/main" id="{CB1B69CB-8F19-41FD-AD0E-EB4EE7DDB41F}"/>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058E2AB7-3521-4DEE-8198-5F04D36340CE}"/>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57753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9237CE8-34A5-43C6-90F9-D7224ED63D8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63F9C9A8-4143-4B45-B503-07DF6AEE91BC}"/>
              </a:ext>
            </a:extLst>
          </p:cNvPr>
          <p:cNvSpPr>
            <a:spLocks noGrp="1"/>
          </p:cNvSpPr>
          <p:nvPr>
            <p:ph sz="half" idx="1"/>
          </p:nvPr>
        </p:nvSpPr>
        <p:spPr>
          <a:xfrm>
            <a:off x="628650" y="1825625"/>
            <a:ext cx="38862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2457B6D6-5C38-4E43-BFF6-D7ED75445260}"/>
              </a:ext>
            </a:extLst>
          </p:cNvPr>
          <p:cNvSpPr>
            <a:spLocks noGrp="1"/>
          </p:cNvSpPr>
          <p:nvPr>
            <p:ph sz="half" idx="2"/>
          </p:nvPr>
        </p:nvSpPr>
        <p:spPr>
          <a:xfrm>
            <a:off x="4629150" y="1825625"/>
            <a:ext cx="38862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AC2E0B20-D7C6-412F-A224-B4D699BF9A5B}"/>
              </a:ext>
            </a:extLst>
          </p:cNvPr>
          <p:cNvSpPr>
            <a:spLocks noGrp="1"/>
          </p:cNvSpPr>
          <p:nvPr>
            <p:ph type="dt" sz="half" idx="10"/>
          </p:nvPr>
        </p:nvSpPr>
        <p:spPr/>
        <p:txBody>
          <a:bodyPr/>
          <a:lstStyle/>
          <a:p>
            <a:fld id="{1D8BD707-D9CF-40AE-B4C6-C98DA3205C09}" type="datetimeFigureOut">
              <a:rPr lang="en-US" smtClean="0"/>
              <a:pPr/>
              <a:t>4/7/2022</a:t>
            </a:fld>
            <a:endParaRPr lang="en-US"/>
          </a:p>
        </p:txBody>
      </p:sp>
      <p:sp>
        <p:nvSpPr>
          <p:cNvPr id="6" name="Θέση υποσέλιδου 5">
            <a:extLst>
              <a:ext uri="{FF2B5EF4-FFF2-40B4-BE49-F238E27FC236}">
                <a16:creationId xmlns:a16="http://schemas.microsoft.com/office/drawing/2014/main" id="{A2EFF403-5426-4F4E-A9D2-813C7B91D4F2}"/>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id="{3E552680-6DE7-407A-A796-22433E76B169}"/>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71395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D507C36-E45C-4E72-8313-3F5CD622E8F3}"/>
              </a:ext>
            </a:extLst>
          </p:cNvPr>
          <p:cNvSpPr>
            <a:spLocks noGrp="1"/>
          </p:cNvSpPr>
          <p:nvPr>
            <p:ph type="title"/>
          </p:nvPr>
        </p:nvSpPr>
        <p:spPr>
          <a:xfrm>
            <a:off x="629841" y="365126"/>
            <a:ext cx="78867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B2AA8B93-DEE1-4CAB-85C6-DBC06BB5162E}"/>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55CF40EC-6417-437B-8104-142FBC1992AA}"/>
              </a:ext>
            </a:extLst>
          </p:cNvPr>
          <p:cNvSpPr>
            <a:spLocks noGrp="1"/>
          </p:cNvSpPr>
          <p:nvPr>
            <p:ph sz="half" idx="2"/>
          </p:nvPr>
        </p:nvSpPr>
        <p:spPr>
          <a:xfrm>
            <a:off x="629842" y="2505075"/>
            <a:ext cx="3868340"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E9D39CA6-9113-4DE2-8077-E31EB03E59B4}"/>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AD71F656-E309-4E10-A109-8817A8B733B1}"/>
              </a:ext>
            </a:extLst>
          </p:cNvPr>
          <p:cNvSpPr>
            <a:spLocks noGrp="1"/>
          </p:cNvSpPr>
          <p:nvPr>
            <p:ph sz="quarter" idx="4"/>
          </p:nvPr>
        </p:nvSpPr>
        <p:spPr>
          <a:xfrm>
            <a:off x="4629150" y="2505075"/>
            <a:ext cx="3887391"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12B0B7CD-DA88-4438-87F8-57D531B06623}"/>
              </a:ext>
            </a:extLst>
          </p:cNvPr>
          <p:cNvSpPr>
            <a:spLocks noGrp="1"/>
          </p:cNvSpPr>
          <p:nvPr>
            <p:ph type="dt" sz="half" idx="10"/>
          </p:nvPr>
        </p:nvSpPr>
        <p:spPr/>
        <p:txBody>
          <a:bodyPr/>
          <a:lstStyle/>
          <a:p>
            <a:fld id="{1D8BD707-D9CF-40AE-B4C6-C98DA3205C09}" type="datetimeFigureOut">
              <a:rPr lang="en-US" smtClean="0"/>
              <a:pPr/>
              <a:t>4/7/2022</a:t>
            </a:fld>
            <a:endParaRPr lang="en-US"/>
          </a:p>
        </p:txBody>
      </p:sp>
      <p:sp>
        <p:nvSpPr>
          <p:cNvPr id="8" name="Θέση υποσέλιδου 7">
            <a:extLst>
              <a:ext uri="{FF2B5EF4-FFF2-40B4-BE49-F238E27FC236}">
                <a16:creationId xmlns:a16="http://schemas.microsoft.com/office/drawing/2014/main" id="{87F38772-7173-4EF8-88D0-4C8DE246A596}"/>
              </a:ext>
            </a:extLst>
          </p:cNvPr>
          <p:cNvSpPr>
            <a:spLocks noGrp="1"/>
          </p:cNvSpPr>
          <p:nvPr>
            <p:ph type="ftr" sz="quarter" idx="11"/>
          </p:nvPr>
        </p:nvSpPr>
        <p:spPr/>
        <p:txBody>
          <a:bodyPr/>
          <a:lstStyle/>
          <a:p>
            <a:endParaRPr lang="en-US"/>
          </a:p>
        </p:txBody>
      </p:sp>
      <p:sp>
        <p:nvSpPr>
          <p:cNvPr id="9" name="Θέση αριθμού διαφάνειας 8">
            <a:extLst>
              <a:ext uri="{FF2B5EF4-FFF2-40B4-BE49-F238E27FC236}">
                <a16:creationId xmlns:a16="http://schemas.microsoft.com/office/drawing/2014/main" id="{F181830E-89D8-4CB4-B7C3-E8D86A511F24}"/>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64354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78C56CC-326E-47CF-BAD6-0F4B281D8C0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A46A8E8B-2244-4360-8B45-AB98E1006ED7}"/>
              </a:ext>
            </a:extLst>
          </p:cNvPr>
          <p:cNvSpPr>
            <a:spLocks noGrp="1"/>
          </p:cNvSpPr>
          <p:nvPr>
            <p:ph type="dt" sz="half" idx="10"/>
          </p:nvPr>
        </p:nvSpPr>
        <p:spPr/>
        <p:txBody>
          <a:bodyPr/>
          <a:lstStyle/>
          <a:p>
            <a:fld id="{1D8BD707-D9CF-40AE-B4C6-C98DA3205C09}" type="datetimeFigureOut">
              <a:rPr lang="en-US" smtClean="0"/>
              <a:pPr/>
              <a:t>4/7/2022</a:t>
            </a:fld>
            <a:endParaRPr lang="en-US"/>
          </a:p>
        </p:txBody>
      </p:sp>
      <p:sp>
        <p:nvSpPr>
          <p:cNvPr id="4" name="Θέση υποσέλιδου 3">
            <a:extLst>
              <a:ext uri="{FF2B5EF4-FFF2-40B4-BE49-F238E27FC236}">
                <a16:creationId xmlns:a16="http://schemas.microsoft.com/office/drawing/2014/main" id="{84DC6792-3E7E-49F0-996B-975DBE3566C1}"/>
              </a:ext>
            </a:extLst>
          </p:cNvPr>
          <p:cNvSpPr>
            <a:spLocks noGrp="1"/>
          </p:cNvSpPr>
          <p:nvPr>
            <p:ph type="ftr" sz="quarter" idx="11"/>
          </p:nvPr>
        </p:nvSpPr>
        <p:spPr/>
        <p:txBody>
          <a:bodyPr/>
          <a:lstStyle/>
          <a:p>
            <a:endParaRPr lang="en-US"/>
          </a:p>
        </p:txBody>
      </p:sp>
      <p:sp>
        <p:nvSpPr>
          <p:cNvPr id="5" name="Θέση αριθμού διαφάνειας 4">
            <a:extLst>
              <a:ext uri="{FF2B5EF4-FFF2-40B4-BE49-F238E27FC236}">
                <a16:creationId xmlns:a16="http://schemas.microsoft.com/office/drawing/2014/main" id="{D5D5A254-010E-4E4E-8ADA-67758B64A665}"/>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547039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8AB5474F-FD4C-4F25-AE43-3210629846E6}"/>
              </a:ext>
            </a:extLst>
          </p:cNvPr>
          <p:cNvSpPr>
            <a:spLocks noGrp="1"/>
          </p:cNvSpPr>
          <p:nvPr>
            <p:ph type="dt" sz="half" idx="10"/>
          </p:nvPr>
        </p:nvSpPr>
        <p:spPr/>
        <p:txBody>
          <a:bodyPr/>
          <a:lstStyle/>
          <a:p>
            <a:fld id="{1D8BD707-D9CF-40AE-B4C6-C98DA3205C09}" type="datetimeFigureOut">
              <a:rPr lang="en-US" smtClean="0"/>
              <a:pPr/>
              <a:t>4/7/2022</a:t>
            </a:fld>
            <a:endParaRPr lang="en-US"/>
          </a:p>
        </p:txBody>
      </p:sp>
      <p:sp>
        <p:nvSpPr>
          <p:cNvPr id="3" name="Θέση υποσέλιδου 2">
            <a:extLst>
              <a:ext uri="{FF2B5EF4-FFF2-40B4-BE49-F238E27FC236}">
                <a16:creationId xmlns:a16="http://schemas.microsoft.com/office/drawing/2014/main" id="{ED2DDD8C-A0ED-4A2A-A348-AD9D4D256A96}"/>
              </a:ext>
            </a:extLst>
          </p:cNvPr>
          <p:cNvSpPr>
            <a:spLocks noGrp="1"/>
          </p:cNvSpPr>
          <p:nvPr>
            <p:ph type="ftr" sz="quarter" idx="11"/>
          </p:nvPr>
        </p:nvSpPr>
        <p:spPr/>
        <p:txBody>
          <a:bodyPr/>
          <a:lstStyle/>
          <a:p>
            <a:endParaRPr lang="en-US"/>
          </a:p>
        </p:txBody>
      </p:sp>
      <p:sp>
        <p:nvSpPr>
          <p:cNvPr id="4" name="Θέση αριθμού διαφάνειας 3">
            <a:extLst>
              <a:ext uri="{FF2B5EF4-FFF2-40B4-BE49-F238E27FC236}">
                <a16:creationId xmlns:a16="http://schemas.microsoft.com/office/drawing/2014/main" id="{4D7061DD-72AF-4E07-85BC-B58649C8259C}"/>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91921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33D2EAD-7E03-4D54-AC81-9D73E4D7DF74}"/>
              </a:ext>
            </a:extLst>
          </p:cNvPr>
          <p:cNvSpPr>
            <a:spLocks noGrp="1"/>
          </p:cNvSpPr>
          <p:nvPr>
            <p:ph type="title"/>
          </p:nvPr>
        </p:nvSpPr>
        <p:spPr>
          <a:xfrm>
            <a:off x="629841" y="457200"/>
            <a:ext cx="2949178" cy="1600200"/>
          </a:xfrm>
        </p:spPr>
        <p:txBody>
          <a:bodyPr anchor="b"/>
          <a:lstStyle>
            <a:lvl1pPr>
              <a:defRPr sz="24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7858B17E-578A-41A1-B19C-E79B2013A2F6}"/>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B3BEED0E-DF76-4F6D-B92B-D2F447BC458D}"/>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9623D326-04A9-4BFC-856B-5C61A1F7AC61}"/>
              </a:ext>
            </a:extLst>
          </p:cNvPr>
          <p:cNvSpPr>
            <a:spLocks noGrp="1"/>
          </p:cNvSpPr>
          <p:nvPr>
            <p:ph type="dt" sz="half" idx="10"/>
          </p:nvPr>
        </p:nvSpPr>
        <p:spPr/>
        <p:txBody>
          <a:bodyPr/>
          <a:lstStyle/>
          <a:p>
            <a:fld id="{1D8BD707-D9CF-40AE-B4C6-C98DA3205C09}" type="datetimeFigureOut">
              <a:rPr lang="en-US" smtClean="0"/>
              <a:pPr/>
              <a:t>4/7/2022</a:t>
            </a:fld>
            <a:endParaRPr lang="en-US"/>
          </a:p>
        </p:txBody>
      </p:sp>
      <p:sp>
        <p:nvSpPr>
          <p:cNvPr id="6" name="Θέση υποσέλιδου 5">
            <a:extLst>
              <a:ext uri="{FF2B5EF4-FFF2-40B4-BE49-F238E27FC236}">
                <a16:creationId xmlns:a16="http://schemas.microsoft.com/office/drawing/2014/main" id="{28A5B915-F478-49D6-B9C2-287BF1534F82}"/>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id="{735A9850-0930-4D10-AFA3-1415E75DA90E}"/>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1456267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6B7308B-597E-4844-AE70-C71B5F46FF39}"/>
              </a:ext>
            </a:extLst>
          </p:cNvPr>
          <p:cNvSpPr>
            <a:spLocks noGrp="1"/>
          </p:cNvSpPr>
          <p:nvPr>
            <p:ph type="title"/>
          </p:nvPr>
        </p:nvSpPr>
        <p:spPr>
          <a:xfrm>
            <a:off x="629841" y="457200"/>
            <a:ext cx="2949178" cy="1600200"/>
          </a:xfrm>
        </p:spPr>
        <p:txBody>
          <a:bodyPr anchor="b"/>
          <a:lstStyle>
            <a:lvl1pPr>
              <a:defRPr sz="24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47B1E9CD-8049-4D45-9FD7-8EFA5CD320AA}"/>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l-GR"/>
          </a:p>
        </p:txBody>
      </p:sp>
      <p:sp>
        <p:nvSpPr>
          <p:cNvPr id="4" name="Θέση κειμένου 3">
            <a:extLst>
              <a:ext uri="{FF2B5EF4-FFF2-40B4-BE49-F238E27FC236}">
                <a16:creationId xmlns:a16="http://schemas.microsoft.com/office/drawing/2014/main" id="{94B5D02D-D328-4323-B735-16C5811A003A}"/>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38D43D47-D81D-4112-85DB-D1A73664EE62}"/>
              </a:ext>
            </a:extLst>
          </p:cNvPr>
          <p:cNvSpPr>
            <a:spLocks noGrp="1"/>
          </p:cNvSpPr>
          <p:nvPr>
            <p:ph type="dt" sz="half" idx="10"/>
          </p:nvPr>
        </p:nvSpPr>
        <p:spPr/>
        <p:txBody>
          <a:bodyPr/>
          <a:lstStyle/>
          <a:p>
            <a:fld id="{1D8BD707-D9CF-40AE-B4C6-C98DA3205C09}" type="datetimeFigureOut">
              <a:rPr lang="en-US" smtClean="0"/>
              <a:pPr/>
              <a:t>4/7/2022</a:t>
            </a:fld>
            <a:endParaRPr lang="en-US"/>
          </a:p>
        </p:txBody>
      </p:sp>
      <p:sp>
        <p:nvSpPr>
          <p:cNvPr id="6" name="Θέση υποσέλιδου 5">
            <a:extLst>
              <a:ext uri="{FF2B5EF4-FFF2-40B4-BE49-F238E27FC236}">
                <a16:creationId xmlns:a16="http://schemas.microsoft.com/office/drawing/2014/main" id="{4F95EF1C-E3E5-439E-B453-49FEB3F7B274}"/>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id="{D1890551-C8AF-4876-ABA1-30ACA01C0F1F}"/>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72491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E51F4515-DFD9-4039-9BB2-8E37703DE673}"/>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CD55341B-2164-4E74-8276-52C90D3B3A09}"/>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E257698A-1CAF-447B-A3EA-0F7F6E08AF85}"/>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D8BD707-D9CF-40AE-B4C6-C98DA3205C09}" type="datetimeFigureOut">
              <a:rPr lang="en-US" smtClean="0"/>
              <a:pPr/>
              <a:t>4/7/2022</a:t>
            </a:fld>
            <a:endParaRPr lang="en-US"/>
          </a:p>
        </p:txBody>
      </p:sp>
      <p:sp>
        <p:nvSpPr>
          <p:cNvPr id="5" name="Θέση υποσέλιδου 4">
            <a:extLst>
              <a:ext uri="{FF2B5EF4-FFF2-40B4-BE49-F238E27FC236}">
                <a16:creationId xmlns:a16="http://schemas.microsoft.com/office/drawing/2014/main" id="{06F55199-15DB-45E7-B983-7CB2B8D19CE4}"/>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Θέση αριθμού διαφάνειας 5">
            <a:extLst>
              <a:ext uri="{FF2B5EF4-FFF2-40B4-BE49-F238E27FC236}">
                <a16:creationId xmlns:a16="http://schemas.microsoft.com/office/drawing/2014/main" id="{845A93D8-585E-4BD2-86E6-1E9AB5870338}"/>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F15528-21DE-4FAA-801E-634DDDAF4B2B}" type="slidenum">
              <a:rPr lang="en-US" smtClean="0"/>
              <a:pPr/>
              <a:t>‹#›</a:t>
            </a:fld>
            <a:endParaRPr lang="en-US"/>
          </a:p>
        </p:txBody>
      </p:sp>
      <p:pic>
        <p:nvPicPr>
          <p:cNvPr id="7" name="Picture 6">
            <a:extLst>
              <a:ext uri="{FF2B5EF4-FFF2-40B4-BE49-F238E27FC236}">
                <a16:creationId xmlns:a16="http://schemas.microsoft.com/office/drawing/2014/main" id="{8B7985C3-F967-40A1-A168-563CF072E4CC}"/>
              </a:ext>
            </a:extLst>
          </p:cNvPr>
          <p:cNvPicPr/>
          <p:nvPr userDrawn="1"/>
        </p:nvPicPr>
        <p:blipFill>
          <a:blip r:embed="rId1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8" name="Τίτλος 1">
            <a:extLst>
              <a:ext uri="{FF2B5EF4-FFF2-40B4-BE49-F238E27FC236}">
                <a16:creationId xmlns:a16="http://schemas.microsoft.com/office/drawing/2014/main" id="{DB951425-C443-4AE9-812D-41230204945E}"/>
              </a:ext>
            </a:extLst>
          </p:cNvPr>
          <p:cNvSpPr txBox="1">
            <a:spLocks/>
          </p:cNvSpPr>
          <p:nvPr userDrawn="1"/>
        </p:nvSpPr>
        <p:spPr>
          <a:xfrm>
            <a:off x="7239000" y="228602"/>
            <a:ext cx="3562350" cy="549274"/>
          </a:xfrm>
          <a:prstGeom prst="rect">
            <a:avLst/>
          </a:prstGeom>
        </p:spPr>
        <p:txBody>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500" dirty="0"/>
              <a:t>©</a:t>
            </a:r>
            <a:r>
              <a:rPr lang="en-US" sz="1500" dirty="0"/>
              <a:t> </a:t>
            </a:r>
            <a:r>
              <a:rPr lang="el-GR" sz="1500" dirty="0"/>
              <a:t>Εκδόσεις Κριτική</a:t>
            </a:r>
          </a:p>
        </p:txBody>
      </p:sp>
    </p:spTree>
    <p:extLst>
      <p:ext uri="{BB962C8B-B14F-4D97-AF65-F5344CB8AC3E}">
        <p14:creationId xmlns:p14="http://schemas.microsoft.com/office/powerpoint/2010/main" val="15743533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l-G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a:extLst>
              <a:ext uri="{FF2B5EF4-FFF2-40B4-BE49-F238E27FC236}">
                <a16:creationId xmlns:a16="http://schemas.microsoft.com/office/drawing/2014/main" id="{68552E82-306C-4F15-A8EB-AFFB073DA4F2}"/>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594578" y="1089002"/>
            <a:ext cx="3364123" cy="4679995"/>
          </a:xfrm>
          <a:prstGeom prst="rect">
            <a:avLst/>
          </a:prstGeom>
          <a:ln>
            <a:solidFill>
              <a:schemeClr val="bg2">
                <a:lumMod val="90000"/>
              </a:schemeClr>
            </a:solidFill>
          </a:ln>
          <a:effectLst>
            <a:outerShdw blurRad="50800" dist="38100" dir="2700000" algn="tl" rotWithShape="0">
              <a:prstClr val="black">
                <a:alpha val="40000"/>
              </a:prstClr>
            </a:outerShdw>
          </a:effectLst>
        </p:spPr>
      </p:pic>
      <p:sp>
        <p:nvSpPr>
          <p:cNvPr id="40" name="Rectangle 2">
            <a:extLst>
              <a:ext uri="{FF2B5EF4-FFF2-40B4-BE49-F238E27FC236}">
                <a16:creationId xmlns:a16="http://schemas.microsoft.com/office/drawing/2014/main" id="{455D4FA0-2C4C-4642-A8CA-CDA14EA8FA57}"/>
              </a:ext>
            </a:extLst>
          </p:cNvPr>
          <p:cNvSpPr txBox="1">
            <a:spLocks noChangeArrowheads="1"/>
          </p:cNvSpPr>
          <p:nvPr/>
        </p:nvSpPr>
        <p:spPr>
          <a:xfrm>
            <a:off x="3958701" y="1905000"/>
            <a:ext cx="4953000" cy="2438400"/>
          </a:xfrm>
          <a:prstGeom prst="rect">
            <a:avLst/>
          </a:prstGeom>
        </p:spPr>
        <p:txBody>
          <a:bodyPr vert="horz" lIns="91440" tIns="45720" rIns="91440" bIns="45720" rtlCol="0" anchor="b">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lnSpc>
                <a:spcPct val="110000"/>
              </a:lnSpc>
            </a:pPr>
            <a:r>
              <a:rPr lang="en-US" altLang="el-GR" sz="2200" dirty="0"/>
              <a:t>R</a:t>
            </a:r>
            <a:r>
              <a:rPr lang="el-GR" altLang="el-GR" sz="2200" dirty="0"/>
              <a:t>.</a:t>
            </a:r>
            <a:r>
              <a:rPr lang="en-US" altLang="el-GR" sz="2200" dirty="0"/>
              <a:t> Hague</a:t>
            </a:r>
            <a:r>
              <a:rPr lang="el-GR" altLang="el-GR" sz="2200" dirty="0"/>
              <a:t>, </a:t>
            </a:r>
            <a:r>
              <a:rPr lang="en-US" altLang="el-GR" sz="2200" dirty="0"/>
              <a:t>M</a:t>
            </a:r>
            <a:r>
              <a:rPr lang="el-GR" altLang="el-GR" sz="2200" dirty="0"/>
              <a:t>.</a:t>
            </a:r>
            <a:r>
              <a:rPr lang="en-US" altLang="el-GR" sz="2200" dirty="0"/>
              <a:t> Harrop, J</a:t>
            </a:r>
            <a:r>
              <a:rPr lang="el-GR" altLang="el-GR" sz="2200" dirty="0"/>
              <a:t>.</a:t>
            </a:r>
            <a:r>
              <a:rPr lang="en-US" altLang="el-GR" sz="2200" dirty="0"/>
              <a:t> McCormick</a:t>
            </a:r>
            <a:br>
              <a:rPr lang="en-US" altLang="el-GR" sz="3900" dirty="0"/>
            </a:br>
            <a:r>
              <a:rPr lang="el-GR" altLang="el-GR" sz="3600" i="1" dirty="0"/>
              <a:t>Συγκριτική πολιτική </a:t>
            </a:r>
          </a:p>
          <a:p>
            <a:pPr algn="ctr">
              <a:lnSpc>
                <a:spcPct val="110000"/>
              </a:lnSpc>
            </a:pPr>
            <a:r>
              <a:rPr lang="el-GR" altLang="el-GR" sz="3600" i="1" dirty="0"/>
              <a:t>και διακυβέρνηση</a:t>
            </a:r>
          </a:p>
          <a:p>
            <a:pPr algn="ctr">
              <a:lnSpc>
                <a:spcPct val="150000"/>
              </a:lnSpc>
            </a:pPr>
            <a:r>
              <a:rPr lang="el-GR" altLang="el-GR" sz="2800" dirty="0"/>
              <a:t>3η έκδοση </a:t>
            </a:r>
            <a:endParaRPr lang="en-US" altLang="el-GR" sz="2800" b="1" dirty="0"/>
          </a:p>
        </p:txBody>
      </p:sp>
      <p:pic>
        <p:nvPicPr>
          <p:cNvPr id="42" name="Εικόνα 41">
            <a:extLst>
              <a:ext uri="{FF2B5EF4-FFF2-40B4-BE49-F238E27FC236}">
                <a16:creationId xmlns:a16="http://schemas.microsoft.com/office/drawing/2014/main" id="{3DB3211B-3F2D-40C2-9CA3-B8A865060418}"/>
              </a:ext>
            </a:extLst>
          </p:cNvPr>
          <p:cNvPicPr>
            <a:picLocks noChangeAspect="1"/>
          </p:cNvPicPr>
          <p:nvPr/>
        </p:nvPicPr>
        <p:blipFill>
          <a:blip r:embed="rId4"/>
          <a:stretch>
            <a:fillRect/>
          </a:stretch>
        </p:blipFill>
        <p:spPr>
          <a:xfrm>
            <a:off x="6911635" y="5941841"/>
            <a:ext cx="1969179" cy="646232"/>
          </a:xfrm>
          <a:prstGeom prst="rect">
            <a:avLst/>
          </a:prstGeom>
        </p:spPr>
      </p:pic>
    </p:spTree>
    <p:extLst>
      <p:ext uri="{BB962C8B-B14F-4D97-AF65-F5344CB8AC3E}">
        <p14:creationId xmlns:p14="http://schemas.microsoft.com/office/powerpoint/2010/main" val="5515872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Το κράτος</a:t>
            </a:r>
            <a:endParaRPr lang="en-GB" dirty="0">
              <a:solidFill>
                <a:srgbClr val="D4542E"/>
              </a:solidFill>
            </a:endParaRPr>
          </a:p>
        </p:txBody>
      </p:sp>
      <p:sp>
        <p:nvSpPr>
          <p:cNvPr id="3" name="Content Placeholder 2"/>
          <p:cNvSpPr>
            <a:spLocks noGrp="1"/>
          </p:cNvSpPr>
          <p:nvPr>
            <p:ph idx="1"/>
          </p:nvPr>
        </p:nvSpPr>
        <p:spPr/>
        <p:txBody>
          <a:bodyPr>
            <a:normAutofit/>
          </a:bodyPr>
          <a:lstStyle/>
          <a:p>
            <a:pPr marL="0" indent="0">
              <a:buNone/>
            </a:pPr>
            <a:r>
              <a:rPr lang="el-GR" b="1" dirty="0">
                <a:solidFill>
                  <a:srgbClr val="D4542E"/>
                </a:solidFill>
              </a:rPr>
              <a:t>Η ποικιλομορφία των κρατών</a:t>
            </a:r>
            <a:endParaRPr lang="en-GB" b="1" dirty="0">
              <a:solidFill>
                <a:srgbClr val="D4542E"/>
              </a:solidFill>
            </a:endParaRPr>
          </a:p>
          <a:p>
            <a:pPr marL="0" indent="0">
              <a:buNone/>
            </a:pPr>
            <a:endParaRPr lang="en-GB" sz="1000" b="1" dirty="0">
              <a:solidFill>
                <a:srgbClr val="D4542E"/>
              </a:solidFill>
            </a:endParaRPr>
          </a:p>
          <a:p>
            <a:pPr marL="0" indent="0">
              <a:buNone/>
            </a:pPr>
            <a:r>
              <a:rPr lang="en-GB" sz="2000" i="1" dirty="0"/>
              <a:t>1) </a:t>
            </a:r>
            <a:r>
              <a:rPr lang="el-GR" sz="2000" i="1" dirty="0"/>
              <a:t>Πληθυσμός</a:t>
            </a:r>
            <a:endParaRPr lang="en-GB" sz="2000" i="1" dirty="0"/>
          </a:p>
          <a:p>
            <a:pPr marL="0" indent="0">
              <a:buNone/>
            </a:pPr>
            <a:r>
              <a:rPr lang="el-GR" sz="2000" b="1" dirty="0" err="1">
                <a:solidFill>
                  <a:srgbClr val="D4542E"/>
                </a:solidFill>
              </a:rPr>
              <a:t>Μικροκράτη</a:t>
            </a:r>
            <a:r>
              <a:rPr lang="en-US" sz="2000" dirty="0"/>
              <a:t>: </a:t>
            </a:r>
            <a:r>
              <a:rPr lang="el-GR" sz="2000" dirty="0"/>
              <a:t>Μικρά κράτη τόσο ως προς τον πληθυσμό όσο και ως προς την έκταση. Στα σχετικά παραδείγματα περιλαμβάνονται η Ανδόρα, τα Μπαρμπάντος, το Παλάου και οι Μαλδίβες. </a:t>
            </a:r>
            <a:endParaRPr lang="en-US" sz="2000" dirty="0"/>
          </a:p>
          <a:p>
            <a:pPr marL="0" indent="0">
              <a:buNone/>
            </a:pPr>
            <a:r>
              <a:rPr lang="en-US" sz="2000" i="1" dirty="0"/>
              <a:t>2) </a:t>
            </a:r>
            <a:r>
              <a:rPr lang="el-GR" sz="2000" i="1" dirty="0"/>
              <a:t>Πολιτική εξουσία</a:t>
            </a:r>
            <a:endParaRPr lang="en-US" sz="2000" i="1" dirty="0"/>
          </a:p>
          <a:p>
            <a:pPr marL="0" indent="0">
              <a:buNone/>
            </a:pPr>
            <a:r>
              <a:rPr lang="el-GR" sz="2000" b="1" dirty="0" err="1">
                <a:solidFill>
                  <a:srgbClr val="D4542E"/>
                </a:solidFill>
              </a:rPr>
              <a:t>Οιονεί</a:t>
            </a:r>
            <a:r>
              <a:rPr lang="el-GR" sz="2000" b="1" dirty="0">
                <a:solidFill>
                  <a:srgbClr val="D4542E"/>
                </a:solidFill>
              </a:rPr>
              <a:t> κράτη</a:t>
            </a:r>
            <a:r>
              <a:rPr lang="en-US" sz="2000" dirty="0"/>
              <a:t>: </a:t>
            </a:r>
            <a:r>
              <a:rPr lang="el-GR" sz="2000" dirty="0"/>
              <a:t>Κράτη που έχουν υπόσταση και είναι αναγνωρισμένα βάσει του Διεθνούς Δικαίου, όμως οι κυβερνήσεις τους ελέγχουν μικρό μέρος της επικράτειας που τελεί υπό τη δικαιοδοσία τους. </a:t>
            </a:r>
            <a:endParaRPr lang="en-US" sz="2000" dirty="0"/>
          </a:p>
          <a:p>
            <a:pPr marL="0" indent="0">
              <a:buNone/>
            </a:pPr>
            <a:r>
              <a:rPr lang="en-US" sz="2000" b="1" i="1" dirty="0">
                <a:solidFill>
                  <a:srgbClr val="D4542E"/>
                </a:solidFill>
              </a:rPr>
              <a:t>De facto </a:t>
            </a:r>
            <a:r>
              <a:rPr lang="el-GR" sz="2000" b="1" dirty="0">
                <a:solidFill>
                  <a:srgbClr val="D4542E"/>
                </a:solidFill>
              </a:rPr>
              <a:t>κράτη</a:t>
            </a:r>
            <a:r>
              <a:rPr lang="en-US" sz="2000" dirty="0"/>
              <a:t>: </a:t>
            </a:r>
            <a:r>
              <a:rPr lang="el-GR" sz="2000" dirty="0"/>
              <a:t>Κράτη που δεν αναγνωρίζονται από το Διεθνές Δίκαιο, μολονότι ελέγχουν περιοχές και ασκούν διακυβέρνηση. Υπάρχουν </a:t>
            </a:r>
            <a:r>
              <a:rPr lang="en-US" sz="2000" i="1" dirty="0"/>
              <a:t>de facto</a:t>
            </a:r>
            <a:r>
              <a:rPr lang="en-US" sz="2000" dirty="0"/>
              <a:t> </a:t>
            </a:r>
            <a:r>
              <a:rPr lang="el-GR" sz="2000" dirty="0"/>
              <a:t>αλλά όχι  </a:t>
            </a:r>
            <a:r>
              <a:rPr lang="en-US" sz="2000" i="1" dirty="0"/>
              <a:t>de jure</a:t>
            </a:r>
            <a:r>
              <a:rPr lang="en-US" sz="2000" dirty="0"/>
              <a:t>.</a:t>
            </a:r>
            <a:endParaRPr lang="en-GB" sz="2000" dirty="0"/>
          </a:p>
          <a:p>
            <a:pPr marL="0" indent="0">
              <a:buNone/>
            </a:pPr>
            <a:endParaRPr lang="en-GB" dirty="0"/>
          </a:p>
        </p:txBody>
      </p:sp>
    </p:spTree>
    <p:extLst>
      <p:ext uri="{BB962C8B-B14F-4D97-AF65-F5344CB8AC3E}">
        <p14:creationId xmlns:p14="http://schemas.microsoft.com/office/powerpoint/2010/main" val="3909402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Το κράτος</a:t>
            </a:r>
            <a:endParaRPr lang="en-GB" dirty="0">
              <a:solidFill>
                <a:srgbClr val="D4542E"/>
              </a:solidFill>
            </a:endParaRPr>
          </a:p>
        </p:txBody>
      </p:sp>
      <p:sp>
        <p:nvSpPr>
          <p:cNvPr id="3" name="Content Placeholder 2"/>
          <p:cNvSpPr>
            <a:spLocks noGrp="1"/>
          </p:cNvSpPr>
          <p:nvPr>
            <p:ph idx="1"/>
          </p:nvPr>
        </p:nvSpPr>
        <p:spPr/>
        <p:txBody>
          <a:bodyPr/>
          <a:lstStyle/>
          <a:p>
            <a:pPr marL="0" indent="0">
              <a:buNone/>
            </a:pPr>
            <a:r>
              <a:rPr lang="el-GR" b="1" dirty="0">
                <a:solidFill>
                  <a:srgbClr val="D4542E"/>
                </a:solidFill>
              </a:rPr>
              <a:t>Η ποικιλομορφία των κρατών</a:t>
            </a:r>
            <a:endParaRPr lang="en-GB" b="1" dirty="0">
              <a:solidFill>
                <a:srgbClr val="D4542E"/>
              </a:solidFill>
            </a:endParaRPr>
          </a:p>
          <a:p>
            <a:pPr marL="0" indent="0">
              <a:buNone/>
            </a:pPr>
            <a:endParaRPr lang="en-GB" sz="1000" b="1" dirty="0">
              <a:solidFill>
                <a:srgbClr val="D4542E"/>
              </a:solidFill>
            </a:endParaRPr>
          </a:p>
          <a:p>
            <a:pPr marL="0" indent="0">
              <a:buNone/>
            </a:pPr>
            <a:endParaRPr lang="en-GB" dirty="0"/>
          </a:p>
        </p:txBody>
      </p:sp>
      <p:pic>
        <p:nvPicPr>
          <p:cNvPr id="4" name="Εικόνα 3"/>
          <p:cNvPicPr>
            <a:picLocks noChangeAspect="1"/>
          </p:cNvPicPr>
          <p:nvPr/>
        </p:nvPicPr>
        <p:blipFill>
          <a:blip r:embed="rId2"/>
          <a:stretch>
            <a:fillRect/>
          </a:stretch>
        </p:blipFill>
        <p:spPr>
          <a:xfrm>
            <a:off x="685800" y="2286000"/>
            <a:ext cx="5867400" cy="4445286"/>
          </a:xfrm>
          <a:prstGeom prst="rect">
            <a:avLst/>
          </a:prstGeom>
        </p:spPr>
      </p:pic>
    </p:spTree>
    <p:extLst>
      <p:ext uri="{BB962C8B-B14F-4D97-AF65-F5344CB8AC3E}">
        <p14:creationId xmlns:p14="http://schemas.microsoft.com/office/powerpoint/2010/main" val="31169258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Το κράτος</a:t>
            </a:r>
            <a:endParaRPr lang="en-GB" dirty="0">
              <a:solidFill>
                <a:srgbClr val="D4542E"/>
              </a:solidFill>
            </a:endParaRPr>
          </a:p>
        </p:txBody>
      </p:sp>
      <p:sp>
        <p:nvSpPr>
          <p:cNvPr id="3" name="Content Placeholder 2"/>
          <p:cNvSpPr>
            <a:spLocks noGrp="1"/>
          </p:cNvSpPr>
          <p:nvPr>
            <p:ph idx="1"/>
          </p:nvPr>
        </p:nvSpPr>
        <p:spPr/>
        <p:txBody>
          <a:bodyPr/>
          <a:lstStyle/>
          <a:p>
            <a:pPr marL="0" indent="0">
              <a:buNone/>
            </a:pPr>
            <a:r>
              <a:rPr lang="el-GR" b="1" dirty="0">
                <a:solidFill>
                  <a:srgbClr val="D4542E"/>
                </a:solidFill>
              </a:rPr>
              <a:t>Η ποικιλομορφία των κρατών</a:t>
            </a:r>
            <a:endParaRPr lang="en-GB" b="1" dirty="0">
              <a:solidFill>
                <a:srgbClr val="D4542E"/>
              </a:solidFill>
            </a:endParaRPr>
          </a:p>
          <a:p>
            <a:pPr marL="0" indent="0">
              <a:buNone/>
            </a:pPr>
            <a:endParaRPr lang="en-GB" sz="1000" b="1" dirty="0">
              <a:solidFill>
                <a:srgbClr val="D4542E"/>
              </a:solidFill>
            </a:endParaRPr>
          </a:p>
          <a:p>
            <a:pPr marL="0" indent="0">
              <a:buNone/>
            </a:pPr>
            <a:endParaRPr lang="en-GB" dirty="0"/>
          </a:p>
        </p:txBody>
      </p:sp>
      <p:pic>
        <p:nvPicPr>
          <p:cNvPr id="4" name="Εικόνα 3"/>
          <p:cNvPicPr>
            <a:picLocks noChangeAspect="1"/>
          </p:cNvPicPr>
          <p:nvPr/>
        </p:nvPicPr>
        <p:blipFill>
          <a:blip r:embed="rId2"/>
          <a:stretch>
            <a:fillRect/>
          </a:stretch>
        </p:blipFill>
        <p:spPr>
          <a:xfrm>
            <a:off x="637886" y="2285999"/>
            <a:ext cx="5915314" cy="4388781"/>
          </a:xfrm>
          <a:prstGeom prst="rect">
            <a:avLst/>
          </a:prstGeom>
        </p:spPr>
      </p:pic>
    </p:spTree>
    <p:extLst>
      <p:ext uri="{BB962C8B-B14F-4D97-AF65-F5344CB8AC3E}">
        <p14:creationId xmlns:p14="http://schemas.microsoft.com/office/powerpoint/2010/main" val="38911489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Το κράτος</a:t>
            </a:r>
            <a:endParaRPr lang="en-GB" dirty="0">
              <a:solidFill>
                <a:srgbClr val="D4542E"/>
              </a:solidFill>
            </a:endParaRPr>
          </a:p>
        </p:txBody>
      </p:sp>
      <p:sp>
        <p:nvSpPr>
          <p:cNvPr id="3" name="Content Placeholder 2"/>
          <p:cNvSpPr>
            <a:spLocks noGrp="1"/>
          </p:cNvSpPr>
          <p:nvPr>
            <p:ph idx="1"/>
          </p:nvPr>
        </p:nvSpPr>
        <p:spPr/>
        <p:txBody>
          <a:bodyPr/>
          <a:lstStyle/>
          <a:p>
            <a:pPr marL="0" indent="0">
              <a:buNone/>
            </a:pPr>
            <a:r>
              <a:rPr lang="el-GR" b="1" dirty="0">
                <a:solidFill>
                  <a:srgbClr val="D4542E"/>
                </a:solidFill>
              </a:rPr>
              <a:t>Η ποικιλομορφία των κρατών</a:t>
            </a:r>
            <a:endParaRPr lang="en-GB" b="1" dirty="0">
              <a:solidFill>
                <a:srgbClr val="D4542E"/>
              </a:solidFill>
            </a:endParaRPr>
          </a:p>
          <a:p>
            <a:pPr marL="0" indent="0">
              <a:buNone/>
            </a:pPr>
            <a:endParaRPr lang="en-GB" sz="1000" b="1" dirty="0">
              <a:solidFill>
                <a:srgbClr val="D4542E"/>
              </a:solidFill>
            </a:endParaRPr>
          </a:p>
          <a:p>
            <a:pPr marL="0" indent="0">
              <a:buNone/>
            </a:pPr>
            <a:r>
              <a:rPr lang="en-GB" sz="2000" i="1" dirty="0"/>
              <a:t>3) </a:t>
            </a:r>
            <a:r>
              <a:rPr lang="el-GR" sz="2000" i="1" dirty="0"/>
              <a:t>Εισόδημα</a:t>
            </a:r>
            <a:endParaRPr lang="en-GB" sz="2000" i="1" dirty="0"/>
          </a:p>
          <a:p>
            <a:pPr marL="0" indent="0">
              <a:buNone/>
            </a:pPr>
            <a:endParaRPr lang="en-GB" dirty="0"/>
          </a:p>
        </p:txBody>
      </p:sp>
      <p:pic>
        <p:nvPicPr>
          <p:cNvPr id="4" name="Εικόνα 3"/>
          <p:cNvPicPr>
            <a:picLocks noChangeAspect="1"/>
          </p:cNvPicPr>
          <p:nvPr/>
        </p:nvPicPr>
        <p:blipFill>
          <a:blip r:embed="rId2"/>
          <a:stretch>
            <a:fillRect/>
          </a:stretch>
        </p:blipFill>
        <p:spPr>
          <a:xfrm>
            <a:off x="762000" y="2895599"/>
            <a:ext cx="6324600" cy="3813063"/>
          </a:xfrm>
          <a:prstGeom prst="rect">
            <a:avLst/>
          </a:prstGeom>
        </p:spPr>
      </p:pic>
    </p:spTree>
    <p:extLst>
      <p:ext uri="{BB962C8B-B14F-4D97-AF65-F5344CB8AC3E}">
        <p14:creationId xmlns:p14="http://schemas.microsoft.com/office/powerpoint/2010/main" val="2849888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Το κράτος</a:t>
            </a:r>
            <a:endParaRPr lang="en-GB" dirty="0">
              <a:solidFill>
                <a:srgbClr val="D4542E"/>
              </a:solidFill>
            </a:endParaRPr>
          </a:p>
        </p:txBody>
      </p:sp>
      <p:sp>
        <p:nvSpPr>
          <p:cNvPr id="3" name="Content Placeholder 2"/>
          <p:cNvSpPr>
            <a:spLocks noGrp="1"/>
          </p:cNvSpPr>
          <p:nvPr>
            <p:ph idx="1"/>
          </p:nvPr>
        </p:nvSpPr>
        <p:spPr/>
        <p:txBody>
          <a:bodyPr>
            <a:normAutofit/>
          </a:bodyPr>
          <a:lstStyle/>
          <a:p>
            <a:pPr marL="0" indent="0">
              <a:buNone/>
            </a:pPr>
            <a:r>
              <a:rPr lang="el-GR" b="1" dirty="0">
                <a:solidFill>
                  <a:srgbClr val="D4542E"/>
                </a:solidFill>
              </a:rPr>
              <a:t>Έθνη και εθνικισμός</a:t>
            </a:r>
            <a:endParaRPr lang="en-GB" b="1" dirty="0">
              <a:solidFill>
                <a:srgbClr val="D4542E"/>
              </a:solidFill>
            </a:endParaRPr>
          </a:p>
          <a:p>
            <a:pPr marL="0" indent="0">
              <a:buNone/>
            </a:pPr>
            <a:endParaRPr lang="en-GB" sz="1100" b="1" dirty="0">
              <a:solidFill>
                <a:srgbClr val="D4542E"/>
              </a:solidFill>
            </a:endParaRPr>
          </a:p>
          <a:p>
            <a:pPr marL="0" indent="0">
              <a:buNone/>
            </a:pPr>
            <a:r>
              <a:rPr lang="el-GR" sz="2000" b="1" dirty="0">
                <a:solidFill>
                  <a:srgbClr val="D4542E"/>
                </a:solidFill>
              </a:rPr>
              <a:t>Έθνος</a:t>
            </a:r>
            <a:r>
              <a:rPr lang="en-US" sz="2000" dirty="0"/>
              <a:t>: </a:t>
            </a:r>
            <a:r>
              <a:rPr lang="el-GR" sz="2000" dirty="0"/>
              <a:t>Μια πολιτισμική και ιστορική έννοια, που περιγράφει μια ομάδα ανθρώπων, οι οποίοι ταυτίζονται βάσει του κοινού ιστορικού παρελθόντος, της κοινής κουλτούρας, γλώσσας ή των μύθων τους. </a:t>
            </a:r>
            <a:endParaRPr lang="en-US" sz="2000" dirty="0"/>
          </a:p>
          <a:p>
            <a:pPr marL="0" indent="0">
              <a:buNone/>
            </a:pPr>
            <a:r>
              <a:rPr lang="el-GR" sz="2000" b="1" dirty="0">
                <a:solidFill>
                  <a:srgbClr val="D4542E"/>
                </a:solidFill>
              </a:rPr>
              <a:t>Αυτοδιάθεση</a:t>
            </a:r>
            <a:r>
              <a:rPr lang="en-US" sz="2000" dirty="0"/>
              <a:t>: </a:t>
            </a:r>
            <a:r>
              <a:rPr lang="el-GR" sz="2000" dirty="0"/>
              <a:t>Η δυνατότητα να ενεργείς χωρίς εξωτερικό εξαναγκασμό. Το δικαίωμα της εθνικής αυτοδιάθεσης αναφέρεται στο δικαίωμα ενός λαού να διαθέτει τη δική του κυβέρνηση, δημοκρατική ή μη. </a:t>
            </a:r>
            <a:endParaRPr lang="en-US" sz="2000" dirty="0"/>
          </a:p>
          <a:p>
            <a:pPr marL="0" indent="0">
              <a:buNone/>
            </a:pPr>
            <a:endParaRPr lang="en-GB" sz="2000" b="1" dirty="0">
              <a:solidFill>
                <a:srgbClr val="D4542E"/>
              </a:solidFill>
            </a:endParaRPr>
          </a:p>
        </p:txBody>
      </p:sp>
    </p:spTree>
    <p:extLst>
      <p:ext uri="{BB962C8B-B14F-4D97-AF65-F5344CB8AC3E}">
        <p14:creationId xmlns:p14="http://schemas.microsoft.com/office/powerpoint/2010/main" val="21632508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Το κράτος</a:t>
            </a:r>
            <a:endParaRPr lang="en-GB" dirty="0">
              <a:solidFill>
                <a:srgbClr val="D4542E"/>
              </a:solidFill>
            </a:endParaRPr>
          </a:p>
        </p:txBody>
      </p:sp>
      <p:sp>
        <p:nvSpPr>
          <p:cNvPr id="3" name="Content Placeholder 2"/>
          <p:cNvSpPr>
            <a:spLocks noGrp="1"/>
          </p:cNvSpPr>
          <p:nvPr>
            <p:ph idx="1"/>
          </p:nvPr>
        </p:nvSpPr>
        <p:spPr/>
        <p:txBody>
          <a:bodyPr>
            <a:normAutofit/>
          </a:bodyPr>
          <a:lstStyle/>
          <a:p>
            <a:pPr marL="0" indent="0">
              <a:buNone/>
            </a:pPr>
            <a:r>
              <a:rPr lang="el-GR" b="1" dirty="0">
                <a:solidFill>
                  <a:srgbClr val="D4542E"/>
                </a:solidFill>
              </a:rPr>
              <a:t>Έθνη και εθνικισμός</a:t>
            </a:r>
            <a:endParaRPr lang="en-GB" b="1" dirty="0">
              <a:solidFill>
                <a:srgbClr val="D4542E"/>
              </a:solidFill>
            </a:endParaRPr>
          </a:p>
          <a:p>
            <a:pPr marL="0" indent="0">
              <a:buNone/>
            </a:pPr>
            <a:endParaRPr lang="en-GB" sz="1100" b="1" dirty="0">
              <a:solidFill>
                <a:srgbClr val="D4542E"/>
              </a:solidFill>
            </a:endParaRPr>
          </a:p>
          <a:p>
            <a:pPr marL="0" indent="0">
              <a:buNone/>
            </a:pPr>
            <a:r>
              <a:rPr lang="el-GR" sz="2000" b="1" dirty="0">
                <a:solidFill>
                  <a:srgbClr val="D4542E"/>
                </a:solidFill>
              </a:rPr>
              <a:t>Εθνικισμός</a:t>
            </a:r>
            <a:r>
              <a:rPr lang="en-US" sz="2000" dirty="0"/>
              <a:t>: </a:t>
            </a:r>
            <a:r>
              <a:rPr lang="el-GR" sz="2000" dirty="0"/>
              <a:t>Η πεποίθηση ότι μια ομάδα ανθρώπων με κοινή εθνική ταυτότητα (η οποία συνήθως βασίζεται στην κοινή κουλτούρα και ιστορία) έχει το δικαίωμα να συγκροτεί ανεξάρτητο κράτος και να κυβερνά τον εαυτό της χωρίς εξωτερικές παρεμβάσεις. </a:t>
            </a:r>
            <a:endParaRPr lang="en-US" sz="2000" dirty="0"/>
          </a:p>
          <a:p>
            <a:pPr marL="0" indent="0">
              <a:buNone/>
            </a:pPr>
            <a:r>
              <a:rPr lang="el-GR" sz="2000" b="1" dirty="0">
                <a:solidFill>
                  <a:srgbClr val="D4542E"/>
                </a:solidFill>
              </a:rPr>
              <a:t>Έθνος-κράτος</a:t>
            </a:r>
            <a:r>
              <a:rPr lang="en-US" sz="2000" dirty="0"/>
              <a:t>: </a:t>
            </a:r>
            <a:r>
              <a:rPr lang="el-GR" sz="2000" dirty="0"/>
              <a:t>Μια κυρίαρχη πολιτική ένωση, της οποίας οι πολίτες μοιράζονται κοινή εθνική ταυτότητα. </a:t>
            </a:r>
            <a:endParaRPr lang="en-US" sz="2000" dirty="0"/>
          </a:p>
          <a:p>
            <a:pPr marL="0" indent="0">
              <a:buNone/>
            </a:pPr>
            <a:r>
              <a:rPr lang="el-GR" sz="2000" b="1" dirty="0">
                <a:solidFill>
                  <a:srgbClr val="D4542E"/>
                </a:solidFill>
              </a:rPr>
              <a:t>Πολυεθνικό κράτος</a:t>
            </a:r>
            <a:r>
              <a:rPr lang="en-US" sz="2000" dirty="0"/>
              <a:t>: </a:t>
            </a:r>
            <a:r>
              <a:rPr lang="el-GR" sz="2000" dirty="0"/>
              <a:t>Ένα κράτος που αποτελείται από πολλές διαφορετικές εθνικές ομάδες, οι οποίες τελούν υπό ενιαία διακυβέρνηση. </a:t>
            </a:r>
            <a:endParaRPr lang="en-US" sz="2000" dirty="0"/>
          </a:p>
          <a:p>
            <a:pPr marL="0" indent="0">
              <a:buNone/>
            </a:pPr>
            <a:endParaRPr lang="en-GB" sz="2000" b="1" dirty="0">
              <a:solidFill>
                <a:srgbClr val="D4542E"/>
              </a:solidFill>
            </a:endParaRPr>
          </a:p>
        </p:txBody>
      </p:sp>
    </p:spTree>
    <p:extLst>
      <p:ext uri="{BB962C8B-B14F-4D97-AF65-F5344CB8AC3E}">
        <p14:creationId xmlns:p14="http://schemas.microsoft.com/office/powerpoint/2010/main" val="22003335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Το κράτος</a:t>
            </a:r>
            <a:endParaRPr lang="en-GB" dirty="0">
              <a:solidFill>
                <a:srgbClr val="D4542E"/>
              </a:solidFill>
            </a:endParaRPr>
          </a:p>
        </p:txBody>
      </p:sp>
      <p:sp>
        <p:nvSpPr>
          <p:cNvPr id="3" name="Content Placeholder 2"/>
          <p:cNvSpPr>
            <a:spLocks noGrp="1"/>
          </p:cNvSpPr>
          <p:nvPr>
            <p:ph idx="1"/>
          </p:nvPr>
        </p:nvSpPr>
        <p:spPr/>
        <p:txBody>
          <a:bodyPr>
            <a:normAutofit lnSpcReduction="10000"/>
          </a:bodyPr>
          <a:lstStyle/>
          <a:p>
            <a:pPr marL="0" indent="0">
              <a:buNone/>
            </a:pPr>
            <a:r>
              <a:rPr lang="el-GR" b="1" dirty="0">
                <a:solidFill>
                  <a:srgbClr val="D4542E"/>
                </a:solidFill>
              </a:rPr>
              <a:t>Το μέλλον του κράτους</a:t>
            </a:r>
            <a:endParaRPr lang="en-GB" sz="2000" b="1" dirty="0">
              <a:solidFill>
                <a:srgbClr val="D4542E"/>
              </a:solidFill>
            </a:endParaRPr>
          </a:p>
          <a:p>
            <a:pPr marL="0" indent="0">
              <a:buNone/>
            </a:pPr>
            <a:endParaRPr lang="en-US" sz="1000" b="1" dirty="0">
              <a:solidFill>
                <a:srgbClr val="D4542E"/>
              </a:solidFill>
            </a:endParaRPr>
          </a:p>
          <a:p>
            <a:pPr marL="0" indent="0">
              <a:buNone/>
            </a:pPr>
            <a:r>
              <a:rPr lang="el-GR" sz="2000" b="1" dirty="0">
                <a:solidFill>
                  <a:srgbClr val="D4542E"/>
                </a:solidFill>
              </a:rPr>
              <a:t>Κράτος ασφαλείας</a:t>
            </a:r>
            <a:r>
              <a:rPr lang="en-US" sz="2000" dirty="0"/>
              <a:t>: </a:t>
            </a:r>
            <a:r>
              <a:rPr lang="el-GR" sz="2000" dirty="0"/>
              <a:t>Κράτος το οποίο επιχειρεί να παρακολουθεί τις δραστηριότητες των πολιτών του αξιοποιώντας μέσα όπως οι κάμερες κλειστού κυκλώματος και ο έλεγχος των τηλεφωνικών συνδιαλέξεων και της χρήσης του διαδικτύου. </a:t>
            </a:r>
            <a:endParaRPr lang="en-US" sz="2000" dirty="0"/>
          </a:p>
          <a:p>
            <a:pPr marL="0" indent="0">
              <a:buNone/>
            </a:pPr>
            <a:r>
              <a:rPr lang="el-GR" sz="2000" b="1" dirty="0">
                <a:solidFill>
                  <a:srgbClr val="D4542E"/>
                </a:solidFill>
              </a:rPr>
              <a:t>Διακυβερνητικοί οργανισμοί</a:t>
            </a:r>
            <a:r>
              <a:rPr lang="en-US" sz="2000" dirty="0"/>
              <a:t>: </a:t>
            </a:r>
            <a:r>
              <a:rPr lang="el-GR" sz="2000" dirty="0"/>
              <a:t>Συνεργατικοί θεσμοί, στους οποίους συμμετέχουν κράτη, έχουν ιδρυθεί με συνθήκες και διαθέτουν μόνιμη γραμματεία και νομική υπόσταση, ενώ λειτουργούν σύμφωνα με ρητούς κανόνες και έναν βαθμό αυτονομίας. </a:t>
            </a:r>
            <a:endParaRPr lang="en-US" sz="2000" dirty="0"/>
          </a:p>
          <a:p>
            <a:pPr marL="0" indent="0">
              <a:buNone/>
            </a:pPr>
            <a:r>
              <a:rPr lang="el-GR" sz="2000" b="1" dirty="0">
                <a:solidFill>
                  <a:srgbClr val="D4542E"/>
                </a:solidFill>
              </a:rPr>
              <a:t>Υπό κατάρρευση κράτος</a:t>
            </a:r>
            <a:r>
              <a:rPr lang="en-US" sz="2000" dirty="0"/>
              <a:t>: </a:t>
            </a:r>
            <a:r>
              <a:rPr lang="el-GR" sz="2000" dirty="0"/>
              <a:t>Ένα κράτος με αδύναμους κυβερνητικούς θεσμούς, το οποίο εμφανίζει συχνά εσωτερικές διαιρέσεις, και αποτυγχάνει να καλύψει τις βασικές ανάγκες των ανθρώπων. Στα σχετικά παραδείγματα περιλαμβάνονται η Ερυθραία, η Αϊτή, η Σομαλία, η Συρία και η Υεμένη. </a:t>
            </a:r>
            <a:endParaRPr lang="en-US" sz="2000" dirty="0"/>
          </a:p>
          <a:p>
            <a:pPr marL="0" indent="0">
              <a:buNone/>
            </a:pPr>
            <a:endParaRPr lang="en-US" sz="2000" b="1" dirty="0">
              <a:solidFill>
                <a:srgbClr val="D4542E"/>
              </a:solidFill>
            </a:endParaRPr>
          </a:p>
          <a:p>
            <a:pPr marL="0" indent="0">
              <a:buNone/>
            </a:pPr>
            <a:endParaRPr lang="en-GB" b="1" dirty="0">
              <a:solidFill>
                <a:srgbClr val="D4542E"/>
              </a:solidFill>
            </a:endParaRPr>
          </a:p>
        </p:txBody>
      </p:sp>
    </p:spTree>
    <p:extLst>
      <p:ext uri="{BB962C8B-B14F-4D97-AF65-F5344CB8AC3E}">
        <p14:creationId xmlns:p14="http://schemas.microsoft.com/office/powerpoint/2010/main" val="9733785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Το κράτος</a:t>
            </a:r>
            <a:endParaRPr lang="en-GB" dirty="0">
              <a:solidFill>
                <a:srgbClr val="D4542E"/>
              </a:solidFill>
            </a:endParaRPr>
          </a:p>
        </p:txBody>
      </p:sp>
      <p:sp>
        <p:nvSpPr>
          <p:cNvPr id="3" name="Content Placeholder 2"/>
          <p:cNvSpPr>
            <a:spLocks noGrp="1"/>
          </p:cNvSpPr>
          <p:nvPr>
            <p:ph idx="1"/>
          </p:nvPr>
        </p:nvSpPr>
        <p:spPr/>
        <p:txBody>
          <a:bodyPr/>
          <a:lstStyle/>
          <a:p>
            <a:pPr marL="0" indent="0">
              <a:buNone/>
            </a:pPr>
            <a:r>
              <a:rPr lang="el-GR" b="1" dirty="0">
                <a:solidFill>
                  <a:srgbClr val="D4542E"/>
                </a:solidFill>
              </a:rPr>
              <a:t>Το μέλλον του κράτους</a:t>
            </a:r>
            <a:endParaRPr lang="en-GB" sz="2000" b="1">
              <a:solidFill>
                <a:srgbClr val="D4542E"/>
              </a:solidFill>
            </a:endParaRPr>
          </a:p>
          <a:p>
            <a:pPr marL="0" indent="0">
              <a:buNone/>
            </a:pPr>
            <a:r>
              <a:rPr lang="en-GB" sz="2000" b="1">
                <a:solidFill>
                  <a:srgbClr val="D4542E"/>
                </a:solidFill>
              </a:rPr>
              <a:t> </a:t>
            </a:r>
            <a:endParaRPr lang="en-US" sz="2000" b="1" dirty="0">
              <a:solidFill>
                <a:srgbClr val="D4542E"/>
              </a:solidFill>
            </a:endParaRPr>
          </a:p>
          <a:p>
            <a:pPr marL="0" indent="0">
              <a:buNone/>
            </a:pPr>
            <a:endParaRPr lang="en-GB" b="1" dirty="0">
              <a:solidFill>
                <a:srgbClr val="D4542E"/>
              </a:solidFill>
            </a:endParaRPr>
          </a:p>
        </p:txBody>
      </p:sp>
      <p:pic>
        <p:nvPicPr>
          <p:cNvPr id="4" name="Εικόνα 3"/>
          <p:cNvPicPr>
            <a:picLocks noChangeAspect="1"/>
          </p:cNvPicPr>
          <p:nvPr/>
        </p:nvPicPr>
        <p:blipFill>
          <a:blip r:embed="rId2"/>
          <a:stretch>
            <a:fillRect/>
          </a:stretch>
        </p:blipFill>
        <p:spPr>
          <a:xfrm>
            <a:off x="762000" y="2286000"/>
            <a:ext cx="6629400" cy="4366986"/>
          </a:xfrm>
          <a:prstGeom prst="rect">
            <a:avLst/>
          </a:prstGeom>
        </p:spPr>
      </p:pic>
    </p:spTree>
    <p:extLst>
      <p:ext uri="{BB962C8B-B14F-4D97-AF65-F5344CB8AC3E}">
        <p14:creationId xmlns:p14="http://schemas.microsoft.com/office/powerpoint/2010/main" val="39461128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TextBox">
            <a:extLst>
              <a:ext uri="{FF2B5EF4-FFF2-40B4-BE49-F238E27FC236}">
                <a16:creationId xmlns:a16="http://schemas.microsoft.com/office/drawing/2014/main" id="{5F291A26-A144-4436-9BFA-6AB4DECBF474}"/>
              </a:ext>
            </a:extLst>
          </p:cNvPr>
          <p:cNvSpPr txBox="1"/>
          <p:nvPr/>
        </p:nvSpPr>
        <p:spPr>
          <a:xfrm>
            <a:off x="1027113" y="2362200"/>
            <a:ext cx="7010400" cy="1477328"/>
          </a:xfrm>
          <a:prstGeom prst="rect">
            <a:avLst/>
          </a:prstGeom>
          <a:noFill/>
          <a:ln>
            <a:solidFill>
              <a:srgbClr val="FF0000"/>
            </a:solidFill>
          </a:ln>
        </p:spPr>
        <p:txBody>
          <a:bodyPr>
            <a:spAutoFit/>
          </a:bodyPr>
          <a:lstStyle/>
          <a:p>
            <a:pPr algn="ctr">
              <a:defRPr/>
            </a:pPr>
            <a:r>
              <a:rPr lang="el-GR" dirty="0">
                <a:cs typeface="Arial" charset="0"/>
              </a:rPr>
              <a:t>Απαγορεύεται η αναδημοσίευση ή αναπαραγωγή του παρόντος έργου με οποιονδήποτε τρόπο χωρίς γραπτή άδεια του εκδότη, σύμφωνα με το Ν. 2121/1993 και τη Διεθνή Σύμβαση της Βέρνης </a:t>
            </a:r>
          </a:p>
          <a:p>
            <a:pPr algn="ctr">
              <a:defRPr/>
            </a:pPr>
            <a:r>
              <a:rPr lang="el-GR" dirty="0">
                <a:cs typeface="Arial" charset="0"/>
              </a:rPr>
              <a:t>(που έχει κυρωθεί με τον Ν. 100/1975)</a:t>
            </a:r>
          </a:p>
        </p:txBody>
      </p:sp>
    </p:spTree>
    <p:extLst>
      <p:ext uri="{BB962C8B-B14F-4D97-AF65-F5344CB8AC3E}">
        <p14:creationId xmlns:p14="http://schemas.microsoft.com/office/powerpoint/2010/main" val="1398632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2245809"/>
            <a:ext cx="6858000" cy="1564716"/>
          </a:xfrm>
        </p:spPr>
        <p:txBody>
          <a:bodyPr>
            <a:normAutofit/>
          </a:bodyPr>
          <a:lstStyle/>
          <a:p>
            <a:pPr algn="l"/>
            <a:r>
              <a:rPr lang="el-GR" sz="4200" dirty="0">
                <a:ea typeface="Calibri"/>
                <a:cs typeface="Helvetica" panose="020B0604020202020204" pitchFamily="34" charset="0"/>
              </a:rPr>
              <a:t>ΚΕΦΑΛΑΙΟ</a:t>
            </a:r>
            <a:r>
              <a:rPr lang="en-GB" sz="4200" dirty="0">
                <a:ea typeface="Calibri"/>
                <a:cs typeface="Helvetica" panose="020B0604020202020204" pitchFamily="34" charset="0"/>
              </a:rPr>
              <a:t> 4</a:t>
            </a:r>
            <a:br>
              <a:rPr lang="en-GB" sz="4200" dirty="0">
                <a:ea typeface="Calibri"/>
                <a:cs typeface="Helvetica" panose="020B0604020202020204" pitchFamily="34" charset="0"/>
              </a:rPr>
            </a:br>
            <a:r>
              <a:rPr lang="el-GR" sz="4200" dirty="0">
                <a:ea typeface="Calibri"/>
              </a:rPr>
              <a:t>Το κράτος</a:t>
            </a:r>
            <a:endParaRPr lang="en-GB" sz="4200" dirty="0">
              <a:cs typeface="Helvetica" panose="020B0604020202020204" pitchFamily="34" charset="0"/>
            </a:endParaRPr>
          </a:p>
        </p:txBody>
      </p:sp>
      <p:sp>
        <p:nvSpPr>
          <p:cNvPr id="7" name="Freeform 14">
            <a:extLst>
              <a:ext uri="{FF2B5EF4-FFF2-40B4-BE49-F238E27FC236}">
                <a16:creationId xmlns:a16="http://schemas.microsoft.com/office/drawing/2014/main" id="{C66F2F30-5DC0-44A0-BFA6-E12F46ED16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440464" cy="2130951"/>
          </a:xfrm>
          <a:custGeom>
            <a:avLst/>
            <a:gdLst>
              <a:gd name="connsiteX0" fmla="*/ 0 w 5920619"/>
              <a:gd name="connsiteY0" fmla="*/ 0 h 2130951"/>
              <a:gd name="connsiteX1" fmla="*/ 3191370 w 5920619"/>
              <a:gd name="connsiteY1" fmla="*/ 0 h 2130951"/>
              <a:gd name="connsiteX2" fmla="*/ 3346315 w 5920619"/>
              <a:gd name="connsiteY2" fmla="*/ 0 h 2130951"/>
              <a:gd name="connsiteX3" fmla="*/ 5920619 w 5920619"/>
              <a:gd name="connsiteY3" fmla="*/ 0 h 2130951"/>
              <a:gd name="connsiteX4" fmla="*/ 4936971 w 5920619"/>
              <a:gd name="connsiteY4" fmla="*/ 2130951 h 2130951"/>
              <a:gd name="connsiteX5" fmla="*/ 0 w 5920619"/>
              <a:gd name="connsiteY5" fmla="*/ 2130951 h 2130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20619" h="2130951">
                <a:moveTo>
                  <a:pt x="0" y="0"/>
                </a:moveTo>
                <a:lnTo>
                  <a:pt x="3191370" y="0"/>
                </a:lnTo>
                <a:lnTo>
                  <a:pt x="3346315" y="0"/>
                </a:lnTo>
                <a:lnTo>
                  <a:pt x="5920619" y="0"/>
                </a:lnTo>
                <a:lnTo>
                  <a:pt x="4936971" y="2130951"/>
                </a:lnTo>
                <a:lnTo>
                  <a:pt x="0" y="2130951"/>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Freeform 21">
            <a:extLst>
              <a:ext uri="{FF2B5EF4-FFF2-40B4-BE49-F238E27FC236}">
                <a16:creationId xmlns:a16="http://schemas.microsoft.com/office/drawing/2014/main" id="{85872F57-7F42-4F97-8391-DDC8D0054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23379" y="0"/>
            <a:ext cx="5320620" cy="2130952"/>
          </a:xfrm>
          <a:custGeom>
            <a:avLst/>
            <a:gdLst>
              <a:gd name="connsiteX0" fmla="*/ 4417853 w 7094160"/>
              <a:gd name="connsiteY0" fmla="*/ 0 h 2130952"/>
              <a:gd name="connsiteX1" fmla="*/ 7094160 w 7094160"/>
              <a:gd name="connsiteY1" fmla="*/ 0 h 2130952"/>
              <a:gd name="connsiteX2" fmla="*/ 7094160 w 7094160"/>
              <a:gd name="connsiteY2" fmla="*/ 2130552 h 2130952"/>
              <a:gd name="connsiteX3" fmla="*/ 5920619 w 7094160"/>
              <a:gd name="connsiteY3" fmla="*/ 2130552 h 2130952"/>
              <a:gd name="connsiteX4" fmla="*/ 5920619 w 7094160"/>
              <a:gd name="connsiteY4" fmla="*/ 2130952 h 2130952"/>
              <a:gd name="connsiteX5" fmla="*/ 2729249 w 7094160"/>
              <a:gd name="connsiteY5" fmla="*/ 2130952 h 2130952"/>
              <a:gd name="connsiteX6" fmla="*/ 2574304 w 7094160"/>
              <a:gd name="connsiteY6" fmla="*/ 2130952 h 2130952"/>
              <a:gd name="connsiteX7" fmla="*/ 0 w 7094160"/>
              <a:gd name="connsiteY7" fmla="*/ 2130952 h 2130952"/>
              <a:gd name="connsiteX8" fmla="*/ 983648 w 7094160"/>
              <a:gd name="connsiteY8" fmla="*/ 1 h 2130952"/>
              <a:gd name="connsiteX9" fmla="*/ 4417853 w 7094160"/>
              <a:gd name="connsiteY9" fmla="*/ 1 h 2130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094160" h="2130952">
                <a:moveTo>
                  <a:pt x="4417853" y="0"/>
                </a:moveTo>
                <a:lnTo>
                  <a:pt x="7094160" y="0"/>
                </a:lnTo>
                <a:lnTo>
                  <a:pt x="7094160" y="2130552"/>
                </a:lnTo>
                <a:lnTo>
                  <a:pt x="5920619" y="2130552"/>
                </a:lnTo>
                <a:lnTo>
                  <a:pt x="5920619" y="2130952"/>
                </a:lnTo>
                <a:lnTo>
                  <a:pt x="2729249" y="2130952"/>
                </a:lnTo>
                <a:lnTo>
                  <a:pt x="2574304" y="2130952"/>
                </a:lnTo>
                <a:lnTo>
                  <a:pt x="0" y="2130952"/>
                </a:lnTo>
                <a:lnTo>
                  <a:pt x="983648" y="1"/>
                </a:lnTo>
                <a:lnTo>
                  <a:pt x="4417853" y="1"/>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Freeform: Shape 10">
            <a:extLst>
              <a:ext uri="{FF2B5EF4-FFF2-40B4-BE49-F238E27FC236}">
                <a16:creationId xmlns:a16="http://schemas.microsoft.com/office/drawing/2014/main" id="{04DC2037-48A0-4F22-B9D4-8EAEBC780A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12290" y="4682920"/>
            <a:ext cx="3392097" cy="2175080"/>
          </a:xfrm>
          <a:custGeom>
            <a:avLst/>
            <a:gdLst>
              <a:gd name="connsiteX0" fmla="*/ 3515449 w 4522796"/>
              <a:gd name="connsiteY0" fmla="*/ 0 h 2175080"/>
              <a:gd name="connsiteX1" fmla="*/ 0 w 4522796"/>
              <a:gd name="connsiteY1" fmla="*/ 0 h 2175080"/>
              <a:gd name="connsiteX2" fmla="*/ 0 w 4522796"/>
              <a:gd name="connsiteY2" fmla="*/ 2175080 h 2175080"/>
              <a:gd name="connsiteX3" fmla="*/ 4522796 w 4522796"/>
              <a:gd name="connsiteY3" fmla="*/ 2175080 h 2175080"/>
            </a:gdLst>
            <a:ahLst/>
            <a:cxnLst>
              <a:cxn ang="0">
                <a:pos x="connsiteX0" y="connsiteY0"/>
              </a:cxn>
              <a:cxn ang="0">
                <a:pos x="connsiteX1" y="connsiteY1"/>
              </a:cxn>
              <a:cxn ang="0">
                <a:pos x="connsiteX2" y="connsiteY2"/>
              </a:cxn>
              <a:cxn ang="0">
                <a:pos x="connsiteX3" y="connsiteY3"/>
              </a:cxn>
            </a:cxnLst>
            <a:rect l="l" t="t" r="r" b="b"/>
            <a:pathLst>
              <a:path w="4522796" h="2175080">
                <a:moveTo>
                  <a:pt x="3515449" y="0"/>
                </a:moveTo>
                <a:lnTo>
                  <a:pt x="0" y="0"/>
                </a:lnTo>
                <a:lnTo>
                  <a:pt x="0" y="2175080"/>
                </a:lnTo>
                <a:lnTo>
                  <a:pt x="4522796" y="217508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1"/>
          </a:p>
        </p:txBody>
      </p:sp>
      <p:sp>
        <p:nvSpPr>
          <p:cNvPr id="13" name="Freeform 22">
            <a:extLst>
              <a:ext uri="{FF2B5EF4-FFF2-40B4-BE49-F238E27FC236}">
                <a16:creationId xmlns:a16="http://schemas.microsoft.com/office/drawing/2014/main" id="{0006CBFD-ADA0-43D1-9332-9C34CA1C76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00107" y="4682920"/>
            <a:ext cx="4443893" cy="2175080"/>
          </a:xfrm>
          <a:custGeom>
            <a:avLst/>
            <a:gdLst>
              <a:gd name="connsiteX0" fmla="*/ 1007347 w 5925190"/>
              <a:gd name="connsiteY0" fmla="*/ 0 h 2175080"/>
              <a:gd name="connsiteX1" fmla="*/ 5925190 w 5925190"/>
              <a:gd name="connsiteY1" fmla="*/ 0 h 2175080"/>
              <a:gd name="connsiteX2" fmla="*/ 5925190 w 5925190"/>
              <a:gd name="connsiteY2" fmla="*/ 2175080 h 2175080"/>
              <a:gd name="connsiteX3" fmla="*/ 0 w 5925190"/>
              <a:gd name="connsiteY3" fmla="*/ 2175080 h 2175080"/>
            </a:gdLst>
            <a:ahLst/>
            <a:cxnLst>
              <a:cxn ang="0">
                <a:pos x="connsiteX0" y="connsiteY0"/>
              </a:cxn>
              <a:cxn ang="0">
                <a:pos x="connsiteX1" y="connsiteY1"/>
              </a:cxn>
              <a:cxn ang="0">
                <a:pos x="connsiteX2" y="connsiteY2"/>
              </a:cxn>
              <a:cxn ang="0">
                <a:pos x="connsiteX3" y="connsiteY3"/>
              </a:cxn>
            </a:cxnLst>
            <a:rect l="l" t="t" r="r" b="b"/>
            <a:pathLst>
              <a:path w="5925190" h="2175080">
                <a:moveTo>
                  <a:pt x="1007347" y="0"/>
                </a:moveTo>
                <a:lnTo>
                  <a:pt x="5925190" y="0"/>
                </a:lnTo>
                <a:lnTo>
                  <a:pt x="5925190" y="2175080"/>
                </a:lnTo>
                <a:lnTo>
                  <a:pt x="0" y="217508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25">
            <a:extLst>
              <a:ext uri="{FF2B5EF4-FFF2-40B4-BE49-F238E27FC236}">
                <a16:creationId xmlns:a16="http://schemas.microsoft.com/office/drawing/2014/main" id="{2B931666-F28F-45F3-A074-66D2272D58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682920"/>
            <a:ext cx="5335901" cy="2175080"/>
          </a:xfrm>
          <a:custGeom>
            <a:avLst/>
            <a:gdLst>
              <a:gd name="connsiteX0" fmla="*/ 0 w 7114535"/>
              <a:gd name="connsiteY0" fmla="*/ 0 h 2175080"/>
              <a:gd name="connsiteX1" fmla="*/ 1189345 w 7114535"/>
              <a:gd name="connsiteY1" fmla="*/ 0 h 2175080"/>
              <a:gd name="connsiteX2" fmla="*/ 7114535 w 7114535"/>
              <a:gd name="connsiteY2" fmla="*/ 0 h 2175080"/>
              <a:gd name="connsiteX3" fmla="*/ 6107188 w 7114535"/>
              <a:gd name="connsiteY3" fmla="*/ 2175080 h 2175080"/>
              <a:gd name="connsiteX4" fmla="*/ 1189345 w 7114535"/>
              <a:gd name="connsiteY4" fmla="*/ 2175080 h 2175080"/>
              <a:gd name="connsiteX5" fmla="*/ 0 w 7114535"/>
              <a:gd name="connsiteY5" fmla="*/ 2175080 h 2175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4535" h="2175080">
                <a:moveTo>
                  <a:pt x="0" y="0"/>
                </a:moveTo>
                <a:lnTo>
                  <a:pt x="1189345" y="0"/>
                </a:lnTo>
                <a:lnTo>
                  <a:pt x="7114535" y="0"/>
                </a:lnTo>
                <a:lnTo>
                  <a:pt x="6107188" y="2175080"/>
                </a:lnTo>
                <a:lnTo>
                  <a:pt x="1189345" y="2175080"/>
                </a:lnTo>
                <a:lnTo>
                  <a:pt x="0" y="2175080"/>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68304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40022" y="365760"/>
            <a:ext cx="7025402" cy="1188720"/>
          </a:xfrm>
        </p:spPr>
        <p:txBody>
          <a:bodyPr>
            <a:normAutofit/>
          </a:bodyPr>
          <a:lstStyle/>
          <a:p>
            <a:r>
              <a:rPr lang="el-GR" dirty="0"/>
              <a:t>Το κράτος</a:t>
            </a:r>
            <a:endParaRPr lang="en-GB" dirty="0"/>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23075"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0"/>
            <a:ext cx="9144000"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728740"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p:cNvSpPr>
            <a:spLocks noGrp="1"/>
          </p:cNvSpPr>
          <p:nvPr>
            <p:ph idx="1"/>
          </p:nvPr>
        </p:nvSpPr>
        <p:spPr>
          <a:xfrm>
            <a:off x="1240022" y="2176272"/>
            <a:ext cx="7675378" cy="4681728"/>
          </a:xfrm>
        </p:spPr>
        <p:txBody>
          <a:bodyPr anchor="t">
            <a:normAutofit fontScale="92500" lnSpcReduction="20000"/>
          </a:bodyPr>
          <a:lstStyle/>
          <a:p>
            <a:pPr marL="0" indent="0">
              <a:buNone/>
            </a:pPr>
            <a:r>
              <a:rPr lang="el-GR" sz="1900" b="1" dirty="0"/>
              <a:t>Επισκόπηση</a:t>
            </a:r>
            <a:endParaRPr lang="en-GB" sz="1900" b="1" dirty="0"/>
          </a:p>
          <a:p>
            <a:pPr marL="0" indent="0">
              <a:buNone/>
            </a:pPr>
            <a:endParaRPr lang="en-US" sz="1900" dirty="0"/>
          </a:p>
          <a:p>
            <a:pPr>
              <a:buClr>
                <a:srgbClr val="D4542E"/>
              </a:buClr>
              <a:buFont typeface="Arial" panose="020B0604020202020204" pitchFamily="34" charset="0"/>
              <a:buChar char="●"/>
            </a:pPr>
            <a:r>
              <a:rPr lang="el-GR" sz="1900" dirty="0"/>
              <a:t>Το κράτος</a:t>
            </a:r>
            <a:r>
              <a:rPr lang="en-US" sz="1900" dirty="0"/>
              <a:t> </a:t>
            </a:r>
            <a:r>
              <a:rPr lang="el-GR" sz="1900" dirty="0"/>
              <a:t>βρίσκεται στην καρδιά της διακυβέρνησης και της πολιτικής, κι αυτός είναι ο λόγος για τον οποίο κρίνεται τόσο σημαντικό να κατανοήσει κανείς τα χαρακτηριστικά και την εξέλιξή του. </a:t>
            </a:r>
            <a:endParaRPr lang="en-US" sz="1900" dirty="0"/>
          </a:p>
          <a:p>
            <a:pPr>
              <a:buClr>
                <a:srgbClr val="D4542E"/>
              </a:buClr>
              <a:buFont typeface="Arial" panose="020B0604020202020204" pitchFamily="34" charset="0"/>
              <a:buChar char="●"/>
            </a:pPr>
            <a:r>
              <a:rPr lang="el-GR" sz="1900" dirty="0"/>
              <a:t>Όλα τα κράτη έχουν πέντε πρωτεύουσες ιδιότητες: κυβέρνηση, πληθυσμό, νομιμοποίηση, επικράτεια και κυριαρχία. </a:t>
            </a:r>
            <a:endParaRPr lang="en-US" sz="1900" dirty="0"/>
          </a:p>
          <a:p>
            <a:pPr>
              <a:buClr>
                <a:srgbClr val="D4542E"/>
              </a:buClr>
              <a:buFont typeface="Arial" panose="020B0604020202020204" pitchFamily="34" charset="0"/>
              <a:buChar char="●"/>
            </a:pPr>
            <a:r>
              <a:rPr lang="el-GR" sz="1900" dirty="0"/>
              <a:t>Το σύγχρονο κράτος γεννήθηκε στην Ευρώπη, ενώ η μορφή του εξήχθη στον υπόλοιπο κόσμο από αποικιακές δυνάμεις, όπως η Βρετανία, η Γαλλία και η Ισπανία. </a:t>
            </a:r>
            <a:endParaRPr lang="en-US" sz="1900" dirty="0"/>
          </a:p>
          <a:p>
            <a:pPr>
              <a:buClr>
                <a:srgbClr val="D4542E"/>
              </a:buClr>
              <a:buFont typeface="Arial" panose="020B0604020202020204" pitchFamily="34" charset="0"/>
              <a:buChar char="●"/>
            </a:pPr>
            <a:r>
              <a:rPr lang="el-GR" sz="1900" dirty="0"/>
              <a:t>Τα κράτη διαφέρουν μεταξύ τους ως προς το πληθυσμό, την εμβέλεια της πολιτικής τους εξουσίας και το εισοδηματικό τους επίπεδο. </a:t>
            </a:r>
            <a:endParaRPr lang="en-US" sz="1900" dirty="0"/>
          </a:p>
          <a:p>
            <a:pPr>
              <a:buClr>
                <a:srgbClr val="D4542E"/>
              </a:buClr>
              <a:buFont typeface="Arial" panose="020B0604020202020204" pitchFamily="34" charset="0"/>
              <a:buChar char="●"/>
            </a:pPr>
            <a:r>
              <a:rPr lang="el-GR" sz="1900" dirty="0"/>
              <a:t>Το έθνος είναι αρκετά διαφορετική έννοια από το κράτος, μολονότι οι όροι χρησιμοποιούνται ενίοτε ως ταυτόσημοι, ενώ σε πολλές περιπτώσεις έθνη και κράτη συμπίπτουν. </a:t>
            </a:r>
          </a:p>
          <a:p>
            <a:pPr>
              <a:buClr>
                <a:srgbClr val="D4542E"/>
              </a:buClr>
              <a:buFont typeface="Arial" panose="020B0604020202020204" pitchFamily="34" charset="0"/>
              <a:buChar char="●"/>
            </a:pPr>
            <a:r>
              <a:rPr lang="el-GR" sz="1900" dirty="0"/>
              <a:t>Η κατάσταση του σύγχρονου κράτους αποτελεί αντικείμενο αντιγνωμίας. Ορισμένοι υποστηρίζουν ότι τα κράτη παραμένουν ισχυρά, κάποιοι ότι βρίσκονται σε παρακμή, ενώ κάποιοι άλλοι ότι απλώς εξελίσσονται. </a:t>
            </a:r>
            <a:endParaRPr lang="en-US" sz="1900" dirty="0"/>
          </a:p>
          <a:p>
            <a:pPr marL="0" indent="0">
              <a:buNone/>
            </a:pPr>
            <a:endParaRPr lang="en-GB" sz="1300" dirty="0"/>
          </a:p>
          <a:p>
            <a:pPr marL="0" indent="0">
              <a:buNone/>
            </a:pPr>
            <a:endParaRPr lang="en-GB" sz="1300" dirty="0"/>
          </a:p>
          <a:p>
            <a:endParaRPr lang="en-GB" sz="1300" dirty="0"/>
          </a:p>
        </p:txBody>
      </p:sp>
    </p:spTree>
    <p:extLst>
      <p:ext uri="{BB962C8B-B14F-4D97-AF65-F5344CB8AC3E}">
        <p14:creationId xmlns:p14="http://schemas.microsoft.com/office/powerpoint/2010/main" val="1992528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Το κράτος</a:t>
            </a:r>
            <a:endParaRPr lang="en-GB" dirty="0">
              <a:solidFill>
                <a:srgbClr val="D4542E"/>
              </a:solidFill>
            </a:endParaRPr>
          </a:p>
        </p:txBody>
      </p:sp>
      <p:sp>
        <p:nvSpPr>
          <p:cNvPr id="3" name="Content Placeholder 2"/>
          <p:cNvSpPr>
            <a:spLocks noGrp="1"/>
          </p:cNvSpPr>
          <p:nvPr>
            <p:ph idx="1"/>
          </p:nvPr>
        </p:nvSpPr>
        <p:spPr/>
        <p:txBody>
          <a:bodyPr/>
          <a:lstStyle/>
          <a:p>
            <a:pPr marL="0" indent="0">
              <a:buNone/>
            </a:pPr>
            <a:r>
              <a:rPr lang="el-GR" b="1" dirty="0">
                <a:solidFill>
                  <a:srgbClr val="D4542E"/>
                </a:solidFill>
              </a:rPr>
              <a:t>Τί είναι το κράτος;</a:t>
            </a:r>
            <a:endParaRPr lang="en-GB" sz="2000" b="1" dirty="0">
              <a:solidFill>
                <a:srgbClr val="D4542E"/>
              </a:solidFill>
            </a:endParaRPr>
          </a:p>
          <a:p>
            <a:pPr marL="0" indent="0">
              <a:buNone/>
            </a:pPr>
            <a:endParaRPr lang="en-GB" sz="2000" dirty="0"/>
          </a:p>
          <a:p>
            <a:pPr marL="0" indent="0">
              <a:buNone/>
            </a:pPr>
            <a:endParaRPr lang="en-GB" sz="2000" dirty="0"/>
          </a:p>
          <a:p>
            <a:endParaRPr lang="en-GB" dirty="0"/>
          </a:p>
        </p:txBody>
      </p:sp>
      <p:pic>
        <p:nvPicPr>
          <p:cNvPr id="4" name="Εικόνα 3"/>
          <p:cNvPicPr>
            <a:picLocks noChangeAspect="1"/>
          </p:cNvPicPr>
          <p:nvPr/>
        </p:nvPicPr>
        <p:blipFill>
          <a:blip r:embed="rId2"/>
          <a:stretch>
            <a:fillRect/>
          </a:stretch>
        </p:blipFill>
        <p:spPr>
          <a:xfrm>
            <a:off x="762000" y="2317128"/>
            <a:ext cx="6172200" cy="4358008"/>
          </a:xfrm>
          <a:prstGeom prst="rect">
            <a:avLst/>
          </a:prstGeom>
        </p:spPr>
      </p:pic>
    </p:spTree>
    <p:extLst>
      <p:ext uri="{BB962C8B-B14F-4D97-AF65-F5344CB8AC3E}">
        <p14:creationId xmlns:p14="http://schemas.microsoft.com/office/powerpoint/2010/main" val="3717016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Το κράτος</a:t>
            </a:r>
            <a:endParaRPr lang="en-GB" dirty="0">
              <a:solidFill>
                <a:srgbClr val="D4542E"/>
              </a:solidFill>
            </a:endParaRPr>
          </a:p>
        </p:txBody>
      </p:sp>
      <p:sp>
        <p:nvSpPr>
          <p:cNvPr id="3" name="Content Placeholder 2"/>
          <p:cNvSpPr>
            <a:spLocks noGrp="1"/>
          </p:cNvSpPr>
          <p:nvPr>
            <p:ph idx="1"/>
          </p:nvPr>
        </p:nvSpPr>
        <p:spPr/>
        <p:txBody>
          <a:bodyPr/>
          <a:lstStyle/>
          <a:p>
            <a:pPr marL="0" indent="0">
              <a:buNone/>
            </a:pPr>
            <a:r>
              <a:rPr lang="el-GR" b="1" dirty="0">
                <a:solidFill>
                  <a:srgbClr val="D4542E"/>
                </a:solidFill>
              </a:rPr>
              <a:t>Τί είναι το κράτος;</a:t>
            </a:r>
            <a:endParaRPr lang="en-GB" sz="2000" b="1" dirty="0">
              <a:solidFill>
                <a:srgbClr val="D4542E"/>
              </a:solidFill>
            </a:endParaRPr>
          </a:p>
          <a:p>
            <a:pPr marL="0" indent="0">
              <a:buNone/>
            </a:pPr>
            <a:endParaRPr lang="en-GB" sz="2000" dirty="0"/>
          </a:p>
          <a:p>
            <a:pPr marL="0" indent="0">
              <a:buNone/>
            </a:pPr>
            <a:endParaRPr lang="en-GB" sz="2000" dirty="0"/>
          </a:p>
          <a:p>
            <a:endParaRPr lang="en-GB" dirty="0"/>
          </a:p>
        </p:txBody>
      </p:sp>
      <p:pic>
        <p:nvPicPr>
          <p:cNvPr id="4" name="Εικόνα 3"/>
          <p:cNvPicPr>
            <a:picLocks noChangeAspect="1"/>
          </p:cNvPicPr>
          <p:nvPr/>
        </p:nvPicPr>
        <p:blipFill>
          <a:blip r:embed="rId2"/>
          <a:stretch>
            <a:fillRect/>
          </a:stretch>
        </p:blipFill>
        <p:spPr>
          <a:xfrm>
            <a:off x="762000" y="2286000"/>
            <a:ext cx="7620000" cy="4321792"/>
          </a:xfrm>
          <a:prstGeom prst="rect">
            <a:avLst/>
          </a:prstGeom>
        </p:spPr>
      </p:pic>
    </p:spTree>
    <p:extLst>
      <p:ext uri="{BB962C8B-B14F-4D97-AF65-F5344CB8AC3E}">
        <p14:creationId xmlns:p14="http://schemas.microsoft.com/office/powerpoint/2010/main" val="663214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Το κράτος</a:t>
            </a:r>
            <a:endParaRPr lang="en-GB" dirty="0">
              <a:solidFill>
                <a:srgbClr val="D4542E"/>
              </a:solidFill>
            </a:endParaRPr>
          </a:p>
        </p:txBody>
      </p:sp>
      <p:sp>
        <p:nvSpPr>
          <p:cNvPr id="3" name="Content Placeholder 2"/>
          <p:cNvSpPr>
            <a:spLocks noGrp="1"/>
          </p:cNvSpPr>
          <p:nvPr>
            <p:ph idx="1"/>
          </p:nvPr>
        </p:nvSpPr>
        <p:spPr/>
        <p:txBody>
          <a:bodyPr>
            <a:normAutofit/>
          </a:bodyPr>
          <a:lstStyle/>
          <a:p>
            <a:pPr marL="0" indent="0">
              <a:buNone/>
            </a:pPr>
            <a:r>
              <a:rPr lang="el-GR" b="1" dirty="0">
                <a:solidFill>
                  <a:srgbClr val="D4542E"/>
                </a:solidFill>
              </a:rPr>
              <a:t>Τί είναι το κράτος;</a:t>
            </a:r>
            <a:endParaRPr lang="en-GB" sz="2000" b="1" dirty="0">
              <a:solidFill>
                <a:srgbClr val="D4542E"/>
              </a:solidFill>
            </a:endParaRPr>
          </a:p>
          <a:p>
            <a:pPr marL="0" indent="0">
              <a:buNone/>
            </a:pPr>
            <a:endParaRPr lang="en-GB" sz="1000" dirty="0"/>
          </a:p>
          <a:p>
            <a:pPr marL="0" indent="0">
              <a:buNone/>
            </a:pPr>
            <a:r>
              <a:rPr lang="el-GR" sz="2000" b="1" dirty="0">
                <a:solidFill>
                  <a:srgbClr val="D4542E"/>
                </a:solidFill>
              </a:rPr>
              <a:t>Κράτος</a:t>
            </a:r>
            <a:r>
              <a:rPr lang="en-US" sz="2000" dirty="0"/>
              <a:t>: </a:t>
            </a:r>
            <a:r>
              <a:rPr lang="el-GR" sz="2000" dirty="0"/>
              <a:t>Η νομική και πολιτική εξουσία μιας περιοχής, στην οποία κατοικεί πληθυσμός και η οποία </a:t>
            </a:r>
            <a:r>
              <a:rPr lang="el-GR" sz="2000" dirty="0" err="1"/>
              <a:t>οριοθετείται</a:t>
            </a:r>
            <a:r>
              <a:rPr lang="el-GR" sz="2000" dirty="0"/>
              <a:t> από σύνορα. </a:t>
            </a:r>
          </a:p>
          <a:p>
            <a:pPr marL="0" indent="0">
              <a:buNone/>
            </a:pPr>
            <a:r>
              <a:rPr lang="el-GR" sz="2000" b="1" dirty="0">
                <a:solidFill>
                  <a:srgbClr val="D4542E"/>
                </a:solidFill>
              </a:rPr>
              <a:t>Κυριαρχία</a:t>
            </a:r>
            <a:r>
              <a:rPr lang="en-US" sz="2000" dirty="0"/>
              <a:t>: </a:t>
            </a:r>
            <a:r>
              <a:rPr lang="el-GR" sz="2000" dirty="0"/>
              <a:t>Η τελική πηγή εξουσίας σε μια κοινωνία. Ο κυρίαρχος (</a:t>
            </a:r>
            <a:r>
              <a:rPr lang="en-US" sz="2000" dirty="0"/>
              <a:t>sovereign</a:t>
            </a:r>
            <a:r>
              <a:rPr lang="el-GR" sz="2000" dirty="0"/>
              <a:t>) είναι ο ανώτατος και τελικός αρμόδιος για τη λήψη των αποφάσεων εντός μιας κοινότητας. </a:t>
            </a:r>
          </a:p>
          <a:p>
            <a:pPr marL="0" indent="0">
              <a:buNone/>
            </a:pPr>
            <a:r>
              <a:rPr lang="el-GR" sz="2000" b="1" dirty="0">
                <a:solidFill>
                  <a:srgbClr val="D4542E"/>
                </a:solidFill>
              </a:rPr>
              <a:t>Πολίτης</a:t>
            </a:r>
            <a:r>
              <a:rPr lang="en-US" sz="2000" dirty="0"/>
              <a:t>: </a:t>
            </a:r>
            <a:r>
              <a:rPr lang="el-GR" sz="2000" dirty="0"/>
              <a:t>Το πλήρες μέλος ενός κράτους, το οποίο απολαμβάνει τα δικαιώματα και φέρει τα καθήκοντα που συνδέονται με αυτή την ιδιότητα. Η ιδιότητα του πολίτη (ή ιθαγένεια) κατά κανόνα επιβεβαιώνεται από κάποιο επίσημο έγγραφο όπως η ταυτότητα ή το διαβατήριο. Η ιθαγένεια επιβεβαιώνεται κατά κανόνα από κάποιο </a:t>
            </a:r>
            <a:r>
              <a:rPr lang="el-GR" sz="2000" dirty="0" err="1"/>
              <a:t>έγρραφο</a:t>
            </a:r>
            <a:r>
              <a:rPr lang="el-GR" sz="2000" dirty="0"/>
              <a:t> όπως διαβατήριο ή ταυτότητα</a:t>
            </a:r>
            <a:r>
              <a:rPr lang="en-US" sz="2000" dirty="0"/>
              <a:t>.</a:t>
            </a:r>
          </a:p>
          <a:p>
            <a:pPr marL="0" indent="0">
              <a:buNone/>
            </a:pPr>
            <a:endParaRPr lang="en-GB" sz="2000" dirty="0"/>
          </a:p>
          <a:p>
            <a:endParaRPr lang="en-GB" dirty="0"/>
          </a:p>
        </p:txBody>
      </p:sp>
    </p:spTree>
    <p:extLst>
      <p:ext uri="{BB962C8B-B14F-4D97-AF65-F5344CB8AC3E}">
        <p14:creationId xmlns:p14="http://schemas.microsoft.com/office/powerpoint/2010/main" val="951632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Το κράτος</a:t>
            </a:r>
            <a:endParaRPr lang="en-GB" dirty="0">
              <a:solidFill>
                <a:srgbClr val="D4542E"/>
              </a:solidFill>
            </a:endParaRPr>
          </a:p>
        </p:txBody>
      </p:sp>
      <p:sp>
        <p:nvSpPr>
          <p:cNvPr id="3" name="Content Placeholder 2"/>
          <p:cNvSpPr>
            <a:spLocks noGrp="1"/>
          </p:cNvSpPr>
          <p:nvPr>
            <p:ph idx="1"/>
          </p:nvPr>
        </p:nvSpPr>
        <p:spPr/>
        <p:txBody>
          <a:bodyPr>
            <a:normAutofit fontScale="92500" lnSpcReduction="10000"/>
          </a:bodyPr>
          <a:lstStyle/>
          <a:p>
            <a:pPr marL="0" indent="0">
              <a:buNone/>
            </a:pPr>
            <a:r>
              <a:rPr lang="el-GR" b="1" dirty="0">
                <a:solidFill>
                  <a:srgbClr val="D4542E"/>
                </a:solidFill>
              </a:rPr>
              <a:t>Απαρχές και εξέλιξη</a:t>
            </a:r>
            <a:endParaRPr lang="en-GB" b="1" dirty="0">
              <a:solidFill>
                <a:srgbClr val="D4542E"/>
              </a:solidFill>
            </a:endParaRPr>
          </a:p>
          <a:p>
            <a:pPr marL="0" indent="0">
              <a:buNone/>
            </a:pPr>
            <a:endParaRPr lang="en-GB" sz="1000" b="1" dirty="0">
              <a:solidFill>
                <a:srgbClr val="D4542E"/>
              </a:solidFill>
            </a:endParaRPr>
          </a:p>
          <a:p>
            <a:pPr marL="0" indent="0">
              <a:buNone/>
            </a:pPr>
            <a:r>
              <a:rPr lang="el-GR" sz="2000" b="1" dirty="0" err="1">
                <a:solidFill>
                  <a:srgbClr val="D4542E"/>
                </a:solidFill>
              </a:rPr>
              <a:t>Βεστφαλιανό</a:t>
            </a:r>
            <a:r>
              <a:rPr lang="el-GR" sz="2000" b="1" dirty="0">
                <a:solidFill>
                  <a:srgbClr val="D4542E"/>
                </a:solidFill>
              </a:rPr>
              <a:t> σύστημα</a:t>
            </a:r>
            <a:r>
              <a:rPr lang="en-US" sz="2000" dirty="0"/>
              <a:t>: </a:t>
            </a:r>
            <a:r>
              <a:rPr lang="el-GR" sz="2000" dirty="0"/>
              <a:t>Το σύγχρονο κρατικό σύστημα, το οποίο κατά πολλούς προέκυψε ως αποτέλεσμα της Ειρήνης της Βεστφαλίας (1648), και το οποίο βασίζεται στην κρατική κυριαρχία και στην πολιτική αυτοδιάθεση. </a:t>
            </a:r>
            <a:br>
              <a:rPr lang="el-GR" sz="2000" dirty="0"/>
            </a:br>
            <a:r>
              <a:rPr lang="el-GR" sz="2000" b="1" dirty="0">
                <a:solidFill>
                  <a:srgbClr val="D4542E"/>
                </a:solidFill>
              </a:rPr>
              <a:t>Φυσικά δικαιώματα</a:t>
            </a:r>
            <a:r>
              <a:rPr lang="en-US" sz="2000" dirty="0"/>
              <a:t>: </a:t>
            </a:r>
            <a:r>
              <a:rPr lang="el-GR" sz="2000" dirty="0"/>
              <a:t>Τα δικαιώματα εκείνα (όπως το δικαίωμα στη ζωή, την ελευθερία και την ιδιοκτησία), που θεωρείται ότι εκχωρήθηκαν στους ανθρώπους από τον Θεό ή τη φύση, και των οποίων η ύπαρξη κρίνεται ως ανεξάρτητη από την εκάστοτε κυβέρνηση. </a:t>
            </a:r>
            <a:endParaRPr lang="en-US" sz="2000" dirty="0"/>
          </a:p>
          <a:p>
            <a:pPr marL="0" indent="0">
              <a:buNone/>
            </a:pPr>
            <a:r>
              <a:rPr lang="el-GR" sz="2000" b="1" dirty="0">
                <a:solidFill>
                  <a:srgbClr val="D4542E"/>
                </a:solidFill>
              </a:rPr>
              <a:t>Ολοκληρωτικός πόλεμος</a:t>
            </a:r>
            <a:r>
              <a:rPr lang="en-US" sz="2000" dirty="0"/>
              <a:t>: </a:t>
            </a:r>
            <a:r>
              <a:rPr lang="el-GR" sz="2000" dirty="0"/>
              <a:t>Πόλεμος που απαιτεί την κινητοποίηση του πληθυσμού προς υποστήριξη μιας σύγκρουσης που διεξάγεται με τη χρήση προηγμένων πολεμικών συστημάτων σε ευρεία γεωγραφική κλίμακα και απαιτεί κεντρική κρατική ηγεσία, παρέμβαση και χρηματοδότηση. </a:t>
            </a:r>
            <a:endParaRPr lang="en-US" sz="2000" dirty="0"/>
          </a:p>
          <a:p>
            <a:pPr marL="0" indent="0">
              <a:buNone/>
            </a:pPr>
            <a:r>
              <a:rPr lang="el-GR" sz="2000" b="1" dirty="0">
                <a:solidFill>
                  <a:srgbClr val="D4542E"/>
                </a:solidFill>
              </a:rPr>
              <a:t>Κοινωνικό κράτος</a:t>
            </a:r>
            <a:r>
              <a:rPr lang="en-US" sz="2000" dirty="0"/>
              <a:t>: </a:t>
            </a:r>
            <a:r>
              <a:rPr lang="el-GR" sz="2000" dirty="0"/>
              <a:t>Μια διευθέτηση, όπου η κυβέρνηση είναι ο κύριος υπεύθυνος για την κοινωνική και οικονομική ασφάλεια των πολιτών της μέσω δημόσιων προγραμμάτων, όπως η παροχή εισοδήματος στους ανέργους, συντάξεων στους ηλικιωμένους και ιατρικής περίθαλψης στους ασθενείς. </a:t>
            </a:r>
            <a:endParaRPr lang="en-GB" sz="2000" dirty="0"/>
          </a:p>
          <a:p>
            <a:pPr marL="0" indent="0">
              <a:buNone/>
            </a:pPr>
            <a:endParaRPr lang="en-GB" sz="1000" b="1" dirty="0">
              <a:solidFill>
                <a:srgbClr val="D4542E"/>
              </a:solidFill>
            </a:endParaRPr>
          </a:p>
          <a:p>
            <a:pPr marL="0" indent="0">
              <a:buNone/>
            </a:pPr>
            <a:endParaRPr lang="en-GB" sz="2000" dirty="0"/>
          </a:p>
        </p:txBody>
      </p:sp>
    </p:spTree>
    <p:extLst>
      <p:ext uri="{BB962C8B-B14F-4D97-AF65-F5344CB8AC3E}">
        <p14:creationId xmlns:p14="http://schemas.microsoft.com/office/powerpoint/2010/main" val="40735278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Το κράτος</a:t>
            </a:r>
            <a:endParaRPr lang="en-GB" dirty="0">
              <a:solidFill>
                <a:srgbClr val="D4542E"/>
              </a:solidFill>
            </a:endParaRPr>
          </a:p>
        </p:txBody>
      </p:sp>
      <p:sp>
        <p:nvSpPr>
          <p:cNvPr id="3" name="Content Placeholder 2"/>
          <p:cNvSpPr>
            <a:spLocks noGrp="1"/>
          </p:cNvSpPr>
          <p:nvPr>
            <p:ph idx="1"/>
          </p:nvPr>
        </p:nvSpPr>
        <p:spPr/>
        <p:txBody>
          <a:bodyPr>
            <a:normAutofit/>
          </a:bodyPr>
          <a:lstStyle/>
          <a:p>
            <a:pPr marL="0" indent="0">
              <a:buNone/>
            </a:pPr>
            <a:r>
              <a:rPr lang="el-GR" b="1" dirty="0">
                <a:solidFill>
                  <a:srgbClr val="D4542E"/>
                </a:solidFill>
              </a:rPr>
              <a:t>Απαρχές και εξέλιξη</a:t>
            </a:r>
            <a:endParaRPr lang="en-GB" b="1" dirty="0">
              <a:solidFill>
                <a:srgbClr val="D4542E"/>
              </a:solidFill>
            </a:endParaRPr>
          </a:p>
          <a:p>
            <a:pPr marL="0" indent="0">
              <a:buNone/>
            </a:pPr>
            <a:endParaRPr lang="en-GB" sz="1000" dirty="0"/>
          </a:p>
          <a:p>
            <a:pPr marL="0" indent="0">
              <a:buNone/>
            </a:pPr>
            <a:r>
              <a:rPr lang="el-GR" sz="2000" dirty="0"/>
              <a:t>Κύματα της εξέλιξης των κρατών</a:t>
            </a:r>
            <a:r>
              <a:rPr lang="en-GB" sz="2000" dirty="0"/>
              <a:t>:</a:t>
            </a:r>
          </a:p>
          <a:p>
            <a:pPr>
              <a:buClr>
                <a:srgbClr val="D4542E"/>
              </a:buClr>
              <a:buSzPct val="80000"/>
              <a:buFont typeface="Arial" panose="020B0604020202020204" pitchFamily="34" charset="0"/>
              <a:buChar char="●"/>
            </a:pPr>
            <a:r>
              <a:rPr lang="el-GR" sz="2000" dirty="0"/>
              <a:t>Πρώτο κύμα </a:t>
            </a:r>
            <a:r>
              <a:rPr lang="en-GB" sz="2000" dirty="0"/>
              <a:t>(</a:t>
            </a:r>
            <a:r>
              <a:rPr lang="el-GR" sz="2000" dirty="0"/>
              <a:t>αρχές </a:t>
            </a:r>
            <a:r>
              <a:rPr lang="en-GB" sz="2000" dirty="0"/>
              <a:t>19</a:t>
            </a:r>
            <a:r>
              <a:rPr lang="el-GR" sz="2000" baseline="30000" dirty="0"/>
              <a:t>ου</a:t>
            </a:r>
            <a:r>
              <a:rPr lang="en-GB" sz="2000" dirty="0"/>
              <a:t> </a:t>
            </a:r>
            <a:r>
              <a:rPr lang="el-GR" sz="2000" dirty="0"/>
              <a:t>Αιώνα</a:t>
            </a:r>
            <a:r>
              <a:rPr lang="en-GB" sz="2000" dirty="0"/>
              <a:t>): </a:t>
            </a:r>
            <a:r>
              <a:rPr lang="el-GR" sz="2000" dirty="0"/>
              <a:t>Κυρίως στη Λατινική Αμερική</a:t>
            </a:r>
            <a:r>
              <a:rPr lang="en-GB" sz="2000" dirty="0"/>
              <a:t>.</a:t>
            </a:r>
          </a:p>
          <a:p>
            <a:pPr>
              <a:buClr>
                <a:srgbClr val="D4542E"/>
              </a:buClr>
              <a:buSzPct val="80000"/>
              <a:buFont typeface="Arial" panose="020B0604020202020204" pitchFamily="34" charset="0"/>
              <a:buChar char="●"/>
            </a:pPr>
            <a:r>
              <a:rPr lang="el-GR" sz="2000" dirty="0"/>
              <a:t>Δεύτερο κύμα </a:t>
            </a:r>
            <a:r>
              <a:rPr lang="en-GB" sz="2000" dirty="0"/>
              <a:t>(</a:t>
            </a:r>
            <a:r>
              <a:rPr lang="el-GR" sz="2000" dirty="0"/>
              <a:t>μετά τον Α΄ Παγκόσμιο Πόλεμο</a:t>
            </a:r>
            <a:r>
              <a:rPr lang="en-GB" sz="2000" dirty="0"/>
              <a:t>): </a:t>
            </a:r>
            <a:r>
              <a:rPr lang="el-GR" sz="2000" dirty="0"/>
              <a:t>Κυρίως στην Ευρώπη, τη Μέση Ανατολή, κατάρρευση της </a:t>
            </a:r>
            <a:r>
              <a:rPr lang="el-GR" sz="2000" dirty="0" err="1"/>
              <a:t>Αυστροουγγρικής</a:t>
            </a:r>
            <a:r>
              <a:rPr lang="el-GR" sz="2000" dirty="0"/>
              <a:t>, της Οθωμανικής, και της Ρωσικής αυτοκρατορίας. </a:t>
            </a:r>
          </a:p>
          <a:p>
            <a:pPr>
              <a:buClr>
                <a:srgbClr val="D4542E"/>
              </a:buClr>
              <a:buSzPct val="80000"/>
              <a:buFont typeface="Arial" panose="020B0604020202020204" pitchFamily="34" charset="0"/>
              <a:buChar char="●"/>
            </a:pPr>
            <a:r>
              <a:rPr lang="el-GR" sz="2000" dirty="0"/>
              <a:t>Τρίτο κύμα </a:t>
            </a:r>
            <a:r>
              <a:rPr lang="en-GB" sz="2000" dirty="0"/>
              <a:t>(</a:t>
            </a:r>
            <a:r>
              <a:rPr lang="el-GR" sz="2000" dirty="0"/>
              <a:t>μετά το </a:t>
            </a:r>
            <a:r>
              <a:rPr lang="en-GB" sz="2000" dirty="0"/>
              <a:t>1945): </a:t>
            </a:r>
            <a:r>
              <a:rPr lang="el-GR" sz="2000" dirty="0"/>
              <a:t>Κυρίως στην Αφρική και την Ασία, με το τέλος των ευρωπαϊκών αποικιακών αυτοκρατοριών.</a:t>
            </a:r>
            <a:endParaRPr lang="en-GB" sz="2000" dirty="0">
              <a:highlight>
                <a:srgbClr val="FFFF00"/>
              </a:highlight>
            </a:endParaRPr>
          </a:p>
          <a:p>
            <a:pPr>
              <a:buClr>
                <a:srgbClr val="D4542E"/>
              </a:buClr>
              <a:buSzPct val="80000"/>
              <a:buFont typeface="Arial" panose="020B0604020202020204" pitchFamily="34" charset="0"/>
              <a:buChar char="●"/>
            </a:pPr>
            <a:r>
              <a:rPr lang="el-GR" sz="2000" dirty="0"/>
              <a:t>Τέταρτο κύμα </a:t>
            </a:r>
            <a:r>
              <a:rPr lang="en-GB" sz="2000" dirty="0"/>
              <a:t>(</a:t>
            </a:r>
            <a:r>
              <a:rPr lang="el-GR" sz="2000" dirty="0"/>
              <a:t>δεκαετία του </a:t>
            </a:r>
            <a:r>
              <a:rPr lang="en-GB" sz="2000" dirty="0"/>
              <a:t>1990): </a:t>
            </a:r>
            <a:r>
              <a:rPr lang="el-GR" sz="2000" dirty="0"/>
              <a:t>Ασία και Βαλκάνια, με την κατάρρευση του κομμουνισμού και τη διάλυση της Σοβιετικής Ένωσης</a:t>
            </a:r>
            <a:r>
              <a:rPr lang="en-GB" sz="2000" dirty="0"/>
              <a:t>.</a:t>
            </a:r>
          </a:p>
        </p:txBody>
      </p:sp>
    </p:spTree>
    <p:extLst>
      <p:ext uri="{BB962C8B-B14F-4D97-AF65-F5344CB8AC3E}">
        <p14:creationId xmlns:p14="http://schemas.microsoft.com/office/powerpoint/2010/main" val="3458980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Το κράτος</a:t>
            </a:r>
            <a:endParaRPr lang="en-GB" dirty="0">
              <a:solidFill>
                <a:srgbClr val="D4542E"/>
              </a:solidFill>
            </a:endParaRPr>
          </a:p>
        </p:txBody>
      </p:sp>
      <p:sp>
        <p:nvSpPr>
          <p:cNvPr id="3" name="Content Placeholder 2"/>
          <p:cNvSpPr>
            <a:spLocks noGrp="1"/>
          </p:cNvSpPr>
          <p:nvPr>
            <p:ph idx="1"/>
          </p:nvPr>
        </p:nvSpPr>
        <p:spPr/>
        <p:txBody>
          <a:bodyPr>
            <a:normAutofit/>
          </a:bodyPr>
          <a:lstStyle/>
          <a:p>
            <a:pPr marL="0" indent="0">
              <a:buNone/>
            </a:pPr>
            <a:r>
              <a:rPr lang="el-GR" b="1" dirty="0">
                <a:solidFill>
                  <a:srgbClr val="D4542E"/>
                </a:solidFill>
              </a:rPr>
              <a:t>Απαρχές και εξέλιξη</a:t>
            </a:r>
            <a:endParaRPr lang="en-GB" b="1" dirty="0">
              <a:solidFill>
                <a:srgbClr val="D4542E"/>
              </a:solidFill>
            </a:endParaRPr>
          </a:p>
          <a:p>
            <a:pPr marL="0" indent="0">
              <a:buNone/>
            </a:pPr>
            <a:endParaRPr lang="en-GB" sz="2000" dirty="0"/>
          </a:p>
          <a:p>
            <a:pPr marL="0" indent="0">
              <a:buNone/>
            </a:pPr>
            <a:endParaRPr lang="en-GB" sz="2000" dirty="0"/>
          </a:p>
        </p:txBody>
      </p:sp>
      <p:pic>
        <p:nvPicPr>
          <p:cNvPr id="4" name="Εικόνα 3"/>
          <p:cNvPicPr>
            <a:picLocks noChangeAspect="1"/>
          </p:cNvPicPr>
          <p:nvPr/>
        </p:nvPicPr>
        <p:blipFill>
          <a:blip r:embed="rId2"/>
          <a:stretch>
            <a:fillRect/>
          </a:stretch>
        </p:blipFill>
        <p:spPr>
          <a:xfrm>
            <a:off x="685800" y="2285999"/>
            <a:ext cx="6477000" cy="4373077"/>
          </a:xfrm>
          <a:prstGeom prst="rect">
            <a:avLst/>
          </a:prstGeom>
        </p:spPr>
      </p:pic>
    </p:spTree>
    <p:extLst>
      <p:ext uri="{BB962C8B-B14F-4D97-AF65-F5344CB8AC3E}">
        <p14:creationId xmlns:p14="http://schemas.microsoft.com/office/powerpoint/2010/main" val="413035097"/>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1024</Words>
  <Application>Microsoft Office PowerPoint</Application>
  <PresentationFormat>Προβολή στην οθόνη (4:3)</PresentationFormat>
  <Paragraphs>81</Paragraphs>
  <Slides>18</Slides>
  <Notes>1</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18</vt:i4>
      </vt:variant>
    </vt:vector>
  </HeadingPairs>
  <TitlesOfParts>
    <vt:vector size="22" baseType="lpstr">
      <vt:lpstr>Arial</vt:lpstr>
      <vt:lpstr>Calibri</vt:lpstr>
      <vt:lpstr>Calibri Light</vt:lpstr>
      <vt:lpstr>Θέμα του Office</vt:lpstr>
      <vt:lpstr>Παρουσίαση του PowerPoint</vt:lpstr>
      <vt:lpstr>ΚΕΦΑΛΑΙΟ 4 Το κράτος</vt:lpstr>
      <vt:lpstr>Το κράτος</vt:lpstr>
      <vt:lpstr>Το κράτος</vt:lpstr>
      <vt:lpstr>Το κράτος</vt:lpstr>
      <vt:lpstr>Το κράτος</vt:lpstr>
      <vt:lpstr>Το κράτος</vt:lpstr>
      <vt:lpstr>Το κράτος</vt:lpstr>
      <vt:lpstr>Το κράτος</vt:lpstr>
      <vt:lpstr>Το κράτος</vt:lpstr>
      <vt:lpstr>Το κράτος</vt:lpstr>
      <vt:lpstr>Το κράτος</vt:lpstr>
      <vt:lpstr>Το κράτος</vt:lpstr>
      <vt:lpstr>Το κράτος</vt:lpstr>
      <vt:lpstr>Το κράτος</vt:lpstr>
      <vt:lpstr>Το κράτος</vt:lpstr>
      <vt:lpstr>Το κράτος</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ΜΑΓΔΑ ΚΑΡΑΒΙΩΤΗ</dc:creator>
  <cp:lastModifiedBy>anastassios chardas</cp:lastModifiedBy>
  <cp:revision>2</cp:revision>
  <dcterms:created xsi:type="dcterms:W3CDTF">2020-10-16T12:58:00Z</dcterms:created>
  <dcterms:modified xsi:type="dcterms:W3CDTF">2022-04-07T15:46:09Z</dcterms:modified>
</cp:coreProperties>
</file>