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91" r:id="rId3"/>
    <p:sldMasterId id="2147483708" r:id="rId4"/>
    <p:sldMasterId id="2147483720" r:id="rId5"/>
  </p:sldMasterIdLst>
  <p:sldIdLst>
    <p:sldId id="256" r:id="rId6"/>
    <p:sldId id="257" r:id="rId7"/>
    <p:sldId id="258" r:id="rId8"/>
    <p:sldId id="435" r:id="rId9"/>
    <p:sldId id="436" r:id="rId10"/>
    <p:sldId id="259" r:id="rId11"/>
    <p:sldId id="437" r:id="rId12"/>
    <p:sldId id="294" r:id="rId13"/>
    <p:sldId id="438" r:id="rId14"/>
    <p:sldId id="439" r:id="rId15"/>
    <p:sldId id="440" r:id="rId16"/>
    <p:sldId id="261" r:id="rId17"/>
    <p:sldId id="265" r:id="rId18"/>
    <p:sldId id="2145706812" r:id="rId19"/>
    <p:sldId id="2145706810" r:id="rId20"/>
    <p:sldId id="2145706811" r:id="rId21"/>
    <p:sldId id="2145706808" r:id="rId22"/>
    <p:sldId id="2145706809" r:id="rId23"/>
    <p:sldId id="347" r:id="rId24"/>
    <p:sldId id="2145706813" r:id="rId25"/>
    <p:sldId id="260" r:id="rId26"/>
    <p:sldId id="262" r:id="rId27"/>
    <p:sldId id="263"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ος Πολύζος" userId="49bd9883-38f1-4410-9a28-6e5045e10986" providerId="ADAL" clId="{7354CBC6-427F-484A-AD55-3EC667EB63F8}"/>
    <pc:docChg chg="addSld delSld modSld sldOrd">
      <pc:chgData name="Νικόλαος Πολύζος" userId="49bd9883-38f1-4410-9a28-6e5045e10986" providerId="ADAL" clId="{7354CBC6-427F-484A-AD55-3EC667EB63F8}" dt="2023-12-10T19:53:10.291" v="75"/>
      <pc:docMkLst>
        <pc:docMk/>
      </pc:docMkLst>
      <pc:sldChg chg="modSp mod">
        <pc:chgData name="Νικόλαος Πολύζος" userId="49bd9883-38f1-4410-9a28-6e5045e10986" providerId="ADAL" clId="{7354CBC6-427F-484A-AD55-3EC667EB63F8}" dt="2023-12-10T19:43:12.380" v="60" actId="20577"/>
        <pc:sldMkLst>
          <pc:docMk/>
          <pc:sldMk cId="2110284288" sldId="256"/>
        </pc:sldMkLst>
        <pc:spChg chg="mod">
          <ac:chgData name="Νικόλαος Πολύζος" userId="49bd9883-38f1-4410-9a28-6e5045e10986" providerId="ADAL" clId="{7354CBC6-427F-484A-AD55-3EC667EB63F8}" dt="2023-12-10T19:43:02.974" v="53" actId="6549"/>
          <ac:spMkLst>
            <pc:docMk/>
            <pc:sldMk cId="2110284288" sldId="256"/>
            <ac:spMk id="2" creationId="{D7677C7C-433D-0225-72A7-2AB4B76DE48E}"/>
          </ac:spMkLst>
        </pc:spChg>
        <pc:spChg chg="mod">
          <ac:chgData name="Νικόλαος Πολύζος" userId="49bd9883-38f1-4410-9a28-6e5045e10986" providerId="ADAL" clId="{7354CBC6-427F-484A-AD55-3EC667EB63F8}" dt="2023-12-10T19:43:12.380" v="60" actId="20577"/>
          <ac:spMkLst>
            <pc:docMk/>
            <pc:sldMk cId="2110284288" sldId="256"/>
            <ac:spMk id="3" creationId="{9286C6BA-E1CD-F0DA-84F7-C92925659C10}"/>
          </ac:spMkLst>
        </pc:spChg>
      </pc:sldChg>
      <pc:sldChg chg="ord">
        <pc:chgData name="Νικόλαος Πολύζος" userId="49bd9883-38f1-4410-9a28-6e5045e10986" providerId="ADAL" clId="{7354CBC6-427F-484A-AD55-3EC667EB63F8}" dt="2023-12-10T19:46:53.226" v="64"/>
        <pc:sldMkLst>
          <pc:docMk/>
          <pc:sldMk cId="3007662151" sldId="261"/>
        </pc:sldMkLst>
      </pc:sldChg>
      <pc:sldChg chg="del">
        <pc:chgData name="Νικόλαος Πολύζος" userId="49bd9883-38f1-4410-9a28-6e5045e10986" providerId="ADAL" clId="{7354CBC6-427F-484A-AD55-3EC667EB63F8}" dt="2023-12-10T19:49:30.212" v="65" actId="2696"/>
        <pc:sldMkLst>
          <pc:docMk/>
          <pc:sldMk cId="3500941734" sldId="265"/>
        </pc:sldMkLst>
      </pc:sldChg>
      <pc:sldChg chg="ord">
        <pc:chgData name="Νικόλαος Πολύζος" userId="49bd9883-38f1-4410-9a28-6e5045e10986" providerId="ADAL" clId="{7354CBC6-427F-484A-AD55-3EC667EB63F8}" dt="2023-12-10T19:46:30.984" v="62"/>
        <pc:sldMkLst>
          <pc:docMk/>
          <pc:sldMk cId="2885497723" sldId="437"/>
        </pc:sldMkLst>
      </pc:sldChg>
      <pc:sldChg chg="ord">
        <pc:chgData name="Νικόλαος Πολύζος" userId="49bd9883-38f1-4410-9a28-6e5045e10986" providerId="ADAL" clId="{7354CBC6-427F-484A-AD55-3EC667EB63F8}" dt="2023-12-10T19:51:36.877" v="72"/>
        <pc:sldMkLst>
          <pc:docMk/>
          <pc:sldMk cId="976772880" sldId="2145706808"/>
        </pc:sldMkLst>
      </pc:sldChg>
      <pc:sldChg chg="ord">
        <pc:chgData name="Νικόλαος Πολύζος" userId="49bd9883-38f1-4410-9a28-6e5045e10986" providerId="ADAL" clId="{7354CBC6-427F-484A-AD55-3EC667EB63F8}" dt="2023-12-10T19:51:45.693" v="74"/>
        <pc:sldMkLst>
          <pc:docMk/>
          <pc:sldMk cId="2264734665" sldId="2145706809"/>
        </pc:sldMkLst>
      </pc:sldChg>
      <pc:sldChg chg="ord">
        <pc:chgData name="Νικόλαος Πολύζος" userId="49bd9883-38f1-4410-9a28-6e5045e10986" providerId="ADAL" clId="{7354CBC6-427F-484A-AD55-3EC667EB63F8}" dt="2023-12-10T19:49:51.362" v="67"/>
        <pc:sldMkLst>
          <pc:docMk/>
          <pc:sldMk cId="1523270931" sldId="2145706812"/>
        </pc:sldMkLst>
      </pc:sldChg>
      <pc:sldChg chg="del">
        <pc:chgData name="Νικόλαος Πολύζος" userId="49bd9883-38f1-4410-9a28-6e5045e10986" providerId="ADAL" clId="{7354CBC6-427F-484A-AD55-3EC667EB63F8}" dt="2023-12-10T19:53:10.291" v="75"/>
        <pc:sldMkLst>
          <pc:docMk/>
          <pc:sldMk cId="2176308692" sldId="2145706814"/>
        </pc:sldMkLst>
      </pc:sldChg>
      <pc:sldChg chg="del">
        <pc:chgData name="Νικόλαος Πολύζος" userId="49bd9883-38f1-4410-9a28-6e5045e10986" providerId="ADAL" clId="{7354CBC6-427F-484A-AD55-3EC667EB63F8}" dt="2023-12-10T19:50:42.831" v="70"/>
        <pc:sldMkLst>
          <pc:docMk/>
          <pc:sldMk cId="4113875905" sldId="2145706814"/>
        </pc:sldMkLst>
      </pc:sldChg>
      <pc:sldChg chg="del">
        <pc:chgData name="Νικόλαος Πολύζος" userId="49bd9883-38f1-4410-9a28-6e5045e10986" providerId="ADAL" clId="{7354CBC6-427F-484A-AD55-3EC667EB63F8}" dt="2023-12-10T19:53:10.291" v="75"/>
        <pc:sldMkLst>
          <pc:docMk/>
          <pc:sldMk cId="1358245401" sldId="2145706815"/>
        </pc:sldMkLst>
      </pc:sldChg>
      <pc:sldChg chg="add del">
        <pc:chgData name="Νικόλαος Πολύζος" userId="49bd9883-38f1-4410-9a28-6e5045e10986" providerId="ADAL" clId="{7354CBC6-427F-484A-AD55-3EC667EB63F8}" dt="2023-12-10T19:50:41.342" v="69"/>
        <pc:sldMkLst>
          <pc:docMk/>
          <pc:sldMk cId="2067919426" sldId="21457068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232063741346157E-2"/>
          <c:y val="2.6249981873812736E-2"/>
          <c:w val="0.9696977493549811"/>
          <c:h val="0.88996425515871291"/>
        </c:manualLayout>
      </c:layout>
      <c:lineChart>
        <c:grouping val="standard"/>
        <c:varyColors val="0"/>
        <c:ser>
          <c:idx val="7"/>
          <c:order val="0"/>
          <c:tx>
            <c:strRef>
              <c:f>Φαρμακα!$A$9</c:f>
              <c:strCache>
                <c:ptCount val="1"/>
                <c:pt idx="0">
                  <c:v>Σύνολο</c:v>
                </c:pt>
              </c:strCache>
            </c:strRef>
          </c:tx>
          <c:spPr>
            <a:ln w="38100" cap="rnd">
              <a:solidFill>
                <a:srgbClr val="9900CC"/>
              </a:solidFill>
              <a:round/>
            </a:ln>
            <a:effectLst/>
          </c:spPr>
          <c:marker>
            <c:symbol val="circle"/>
            <c:size val="7"/>
            <c:spPr>
              <a:solidFill>
                <a:schemeClr val="bg2"/>
              </a:solidFill>
              <a:ln w="12700">
                <a:solidFill>
                  <a:schemeClr val="tx1"/>
                </a:solidFill>
                <a:round/>
              </a:ln>
              <a:effectLst/>
            </c:spPr>
          </c:marker>
          <c:dLbls>
            <c:dLbl>
              <c:idx val="0"/>
              <c:layout>
                <c:manualLayout>
                  <c:x val="3.206243032329989E-2"/>
                  <c:y val="-1.841620626151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CC-44E7-94C2-40EDEA942B40}"/>
                </c:ext>
              </c:extLst>
            </c:dLbl>
            <c:dLbl>
              <c:idx val="1"/>
              <c:layout>
                <c:manualLayout>
                  <c:x val="1.8121472274159708E-2"/>
                  <c:y val="1.3812154696132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CC-44E7-94C2-40EDEA942B40}"/>
                </c:ext>
              </c:extLst>
            </c:dLbl>
            <c:dLbl>
              <c:idx val="2"/>
              <c:layout>
                <c:manualLayout>
                  <c:x val="-0.13559090230778009"/>
                  <c:y val="1.841620626151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CC-44E7-94C2-40EDEA942B40}"/>
                </c:ext>
              </c:extLst>
            </c:dLbl>
            <c:dLbl>
              <c:idx val="3"/>
              <c:layout>
                <c:manualLayout>
                  <c:x val="-0.12200124649970595"/>
                  <c:y val="4.1436464088397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CC-44E7-94C2-40EDEA942B40}"/>
                </c:ext>
              </c:extLst>
            </c:dLbl>
            <c:dLbl>
              <c:idx val="4"/>
              <c:layout>
                <c:manualLayout>
                  <c:x val="-0.14429779053538039"/>
                  <c:y val="2.3020257826887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CC-44E7-94C2-40EDEA942B40}"/>
                </c:ext>
              </c:extLst>
            </c:dLbl>
            <c:dLbl>
              <c:idx val="5"/>
              <c:layout>
                <c:manualLayout>
                  <c:x val="-0.11531228328900359"/>
                  <c:y val="4.1436464088397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CC-44E7-94C2-40EDEA942B40}"/>
                </c:ext>
              </c:extLst>
            </c:dLbl>
            <c:dLbl>
              <c:idx val="6"/>
              <c:layout>
                <c:manualLayout>
                  <c:x val="-6.8489540814087285E-2"/>
                  <c:y val="4.1436464088397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CC-44E7-94C2-40EDEA942B40}"/>
                </c:ext>
              </c:extLst>
            </c:dLbl>
            <c:dLbl>
              <c:idx val="7"/>
              <c:layout>
                <c:manualLayout>
                  <c:x val="-1.5999087070637909E-3"/>
                  <c:y val="4.6040515653775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CC-44E7-94C2-40EDEA942B40}"/>
                </c:ext>
              </c:extLst>
            </c:dLbl>
            <c:dLbl>
              <c:idx val="8"/>
              <c:layout>
                <c:manualLayout>
                  <c:x val="-6.0592175141987665E-3"/>
                  <c:y val="4.1436464088397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CC-44E7-94C2-40EDEA942B40}"/>
                </c:ext>
              </c:extLst>
            </c:dLbl>
            <c:dLbl>
              <c:idx val="9"/>
              <c:layout>
                <c:manualLayout>
                  <c:x val="5.0890545036386316E-3"/>
                  <c:y val="3.22283609576427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CC-44E7-94C2-40EDEA942B40}"/>
                </c:ext>
              </c:extLst>
            </c:dLbl>
            <c:dLbl>
              <c:idx val="10"/>
              <c:layout>
                <c:manualLayout>
                  <c:x val="-1.051852632133358E-2"/>
                  <c:y val="4.6040515653775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CC-44E7-94C2-40EDEA942B40}"/>
                </c:ext>
              </c:extLst>
            </c:dLbl>
            <c:dLbl>
              <c:idx val="11"/>
              <c:layout>
                <c:manualLayout>
                  <c:x val="-0.17105364337818985"/>
                  <c:y val="-2.7624309392265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CC-44E7-94C2-40EDEA942B40}"/>
                </c:ext>
              </c:extLst>
            </c:dLbl>
            <c:dLbl>
              <c:idx val="12"/>
              <c:layout>
                <c:manualLayout>
                  <c:x val="-0.1382750901956655"/>
                  <c:y val="-1.841620626151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CC-44E7-94C2-40EDEA942B40}"/>
                </c:ext>
              </c:extLst>
            </c:dLbl>
            <c:dLbl>
              <c:idx val="13"/>
              <c:layout>
                <c:manualLayout>
                  <c:x val="-6.6889632107025049E-3"/>
                  <c:y val="-5.9852670349907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CC-44E7-94C2-40EDEA942B4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Φαρμακα!$B$1:$O$1</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Φαρμακα!$B$9:$O$9</c:f>
              <c:numCache>
                <c:formatCode>#,##0</c:formatCode>
                <c:ptCount val="14"/>
                <c:pt idx="0">
                  <c:v>1245784216</c:v>
                </c:pt>
                <c:pt idx="1">
                  <c:v>1087729166</c:v>
                </c:pt>
                <c:pt idx="2">
                  <c:v>831890047</c:v>
                </c:pt>
                <c:pt idx="3" formatCode="_(* #,##0_);_(* \(#,##0\);_(* &quot;-&quot;??_);_(@_)">
                  <c:v>760949346</c:v>
                </c:pt>
                <c:pt idx="4" formatCode="_(* #,##0_);_(* \(#,##0\);_(* &quot;-&quot;??_);_(@_)">
                  <c:v>641871789.63999987</c:v>
                </c:pt>
                <c:pt idx="5" formatCode="_(* #,##0_);_(* \(#,##0\);_(* &quot;-&quot;??_);_(@_)">
                  <c:v>543345876.8599999</c:v>
                </c:pt>
                <c:pt idx="6" formatCode="_(* #,##0_);_(* \(#,##0\);_(* &quot;-&quot;??_);_(@_)">
                  <c:v>488837840.32999992</c:v>
                </c:pt>
                <c:pt idx="7" formatCode="_(* #,##0_);_(* \(#,##0\);_(* &quot;-&quot;??_);_(@_)">
                  <c:v>682554787.91000247</c:v>
                </c:pt>
                <c:pt idx="8" formatCode="_(* #,##0_);_(* \(#,##0\);_(* &quot;-&quot;??_);_(@_)">
                  <c:v>763358733.58000243</c:v>
                </c:pt>
                <c:pt idx="9" formatCode="_(* #,##0_);_(* \(#,##0\);_(* &quot;-&quot;??_);_(@_)">
                  <c:v>821761133.14000273</c:v>
                </c:pt>
                <c:pt idx="10" formatCode="_(* #,##0_);_(* \(#,##0\);_(* &quot;-&quot;??_);_(@_)">
                  <c:v>922375504.84000289</c:v>
                </c:pt>
                <c:pt idx="11" formatCode="_(* #,##0_);_(* \(#,##0\);_(* &quot;-&quot;??_);_(@_)">
                  <c:v>977167600.89000297</c:v>
                </c:pt>
                <c:pt idx="12" formatCode="_(* #,##0_);_(* \(#,##0\);_(* &quot;-&quot;??_);_(@_)">
                  <c:v>1077440273.9800036</c:v>
                </c:pt>
                <c:pt idx="13" formatCode="_(* #,##0_);_(* \(#,##0\);_(* &quot;-&quot;??_);_(@_)">
                  <c:v>1139507721.9400039</c:v>
                </c:pt>
              </c:numCache>
            </c:numRef>
          </c:val>
          <c:smooth val="0"/>
          <c:extLst>
            <c:ext xmlns:c16="http://schemas.microsoft.com/office/drawing/2014/chart" uri="{C3380CC4-5D6E-409C-BE32-E72D297353CC}">
              <c16:uniqueId val="{0000000E-5DCC-44E7-94C2-40EDEA942B40}"/>
            </c:ext>
          </c:extLst>
        </c:ser>
        <c:dLbls>
          <c:dLblPos val="ctr"/>
          <c:showLegendKey val="0"/>
          <c:showVal val="1"/>
          <c:showCatName val="0"/>
          <c:showSerName val="0"/>
          <c:showPercent val="0"/>
          <c:showBubbleSize val="0"/>
        </c:dLbls>
        <c:marker val="1"/>
        <c:smooth val="0"/>
        <c:axId val="1758867008"/>
        <c:axId val="1758866592"/>
      </c:lineChart>
      <c:catAx>
        <c:axId val="17588670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l-GR"/>
          </a:p>
        </c:txPr>
        <c:crossAx val="1758866592"/>
        <c:crosses val="autoZero"/>
        <c:auto val="1"/>
        <c:lblAlgn val="ctr"/>
        <c:lblOffset val="100"/>
        <c:noMultiLvlLbl val="0"/>
      </c:catAx>
      <c:valAx>
        <c:axId val="1758866592"/>
        <c:scaling>
          <c:orientation val="minMax"/>
          <c:max val="1400000000"/>
          <c:min val="300000000"/>
        </c:scaling>
        <c:delete val="1"/>
        <c:axPos val="l"/>
        <c:numFmt formatCode="#,##0" sourceLinked="1"/>
        <c:majorTickMark val="none"/>
        <c:minorTickMark val="none"/>
        <c:tickLblPos val="nextTo"/>
        <c:crossAx val="17588670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343854364908"/>
          <c:y val="5.07380073800738E-2"/>
          <c:w val="0.82511810391408413"/>
          <c:h val="0.75088074207513733"/>
        </c:manualLayout>
      </c:layout>
      <c:lineChart>
        <c:grouping val="standard"/>
        <c:varyColors val="0"/>
        <c:ser>
          <c:idx val="7"/>
          <c:order val="0"/>
          <c:tx>
            <c:strRef>
              <c:f>Φαρμακα!$A$9</c:f>
              <c:strCache>
                <c:ptCount val="1"/>
                <c:pt idx="0">
                  <c:v>Φαρμακευτική Δαπάνη</c:v>
                </c:pt>
              </c:strCache>
            </c:strRef>
          </c:tx>
          <c:spPr>
            <a:ln w="34925" cap="rnd">
              <a:solidFill>
                <a:srgbClr val="9933FF"/>
              </a:solidFill>
              <a:round/>
            </a:ln>
            <a:effectLst>
              <a:outerShdw blurRad="57150" dist="19050" dir="5400000" algn="ctr" rotWithShape="0">
                <a:srgbClr val="000000">
                  <a:alpha val="63000"/>
                </a:srgbClr>
              </a:outerShdw>
            </a:effectLst>
          </c:spPr>
          <c:marker>
            <c:symbol val="circle"/>
            <c:size val="6"/>
            <c:spPr>
              <a:solidFill>
                <a:schemeClr val="bg1">
                  <a:lumMod val="95000"/>
                </a:schemeClr>
              </a:solidFill>
              <a:ln w="9525">
                <a:solidFill>
                  <a:schemeClr val="accent2">
                    <a:lumMod val="60000"/>
                  </a:schemeClr>
                </a:solidFill>
                <a:round/>
              </a:ln>
              <a:effectLst>
                <a:outerShdw blurRad="57150" dist="19050" dir="5400000" algn="ctr" rotWithShape="0">
                  <a:srgbClr val="000000">
                    <a:alpha val="63000"/>
                  </a:srgbClr>
                </a:outerShdw>
              </a:effectLst>
            </c:spPr>
          </c:marker>
          <c:dLbls>
            <c:dLbl>
              <c:idx val="0"/>
              <c:layout>
                <c:manualLayout>
                  <c:x val="3.1827914905012258E-2"/>
                  <c:y val="-1.2667250196124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32-4747-A6A4-29EDB3763E68}"/>
                </c:ext>
              </c:extLst>
            </c:dLbl>
            <c:dLbl>
              <c:idx val="1"/>
              <c:layout>
                <c:manualLayout>
                  <c:x val="3.050936487746095E-3"/>
                  <c:y val="-4.03425269488915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32-4747-A6A4-29EDB3763E68}"/>
                </c:ext>
              </c:extLst>
            </c:dLbl>
            <c:dLbl>
              <c:idx val="2"/>
              <c:layout>
                <c:manualLayout>
                  <c:x val="-2.3891483806512414E-2"/>
                  <c:y val="-7.72428959525815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32-4747-A6A4-29EDB3763E68}"/>
                </c:ext>
              </c:extLst>
            </c:dLbl>
            <c:dLbl>
              <c:idx val="3"/>
              <c:layout>
                <c:manualLayout>
                  <c:x val="-2.5199528280024513E-2"/>
                  <c:y val="-5.187389226254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32-4747-A6A4-29EDB3763E68}"/>
                </c:ext>
              </c:extLst>
            </c:dLbl>
            <c:dLbl>
              <c:idx val="4"/>
              <c:layout>
                <c:manualLayout>
                  <c:x val="-3.1739750647584962E-2"/>
                  <c:y val="-5.64864383880059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32-4747-A6A4-29EDB3763E68}"/>
                </c:ext>
              </c:extLst>
            </c:dLbl>
            <c:dLbl>
              <c:idx val="5"/>
              <c:layout>
                <c:manualLayout>
                  <c:x val="-1.7351261438952013E-2"/>
                  <c:y val="-4.4955073074352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32-4747-A6A4-29EDB3763E68}"/>
                </c:ext>
              </c:extLst>
            </c:dLbl>
            <c:dLbl>
              <c:idx val="6"/>
              <c:delete val="1"/>
              <c:extLst>
                <c:ext xmlns:c15="http://schemas.microsoft.com/office/drawing/2012/chart" uri="{CE6537A1-D6FC-4f65-9D91-7224C49458BB}"/>
                <c:ext xmlns:c16="http://schemas.microsoft.com/office/drawing/2014/chart" uri="{C3380CC4-5D6E-409C-BE32-E72D297353CC}">
                  <c16:uniqueId val="{00000006-1C32-4747-A6A4-29EDB3763E68}"/>
                </c:ext>
              </c:extLst>
            </c:dLbl>
            <c:dLbl>
              <c:idx val="11"/>
              <c:layout>
                <c:manualLayout>
                  <c:x val="-2.480344948060318E-2"/>
                  <c:y val="-0.119384315890402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32-4747-A6A4-29EDB3763E6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Φαρμακα!$B$1:$M$1</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Φαρμακα!$B$9:$M$9</c:f>
              <c:numCache>
                <c:formatCode>#,##0</c:formatCode>
                <c:ptCount val="12"/>
                <c:pt idx="0">
                  <c:v>1245784216</c:v>
                </c:pt>
                <c:pt idx="1">
                  <c:v>1087729166</c:v>
                </c:pt>
                <c:pt idx="2">
                  <c:v>831890047</c:v>
                </c:pt>
                <c:pt idx="3">
                  <c:v>760949346</c:v>
                </c:pt>
                <c:pt idx="4">
                  <c:v>641871789.63999987</c:v>
                </c:pt>
                <c:pt idx="5">
                  <c:v>543345876.8599999</c:v>
                </c:pt>
                <c:pt idx="6">
                  <c:v>488837840.32999992</c:v>
                </c:pt>
                <c:pt idx="7">
                  <c:v>682554787.91000247</c:v>
                </c:pt>
                <c:pt idx="8">
                  <c:v>763358733.58000243</c:v>
                </c:pt>
                <c:pt idx="9">
                  <c:v>821761133.14000273</c:v>
                </c:pt>
                <c:pt idx="10">
                  <c:v>922375504.84000289</c:v>
                </c:pt>
                <c:pt idx="11">
                  <c:v>977167600.89000297</c:v>
                </c:pt>
              </c:numCache>
            </c:numRef>
          </c:val>
          <c:smooth val="0"/>
          <c:extLst>
            <c:ext xmlns:c16="http://schemas.microsoft.com/office/drawing/2014/chart" uri="{C3380CC4-5D6E-409C-BE32-E72D297353CC}">
              <c16:uniqueId val="{00000008-1C32-4747-A6A4-29EDB3763E68}"/>
            </c:ext>
          </c:extLst>
        </c:ser>
        <c:ser>
          <c:idx val="8"/>
          <c:order val="1"/>
          <c:tx>
            <c:v>Προϋπολογισμός</c:v>
          </c:tx>
          <c:spPr>
            <a:ln w="34925" cap="rnd">
              <a:solidFill>
                <a:srgbClr val="006666"/>
              </a:solidFill>
              <a:round/>
            </a:ln>
            <a:effectLst>
              <a:outerShdw blurRad="57150" dist="19050" dir="5400000" algn="ctr" rotWithShape="0">
                <a:srgbClr val="000000">
                  <a:alpha val="63000"/>
                </a:srgbClr>
              </a:outerShdw>
            </a:effectLst>
          </c:spPr>
          <c:marker>
            <c:symbol val="circle"/>
            <c:size val="6"/>
            <c:spPr>
              <a:solidFill>
                <a:schemeClr val="bg1">
                  <a:lumMod val="95000"/>
                </a:schemeClr>
              </a:solidFill>
              <a:ln w="9525">
                <a:solidFill>
                  <a:schemeClr val="accent3">
                    <a:lumMod val="60000"/>
                  </a:schemeClr>
                </a:solidFill>
                <a:round/>
              </a:ln>
              <a:effectLst>
                <a:outerShdw blurRad="57150" dist="19050" dir="5400000" algn="ctr" rotWithShape="0">
                  <a:srgbClr val="000000">
                    <a:alpha val="63000"/>
                  </a:srgbClr>
                </a:outerShdw>
              </a:effectLst>
            </c:spPr>
          </c:marker>
          <c:dLbls>
            <c:dLbl>
              <c:idx val="6"/>
              <c:layout>
                <c:manualLayout>
                  <c:x val="-0.11635573745234071"/>
                  <c:y val="8.8895386001104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32-4747-A6A4-29EDB3763E68}"/>
                </c:ext>
              </c:extLst>
            </c:dLbl>
            <c:dLbl>
              <c:idx val="8"/>
              <c:layout>
                <c:manualLayout>
                  <c:x val="-0.10257604329645005"/>
                  <c:y val="9.8120478252026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32-4747-A6A4-29EDB3763E68}"/>
                </c:ext>
              </c:extLst>
            </c:dLbl>
            <c:dLbl>
              <c:idx val="9"/>
              <c:layout>
                <c:manualLayout>
                  <c:x val="-5.5725083166421913E-2"/>
                  <c:y val="0.121183208879332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32-4747-A6A4-29EDB3763E68}"/>
                </c:ext>
              </c:extLst>
            </c:dLbl>
            <c:dLbl>
              <c:idx val="10"/>
              <c:layout>
                <c:manualLayout>
                  <c:x val="-7.0840214138617214E-2"/>
                  <c:y val="8.4282839875642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C32-4747-A6A4-29EDB3763E68}"/>
                </c:ext>
              </c:extLst>
            </c:dLbl>
            <c:dLbl>
              <c:idx val="11"/>
              <c:layout>
                <c:manualLayout>
                  <c:x val="-6.7304149315463857E-2"/>
                  <c:y val="-7.2543728390039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32-4747-A6A4-29EDB3763E6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Φαρμακα!$B$10:$M$10</c:f>
              <c:numCache>
                <c:formatCode>General</c:formatCode>
                <c:ptCount val="12"/>
                <c:pt idx="6" formatCode="#,##0">
                  <c:v>488837840.32999992</c:v>
                </c:pt>
                <c:pt idx="7" formatCode="#,##0">
                  <c:v>523000000</c:v>
                </c:pt>
                <c:pt idx="8" formatCode="#,##0">
                  <c:v>498000000</c:v>
                </c:pt>
                <c:pt idx="9" formatCode="#,##0">
                  <c:v>468000000</c:v>
                </c:pt>
                <c:pt idx="10" formatCode="#,##0">
                  <c:v>513000000</c:v>
                </c:pt>
                <c:pt idx="11" formatCode="#,##0">
                  <c:v>513000000</c:v>
                </c:pt>
              </c:numCache>
            </c:numRef>
          </c:val>
          <c:smooth val="0"/>
          <c:extLst>
            <c:ext xmlns:c16="http://schemas.microsoft.com/office/drawing/2014/chart" uri="{C3380CC4-5D6E-409C-BE32-E72D297353CC}">
              <c16:uniqueId val="{0000000E-1C32-4747-A6A4-29EDB3763E68}"/>
            </c:ext>
          </c:extLst>
        </c:ser>
        <c:dLbls>
          <c:showLegendKey val="0"/>
          <c:showVal val="0"/>
          <c:showCatName val="0"/>
          <c:showSerName val="0"/>
          <c:showPercent val="0"/>
          <c:showBubbleSize val="0"/>
        </c:dLbls>
        <c:marker val="1"/>
        <c:smooth val="0"/>
        <c:axId val="1758867008"/>
        <c:axId val="1758866592"/>
      </c:lineChart>
      <c:catAx>
        <c:axId val="1758867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l-GR"/>
          </a:p>
        </c:txPr>
        <c:crossAx val="1758866592"/>
        <c:crosses val="autoZero"/>
        <c:auto val="1"/>
        <c:lblAlgn val="ctr"/>
        <c:lblOffset val="100"/>
        <c:noMultiLvlLbl val="0"/>
      </c:catAx>
      <c:valAx>
        <c:axId val="1758866592"/>
        <c:scaling>
          <c:orientation val="minMax"/>
          <c:max val="13000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75886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24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0313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702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233B4696-EC91-4DE6-9928-D6A48DC6D26D}" type="slidenum">
              <a:rPr lang="el-GR" altLang="el-GR" smtClean="0"/>
              <a:pPr>
                <a:defRPr/>
              </a:pPr>
              <a:t>‹#›</a:t>
            </a:fld>
            <a:endParaRPr lang="el-GR" altLang="el-GR"/>
          </a:p>
        </p:txBody>
      </p:sp>
    </p:spTree>
    <p:extLst>
      <p:ext uri="{BB962C8B-B14F-4D97-AF65-F5344CB8AC3E}">
        <p14:creationId xmlns:p14="http://schemas.microsoft.com/office/powerpoint/2010/main" val="168884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fld id="{ED84FEEC-8B30-4F4A-BC59-12596D844B6A}" type="datetime1">
              <a:rPr lang="en-US" smtClean="0"/>
              <a:pPr>
                <a:defRPr/>
              </a:pPr>
              <a:t>12/10/2023</a:t>
            </a:fld>
            <a:endParaRPr lang="en-US"/>
          </a:p>
        </p:txBody>
      </p:sp>
      <p:sp>
        <p:nvSpPr>
          <p:cNvPr id="5" name="Footer Placeholder 4"/>
          <p:cNvSpPr>
            <a:spLocks noGrp="1"/>
          </p:cNvSpPr>
          <p:nvPr>
            <p:ph type="ftr" sz="quarter" idx="11"/>
          </p:nvPr>
        </p:nvSpPr>
        <p:spPr/>
        <p:txBody>
          <a:bodyPr/>
          <a:lstStyle/>
          <a:p>
            <a:pPr>
              <a:defRPr/>
            </a:pPr>
            <a:r>
              <a:rPr lang="en-US"/>
              <a:t>Sample Footer Text</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BA00612-81EF-485A-B801-A06F8D35582A}" type="slidenum">
              <a:rPr lang="en-US" smtClean="0"/>
              <a:pPr>
                <a:defRPr/>
              </a:pPr>
              <a:t>‹#›</a:t>
            </a:fld>
            <a:endParaRPr lang="en-US"/>
          </a:p>
        </p:txBody>
      </p:sp>
    </p:spTree>
    <p:extLst>
      <p:ext uri="{BB962C8B-B14F-4D97-AF65-F5344CB8AC3E}">
        <p14:creationId xmlns:p14="http://schemas.microsoft.com/office/powerpoint/2010/main" val="14584853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41544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88944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a:defRPr/>
            </a:pPr>
            <a:endParaRPr lang="el-GR" altLang="el-GR"/>
          </a:p>
        </p:txBody>
      </p:sp>
      <p:sp>
        <p:nvSpPr>
          <p:cNvPr id="8" name="Footer Placeholder 7"/>
          <p:cNvSpPr>
            <a:spLocks noGrp="1"/>
          </p:cNvSpPr>
          <p:nvPr>
            <p:ph type="ftr" sz="quarter" idx="11"/>
          </p:nvPr>
        </p:nvSpPr>
        <p:spPr/>
        <p:txBody>
          <a:bodyPr/>
          <a:lstStyle/>
          <a:p>
            <a:pPr>
              <a:defRPr/>
            </a:pPr>
            <a:endParaRPr lang="el-GR" alt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11529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a:defRPr/>
            </a:pPr>
            <a:endParaRPr lang="el-GR" altLang="el-GR"/>
          </a:p>
        </p:txBody>
      </p:sp>
      <p:sp>
        <p:nvSpPr>
          <p:cNvPr id="4" name="Footer Placeholder 3"/>
          <p:cNvSpPr>
            <a:spLocks noGrp="1"/>
          </p:cNvSpPr>
          <p:nvPr>
            <p:ph type="ftr" sz="quarter" idx="11"/>
          </p:nvPr>
        </p:nvSpPr>
        <p:spPr/>
        <p:txBody>
          <a:bodyPr/>
          <a:lstStyle/>
          <a:p>
            <a:pPr>
              <a:defRPr/>
            </a:pPr>
            <a:endParaRPr lang="el-GR" alt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02636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82CB39-151C-4CE7-8132-097EE3F19ADC}" type="datetime1">
              <a:rPr lang="en-US" smtClean="0"/>
              <a:pPr>
                <a:defRPr/>
              </a:pPr>
              <a:t>12/10/2023</a:t>
            </a:fld>
            <a:endParaRPr lang="en-US"/>
          </a:p>
        </p:txBody>
      </p:sp>
      <p:sp>
        <p:nvSpPr>
          <p:cNvPr id="3" name="Footer Placeholder 2"/>
          <p:cNvSpPr>
            <a:spLocks noGrp="1"/>
          </p:cNvSpPr>
          <p:nvPr>
            <p:ph type="ftr" sz="quarter" idx="11"/>
          </p:nvPr>
        </p:nvSpPr>
        <p:spPr/>
        <p:txBody>
          <a:bodyPr/>
          <a:lstStyle/>
          <a:p>
            <a:pPr>
              <a:defRPr/>
            </a:pPr>
            <a:r>
              <a:rPr lang="en-US"/>
              <a:t>Sample Footer Text</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390900C4-531D-47F5-BE40-1FD7C7745A8E}" type="slidenum">
              <a:rPr lang="en-US" smtClean="0"/>
              <a:pPr>
                <a:defRPr/>
              </a:pPr>
              <a:t>‹#›</a:t>
            </a:fld>
            <a:endParaRPr lang="en-US"/>
          </a:p>
        </p:txBody>
      </p:sp>
    </p:spTree>
    <p:extLst>
      <p:ext uri="{BB962C8B-B14F-4D97-AF65-F5344CB8AC3E}">
        <p14:creationId xmlns:p14="http://schemas.microsoft.com/office/powerpoint/2010/main" val="119105136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17280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574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2055220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231332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CD9FA514-6DAB-4CC4-AA6C-A6EC5A5535A6}" type="slidenum">
              <a:rPr lang="el-GR" altLang="el-GR" smtClean="0"/>
              <a:pPr>
                <a:defRPr/>
              </a:pPr>
              <a:t>‹#›</a:t>
            </a:fld>
            <a:endParaRPr lang="el-GR" alt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644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187150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55888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ltLang="el-GR"/>
          </a:p>
        </p:txBody>
      </p:sp>
      <p:sp>
        <p:nvSpPr>
          <p:cNvPr id="6" name="Footer Placeholder 5"/>
          <p:cNvSpPr>
            <a:spLocks noGrp="1"/>
          </p:cNvSpPr>
          <p:nvPr>
            <p:ph type="ftr" sz="quarter" idx="11"/>
          </p:nvPr>
        </p:nvSpPr>
        <p:spPr/>
        <p:txBody>
          <a:bodyPr/>
          <a:lstStyle/>
          <a:p>
            <a:pPr>
              <a:defRPr/>
            </a:pPr>
            <a:endParaRPr lang="el-GR" alt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2548805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948717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ltLang="el-GR"/>
          </a:p>
        </p:txBody>
      </p:sp>
      <p:sp>
        <p:nvSpPr>
          <p:cNvPr id="5" name="Footer Placeholder 4"/>
          <p:cNvSpPr>
            <a:spLocks noGrp="1"/>
          </p:cNvSpPr>
          <p:nvPr>
            <p:ph type="ftr" sz="quarter" idx="11"/>
          </p:nvPr>
        </p:nvSpPr>
        <p:spPr/>
        <p:txBody>
          <a:bodyPr/>
          <a:lstStyle/>
          <a:p>
            <a:pPr>
              <a:defRPr/>
            </a:pPr>
            <a:endParaRPr lang="el-GR" alt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D9FA514-6DAB-4CC4-AA6C-A6EC5A5535A6}" type="slidenum">
              <a:rPr lang="el-GR" altLang="el-GR" smtClean="0"/>
              <a:pPr>
                <a:defRPr/>
              </a:pPr>
              <a:t>‹#›</a:t>
            </a:fld>
            <a:endParaRPr lang="el-GR" altLang="el-GR"/>
          </a:p>
        </p:txBody>
      </p:sp>
    </p:spTree>
    <p:extLst>
      <p:ext uri="{BB962C8B-B14F-4D97-AF65-F5344CB8AC3E}">
        <p14:creationId xmlns:p14="http://schemas.microsoft.com/office/powerpoint/2010/main" val="3598204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50492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58637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A61015F-7CC6-4D0A-9D87-873EA4C304CC}" type="datetimeFigureOut">
              <a:rPr lang="en-US" smtClean="0"/>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247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637163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650928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A3EC79C-1814-4DC6-A009-C965B0DFE2EE}" type="datetimeFigureOut">
              <a:rPr lang="el-GR" smtClean="0"/>
              <a:t>10/12/2023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360616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A3EC79C-1814-4DC6-A009-C965B0DFE2EE}" type="datetimeFigureOut">
              <a:rPr lang="el-GR" smtClean="0"/>
              <a:t>10/12/2023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2189580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EC79C-1814-4DC6-A009-C965B0DFE2EE}" type="datetimeFigureOut">
              <a:rPr lang="el-GR" smtClean="0"/>
              <a:t>10/12/2023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2393435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210824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845820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932733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BAF32FE-3D27-434C-BE00-198E7DAA4B30}"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5077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244304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335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6366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542417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421447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136730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22BD4AE-15DD-4E2E-983A-42D2FB39B571}"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3851467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22BD4AE-15DD-4E2E-983A-42D2FB39B571}"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1296914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2BD4AE-15DD-4E2E-983A-42D2FB39B571}"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3101684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B22BD4AE-15DD-4E2E-983A-42D2FB39B571}"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3505515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B22BD4AE-15DD-4E2E-983A-42D2FB39B571}" type="datetimeFigureOut">
              <a:rPr lang="el-GR" smtClean="0"/>
              <a:t>10/12/2023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1217721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22BD4AE-15DD-4E2E-983A-42D2FB39B571}" type="datetimeFigureOut">
              <a:rPr lang="el-GR" smtClean="0"/>
              <a:t>10/12/2023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40668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12/10/2023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4770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BD4AE-15DD-4E2E-983A-42D2FB39B571}" type="datetimeFigureOut">
              <a:rPr lang="el-GR" smtClean="0"/>
              <a:t>10/12/2023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678379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BD4AE-15DD-4E2E-983A-42D2FB39B571}"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3211494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BD4AE-15DD-4E2E-983A-42D2FB39B571}" type="datetimeFigureOut">
              <a:rPr lang="el-GR" smtClean="0"/>
              <a:t>10/12/2023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898230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22BD4AE-15DD-4E2E-983A-42D2FB39B571}"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1400000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22BD4AE-15DD-4E2E-983A-42D2FB39B571}" type="datetimeFigureOut">
              <a:rPr lang="el-GR" smtClean="0"/>
              <a:t>10/12/2023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26F422-287F-403A-BDAB-285554289B43}" type="slidenum">
              <a:rPr lang="el-GR" smtClean="0"/>
              <a:t>‹#›</a:t>
            </a:fld>
            <a:endParaRPr lang="el-GR"/>
          </a:p>
        </p:txBody>
      </p:sp>
    </p:spTree>
    <p:extLst>
      <p:ext uri="{BB962C8B-B14F-4D97-AF65-F5344CB8AC3E}">
        <p14:creationId xmlns:p14="http://schemas.microsoft.com/office/powerpoint/2010/main" val="984790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A121-5D61-ECA7-4388-F16366181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09AB9E76-E861-1285-F4D7-EFD43679C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8399199C-2DF5-D4B0-F529-056B31F171C9}"/>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a:extLst>
              <a:ext uri="{FF2B5EF4-FFF2-40B4-BE49-F238E27FC236}">
                <a16:creationId xmlns:a16="http://schemas.microsoft.com/office/drawing/2014/main" id="{05022047-0E65-90C5-3A3D-22413B54137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42CCBAE-D01A-CB4F-1FA9-9786065056F1}"/>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813307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DCE6-4235-CE23-C73A-BB60B0FB4EA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5BC27271-5B71-92F8-05C0-65E38CA82B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F0BDC88-3852-B4A1-50A3-735478485F78}"/>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a:extLst>
              <a:ext uri="{FF2B5EF4-FFF2-40B4-BE49-F238E27FC236}">
                <a16:creationId xmlns:a16="http://schemas.microsoft.com/office/drawing/2014/main" id="{79087824-916C-15FC-80B2-BF406D62826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0E4C81A-FB84-BFAE-040A-135555C0D6E4}"/>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416005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E58D-1B39-CA4C-E340-1001296F5E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33E7F282-23A0-3CC3-BE8F-70FEC94B7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5AA081-FC55-7D31-1604-0B3D20B5D670}"/>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a:extLst>
              <a:ext uri="{FF2B5EF4-FFF2-40B4-BE49-F238E27FC236}">
                <a16:creationId xmlns:a16="http://schemas.microsoft.com/office/drawing/2014/main" id="{380A0AE7-E310-3D6D-ACAF-C1A4AC6661C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3A34456-5F35-0F68-DCF7-E016B638D22D}"/>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278105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3417-1F14-C748-9CF1-688749AF66E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516C7836-1F80-EE8D-CC6C-D42635B42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EA8A84B-C2E0-F7C1-752D-42AF934F1E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FE5EC4F9-002F-490E-FC96-14655F5EE0D4}"/>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a:extLst>
              <a:ext uri="{FF2B5EF4-FFF2-40B4-BE49-F238E27FC236}">
                <a16:creationId xmlns:a16="http://schemas.microsoft.com/office/drawing/2014/main" id="{D52A0340-3AF7-2EDD-0B0F-223B2020DA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A68007D-EFA1-EB0F-BA49-AAA95495261C}"/>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38923418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4913-61D4-AA09-9EEC-E097CE37D343}"/>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8D7BEA68-111E-87AE-14AB-E28F9A1C9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A913B-A38E-65F9-408E-6775A6A0CC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35696A57-EEE0-2948-CD72-EFB98ACFB1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2F52B9-DF4B-4036-2E0D-5903240EAC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739D8AF1-D9D2-1624-C688-233706AE5B0C}"/>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8" name="Footer Placeholder 7">
            <a:extLst>
              <a:ext uri="{FF2B5EF4-FFF2-40B4-BE49-F238E27FC236}">
                <a16:creationId xmlns:a16="http://schemas.microsoft.com/office/drawing/2014/main" id="{38DE9035-5098-C335-B500-809D99D53F8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4F47AA8C-09D9-B3D9-A1CE-96EAA67E6E87}"/>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03619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12/10/2023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9697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0D21-9016-095B-040B-654C75892CE8}"/>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D7B88AA2-31D0-7661-4886-29126D4EB046}"/>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4" name="Footer Placeholder 3">
            <a:extLst>
              <a:ext uri="{FF2B5EF4-FFF2-40B4-BE49-F238E27FC236}">
                <a16:creationId xmlns:a16="http://schemas.microsoft.com/office/drawing/2014/main" id="{28014EDE-875E-A2B7-E311-EF6419A462E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DEA9162-7911-57AD-8686-118ED528F3E5}"/>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702009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263FF-B256-142C-CFFE-43A06C384D1F}"/>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3" name="Footer Placeholder 2">
            <a:extLst>
              <a:ext uri="{FF2B5EF4-FFF2-40B4-BE49-F238E27FC236}">
                <a16:creationId xmlns:a16="http://schemas.microsoft.com/office/drawing/2014/main" id="{BAF6B278-7512-00D6-FE2D-C3EA2FFEB8B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7511FC2-F323-0205-8FF8-63CCBA880E67}"/>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2097063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5E68-3805-07C6-00C7-F078CEFFC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006E8233-53E2-298E-3F07-9B82B24D4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258A9F48-2040-C3C5-6C05-559E14089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ED76C-7CD0-ADD0-D7DB-F86DBF8CF04E}"/>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a:extLst>
              <a:ext uri="{FF2B5EF4-FFF2-40B4-BE49-F238E27FC236}">
                <a16:creationId xmlns:a16="http://schemas.microsoft.com/office/drawing/2014/main" id="{B3F8F760-48E3-A302-C029-81D06B5E96B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AB9112B-E6F3-CCBE-B2D1-F6594AD20900}"/>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987086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48D6-4CA1-B56E-1EBE-7769DDE2B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6D607007-4439-F8B5-0799-BA5F8F1C4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A1FB39C-71E8-7166-C521-41911A35A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33009-755F-D6EC-DA63-380A419085C3}"/>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6" name="Footer Placeholder 5">
            <a:extLst>
              <a:ext uri="{FF2B5EF4-FFF2-40B4-BE49-F238E27FC236}">
                <a16:creationId xmlns:a16="http://schemas.microsoft.com/office/drawing/2014/main" id="{6A1F3F8D-20B1-59B4-4A31-A89DFF35CF5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D505A9B-B0DF-FCD1-D2F6-0890188EE313}"/>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9701529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DA4A-71F3-8659-9F0F-4E82C6416EC5}"/>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17CAAAB5-F3AF-D437-E538-80933DEDE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0D765D3-D71E-DC65-99BC-D89449F05626}"/>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a:extLst>
              <a:ext uri="{FF2B5EF4-FFF2-40B4-BE49-F238E27FC236}">
                <a16:creationId xmlns:a16="http://schemas.microsoft.com/office/drawing/2014/main" id="{1CDA3913-66D7-126E-000D-7D0452BD95E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815178C-C92C-313E-37F5-7B684783F54D}"/>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1170645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FCF8C5-4936-0C50-E6CE-728EB6904F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42AFE2C-8DB0-E254-38E0-CF593F594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C868E84-C29A-0C60-B79C-54FB91B5CE75}"/>
              </a:ext>
            </a:extLst>
          </p:cNvPr>
          <p:cNvSpPr>
            <a:spLocks noGrp="1"/>
          </p:cNvSpPr>
          <p:nvPr>
            <p:ph type="dt" sz="half" idx="10"/>
          </p:nvPr>
        </p:nvSpPr>
        <p:spPr/>
        <p:txBody>
          <a:bodyPr/>
          <a:lstStyle/>
          <a:p>
            <a:fld id="{FA3EC79C-1814-4DC6-A009-C965B0DFE2EE}" type="datetimeFigureOut">
              <a:rPr lang="el-GR" smtClean="0"/>
              <a:t>10/12/2023</a:t>
            </a:fld>
            <a:endParaRPr lang="el-GR"/>
          </a:p>
        </p:txBody>
      </p:sp>
      <p:sp>
        <p:nvSpPr>
          <p:cNvPr id="5" name="Footer Placeholder 4">
            <a:extLst>
              <a:ext uri="{FF2B5EF4-FFF2-40B4-BE49-F238E27FC236}">
                <a16:creationId xmlns:a16="http://schemas.microsoft.com/office/drawing/2014/main" id="{1D042B4A-FC15-93C0-81C5-85768E18C5F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437BC0E-68E1-D294-12F7-5DBA2909173D}"/>
              </a:ext>
            </a:extLst>
          </p:cNvPr>
          <p:cNvSpPr>
            <a:spLocks noGrp="1"/>
          </p:cNvSpPr>
          <p:nvPr>
            <p:ph type="sldNum" sz="quarter" idx="12"/>
          </p:nvPr>
        </p:nvSpPr>
        <p:spPr/>
        <p:txBody>
          <a:bodyPr/>
          <a:lstStyle/>
          <a:p>
            <a:fld id="{BBAF32FE-3D27-434C-BE00-198E7DAA4B30}" type="slidenum">
              <a:rPr lang="el-GR" smtClean="0"/>
              <a:t>‹#›</a:t>
            </a:fld>
            <a:endParaRPr lang="el-GR"/>
          </a:p>
        </p:txBody>
      </p:sp>
    </p:spTree>
    <p:extLst>
      <p:ext uri="{BB962C8B-B14F-4D97-AF65-F5344CB8AC3E}">
        <p14:creationId xmlns:p14="http://schemas.microsoft.com/office/powerpoint/2010/main" val="87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12/10/2023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924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C68B11-C5A8-448C-8CE9-B1A273C79CFC}" type="datetimeFigureOut">
              <a:rPr lang="en-US" smtClean="0"/>
              <a:t>12/10/2023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18517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7616CA0-919D-4A49-9C8A-62FDFB3A5183}" type="datetimeFigureOut">
              <a:rPr lang="en-US" smtClean="0"/>
              <a:t>12/10/2023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86912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12/10/2023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7828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12/10/2023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l-GR" smtClean="0"/>
              <a:t>‹#›</a:t>
            </a:fld>
            <a:endParaRPr lang="el-GR"/>
          </a:p>
        </p:txBody>
      </p:sp>
    </p:spTree>
    <p:extLst>
      <p:ext uri="{BB962C8B-B14F-4D97-AF65-F5344CB8AC3E}">
        <p14:creationId xmlns:p14="http://schemas.microsoft.com/office/powerpoint/2010/main" val="16776856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3EC79C-1814-4DC6-A009-C965B0DFE2EE}" type="datetimeFigureOut">
              <a:rPr lang="el-GR" smtClean="0"/>
              <a:t>10/12/2023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BAF32FE-3D27-434C-BE00-198E7DAA4B30}" type="slidenum">
              <a:rPr lang="el-GR" smtClean="0"/>
              <a:t>‹#›</a:t>
            </a:fld>
            <a:endParaRPr lang="el-GR"/>
          </a:p>
        </p:txBody>
      </p:sp>
    </p:spTree>
    <p:extLst>
      <p:ext uri="{BB962C8B-B14F-4D97-AF65-F5344CB8AC3E}">
        <p14:creationId xmlns:p14="http://schemas.microsoft.com/office/powerpoint/2010/main" val="18075337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BD4AE-15DD-4E2E-983A-42D2FB39B571}" type="datetimeFigureOut">
              <a:rPr lang="el-GR" smtClean="0"/>
              <a:t>10/12/2023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6F422-287F-403A-BDAB-285554289B43}" type="slidenum">
              <a:rPr lang="el-GR" smtClean="0"/>
              <a:t>‹#›</a:t>
            </a:fld>
            <a:endParaRPr lang="el-GR"/>
          </a:p>
        </p:txBody>
      </p:sp>
    </p:spTree>
    <p:extLst>
      <p:ext uri="{BB962C8B-B14F-4D97-AF65-F5344CB8AC3E}">
        <p14:creationId xmlns:p14="http://schemas.microsoft.com/office/powerpoint/2010/main" val="19854138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BDCA9-C881-705B-6BB9-792D4A5C9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BC32075-FEB1-9E71-EA47-AAC8209F9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B42DE36-F4F7-1121-D331-DC17AA76F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EC79C-1814-4DC6-A009-C965B0DFE2EE}" type="datetimeFigureOut">
              <a:rPr lang="el-GR" smtClean="0"/>
              <a:t>10/12/2023</a:t>
            </a:fld>
            <a:endParaRPr lang="el-GR"/>
          </a:p>
        </p:txBody>
      </p:sp>
      <p:sp>
        <p:nvSpPr>
          <p:cNvPr id="5" name="Footer Placeholder 4">
            <a:extLst>
              <a:ext uri="{FF2B5EF4-FFF2-40B4-BE49-F238E27FC236}">
                <a16:creationId xmlns:a16="http://schemas.microsoft.com/office/drawing/2014/main" id="{D139718D-66C1-05B4-B1F5-475DAE561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1C5A9A14-F850-03B9-7B0D-AA4F6A1EE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F32FE-3D27-434C-BE00-198E7DAA4B30}" type="slidenum">
              <a:rPr lang="el-GR" smtClean="0"/>
              <a:t>‹#›</a:t>
            </a:fld>
            <a:endParaRPr lang="el-GR"/>
          </a:p>
        </p:txBody>
      </p:sp>
    </p:spTree>
    <p:extLst>
      <p:ext uri="{BB962C8B-B14F-4D97-AF65-F5344CB8AC3E}">
        <p14:creationId xmlns:p14="http://schemas.microsoft.com/office/powerpoint/2010/main" val="27452895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677C7C-433D-0225-72A7-2AB4B76DE48E}"/>
              </a:ext>
            </a:extLst>
          </p:cNvPr>
          <p:cNvSpPr>
            <a:spLocks noGrp="1"/>
          </p:cNvSpPr>
          <p:nvPr>
            <p:ph type="ctrTitle"/>
          </p:nvPr>
        </p:nvSpPr>
        <p:spPr>
          <a:xfrm>
            <a:off x="532015" y="224443"/>
            <a:ext cx="11205556" cy="5478087"/>
          </a:xfrm>
        </p:spPr>
        <p:txBody>
          <a:bodyPr>
            <a:normAutofit fontScale="90000"/>
          </a:bodyPr>
          <a:lstStyle/>
          <a:p>
            <a:pPr algn="ct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r>
              <a:rPr lang="el-GR" sz="2700" b="1" i="0" dirty="0">
                <a:solidFill>
                  <a:srgbClr val="0070C0"/>
                </a:solidFill>
                <a:effectLst/>
                <a:latin typeface="Trebuchet MS" panose="020B0603020202020204" pitchFamily="34" charset="0"/>
              </a:rPr>
              <a:t>ΠΡΟΣ ΜΙΑΣ ΕΘΝΙΚΗ ΠΟΛΙΤΙΚΗ ΓΙΑ ΤΟ ΦΑΡΜΑΚΟ</a:t>
            </a: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r>
              <a:rPr lang="el-GR" sz="2700" b="1" dirty="0">
                <a:solidFill>
                  <a:srgbClr val="0070C0"/>
                </a:solidFill>
                <a:latin typeface="Trebuchet MS" panose="020B0603020202020204" pitchFamily="34" charset="0"/>
              </a:rPr>
              <a:t>Αξιολόγηση 10ετίας και τ</a:t>
            </a:r>
            <a:r>
              <a:rPr lang="el-GR" sz="2700" b="1" i="0" dirty="0">
                <a:solidFill>
                  <a:srgbClr val="0070C0"/>
                </a:solidFill>
                <a:effectLst/>
                <a:latin typeface="Trebuchet MS" panose="020B0603020202020204" pitchFamily="34" charset="0"/>
              </a:rPr>
              <a:t>ι χρειάζεται να αλλάξει </a:t>
            </a:r>
            <a:br>
              <a:rPr lang="el-GR" sz="2700" b="1" i="0" dirty="0">
                <a:solidFill>
                  <a:srgbClr val="0070C0"/>
                </a:solidFill>
                <a:effectLst/>
                <a:latin typeface="Trebuchet MS" panose="020B0603020202020204" pitchFamily="34" charset="0"/>
              </a:rPr>
            </a:br>
            <a:r>
              <a:rPr lang="el-GR" sz="2700" b="1" i="0" dirty="0">
                <a:solidFill>
                  <a:srgbClr val="0070C0"/>
                </a:solidFill>
                <a:effectLst/>
                <a:latin typeface="Trebuchet MS" panose="020B0603020202020204" pitchFamily="34" charset="0"/>
              </a:rPr>
              <a:t>στη κατανάλωση και χρηματοδότηση του φαρμάκου</a:t>
            </a:r>
            <a:br>
              <a:rPr lang="el-GR" sz="2700" b="1" i="0" dirty="0">
                <a:solidFill>
                  <a:srgbClr val="0070C0"/>
                </a:solidFill>
                <a:effectLst/>
                <a:latin typeface="Trebuchet MS" panose="020B0603020202020204" pitchFamily="34" charset="0"/>
              </a:rPr>
            </a:br>
            <a:br>
              <a:rPr lang="el-GR" sz="2700" b="1" i="0" dirty="0">
                <a:solidFill>
                  <a:srgbClr val="0070C0"/>
                </a:solidFill>
                <a:effectLst/>
                <a:latin typeface="Trebuchet MS" panose="020B0603020202020204" pitchFamily="34" charset="0"/>
              </a:rPr>
            </a:br>
            <a:r>
              <a:rPr lang="el-GR" sz="2700" b="1" i="0" dirty="0">
                <a:solidFill>
                  <a:srgbClr val="0070C0"/>
                </a:solidFill>
                <a:effectLst/>
                <a:latin typeface="Trebuchet MS" panose="020B0603020202020204" pitchFamily="34" charset="0"/>
              </a:rPr>
              <a:t>(Νοσοκομειακά και </a:t>
            </a:r>
            <a:r>
              <a:rPr lang="el-GR" sz="2700" b="1" i="0" dirty="0" err="1">
                <a:solidFill>
                  <a:srgbClr val="0070C0"/>
                </a:solidFill>
                <a:effectLst/>
                <a:latin typeface="Trebuchet MS" panose="020B0603020202020204" pitchFamily="34" charset="0"/>
              </a:rPr>
              <a:t>Εξωνοσοκομειακά</a:t>
            </a:r>
            <a:r>
              <a:rPr lang="el-GR" sz="2700" b="1" i="0" dirty="0">
                <a:solidFill>
                  <a:srgbClr val="0070C0"/>
                </a:solidFill>
                <a:effectLst/>
                <a:latin typeface="Trebuchet MS" panose="020B0603020202020204" pitchFamily="34" charset="0"/>
              </a:rPr>
              <a:t>)</a:t>
            </a:r>
            <a:br>
              <a:rPr lang="el-GR" sz="2700" b="0" i="0" dirty="0">
                <a:solidFill>
                  <a:srgbClr val="222222"/>
                </a:solidFill>
                <a:effectLst/>
                <a:latin typeface="Arial" panose="020B0604020202020204" pitchFamily="34" charset="0"/>
              </a:rPr>
            </a:br>
            <a:br>
              <a:rPr lang="el-GR" dirty="0"/>
            </a:br>
            <a:endParaRPr lang="el-GR" dirty="0"/>
          </a:p>
        </p:txBody>
      </p:sp>
      <p:sp>
        <p:nvSpPr>
          <p:cNvPr id="3" name="Υπότιτλος 2">
            <a:extLst>
              <a:ext uri="{FF2B5EF4-FFF2-40B4-BE49-F238E27FC236}">
                <a16:creationId xmlns:a16="http://schemas.microsoft.com/office/drawing/2014/main" id="{9286C6BA-E1CD-F0DA-84F7-C92925659C10}"/>
              </a:ext>
            </a:extLst>
          </p:cNvPr>
          <p:cNvSpPr>
            <a:spLocks noGrp="1"/>
          </p:cNvSpPr>
          <p:nvPr>
            <p:ph type="subTitle" idx="1"/>
          </p:nvPr>
        </p:nvSpPr>
        <p:spPr>
          <a:xfrm>
            <a:off x="1105593" y="4740749"/>
            <a:ext cx="10058400" cy="1143000"/>
          </a:xfrm>
        </p:spPr>
        <p:txBody>
          <a:bodyPr/>
          <a:lstStyle/>
          <a:p>
            <a:pPr algn="ctr"/>
            <a:r>
              <a:rPr lang="el-GR" dirty="0" err="1">
                <a:solidFill>
                  <a:schemeClr val="accent2">
                    <a:lumMod val="75000"/>
                  </a:schemeClr>
                </a:solidFill>
              </a:rPr>
              <a:t>Νικοσ</a:t>
            </a:r>
            <a:r>
              <a:rPr lang="el-GR" dirty="0">
                <a:solidFill>
                  <a:schemeClr val="accent2">
                    <a:lumMod val="75000"/>
                  </a:schemeClr>
                </a:solidFill>
              </a:rPr>
              <a:t> </a:t>
            </a:r>
            <a:r>
              <a:rPr lang="el-GR" dirty="0" err="1">
                <a:solidFill>
                  <a:schemeClr val="accent2">
                    <a:lumMod val="75000"/>
                  </a:schemeClr>
                </a:solidFill>
              </a:rPr>
              <a:t>πολυζοσ</a:t>
            </a:r>
            <a:r>
              <a:rPr lang="el-GR" dirty="0">
                <a:solidFill>
                  <a:schemeClr val="accent2">
                    <a:lumMod val="75000"/>
                  </a:schemeClr>
                </a:solidFill>
              </a:rPr>
              <a:t>, </a:t>
            </a:r>
            <a:r>
              <a:rPr lang="el-GR" dirty="0" err="1">
                <a:solidFill>
                  <a:schemeClr val="accent2">
                    <a:lumMod val="75000"/>
                  </a:schemeClr>
                </a:solidFill>
              </a:rPr>
              <a:t>καθηγητησ</a:t>
            </a:r>
            <a:r>
              <a:rPr lang="el-GR" dirty="0">
                <a:solidFill>
                  <a:schemeClr val="accent2">
                    <a:lumMod val="75000"/>
                  </a:schemeClr>
                </a:solidFill>
              </a:rPr>
              <a:t> </a:t>
            </a:r>
            <a:r>
              <a:rPr lang="el-GR" dirty="0" err="1">
                <a:solidFill>
                  <a:schemeClr val="accent2">
                    <a:lumMod val="75000"/>
                  </a:schemeClr>
                </a:solidFill>
              </a:rPr>
              <a:t>διοικησησ</a:t>
            </a:r>
            <a:r>
              <a:rPr lang="el-GR" dirty="0">
                <a:solidFill>
                  <a:schemeClr val="accent2">
                    <a:lumMod val="75000"/>
                  </a:schemeClr>
                </a:solidFill>
              </a:rPr>
              <a:t> </a:t>
            </a:r>
            <a:r>
              <a:rPr lang="el-GR" dirty="0" err="1">
                <a:solidFill>
                  <a:schemeClr val="accent2">
                    <a:lumMod val="75000"/>
                  </a:schemeClr>
                </a:solidFill>
              </a:rPr>
              <a:t>υπηρεσιων</a:t>
            </a:r>
            <a:r>
              <a:rPr lang="el-GR" dirty="0">
                <a:solidFill>
                  <a:schemeClr val="accent2">
                    <a:lumMod val="75000"/>
                  </a:schemeClr>
                </a:solidFill>
              </a:rPr>
              <a:t> </a:t>
            </a:r>
            <a:r>
              <a:rPr lang="el-GR" dirty="0" err="1">
                <a:solidFill>
                  <a:schemeClr val="accent2">
                    <a:lumMod val="75000"/>
                  </a:schemeClr>
                </a:solidFill>
              </a:rPr>
              <a:t>υγειασ</a:t>
            </a:r>
            <a:r>
              <a:rPr lang="el-GR" dirty="0">
                <a:solidFill>
                  <a:schemeClr val="accent2">
                    <a:lumMod val="75000"/>
                  </a:schemeClr>
                </a:solidFill>
              </a:rPr>
              <a:t>, </a:t>
            </a:r>
            <a:r>
              <a:rPr lang="el-GR" dirty="0" err="1">
                <a:solidFill>
                  <a:schemeClr val="accent2">
                    <a:lumMod val="75000"/>
                  </a:schemeClr>
                </a:solidFill>
              </a:rPr>
              <a:t>δπθ</a:t>
            </a:r>
            <a:endParaRPr lang="el-GR" dirty="0">
              <a:solidFill>
                <a:schemeClr val="accent2">
                  <a:lumMod val="75000"/>
                </a:schemeClr>
              </a:solidFill>
            </a:endParaRPr>
          </a:p>
          <a:p>
            <a:pPr algn="ctr"/>
            <a:r>
              <a:rPr lang="el-GR" dirty="0">
                <a:solidFill>
                  <a:schemeClr val="accent2">
                    <a:lumMod val="75000"/>
                  </a:schemeClr>
                </a:solidFill>
              </a:rPr>
              <a:t>2023</a:t>
            </a:r>
          </a:p>
          <a:p>
            <a:pPr algn="ctr"/>
            <a:endParaRPr lang="el-GR" dirty="0">
              <a:solidFill>
                <a:schemeClr val="accent2">
                  <a:lumMod val="75000"/>
                </a:schemeClr>
              </a:solidFill>
            </a:endParaRPr>
          </a:p>
        </p:txBody>
      </p:sp>
    </p:spTree>
    <p:extLst>
      <p:ext uri="{BB962C8B-B14F-4D97-AF65-F5344CB8AC3E}">
        <p14:creationId xmlns:p14="http://schemas.microsoft.com/office/powerpoint/2010/main" val="21102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8E4FB-0A97-AFC2-9E6E-A3DC2C82816A}"/>
              </a:ext>
            </a:extLst>
          </p:cNvPr>
          <p:cNvSpPr>
            <a:spLocks noGrp="1"/>
          </p:cNvSpPr>
          <p:nvPr>
            <p:ph type="title"/>
          </p:nvPr>
        </p:nvSpPr>
        <p:spPr>
          <a:xfrm>
            <a:off x="1097280" y="286603"/>
            <a:ext cx="10058400" cy="1084997"/>
          </a:xfrm>
        </p:spPr>
        <p:txBody>
          <a:bodyPr/>
          <a:lstStyle/>
          <a:p>
            <a:pPr marL="91440" marR="0" lvl="0" indent="-91440" defTabSz="914400" rtl="0" eaLnBrk="1" fontAlgn="auto" latinLnBrk="0" hangingPunct="1">
              <a:lnSpc>
                <a:spcPct val="90000"/>
              </a:lnSpc>
              <a:spcBef>
                <a:spcPts val="1200"/>
              </a:spcBef>
              <a:spcAft>
                <a:spcPts val="200"/>
              </a:spcAft>
              <a:tabLst/>
              <a:defRPr/>
            </a:pPr>
            <a:r>
              <a:rPr kumimoji="0" lang="el-GR" sz="2800" b="1"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ΕΟΠΥΥ</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2800" b="0" i="0" u="none" strike="noStrike" kern="1200" cap="none" spc="0" normalizeH="0" baseline="0" noProof="0" dirty="0" err="1">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εξωνοσοκομειακά</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B3113995-BD7B-E8EF-762D-B51CBD7B9B47}"/>
              </a:ext>
            </a:extLst>
          </p:cNvPr>
          <p:cNvSpPr>
            <a:spLocks noGrp="1"/>
          </p:cNvSpPr>
          <p:nvPr>
            <p:ph idx="1"/>
          </p:nvPr>
        </p:nvSpPr>
        <p:spPr>
          <a:xfrm>
            <a:off x="214746" y="1828799"/>
            <a:ext cx="11762508" cy="4488873"/>
          </a:xfrm>
        </p:spPr>
        <p:txBody>
          <a:bodyPr>
            <a:normAutofit/>
          </a:bodyPr>
          <a:lstStyle/>
          <a:p>
            <a:pPr algn="just"/>
            <a:r>
              <a:rPr lang="el-GR" dirty="0"/>
              <a:t>Α. μέση ετήσια </a:t>
            </a:r>
            <a:r>
              <a:rPr lang="el-GR" b="1" dirty="0"/>
              <a:t>αύξηση</a:t>
            </a:r>
            <a:r>
              <a:rPr lang="el-GR" dirty="0"/>
              <a:t> στην ποσότητα 3% και στην αξία 4,5%.</a:t>
            </a:r>
          </a:p>
          <a:p>
            <a:pPr algn="just"/>
            <a:r>
              <a:rPr lang="el-GR" dirty="0"/>
              <a:t>Β. συνολική αύξηση στην ποσότητα 20% και στην αξία 30%.</a:t>
            </a:r>
          </a:p>
          <a:p>
            <a:pPr algn="just"/>
            <a:r>
              <a:rPr lang="el-GR" sz="2000" dirty="0">
                <a:effectLst/>
                <a:latin typeface="Calibri" panose="020F0502020204030204" pitchFamily="34" charset="0"/>
                <a:ea typeface="Calibri" panose="020F0502020204030204" pitchFamily="34" charset="0"/>
                <a:cs typeface="Times New Roman" panose="02020603050405020304" pitchFamily="18" charset="0"/>
              </a:rPr>
              <a:t>Γ. υπάρχουν και άλλα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χαρακτηριστικά</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της κατανάλωσης που οδηγούν σε μεγαλύτερες αυξήσεις τις δαπάνες (ηλικία και φύλο του ασθενών, ειδικότητα και γεωγραφία των γιατρών, </a:t>
            </a:r>
            <a:r>
              <a:rPr lang="en-US" sz="2000" dirty="0">
                <a:effectLst/>
                <a:latin typeface="Calibri" panose="020F0502020204030204" pitchFamily="34" charset="0"/>
                <a:ea typeface="Calibri" panose="020F0502020204030204" pitchFamily="34" charset="0"/>
                <a:cs typeface="Times New Roman" panose="02020603050405020304" pitchFamily="18" charset="0"/>
              </a:rPr>
              <a:t>ATC, </a:t>
            </a:r>
            <a:r>
              <a:rPr lang="el-GR" sz="2000" dirty="0">
                <a:effectLst/>
                <a:latin typeface="Calibri" panose="020F0502020204030204" pitchFamily="34" charset="0"/>
                <a:ea typeface="Calibri" panose="020F0502020204030204" pitchFamily="34" charset="0"/>
                <a:cs typeface="Times New Roman" panose="02020603050405020304" pitchFamily="18" charset="0"/>
              </a:rPr>
              <a:t>κ.λπ.</a:t>
            </a:r>
          </a:p>
          <a:p>
            <a:pPr algn="just"/>
            <a:r>
              <a:rPr lang="el-GR" dirty="0">
                <a:latin typeface="Calibri" panose="020F0502020204030204" pitchFamily="34" charset="0"/>
                <a:ea typeface="Calibri" panose="020F0502020204030204" pitchFamily="34" charset="0"/>
                <a:cs typeface="Times New Roman" panose="02020603050405020304" pitchFamily="18" charset="0"/>
              </a:rPr>
              <a:t>Δ. </a:t>
            </a:r>
            <a:r>
              <a:rPr lang="el-GR" sz="2000" dirty="0">
                <a:effectLst/>
                <a:latin typeface="Calibri" panose="020F0502020204030204" pitchFamily="34" charset="0"/>
                <a:ea typeface="Calibri" panose="020F0502020204030204" pitchFamily="34" charset="0"/>
                <a:cs typeface="Times New Roman" panose="02020603050405020304" pitchFamily="18" charset="0"/>
              </a:rPr>
              <a:t>56% της ποσότητας και 53% της δαπάνης καταναλώνεται από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γυναίκες</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l-GR" dirty="0">
                <a:latin typeface="Calibri" panose="020F0502020204030204" pitchFamily="34" charset="0"/>
                <a:cs typeface="Times New Roman" panose="02020603050405020304" pitchFamily="18" charset="0"/>
              </a:rPr>
              <a:t>Ε. η</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μεγαλύτερη ποσότητα (72%) και αξία (64%) φαρμάκων καταναλώνεται από τους άνω των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60 ετών</a:t>
            </a:r>
            <a:r>
              <a:rPr lang="el-GR" sz="2000" dirty="0">
                <a:effectLst/>
                <a:latin typeface="Calibri" panose="020F0502020204030204" pitchFamily="34" charset="0"/>
                <a:ea typeface="Calibri" panose="020F0502020204030204" pitchFamily="34" charset="0"/>
                <a:cs typeface="Times New Roman" panose="02020603050405020304" pitchFamily="18" charset="0"/>
              </a:rPr>
              <a:t> (κυρίως άνδρες), που όμως βαίνει μειούμενη, λόγω καλύτερης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συνταγογραφικής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προσήλωσης, με αύξηση στις ηλικίες 30-44 και κυρίως 45-59 ετών.</a:t>
            </a:r>
          </a:p>
          <a:p>
            <a:pPr algn="just"/>
            <a:r>
              <a:rPr lang="el-GR" dirty="0" err="1">
                <a:latin typeface="Calibri" panose="020F0502020204030204" pitchFamily="34" charset="0"/>
                <a:cs typeface="Times New Roman" panose="02020603050405020304" pitchFamily="18" charset="0"/>
              </a:rPr>
              <a:t>Στ</a:t>
            </a:r>
            <a:r>
              <a:rPr lang="el-GR" dirty="0">
                <a:latin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Τα </a:t>
            </a:r>
            <a:r>
              <a:rPr lang="el-GR" sz="2000" b="1" dirty="0" err="1">
                <a:effectLst/>
                <a:latin typeface="Calibri" panose="020F0502020204030204" pitchFamily="34" charset="0"/>
                <a:ea typeface="Calibri" panose="020F0502020204030204" pitchFamily="34" charset="0"/>
                <a:cs typeface="Times New Roman" panose="02020603050405020304" pitchFamily="18" charset="0"/>
              </a:rPr>
              <a:t>γενόσημα</a:t>
            </a:r>
            <a:r>
              <a:rPr lang="el-GR" sz="2000" dirty="0">
                <a:effectLst/>
                <a:latin typeface="Calibri" panose="020F0502020204030204" pitchFamily="34" charset="0"/>
                <a:ea typeface="Calibri" panose="020F0502020204030204" pitchFamily="34" charset="0"/>
                <a:cs typeface="Times New Roman" panose="02020603050405020304" pitchFamily="18" charset="0"/>
              </a:rPr>
              <a:t> βρίσκονται ποσοτικά κάτω από 30% (σε αξία κάτω από 20%) με υψηλότερες τιμές από ΕΕ. </a:t>
            </a:r>
          </a:p>
          <a:p>
            <a:pPr algn="just"/>
            <a:r>
              <a:rPr lang="el-GR" sz="2000" dirty="0">
                <a:effectLst/>
                <a:latin typeface="Calibri" panose="020F0502020204030204" pitchFamily="34" charset="0"/>
                <a:ea typeface="Calibri" panose="020F0502020204030204" pitchFamily="34" charset="0"/>
                <a:cs typeface="Times New Roman" panose="02020603050405020304" pitchFamily="18" charset="0"/>
              </a:rPr>
              <a:t>Ζ. Οι γενικοί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γιατροί</a:t>
            </a:r>
            <a:r>
              <a:rPr lang="el-GR" sz="2000" dirty="0">
                <a:effectLst/>
                <a:latin typeface="Calibri" panose="020F0502020204030204" pitchFamily="34" charset="0"/>
                <a:ea typeface="Calibri" panose="020F0502020204030204" pitchFamily="34" charset="0"/>
                <a:cs typeface="Times New Roman" panose="02020603050405020304" pitchFamily="18" charset="0"/>
              </a:rPr>
              <a:t>, οι παθολόγοι και οι καρδιολόγοι υπερβαίνουν τα 2/3 της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συνταγογράφησης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με γεωγραφικές διαφοροποιήσεις.</a:t>
            </a:r>
          </a:p>
          <a:p>
            <a:pPr marL="0" indent="0" algn="just">
              <a:buNone/>
            </a:pPr>
            <a:endParaRPr lang="el-GR" dirty="0"/>
          </a:p>
        </p:txBody>
      </p:sp>
    </p:spTree>
    <p:extLst>
      <p:ext uri="{BB962C8B-B14F-4D97-AF65-F5344CB8AC3E}">
        <p14:creationId xmlns:p14="http://schemas.microsoft.com/office/powerpoint/2010/main" val="303802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8E4FB-0A97-AFC2-9E6E-A3DC2C82816A}"/>
              </a:ext>
            </a:extLst>
          </p:cNvPr>
          <p:cNvSpPr>
            <a:spLocks noGrp="1"/>
          </p:cNvSpPr>
          <p:nvPr>
            <p:ph type="title"/>
          </p:nvPr>
        </p:nvSpPr>
        <p:spPr>
          <a:xfrm>
            <a:off x="1097280" y="286603"/>
            <a:ext cx="10058400" cy="1045583"/>
          </a:xfrm>
        </p:spPr>
        <p:txBody>
          <a:bodyPr/>
          <a:lstStyle/>
          <a:p>
            <a:pPr marL="91440" marR="0" lvl="0" indent="-91440" defTabSz="914400" rtl="0" eaLnBrk="1" fontAlgn="auto" latinLnBrk="0" hangingPunct="1">
              <a:lnSpc>
                <a:spcPct val="90000"/>
              </a:lnSpc>
              <a:spcBef>
                <a:spcPts val="1200"/>
              </a:spcBef>
              <a:spcAft>
                <a:spcPts val="200"/>
              </a:spcAft>
              <a:tabLst/>
              <a:defRPr/>
            </a:pPr>
            <a:r>
              <a:rPr kumimoji="0" lang="el-GR" sz="2800" b="1"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ΕΟΠΥΥ</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2800" b="0" i="0" u="none" strike="noStrike" kern="1200" cap="none" spc="0" normalizeH="0" baseline="0" noProof="0" dirty="0" err="1">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εξωνοσοκομειακά</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B3113995-BD7B-E8EF-762D-B51CBD7B9B47}"/>
              </a:ext>
            </a:extLst>
          </p:cNvPr>
          <p:cNvSpPr>
            <a:spLocks noGrp="1"/>
          </p:cNvSpPr>
          <p:nvPr>
            <p:ph idx="1"/>
          </p:nvPr>
        </p:nvSpPr>
        <p:spPr>
          <a:xfrm>
            <a:off x="214746" y="1828799"/>
            <a:ext cx="11762508" cy="4488873"/>
          </a:xfrm>
        </p:spPr>
        <p:txBody>
          <a:bodyPr>
            <a:normAutofit/>
          </a:bodyPr>
          <a:lstStyle/>
          <a:p>
            <a:pPr marL="0" indent="0" algn="just">
              <a:buNone/>
            </a:pPr>
            <a:r>
              <a:rPr lang="el-GR" dirty="0"/>
              <a:t>Η. </a:t>
            </a:r>
            <a:r>
              <a:rPr lang="el-GR" sz="2000" dirty="0">
                <a:effectLst/>
                <a:latin typeface="Calibri" panose="020F0502020204030204" pitchFamily="34" charset="0"/>
                <a:ea typeface="Calibri" panose="020F0502020204030204" pitchFamily="34" charset="0"/>
                <a:cs typeface="Times New Roman" panose="02020603050405020304" pitchFamily="18" charset="0"/>
              </a:rPr>
              <a:t>Η μεγαλύτερη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ποσότητα</a:t>
            </a:r>
            <a:r>
              <a:rPr lang="el-GR" sz="2000" dirty="0">
                <a:effectLst/>
                <a:latin typeface="Calibri" panose="020F0502020204030204" pitchFamily="34" charset="0"/>
                <a:ea typeface="Calibri" panose="020F0502020204030204" pitchFamily="34" charset="0"/>
                <a:cs typeface="Times New Roman" panose="02020603050405020304" pitchFamily="18" charset="0"/>
              </a:rPr>
              <a:t> φαρμάκων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ATC</a:t>
            </a:r>
            <a:r>
              <a:rPr lang="el-GR" sz="2000" b="1" dirty="0">
                <a:effectLst/>
                <a:latin typeface="Calibri" panose="020F0502020204030204" pitchFamily="34" charset="0"/>
                <a:ea typeface="Calibri" panose="020F0502020204030204" pitchFamily="34" charset="0"/>
                <a:cs typeface="Times New Roman" panose="02020603050405020304" pitchFamily="18" charset="0"/>
              </a:rPr>
              <a:t>.1</a:t>
            </a:r>
            <a:r>
              <a:rPr lang="el-GR" sz="2000" dirty="0">
                <a:effectLst/>
                <a:latin typeface="Calibri" panose="020F0502020204030204" pitchFamily="34" charset="0"/>
                <a:ea typeface="Calibri" panose="020F0502020204030204" pitchFamily="34" charset="0"/>
                <a:cs typeface="Times New Roman" panose="02020603050405020304" pitchFamily="18" charset="0"/>
              </a:rPr>
              <a:t>) αφορά κατά 1/3 την κατηγορία </a:t>
            </a: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(καρδιαγγειακό σύστημα), ενώ ακολουθούν φάρμακα για την πεπτική οδό και το μεταβολισμό (ομάδα Α), το νευρικό σύστημα (ομάδα Ν) και το αίμα και αιμοποιητικά όργανα (ομάδα Β). Οι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τέσσερεις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αυτές ομάδες φαρμάκων καλύπτουν το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80%</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του συνολικού όγκου.</a:t>
            </a:r>
          </a:p>
          <a:p>
            <a:pPr marL="0" indent="0" algn="just">
              <a:buNone/>
            </a:pPr>
            <a:r>
              <a:rPr lang="el-GR" dirty="0">
                <a:latin typeface="Calibri" panose="020F0502020204030204" pitchFamily="34" charset="0"/>
                <a:cs typeface="Times New Roman" panose="02020603050405020304" pitchFamily="18" charset="0"/>
              </a:rPr>
              <a:t>Θ. </a:t>
            </a:r>
            <a:r>
              <a:rPr lang="el-GR" sz="2000" dirty="0">
                <a:effectLst/>
                <a:latin typeface="Calibri" panose="020F0502020204030204" pitchFamily="34" charset="0"/>
                <a:ea typeface="Calibri" panose="020F0502020204030204" pitchFamily="34" charset="0"/>
                <a:cs typeface="Times New Roman" panose="02020603050405020304" pitchFamily="18" charset="0"/>
              </a:rPr>
              <a:t>Εξετάζοντας την συνολική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δαπάνη</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κατηγορία </a:t>
            </a:r>
            <a:r>
              <a:rPr lang="en-US" sz="2000" dirty="0">
                <a:effectLst/>
                <a:latin typeface="Calibri" panose="020F0502020204030204" pitchFamily="34" charset="0"/>
                <a:ea typeface="Calibri" panose="020F0502020204030204" pitchFamily="34" charset="0"/>
                <a:cs typeface="Times New Roman" panose="02020603050405020304" pitchFamily="18" charset="0"/>
              </a:rPr>
              <a:t>L</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Αντινεοπλασματικοί</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ανοσορρυθμιστικοί</a:t>
            </a:r>
            <a:r>
              <a:rPr lang="el-GR" sz="2000" dirty="0">
                <a:effectLst/>
                <a:latin typeface="Calibri" panose="020F0502020204030204" pitchFamily="34" charset="0"/>
                <a:ea typeface="Calibri" panose="020F0502020204030204" pitchFamily="34" charset="0"/>
                <a:cs typeface="Times New Roman" panose="02020603050405020304" pitchFamily="18" charset="0"/>
              </a:rPr>
              <a:t> παράγοντες) έχει το μεγαλύτερο μέρος της δαπάνης (22,4%), ακολουθούμενη από την ομάδα </a:t>
            </a: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(Καρδιαγγειακό σύστημα), με σημαντικό ποσοστό (17,7%) δαπάνης, την ομάδα Α (Πεπτική οδός και μεταβολισμός) με ποσοστό 14,2% και άλλες δυο ομάδες με ποσοστό πάνω από 10%, η Β (Αίμα και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αιματοποιητικά</a:t>
            </a:r>
            <a:r>
              <a:rPr lang="el-GR" sz="2000" dirty="0">
                <a:effectLst/>
                <a:latin typeface="Calibri" panose="020F0502020204030204" pitchFamily="34" charset="0"/>
                <a:ea typeface="Calibri" panose="020F0502020204030204" pitchFamily="34" charset="0"/>
                <a:cs typeface="Times New Roman" panose="02020603050405020304" pitchFamily="18" charset="0"/>
              </a:rPr>
              <a:t> όργανα) με 11,4% και η Ν (νευρικό σύστημα) με 10,6%. Η δαπάνη για τις </a:t>
            </a:r>
            <a:r>
              <a:rPr lang="el-GR" sz="2000" u="sng" dirty="0">
                <a:effectLst/>
                <a:latin typeface="Calibri" panose="020F0502020204030204" pitchFamily="34" charset="0"/>
                <a:ea typeface="Calibri" panose="020F0502020204030204" pitchFamily="34" charset="0"/>
                <a:cs typeface="Times New Roman" panose="02020603050405020304" pitchFamily="18" charset="0"/>
              </a:rPr>
              <a:t>τέσσερις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πρώτες αυτές ομάδες ξεπερνά το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60%</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της συνολικής δαπάνης.</a:t>
            </a:r>
          </a:p>
          <a:p>
            <a:pPr marL="0" indent="0" algn="just">
              <a:buNone/>
            </a:pPr>
            <a:r>
              <a:rPr lang="el-GR" dirty="0">
                <a:latin typeface="Calibri" panose="020F0502020204030204" pitchFamily="34" charset="0"/>
                <a:cs typeface="Times New Roman" panose="02020603050405020304" pitchFamily="18" charset="0"/>
              </a:rPr>
              <a:t>Ι. </a:t>
            </a:r>
            <a:r>
              <a:rPr lang="el-GR" sz="2000" dirty="0">
                <a:effectLst/>
                <a:latin typeface="Calibri" panose="020F0502020204030204" pitchFamily="34" charset="0"/>
                <a:ea typeface="Calibri" panose="020F0502020204030204" pitchFamily="34" charset="0"/>
                <a:cs typeface="Times New Roman" panose="02020603050405020304" pitchFamily="18" charset="0"/>
              </a:rPr>
              <a:t>Σε παιδιά και έφηβους κυριαρχούν εμβόλια και αντιβιοτικά. </a:t>
            </a:r>
            <a:r>
              <a:rPr lang="el-GR" dirty="0">
                <a:latin typeface="Calibri" panose="020F0502020204030204" pitchFamily="34" charset="0"/>
                <a:ea typeface="Calibri" panose="020F0502020204030204" pitchFamily="34" charset="0"/>
                <a:cs typeface="Times New Roman" panose="02020603050405020304" pitchFamily="18" charset="0"/>
              </a:rPr>
              <a:t>Η κατηγορία Ν έχει αύξηση στους 30-49 ετών.</a:t>
            </a:r>
          </a:p>
          <a:p>
            <a:pPr marL="0" indent="0" algn="just">
              <a:lnSpc>
                <a:spcPct val="107000"/>
              </a:lnSpc>
              <a:spcAft>
                <a:spcPts val="800"/>
              </a:spcAft>
              <a:buNone/>
            </a:pPr>
            <a:r>
              <a:rPr lang="el-GR" dirty="0">
                <a:latin typeface="Calibri" panose="020F0502020204030204" pitchFamily="34" charset="0"/>
                <a:cs typeface="Times New Roman" panose="02020603050405020304" pitchFamily="18" charset="0"/>
              </a:rPr>
              <a:t>ΙΑ. </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Στο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claw back </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κυριαρχούν τα φάρμακα κατά του καρκίνου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=1/4) ακολουθούμενα από τα άλλα τρία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κατά 40%.</a:t>
            </a:r>
          </a:p>
          <a:p>
            <a:pPr marL="0" indent="0" algn="just">
              <a:buNone/>
            </a:pPr>
            <a:endParaRPr lang="el-GR" dirty="0"/>
          </a:p>
        </p:txBody>
      </p:sp>
    </p:spTree>
    <p:extLst>
      <p:ext uri="{BB962C8B-B14F-4D97-AF65-F5344CB8AC3E}">
        <p14:creationId xmlns:p14="http://schemas.microsoft.com/office/powerpoint/2010/main" val="47634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8E4FB-0A97-AFC2-9E6E-A3DC2C82816A}"/>
              </a:ext>
            </a:extLst>
          </p:cNvPr>
          <p:cNvSpPr>
            <a:spLocks noGrp="1"/>
          </p:cNvSpPr>
          <p:nvPr>
            <p:ph type="title"/>
          </p:nvPr>
        </p:nvSpPr>
        <p:spPr/>
        <p:txBody>
          <a:bodyPr/>
          <a:lstStyle/>
          <a:p>
            <a:pPr marL="91440" marR="0" lvl="0" indent="-91440" defTabSz="914400" rtl="0" eaLnBrk="1" fontAlgn="auto" latinLnBrk="0" hangingPunct="1">
              <a:lnSpc>
                <a:spcPct val="90000"/>
              </a:lnSpc>
              <a:spcBef>
                <a:spcPts val="1200"/>
              </a:spcBef>
              <a:spcAft>
                <a:spcPts val="200"/>
              </a:spcAft>
              <a:tabLst/>
              <a:defRPr/>
            </a:pPr>
            <a:r>
              <a:rPr kumimoji="0" lang="el-GR" sz="2800" b="1"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ΕΟΠΥΥ</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2800" b="0" i="0" u="none" strike="noStrike" kern="1200" cap="none" spc="0" normalizeH="0" baseline="0" noProof="0" dirty="0" err="1">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εξωνοσοκομειακά</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έρευνες ΔΠΘ (2015-21)</a:t>
            </a:r>
            <a:br>
              <a:rPr kumimoji="0" lang="el-GR" sz="20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B3113995-BD7B-E8EF-762D-B51CBD7B9B47}"/>
              </a:ext>
            </a:extLst>
          </p:cNvPr>
          <p:cNvSpPr>
            <a:spLocks noGrp="1"/>
          </p:cNvSpPr>
          <p:nvPr>
            <p:ph idx="1"/>
          </p:nvPr>
        </p:nvSpPr>
        <p:spPr>
          <a:xfrm>
            <a:off x="214746" y="1828799"/>
            <a:ext cx="11762508" cy="4488873"/>
          </a:xfrm>
        </p:spPr>
        <p:txBody>
          <a:bodyPr>
            <a:normAutofit/>
          </a:bodyPr>
          <a:lstStyle/>
          <a:p>
            <a:pPr algn="just"/>
            <a:r>
              <a:rPr lang="el-GR" dirty="0"/>
              <a:t>Α. μέση ετήσια </a:t>
            </a:r>
            <a:r>
              <a:rPr lang="el-GR" b="1" dirty="0"/>
              <a:t>αύξηση</a:t>
            </a:r>
            <a:r>
              <a:rPr lang="el-GR" dirty="0"/>
              <a:t> στην ποσότητα 3% και στην αξία 4,5%.</a:t>
            </a:r>
          </a:p>
          <a:p>
            <a:pPr algn="just"/>
            <a:r>
              <a:rPr lang="el-GR" dirty="0"/>
              <a:t>Β. συνολική αύξηση στην ποσότητα 20% και στην αξία 30%.</a:t>
            </a:r>
          </a:p>
          <a:p>
            <a:pPr algn="just"/>
            <a:r>
              <a:rPr lang="el-GR" sz="2000" dirty="0">
                <a:effectLst/>
                <a:latin typeface="Calibri" panose="020F0502020204030204" pitchFamily="34" charset="0"/>
                <a:ea typeface="Calibri" panose="020F0502020204030204" pitchFamily="34" charset="0"/>
                <a:cs typeface="Times New Roman" panose="02020603050405020304" pitchFamily="18" charset="0"/>
              </a:rPr>
              <a:t>Γ. υπάρχουν και άλλα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χαρακτηριστικά</a:t>
            </a:r>
            <a:r>
              <a:rPr lang="el-GR" sz="2000" dirty="0">
                <a:effectLst/>
                <a:latin typeface="Calibri" panose="020F0502020204030204" pitchFamily="34" charset="0"/>
                <a:ea typeface="Calibri" panose="020F0502020204030204" pitchFamily="34" charset="0"/>
                <a:cs typeface="Times New Roman" panose="02020603050405020304" pitchFamily="18" charset="0"/>
              </a:rPr>
              <a:t> της κατανάλωσης που οδηγούν σε μεγαλύτερες αυξήσεις τις δαπάνες (ηλικία και φύλο του ασθενών, ειδικότητα και γεωγραφία των γιατρών, </a:t>
            </a:r>
            <a:r>
              <a:rPr lang="en-US" sz="2000" dirty="0">
                <a:effectLst/>
                <a:latin typeface="Calibri" panose="020F0502020204030204" pitchFamily="34" charset="0"/>
                <a:ea typeface="Calibri" panose="020F0502020204030204" pitchFamily="34" charset="0"/>
                <a:cs typeface="Times New Roman" panose="02020603050405020304" pitchFamily="18" charset="0"/>
              </a:rPr>
              <a:t>ATC, </a:t>
            </a:r>
            <a:r>
              <a:rPr lang="el-GR" sz="2000" dirty="0">
                <a:effectLst/>
                <a:latin typeface="Calibri" panose="020F0502020204030204" pitchFamily="34" charset="0"/>
                <a:ea typeface="Calibri" panose="020F0502020204030204" pitchFamily="34" charset="0"/>
                <a:cs typeface="Times New Roman" panose="02020603050405020304" pitchFamily="18" charset="0"/>
              </a:rPr>
              <a:t>κ.λπ.</a:t>
            </a:r>
          </a:p>
          <a:p>
            <a:pPr algn="just"/>
            <a:r>
              <a:rPr lang="el-GR" dirty="0">
                <a:latin typeface="Calibri" panose="020F0502020204030204" pitchFamily="34" charset="0"/>
                <a:ea typeface="Calibri" panose="020F0502020204030204" pitchFamily="34" charset="0"/>
                <a:cs typeface="Times New Roman" panose="02020603050405020304" pitchFamily="18" charset="0"/>
              </a:rPr>
              <a:t>Δ. </a:t>
            </a:r>
            <a:r>
              <a:rPr lang="el-GR" sz="2000" dirty="0">
                <a:effectLst/>
                <a:latin typeface="Calibri" panose="020F0502020204030204" pitchFamily="34" charset="0"/>
                <a:ea typeface="Calibri" panose="020F0502020204030204" pitchFamily="34" charset="0"/>
                <a:cs typeface="Times New Roman" panose="02020603050405020304" pitchFamily="18" charset="0"/>
              </a:rPr>
              <a:t>56% της ποσότητας και 53% της δαπάνης καταναλώνεται από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γυναίκες</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l-GR" dirty="0">
                <a:latin typeface="Calibri" panose="020F0502020204030204" pitchFamily="34" charset="0"/>
                <a:cs typeface="Times New Roman" panose="02020603050405020304" pitchFamily="18" charset="0"/>
              </a:rPr>
              <a:t>Ε. η</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μεγαλύτερη ποσότητα (72%) και αξία (64%) φαρμάκων καταναλώνεται από τους άνω των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60 ετών</a:t>
            </a:r>
            <a:r>
              <a:rPr lang="el-GR" sz="2000" dirty="0">
                <a:effectLst/>
                <a:latin typeface="Calibri" panose="020F0502020204030204" pitchFamily="34" charset="0"/>
                <a:ea typeface="Calibri" panose="020F0502020204030204" pitchFamily="34" charset="0"/>
                <a:cs typeface="Times New Roman" panose="02020603050405020304" pitchFamily="18" charset="0"/>
              </a:rPr>
              <a:t> (κυρίως άνδρες), που όμως βαίνει μειούμενη, ίσως λόγω καλύτερης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συνταγογραφικής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προσήλωσης, με αύξηση στις ηλικίες 30-44 και κυρίως 45-59 ετών.</a:t>
            </a:r>
          </a:p>
          <a:p>
            <a:pPr algn="just"/>
            <a:r>
              <a:rPr lang="el-GR" dirty="0" err="1">
                <a:latin typeface="Calibri" panose="020F0502020204030204" pitchFamily="34" charset="0"/>
                <a:cs typeface="Times New Roman" panose="02020603050405020304" pitchFamily="18" charset="0"/>
              </a:rPr>
              <a:t>Στ</a:t>
            </a:r>
            <a:r>
              <a:rPr lang="el-GR" dirty="0">
                <a:latin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Τα </a:t>
            </a:r>
            <a:r>
              <a:rPr lang="el-GR" sz="2000" b="1" dirty="0" err="1">
                <a:effectLst/>
                <a:latin typeface="Calibri" panose="020F0502020204030204" pitchFamily="34" charset="0"/>
                <a:ea typeface="Calibri" panose="020F0502020204030204" pitchFamily="34" charset="0"/>
                <a:cs typeface="Times New Roman" panose="02020603050405020304" pitchFamily="18" charset="0"/>
              </a:rPr>
              <a:t>γενόσημα</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μειώθηκαν ποσοτικά κάτω από 30% (σε αξία κάτω από 20%). </a:t>
            </a:r>
          </a:p>
          <a:p>
            <a:pPr algn="just"/>
            <a:r>
              <a:rPr lang="el-GR" sz="2000" dirty="0">
                <a:effectLst/>
                <a:latin typeface="Calibri" panose="020F0502020204030204" pitchFamily="34" charset="0"/>
                <a:ea typeface="Calibri" panose="020F0502020204030204" pitchFamily="34" charset="0"/>
                <a:cs typeface="Times New Roman" panose="02020603050405020304" pitchFamily="18" charset="0"/>
              </a:rPr>
              <a:t>Ζ. Οι γενικοί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γιατροί</a:t>
            </a:r>
            <a:r>
              <a:rPr lang="el-GR" sz="2000" dirty="0">
                <a:effectLst/>
                <a:latin typeface="Calibri" panose="020F0502020204030204" pitchFamily="34" charset="0"/>
                <a:ea typeface="Calibri" panose="020F0502020204030204" pitchFamily="34" charset="0"/>
                <a:cs typeface="Times New Roman" panose="02020603050405020304" pitchFamily="18" charset="0"/>
              </a:rPr>
              <a:t>, οι παθολόγοι και οι καρδιολόγοι υπερβαίνουν τα 2/3 της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συνταγογράφησης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με γεωγραφικές διαφοροποιήσεις.</a:t>
            </a:r>
          </a:p>
          <a:p>
            <a:pPr marL="0" indent="0" algn="just">
              <a:buNone/>
            </a:pPr>
            <a:endParaRPr lang="el-GR" dirty="0"/>
          </a:p>
        </p:txBody>
      </p:sp>
    </p:spTree>
    <p:extLst>
      <p:ext uri="{BB962C8B-B14F-4D97-AF65-F5344CB8AC3E}">
        <p14:creationId xmlns:p14="http://schemas.microsoft.com/office/powerpoint/2010/main" val="300766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8E4FB-0A97-AFC2-9E6E-A3DC2C82816A}"/>
              </a:ext>
            </a:extLst>
          </p:cNvPr>
          <p:cNvSpPr>
            <a:spLocks noGrp="1"/>
          </p:cNvSpPr>
          <p:nvPr>
            <p:ph type="title"/>
          </p:nvPr>
        </p:nvSpPr>
        <p:spPr/>
        <p:txBody>
          <a:bodyPr/>
          <a:lstStyle/>
          <a:p>
            <a:pPr marL="91440" marR="0" lvl="0" indent="-91440" defTabSz="914400" rtl="0" eaLnBrk="1" fontAlgn="auto" latinLnBrk="0" hangingPunct="1">
              <a:lnSpc>
                <a:spcPct val="90000"/>
              </a:lnSpc>
              <a:spcBef>
                <a:spcPts val="1200"/>
              </a:spcBef>
              <a:spcAft>
                <a:spcPts val="200"/>
              </a:spcAft>
              <a:tabLst/>
              <a:defRPr/>
            </a:pPr>
            <a:r>
              <a:rPr kumimoji="0" lang="el-GR" sz="2800" b="1"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ΕΟΠΥΥ</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2800" b="0" i="0" u="none" strike="noStrike" kern="1200" cap="none" spc="0" normalizeH="0" baseline="0" noProof="0" dirty="0" err="1">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εξωνοσοκομειακά</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28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έρευνες ΔΠΘ (2015-21)</a:t>
            </a:r>
            <a:br>
              <a:rPr kumimoji="0" lang="el-GR" sz="2000" b="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B3113995-BD7B-E8EF-762D-B51CBD7B9B47}"/>
              </a:ext>
            </a:extLst>
          </p:cNvPr>
          <p:cNvSpPr>
            <a:spLocks noGrp="1"/>
          </p:cNvSpPr>
          <p:nvPr>
            <p:ph idx="1"/>
          </p:nvPr>
        </p:nvSpPr>
        <p:spPr>
          <a:xfrm>
            <a:off x="214746" y="1828799"/>
            <a:ext cx="11762508" cy="4488873"/>
          </a:xfrm>
        </p:spPr>
        <p:txBody>
          <a:bodyPr>
            <a:normAutofit/>
          </a:bodyPr>
          <a:lstStyle/>
          <a:p>
            <a:pPr marL="0" indent="0" algn="just">
              <a:buNone/>
            </a:pPr>
            <a:r>
              <a:rPr lang="el-GR" dirty="0"/>
              <a:t>Η. </a:t>
            </a:r>
            <a:r>
              <a:rPr lang="el-GR" sz="2000" dirty="0">
                <a:effectLst/>
                <a:latin typeface="Calibri" panose="020F0502020204030204" pitchFamily="34" charset="0"/>
                <a:ea typeface="Calibri" panose="020F0502020204030204" pitchFamily="34" charset="0"/>
                <a:cs typeface="Times New Roman" panose="02020603050405020304" pitchFamily="18" charset="0"/>
              </a:rPr>
              <a:t>Η μεγαλύτερη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ποσότητα</a:t>
            </a:r>
            <a:r>
              <a:rPr lang="el-GR" sz="2000" dirty="0">
                <a:effectLst/>
                <a:latin typeface="Calibri" panose="020F0502020204030204" pitchFamily="34" charset="0"/>
                <a:ea typeface="Calibri" panose="020F0502020204030204" pitchFamily="34" charset="0"/>
                <a:cs typeface="Times New Roman" panose="02020603050405020304" pitchFamily="18" charset="0"/>
              </a:rPr>
              <a:t> φαρμάκων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ATC</a:t>
            </a:r>
            <a:r>
              <a:rPr lang="el-GR" sz="2000" b="1" dirty="0">
                <a:effectLst/>
                <a:latin typeface="Calibri" panose="020F0502020204030204" pitchFamily="34" charset="0"/>
                <a:ea typeface="Calibri" panose="020F0502020204030204" pitchFamily="34" charset="0"/>
                <a:cs typeface="Times New Roman" panose="02020603050405020304" pitchFamily="18" charset="0"/>
              </a:rPr>
              <a:t>.1</a:t>
            </a:r>
            <a:r>
              <a:rPr lang="el-GR" sz="2000" dirty="0">
                <a:effectLst/>
                <a:latin typeface="Calibri" panose="020F0502020204030204" pitchFamily="34" charset="0"/>
                <a:ea typeface="Calibri" panose="020F0502020204030204" pitchFamily="34" charset="0"/>
                <a:cs typeface="Times New Roman" panose="02020603050405020304" pitchFamily="18" charset="0"/>
              </a:rPr>
              <a:t>) αφορά κατά 1/3 την κατηγορία </a:t>
            </a: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(καρδιαγγειακό σύστημα), ενώ ακολουθούν φάρμακα για την πεπτική οδό και το μεταβολισμό (ομάδα Α), το νευρικό σύστημα (ομάδα Ν) και το αίμα και αιμοποιητικά όργανα (ομάδα Β). Οι τέσσερεις αυτές ομάδες φαρμάκων καλύπτουν το 80% του συνολικού όγκου.</a:t>
            </a:r>
          </a:p>
          <a:p>
            <a:pPr marL="0" indent="0" algn="just">
              <a:buNone/>
            </a:pPr>
            <a:r>
              <a:rPr lang="el-GR" dirty="0">
                <a:latin typeface="Calibri" panose="020F0502020204030204" pitchFamily="34" charset="0"/>
                <a:cs typeface="Times New Roman" panose="02020603050405020304" pitchFamily="18" charset="0"/>
              </a:rPr>
              <a:t>Θ. </a:t>
            </a:r>
            <a:r>
              <a:rPr lang="el-GR" sz="2000" dirty="0">
                <a:effectLst/>
                <a:latin typeface="Calibri" panose="020F0502020204030204" pitchFamily="34" charset="0"/>
                <a:ea typeface="Calibri" panose="020F0502020204030204" pitchFamily="34" charset="0"/>
                <a:cs typeface="Times New Roman" panose="02020603050405020304" pitchFamily="18" charset="0"/>
              </a:rPr>
              <a:t>Εξετάζοντας την συνολική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δαπάνη</a:t>
            </a:r>
            <a:r>
              <a:rPr lang="el-GR" sz="2000" dirty="0">
                <a:effectLst/>
                <a:latin typeface="Calibri" panose="020F0502020204030204" pitchFamily="34" charset="0"/>
                <a:ea typeface="Calibri" panose="020F0502020204030204" pitchFamily="34" charset="0"/>
                <a:cs typeface="Times New Roman" panose="02020603050405020304" pitchFamily="18" charset="0"/>
              </a:rPr>
              <a:t>, η κατηγορία </a:t>
            </a:r>
            <a:r>
              <a:rPr lang="en-US" sz="2000" dirty="0">
                <a:effectLst/>
                <a:latin typeface="Calibri" panose="020F0502020204030204" pitchFamily="34" charset="0"/>
                <a:ea typeface="Calibri" panose="020F0502020204030204" pitchFamily="34" charset="0"/>
                <a:cs typeface="Times New Roman" panose="02020603050405020304" pitchFamily="18" charset="0"/>
              </a:rPr>
              <a:t>L</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Αντινεοπλασματικοί</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ανοσορρυθμιστικοί</a:t>
            </a:r>
            <a:r>
              <a:rPr lang="el-GR" sz="2000" dirty="0">
                <a:effectLst/>
                <a:latin typeface="Calibri" panose="020F0502020204030204" pitchFamily="34" charset="0"/>
                <a:ea typeface="Calibri" panose="020F0502020204030204" pitchFamily="34" charset="0"/>
                <a:cs typeface="Times New Roman" panose="02020603050405020304" pitchFamily="18" charset="0"/>
              </a:rPr>
              <a:t> παράγοντες) έχει το μεγαλύτερο μέρος της δαπάνης (22,4%), ακολουθούμενη από την ομάδα </a:t>
            </a: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(Καρδιαγγειακό σύστημα), με σημαντικό ποσοστό (17,7%) δαπάνης, την ομάδα Α (Πεπτική οδός και μεταβολισμός) με ποσοστό 14,2% και άλλες δυο ομάδες με ποσοστό πάνω από 10%, η Β (Αίμα και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αιματοποιητικά</a:t>
            </a:r>
            <a:r>
              <a:rPr lang="el-GR" sz="2000" dirty="0">
                <a:effectLst/>
                <a:latin typeface="Calibri" panose="020F0502020204030204" pitchFamily="34" charset="0"/>
                <a:ea typeface="Calibri" panose="020F0502020204030204" pitchFamily="34" charset="0"/>
                <a:cs typeface="Times New Roman" panose="02020603050405020304" pitchFamily="18" charset="0"/>
              </a:rPr>
              <a:t> όργανα) με 11,4% και η Ν (νευρικό σύστημα) με 10,6%. Η δαπάνη για τις τέσσερις πρώτες αυτές ομάδες ξεπερνά το 60% της συνολικής δαπάνης.</a:t>
            </a:r>
          </a:p>
          <a:p>
            <a:pPr marL="0" indent="0" algn="just">
              <a:buNone/>
            </a:pPr>
            <a:r>
              <a:rPr lang="el-GR" dirty="0">
                <a:latin typeface="Calibri" panose="020F0502020204030204" pitchFamily="34" charset="0"/>
                <a:cs typeface="Times New Roman" panose="02020603050405020304" pitchFamily="18" charset="0"/>
              </a:rPr>
              <a:t>Ι. </a:t>
            </a:r>
            <a:r>
              <a:rPr lang="el-GR" sz="2000" dirty="0">
                <a:effectLst/>
                <a:latin typeface="Calibri" panose="020F0502020204030204" pitchFamily="34" charset="0"/>
                <a:ea typeface="Calibri" panose="020F0502020204030204" pitchFamily="34" charset="0"/>
                <a:cs typeface="Times New Roman" panose="02020603050405020304" pitchFamily="18" charset="0"/>
              </a:rPr>
              <a:t>Σε παιδιά και έφηβους κυριαρχούν εμβόλια και αντιβιοτικά. </a:t>
            </a:r>
            <a:r>
              <a:rPr lang="el-GR" dirty="0">
                <a:latin typeface="Calibri" panose="020F0502020204030204" pitchFamily="34" charset="0"/>
                <a:ea typeface="Calibri" panose="020F0502020204030204" pitchFamily="34" charset="0"/>
                <a:cs typeface="Times New Roman" panose="02020603050405020304" pitchFamily="18" charset="0"/>
              </a:rPr>
              <a:t>Η κατηγορία Ν έχει αύξηση στους 30-49 ετών.</a:t>
            </a:r>
          </a:p>
          <a:p>
            <a:pPr marL="0" indent="0" algn="just">
              <a:lnSpc>
                <a:spcPct val="107000"/>
              </a:lnSpc>
              <a:spcAft>
                <a:spcPts val="800"/>
              </a:spcAft>
              <a:buNone/>
            </a:pPr>
            <a:r>
              <a:rPr lang="el-GR" dirty="0">
                <a:latin typeface="Calibri" panose="020F0502020204030204" pitchFamily="34" charset="0"/>
                <a:cs typeface="Times New Roman" panose="02020603050405020304" pitchFamily="18" charset="0"/>
              </a:rPr>
              <a:t>ΙΑ. </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Στο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claw back </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κυριαρχούν τα φάρμακα κατά του καρκίνου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=1/4) ακολουθούμενα από τα άλλα τρία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κατά 40%.</a:t>
            </a:r>
          </a:p>
          <a:p>
            <a:pPr marL="0" indent="0" algn="just">
              <a:buNone/>
            </a:pPr>
            <a:endParaRPr lang="el-GR" dirty="0"/>
          </a:p>
        </p:txBody>
      </p:sp>
    </p:spTree>
    <p:extLst>
      <p:ext uri="{BB962C8B-B14F-4D97-AF65-F5344CB8AC3E}">
        <p14:creationId xmlns:p14="http://schemas.microsoft.com/office/powerpoint/2010/main" val="370193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217" y="211822"/>
            <a:ext cx="8050696" cy="6271592"/>
          </a:xfrm>
          <a:prstGeom prst="rect">
            <a:avLst/>
          </a:prstGeom>
        </p:spPr>
      </p:pic>
    </p:spTree>
    <p:extLst>
      <p:ext uri="{BB962C8B-B14F-4D97-AF65-F5344CB8AC3E}">
        <p14:creationId xmlns:p14="http://schemas.microsoft.com/office/powerpoint/2010/main" val="152327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2A6128-FC8B-3057-0DA0-146432F49AFB}"/>
              </a:ext>
            </a:extLst>
          </p:cNvPr>
          <p:cNvSpPr>
            <a:spLocks noGrp="1"/>
          </p:cNvSpPr>
          <p:nvPr>
            <p:ph type="title"/>
          </p:nvPr>
        </p:nvSpPr>
        <p:spPr/>
        <p:txBody>
          <a:bodyPr/>
          <a:lstStyle/>
          <a:p>
            <a:r>
              <a:rPr lang="el-GR" sz="4800" b="1" i="1" dirty="0">
                <a:solidFill>
                  <a:srgbClr val="44546A"/>
                </a:solidFill>
                <a:effectLst/>
                <a:latin typeface="Calibri" panose="020F0502020204030204" pitchFamily="34" charset="0"/>
                <a:ea typeface="Times New Roman" panose="02020603050405020304" pitchFamily="18" charset="0"/>
              </a:rPr>
              <a:t>Φαρμακευτικές Αγορές </a:t>
            </a:r>
            <a:br>
              <a:rPr lang="el-GR" sz="4800" b="1" i="1" dirty="0">
                <a:solidFill>
                  <a:srgbClr val="44546A"/>
                </a:solidFill>
                <a:effectLst/>
                <a:latin typeface="Calibri" panose="020F0502020204030204" pitchFamily="34" charset="0"/>
                <a:ea typeface="Times New Roman" panose="02020603050405020304" pitchFamily="18" charset="0"/>
              </a:rPr>
            </a:br>
            <a:r>
              <a:rPr lang="el-GR" sz="4800" b="1" i="1" dirty="0">
                <a:solidFill>
                  <a:srgbClr val="44546A"/>
                </a:solidFill>
                <a:effectLst/>
                <a:latin typeface="Calibri" panose="020F0502020204030204" pitchFamily="34" charset="0"/>
                <a:ea typeface="Times New Roman" panose="02020603050405020304" pitchFamily="18" charset="0"/>
              </a:rPr>
              <a:t>Δημόσιων Νοσοκομείων </a:t>
            </a:r>
            <a:endParaRPr lang="el-GR" dirty="0"/>
          </a:p>
        </p:txBody>
      </p:sp>
      <p:graphicFrame>
        <p:nvGraphicFramePr>
          <p:cNvPr id="4" name="Chart 1">
            <a:extLst>
              <a:ext uri="{FF2B5EF4-FFF2-40B4-BE49-F238E27FC236}">
                <a16:creationId xmlns:a16="http://schemas.microsoft.com/office/drawing/2014/main" id="{B26EB73B-8DC5-4615-A945-E4EB8982B563}"/>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477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9A1784-F37B-C12B-7101-E093B95F0CE7}"/>
              </a:ext>
            </a:extLst>
          </p:cNvPr>
          <p:cNvSpPr>
            <a:spLocks noGrp="1"/>
          </p:cNvSpPr>
          <p:nvPr>
            <p:ph type="title"/>
          </p:nvPr>
        </p:nvSpPr>
        <p:spPr/>
        <p:txBody>
          <a:bodyPr/>
          <a:lstStyle/>
          <a:p>
            <a:r>
              <a:rPr lang="el-GR" sz="1800" b="1"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Πίνακας .</a:t>
            </a:r>
            <a:r>
              <a:rPr lang="el-GR" sz="1800"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Συνολική φαρμακευτική αγορά νοσοκομείων ανά Υγειονομική Περιφέρεια για το 2022 (Πηγή: </a:t>
            </a:r>
            <a:r>
              <a:rPr lang="el-GR" sz="1800" i="0" dirty="0" err="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Bi</a:t>
            </a:r>
            <a:r>
              <a:rPr lang="el-GR" sz="1800"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i="0" dirty="0" err="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Forms</a:t>
            </a:r>
            <a:r>
              <a:rPr lang="el-GR" sz="1800"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Υπουργείο Υγείας).</a:t>
            </a:r>
            <a:br>
              <a:rPr lang="el-GR"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graphicFrame>
        <p:nvGraphicFramePr>
          <p:cNvPr id="4" name="Θέση περιεχομένου 3">
            <a:extLst>
              <a:ext uri="{FF2B5EF4-FFF2-40B4-BE49-F238E27FC236}">
                <a16:creationId xmlns:a16="http://schemas.microsoft.com/office/drawing/2014/main" id="{3DF60FE6-F392-533C-0D51-1E88E5C2B526}"/>
              </a:ext>
            </a:extLst>
          </p:cNvPr>
          <p:cNvGraphicFramePr>
            <a:graphicFrameLocks noGrp="1"/>
          </p:cNvGraphicFramePr>
          <p:nvPr>
            <p:ph idx="1"/>
          </p:nvPr>
        </p:nvGraphicFramePr>
        <p:xfrm>
          <a:off x="2695903" y="1805152"/>
          <a:ext cx="8623738" cy="4209390"/>
        </p:xfrm>
        <a:graphic>
          <a:graphicData uri="http://schemas.openxmlformats.org/drawingml/2006/table">
            <a:tbl>
              <a:tblPr firstRow="1" firstCol="1" bandRow="1"/>
              <a:tblGrid>
                <a:gridCol w="3998184">
                  <a:extLst>
                    <a:ext uri="{9D8B030D-6E8A-4147-A177-3AD203B41FA5}">
                      <a16:colId xmlns:a16="http://schemas.microsoft.com/office/drawing/2014/main" val="1791557682"/>
                    </a:ext>
                  </a:extLst>
                </a:gridCol>
                <a:gridCol w="4625554">
                  <a:extLst>
                    <a:ext uri="{9D8B030D-6E8A-4147-A177-3AD203B41FA5}">
                      <a16:colId xmlns:a16="http://schemas.microsoft.com/office/drawing/2014/main" val="4132196225"/>
                    </a:ext>
                  </a:extLst>
                </a:gridCol>
              </a:tblGrid>
              <a:tr h="467710">
                <a:tc>
                  <a:txBody>
                    <a:bodyPr/>
                    <a:lstStyle/>
                    <a:p>
                      <a:pPr algn="ctr">
                        <a:lnSpc>
                          <a:spcPct val="107000"/>
                        </a:lnSpc>
                        <a:spcAft>
                          <a:spcPts val="800"/>
                        </a:spcAft>
                      </a:pPr>
                      <a:r>
                        <a:rPr lang="el-GR"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Υγειονομική Περιφέρεια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Φαρμακευτική Δαπάνη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539526201"/>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€ 406.729.777,59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96871"/>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€ 152.655.175,14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48681"/>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€ 92.816.161,12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276568"/>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€ 182.013.495,24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299961"/>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€ 86.335.853,42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592200"/>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€ 141.157.738,88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958719"/>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€ 77.799.520,55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570508"/>
                  </a:ext>
                </a:extLst>
              </a:tr>
              <a:tr h="467710">
                <a:tc>
                  <a:txBody>
                    <a:bodyPr/>
                    <a:lstStyle/>
                    <a:p>
                      <a:pPr algn="ctr">
                        <a:lnSpc>
                          <a:spcPct val="107000"/>
                        </a:lnSpc>
                        <a:spcAft>
                          <a:spcPts val="800"/>
                        </a:spcAft>
                      </a:pPr>
                      <a:r>
                        <a:rPr lang="el-GR"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Σύνολο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€ 1.139.507.721,94</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238230"/>
                  </a:ext>
                </a:extLst>
              </a:tr>
            </a:tbl>
          </a:graphicData>
        </a:graphic>
      </p:graphicFrame>
    </p:spTree>
    <p:extLst>
      <p:ext uri="{BB962C8B-B14F-4D97-AF65-F5344CB8AC3E}">
        <p14:creationId xmlns:p14="http://schemas.microsoft.com/office/powerpoint/2010/main" val="325909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65713F-55E4-1175-36B6-711952AC5C7D}"/>
              </a:ext>
            </a:extLst>
          </p:cNvPr>
          <p:cNvSpPr>
            <a:spLocks noGrp="1"/>
          </p:cNvSpPr>
          <p:nvPr>
            <p:ph type="title"/>
          </p:nvPr>
        </p:nvSpPr>
        <p:spPr>
          <a:xfrm>
            <a:off x="1781503" y="624110"/>
            <a:ext cx="10216056" cy="1280890"/>
          </a:xfrm>
        </p:spPr>
        <p:txBody>
          <a:bodyPr>
            <a:normAutofit fontScale="90000"/>
          </a:bodyPr>
          <a:lstStyle/>
          <a:p>
            <a:pPr marL="630555" indent="-630555">
              <a:spcAft>
                <a:spcPts val="1000"/>
              </a:spcAft>
            </a:pPr>
            <a:r>
              <a:rPr lang="el-GR" sz="2700" b="1"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Πίνακας .</a:t>
            </a:r>
            <a:r>
              <a:rPr lang="el-GR" sz="2700"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Ιεραρχική κατάταξη 20 νοσοκομείων με τη μεγαλύτερη φαρμακευτική αγορά για το 2022 (Πηγή: </a:t>
            </a:r>
            <a:r>
              <a:rPr lang="el-GR" sz="2700" i="0" dirty="0" err="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Bi</a:t>
            </a:r>
            <a:r>
              <a:rPr lang="el-GR" sz="2700"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el-GR" sz="2700" i="0" dirty="0" err="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Forms</a:t>
            </a:r>
            <a:r>
              <a:rPr lang="el-GR" sz="2700" i="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Υπουργείο Υγείας).</a:t>
            </a:r>
            <a:br>
              <a:rPr lang="el-GR" sz="3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graphicFrame>
        <p:nvGraphicFramePr>
          <p:cNvPr id="4" name="Θέση περιεχομένου 3">
            <a:extLst>
              <a:ext uri="{FF2B5EF4-FFF2-40B4-BE49-F238E27FC236}">
                <a16:creationId xmlns:a16="http://schemas.microsoft.com/office/drawing/2014/main" id="{006576DA-51A0-2275-9D18-F63F05D1E1F1}"/>
              </a:ext>
            </a:extLst>
          </p:cNvPr>
          <p:cNvGraphicFramePr>
            <a:graphicFrameLocks noGrp="1"/>
          </p:cNvGraphicFramePr>
          <p:nvPr>
            <p:ph idx="1"/>
          </p:nvPr>
        </p:nvGraphicFramePr>
        <p:xfrm>
          <a:off x="1883979" y="1545022"/>
          <a:ext cx="9955924" cy="4989783"/>
        </p:xfrm>
        <a:graphic>
          <a:graphicData uri="http://schemas.openxmlformats.org/drawingml/2006/table">
            <a:tbl>
              <a:tblPr firstRow="1" firstCol="1" bandRow="1"/>
              <a:tblGrid>
                <a:gridCol w="1123773">
                  <a:extLst>
                    <a:ext uri="{9D8B030D-6E8A-4147-A177-3AD203B41FA5}">
                      <a16:colId xmlns:a16="http://schemas.microsoft.com/office/drawing/2014/main" val="3036393053"/>
                    </a:ext>
                  </a:extLst>
                </a:gridCol>
                <a:gridCol w="867412">
                  <a:extLst>
                    <a:ext uri="{9D8B030D-6E8A-4147-A177-3AD203B41FA5}">
                      <a16:colId xmlns:a16="http://schemas.microsoft.com/office/drawing/2014/main" val="3046959595"/>
                    </a:ext>
                  </a:extLst>
                </a:gridCol>
                <a:gridCol w="5144773">
                  <a:extLst>
                    <a:ext uri="{9D8B030D-6E8A-4147-A177-3AD203B41FA5}">
                      <a16:colId xmlns:a16="http://schemas.microsoft.com/office/drawing/2014/main" val="3460369462"/>
                    </a:ext>
                  </a:extLst>
                </a:gridCol>
                <a:gridCol w="2819966">
                  <a:extLst>
                    <a:ext uri="{9D8B030D-6E8A-4147-A177-3AD203B41FA5}">
                      <a16:colId xmlns:a16="http://schemas.microsoft.com/office/drawing/2014/main" val="1534352074"/>
                    </a:ext>
                  </a:extLst>
                </a:gridCol>
              </a:tblGrid>
              <a:tr h="350634">
                <a:tc>
                  <a:txBody>
                    <a:bodyPr/>
                    <a:lstStyle/>
                    <a:p>
                      <a:pPr>
                        <a:lnSpc>
                          <a:spcPct val="107000"/>
                        </a:lnSpc>
                        <a:spcAft>
                          <a:spcPts val="800"/>
                        </a:spcAft>
                      </a:pPr>
                      <a:r>
                        <a:rPr lang="el-GR"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α/α</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nSpc>
                          <a:spcPct val="107000"/>
                        </a:lnSpc>
                        <a:spcAft>
                          <a:spcPts val="800"/>
                        </a:spcAft>
                      </a:pPr>
                      <a:r>
                        <a:rPr lang="el-GR"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ΥΠε</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nSpc>
                          <a:spcPct val="107000"/>
                        </a:lnSpc>
                        <a:spcAft>
                          <a:spcPts val="800"/>
                        </a:spcAft>
                      </a:pPr>
                      <a:r>
                        <a:rPr lang="el-GR"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Νοσοκομεία</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nSpc>
                          <a:spcPct val="107000"/>
                        </a:lnSpc>
                        <a:spcAft>
                          <a:spcPts val="800"/>
                        </a:spcAft>
                      </a:pPr>
                      <a:r>
                        <a:rPr lang="el-GR"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Φαρμακευτική Δαπάνη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10840793"/>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Γ.Ν.Α. «Λαϊκό»</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€ 77.902.767,36</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602056"/>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Πανεπιστημιακό Γ.Ν. «Αττικόν»</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€ 61.705.033,97</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713177"/>
                  </a:ext>
                </a:extLst>
              </a:tr>
              <a:tr h="350634">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Αντικαρκινικό Νοσ. Θεσ/νικης «Θεαγένειο»</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€ 56.306.739,25</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213387"/>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Γ.Ν.Α. «Ο Ευαγγελισμός»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€ 51.942.283,06</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950304"/>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Πανεπιστημιακό Γ.Ν. Πατρών</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€ 46.158.120,83</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626298"/>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Πανεπιστημιακό Γ.Ν. Ηρακλείου</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€ 43.233.670,41</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12429"/>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Πανεπιστημιακό Γ.Ν. Λάρισας</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€ 43.168.716,82</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138023"/>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 Θεσ/νικης «Ιπποκράτειο»</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€ 42.096.150,28</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75371"/>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 Θεσ/νικης «Γ. Παπανικολάου»</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€ 39.862.313,20</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042601"/>
                  </a:ext>
                </a:extLst>
              </a:tr>
              <a:tr h="350634">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 Νοσημάτων Θώρακος Αθηνών «Σωτηρία»</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€ 34.102.629,67</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007117"/>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Γ.Α.Ο.Ν.Α. «Αγ. Σάββας»</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€ 34.077.601,82</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40871"/>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Πανεπιστημιακό Γ.Ν. Ιωαννίνων</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€ 33.509.836,28</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14187"/>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 Παίδων «Η Αγία Σοφία»</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€ 32.489.615,91</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951449"/>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 «Παπαγεωργίου»</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€ 30.878.901,65</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832707"/>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Γ.Ν.Α. «Αλεξάνδρα»</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€ 30.284.866,47</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411651"/>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Γ.Ν.Α. «Γ. Γεννηματάς»</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€ 29.959.064,28</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199221"/>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Γ.Ν.Α. «Ιπποκράτειο»</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€ 28.911.847,26</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422930"/>
                  </a:ext>
                </a:extLst>
              </a:tr>
              <a:tr h="350634">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Πανεπιστημιακό Γ.Ν. Αλεξανδρούπολης</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€ 28.694.055,22</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687904"/>
                  </a:ext>
                </a:extLst>
              </a:tr>
              <a:tr h="190389">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Πανεπιστημιακό Γ.Ν. «ΑΧΕΠΑ»</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€ 28.454.163,39</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511867"/>
                  </a:ext>
                </a:extLst>
              </a:tr>
              <a:tr h="350634">
                <a:tc>
                  <a:txBody>
                    <a:bodyPr/>
                    <a:lstStyle/>
                    <a:p>
                      <a:pPr marL="342900" lvl="0" indent="-342900">
                        <a:lnSpc>
                          <a:spcPct val="107000"/>
                        </a:lnSpc>
                        <a:spcAft>
                          <a:spcPts val="800"/>
                        </a:spcAft>
                        <a:buFont typeface="+mj-lt"/>
                        <a:buAutoNum type="arabicPeriod"/>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2η</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Γεν. Αντικαρκ. Νοσ. Πειραιά «Μεταξά»</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l-GR"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€ 28.446.772,26</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100729"/>
                  </a:ext>
                </a:extLst>
              </a:tr>
              <a:tr h="190389">
                <a:tc gridSpan="3">
                  <a:txBody>
                    <a:bodyPr/>
                    <a:lstStyle/>
                    <a:p>
                      <a:pPr algn="r">
                        <a:lnSpc>
                          <a:spcPct val="107000"/>
                        </a:lnSpc>
                        <a:spcAft>
                          <a:spcPts val="800"/>
                        </a:spcAft>
                      </a:pPr>
                      <a:r>
                        <a:rPr lang="el-GR"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Σύνολο 20 Νοσοκομείων</a:t>
                      </a:r>
                      <a:endParaRPr lang="el-GR" sz="80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a:txBody>
                    <a:bodyPr/>
                    <a:lstStyle/>
                    <a:p>
                      <a:pPr algn="r">
                        <a:lnSpc>
                          <a:spcPct val="107000"/>
                        </a:lnSpc>
                        <a:spcAft>
                          <a:spcPts val="800"/>
                        </a:spcAft>
                      </a:pPr>
                      <a:r>
                        <a:rPr lang="el-GR"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€ 802.185.149,39</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898" marR="518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87877"/>
                  </a:ext>
                </a:extLst>
              </a:tr>
            </a:tbl>
          </a:graphicData>
        </a:graphic>
      </p:graphicFrame>
    </p:spTree>
    <p:extLst>
      <p:ext uri="{BB962C8B-B14F-4D97-AF65-F5344CB8AC3E}">
        <p14:creationId xmlns:p14="http://schemas.microsoft.com/office/powerpoint/2010/main" val="97677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8F11CA-269A-1C32-F2B0-5C61F790D869}"/>
              </a:ext>
            </a:extLst>
          </p:cNvPr>
          <p:cNvSpPr>
            <a:spLocks noGrp="1"/>
          </p:cNvSpPr>
          <p:nvPr>
            <p:ph type="title"/>
          </p:nvPr>
        </p:nvSpPr>
        <p:spPr/>
        <p:txBody>
          <a:bodyPr/>
          <a:lstStyle/>
          <a:p>
            <a:r>
              <a:rPr lang="el-GR" dirty="0">
                <a:latin typeface="Calibri" panose="020F0502020204030204" pitchFamily="34" charset="0"/>
                <a:ea typeface="Calibri" panose="020F0502020204030204" pitchFamily="34" charset="0"/>
                <a:cs typeface="Times New Roman" panose="02020603050405020304" pitchFamily="18" charset="0"/>
              </a:rPr>
              <a:t>Θα πρέπει να σημειωθεί ότι </a:t>
            </a:r>
            <a:endParaRPr lang="el-GR" dirty="0"/>
          </a:p>
        </p:txBody>
      </p:sp>
      <p:sp>
        <p:nvSpPr>
          <p:cNvPr id="3" name="Θέση περιεχομένου 2">
            <a:extLst>
              <a:ext uri="{FF2B5EF4-FFF2-40B4-BE49-F238E27FC236}">
                <a16:creationId xmlns:a16="http://schemas.microsoft.com/office/drawing/2014/main" id="{841D0F38-CE71-9B8F-943E-8BBA2E43C41D}"/>
              </a:ext>
            </a:extLst>
          </p:cNvPr>
          <p:cNvSpPr>
            <a:spLocks noGrp="1"/>
          </p:cNvSpPr>
          <p:nvPr>
            <p:ph idx="1"/>
          </p:nvPr>
        </p:nvSpPr>
        <p:spPr/>
        <p:txBody>
          <a:bodyPr>
            <a:normAutofit lnSpcReduction="10000"/>
          </a:bodyPr>
          <a:lstStyle/>
          <a:p>
            <a:pPr marL="342900" lvl="0" indent="-342900" algn="just">
              <a:lnSpc>
                <a:spcPct val="107000"/>
              </a:lnSpc>
              <a:buFont typeface="Wingdings" panose="05000000000000000000" pitchFamily="2"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Τ</a:t>
            </a:r>
            <a:r>
              <a:rPr lang="el-GR" sz="1800" dirty="0">
                <a:effectLst/>
                <a:latin typeface="Calibri" panose="020F0502020204030204" pitchFamily="34" charset="0"/>
                <a:ea typeface="Calibri" panose="020F0502020204030204" pitchFamily="34" charset="0"/>
                <a:cs typeface="Times New Roman" panose="02020603050405020304" pitchFamily="18" charset="0"/>
              </a:rPr>
              <a:t>α στοιχεία για τη φαρμακευτική δαπάνη των νοσοκομείων περιλαμβάνουν ακαθάριστες δαπάνες. Συγκεκριμένα, περιλαμβάνεται η αυτόματη επιστροφή από τις φαρμακευτικές εταιρείες προς το δημόσιο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clawback</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εκτιμάται πια στο ½+.</a:t>
            </a:r>
          </a:p>
          <a:p>
            <a:pPr marL="342900" lvl="0" indent="-342900" algn="just">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8 από τα 20 νοσοκομεία (40%) με τη μεγαλύτερη φαρμακευτική δαπάνη για το 2022 είναι αρμοδιότητας της 1</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ΥΠε</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7 Πανεπιστημιακά Νοσοκομεία είναι μέσα στη λίστα με τα 20 νοσοκομεία με τη μεγαλύτερη φαρμακευτική δαπάνη για το 2022 (θέσεις 2</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5</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6</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7</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12</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18</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19</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 λίστα με τα 20 νοσοκομεία με τη μεγαλύτερη φαρμακευτική δαπάνη για το 2022, βρίσκονται τα 3 από τα 4 Αντικαρκινικά Νοσοκομεία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Θεαγένειο</a:t>
            </a:r>
            <a:r>
              <a:rPr lang="el-GR" sz="1800" dirty="0">
                <a:effectLst/>
                <a:latin typeface="Calibri" panose="020F0502020204030204" pitchFamily="34" charset="0"/>
                <a:ea typeface="Calibri" panose="020F0502020204030204" pitchFamily="34" charset="0"/>
                <a:cs typeface="Times New Roman" panose="02020603050405020304" pitchFamily="18" charset="0"/>
              </a:rPr>
              <a:t> 3</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θέση, Άγιος Σάββας 11</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θέση και Μεταξά 20</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θέση) και στην 21</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Γ.Ο.Ν.Κ. «Οι Άγιοι Ανάργυροι» με δαπάνη φαρμάκου € 20.310.938,16.</a:t>
            </a:r>
          </a:p>
          <a:p>
            <a:endParaRPr lang="el-GR" dirty="0"/>
          </a:p>
        </p:txBody>
      </p:sp>
    </p:spTree>
    <p:extLst>
      <p:ext uri="{BB962C8B-B14F-4D97-AF65-F5344CB8AC3E}">
        <p14:creationId xmlns:p14="http://schemas.microsoft.com/office/powerpoint/2010/main" val="226473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9A8E93-6279-7992-A9B2-E99727E5B2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6674E-B646-4432-AFF6-B13427D4C008}" type="slidenum">
              <a:rPr kumimoji="0" lang="el-G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048FC3A-76EA-3F45-0722-8E1BB343AC60}"/>
              </a:ext>
            </a:extLst>
          </p:cNvPr>
          <p:cNvSpPr/>
          <p:nvPr/>
        </p:nvSpPr>
        <p:spPr>
          <a:xfrm>
            <a:off x="0" y="0"/>
            <a:ext cx="3006363" cy="6858000"/>
          </a:xfrm>
          <a:prstGeom prst="rect">
            <a:avLst/>
          </a:prstGeom>
          <a:gradFill flip="none" rotWithShape="1">
            <a:gsLst>
              <a:gs pos="0">
                <a:schemeClr val="accent1">
                  <a:lumMod val="0"/>
                  <a:lumOff val="100000"/>
                </a:schemeClr>
              </a:gs>
              <a:gs pos="7000">
                <a:schemeClr val="accent1">
                  <a:lumMod val="0"/>
                  <a:lumOff val="100000"/>
                </a:schemeClr>
              </a:gs>
              <a:gs pos="62000">
                <a:srgbClr val="002060"/>
              </a:gs>
            </a:gsLst>
            <a:path path="circle">
              <a:fillToRect l="50000" t="-80000" r="50000" b="180000"/>
            </a:path>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3048" descr="Τμήμα Μηχανικών Παραγωγής και Διοίκησης - ΔΠΘ">
            <a:extLst>
              <a:ext uri="{FF2B5EF4-FFF2-40B4-BE49-F238E27FC236}">
                <a16:creationId xmlns:a16="http://schemas.microsoft.com/office/drawing/2014/main" id="{4CC02188-BA8E-E70E-F32F-A53DD3CF59D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6122194"/>
            <a:ext cx="735806" cy="735806"/>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a:extLst>
              <a:ext uri="{FF2B5EF4-FFF2-40B4-BE49-F238E27FC236}">
                <a16:creationId xmlns:a16="http://schemas.microsoft.com/office/drawing/2014/main" id="{CF5BB314-4972-8D56-E240-A6055F732C74}"/>
              </a:ext>
            </a:extLst>
          </p:cNvPr>
          <p:cNvSpPr txBox="1">
            <a:spLocks/>
          </p:cNvSpPr>
          <p:nvPr/>
        </p:nvSpPr>
        <p:spPr>
          <a:xfrm>
            <a:off x="595479" y="6194649"/>
            <a:ext cx="2354890" cy="561993"/>
          </a:xfrm>
          <a:prstGeom prst="rect">
            <a:avLst/>
          </a:prstGeom>
        </p:spPr>
        <p:txBody>
          <a:bodyPr vert="horz" lIns="91440" tIns="45720" rIns="91440" bIns="45720" rtlCol="0" anchor="ctr">
            <a:noAutofit/>
          </a:bodyP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l-GR" sz="900" b="0" i="0" u="none" strike="noStrike" kern="1200" cap="none" spc="0" normalizeH="0" baseline="0" noProof="0" dirty="0">
                <a:ln>
                  <a:noFill/>
                </a:ln>
                <a:solidFill>
                  <a:prstClr val="white"/>
                </a:solidFill>
                <a:effectLst/>
                <a:uLnTx/>
                <a:uFillTx/>
                <a:latin typeface="Calibri" panose="020F0502020204030204"/>
                <a:ea typeface="+mn-ea"/>
                <a:cs typeface="+mn-cs"/>
              </a:rPr>
              <a:t>ΣΧΟΛΗ ΚΟΙΝΩΝΙΚΩΝ, ΠΟΛΙΤΙΚΩΝ ΚΑΙ ΟΙΚΟΝΟΜΙΚΩΝ ΕΠΙΣΤΗΜΩΝ</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l-GR" sz="900" b="0" i="0" u="none" strike="noStrike" kern="1200" cap="none" spc="0" normalizeH="0" baseline="0" noProof="0" dirty="0">
                <a:ln>
                  <a:noFill/>
                </a:ln>
                <a:solidFill>
                  <a:prstClr val="white"/>
                </a:solidFill>
                <a:effectLst/>
                <a:uLnTx/>
                <a:uFillTx/>
                <a:latin typeface="Calibri" panose="020F0502020204030204"/>
                <a:ea typeface="+mn-ea"/>
                <a:cs typeface="+mn-cs"/>
              </a:rPr>
              <a:t>ΤΜΗΜΑ ΚΟΙΝΩΝΙΚΗΣ ΕΡΓΑΣΙΑΣ</a:t>
            </a:r>
          </a:p>
        </p:txBody>
      </p:sp>
      <p:sp>
        <p:nvSpPr>
          <p:cNvPr id="16" name="TextBox 15">
            <a:extLst>
              <a:ext uri="{FF2B5EF4-FFF2-40B4-BE49-F238E27FC236}">
                <a16:creationId xmlns:a16="http://schemas.microsoft.com/office/drawing/2014/main" id="{08FB5253-F4DE-DA8E-9572-7CC6C3985D86}"/>
              </a:ext>
            </a:extLst>
          </p:cNvPr>
          <p:cNvSpPr txBox="1"/>
          <p:nvPr/>
        </p:nvSpPr>
        <p:spPr>
          <a:xfrm>
            <a:off x="103517" y="1826234"/>
            <a:ext cx="2782558" cy="915572"/>
          </a:xfrm>
          <a:prstGeom prst="rect">
            <a:avLst/>
          </a:prstGeom>
          <a:noFill/>
        </p:spPr>
        <p:txBody>
          <a:bodyPr wrap="square">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rPr>
              <a:t>ΑΠΟΤΕΛΕΣΜΑΤΑ ΑΝΑΛΥΣΗΣ ΔΕΔΟΜΕΝΩΝ ΝΟΣΟΚΟΜΕΙΩΝ – BI HEALTH (2010-2020)</a:t>
            </a:r>
          </a:p>
        </p:txBody>
      </p:sp>
      <p:sp>
        <p:nvSpPr>
          <p:cNvPr id="17" name="TextBox 16">
            <a:extLst>
              <a:ext uri="{FF2B5EF4-FFF2-40B4-BE49-F238E27FC236}">
                <a16:creationId xmlns:a16="http://schemas.microsoft.com/office/drawing/2014/main" id="{66DE3689-7930-3691-12F7-3B1D2E4532A5}"/>
              </a:ext>
            </a:extLst>
          </p:cNvPr>
          <p:cNvSpPr txBox="1"/>
          <p:nvPr/>
        </p:nvSpPr>
        <p:spPr>
          <a:xfrm>
            <a:off x="69673" y="3021806"/>
            <a:ext cx="2846852" cy="1068819"/>
          </a:xfrm>
          <a:prstGeom prst="rect">
            <a:avLst/>
          </a:prstGeom>
          <a:noFill/>
        </p:spPr>
        <p:txBody>
          <a:bodyPr wrap="square">
            <a:spAutoFit/>
          </a:bodyPr>
          <a:lstStyle/>
          <a:p>
            <a:pPr marL="0" marR="0" lvl="0" indent="0" algn="ctr" defTabSz="914400" rtl="0" eaLnBrk="1" fontAlgn="auto" latinLnBrk="0" hangingPunct="1">
              <a:lnSpc>
                <a:spcPct val="115000"/>
              </a:lnSpc>
              <a:spcBef>
                <a:spcPts val="1000"/>
              </a:spcBef>
              <a:spcAft>
                <a:spcPts val="0"/>
              </a:spcAft>
              <a:buClr>
                <a:srgbClr val="4F81BD"/>
              </a:buClr>
              <a:buSzPts val="1200"/>
              <a:buFontTx/>
              <a:buNone/>
              <a:tabLst/>
              <a:defRPr/>
            </a:pPr>
            <a:r>
              <a:rPr kumimoji="0" lang="el-GR" sz="1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Οικονομικά και Λειτουργικά αποτελέσματα Δημόσιων Νοσοκομείων 2010-2020 – Φαρμακευτική δαπάνη</a:t>
            </a:r>
          </a:p>
        </p:txBody>
      </p:sp>
      <p:sp>
        <p:nvSpPr>
          <p:cNvPr id="4" name="TextBox 3">
            <a:extLst>
              <a:ext uri="{FF2B5EF4-FFF2-40B4-BE49-F238E27FC236}">
                <a16:creationId xmlns:a16="http://schemas.microsoft.com/office/drawing/2014/main" id="{B8C3BE32-7629-5244-EBCA-A4F59A447DB4}"/>
              </a:ext>
            </a:extLst>
          </p:cNvPr>
          <p:cNvSpPr txBox="1"/>
          <p:nvPr/>
        </p:nvSpPr>
        <p:spPr>
          <a:xfrm>
            <a:off x="4409898" y="204237"/>
            <a:ext cx="380717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Φαρμακευτική Δαπάνη Δημόσιων Νοσοκομείων</a:t>
            </a:r>
          </a:p>
        </p:txBody>
      </p:sp>
      <p:graphicFrame>
        <p:nvGraphicFramePr>
          <p:cNvPr id="6" name="Chart 5">
            <a:extLst>
              <a:ext uri="{FF2B5EF4-FFF2-40B4-BE49-F238E27FC236}">
                <a16:creationId xmlns:a16="http://schemas.microsoft.com/office/drawing/2014/main" id="{D773048F-7CC9-B12A-F145-859716B5C255}"/>
              </a:ext>
            </a:extLst>
          </p:cNvPr>
          <p:cNvGraphicFramePr>
            <a:graphicFrameLocks/>
          </p:cNvGraphicFramePr>
          <p:nvPr/>
        </p:nvGraphicFramePr>
        <p:xfrm>
          <a:off x="4041125" y="524762"/>
          <a:ext cx="7026267" cy="4417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720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A34931-B3DE-8907-EAAD-95BDAB2D0444}"/>
              </a:ext>
            </a:extLst>
          </p:cNvPr>
          <p:cNvSpPr>
            <a:spLocks noGrp="1"/>
          </p:cNvSpPr>
          <p:nvPr>
            <p:ph type="title"/>
          </p:nvPr>
        </p:nvSpPr>
        <p:spPr/>
        <p:txBody>
          <a:bodyPr/>
          <a:lstStyle/>
          <a:p>
            <a:r>
              <a:rPr lang="el-GR" dirty="0">
                <a:solidFill>
                  <a:schemeClr val="accent2">
                    <a:lumMod val="60000"/>
                    <a:lumOff val="40000"/>
                  </a:schemeClr>
                </a:solidFill>
              </a:rPr>
              <a:t>Περιεχόμενα</a:t>
            </a:r>
          </a:p>
        </p:txBody>
      </p:sp>
      <p:sp>
        <p:nvSpPr>
          <p:cNvPr id="3" name="Θέση περιεχομένου 2">
            <a:extLst>
              <a:ext uri="{FF2B5EF4-FFF2-40B4-BE49-F238E27FC236}">
                <a16:creationId xmlns:a16="http://schemas.microsoft.com/office/drawing/2014/main" id="{25D58BA2-5828-90D7-4B29-56E73AB870F8}"/>
              </a:ext>
            </a:extLst>
          </p:cNvPr>
          <p:cNvSpPr>
            <a:spLocks noGrp="1"/>
          </p:cNvSpPr>
          <p:nvPr>
            <p:ph idx="1"/>
          </p:nvPr>
        </p:nvSpPr>
        <p:spPr/>
        <p:txBody>
          <a:bodyPr/>
          <a:lstStyle/>
          <a:p>
            <a:r>
              <a:rPr lang="el-GR"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Διεθνείς εμπειρίες</a:t>
            </a:r>
          </a:p>
          <a:p>
            <a:r>
              <a:rPr lang="el-GR"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Ελληνική περίπτωση</a:t>
            </a:r>
          </a:p>
          <a:p>
            <a:r>
              <a:rPr lang="el-GR"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Νοσοκομεία ΕΣΥ</a:t>
            </a:r>
          </a:p>
          <a:p>
            <a:r>
              <a:rPr lang="el-GR"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ΕΟΠΥΥ</a:t>
            </a:r>
            <a:r>
              <a:rPr lang="el-GR" sz="20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εξωνοσοκομειακά</a:t>
            </a:r>
            <a:r>
              <a:rPr lang="el-GR" sz="20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l-GR" sz="2000" b="1"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Συμπέρασμα-προτάσεις</a:t>
            </a:r>
            <a:r>
              <a:rPr lang="el-GR" sz="2000"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r>
              <a:rPr lang="el-GR" sz="20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Α. ΕΣΥ</a:t>
            </a:r>
          </a:p>
          <a:p>
            <a:r>
              <a:rPr lang="el-GR" sz="20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Β. ΕΟΠΥΥ</a:t>
            </a:r>
          </a:p>
          <a:p>
            <a:r>
              <a:rPr lang="el-GR" sz="20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Γ. Πολιτική Υγείας</a:t>
            </a:r>
            <a:endParaRPr lang="el-GR" dirty="0">
              <a:solidFill>
                <a:schemeClr val="bg2">
                  <a:lumMod val="50000"/>
                </a:schemeClr>
              </a:solidFill>
            </a:endParaRPr>
          </a:p>
        </p:txBody>
      </p:sp>
    </p:spTree>
    <p:extLst>
      <p:ext uri="{BB962C8B-B14F-4D97-AF65-F5344CB8AC3E}">
        <p14:creationId xmlns:p14="http://schemas.microsoft.com/office/powerpoint/2010/main" val="25322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456" y="304800"/>
            <a:ext cx="10527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πέρβαση ανά κανάλι</a:t>
            </a:r>
          </a:p>
        </p:txBody>
      </p:sp>
      <p:sp>
        <p:nvSpPr>
          <p:cNvPr id="10" name="Rectangle 9"/>
          <p:cNvSpPr/>
          <p:nvPr/>
        </p:nvSpPr>
        <p:spPr>
          <a:xfrm>
            <a:off x="9805720" y="4059080"/>
            <a:ext cx="2387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Tahoma" panose="020B0604030504040204" pitchFamily="34" charset="0"/>
                <a:ea typeface="+mn-ea"/>
                <a:cs typeface="+mn-cs"/>
              </a:rPr>
              <a:t>Any excess of these products over their respective clawback cap is </a:t>
            </a:r>
            <a:r>
              <a:rPr kumimoji="0" lang="en-US" sz="1200" b="1" i="0" u="none" strike="noStrike" kern="1200" cap="none" spc="0" normalizeH="0" baseline="0" noProof="0" dirty="0">
                <a:ln>
                  <a:noFill/>
                </a:ln>
                <a:solidFill>
                  <a:srgbClr val="222222"/>
                </a:solidFill>
                <a:effectLst/>
                <a:uLnTx/>
                <a:uFillTx/>
                <a:latin typeface="Tahoma" panose="020B0604030504040204" pitchFamily="34" charset="0"/>
                <a:ea typeface="+mn-ea"/>
                <a:cs typeface="+mn-cs"/>
              </a:rPr>
              <a:t>covered by products &gt; 30 EUR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ight Brace 10"/>
          <p:cNvSpPr/>
          <p:nvPr/>
        </p:nvSpPr>
        <p:spPr>
          <a:xfrm>
            <a:off x="9379667" y="3627120"/>
            <a:ext cx="365760" cy="1940560"/>
          </a:xfrm>
          <a:prstGeom prst="rightBrace">
            <a:avLst>
              <a:gd name="adj1" fmla="val 88889"/>
              <a:gd name="adj2" fmla="val 47906"/>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25" y="1118569"/>
            <a:ext cx="9181624" cy="5017102"/>
          </a:xfrm>
          <a:prstGeom prst="rect">
            <a:avLst/>
          </a:prstGeom>
        </p:spPr>
      </p:pic>
    </p:spTree>
    <p:extLst>
      <p:ext uri="{BB962C8B-B14F-4D97-AF65-F5344CB8AC3E}">
        <p14:creationId xmlns:p14="http://schemas.microsoft.com/office/powerpoint/2010/main" val="6208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8C1E5B-F525-9BE6-83BF-BD8CC55F9864}"/>
              </a:ext>
            </a:extLst>
          </p:cNvPr>
          <p:cNvSpPr>
            <a:spLocks noGrp="1"/>
          </p:cNvSpPr>
          <p:nvPr>
            <p:ph type="title"/>
          </p:nvPr>
        </p:nvSpPr>
        <p:spPr/>
        <p:txBody>
          <a:bodyPr>
            <a:normAutofit/>
          </a:bodyPr>
          <a:lstStyle/>
          <a:p>
            <a:pPr marL="91440" marR="0" lvl="0" indent="-91440" defTabSz="914400" rtl="0" eaLnBrk="1" fontAlgn="auto" latinLnBrk="0" hangingPunct="1">
              <a:lnSpc>
                <a:spcPct val="90000"/>
              </a:lnSpc>
              <a:spcBef>
                <a:spcPts val="1200"/>
              </a:spcBef>
              <a:spcAft>
                <a:spcPts val="200"/>
              </a:spcAft>
              <a:tabLst/>
              <a:defRPr/>
            </a:pPr>
            <a:r>
              <a:rPr kumimoji="0" lang="el-GR" sz="2800" b="1"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Νοσοκομεία ΕΣΥ </a:t>
            </a:r>
            <a:r>
              <a:rPr kumimoji="0" lang="el-GR" sz="280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(Μελέτη ΔΠΘ – ΕΑΕ)</a:t>
            </a:r>
            <a:br>
              <a:rPr kumimoji="0" lang="el-GR" sz="2800" i="0" u="none" strike="noStrike" kern="1200" cap="none" spc="0" normalizeH="0" baseline="0" noProof="0" dirty="0">
                <a:ln>
                  <a:noFill/>
                </a:ln>
                <a:solidFill>
                  <a:srgbClr val="CCDDEA">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l-GR" sz="2800" dirty="0"/>
          </a:p>
        </p:txBody>
      </p:sp>
      <p:sp>
        <p:nvSpPr>
          <p:cNvPr id="3" name="Θέση περιεχομένου 2">
            <a:extLst>
              <a:ext uri="{FF2B5EF4-FFF2-40B4-BE49-F238E27FC236}">
                <a16:creationId xmlns:a16="http://schemas.microsoft.com/office/drawing/2014/main" id="{A96EE48B-0775-3466-54CE-653A6DE36A2E}"/>
              </a:ext>
            </a:extLst>
          </p:cNvPr>
          <p:cNvSpPr>
            <a:spLocks noGrp="1"/>
          </p:cNvSpPr>
          <p:nvPr>
            <p:ph idx="1"/>
          </p:nvPr>
        </p:nvSpPr>
        <p:spPr>
          <a:xfrm>
            <a:off x="1097280" y="1845734"/>
            <a:ext cx="10324407" cy="4023360"/>
          </a:xfrm>
        </p:spPr>
        <p:txBody>
          <a:bodyPr>
            <a:normAutofit lnSpcReduction="10000"/>
          </a:bodyPr>
          <a:lstStyle/>
          <a:p>
            <a:pPr algn="just"/>
            <a:r>
              <a:rPr lang="el-GR" dirty="0"/>
              <a:t>Α. πριν το </a:t>
            </a:r>
            <a:r>
              <a:rPr lang="el-GR" b="1" dirty="0"/>
              <a:t>2015</a:t>
            </a:r>
            <a:r>
              <a:rPr lang="el-GR" dirty="0"/>
              <a:t> – μετά το 2015 (500+200 εκατ. ευρώ)</a:t>
            </a:r>
          </a:p>
          <a:p>
            <a:pPr algn="just"/>
            <a:r>
              <a:rPr lang="el-GR" dirty="0"/>
              <a:t>Β. από το </a:t>
            </a:r>
            <a:r>
              <a:rPr lang="el-GR" b="1" dirty="0"/>
              <a:t>2020</a:t>
            </a:r>
            <a:r>
              <a:rPr lang="el-GR" dirty="0"/>
              <a:t> 1+ δις ευρώ (1/2 </a:t>
            </a:r>
            <a:r>
              <a:rPr lang="en-US" dirty="0"/>
              <a:t>claw back) </a:t>
            </a:r>
            <a:r>
              <a:rPr lang="el-GR" dirty="0"/>
              <a:t>με τις αξίες να αυξάνονται ενώ οι ποσότητες όχι</a:t>
            </a:r>
          </a:p>
          <a:p>
            <a:pPr algn="just"/>
            <a:r>
              <a:rPr lang="el-GR" dirty="0"/>
              <a:t>Γ. </a:t>
            </a:r>
            <a:r>
              <a:rPr lang="el-GR" sz="2000" dirty="0">
                <a:effectLst/>
                <a:latin typeface="Calibri" panose="020F0502020204030204" pitchFamily="34" charset="0"/>
                <a:ea typeface="Calibri" panose="020F0502020204030204" pitchFamily="34" charset="0"/>
                <a:cs typeface="Times New Roman" panose="02020603050405020304" pitchFamily="18" charset="0"/>
              </a:rPr>
              <a:t>Το 1/3 της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αύξησης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των αξιών αφορά μεγάλα νοσοκομεία (400+ κλίνες) των Αθηνών και Θεσσαλονίκης, ιδιαίτερα τα ογκολογικά και τα παιδιατρικά, και το 1/3 στα υπόλοιπα πανεπιστημιακά περιφερειακά νοσοκομεία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400+</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κλίνες)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l-GR" dirty="0">
                <a:latin typeface="Calibri" panose="020F0502020204030204" pitchFamily="34" charset="0"/>
                <a:cs typeface="Times New Roman" panose="02020603050405020304" pitchFamily="18" charset="0"/>
              </a:rPr>
              <a:t>Δ</a:t>
            </a:r>
            <a:r>
              <a:rPr lang="en-US" dirty="0">
                <a:latin typeface="Calibri" panose="020F0502020204030204" pitchFamily="34" charset="0"/>
                <a:cs typeface="Times New Roman" panose="02020603050405020304" pitchFamily="18" charset="0"/>
              </a:rPr>
              <a:t>. </a:t>
            </a:r>
            <a:r>
              <a:rPr lang="el-GR" dirty="0">
                <a:latin typeface="Calibri" panose="020F0502020204030204" pitchFamily="34" charset="0"/>
                <a:cs typeface="Times New Roman" panose="02020603050405020304" pitchFamily="18" charset="0"/>
              </a:rPr>
              <a:t>Η</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ανάλογη εξέταση ανά θεραπευτική κατηγορία </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ATC</a:t>
            </a: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-1&amp;2)</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kern="100" dirty="0">
                <a:latin typeface="Calibri" panose="020F0502020204030204" pitchFamily="34" charset="0"/>
                <a:ea typeface="Calibri" panose="020F0502020204030204" pitchFamily="34" charset="0"/>
                <a:cs typeface="Times New Roman" panose="02020603050405020304" pitchFamily="18" charset="0"/>
              </a:rPr>
              <a:t>έ</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δειξε ότι πάνω από το 1/3 αφορά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αντινεοπλασματικά</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φάρμακα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&amp;</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01), που είχαν αύξηση, ακολουθούμενα από αντιβιοτικά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J</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01) και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αντιικά</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J</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05) φάρμακα (20%), καθώς και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αντιαιμοραγικά</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02) και νευρολογικά (Ν) ή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ψυχότροπα</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(10%). Η αξία των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γενοσήμων</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μειώθηκε (κάτω από 20%) και το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clawback</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αυξήθηκε (πάνω από 20%). Οι μελέτες προχώρησαν σε μεγάλα νοσοκομεία, έως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ATC</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-4, προς επιβεβαίωση των ανωτέρω. Τα συμπεράσματα του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consensus panel </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ακολουθούν.</a:t>
            </a:r>
          </a:p>
          <a:p>
            <a:pPr algn="just"/>
            <a:endParaRPr lang="el-GR" dirty="0"/>
          </a:p>
        </p:txBody>
      </p:sp>
    </p:spTree>
    <p:extLst>
      <p:ext uri="{BB962C8B-B14F-4D97-AF65-F5344CB8AC3E}">
        <p14:creationId xmlns:p14="http://schemas.microsoft.com/office/powerpoint/2010/main" val="91018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137A21-A498-B1F3-4AAC-6D09BD1A9B51}"/>
              </a:ext>
            </a:extLst>
          </p:cNvPr>
          <p:cNvSpPr>
            <a:spLocks noGrp="1"/>
          </p:cNvSpPr>
          <p:nvPr>
            <p:ph type="title"/>
          </p:nvPr>
        </p:nvSpPr>
        <p:spPr/>
        <p:txBody>
          <a:bodyPr>
            <a:normAutofit fontScale="90000"/>
          </a:bodyPr>
          <a:lstStyle/>
          <a:p>
            <a:pPr>
              <a:lnSpc>
                <a:spcPct val="107000"/>
              </a:lnSpc>
              <a:spcAft>
                <a:spcPts val="800"/>
              </a:spcAft>
            </a:pPr>
            <a:br>
              <a:rPr lang="el-GR" sz="4800" b="1"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sz="4800"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l-GR" sz="4800"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l-GR" sz="4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b="1" kern="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Συμπέρασμα-προτάσεις</a:t>
            </a:r>
            <a:r>
              <a:rPr lang="el-GR" kern="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79CFDEEC-1B0A-63DD-E23F-42D4228A242A}"/>
              </a:ext>
            </a:extLst>
          </p:cNvPr>
          <p:cNvSpPr>
            <a:spLocks noGrp="1"/>
          </p:cNvSpPr>
          <p:nvPr>
            <p:ph idx="1"/>
          </p:nvPr>
        </p:nvSpPr>
        <p:spPr>
          <a:xfrm>
            <a:off x="1097280" y="1845734"/>
            <a:ext cx="10382596" cy="4505190"/>
          </a:xfrm>
        </p:spPr>
        <p:txBody>
          <a:bodyPr>
            <a:normAutofit fontScale="77500" lnSpcReduction="20000"/>
          </a:bodyPr>
          <a:lstStyle/>
          <a:p>
            <a:pPr algn="just"/>
            <a:r>
              <a:rPr lang="el-GR" sz="24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Α. ΕΣΥ</a:t>
            </a:r>
          </a:p>
          <a:p>
            <a:pPr algn="just"/>
            <a:r>
              <a:rPr lang="el-GR" sz="2400" dirty="0">
                <a:effectLst/>
                <a:latin typeface="Calibri" panose="020F0502020204030204" pitchFamily="34" charset="0"/>
                <a:ea typeface="Calibri" panose="020F0502020204030204" pitchFamily="34" charset="0"/>
                <a:cs typeface="Times New Roman" panose="02020603050405020304" pitchFamily="18" charset="0"/>
              </a:rPr>
              <a:t>Η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χρηματοδότηση</a:t>
            </a:r>
            <a:r>
              <a:rPr lang="el-GR" sz="2400" dirty="0">
                <a:effectLst/>
                <a:latin typeface="Calibri" panose="020F0502020204030204" pitchFamily="34" charset="0"/>
                <a:ea typeface="Calibri" panose="020F0502020204030204" pitchFamily="34" charset="0"/>
                <a:cs typeface="Times New Roman" panose="02020603050405020304" pitchFamily="18" charset="0"/>
              </a:rPr>
              <a:t> των νοσοκομείων για το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φάρμακο</a:t>
            </a:r>
            <a:r>
              <a:rPr lang="el-GR" sz="2400" dirty="0">
                <a:effectLst/>
                <a:latin typeface="Calibri" panose="020F0502020204030204" pitchFamily="34" charset="0"/>
                <a:ea typeface="Calibri" panose="020F0502020204030204" pitchFamily="34" charset="0"/>
                <a:cs typeface="Times New Roman" panose="02020603050405020304" pitchFamily="18" charset="0"/>
              </a:rPr>
              <a:t> πρέπει να διαχωριστεί από τις λοιπές δαπάνες με βάση και </a:t>
            </a:r>
            <a:r>
              <a:rPr lang="el-GR" sz="2400" kern="1200" dirty="0">
                <a:solidFill>
                  <a:srgbClr val="000000"/>
                </a:solidFill>
                <a:effectLst/>
                <a:latin typeface="Calibri" panose="020F0502020204030204" pitchFamily="34" charset="0"/>
                <a:ea typeface="Calibri" panose="020F0502020204030204" pitchFamily="34" charset="0"/>
              </a:rPr>
              <a:t>τη θεραπευτική κατηγορία (</a:t>
            </a:r>
            <a:r>
              <a:rPr lang="el-GR" sz="2400" b="1" kern="1200" dirty="0">
                <a:solidFill>
                  <a:srgbClr val="000000"/>
                </a:solidFill>
                <a:effectLst/>
                <a:latin typeface="Calibri" panose="020F0502020204030204" pitchFamily="34" charset="0"/>
                <a:ea typeface="Calibri" panose="020F0502020204030204" pitchFamily="34" charset="0"/>
              </a:rPr>
              <a:t>ΑΤC</a:t>
            </a:r>
            <a:r>
              <a:rPr lang="el-GR" sz="2400" kern="1200" dirty="0">
                <a:solidFill>
                  <a:srgbClr val="000000"/>
                </a:solidFill>
                <a:effectLst/>
                <a:latin typeface="Calibri" panose="020F0502020204030204" pitchFamily="34" charset="0"/>
                <a:ea typeface="Calibri" panose="020F0502020204030204" pitchFamily="34" charset="0"/>
              </a:rPr>
              <a:t>). </a:t>
            </a:r>
          </a:p>
          <a:p>
            <a:pPr algn="just"/>
            <a:r>
              <a:rPr lang="el-GR" sz="2400" kern="1200" dirty="0">
                <a:solidFill>
                  <a:srgbClr val="000000"/>
                </a:solidFill>
                <a:effectLst/>
                <a:latin typeface="Calibri" panose="020F0502020204030204" pitchFamily="34" charset="0"/>
                <a:ea typeface="Calibri" panose="020F0502020204030204" pitchFamily="34" charset="0"/>
              </a:rPr>
              <a:t>Ο μηχανισμός υποχρεωτικών επιστροφών (</a:t>
            </a:r>
            <a:r>
              <a:rPr lang="en-GB" sz="2400" b="1" kern="1200" dirty="0">
                <a:solidFill>
                  <a:srgbClr val="000000"/>
                </a:solidFill>
                <a:effectLst/>
                <a:latin typeface="Calibri" panose="020F0502020204030204" pitchFamily="34" charset="0"/>
                <a:ea typeface="Calibri" panose="020F0502020204030204" pitchFamily="34" charset="0"/>
              </a:rPr>
              <a:t>c</a:t>
            </a:r>
            <a:r>
              <a:rPr lang="el-GR" sz="2400" b="1" kern="1200" dirty="0" err="1">
                <a:solidFill>
                  <a:srgbClr val="000000"/>
                </a:solidFill>
                <a:effectLst/>
                <a:latin typeface="Calibri" panose="020F0502020204030204" pitchFamily="34" charset="0"/>
                <a:ea typeface="Calibri" panose="020F0502020204030204" pitchFamily="34" charset="0"/>
              </a:rPr>
              <a:t>law-back</a:t>
            </a:r>
            <a:r>
              <a:rPr lang="el-GR" sz="2400" kern="1200" dirty="0">
                <a:solidFill>
                  <a:srgbClr val="000000"/>
                </a:solidFill>
                <a:effectLst/>
                <a:latin typeface="Calibri" panose="020F0502020204030204" pitchFamily="34" charset="0"/>
                <a:ea typeface="Calibri" panose="020F0502020204030204" pitchFamily="34" charset="0"/>
              </a:rPr>
              <a:t>) θα πρέπει να επαναξιολογηθεί λαμβάνοντας υπόψη </a:t>
            </a:r>
            <a:r>
              <a:rPr lang="en-US" sz="2400" b="1" kern="1200" dirty="0">
                <a:solidFill>
                  <a:srgbClr val="000000"/>
                </a:solidFill>
                <a:effectLst/>
                <a:latin typeface="Calibri" panose="020F0502020204030204" pitchFamily="34" charset="0"/>
                <a:ea typeface="Calibri" panose="020F0502020204030204" pitchFamily="34" charset="0"/>
              </a:rPr>
              <a:t>ATC</a:t>
            </a:r>
            <a:r>
              <a:rPr lang="en-US" sz="2400" kern="1200" dirty="0">
                <a:solidFill>
                  <a:srgbClr val="000000"/>
                </a:solidFill>
                <a:effectLst/>
                <a:latin typeface="Calibri" panose="020F0502020204030204" pitchFamily="34" charset="0"/>
                <a:ea typeface="Calibri" panose="020F0502020204030204" pitchFamily="34" charset="0"/>
              </a:rPr>
              <a:t> </a:t>
            </a:r>
            <a:r>
              <a:rPr lang="el-GR" sz="2400" kern="1200" dirty="0">
                <a:solidFill>
                  <a:srgbClr val="000000"/>
                </a:solidFill>
                <a:effectLst/>
                <a:latin typeface="Calibri" panose="020F0502020204030204" pitchFamily="34" charset="0"/>
                <a:ea typeface="Calibri" panose="020F0502020204030204" pitchFamily="34" charset="0"/>
              </a:rPr>
              <a:t>και </a:t>
            </a:r>
            <a:r>
              <a:rPr lang="el-GR" sz="2400" b="1" kern="1200" dirty="0">
                <a:solidFill>
                  <a:srgbClr val="000000"/>
                </a:solidFill>
                <a:effectLst/>
                <a:latin typeface="Calibri" panose="020F0502020204030204" pitchFamily="34" charset="0"/>
                <a:ea typeface="Calibri" panose="020F0502020204030204" pitchFamily="34" charset="0"/>
              </a:rPr>
              <a:t>συντελεστές βαρύτητας</a:t>
            </a:r>
            <a:r>
              <a:rPr lang="el-GR" sz="2400" kern="1200" dirty="0">
                <a:solidFill>
                  <a:srgbClr val="000000"/>
                </a:solidFill>
                <a:effectLst/>
                <a:latin typeface="Calibri" panose="020F0502020204030204" pitchFamily="34" charset="0"/>
                <a:ea typeface="Calibri" panose="020F0502020204030204" pitchFamily="34" charset="0"/>
              </a:rPr>
              <a:t>. </a:t>
            </a:r>
          </a:p>
          <a:p>
            <a:pPr algn="just"/>
            <a:r>
              <a:rPr lang="el-GR" sz="2400" kern="1200" dirty="0">
                <a:solidFill>
                  <a:srgbClr val="000000"/>
                </a:solidFill>
                <a:effectLst/>
                <a:latin typeface="Calibri" panose="020F0502020204030204" pitchFamily="34" charset="0"/>
                <a:ea typeface="Calibri" panose="020F0502020204030204" pitchFamily="34" charset="0"/>
              </a:rPr>
              <a:t>Πρέπει να επαναπροσδιοριστούν τα </a:t>
            </a:r>
            <a:r>
              <a:rPr lang="el-GR" sz="2400" b="1" kern="1200" dirty="0">
                <a:solidFill>
                  <a:srgbClr val="000000"/>
                </a:solidFill>
                <a:effectLst/>
                <a:latin typeface="Calibri" panose="020F0502020204030204" pitchFamily="34" charset="0"/>
                <a:ea typeface="Calibri" panose="020F0502020204030204" pitchFamily="34" charset="0"/>
              </a:rPr>
              <a:t>δεδομένα</a:t>
            </a:r>
            <a:r>
              <a:rPr lang="el-GR" sz="2400" kern="1200" dirty="0">
                <a:solidFill>
                  <a:srgbClr val="000000"/>
                </a:solidFill>
                <a:effectLst/>
                <a:latin typeface="Calibri" panose="020F0502020204030204" pitchFamily="34" charset="0"/>
                <a:ea typeface="Calibri" panose="020F0502020204030204" pitchFamily="34" charset="0"/>
              </a:rPr>
              <a:t> της φαρμακευτικής κίνησης των δημοσίων νοσοκομείων. </a:t>
            </a:r>
          </a:p>
          <a:p>
            <a:pPr algn="just"/>
            <a:r>
              <a:rPr lang="el-GR" sz="2400" dirty="0">
                <a:effectLst/>
                <a:latin typeface="Calibri" panose="020F0502020204030204" pitchFamily="34" charset="0"/>
                <a:ea typeface="Calibri" panose="020F0502020204030204" pitchFamily="34" charset="0"/>
                <a:cs typeface="Times New Roman" panose="02020603050405020304" pitchFamily="18" charset="0"/>
              </a:rPr>
              <a:t>Η Εθνική Κεντρική Αρχή Προμηθειών Υγείας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ΕΚΑΠΥ</a:t>
            </a:r>
            <a:r>
              <a:rPr lang="el-GR" sz="2400" dirty="0">
                <a:effectLst/>
                <a:latin typeface="Calibri" panose="020F0502020204030204" pitchFamily="34" charset="0"/>
                <a:ea typeface="Calibri" panose="020F0502020204030204" pitchFamily="34" charset="0"/>
                <a:cs typeface="Times New Roman" panose="02020603050405020304" pitchFamily="18" charset="0"/>
              </a:rPr>
              <a:t>) θα πρέπει να προχωρήσει σε διαγωνισμούς και συμφωνίες-πλαίσιο στα ανταγωνιστικά φάρμακα. </a:t>
            </a:r>
          </a:p>
          <a:p>
            <a:pPr algn="just"/>
            <a:r>
              <a:rPr lang="el-GR" sz="2400" dirty="0">
                <a:solidFill>
                  <a:srgbClr val="000000"/>
                </a:solidFill>
                <a:effectLst/>
                <a:latin typeface="Calibri" panose="020F0502020204030204" pitchFamily="34" charset="0"/>
                <a:ea typeface="Calibri" panose="020F0502020204030204" pitchFamily="34" charset="0"/>
              </a:rPr>
              <a:t>Η επαναλειτουργία του </a:t>
            </a:r>
            <a:r>
              <a:rPr lang="el-GR" sz="2400" b="1" dirty="0">
                <a:solidFill>
                  <a:srgbClr val="000000"/>
                </a:solidFill>
                <a:effectLst/>
                <a:latin typeface="Calibri" panose="020F0502020204030204" pitchFamily="34" charset="0"/>
                <a:ea typeface="Calibri" panose="020F0502020204030204" pitchFamily="34" charset="0"/>
              </a:rPr>
              <a:t>observe.net</a:t>
            </a:r>
            <a:r>
              <a:rPr lang="el-GR" sz="2400" dirty="0">
                <a:solidFill>
                  <a:srgbClr val="000000"/>
                </a:solidFill>
                <a:effectLst/>
                <a:latin typeface="Calibri" panose="020F0502020204030204" pitchFamily="34" charset="0"/>
                <a:ea typeface="Calibri" panose="020F0502020204030204" pitchFamily="34" charset="0"/>
              </a:rPr>
              <a:t>, πχ στο </a:t>
            </a:r>
            <a:r>
              <a:rPr lang="el-GR" sz="2400" dirty="0" err="1">
                <a:solidFill>
                  <a:srgbClr val="000000"/>
                </a:solidFill>
                <a:effectLst/>
                <a:latin typeface="Calibri" panose="020F0502020204030204" pitchFamily="34" charset="0"/>
                <a:ea typeface="Calibri" panose="020F0502020204030204" pitchFamily="34" charset="0"/>
              </a:rPr>
              <a:t>Business</a:t>
            </a:r>
            <a:r>
              <a:rPr lang="el-GR" sz="2400" dirty="0">
                <a:solidFill>
                  <a:srgbClr val="000000"/>
                </a:solidFill>
                <a:effectLst/>
                <a:latin typeface="Calibri" panose="020F0502020204030204" pitchFamily="34" charset="0"/>
                <a:ea typeface="Calibri" panose="020F0502020204030204" pitchFamily="34" charset="0"/>
              </a:rPr>
              <a:t> </a:t>
            </a:r>
            <a:r>
              <a:rPr lang="el-GR" sz="2400" dirty="0" err="1">
                <a:solidFill>
                  <a:srgbClr val="000000"/>
                </a:solidFill>
                <a:effectLst/>
                <a:latin typeface="Calibri" panose="020F0502020204030204" pitchFamily="34" charset="0"/>
                <a:ea typeface="Calibri" panose="020F0502020204030204" pitchFamily="34" charset="0"/>
              </a:rPr>
              <a:t>Ιnte</a:t>
            </a:r>
            <a:r>
              <a:rPr lang="en-US" sz="2400" dirty="0">
                <a:solidFill>
                  <a:srgbClr val="000000"/>
                </a:solidFill>
                <a:effectLst/>
                <a:latin typeface="Calibri" panose="020F0502020204030204" pitchFamily="34" charset="0"/>
                <a:ea typeface="Calibri" panose="020F0502020204030204" pitchFamily="34" charset="0"/>
              </a:rPr>
              <a:t>l</a:t>
            </a:r>
            <a:r>
              <a:rPr lang="el-GR" sz="2400" dirty="0" err="1">
                <a:solidFill>
                  <a:srgbClr val="000000"/>
                </a:solidFill>
                <a:effectLst/>
                <a:latin typeface="Calibri" panose="020F0502020204030204" pitchFamily="34" charset="0"/>
                <a:ea typeface="Calibri" panose="020F0502020204030204" pitchFamily="34" charset="0"/>
              </a:rPr>
              <a:t>ligence</a:t>
            </a:r>
            <a:r>
              <a:rPr lang="el-GR" sz="2400" dirty="0">
                <a:solidFill>
                  <a:srgbClr val="000000"/>
                </a:solidFill>
                <a:effectLst/>
                <a:latin typeface="Calibri" panose="020F0502020204030204" pitchFamily="34" charset="0"/>
                <a:ea typeface="Calibri" panose="020F0502020204030204" pitchFamily="34" charset="0"/>
              </a:rPr>
              <a:t> (πρώην </a:t>
            </a:r>
            <a:r>
              <a:rPr lang="el-GR" sz="2400" b="1" dirty="0">
                <a:solidFill>
                  <a:srgbClr val="000000"/>
                </a:solidFill>
                <a:effectLst/>
                <a:latin typeface="Calibri" panose="020F0502020204030204" pitchFamily="34" charset="0"/>
                <a:ea typeface="Calibri" panose="020F0502020204030204" pitchFamily="34" charset="0"/>
              </a:rPr>
              <a:t>esy.net</a:t>
            </a:r>
            <a:r>
              <a:rPr lang="el-GR" sz="2400" dirty="0">
                <a:solidFill>
                  <a:srgbClr val="000000"/>
                </a:solidFill>
                <a:effectLst/>
                <a:latin typeface="Calibri" panose="020F0502020204030204" pitchFamily="34" charset="0"/>
                <a:ea typeface="Calibri" panose="020F0502020204030204" pitchFamily="34" charset="0"/>
              </a:rPr>
              <a:t>), είναι αναγκαία για παρακολούθηση (ποσοτήτων και αξιών) φαρμάκων (ανά ATC). </a:t>
            </a:r>
          </a:p>
          <a:p>
            <a:pPr algn="just"/>
            <a:r>
              <a:rPr lang="el-GR" sz="2400" dirty="0">
                <a:solidFill>
                  <a:srgbClr val="000000"/>
                </a:solidFill>
                <a:effectLst/>
                <a:latin typeface="Calibri" panose="020F0502020204030204" pitchFamily="34" charset="0"/>
                <a:ea typeface="Calibri" panose="020F0502020204030204" pitchFamily="34" charset="0"/>
              </a:rPr>
              <a:t>Συνιστάται περαιτέρω παρακολούθηση ανά </a:t>
            </a:r>
            <a:r>
              <a:rPr lang="el-GR" sz="2400" b="1" dirty="0">
                <a:solidFill>
                  <a:srgbClr val="000000"/>
                </a:solidFill>
                <a:effectLst/>
                <a:latin typeface="Calibri" panose="020F0502020204030204" pitchFamily="34" charset="0"/>
                <a:ea typeface="Calibri" panose="020F0502020204030204" pitchFamily="34" charset="0"/>
              </a:rPr>
              <a:t>κλινική</a:t>
            </a:r>
            <a:r>
              <a:rPr lang="el-GR" sz="2400" dirty="0">
                <a:solidFill>
                  <a:srgbClr val="000000"/>
                </a:solidFill>
                <a:effectLst/>
                <a:latin typeface="Calibri" panose="020F0502020204030204" pitchFamily="34" charset="0"/>
                <a:ea typeface="Calibri" panose="020F0502020204030204" pitchFamily="34" charset="0"/>
              </a:rPr>
              <a:t>, με υπεύθυνο τον Συντονιστή Διευθυντή της, σε συνεργασία με τους Διευθυντές των Φαρμακείων. </a:t>
            </a:r>
          </a:p>
          <a:p>
            <a:pPr algn="just"/>
            <a:r>
              <a:rPr lang="el-GR" sz="2400" dirty="0">
                <a:effectLst/>
                <a:latin typeface="Calibri" panose="020F0502020204030204" pitchFamily="34" charset="0"/>
                <a:ea typeface="Calibri" panose="020F0502020204030204" pitchFamily="34" charset="0"/>
                <a:cs typeface="Times New Roman" panose="02020603050405020304" pitchFamily="18" charset="0"/>
              </a:rPr>
              <a:t>Τα μέτρα αυτά είναι απαραίτητο να ενταχθούν σε ένα κεντρικό επιχειρησιακό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σχεδιασμό</a:t>
            </a:r>
            <a:r>
              <a:rPr lang="el-GR" sz="2400" dirty="0">
                <a:effectLst/>
                <a:latin typeface="Calibri" panose="020F0502020204030204" pitchFamily="34" charset="0"/>
                <a:ea typeface="Calibri" panose="020F0502020204030204" pitchFamily="34" charset="0"/>
                <a:cs typeface="Times New Roman" panose="02020603050405020304" pitchFamily="18" charset="0"/>
              </a:rPr>
              <a:t> με λεπτομέρειες για την εφαρμογή τους περιφερειακά και νοσοκομειακά.</a:t>
            </a:r>
            <a:endParaRPr lang="el-GR" sz="2400" b="1" dirty="0"/>
          </a:p>
        </p:txBody>
      </p:sp>
    </p:spTree>
    <p:extLst>
      <p:ext uri="{BB962C8B-B14F-4D97-AF65-F5344CB8AC3E}">
        <p14:creationId xmlns:p14="http://schemas.microsoft.com/office/powerpoint/2010/main" val="3917679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137A21-A498-B1F3-4AAC-6D09BD1A9B51}"/>
              </a:ext>
            </a:extLst>
          </p:cNvPr>
          <p:cNvSpPr>
            <a:spLocks noGrp="1"/>
          </p:cNvSpPr>
          <p:nvPr>
            <p:ph type="title"/>
          </p:nvPr>
        </p:nvSpPr>
        <p:spPr/>
        <p:txBody>
          <a:bodyPr>
            <a:normAutofit fontScale="90000"/>
          </a:bodyPr>
          <a:lstStyle/>
          <a:p>
            <a:pPr>
              <a:lnSpc>
                <a:spcPct val="107000"/>
              </a:lnSpc>
              <a:spcAft>
                <a:spcPts val="800"/>
              </a:spcAft>
            </a:pPr>
            <a:br>
              <a:rPr lang="el-GR" sz="4800" b="1"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sz="4800"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l-GR" sz="4800"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l-GR" sz="4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b="1" kern="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Συμπέρασμα-προτάσεις</a:t>
            </a:r>
            <a:r>
              <a:rPr lang="el-GR" kern="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79CFDEEC-1B0A-63DD-E23F-42D4228A242A}"/>
              </a:ext>
            </a:extLst>
          </p:cNvPr>
          <p:cNvSpPr>
            <a:spLocks noGrp="1"/>
          </p:cNvSpPr>
          <p:nvPr>
            <p:ph idx="1"/>
          </p:nvPr>
        </p:nvSpPr>
        <p:spPr/>
        <p:txBody>
          <a:bodyPr>
            <a:normAutofit lnSpcReduction="10000"/>
          </a:bodyPr>
          <a:lstStyle/>
          <a:p>
            <a:pPr algn="just"/>
            <a:endParaRPr lang="el-GR" sz="24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sz="24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Β. ΕΟΠΥΥ</a:t>
            </a:r>
          </a:p>
          <a:p>
            <a:pPr algn="just"/>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2400" dirty="0">
                <a:effectLst/>
                <a:latin typeface="Calibri" panose="020F0502020204030204" pitchFamily="34" charset="0"/>
                <a:ea typeface="Calibri" panose="020F0502020204030204" pitchFamily="34" charset="0"/>
                <a:cs typeface="Times New Roman" panose="02020603050405020304" pitchFamily="18" charset="0"/>
              </a:rPr>
              <a:t>Το πολύ σημαντικό εργαλείο της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ηλεκτρονικής</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συνταγογράφησης</a:t>
            </a:r>
            <a:r>
              <a:rPr lang="el-GR" sz="2400" dirty="0">
                <a:effectLst/>
                <a:latin typeface="Calibri" panose="020F0502020204030204" pitchFamily="34" charset="0"/>
                <a:ea typeface="Calibri" panose="020F0502020204030204" pitchFamily="34" charset="0"/>
                <a:cs typeface="Times New Roman" panose="02020603050405020304" pitchFamily="18" charset="0"/>
              </a:rPr>
              <a:t> χρειάζεται να επαναξιολογηθεί και να λειτουργήσει προς όφελος των ασφαλισμένων κ.λπ. </a:t>
            </a:r>
          </a:p>
          <a:p>
            <a:pPr algn="just"/>
            <a:r>
              <a:rPr lang="el-GR" sz="2400" dirty="0">
                <a:effectLst/>
                <a:latin typeface="Calibri" panose="020F0502020204030204" pitchFamily="34" charset="0"/>
                <a:ea typeface="Calibri" panose="020F0502020204030204" pitchFamily="34" charset="0"/>
                <a:cs typeface="Times New Roman" panose="02020603050405020304" pitchFamily="18" charset="0"/>
              </a:rPr>
              <a:t>Η μέση ετήσια φαρμακευτική ποσότητα ανά κάτοικο πρέπει να επανέλθει σε κάτω από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20</a:t>
            </a:r>
            <a:r>
              <a:rPr lang="el-GR" sz="2400" dirty="0">
                <a:effectLst/>
                <a:latin typeface="Calibri" panose="020F0502020204030204" pitchFamily="34" charset="0"/>
                <a:ea typeface="Calibri" panose="020F0502020204030204" pitchFamily="34" charset="0"/>
                <a:cs typeface="Times New Roman" panose="02020603050405020304" pitchFamily="18" charset="0"/>
              </a:rPr>
              <a:t> εμβαλάγια και η αντίστοιχη πληρωτέα ασφαλιστική δαπάνη σε κάτω από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300</a:t>
            </a:r>
            <a:r>
              <a:rPr lang="el-GR" sz="2400" dirty="0">
                <a:effectLst/>
                <a:latin typeface="Calibri" panose="020F0502020204030204" pitchFamily="34" charset="0"/>
                <a:ea typeface="Calibri" panose="020F0502020204030204" pitchFamily="34" charset="0"/>
                <a:cs typeface="Times New Roman" panose="02020603050405020304" pitchFamily="18" charset="0"/>
              </a:rPr>
              <a:t> ευρώ. </a:t>
            </a:r>
          </a:p>
          <a:p>
            <a:pPr algn="just"/>
            <a:r>
              <a:rPr lang="el-GR" sz="2400" dirty="0">
                <a:effectLst/>
                <a:latin typeface="Calibri" panose="020F0502020204030204" pitchFamily="34" charset="0"/>
                <a:ea typeface="Calibri" panose="020F0502020204030204" pitchFamily="34" charset="0"/>
                <a:cs typeface="Times New Roman" panose="02020603050405020304" pitchFamily="18" charset="0"/>
              </a:rPr>
              <a:t>Η συνεργασία με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ΕΟΦ</a:t>
            </a:r>
            <a:r>
              <a:rPr lang="el-GR" sz="24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ΗΤΑ</a:t>
            </a:r>
            <a:r>
              <a:rPr lang="el-GR" sz="2400" dirty="0">
                <a:effectLst/>
                <a:latin typeface="Calibri" panose="020F0502020204030204" pitchFamily="34" charset="0"/>
                <a:ea typeface="Calibri" panose="020F0502020204030204" pitchFamily="34" charset="0"/>
                <a:cs typeface="Times New Roman" panose="02020603050405020304" pitchFamily="18" charset="0"/>
              </a:rPr>
              <a:t> πρέπει να ωφελεί και την ανάλογη </a:t>
            </a:r>
            <a:r>
              <a:rPr lang="el-GR" sz="2400" u="sng" dirty="0">
                <a:effectLst/>
                <a:latin typeface="Calibri" panose="020F0502020204030204" pitchFamily="34" charset="0"/>
                <a:ea typeface="Calibri" panose="020F0502020204030204" pitchFamily="34" charset="0"/>
                <a:cs typeface="Times New Roman" panose="02020603050405020304" pitchFamily="18" charset="0"/>
              </a:rPr>
              <a:t>Διαπραγμάτευση</a:t>
            </a:r>
            <a:r>
              <a:rPr lang="el-GR" sz="2400" dirty="0">
                <a:effectLst/>
                <a:latin typeface="Calibri" panose="020F0502020204030204" pitchFamily="34" charset="0"/>
                <a:ea typeface="Calibri" panose="020F0502020204030204" pitchFamily="34" charset="0"/>
                <a:cs typeface="Times New Roman" panose="02020603050405020304" pitchFamily="18" charset="0"/>
              </a:rPr>
              <a:t>.</a:t>
            </a:r>
            <a:endParaRPr lang="el-GR" sz="2400" b="1" dirty="0"/>
          </a:p>
        </p:txBody>
      </p:sp>
    </p:spTree>
    <p:extLst>
      <p:ext uri="{BB962C8B-B14F-4D97-AF65-F5344CB8AC3E}">
        <p14:creationId xmlns:p14="http://schemas.microsoft.com/office/powerpoint/2010/main" val="2796741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137A21-A498-B1F3-4AAC-6D09BD1A9B51}"/>
              </a:ext>
            </a:extLst>
          </p:cNvPr>
          <p:cNvSpPr>
            <a:spLocks noGrp="1"/>
          </p:cNvSpPr>
          <p:nvPr>
            <p:ph type="title"/>
          </p:nvPr>
        </p:nvSpPr>
        <p:spPr/>
        <p:txBody>
          <a:bodyPr>
            <a:normAutofit fontScale="90000"/>
          </a:bodyPr>
          <a:lstStyle/>
          <a:p>
            <a:pPr>
              <a:lnSpc>
                <a:spcPct val="107000"/>
              </a:lnSpc>
              <a:spcAft>
                <a:spcPts val="800"/>
              </a:spcAft>
            </a:pPr>
            <a:br>
              <a:rPr lang="el-GR" sz="4800" b="1"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sz="4800"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br>
              <a:rPr lang="el-GR" sz="4800" kern="1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l-GR" sz="4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b="1" kern="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Συμπέρασμα-προτάσεις</a:t>
            </a:r>
            <a:r>
              <a:rPr lang="el-GR" kern="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79CFDEEC-1B0A-63DD-E23F-42D4228A242A}"/>
              </a:ext>
            </a:extLst>
          </p:cNvPr>
          <p:cNvSpPr>
            <a:spLocks noGrp="1"/>
          </p:cNvSpPr>
          <p:nvPr>
            <p:ph idx="1"/>
          </p:nvPr>
        </p:nvSpPr>
        <p:spPr>
          <a:xfrm>
            <a:off x="1097279" y="1845734"/>
            <a:ext cx="10731731" cy="4397124"/>
          </a:xfrm>
        </p:spPr>
        <p:txBody>
          <a:bodyPr>
            <a:normAutofit fontScale="92500" lnSpcReduction="20000"/>
          </a:bodyPr>
          <a:lstStyle/>
          <a:p>
            <a:pPr algn="just"/>
            <a:r>
              <a:rPr lang="el-GR" sz="24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Α. Πολιτική Υγείας</a:t>
            </a:r>
          </a:p>
          <a:p>
            <a:pPr algn="just"/>
            <a:r>
              <a:rPr lang="el-GR" sz="2400" dirty="0">
                <a:solidFill>
                  <a:srgbClr val="000000"/>
                </a:solidFill>
                <a:effectLst/>
                <a:latin typeface="Calibri" panose="020F0502020204030204" pitchFamily="34" charset="0"/>
                <a:ea typeface="Calibri" panose="020F0502020204030204" pitchFamily="34" charset="0"/>
              </a:rPr>
              <a:t>Χρήζει απάντησης το </a:t>
            </a:r>
            <a:r>
              <a:rPr lang="el-GR" sz="2400" u="sng" dirty="0">
                <a:solidFill>
                  <a:srgbClr val="000000"/>
                </a:solidFill>
                <a:effectLst/>
                <a:latin typeface="Calibri" panose="020F0502020204030204" pitchFamily="34" charset="0"/>
                <a:ea typeface="Calibri" panose="020F0502020204030204" pitchFamily="34" charset="0"/>
              </a:rPr>
              <a:t>ερώτημα</a:t>
            </a:r>
            <a:r>
              <a:rPr lang="el-GR" sz="2400" dirty="0">
                <a:solidFill>
                  <a:srgbClr val="000000"/>
                </a:solidFill>
                <a:effectLst/>
                <a:latin typeface="Calibri" panose="020F0502020204030204" pitchFamily="34" charset="0"/>
                <a:ea typeface="Calibri" panose="020F0502020204030204" pitchFamily="34" charset="0"/>
              </a:rPr>
              <a:t>: ποιο είναι το ύψος της φαρμακευτικής δαπάνης  που ανταποκρίνεται στις ανάγκες του πληθυσμού; </a:t>
            </a:r>
          </a:p>
          <a:p>
            <a:pPr algn="just"/>
            <a:r>
              <a:rPr lang="el-GR" sz="2400" dirty="0">
                <a:solidFill>
                  <a:srgbClr val="000000"/>
                </a:solidFill>
                <a:effectLst/>
                <a:latin typeface="Calibri" panose="020F0502020204030204" pitchFamily="34" charset="0"/>
                <a:ea typeface="Calibri" panose="020F0502020204030204" pitchFamily="34" charset="0"/>
              </a:rPr>
              <a:t>Βάσει αυτού του κριτηρίου πρέπει να ρυθμίσουμε τη φαρμακευτική δαπάνη, π.χ. </a:t>
            </a:r>
            <a:r>
              <a:rPr lang="el-GR" sz="2400" b="1" dirty="0">
                <a:solidFill>
                  <a:srgbClr val="000000"/>
                </a:solidFill>
                <a:effectLst/>
                <a:latin typeface="Calibri" panose="020F0502020204030204" pitchFamily="34" charset="0"/>
                <a:ea typeface="Calibri" panose="020F0502020204030204" pitchFamily="34" charset="0"/>
              </a:rPr>
              <a:t>1,5%</a:t>
            </a:r>
            <a:r>
              <a:rPr lang="el-GR" sz="2400" dirty="0">
                <a:solidFill>
                  <a:srgbClr val="000000"/>
                </a:solidFill>
                <a:effectLst/>
                <a:latin typeface="Calibri" panose="020F0502020204030204" pitchFamily="34" charset="0"/>
                <a:ea typeface="Calibri" panose="020F0502020204030204" pitchFamily="34" charset="0"/>
              </a:rPr>
              <a:t> ασφαλιστική και </a:t>
            </a:r>
            <a:r>
              <a:rPr lang="el-GR" sz="2400" b="1" dirty="0">
                <a:solidFill>
                  <a:srgbClr val="000000"/>
                </a:solidFill>
                <a:effectLst/>
                <a:latin typeface="Calibri" panose="020F0502020204030204" pitchFamily="34" charset="0"/>
                <a:ea typeface="Calibri" panose="020F0502020204030204" pitchFamily="34" charset="0"/>
              </a:rPr>
              <a:t>2%</a:t>
            </a:r>
            <a:r>
              <a:rPr lang="el-GR" sz="2400" dirty="0">
                <a:solidFill>
                  <a:srgbClr val="000000"/>
                </a:solidFill>
                <a:effectLst/>
                <a:latin typeface="Calibri" panose="020F0502020204030204" pitchFamily="34" charset="0"/>
                <a:ea typeface="Calibri" panose="020F0502020204030204" pitchFamily="34" charset="0"/>
              </a:rPr>
              <a:t> συνολική, δίνοντας κίνητρα στην εγχώρια παραγωγή (</a:t>
            </a:r>
            <a:r>
              <a:rPr lang="el-GR" sz="2400" b="1" dirty="0">
                <a:solidFill>
                  <a:srgbClr val="000000"/>
                </a:solidFill>
                <a:effectLst/>
                <a:latin typeface="Calibri" panose="020F0502020204030204" pitchFamily="34" charset="0"/>
                <a:ea typeface="Calibri" panose="020F0502020204030204" pitchFamily="34" charset="0"/>
              </a:rPr>
              <a:t>1/3</a:t>
            </a:r>
            <a:r>
              <a:rPr lang="el-GR" sz="2400" dirty="0">
                <a:solidFill>
                  <a:srgbClr val="000000"/>
                </a:solidFill>
                <a:effectLst/>
                <a:latin typeface="Calibri" panose="020F0502020204030204" pitchFamily="34" charset="0"/>
                <a:ea typeface="Calibri" panose="020F0502020204030204" pitchFamily="34" charset="0"/>
              </a:rPr>
              <a:t>) και μη εμποδίζοντας αποτελεσματικά και καινοτόμα φάρμακα στην ‘</a:t>
            </a:r>
            <a:r>
              <a:rPr lang="el-GR" sz="2400" dirty="0" err="1">
                <a:solidFill>
                  <a:srgbClr val="000000"/>
                </a:solidFill>
                <a:effectLst/>
                <a:latin typeface="Calibri" panose="020F0502020204030204" pitchFamily="34" charset="0"/>
                <a:ea typeface="Calibri" panose="020F0502020204030204" pitchFamily="34" charset="0"/>
              </a:rPr>
              <a:t>εξωχώρια</a:t>
            </a:r>
            <a:r>
              <a:rPr lang="el-GR" sz="2400" dirty="0">
                <a:solidFill>
                  <a:srgbClr val="000000"/>
                </a:solidFill>
                <a:effectLst/>
                <a:latin typeface="Calibri" panose="020F0502020204030204" pitchFamily="34" charset="0"/>
                <a:ea typeface="Calibri" panose="020F0502020204030204" pitchFamily="34" charset="0"/>
              </a:rPr>
              <a:t>’ (</a:t>
            </a:r>
            <a:r>
              <a:rPr lang="el-GR" sz="2400" b="1" dirty="0">
                <a:solidFill>
                  <a:srgbClr val="000000"/>
                </a:solidFill>
                <a:effectLst/>
                <a:latin typeface="Calibri" panose="020F0502020204030204" pitchFamily="34" charset="0"/>
                <a:ea typeface="Calibri" panose="020F0502020204030204" pitchFamily="34" charset="0"/>
              </a:rPr>
              <a:t>2/3</a:t>
            </a:r>
            <a:r>
              <a:rPr lang="el-GR" sz="2400" dirty="0">
                <a:solidFill>
                  <a:srgbClr val="000000"/>
                </a:solidFill>
                <a:effectLst/>
                <a:latin typeface="Calibri" panose="020F0502020204030204" pitchFamily="34" charset="0"/>
                <a:ea typeface="Calibri" panose="020F0502020204030204" pitchFamily="34" charset="0"/>
              </a:rPr>
              <a:t>), υπέρ-διπλασιάζοντας και τις κλινικές </a:t>
            </a:r>
            <a:r>
              <a:rPr lang="el-GR" sz="2400" u="sng" dirty="0">
                <a:solidFill>
                  <a:srgbClr val="000000"/>
                </a:solidFill>
                <a:effectLst/>
                <a:latin typeface="Calibri" panose="020F0502020204030204" pitchFamily="34" charset="0"/>
                <a:ea typeface="Calibri" panose="020F0502020204030204" pitchFamily="34" charset="0"/>
              </a:rPr>
              <a:t>μελέτες</a:t>
            </a:r>
            <a:r>
              <a:rPr lang="el-GR" sz="2400" dirty="0">
                <a:solidFill>
                  <a:srgbClr val="000000"/>
                </a:solidFill>
                <a:effectLst/>
                <a:latin typeface="Calibri" panose="020F0502020204030204" pitchFamily="34" charset="0"/>
                <a:ea typeface="Calibri" panose="020F0502020204030204" pitchFamily="34" charset="0"/>
              </a:rPr>
              <a:t>. </a:t>
            </a:r>
          </a:p>
          <a:p>
            <a:pPr algn="just"/>
            <a:r>
              <a:rPr lang="el-GR" sz="2400" dirty="0">
                <a:solidFill>
                  <a:srgbClr val="000000"/>
                </a:solidFill>
                <a:effectLst/>
                <a:latin typeface="Calibri" panose="020F0502020204030204" pitchFamily="34" charset="0"/>
                <a:ea typeface="Calibri" panose="020F0502020204030204" pitchFamily="34" charset="0"/>
              </a:rPr>
              <a:t>Εμπόδιο στην απάντηση, προς εφαρμογή βιώσιμης ρυθμιστικής προσέγγισης, είναι η προσβασιμότητα των </a:t>
            </a:r>
            <a:r>
              <a:rPr lang="el-GR" sz="2400" u="sng" dirty="0">
                <a:solidFill>
                  <a:srgbClr val="000000"/>
                </a:solidFill>
                <a:effectLst/>
                <a:latin typeface="Calibri" panose="020F0502020204030204" pitchFamily="34" charset="0"/>
                <a:ea typeface="Calibri" panose="020F0502020204030204" pitchFamily="34" charset="0"/>
              </a:rPr>
              <a:t>δεδομένων</a:t>
            </a:r>
            <a:r>
              <a:rPr lang="el-GR" sz="2400" dirty="0">
                <a:solidFill>
                  <a:srgbClr val="000000"/>
                </a:solidFill>
                <a:effectLst/>
                <a:latin typeface="Calibri" panose="020F0502020204030204" pitchFamily="34" charset="0"/>
                <a:ea typeface="Calibri" panose="020F0502020204030204" pitchFamily="34" charset="0"/>
              </a:rPr>
              <a:t>. </a:t>
            </a:r>
          </a:p>
          <a:p>
            <a:pPr algn="just"/>
            <a:r>
              <a:rPr lang="el-GR" sz="2400" dirty="0">
                <a:solidFill>
                  <a:srgbClr val="000000"/>
                </a:solidFill>
                <a:effectLst/>
                <a:latin typeface="Calibri" panose="020F0502020204030204" pitchFamily="34" charset="0"/>
                <a:ea typeface="Calibri" panose="020F0502020204030204" pitchFamily="34" charset="0"/>
              </a:rPr>
              <a:t>Γι’ αυτό χρειάζεται η επέκταση της </a:t>
            </a:r>
            <a:r>
              <a:rPr lang="el-GR" sz="2400" u="sng" dirty="0">
                <a:solidFill>
                  <a:srgbClr val="000000"/>
                </a:solidFill>
                <a:effectLst/>
                <a:latin typeface="Calibri" panose="020F0502020204030204" pitchFamily="34" charset="0"/>
                <a:ea typeface="Calibri" panose="020F0502020204030204" pitchFamily="34" charset="0"/>
              </a:rPr>
              <a:t>ηλεκτρονικής</a:t>
            </a:r>
            <a:r>
              <a:rPr lang="el-GR" sz="2400" dirty="0">
                <a:solidFill>
                  <a:srgbClr val="000000"/>
                </a:solidFill>
                <a:effectLst/>
                <a:latin typeface="Calibri" panose="020F0502020204030204" pitchFamily="34" charset="0"/>
                <a:ea typeface="Calibri" panose="020F0502020204030204" pitchFamily="34" charset="0"/>
              </a:rPr>
              <a:t> </a:t>
            </a:r>
            <a:r>
              <a:rPr lang="el-GR" sz="2400" dirty="0" err="1">
                <a:solidFill>
                  <a:srgbClr val="000000"/>
                </a:solidFill>
                <a:effectLst/>
                <a:latin typeface="Calibri" panose="020F0502020204030204" pitchFamily="34" charset="0"/>
                <a:ea typeface="Calibri" panose="020F0502020204030204" pitchFamily="34" charset="0"/>
              </a:rPr>
              <a:t>συνταγογράφησης</a:t>
            </a:r>
            <a:r>
              <a:rPr lang="el-GR" sz="2400" dirty="0">
                <a:solidFill>
                  <a:srgbClr val="000000"/>
                </a:solidFill>
                <a:effectLst/>
                <a:latin typeface="Calibri" panose="020F0502020204030204" pitchFamily="34" charset="0"/>
                <a:ea typeface="Calibri" panose="020F0502020204030204" pitchFamily="34" charset="0"/>
              </a:rPr>
              <a:t>, και στα νοσοκομεία, σε σύνδεση με τα </a:t>
            </a:r>
            <a:r>
              <a:rPr lang="el-GR" sz="2400" u="sng" dirty="0">
                <a:solidFill>
                  <a:srgbClr val="000000"/>
                </a:solidFill>
                <a:effectLst/>
                <a:latin typeface="Calibri" panose="020F0502020204030204" pitchFamily="34" charset="0"/>
                <a:ea typeface="Calibri" panose="020F0502020204030204" pitchFamily="34" charset="0"/>
              </a:rPr>
              <a:t>πρωτόκολλα</a:t>
            </a:r>
            <a:r>
              <a:rPr lang="el-GR" sz="2400" dirty="0">
                <a:solidFill>
                  <a:srgbClr val="000000"/>
                </a:solidFill>
                <a:effectLst/>
                <a:latin typeface="Calibri" panose="020F0502020204030204" pitchFamily="34" charset="0"/>
                <a:ea typeface="Calibri" panose="020F0502020204030204" pitchFamily="34" charset="0"/>
              </a:rPr>
              <a:t> </a:t>
            </a:r>
            <a:r>
              <a:rPr lang="el-GR" sz="2400" dirty="0" err="1">
                <a:solidFill>
                  <a:srgbClr val="000000"/>
                </a:solidFill>
                <a:effectLst/>
                <a:latin typeface="Calibri" panose="020F0502020204030204" pitchFamily="34" charset="0"/>
                <a:ea typeface="Calibri" panose="020F0502020204030204" pitchFamily="34" charset="0"/>
              </a:rPr>
              <a:t>συνταγογράφησης</a:t>
            </a:r>
            <a:r>
              <a:rPr lang="el-GR" sz="2400" dirty="0">
                <a:solidFill>
                  <a:srgbClr val="000000"/>
                </a:solidFill>
                <a:effectLst/>
                <a:latin typeface="Calibri" panose="020F0502020204030204" pitchFamily="34" charset="0"/>
                <a:ea typeface="Calibri" panose="020F0502020204030204" pitchFamily="34" charset="0"/>
              </a:rPr>
              <a:t>, αλλά και η μηνιαία αξιολόγηση της υπάρχουσας (</a:t>
            </a:r>
            <a:r>
              <a:rPr lang="el-GR" sz="2400" dirty="0" err="1">
                <a:solidFill>
                  <a:srgbClr val="000000"/>
                </a:solidFill>
                <a:effectLst/>
                <a:latin typeface="Calibri" panose="020F0502020204030204" pitchFamily="34" charset="0"/>
                <a:ea typeface="Calibri" panose="020F0502020204030204" pitchFamily="34" charset="0"/>
              </a:rPr>
              <a:t>εξωνοσοκομειακής</a:t>
            </a:r>
            <a:r>
              <a:rPr lang="el-GR" sz="2400" dirty="0">
                <a:solidFill>
                  <a:srgbClr val="000000"/>
                </a:solidFill>
                <a:effectLst/>
                <a:latin typeface="Calibri" panose="020F0502020204030204" pitchFamily="34" charset="0"/>
                <a:ea typeface="Calibri" panose="020F0502020204030204" pitchFamily="34" charset="0"/>
              </a:rPr>
              <a:t>) για  λήψη αποφάσεων από αρμόδια όργανα της πολιτείας. </a:t>
            </a:r>
          </a:p>
          <a:p>
            <a:pPr algn="just"/>
            <a:r>
              <a:rPr lang="el-GR" sz="2400" dirty="0">
                <a:solidFill>
                  <a:srgbClr val="000000"/>
                </a:solidFill>
                <a:effectLst/>
                <a:latin typeface="Calibri" panose="020F0502020204030204" pitchFamily="34" charset="0"/>
                <a:ea typeface="Calibri" panose="020F0502020204030204" pitchFamily="34" charset="0"/>
              </a:rPr>
              <a:t>Ο </a:t>
            </a:r>
            <a:r>
              <a:rPr lang="el-GR" sz="2400" b="1" dirty="0">
                <a:solidFill>
                  <a:srgbClr val="000000"/>
                </a:solidFill>
                <a:effectLst/>
                <a:latin typeface="Calibri" panose="020F0502020204030204" pitchFamily="34" charset="0"/>
                <a:ea typeface="Calibri" panose="020F0502020204030204" pitchFamily="34" charset="0"/>
              </a:rPr>
              <a:t>διάλογος</a:t>
            </a:r>
            <a:r>
              <a:rPr lang="el-GR" sz="2400" dirty="0">
                <a:solidFill>
                  <a:srgbClr val="000000"/>
                </a:solidFill>
                <a:effectLst/>
                <a:latin typeface="Calibri" panose="020F0502020204030204" pitchFamily="34" charset="0"/>
                <a:ea typeface="Calibri" panose="020F0502020204030204" pitchFamily="34" charset="0"/>
              </a:rPr>
              <a:t> με επιστημονικούς και επαγγελματικούς φορείς πρέπει να φέρει αποτελέσματα σύντομα.</a:t>
            </a:r>
            <a:endParaRPr lang="el-GR" sz="2400" b="1" dirty="0"/>
          </a:p>
        </p:txBody>
      </p:sp>
    </p:spTree>
    <p:extLst>
      <p:ext uri="{BB962C8B-B14F-4D97-AF65-F5344CB8AC3E}">
        <p14:creationId xmlns:p14="http://schemas.microsoft.com/office/powerpoint/2010/main" val="139895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9B04B2-2B97-4A63-DB68-A2EFB288EED1}"/>
              </a:ext>
            </a:extLst>
          </p:cNvPr>
          <p:cNvSpPr>
            <a:spLocks noGrp="1"/>
          </p:cNvSpPr>
          <p:nvPr>
            <p:ph type="title"/>
          </p:nvPr>
        </p:nvSpPr>
        <p:spPr/>
        <p:txBody>
          <a:bodyPr>
            <a:normAutofit/>
          </a:bodyPr>
          <a:lstStyle/>
          <a:p>
            <a:pPr marL="91440" marR="0" lvl="0" indent="-91440" defTabSz="914400" rtl="0" eaLnBrk="1" fontAlgn="auto" latinLnBrk="0" hangingPunct="1">
              <a:lnSpc>
                <a:spcPct val="90000"/>
              </a:lnSpc>
              <a:spcBef>
                <a:spcPts val="1200"/>
              </a:spcBef>
              <a:spcAft>
                <a:spcPts val="200"/>
              </a:spcAft>
              <a:tabLst/>
              <a:defRPr/>
            </a:pPr>
            <a:r>
              <a:rPr kumimoji="0" lang="el-GR" sz="3200" b="1" i="0" u="none" strike="noStrike" kern="1200" cap="none" spc="0" normalizeH="0" baseline="0" noProof="0" dirty="0">
                <a:ln>
                  <a:noFill/>
                </a:ln>
                <a:solidFill>
                  <a:schemeClr val="bg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Διεθνής κατάσταση</a:t>
            </a:r>
            <a:br>
              <a:rPr kumimoji="0" lang="el-GR" sz="32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l-GR" sz="3200" dirty="0"/>
          </a:p>
        </p:txBody>
      </p:sp>
      <p:sp>
        <p:nvSpPr>
          <p:cNvPr id="3" name="Θέση περιεχομένου 2">
            <a:extLst>
              <a:ext uri="{FF2B5EF4-FFF2-40B4-BE49-F238E27FC236}">
                <a16:creationId xmlns:a16="http://schemas.microsoft.com/office/drawing/2014/main" id="{7A2ED958-9E04-73DD-9254-8B3C80E647F2}"/>
              </a:ext>
            </a:extLst>
          </p:cNvPr>
          <p:cNvSpPr>
            <a:spLocks noGrp="1"/>
          </p:cNvSpPr>
          <p:nvPr>
            <p:ph idx="1"/>
          </p:nvPr>
        </p:nvSpPr>
        <p:spPr/>
        <p:txBody>
          <a:bodyPr/>
          <a:lstStyle/>
          <a:p>
            <a:endParaRPr lang="el-GR" b="1" dirty="0">
              <a:solidFill>
                <a:schemeClr val="accent2">
                  <a:lumMod val="75000"/>
                </a:schemeClr>
              </a:solidFill>
            </a:endParaRPr>
          </a:p>
          <a:p>
            <a:r>
              <a:rPr lang="el-GR" b="1" dirty="0">
                <a:solidFill>
                  <a:schemeClr val="accent2">
                    <a:lumMod val="75000"/>
                  </a:schemeClr>
                </a:solidFill>
              </a:rPr>
              <a:t>Α. Καθεστώς Προστασίας (κατανάλωση 30-20-50, αξία 50-25-25)</a:t>
            </a:r>
          </a:p>
          <a:p>
            <a:endParaRPr lang="el-GR" b="1" dirty="0">
              <a:solidFill>
                <a:schemeClr val="accent2">
                  <a:lumMod val="75000"/>
                </a:schemeClr>
              </a:solidFill>
            </a:endParaRPr>
          </a:p>
          <a:p>
            <a:r>
              <a:rPr lang="el-GR" b="1" dirty="0">
                <a:solidFill>
                  <a:schemeClr val="accent2">
                    <a:lumMod val="75000"/>
                  </a:schemeClr>
                </a:solidFill>
              </a:rPr>
              <a:t>Β. Προσφορά - Πολιτικές Τιμολόγησης (</a:t>
            </a:r>
            <a:r>
              <a:rPr lang="en-US" b="1" dirty="0">
                <a:solidFill>
                  <a:schemeClr val="accent2">
                    <a:lumMod val="75000"/>
                  </a:schemeClr>
                </a:solidFill>
              </a:rPr>
              <a:t>ERP, % </a:t>
            </a:r>
            <a:r>
              <a:rPr lang="el-GR" b="1" dirty="0">
                <a:solidFill>
                  <a:schemeClr val="accent2">
                    <a:lumMod val="75000"/>
                  </a:schemeClr>
                </a:solidFill>
              </a:rPr>
              <a:t>κέρδους, διαπραγματεύσεις, κ.α.)</a:t>
            </a:r>
          </a:p>
          <a:p>
            <a:endParaRPr lang="el-GR" b="1" dirty="0">
              <a:solidFill>
                <a:schemeClr val="accent2">
                  <a:lumMod val="75000"/>
                </a:schemeClr>
              </a:solidFill>
            </a:endParaRPr>
          </a:p>
          <a:p>
            <a:r>
              <a:rPr lang="el-GR" b="1" dirty="0">
                <a:solidFill>
                  <a:schemeClr val="accent2">
                    <a:lumMod val="75000"/>
                  </a:schemeClr>
                </a:solidFill>
              </a:rPr>
              <a:t>Γ. Προσφορά - Πολιτικές Αποζημίωσης (λίστα, </a:t>
            </a:r>
            <a:r>
              <a:rPr lang="en-US" b="1" dirty="0">
                <a:solidFill>
                  <a:schemeClr val="accent2">
                    <a:lumMod val="75000"/>
                  </a:schemeClr>
                </a:solidFill>
              </a:rPr>
              <a:t>IRP, HTA, </a:t>
            </a:r>
            <a:r>
              <a:rPr kumimoji="0" lang="el-GR"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διαγωνισμοί, κ.α.</a:t>
            </a: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a:r>
            <a:endParaRPr lang="el-GR" b="1" dirty="0">
              <a:solidFill>
                <a:schemeClr val="accent2">
                  <a:lumMod val="75000"/>
                </a:schemeClr>
              </a:solidFill>
            </a:endParaRPr>
          </a:p>
          <a:p>
            <a:endParaRPr lang="el-GR" b="1" dirty="0">
              <a:solidFill>
                <a:schemeClr val="accent2">
                  <a:lumMod val="75000"/>
                </a:schemeClr>
              </a:solidFill>
            </a:endParaRPr>
          </a:p>
          <a:p>
            <a:r>
              <a:rPr lang="el-GR" b="1" dirty="0">
                <a:solidFill>
                  <a:schemeClr val="accent2">
                    <a:lumMod val="75000"/>
                  </a:schemeClr>
                </a:solidFill>
              </a:rPr>
              <a:t>Δ. Ζήτηση (κίνητρα &amp; αντικίνητρα, συμμετοχή ασθενών, ηλεκτρονική συνταγογράφηση, κ.α.)</a:t>
            </a:r>
          </a:p>
          <a:p>
            <a:endParaRPr lang="el-GR" dirty="0"/>
          </a:p>
        </p:txBody>
      </p:sp>
    </p:spTree>
    <p:extLst>
      <p:ext uri="{BB962C8B-B14F-4D97-AF65-F5344CB8AC3E}">
        <p14:creationId xmlns:p14="http://schemas.microsoft.com/office/powerpoint/2010/main" val="70642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F6B70-6070-5C53-50A2-AD5A4AD27184}"/>
              </a:ext>
            </a:extLst>
          </p:cNvPr>
          <p:cNvSpPr>
            <a:spLocks noGrp="1"/>
          </p:cNvSpPr>
          <p:nvPr>
            <p:ph type="title"/>
          </p:nvPr>
        </p:nvSpPr>
        <p:spPr/>
        <p:txBody>
          <a:bodyPr>
            <a:normAutofit fontScale="90000"/>
          </a:bodyPr>
          <a:lstStyle/>
          <a:p>
            <a:pPr>
              <a:lnSpc>
                <a:spcPct val="107000"/>
              </a:lnSpc>
              <a:spcAft>
                <a:spcPts val="800"/>
              </a:spcAft>
            </a:pPr>
            <a:r>
              <a:rPr lang="el-GR" sz="3600" b="1" kern="100" dirty="0">
                <a:effectLst/>
                <a:latin typeface="Calibri" panose="020F0502020204030204" pitchFamily="34" charset="0"/>
                <a:ea typeface="Calibri" panose="020F0502020204030204" pitchFamily="34" charset="0"/>
                <a:cs typeface="Times New Roman" panose="02020603050405020304" pitchFamily="18" charset="0"/>
              </a:rPr>
              <a:t>Ρυθμός διαθεσιμότητας καινοτόμων θεραπειών (2018-2021)</a:t>
            </a:r>
            <a:br>
              <a:rPr lang="el-GR"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4" name="Picture 322982" descr="A graph of numbers and a line of blue and orange bars&#10;&#10;Description automatically generated">
            <a:extLst>
              <a:ext uri="{FF2B5EF4-FFF2-40B4-BE49-F238E27FC236}">
                <a16:creationId xmlns:a16="http://schemas.microsoft.com/office/drawing/2014/main" id="{17E8411F-4C85-1FED-BAE3-4AEF5966590B}"/>
              </a:ext>
            </a:extLst>
          </p:cNvPr>
          <p:cNvPicPr>
            <a:picLocks noGrp="1"/>
          </p:cNvPicPr>
          <p:nvPr>
            <p:ph idx="1"/>
          </p:nvPr>
        </p:nvPicPr>
        <p:blipFill>
          <a:blip r:embed="rId2"/>
          <a:stretch>
            <a:fillRect/>
          </a:stretch>
        </p:blipFill>
        <p:spPr>
          <a:xfrm>
            <a:off x="2751083" y="1905000"/>
            <a:ext cx="7811814" cy="3999186"/>
          </a:xfrm>
          <a:prstGeom prst="rect">
            <a:avLst/>
          </a:prstGeom>
        </p:spPr>
      </p:pic>
      <p:sp>
        <p:nvSpPr>
          <p:cNvPr id="6" name="TextBox 5">
            <a:extLst>
              <a:ext uri="{FF2B5EF4-FFF2-40B4-BE49-F238E27FC236}">
                <a16:creationId xmlns:a16="http://schemas.microsoft.com/office/drawing/2014/main" id="{D793AEFA-66C1-FFC0-D333-9E0530EED0DE}"/>
              </a:ext>
            </a:extLst>
          </p:cNvPr>
          <p:cNvSpPr txBox="1"/>
          <p:nvPr/>
        </p:nvSpPr>
        <p:spPr>
          <a:xfrm>
            <a:off x="2467303" y="5995263"/>
            <a:ext cx="9033641" cy="668132"/>
          </a:xfrm>
          <a:prstGeom prst="rect">
            <a:avLst/>
          </a:prstGeom>
          <a:noFill/>
        </p:spPr>
        <p:txBody>
          <a:bodyPr wrap="square">
            <a:spAutoFit/>
          </a:bodyPr>
          <a:lstStyle/>
          <a:p>
            <a:pPr marL="0" marR="33655" lvl="0" indent="0" algn="just" defTabSz="457200" rtl="0" eaLnBrk="1" fontAlgn="auto" latinLnBrk="0" hangingPunct="1">
              <a:lnSpc>
                <a:spcPct val="105000"/>
              </a:lnSpc>
              <a:spcBef>
                <a:spcPts val="0"/>
              </a:spcBef>
              <a:spcAft>
                <a:spcPts val="20"/>
              </a:spcAft>
              <a:buClrTx/>
              <a:buSzTx/>
              <a:buFontTx/>
              <a:buNone/>
              <a:tabLst/>
              <a:defRPr/>
            </a:pPr>
            <a:r>
              <a:rPr kumimoji="0" lang="el-GR" sz="9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ΠΗΓΗ:</a:t>
            </a:r>
            <a:r>
              <a:rPr kumimoji="0" lang="el-GR" sz="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EFPIA W .A .I .T </a:t>
            </a:r>
            <a:r>
              <a:rPr kumimoji="0" lang="el-GR" sz="9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Indicator</a:t>
            </a:r>
            <a:r>
              <a:rPr kumimoji="0" lang="el-GR" sz="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Απρίλιος 2023, </a:t>
            </a:r>
            <a:r>
              <a:rPr kumimoji="0" lang="el-GR" sz="9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Μέσος όρος Ευρωπαϊκής Ένωσης: 76 διαθέσιμα προϊόντα (45%).</a:t>
            </a:r>
            <a:r>
              <a:rPr kumimoji="0" lang="el-GR" sz="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Στις περισσότερες χώρες η διαθεσιμότητα ισοδυναμεί με την εισαγωγή στη λίστα αποζημίωσης, εκτός από τις Δανία, Φιλανδία, Λουξεμβούργο, Νορβηγία, Σουηδία, όπου ορισμένα νοσοκομειακά προϊόντα δεν καλύπτονται από το γενικό σύστημα αποζημίωσης . *Οι χώρες με αστερίσκους δεν συμπλήρωσαν ένα πλήρες σύνολο δεδομένων και επομένως η διαθεσιμότητα μπορεί να μην είναι αντιπροσωπευτική . **Στην Ισπανία, η ανάλυση WAIT δεν προσδιορίζει αυτά τα φάρμακα που ήταν νωρίτερα </a:t>
            </a:r>
            <a:r>
              <a:rPr kumimoji="0" lang="el-GR" sz="9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προσβάσιμα</a:t>
            </a:r>
            <a:r>
              <a:rPr kumimoji="0" lang="el-GR" sz="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σύμφωνα με το Βασιλικό Διάταγμα 1015/2009 της Ισπανίας σχετικά με τα φάρμακα σε ειδικές καταστάσεις</a:t>
            </a:r>
          </a:p>
        </p:txBody>
      </p:sp>
    </p:spTree>
    <p:extLst>
      <p:ext uri="{BB962C8B-B14F-4D97-AF65-F5344CB8AC3E}">
        <p14:creationId xmlns:p14="http://schemas.microsoft.com/office/powerpoint/2010/main" val="369563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4E96B8-68AA-0AB6-626D-48D9169939A1}"/>
              </a:ext>
            </a:extLst>
          </p:cNvPr>
          <p:cNvSpPr>
            <a:spLocks noGrp="1"/>
          </p:cNvSpPr>
          <p:nvPr>
            <p:ph type="title"/>
          </p:nvPr>
        </p:nvSpPr>
        <p:spPr/>
        <p:txBody>
          <a:bodyPr/>
          <a:lstStyle/>
          <a:p>
            <a:r>
              <a:rPr lang="el-GR" sz="3600" dirty="0" err="1">
                <a:effectLst/>
                <a:latin typeface="Calibri" panose="020F0502020204030204" pitchFamily="34" charset="0"/>
                <a:ea typeface="Calibri" panose="020F0502020204030204" pitchFamily="34" charset="0"/>
                <a:cs typeface="Times New Roman" panose="02020603050405020304" pitchFamily="18" charset="0"/>
              </a:rPr>
              <a:t>πρόσβαση</a:t>
            </a:r>
            <a:r>
              <a:rPr lang="el-GR" sz="3600" dirty="0">
                <a:effectLst/>
                <a:latin typeface="Calibri" panose="020F0502020204030204" pitchFamily="34" charset="0"/>
                <a:ea typeface="Calibri" panose="020F0502020204030204" pitchFamily="34" charset="0"/>
                <a:cs typeface="Times New Roman" panose="02020603050405020304" pitchFamily="18" charset="0"/>
              </a:rPr>
              <a:t> των </a:t>
            </a:r>
            <a:r>
              <a:rPr lang="el-GR" sz="3600" dirty="0" err="1">
                <a:effectLst/>
                <a:latin typeface="Calibri" panose="020F0502020204030204" pitchFamily="34" charset="0"/>
                <a:ea typeface="Calibri" panose="020F0502020204030204" pitchFamily="34" charset="0"/>
                <a:cs typeface="Times New Roman" panose="02020603050405020304" pitchFamily="18" charset="0"/>
              </a:rPr>
              <a:t>ασθενών</a:t>
            </a:r>
            <a:r>
              <a:rPr lang="el-GR" sz="3600" dirty="0">
                <a:effectLst/>
                <a:latin typeface="Calibri" panose="020F0502020204030204" pitchFamily="34" charset="0"/>
                <a:ea typeface="Calibri" panose="020F0502020204030204" pitchFamily="34" charset="0"/>
                <a:cs typeface="Times New Roman" panose="02020603050405020304" pitchFamily="18" charset="0"/>
              </a:rPr>
              <a:t> </a:t>
            </a:r>
            <a:br>
              <a:rPr lang="el-GR" sz="3600" dirty="0">
                <a:effectLst/>
                <a:latin typeface="Calibri" panose="020F0502020204030204" pitchFamily="34" charset="0"/>
                <a:ea typeface="Calibri" panose="020F0502020204030204" pitchFamily="34" charset="0"/>
                <a:cs typeface="Times New Roman" panose="02020603050405020304" pitchFamily="18" charset="0"/>
              </a:rPr>
            </a:br>
            <a:r>
              <a:rPr lang="el-GR" sz="3600" dirty="0">
                <a:effectLst/>
                <a:latin typeface="Calibri" panose="020F0502020204030204" pitchFamily="34" charset="0"/>
                <a:ea typeface="Calibri" panose="020F0502020204030204" pitchFamily="34" charset="0"/>
                <a:cs typeface="Times New Roman" panose="02020603050405020304" pitchFamily="18" charset="0"/>
              </a:rPr>
              <a:t>σε </a:t>
            </a:r>
            <a:r>
              <a:rPr lang="el-GR" sz="3600" dirty="0" err="1">
                <a:effectLst/>
                <a:latin typeface="Calibri" panose="020F0502020204030204" pitchFamily="34" charset="0"/>
                <a:ea typeface="Calibri" panose="020F0502020204030204" pitchFamily="34" charset="0"/>
                <a:cs typeface="Times New Roman" panose="02020603050405020304" pitchFamily="18" charset="0"/>
              </a:rPr>
              <a:t>νέες</a:t>
            </a:r>
            <a:r>
              <a:rPr lang="el-GR" sz="3600" dirty="0">
                <a:effectLst/>
                <a:latin typeface="Calibri" panose="020F0502020204030204" pitchFamily="34" charset="0"/>
                <a:ea typeface="Calibri" panose="020F0502020204030204" pitchFamily="34" charset="0"/>
                <a:cs typeface="Times New Roman" panose="02020603050405020304" pitchFamily="18" charset="0"/>
              </a:rPr>
              <a:t> </a:t>
            </a:r>
            <a:r>
              <a:rPr lang="el-GR" sz="3600" dirty="0" err="1">
                <a:effectLst/>
                <a:latin typeface="Calibri" panose="020F0502020204030204" pitchFamily="34" charset="0"/>
                <a:ea typeface="Calibri" panose="020F0502020204030204" pitchFamily="34" charset="0"/>
                <a:cs typeface="Times New Roman" panose="02020603050405020304" pitchFamily="18" charset="0"/>
              </a:rPr>
              <a:t>καινοτόμες</a:t>
            </a:r>
            <a:r>
              <a:rPr lang="el-GR" sz="3600" dirty="0">
                <a:effectLst/>
                <a:latin typeface="Calibri" panose="020F0502020204030204" pitchFamily="34" charset="0"/>
                <a:ea typeface="Calibri" panose="020F0502020204030204" pitchFamily="34" charset="0"/>
                <a:cs typeface="Times New Roman" panose="02020603050405020304" pitchFamily="18" charset="0"/>
              </a:rPr>
              <a:t> </a:t>
            </a:r>
            <a:r>
              <a:rPr lang="el-GR" sz="3600" dirty="0" err="1">
                <a:effectLst/>
                <a:latin typeface="Calibri" panose="020F0502020204030204" pitchFamily="34" charset="0"/>
                <a:ea typeface="Calibri" panose="020F0502020204030204" pitchFamily="34" charset="0"/>
                <a:cs typeface="Times New Roman" panose="02020603050405020304" pitchFamily="18" charset="0"/>
              </a:rPr>
              <a:t>θεραπείες</a:t>
            </a:r>
            <a:endParaRPr lang="el-GR" dirty="0"/>
          </a:p>
        </p:txBody>
      </p:sp>
      <p:sp>
        <p:nvSpPr>
          <p:cNvPr id="3" name="Θέση περιεχομένου 2">
            <a:extLst>
              <a:ext uri="{FF2B5EF4-FFF2-40B4-BE49-F238E27FC236}">
                <a16:creationId xmlns:a16="http://schemas.microsoft.com/office/drawing/2014/main" id="{CD8D43C5-A0F2-1FA7-29B5-0341CA018550}"/>
              </a:ext>
            </a:extLst>
          </p:cNvPr>
          <p:cNvSpPr>
            <a:spLocks noGrp="1"/>
          </p:cNvSpPr>
          <p:nvPr>
            <p:ph idx="1"/>
          </p:nvPr>
        </p:nvSpPr>
        <p:spPr/>
        <p:txBody>
          <a:bodyPr>
            <a:normAutofit lnSpcReduction="10000"/>
          </a:bodyPr>
          <a:lstStyle/>
          <a:p>
            <a:pPr algn="just">
              <a:lnSpc>
                <a:spcPct val="107000"/>
              </a:lnSpc>
              <a:spcAft>
                <a:spcPts val="800"/>
              </a:spcAft>
            </a:pP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σημαντικές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καθυστερήσεις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σημειώνονται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στην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πρόσβαση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των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ελλήνων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ασθενών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οι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οποίες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φθάνουν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τις 674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ημέρες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για την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περίοδο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2018-2021,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ενω</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μόλις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το 42% των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θεραπειών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που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έχουν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εγκριθει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είναι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ευρέως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προσβάσιμες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σε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αυτούς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&amp;</a:t>
            </a:r>
          </a:p>
          <a:p>
            <a:pPr algn="just">
              <a:lnSpc>
                <a:spcPct val="107000"/>
              </a:lnSpc>
              <a:spcAft>
                <a:spcPts val="800"/>
              </a:spcAft>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να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σημειωθει</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αύξηση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καθυστέρησης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της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πρόσβασης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των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ασθενών</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κατα</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176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ημέρες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σε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σχέση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με την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περασμένη</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kern="100" dirty="0" err="1">
                <a:effectLst/>
                <a:latin typeface="Calibri" panose="020F0502020204030204" pitchFamily="34" charset="0"/>
                <a:ea typeface="Calibri" panose="020F0502020204030204" pitchFamily="34" charset="0"/>
                <a:cs typeface="Times New Roman" panose="02020603050405020304" pitchFamily="18" charset="0"/>
              </a:rPr>
              <a:t>περίοδο</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(2017-2020),</a:t>
            </a:r>
          </a:p>
          <a:p>
            <a:pPr algn="just">
              <a:lnSpc>
                <a:spcPct val="107000"/>
              </a:lnSpc>
              <a:spcAft>
                <a:spcPts val="800"/>
              </a:spcAft>
            </a:pPr>
            <a:r>
              <a:rPr lang="el-GR" sz="2400" kern="100" dirty="0">
                <a:latin typeface="Calibri" panose="020F0502020204030204" pitchFamily="34" charset="0"/>
                <a:ea typeface="Calibri" panose="020F0502020204030204" pitchFamily="34" charset="0"/>
                <a:cs typeface="Times New Roman" panose="02020603050405020304" pitchFamily="18" charset="0"/>
              </a:rPr>
              <a:t>σ</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ε αντιδιαστολ</a:t>
            </a:r>
            <a:r>
              <a:rPr lang="el-GR" sz="2400" kern="100" dirty="0">
                <a:latin typeface="Calibri" panose="020F0502020204030204" pitchFamily="34" charset="0"/>
                <a:ea typeface="Calibri" panose="020F0502020204030204" pitchFamily="34" charset="0"/>
                <a:cs typeface="Times New Roman" panose="02020603050405020304" pitchFamily="18" charset="0"/>
              </a:rPr>
              <a:t>ή, πχ ογκολογικά, με την ΕΕ (62% και 564 ημέρες)</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sz="2400" dirty="0"/>
          </a:p>
        </p:txBody>
      </p:sp>
    </p:spTree>
    <p:extLst>
      <p:ext uri="{BB962C8B-B14F-4D97-AF65-F5344CB8AC3E}">
        <p14:creationId xmlns:p14="http://schemas.microsoft.com/office/powerpoint/2010/main" val="371567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8BADA4-0AF5-5E37-4351-239616CAFFC3}"/>
              </a:ext>
            </a:extLst>
          </p:cNvPr>
          <p:cNvSpPr>
            <a:spLocks noGrp="1"/>
          </p:cNvSpPr>
          <p:nvPr>
            <p:ph type="title"/>
          </p:nvPr>
        </p:nvSpPr>
        <p:spPr>
          <a:xfrm>
            <a:off x="1097280" y="286603"/>
            <a:ext cx="10058400" cy="1151499"/>
          </a:xfrm>
        </p:spPr>
        <p:txBody>
          <a:bodyPr>
            <a:normAutofit fontScale="90000"/>
          </a:bodyPr>
          <a:lstStyle/>
          <a:p>
            <a:br>
              <a:rPr lang="el-GR" sz="3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l-GR" sz="3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sz="32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Ελληνική περίπτωση</a:t>
            </a:r>
            <a:br>
              <a:rPr lang="el-GR" sz="48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8C4C10D5-8777-ED7B-82B3-68A7A47C3AF7}"/>
              </a:ext>
            </a:extLst>
          </p:cNvPr>
          <p:cNvSpPr>
            <a:spLocks noGrp="1"/>
          </p:cNvSpPr>
          <p:nvPr>
            <p:ph idx="1"/>
          </p:nvPr>
        </p:nvSpPr>
        <p:spPr>
          <a:xfrm>
            <a:off x="369916" y="1704110"/>
            <a:ext cx="11513127" cy="4513810"/>
          </a:xfrm>
        </p:spPr>
        <p:txBody>
          <a:bodyPr>
            <a:noAutofit/>
          </a:bodyPr>
          <a:lstStyle/>
          <a:p>
            <a:pPr algn="just"/>
            <a:r>
              <a:rPr lang="en-US" dirty="0"/>
              <a:t>A. </a:t>
            </a:r>
            <a:r>
              <a:rPr lang="el-GR" dirty="0">
                <a:latin typeface="Calibri" panose="020F0502020204030204" pitchFamily="34" charset="0"/>
                <a:cs typeface="Times New Roman" panose="02020603050405020304" pitchFamily="18" charset="0"/>
              </a:rPr>
              <a:t>Σ</a:t>
            </a:r>
            <a:r>
              <a:rPr lang="el-GR" dirty="0">
                <a:effectLst/>
                <a:latin typeface="Calibri" panose="020F0502020204030204" pitchFamily="34" charset="0"/>
                <a:ea typeface="Calibri" panose="020F0502020204030204" pitchFamily="34" charset="0"/>
                <a:cs typeface="Times New Roman" panose="02020603050405020304" pitchFamily="18" charset="0"/>
              </a:rPr>
              <a:t>την Ελλάδα, την προηγούμενη δεκαετία, οι δημοσιονομικοί </a:t>
            </a:r>
            <a:r>
              <a:rPr lang="el-GR" b="1" dirty="0">
                <a:effectLst/>
                <a:latin typeface="Calibri" panose="020F0502020204030204" pitchFamily="34" charset="0"/>
                <a:ea typeface="Calibri" panose="020F0502020204030204" pitchFamily="34" charset="0"/>
                <a:cs typeface="Times New Roman" panose="02020603050405020304" pitchFamily="18" charset="0"/>
              </a:rPr>
              <a:t>περιορισμοί</a:t>
            </a:r>
            <a:r>
              <a:rPr lang="el-GR" dirty="0">
                <a:effectLst/>
                <a:latin typeface="Calibri" panose="020F0502020204030204" pitchFamily="34" charset="0"/>
                <a:ea typeface="Calibri" panose="020F0502020204030204" pitchFamily="34" charset="0"/>
                <a:cs typeface="Times New Roman" panose="02020603050405020304" pitchFamily="18" charset="0"/>
              </a:rPr>
              <a:t> ήταν υπέρμετροι (από 6 δις και 2,5% του ΑΕΠ στο ήμισυ περίπου). Αρχικά το βάρος δόθηκε στις πολιτικές τιμολόγησης με διαδεχόμενες διατάξεις κι αποφάσεις. Κυριάρχησαν οι μειώσεις </a:t>
            </a:r>
            <a:r>
              <a:rPr lang="el-GR" b="1" dirty="0">
                <a:effectLst/>
                <a:latin typeface="Calibri" panose="020F0502020204030204" pitchFamily="34" charset="0"/>
                <a:ea typeface="Calibri" panose="020F0502020204030204" pitchFamily="34" charset="0"/>
                <a:cs typeface="Times New Roman" panose="02020603050405020304" pitchFamily="18" charset="0"/>
              </a:rPr>
              <a:t>τιμών</a:t>
            </a:r>
            <a:r>
              <a:rPr lang="el-GR" dirty="0">
                <a:effectLst/>
                <a:latin typeface="Calibri" panose="020F0502020204030204" pitchFamily="34" charset="0"/>
                <a:ea typeface="Calibri" panose="020F0502020204030204" pitchFamily="34" charset="0"/>
                <a:cs typeface="Times New Roman" panose="02020603050405020304" pitchFamily="18" charset="0"/>
              </a:rPr>
              <a:t> των παραγωγών και ποσοστών </a:t>
            </a:r>
            <a:r>
              <a:rPr lang="el-GR" b="1" dirty="0">
                <a:effectLst/>
                <a:latin typeface="Calibri" panose="020F0502020204030204" pitchFamily="34" charset="0"/>
                <a:ea typeface="Calibri" panose="020F0502020204030204" pitchFamily="34" charset="0"/>
                <a:cs typeface="Times New Roman" panose="02020603050405020304" pitchFamily="18" charset="0"/>
              </a:rPr>
              <a:t>κέρδους</a:t>
            </a:r>
            <a:r>
              <a:rPr lang="el-GR" dirty="0">
                <a:effectLst/>
                <a:latin typeface="Calibri" panose="020F0502020204030204" pitchFamily="34" charset="0"/>
                <a:ea typeface="Calibri" panose="020F0502020204030204" pitchFamily="34" charset="0"/>
                <a:cs typeface="Times New Roman" panose="02020603050405020304" pitchFamily="18" charset="0"/>
              </a:rPr>
              <a:t> φαρμακοποιών κ.α., ενώ στα νοσοκομεία έγιναν </a:t>
            </a:r>
            <a:r>
              <a:rPr lang="el-GR" b="1" dirty="0">
                <a:effectLst/>
                <a:latin typeface="Calibri" panose="020F0502020204030204" pitchFamily="34" charset="0"/>
                <a:ea typeface="Calibri" panose="020F0502020204030204" pitchFamily="34" charset="0"/>
                <a:cs typeface="Times New Roman" panose="02020603050405020304" pitchFamily="18" charset="0"/>
              </a:rPr>
              <a:t>διαγωνισμοί</a:t>
            </a:r>
            <a:r>
              <a:rPr lang="el-GR" dirty="0">
                <a:effectLst/>
                <a:latin typeface="Calibri" panose="020F0502020204030204" pitchFamily="34" charset="0"/>
                <a:ea typeface="Calibri" panose="020F0502020204030204" pitchFamily="34" charset="0"/>
                <a:cs typeface="Times New Roman" panose="02020603050405020304" pitchFamily="18" charset="0"/>
              </a:rPr>
              <a:t> για </a:t>
            </a:r>
            <a:r>
              <a:rPr lang="el-GR" dirty="0" err="1">
                <a:effectLst/>
                <a:latin typeface="Calibri" panose="020F0502020204030204" pitchFamily="34" charset="0"/>
                <a:ea typeface="Calibri" panose="020F0502020204030204" pitchFamily="34" charset="0"/>
                <a:cs typeface="Times New Roman" panose="02020603050405020304" pitchFamily="18" charset="0"/>
              </a:rPr>
              <a:t>γενόσημα</a:t>
            </a:r>
            <a:r>
              <a:rPr lang="el-GR" dirty="0">
                <a:effectLst/>
                <a:latin typeface="Calibri" panose="020F0502020204030204" pitchFamily="34" charset="0"/>
                <a:ea typeface="Calibri" panose="020F0502020204030204" pitchFamily="34" charset="0"/>
                <a:cs typeface="Times New Roman" panose="02020603050405020304" pitchFamily="18" charset="0"/>
              </a:rPr>
              <a:t> που δεν συνεχίστηκαν</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en-US" dirty="0">
                <a:latin typeface="Calibri" panose="020F0502020204030204" pitchFamily="34" charset="0"/>
                <a:cs typeface="Times New Roman" panose="02020603050405020304" pitchFamily="18" charset="0"/>
              </a:rPr>
              <a:t>B. </a:t>
            </a:r>
            <a:r>
              <a:rPr lang="el-GR" dirty="0">
                <a:effectLst/>
                <a:latin typeface="Calibri" panose="020F0502020204030204" pitchFamily="34" charset="0"/>
                <a:ea typeface="Calibri" panose="020F0502020204030204" pitchFamily="34" charset="0"/>
                <a:cs typeface="Times New Roman" panose="02020603050405020304" pitchFamily="18" charset="0"/>
              </a:rPr>
              <a:t>Στη συνέχεια δοκιμάστηκαν και πολιτικές </a:t>
            </a:r>
            <a:r>
              <a:rPr lang="el-GR" b="1" dirty="0">
                <a:effectLst/>
                <a:latin typeface="Calibri" panose="020F0502020204030204" pitchFamily="34" charset="0"/>
                <a:ea typeface="Calibri" panose="020F0502020204030204" pitchFamily="34" charset="0"/>
                <a:cs typeface="Times New Roman" panose="02020603050405020304" pitchFamily="18" charset="0"/>
              </a:rPr>
              <a:t>αποζημίωσης</a:t>
            </a:r>
            <a:r>
              <a:rPr lang="el-GR" dirty="0">
                <a:effectLst/>
                <a:latin typeface="Calibri" panose="020F0502020204030204" pitchFamily="34" charset="0"/>
                <a:ea typeface="Calibri" panose="020F0502020204030204" pitchFamily="34" charset="0"/>
                <a:cs typeface="Times New Roman" panose="02020603050405020304" pitchFamily="18" charset="0"/>
              </a:rPr>
              <a:t>, κυρίως με τη θετική λίστα και την εσωτερική τιμολόγηση, και πιο πρόσφατα η </a:t>
            </a:r>
            <a:r>
              <a:rPr lang="el-GR" b="1" dirty="0">
                <a:effectLst/>
                <a:latin typeface="Calibri" panose="020F0502020204030204" pitchFamily="34" charset="0"/>
                <a:ea typeface="Calibri" panose="020F0502020204030204" pitchFamily="34" charset="0"/>
                <a:cs typeface="Times New Roman" panose="02020603050405020304" pitchFamily="18" charset="0"/>
              </a:rPr>
              <a:t>ΗΤΑ</a:t>
            </a:r>
            <a:r>
              <a:rPr lang="el-GR" dirty="0">
                <a:effectLst/>
                <a:latin typeface="Calibri" panose="020F0502020204030204" pitchFamily="34" charset="0"/>
                <a:ea typeface="Calibri" panose="020F0502020204030204" pitchFamily="34" charset="0"/>
                <a:cs typeface="Times New Roman" panose="02020603050405020304" pitchFamily="18" charset="0"/>
              </a:rPr>
              <a:t> κι οι διαπραγματεύσεις.</a:t>
            </a:r>
          </a:p>
          <a:p>
            <a:pPr algn="just"/>
            <a:r>
              <a:rPr lang="el-GR" dirty="0">
                <a:latin typeface="Calibri" panose="020F0502020204030204" pitchFamily="34" charset="0"/>
                <a:cs typeface="Times New Roman" panose="02020603050405020304" pitchFamily="18" charset="0"/>
              </a:rPr>
              <a:t>Γ. </a:t>
            </a:r>
            <a:r>
              <a:rPr lang="el-GR" dirty="0">
                <a:effectLst/>
                <a:latin typeface="Calibri" panose="020F0502020204030204" pitchFamily="34" charset="0"/>
                <a:ea typeface="Calibri" panose="020F0502020204030204" pitchFamily="34" charset="0"/>
                <a:cs typeface="Times New Roman" panose="02020603050405020304" pitchFamily="18" charset="0"/>
              </a:rPr>
              <a:t>Οι πολιτικές προώθησης των </a:t>
            </a:r>
            <a:r>
              <a:rPr lang="el-GR" b="1" dirty="0" err="1">
                <a:effectLst/>
                <a:latin typeface="Calibri" panose="020F0502020204030204" pitchFamily="34" charset="0"/>
                <a:ea typeface="Calibri" panose="020F0502020204030204" pitchFamily="34" charset="0"/>
                <a:cs typeface="Times New Roman" panose="02020603050405020304" pitchFamily="18" charset="0"/>
              </a:rPr>
              <a:t>γενοσήμων</a:t>
            </a:r>
            <a:r>
              <a:rPr lang="el-GR" dirty="0">
                <a:effectLst/>
                <a:latin typeface="Calibri" panose="020F0502020204030204" pitchFamily="34" charset="0"/>
                <a:ea typeface="Calibri" panose="020F0502020204030204" pitchFamily="34" charset="0"/>
                <a:cs typeface="Times New Roman" panose="02020603050405020304" pitchFamily="18" charset="0"/>
              </a:rPr>
              <a:t> δεν πέτυχαν το στόχο τους, αφού στη κατανάλωση μόλις που ξεπερνούν το 30% ενώ στις αξίες υπολείπονται του 20%.</a:t>
            </a:r>
          </a:p>
          <a:p>
            <a:pPr algn="just"/>
            <a:r>
              <a:rPr lang="el-GR" dirty="0">
                <a:latin typeface="Calibri" panose="020F0502020204030204" pitchFamily="34" charset="0"/>
                <a:cs typeface="Times New Roman" panose="02020603050405020304" pitchFamily="18" charset="0"/>
              </a:rPr>
              <a:t>Δ. Α</a:t>
            </a:r>
            <a:r>
              <a:rPr lang="el-GR" dirty="0">
                <a:effectLst/>
                <a:latin typeface="Calibri" panose="020F0502020204030204" pitchFamily="34" charset="0"/>
                <a:ea typeface="Calibri" panose="020F0502020204030204" pitchFamily="34" charset="0"/>
                <a:cs typeface="Times New Roman" panose="02020603050405020304" pitchFamily="18" charset="0"/>
              </a:rPr>
              <a:t>υξήθηκε η </a:t>
            </a:r>
            <a:r>
              <a:rPr lang="el-GR" u="sng" dirty="0">
                <a:effectLst/>
                <a:latin typeface="Calibri" panose="020F0502020204030204" pitchFamily="34" charset="0"/>
                <a:ea typeface="Calibri" panose="020F0502020204030204" pitchFamily="34" charset="0"/>
                <a:cs typeface="Times New Roman" panose="02020603050405020304" pitchFamily="18" charset="0"/>
              </a:rPr>
              <a:t>συμμετοχή των ασθενών</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μεσοσταθμικά</a:t>
            </a:r>
            <a:r>
              <a:rPr lang="el-GR" dirty="0">
                <a:effectLst/>
                <a:latin typeface="Calibri" panose="020F0502020204030204" pitchFamily="34" charset="0"/>
                <a:ea typeface="Calibri" panose="020F0502020204030204" pitchFamily="34" charset="0"/>
                <a:cs typeface="Times New Roman" panose="02020603050405020304" pitchFamily="18" charset="0"/>
              </a:rPr>
              <a:t> κάτω από 20%) και κυρίως της φαρμακοβιομηχανίας με </a:t>
            </a:r>
            <a:r>
              <a:rPr lang="en-US" u="sng" dirty="0" err="1">
                <a:solidFill>
                  <a:srgbClr val="222222"/>
                </a:solidFill>
                <a:effectLst/>
                <a:latin typeface="Calibri" panose="020F0502020204030204" pitchFamily="34" charset="0"/>
                <a:ea typeface="Calibri" panose="020F0502020204030204" pitchFamily="34" charset="0"/>
              </a:rPr>
              <a:t>Clawback</a:t>
            </a:r>
            <a:r>
              <a:rPr lang="el-GR" u="sng" dirty="0">
                <a:solidFill>
                  <a:srgbClr val="222222"/>
                </a:solidFill>
                <a:effectLst/>
                <a:latin typeface="Calibri" panose="020F0502020204030204" pitchFamily="34" charset="0"/>
                <a:ea typeface="Calibri" panose="020F0502020204030204" pitchFamily="34" charset="0"/>
              </a:rPr>
              <a:t> και </a:t>
            </a:r>
            <a:r>
              <a:rPr lang="en-US" u="sng" dirty="0">
                <a:solidFill>
                  <a:srgbClr val="222222"/>
                </a:solidFill>
                <a:effectLst/>
                <a:latin typeface="Calibri" panose="020F0502020204030204" pitchFamily="34" charset="0"/>
                <a:ea typeface="Calibri" panose="020F0502020204030204" pitchFamily="34" charset="0"/>
              </a:rPr>
              <a:t>Rebate</a:t>
            </a:r>
            <a:r>
              <a:rPr lang="el-GR" dirty="0">
                <a:solidFill>
                  <a:srgbClr val="222222"/>
                </a:solidFill>
                <a:effectLst/>
                <a:latin typeface="Calibri" panose="020F0502020204030204" pitchFamily="34" charset="0"/>
                <a:ea typeface="Calibri" panose="020F0502020204030204" pitchFamily="34" charset="0"/>
              </a:rPr>
              <a:t> (30%+ </a:t>
            </a:r>
            <a:r>
              <a:rPr lang="el-GR" dirty="0" err="1">
                <a:solidFill>
                  <a:srgbClr val="222222"/>
                </a:solidFill>
                <a:effectLst/>
                <a:latin typeface="Calibri" panose="020F0502020204030204" pitchFamily="34" charset="0"/>
                <a:ea typeface="Calibri" panose="020F0502020204030204" pitchFamily="34" charset="0"/>
              </a:rPr>
              <a:t>εξωνοσοκομειακά</a:t>
            </a:r>
            <a:r>
              <a:rPr lang="el-GR" dirty="0">
                <a:solidFill>
                  <a:srgbClr val="222222"/>
                </a:solidFill>
                <a:effectLst/>
                <a:latin typeface="Calibri" panose="020F0502020204030204" pitchFamily="34" charset="0"/>
                <a:ea typeface="Calibri" panose="020F0502020204030204" pitchFamily="34" charset="0"/>
              </a:rPr>
              <a:t> και 50% νοσοκομειακά).</a:t>
            </a:r>
          </a:p>
          <a:p>
            <a:pPr algn="just"/>
            <a:r>
              <a:rPr lang="el-GR" dirty="0">
                <a:solidFill>
                  <a:srgbClr val="222222"/>
                </a:solidFill>
                <a:latin typeface="Calibri" panose="020F0502020204030204" pitchFamily="34" charset="0"/>
              </a:rPr>
              <a:t>Ε. Ο</a:t>
            </a:r>
            <a:r>
              <a:rPr lang="el-GR" dirty="0">
                <a:solidFill>
                  <a:srgbClr val="222222"/>
                </a:solidFill>
                <a:effectLst/>
                <a:latin typeface="Calibri" panose="020F0502020204030204" pitchFamily="34" charset="0"/>
                <a:ea typeface="Calibri" panose="020F0502020204030204" pitchFamily="34" charset="0"/>
              </a:rPr>
              <a:t>ι δαπάνες υπερβαίνουν τα 5 δις (4 και 1 αντίστοιχα) με το κράτος (και τον ΕΟΠΥΥ) να αναλαμβάνουν λίγο πάνω από το 1/2.</a:t>
            </a:r>
          </a:p>
          <a:p>
            <a:pPr algn="just"/>
            <a:r>
              <a:rPr lang="el-GR" dirty="0" err="1">
                <a:solidFill>
                  <a:srgbClr val="222222"/>
                </a:solidFill>
                <a:latin typeface="Calibri" panose="020F0502020204030204" pitchFamily="34" charset="0"/>
              </a:rPr>
              <a:t>Στ</a:t>
            </a:r>
            <a:r>
              <a:rPr lang="el-GR" dirty="0">
                <a:solidFill>
                  <a:srgbClr val="222222"/>
                </a:solidFill>
                <a:latin typeface="Calibri" panose="020F0502020204030204" pitchFamily="34" charset="0"/>
              </a:rPr>
              <a:t>. Ηλεκτρονική συνταγογράφηση, θεραπευτικές κατηγορίες, πρωτόκολλα, κ.α.?</a:t>
            </a:r>
            <a:endParaRPr lang="el-GR" dirty="0"/>
          </a:p>
        </p:txBody>
      </p:sp>
    </p:spTree>
    <p:extLst>
      <p:ext uri="{BB962C8B-B14F-4D97-AF65-F5344CB8AC3E}">
        <p14:creationId xmlns:p14="http://schemas.microsoft.com/office/powerpoint/2010/main" val="107038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AED6DA-4306-9C3C-9B70-92A2F40DCBFE}"/>
              </a:ext>
            </a:extLst>
          </p:cNvPr>
          <p:cNvSpPr>
            <a:spLocks noGrp="1"/>
          </p:cNvSpPr>
          <p:nvPr>
            <p:ph type="title"/>
          </p:nvPr>
        </p:nvSpPr>
        <p:spPr/>
        <p:txBody>
          <a:bodyPr>
            <a:normAutofit fontScale="90000"/>
          </a:bodyPr>
          <a:lstStyle/>
          <a:p>
            <a:pPr marL="71755" marR="236855">
              <a:lnSpc>
                <a:spcPct val="110000"/>
              </a:lnSpc>
              <a:spcBef>
                <a:spcPts val="320"/>
              </a:spcBef>
              <a:spcAft>
                <a:spcPts val="800"/>
              </a:spcAft>
            </a:pP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Φαρμακευτική</a:t>
            </a:r>
            <a:r>
              <a:rPr lang="el-GR" sz="3600" b="1" kern="100" spc="-3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δαπάνη</a:t>
            </a:r>
            <a:r>
              <a:rPr lang="el-GR" sz="3600" b="1" kern="100" spc="-3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(Δημόσια,</a:t>
            </a:r>
            <a:r>
              <a:rPr lang="el-GR" sz="3600" b="1" kern="100" spc="-3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επιστροφές</a:t>
            </a:r>
            <a:r>
              <a:rPr lang="el-GR" sz="3600" b="1" kern="100" spc="-3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βιομηχανίας</a:t>
            </a:r>
            <a:r>
              <a:rPr lang="el-GR" sz="3600" b="1" kern="100" spc="-3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και</a:t>
            </a:r>
            <a:r>
              <a:rPr lang="el-GR" sz="3600" b="1" kern="100" spc="-3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συμμετοχή</a:t>
            </a:r>
            <a:r>
              <a:rPr lang="el-GR" sz="3600" b="1" kern="100" spc="-235"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b="1" kern="1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ασθενών)</a:t>
            </a:r>
            <a:br>
              <a:rPr lang="el-GR"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4" name="Picture 18">
            <a:extLst>
              <a:ext uri="{FF2B5EF4-FFF2-40B4-BE49-F238E27FC236}">
                <a16:creationId xmlns:a16="http://schemas.microsoft.com/office/drawing/2014/main" id="{851AB7E8-B383-A4BE-831B-BABF464124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7435" y="2278118"/>
            <a:ext cx="7843345" cy="3689130"/>
          </a:xfrm>
          <a:prstGeom prst="rect">
            <a:avLst/>
          </a:prstGeom>
          <a:noFill/>
        </p:spPr>
      </p:pic>
      <p:sp>
        <p:nvSpPr>
          <p:cNvPr id="6" name="TextBox 5">
            <a:extLst>
              <a:ext uri="{FF2B5EF4-FFF2-40B4-BE49-F238E27FC236}">
                <a16:creationId xmlns:a16="http://schemas.microsoft.com/office/drawing/2014/main" id="{D285F249-1AFB-9753-11D9-00A983913C0E}"/>
              </a:ext>
            </a:extLst>
          </p:cNvPr>
          <p:cNvSpPr txBox="1"/>
          <p:nvPr/>
        </p:nvSpPr>
        <p:spPr>
          <a:xfrm>
            <a:off x="2727434" y="6233890"/>
            <a:ext cx="7843345" cy="6232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ΠΗΓΗ: </a:t>
            </a:r>
            <a:r>
              <a:rPr kumimoji="0" lang="el-GR" sz="1200" b="0"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ΕΟΠΥΥ 2012-2022, επεξεργασία στοιχείων ΙΟΒΕ-ΣΦΕΕ.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Σημείωση: Δεν περιλαμβάνονται </a:t>
            </a:r>
            <a:r>
              <a:rPr kumimoji="0" lang="el-GR" sz="105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οι άμεσες πληρωμές (</a:t>
            </a:r>
            <a:r>
              <a:rPr kumimoji="0" lang="el-GR" sz="1050" b="0" i="0" u="none" strike="noStrike" kern="1200" cap="none" spc="-5"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a:t>
            </a:r>
            <a:r>
              <a:rPr kumimoji="0" lang="el-GR" sz="105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a:t>
            </a:r>
            <a:r>
              <a:rPr kumimoji="0" lang="el-GR" sz="1050" b="0" i="0" u="none" strike="noStrike" kern="1200" cap="none" spc="-5"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pocket</a:t>
            </a:r>
            <a:r>
              <a:rPr kumimoji="0" lang="el-GR" sz="1050" b="0" i="0" u="none" strike="noStrike" kern="1200" cap="none" spc="-5"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*Για το 2022 τα</a:t>
            </a:r>
            <a:r>
              <a:rPr kumimoji="0" lang="el-GR"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l-GR" sz="1050" b="0" i="0" u="none" strike="noStrike" kern="1200" cap="none" spc="-1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clawback</a:t>
            </a:r>
            <a:r>
              <a:rPr kumimoji="0" lang="el-GR" sz="1050" b="0"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και </a:t>
            </a:r>
            <a:r>
              <a:rPr kumimoji="0" lang="el-GR" sz="1050" b="0" i="0" u="none" strike="noStrike" kern="1200" cap="none" spc="-1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rebates</a:t>
            </a:r>
            <a:r>
              <a:rPr kumimoji="0" lang="el-GR" sz="1050" b="0" i="0" u="none" strike="noStrike" kern="1200" cap="none" spc="-1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είναι εκτίμηση.</a:t>
            </a:r>
            <a:endParaRPr kumimoji="0" lang="el-GR" sz="105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8549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03738" y="781765"/>
            <a:ext cx="8911687" cy="1280890"/>
          </a:xfrm>
        </p:spPr>
        <p:txBody>
          <a:bodyPr>
            <a:normAutofit fontScale="90000"/>
          </a:bodyPr>
          <a:lstStyle/>
          <a:p>
            <a:r>
              <a:rPr lang="el-GR" dirty="0"/>
              <a:t>Έρευνα (ΔΠΘ) ηλεκτρονικής (</a:t>
            </a:r>
            <a:r>
              <a:rPr lang="el-GR" dirty="0" err="1"/>
              <a:t>εξωνοσοκομειακής</a:t>
            </a:r>
            <a:r>
              <a:rPr lang="el-GR" dirty="0"/>
              <a:t>) </a:t>
            </a:r>
            <a:r>
              <a:rPr lang="el-GR" dirty="0" err="1"/>
              <a:t>συνταγογράφησης</a:t>
            </a:r>
            <a:endParaRPr lang="el-GR" dirty="0"/>
          </a:p>
        </p:txBody>
      </p:sp>
      <p:sp>
        <p:nvSpPr>
          <p:cNvPr id="3" name="Θέση περιεχομένου 2"/>
          <p:cNvSpPr>
            <a:spLocks noGrp="1"/>
          </p:cNvSpPr>
          <p:nvPr>
            <p:ph idx="1"/>
          </p:nvPr>
        </p:nvSpPr>
        <p:spPr>
          <a:xfrm>
            <a:off x="2262351" y="2288600"/>
            <a:ext cx="8812925" cy="3040145"/>
          </a:xfrm>
        </p:spPr>
        <p:txBody>
          <a:bodyPr/>
          <a:lstStyle/>
          <a:p>
            <a:pPr algn="just"/>
            <a:r>
              <a:rPr lang="el-GR" dirty="0"/>
              <a:t>Η έρευνα αποτελεί μια πρωτογενή περιγραφική διαχρονική μελέτη (2015 – 2021) των στοιχείων-χαρακτηριστικών της </a:t>
            </a:r>
            <a:r>
              <a:rPr lang="el-GR" dirty="0" err="1"/>
              <a:t>συνταγογράφησης</a:t>
            </a:r>
            <a:r>
              <a:rPr lang="el-GR" dirty="0"/>
              <a:t> του ελληνικού πληθυσμού (συνέχεια άλλων 2013-14). </a:t>
            </a:r>
          </a:p>
          <a:p>
            <a:pPr algn="just"/>
            <a:r>
              <a:rPr lang="el-GR" dirty="0"/>
              <a:t>Παράγοντες που εξετάζονται : Δαπάνη και Ποσότητα </a:t>
            </a:r>
            <a:r>
              <a:rPr lang="el-GR" dirty="0" err="1"/>
              <a:t>συνταγογραφούμενων</a:t>
            </a:r>
            <a:r>
              <a:rPr lang="el-GR" dirty="0"/>
              <a:t> φαρμάκων</a:t>
            </a:r>
          </a:p>
          <a:p>
            <a:pPr algn="just"/>
            <a:r>
              <a:rPr lang="el-GR" dirty="0"/>
              <a:t>Διαχωριστικοί παράγοντες : Φύλο – Ηλικία – Γεωγραφική Περιοχή – Ειδικότητα γιατρού – Τύπος φαρμάκου – Θεραπευτικές κατηγορίες</a:t>
            </a:r>
          </a:p>
          <a:p>
            <a:pPr algn="just"/>
            <a:endParaRPr lang="el-GR" dirty="0"/>
          </a:p>
        </p:txBody>
      </p:sp>
    </p:spTree>
    <p:extLst>
      <p:ext uri="{BB962C8B-B14F-4D97-AF65-F5344CB8AC3E}">
        <p14:creationId xmlns:p14="http://schemas.microsoft.com/office/powerpoint/2010/main" val="350146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66567" y="433552"/>
            <a:ext cx="8052886" cy="826168"/>
          </a:xfrm>
        </p:spPr>
        <p:txBody>
          <a:bodyPr>
            <a:normAutofit/>
          </a:bodyPr>
          <a:lstStyle/>
          <a:p>
            <a:pPr algn="ctr"/>
            <a:r>
              <a:rPr lang="el-GR" dirty="0"/>
              <a:t>Μέση ανά κάτοικο φαρμακευτική ποσότητα και δαπάνη</a:t>
            </a:r>
          </a:p>
        </p:txBody>
      </p:sp>
      <p:graphicFrame>
        <p:nvGraphicFramePr>
          <p:cNvPr id="5" name="Αντικείμενο 4"/>
          <p:cNvGraphicFramePr>
            <a:graphicFrameLocks noChangeAspect="1"/>
          </p:cNvGraphicFramePr>
          <p:nvPr/>
        </p:nvGraphicFramePr>
        <p:xfrm>
          <a:off x="2414087" y="1411705"/>
          <a:ext cx="8052886" cy="4788569"/>
        </p:xfrm>
        <a:graphic>
          <a:graphicData uri="http://schemas.openxmlformats.org/presentationml/2006/ole">
            <mc:AlternateContent xmlns:mc="http://schemas.openxmlformats.org/markup-compatibility/2006">
              <mc:Choice xmlns:v="urn:schemas-microsoft-com:vml" Requires="v">
                <p:oleObj name="Έγγραφο" r:id="rId2" imgW="5276661" imgH="2574714" progId="Word.Document.12">
                  <p:embed/>
                </p:oleObj>
              </mc:Choice>
              <mc:Fallback>
                <p:oleObj name="Έγγραφο" r:id="rId2" imgW="5276661" imgH="2574714" progId="Word.Document.12">
                  <p:embed/>
                  <p:pic>
                    <p:nvPicPr>
                      <p:cNvPr id="5" name="Αντικείμενο 4"/>
                      <p:cNvPicPr/>
                      <p:nvPr/>
                    </p:nvPicPr>
                    <p:blipFill>
                      <a:blip r:embed="rId3"/>
                      <a:stretch>
                        <a:fillRect/>
                      </a:stretch>
                    </p:blipFill>
                    <p:spPr>
                      <a:xfrm>
                        <a:off x="2414087" y="1411705"/>
                        <a:ext cx="8052886" cy="4788569"/>
                      </a:xfrm>
                      <a:prstGeom prst="rect">
                        <a:avLst/>
                      </a:prstGeom>
                    </p:spPr>
                  </p:pic>
                </p:oleObj>
              </mc:Fallback>
            </mc:AlternateContent>
          </a:graphicData>
        </a:graphic>
      </p:graphicFrame>
      <p:sp>
        <p:nvSpPr>
          <p:cNvPr id="3" name="Ισοσκελές τρίγωνο 2">
            <a:extLst>
              <a:ext uri="{FF2B5EF4-FFF2-40B4-BE49-F238E27FC236}">
                <a16:creationId xmlns:a16="http://schemas.microsoft.com/office/drawing/2014/main" id="{C507A810-A1B2-4BEA-0E74-3E922D203EC4}"/>
              </a:ext>
            </a:extLst>
          </p:cNvPr>
          <p:cNvSpPr/>
          <p:nvPr/>
        </p:nvSpPr>
        <p:spPr>
          <a:xfrm>
            <a:off x="3555792" y="5846365"/>
            <a:ext cx="191146" cy="3312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Ισοσκελές τρίγωνο 5">
            <a:extLst>
              <a:ext uri="{FF2B5EF4-FFF2-40B4-BE49-F238E27FC236}">
                <a16:creationId xmlns:a16="http://schemas.microsoft.com/office/drawing/2014/main" id="{FF77FF59-1A49-3F92-9DCD-08DD1175EFD8}"/>
              </a:ext>
            </a:extLst>
          </p:cNvPr>
          <p:cNvSpPr/>
          <p:nvPr/>
        </p:nvSpPr>
        <p:spPr>
          <a:xfrm>
            <a:off x="5754413" y="5868988"/>
            <a:ext cx="191146" cy="3312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Ισοσκελές τρίγωνο 6">
            <a:extLst>
              <a:ext uri="{FF2B5EF4-FFF2-40B4-BE49-F238E27FC236}">
                <a16:creationId xmlns:a16="http://schemas.microsoft.com/office/drawing/2014/main" id="{568ECEAC-648D-36DF-8311-CCB626454955}"/>
              </a:ext>
            </a:extLst>
          </p:cNvPr>
          <p:cNvSpPr/>
          <p:nvPr/>
        </p:nvSpPr>
        <p:spPr>
          <a:xfrm>
            <a:off x="7799390" y="5846365"/>
            <a:ext cx="191146" cy="3312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514507"/>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Θρόισμα">
  <a:themeElements>
    <a:clrScheme name="Θρόισμα">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107</TotalTime>
  <Words>2615</Words>
  <Application>Microsoft Office PowerPoint</Application>
  <PresentationFormat>Ευρεία οθόνη</PresentationFormat>
  <Paragraphs>243</Paragraphs>
  <Slides>24</Slides>
  <Notes>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5</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38" baseType="lpstr">
      <vt:lpstr>Arial</vt:lpstr>
      <vt:lpstr>Calibri</vt:lpstr>
      <vt:lpstr>Calibri Light</vt:lpstr>
      <vt:lpstr>Century Gothic</vt:lpstr>
      <vt:lpstr>Tahoma</vt:lpstr>
      <vt:lpstr>Trebuchet MS</vt:lpstr>
      <vt:lpstr>Wingdings</vt:lpstr>
      <vt:lpstr>Wingdings 3</vt:lpstr>
      <vt:lpstr>Ανασκόπηση</vt:lpstr>
      <vt:lpstr>1_Θρόισμα</vt:lpstr>
      <vt:lpstr>Θρόισμα</vt:lpstr>
      <vt:lpstr>1_Office Theme</vt:lpstr>
      <vt:lpstr>2_Office Theme</vt:lpstr>
      <vt:lpstr>Έγγραφο</vt:lpstr>
      <vt:lpstr>         ΠΡΟΣ ΜΙΑΣ ΕΘΝΙΚΗ ΠΟΛΙΤΙΚΗ ΓΙΑ ΤΟ ΦΑΡΜΑΚΟ  Αξιολόγηση 10ετίας και τι χρειάζεται να αλλάξει  στη κατανάλωση και χρηματοδότηση του φαρμάκου  (Νοσοκομειακά και Εξωνοσοκομειακά)  </vt:lpstr>
      <vt:lpstr>Περιεχόμενα</vt:lpstr>
      <vt:lpstr>Διεθνής κατάσταση </vt:lpstr>
      <vt:lpstr>Ρυθμός διαθεσιμότητας καινοτόμων θεραπειών (2018-2021) </vt:lpstr>
      <vt:lpstr>πρόσβαση των ασθενών  σε νέες καινοτόμες θεραπείες</vt:lpstr>
      <vt:lpstr>  Ελληνική περίπτωση </vt:lpstr>
      <vt:lpstr>Φαρμακευτική δαπάνη (Δημόσια, επιστροφές βιομηχανίας και συμμετοχή ασθενών) </vt:lpstr>
      <vt:lpstr>Έρευνα (ΔΠΘ) ηλεκτρονικής (εξωνοσοκομειακής) συνταγογράφησης</vt:lpstr>
      <vt:lpstr>Μέση ανά κάτοικο φαρμακευτική ποσότητα και δαπάνη</vt:lpstr>
      <vt:lpstr>ΕΟΠΥΥ (εξωνοσοκομειακά):</vt:lpstr>
      <vt:lpstr>ΕΟΠΥΥ (εξωνοσοκομειακά):</vt:lpstr>
      <vt:lpstr>ΕΟΠΥΥ (εξωνοσοκομειακά): έρευνες ΔΠΘ (2015-21) </vt:lpstr>
      <vt:lpstr>ΕΟΠΥΥ (εξωνοσοκομειακά): έρευνες ΔΠΘ (2015-21) </vt:lpstr>
      <vt:lpstr>Παρουσίαση του PowerPoint</vt:lpstr>
      <vt:lpstr>Φαρμακευτικές Αγορές  Δημόσιων Νοσοκομείων </vt:lpstr>
      <vt:lpstr>Πίνακας . Συνολική φαρμακευτική αγορά νοσοκομείων ανά Υγειονομική Περιφέρεια για το 2022 (Πηγή: Bi Forms, Υπουργείο Υγείας). </vt:lpstr>
      <vt:lpstr>Πίνακας . Ιεραρχική κατάταξη 20 νοσοκομείων με τη μεγαλύτερη φαρμακευτική αγορά για το 2022 (Πηγή: Bi Forms, Υπουργείο Υγείας). </vt:lpstr>
      <vt:lpstr>Θα πρέπει να σημειωθεί ότι </vt:lpstr>
      <vt:lpstr>Παρουσίαση του PowerPoint</vt:lpstr>
      <vt:lpstr>Παρουσίαση του PowerPoint</vt:lpstr>
      <vt:lpstr>Νοσοκομεία ΕΣΥ (Μελέτη ΔΠΘ – ΕΑΕ) </vt:lpstr>
      <vt:lpstr>    Συμπέρασμα-προτάσεις:</vt:lpstr>
      <vt:lpstr>    Συμπέρασμα-προτάσεις:</vt:lpstr>
      <vt:lpstr>    Συμπέρασμα-προτάσεις: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Συνάντηση του Forum για τα Οικονομικά &amp; τις Πολιτικές Υγείας Γ’ Περίοδος (15-17 Σεπτεμβρίου 2023 || Sikyon Coast Hotel, Ξυλόκαστρο)  ΠΡΟΣ ΜΙΑΣ ΕΘΝΙΚΗ ΠΟΛΙΤΙΚΗ ΓΙΑ ΤΟ ΦΑΡΜΑΚΟ  Τι χρειάζεται να αλλάξει στη (κατανάλωση και)  χρηματοδότηση του φαρμάκου  (Νοσοκομειακά και Εξωνοσοκομειακά)</dc:title>
  <dc:creator>Νικόλαος Πολύζος</dc:creator>
  <cp:lastModifiedBy>Νικόλαος Πολύζος</cp:lastModifiedBy>
  <cp:revision>2</cp:revision>
  <dcterms:created xsi:type="dcterms:W3CDTF">2023-09-15T13:20:38Z</dcterms:created>
  <dcterms:modified xsi:type="dcterms:W3CDTF">2023-12-10T19:54:41Z</dcterms:modified>
</cp:coreProperties>
</file>