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24"/>
  </p:notesMasterIdLst>
  <p:handoutMasterIdLst>
    <p:handoutMasterId r:id="rId25"/>
  </p:handoutMasterIdLst>
  <p:sldIdLst>
    <p:sldId id="1525" r:id="rId3"/>
    <p:sldId id="1486" r:id="rId4"/>
    <p:sldId id="1919" r:id="rId5"/>
    <p:sldId id="1920" r:id="rId6"/>
    <p:sldId id="1921" r:id="rId7"/>
    <p:sldId id="1922" r:id="rId8"/>
    <p:sldId id="1923" r:id="rId9"/>
    <p:sldId id="1924" r:id="rId10"/>
    <p:sldId id="1925" r:id="rId11"/>
    <p:sldId id="1926" r:id="rId12"/>
    <p:sldId id="1927" r:id="rId13"/>
    <p:sldId id="1928" r:id="rId14"/>
    <p:sldId id="1929" r:id="rId15"/>
    <p:sldId id="1930" r:id="rId16"/>
    <p:sldId id="1931" r:id="rId17"/>
    <p:sldId id="1932" r:id="rId18"/>
    <p:sldId id="1933" r:id="rId19"/>
    <p:sldId id="1934" r:id="rId20"/>
    <p:sldId id="1935" r:id="rId21"/>
    <p:sldId id="1936" r:id="rId22"/>
    <p:sldId id="1880"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34388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80533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1659696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52615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74235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65433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406165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68490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593501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6962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914098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21</a:t>
            </a:fld>
            <a:endParaRPr lang="en-US" altLang="en-US"/>
          </a:p>
        </p:txBody>
      </p:sp>
    </p:spTree>
    <p:extLst>
      <p:ext uri="{BB962C8B-B14F-4D97-AF65-F5344CB8AC3E}">
        <p14:creationId xmlns:p14="http://schemas.microsoft.com/office/powerpoint/2010/main" val="299150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54897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32892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20774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9937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16468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195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00592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ft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 υποδείγματος</a:t>
            </a:r>
            <a:endParaRPr lang="en-US" altLang="el-GR" smtClean="0"/>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κειμένου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endParaRPr lang="en-US" altLang="el-GR" smtClean="0"/>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a:extLst>
              <a:ext uri="{FF2B5EF4-FFF2-40B4-BE49-F238E27FC236}"/>
            </a:extLst>
          </p:cNvPr>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a:solidFill>
                  <a:srgbClr val="2958BE"/>
                </a:solidFill>
                <a:latin typeface="Foco" pitchFamily="34" charset="0"/>
                <a:ea typeface="Foco" pitchFamily="34" charset="0"/>
                <a:cs typeface="Foco" pitchFamily="34" charset="0"/>
              </a:rPr>
              <a:t>3</a:t>
            </a:r>
            <a:r>
              <a:rPr lang="el-GR" altLang="el-GR" sz="1600" b="1" baseline="30000">
                <a:solidFill>
                  <a:srgbClr val="2958BE"/>
                </a:solidFill>
                <a:latin typeface="Foco" pitchFamily="34" charset="0"/>
                <a:ea typeface="Foco" pitchFamily="34" charset="0"/>
                <a:cs typeface="Foco" pitchFamily="34" charset="0"/>
              </a:rPr>
              <a:t>η</a:t>
            </a:r>
            <a:r>
              <a:rPr lang="el-GR" altLang="el-GR" sz="1600" b="1">
                <a:solidFill>
                  <a:srgbClr val="2958BE"/>
                </a:solidFill>
                <a:latin typeface="Foco" pitchFamily="34" charset="0"/>
                <a:ea typeface="Foco" pitchFamily="34" charset="0"/>
                <a:cs typeface="Foco" pitchFamily="34" charset="0"/>
              </a:rPr>
              <a:t> Έκδοση</a:t>
            </a:r>
            <a:endParaRPr lang="en-US" altLang="el-GR" sz="1600" b="1">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Σχέδια για τομεακή ολοκλήρωση και η ίδρυση νέων </a:t>
            </a:r>
            <a:r>
              <a:rPr lang="el-GR" sz="2000" b="1" dirty="0" smtClean="0">
                <a:solidFill>
                  <a:schemeClr val="accent2"/>
                </a:solidFill>
                <a:cs typeface="Times New Roman" panose="02020603050405020304" pitchFamily="18" charset="0"/>
              </a:rPr>
              <a:t>Κοινοτήτων </a:t>
            </a:r>
            <a:r>
              <a:rPr lang="el-GR" sz="1000" b="1"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Οι ζυμώσεις </a:t>
            </a:r>
          </a:p>
          <a:p>
            <a:pPr marL="285750" indent="-285750" algn="just">
              <a:buFont typeface="Arial" panose="020B0604020202020204" pitchFamily="34" charset="0"/>
              <a:buChar char="•"/>
            </a:pPr>
            <a:r>
              <a:rPr lang="el-GR" b="1" dirty="0" smtClean="0">
                <a:solidFill>
                  <a:schemeClr val="accent2"/>
                </a:solidFill>
              </a:rPr>
              <a:t>Παρά τις αρχικές αντιθέσεις της </a:t>
            </a:r>
            <a:r>
              <a:rPr lang="el-GR" b="1" dirty="0">
                <a:solidFill>
                  <a:schemeClr val="accent2"/>
                </a:solidFill>
              </a:rPr>
              <a:t>Γαλλικής </a:t>
            </a:r>
            <a:r>
              <a:rPr lang="el-GR" b="1" dirty="0" smtClean="0">
                <a:solidFill>
                  <a:schemeClr val="accent2"/>
                </a:solidFill>
              </a:rPr>
              <a:t>κυβέρνησης και μετά </a:t>
            </a:r>
            <a:r>
              <a:rPr lang="el-GR" b="1" dirty="0">
                <a:solidFill>
                  <a:schemeClr val="accent2"/>
                </a:solidFill>
              </a:rPr>
              <a:t>από </a:t>
            </a:r>
            <a:r>
              <a:rPr lang="el-GR" b="1" dirty="0" smtClean="0">
                <a:solidFill>
                  <a:schemeClr val="accent2"/>
                </a:solidFill>
              </a:rPr>
              <a:t>κάποιους δισταγμούς</a:t>
            </a:r>
            <a:r>
              <a:rPr lang="el-GR" b="1" dirty="0">
                <a:solidFill>
                  <a:schemeClr val="accent2"/>
                </a:solidFill>
              </a:rPr>
              <a:t>, ο καγκελάριος της Γερμανίας </a:t>
            </a:r>
            <a:r>
              <a:rPr lang="el-GR" b="1" dirty="0" err="1">
                <a:solidFill>
                  <a:schemeClr val="accent2"/>
                </a:solidFill>
              </a:rPr>
              <a:t>Konrad</a:t>
            </a:r>
            <a:r>
              <a:rPr lang="el-GR" b="1" dirty="0">
                <a:solidFill>
                  <a:schemeClr val="accent2"/>
                </a:solidFill>
              </a:rPr>
              <a:t> </a:t>
            </a:r>
            <a:r>
              <a:rPr lang="el-GR" b="1" dirty="0" err="1">
                <a:solidFill>
                  <a:schemeClr val="accent2"/>
                </a:solidFill>
              </a:rPr>
              <a:t>Adenauer</a:t>
            </a:r>
            <a:r>
              <a:rPr lang="el-GR" b="1" dirty="0">
                <a:solidFill>
                  <a:schemeClr val="accent2"/>
                </a:solidFill>
              </a:rPr>
              <a:t> και </a:t>
            </a:r>
            <a:r>
              <a:rPr lang="el-GR" b="1" dirty="0" smtClean="0">
                <a:solidFill>
                  <a:schemeClr val="accent2"/>
                </a:solidFill>
              </a:rPr>
              <a:t>ο υπουργός </a:t>
            </a:r>
            <a:r>
              <a:rPr lang="el-GR" b="1" dirty="0">
                <a:solidFill>
                  <a:schemeClr val="accent2"/>
                </a:solidFill>
              </a:rPr>
              <a:t>Εξωτερικών </a:t>
            </a:r>
            <a:r>
              <a:rPr lang="el-GR" b="1" dirty="0" smtClean="0">
                <a:solidFill>
                  <a:schemeClr val="accent2"/>
                </a:solidFill>
              </a:rPr>
              <a:t>της Ιταλίας </a:t>
            </a:r>
            <a:r>
              <a:rPr lang="el-GR" b="1" dirty="0" err="1" smtClean="0">
                <a:solidFill>
                  <a:schemeClr val="accent2"/>
                </a:solidFill>
              </a:rPr>
              <a:t>Gaetano</a:t>
            </a:r>
            <a:r>
              <a:rPr lang="el-GR" b="1" dirty="0" smtClean="0">
                <a:solidFill>
                  <a:schemeClr val="accent2"/>
                </a:solidFill>
              </a:rPr>
              <a:t> </a:t>
            </a:r>
            <a:r>
              <a:rPr lang="el-GR" b="1" dirty="0" err="1" smtClean="0">
                <a:solidFill>
                  <a:schemeClr val="accent2"/>
                </a:solidFill>
              </a:rPr>
              <a:t>Martino</a:t>
            </a:r>
            <a:r>
              <a:rPr lang="el-GR" b="1" dirty="0" smtClean="0">
                <a:solidFill>
                  <a:schemeClr val="accent2"/>
                </a:solidFill>
              </a:rPr>
              <a:t>, αποδέχθηκαν </a:t>
            </a:r>
            <a:r>
              <a:rPr lang="el-GR" b="1" dirty="0">
                <a:solidFill>
                  <a:schemeClr val="accent2"/>
                </a:solidFill>
              </a:rPr>
              <a:t>την </a:t>
            </a:r>
            <a:r>
              <a:rPr lang="el-GR" b="1" dirty="0" smtClean="0">
                <a:solidFill>
                  <a:schemeClr val="accent2"/>
                </a:solidFill>
              </a:rPr>
              <a:t>πρόταση</a:t>
            </a:r>
            <a:r>
              <a:rPr lang="en-US"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Σημαντική προσπάθεια </a:t>
            </a:r>
            <a:r>
              <a:rPr lang="el-GR" b="1" dirty="0">
                <a:solidFill>
                  <a:schemeClr val="accent2"/>
                </a:solidFill>
              </a:rPr>
              <a:t>αναζωογόνησης των ενοποιητικών διαδικασιών </a:t>
            </a:r>
            <a:r>
              <a:rPr lang="el-GR" b="1" dirty="0" smtClean="0">
                <a:solidFill>
                  <a:schemeClr val="accent2"/>
                </a:solidFill>
              </a:rPr>
              <a:t>υπήρξε από </a:t>
            </a:r>
            <a:r>
              <a:rPr lang="el-GR" b="1" dirty="0">
                <a:solidFill>
                  <a:schemeClr val="accent2"/>
                </a:solidFill>
              </a:rPr>
              <a:t>τους έξι εταίρους στη Διάσκεψη της </a:t>
            </a:r>
            <a:r>
              <a:rPr lang="el-GR" b="1" dirty="0" err="1">
                <a:solidFill>
                  <a:schemeClr val="accent2"/>
                </a:solidFill>
              </a:rPr>
              <a:t>Μεσσίνας</a:t>
            </a:r>
            <a:r>
              <a:rPr lang="el-GR" b="1" dirty="0">
                <a:solidFill>
                  <a:schemeClr val="accent2"/>
                </a:solidFill>
              </a:rPr>
              <a:t>, στις 1 και 2 Ιουνίου του 1955</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επιτυχημένη πορεία της ΕΚΑΧ υπήρξε το πρότυπο για την ίδρυση της Ευρωπαϊκής Οικονομικής Κοινότητας (</a:t>
            </a:r>
            <a:r>
              <a:rPr lang="el-GR" b="1" dirty="0" smtClean="0">
                <a:solidFill>
                  <a:schemeClr val="accent2"/>
                </a:solidFill>
              </a:rPr>
              <a:t>ΕΟΚ</a:t>
            </a:r>
            <a:r>
              <a:rPr lang="en-US" b="1" dirty="0" smtClean="0">
                <a:solidFill>
                  <a:schemeClr val="accent2"/>
                </a:solidFill>
              </a:rPr>
              <a:t>)</a:t>
            </a:r>
            <a:r>
              <a:rPr lang="el-GR" b="1" dirty="0" smtClean="0">
                <a:solidFill>
                  <a:schemeClr val="accent2"/>
                </a:solidFill>
              </a:rPr>
              <a:t> και </a:t>
            </a:r>
            <a:r>
              <a:rPr lang="el-GR" b="1" dirty="0">
                <a:solidFill>
                  <a:schemeClr val="accent2"/>
                </a:solidFill>
              </a:rPr>
              <a:t>της Ευρωπαϊκής Κοινότητας Ατομικής Ενέργειας (ΕΚΑΕ</a:t>
            </a:r>
            <a:r>
              <a:rPr lang="el-GR" b="1" dirty="0" smtClean="0">
                <a:solidFill>
                  <a:schemeClr val="accent2"/>
                </a:solidFill>
              </a:rPr>
              <a:t>,</a:t>
            </a:r>
            <a:r>
              <a:rPr lang="en-US" b="1" dirty="0" smtClean="0">
                <a:solidFill>
                  <a:schemeClr val="accent2"/>
                </a:solidFill>
              </a:rPr>
              <a:t>)</a:t>
            </a:r>
            <a:r>
              <a:rPr lang="el-GR" b="1" dirty="0" smtClean="0">
                <a:solidFill>
                  <a:schemeClr val="accent2"/>
                </a:solidFill>
              </a:rPr>
              <a:t> γνωστή</a:t>
            </a:r>
            <a:r>
              <a:rPr lang="el-GR" b="1" dirty="0">
                <a:solidFill>
                  <a:schemeClr val="accent2"/>
                </a:solidFill>
              </a:rPr>
              <a:t>ς</a:t>
            </a:r>
            <a:r>
              <a:rPr lang="el-GR" b="1" dirty="0" smtClean="0">
                <a:solidFill>
                  <a:schemeClr val="accent2"/>
                </a:solidFill>
              </a:rPr>
              <a:t> </a:t>
            </a:r>
            <a:r>
              <a:rPr lang="el-GR" b="1" dirty="0">
                <a:solidFill>
                  <a:schemeClr val="accent2"/>
                </a:solidFill>
              </a:rPr>
              <a:t>και ως EURATOM. Η </a:t>
            </a:r>
            <a:r>
              <a:rPr lang="el-GR" b="1" dirty="0" smtClean="0">
                <a:solidFill>
                  <a:schemeClr val="accent2"/>
                </a:solidFill>
              </a:rPr>
              <a:t>διακυβερνητική </a:t>
            </a:r>
            <a:r>
              <a:rPr lang="el-GR" b="1" dirty="0">
                <a:solidFill>
                  <a:schemeClr val="accent2"/>
                </a:solidFill>
              </a:rPr>
              <a:t>επιτροπή υπό τον υπουργό Εξωτερικών του Βελγίου, </a:t>
            </a:r>
            <a:r>
              <a:rPr lang="el-GR" b="1" dirty="0" err="1">
                <a:solidFill>
                  <a:schemeClr val="accent2"/>
                </a:solidFill>
              </a:rPr>
              <a:t>Paul</a:t>
            </a:r>
            <a:r>
              <a:rPr lang="el-GR" b="1" dirty="0">
                <a:solidFill>
                  <a:schemeClr val="accent2"/>
                </a:solidFill>
              </a:rPr>
              <a:t> – </a:t>
            </a:r>
            <a:r>
              <a:rPr lang="el-GR" b="1" dirty="0" err="1">
                <a:solidFill>
                  <a:schemeClr val="accent2"/>
                </a:solidFill>
              </a:rPr>
              <a:t>Henri</a:t>
            </a:r>
            <a:r>
              <a:rPr lang="el-GR" b="1" dirty="0">
                <a:solidFill>
                  <a:schemeClr val="accent2"/>
                </a:solidFill>
              </a:rPr>
              <a:t> </a:t>
            </a:r>
            <a:r>
              <a:rPr lang="el-GR" b="1" dirty="0" err="1">
                <a:solidFill>
                  <a:schemeClr val="accent2"/>
                </a:solidFill>
              </a:rPr>
              <a:t>Spaak</a:t>
            </a:r>
            <a:r>
              <a:rPr lang="el-GR" b="1" dirty="0">
                <a:solidFill>
                  <a:schemeClr val="accent2"/>
                </a:solidFill>
              </a:rPr>
              <a:t>, </a:t>
            </a:r>
            <a:r>
              <a:rPr lang="el-GR" b="1" dirty="0" smtClean="0">
                <a:solidFill>
                  <a:schemeClr val="accent2"/>
                </a:solidFill>
              </a:rPr>
              <a:t>υπέβαλε </a:t>
            </a:r>
            <a:r>
              <a:rPr lang="el-GR" b="1" dirty="0">
                <a:solidFill>
                  <a:schemeClr val="accent2"/>
                </a:solidFill>
              </a:rPr>
              <a:t>σχετική έκθεση στο Συμβούλιο των Υπουργών των έξι κρατών-μελών της ΕΚΑΧ στις 21 Απριλίου του 1956.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πρόταση της επιτροπής </a:t>
            </a:r>
            <a:r>
              <a:rPr lang="el-GR" b="1" dirty="0" err="1">
                <a:solidFill>
                  <a:schemeClr val="accent2"/>
                </a:solidFill>
              </a:rPr>
              <a:t>Spaak</a:t>
            </a:r>
            <a:r>
              <a:rPr lang="el-GR" b="1" dirty="0">
                <a:solidFill>
                  <a:schemeClr val="accent2"/>
                </a:solidFill>
              </a:rPr>
              <a:t> υιοθετήθηκε από τους έξι εταίρους στη Διάσκεψη της Βενετίας, στις 29 και 30 Μαΐου του 1956</a:t>
            </a:r>
            <a:r>
              <a:rPr lang="el-GR" b="1" dirty="0" smtClean="0">
                <a:solidFill>
                  <a:schemeClr val="accent2"/>
                </a:solidFill>
              </a:rPr>
              <a:t>.</a:t>
            </a:r>
            <a:endParaRPr lang="en-US" b="1" dirty="0" smtClean="0">
              <a:solidFill>
                <a:schemeClr val="accent2"/>
              </a:solidFill>
            </a:endParaRPr>
          </a:p>
        </p:txBody>
      </p:sp>
      <p:sp>
        <p:nvSpPr>
          <p:cNvPr id="11" name="TextBox 10"/>
          <p:cNvSpPr txBox="1"/>
          <p:nvPr/>
        </p:nvSpPr>
        <p:spPr>
          <a:xfrm>
            <a:off x="284106" y="5334708"/>
            <a:ext cx="4280748" cy="954107"/>
          </a:xfrm>
          <a:prstGeom prst="rect">
            <a:avLst/>
          </a:prstGeom>
          <a:noFill/>
        </p:spPr>
        <p:txBody>
          <a:bodyPr wrap="square" rtlCol="0">
            <a:spAutoFit/>
          </a:bodyPr>
          <a:lstStyle/>
          <a:p>
            <a:pPr algn="just"/>
            <a:r>
              <a:rPr lang="el-GR" sz="1400" b="1" dirty="0" smtClean="0">
                <a:solidFill>
                  <a:schemeClr val="accent2"/>
                </a:solidFill>
              </a:rPr>
              <a:t>Η Επιτροπή των «τριών σοφών» </a:t>
            </a:r>
            <a:r>
              <a:rPr lang="it-IT" sz="1400" b="1" dirty="0">
                <a:solidFill>
                  <a:schemeClr val="accent2"/>
                </a:solidFill>
              </a:rPr>
              <a:t>Louis </a:t>
            </a:r>
            <a:r>
              <a:rPr lang="it-IT" sz="1400" b="1" dirty="0" smtClean="0">
                <a:solidFill>
                  <a:schemeClr val="accent2"/>
                </a:solidFill>
              </a:rPr>
              <a:t>Armand</a:t>
            </a:r>
            <a:r>
              <a:rPr lang="el-GR" sz="1400" b="1" dirty="0" smtClean="0">
                <a:solidFill>
                  <a:schemeClr val="accent2"/>
                </a:solidFill>
              </a:rPr>
              <a:t>, </a:t>
            </a:r>
            <a:r>
              <a:rPr lang="en-US" sz="1400" b="1" dirty="0" smtClean="0">
                <a:solidFill>
                  <a:schemeClr val="accent2"/>
                </a:solidFill>
              </a:rPr>
              <a:t>F</a:t>
            </a:r>
            <a:r>
              <a:rPr lang="it-IT" sz="1400" b="1" dirty="0" smtClean="0">
                <a:solidFill>
                  <a:schemeClr val="accent2"/>
                </a:solidFill>
              </a:rPr>
              <a:t>ranz Etzel</a:t>
            </a:r>
            <a:r>
              <a:rPr lang="el-GR" sz="1400" b="1" dirty="0" smtClean="0">
                <a:solidFill>
                  <a:schemeClr val="accent2"/>
                </a:solidFill>
              </a:rPr>
              <a:t> και </a:t>
            </a:r>
            <a:r>
              <a:rPr lang="it-IT" sz="1400" b="1" dirty="0" smtClean="0">
                <a:solidFill>
                  <a:schemeClr val="accent2"/>
                </a:solidFill>
              </a:rPr>
              <a:t>Francesco Giordani</a:t>
            </a:r>
            <a:r>
              <a:rPr lang="el-GR" sz="1400" b="1" dirty="0" smtClean="0">
                <a:solidFill>
                  <a:schemeClr val="accent2"/>
                </a:solidFill>
              </a:rPr>
              <a:t> για την </a:t>
            </a:r>
            <a:r>
              <a:rPr lang="en-US" sz="1400" b="1" dirty="0" smtClean="0">
                <a:solidFill>
                  <a:schemeClr val="accent2"/>
                </a:solidFill>
              </a:rPr>
              <a:t>EURATOM, </a:t>
            </a:r>
            <a:endParaRPr lang="el-GR" sz="1400" b="1" dirty="0" smtClean="0">
              <a:solidFill>
                <a:schemeClr val="accent2"/>
              </a:solidFill>
            </a:endParaRPr>
          </a:p>
          <a:p>
            <a:pPr algn="just"/>
            <a:r>
              <a:rPr lang="el-GR" sz="1400" b="1" i="1" dirty="0" smtClean="0">
                <a:solidFill>
                  <a:schemeClr val="accent2"/>
                </a:solidFill>
              </a:rPr>
              <a:t>για τη διερεύνηση δυνατότητας παραγωγής ηλεκτρικής ενέργειας από  πυρηνική ενέργεια</a:t>
            </a:r>
            <a:endParaRPr lang="it-IT" sz="1400" b="1" i="1" dirty="0">
              <a:solidFill>
                <a:schemeClr val="accent2"/>
              </a:solidFill>
            </a:endParaRPr>
          </a:p>
        </p:txBody>
      </p:sp>
      <p:pic>
        <p:nvPicPr>
          <p:cNvPr id="12" name="1809 - Εικόνα" descr="02_messina_1955_gr.jpg"/>
          <p:cNvPicPr/>
          <p:nvPr/>
        </p:nvPicPr>
        <p:blipFill>
          <a:blip r:embed="rId3" cstate="print"/>
          <a:stretch>
            <a:fillRect/>
          </a:stretch>
        </p:blipFill>
        <p:spPr>
          <a:xfrm>
            <a:off x="704850" y="1728000"/>
            <a:ext cx="3333750" cy="1790700"/>
          </a:xfrm>
          <a:prstGeom prst="rect">
            <a:avLst/>
          </a:prstGeom>
        </p:spPr>
      </p:pic>
      <p:pic>
        <p:nvPicPr>
          <p:cNvPr id="14" name="1804 - Εικόνα" descr="The three wise men.jpg"/>
          <p:cNvPicPr>
            <a:picLocks noChangeAspect="1"/>
          </p:cNvPicPr>
          <p:nvPr/>
        </p:nvPicPr>
        <p:blipFill>
          <a:blip r:embed="rId4" cstate="print"/>
          <a:stretch>
            <a:fillRect/>
          </a:stretch>
        </p:blipFill>
        <p:spPr>
          <a:xfrm>
            <a:off x="1352377" y="3860064"/>
            <a:ext cx="2038696" cy="1507514"/>
          </a:xfrm>
          <a:prstGeom prst="rect">
            <a:avLst/>
          </a:prstGeom>
        </p:spPr>
      </p:pic>
      <p:sp>
        <p:nvSpPr>
          <p:cNvPr id="15" name="TextBox 14"/>
          <p:cNvSpPr txBox="1"/>
          <p:nvPr/>
        </p:nvSpPr>
        <p:spPr>
          <a:xfrm>
            <a:off x="284106" y="3469253"/>
            <a:ext cx="4565700" cy="307777"/>
          </a:xfrm>
          <a:prstGeom prst="rect">
            <a:avLst/>
          </a:prstGeom>
          <a:noFill/>
        </p:spPr>
        <p:txBody>
          <a:bodyPr wrap="square" rtlCol="0">
            <a:spAutoFit/>
          </a:bodyPr>
          <a:lstStyle/>
          <a:p>
            <a:r>
              <a:rPr lang="el-GR" sz="1400" b="1" dirty="0" smtClean="0">
                <a:solidFill>
                  <a:schemeClr val="accent2"/>
                </a:solidFill>
              </a:rPr>
              <a:t>Η Διάσκεψη της </a:t>
            </a:r>
            <a:r>
              <a:rPr lang="el-GR" sz="1400" b="1" dirty="0" err="1" smtClean="0">
                <a:solidFill>
                  <a:schemeClr val="accent2"/>
                </a:solidFill>
              </a:rPr>
              <a:t>Μεσσίνας</a:t>
            </a:r>
            <a:r>
              <a:rPr lang="el-GR" sz="1400" b="1" dirty="0" smtClean="0">
                <a:solidFill>
                  <a:schemeClr val="accent2"/>
                </a:solidFill>
              </a:rPr>
              <a:t>, στις 1 και 2 Ιουνίου 1955</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2265789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ίδρυση της ΕΟΚ και της </a:t>
            </a:r>
            <a:r>
              <a:rPr lang="el-GR" sz="2000" b="1" dirty="0" smtClean="0">
                <a:solidFill>
                  <a:schemeClr val="accent2"/>
                </a:solidFill>
                <a:cs typeface="Times New Roman" panose="02020603050405020304" pitchFamily="18" charset="0"/>
              </a:rPr>
              <a:t>ΕΚΑΕ</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a:t>
            </a:r>
            <a:r>
              <a:rPr lang="el-GR" b="1" i="1" dirty="0">
                <a:solidFill>
                  <a:schemeClr val="accent2"/>
                </a:solidFill>
              </a:rPr>
              <a:t>Συνθήκη Ίδρυσης της </a:t>
            </a:r>
            <a:r>
              <a:rPr lang="el-GR" b="1" i="1" dirty="0" smtClean="0">
                <a:solidFill>
                  <a:schemeClr val="accent2"/>
                </a:solidFill>
              </a:rPr>
              <a:t>ΕΟΚ και της ΕΚΑΕ</a:t>
            </a:r>
            <a:endParaRPr lang="el-GR" b="1" i="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i="1" dirty="0">
                <a:solidFill>
                  <a:schemeClr val="accent2"/>
                </a:solidFill>
              </a:rPr>
              <a:t>Συνθήκη Ίδρυσης της ΕΟΚ</a:t>
            </a:r>
            <a:r>
              <a:rPr lang="el-GR" b="1" dirty="0">
                <a:solidFill>
                  <a:schemeClr val="accent2"/>
                </a:solidFill>
              </a:rPr>
              <a:t> και </a:t>
            </a:r>
            <a:r>
              <a:rPr lang="el-GR" b="1" i="1" dirty="0" smtClean="0">
                <a:solidFill>
                  <a:schemeClr val="accent2"/>
                </a:solidFill>
              </a:rPr>
              <a:t>της ΕΚΑΕ</a:t>
            </a:r>
            <a:r>
              <a:rPr lang="el-GR" b="1" dirty="0" smtClean="0">
                <a:solidFill>
                  <a:schemeClr val="accent2"/>
                </a:solidFill>
              </a:rPr>
              <a:t> </a:t>
            </a:r>
            <a:r>
              <a:rPr lang="el-GR" b="1" dirty="0">
                <a:solidFill>
                  <a:schemeClr val="accent2"/>
                </a:solidFill>
              </a:rPr>
              <a:t>υπογράφηκαν στη Ρώμη, στις 25 Μαρτίου του 1957 </a:t>
            </a:r>
            <a:r>
              <a:rPr lang="el-GR" b="1" dirty="0" smtClean="0">
                <a:solidFill>
                  <a:schemeClr val="accent2"/>
                </a:solidFill>
              </a:rPr>
              <a:t>με εφαρμογή από την 1</a:t>
            </a:r>
            <a:r>
              <a:rPr lang="el-GR" b="1" baseline="30000" dirty="0" smtClean="0">
                <a:solidFill>
                  <a:schemeClr val="accent2"/>
                </a:solidFill>
              </a:rPr>
              <a:t>η</a:t>
            </a:r>
            <a:r>
              <a:rPr lang="el-GR" b="1" dirty="0" smtClean="0">
                <a:solidFill>
                  <a:schemeClr val="accent2"/>
                </a:solidFill>
              </a:rPr>
              <a:t> </a:t>
            </a:r>
            <a:r>
              <a:rPr lang="el-GR" b="1" dirty="0">
                <a:solidFill>
                  <a:schemeClr val="accent2"/>
                </a:solidFill>
              </a:rPr>
              <a:t>Ιανουαρίου </a:t>
            </a:r>
            <a:r>
              <a:rPr lang="el-GR" b="1" dirty="0" smtClean="0">
                <a:solidFill>
                  <a:schemeClr val="accent2"/>
                </a:solidFill>
              </a:rPr>
              <a:t>1958.</a:t>
            </a:r>
          </a:p>
          <a:p>
            <a:pPr marL="285750" indent="-285750" algn="just">
              <a:buFont typeface="Arial" panose="020B0604020202020204" pitchFamily="34" charset="0"/>
              <a:buChar char="•"/>
            </a:pPr>
            <a:r>
              <a:rPr lang="el-GR" b="1" dirty="0">
                <a:solidFill>
                  <a:schemeClr val="accent2"/>
                </a:solidFill>
              </a:rPr>
              <a:t>Η ΕΟΚ αποσκοπούσε στη δημιουργία </a:t>
            </a:r>
            <a:r>
              <a:rPr lang="el-GR" b="1" dirty="0" smtClean="0">
                <a:solidFill>
                  <a:schemeClr val="accent2"/>
                </a:solidFill>
              </a:rPr>
              <a:t>κοινής </a:t>
            </a:r>
            <a:r>
              <a:rPr lang="el-GR" b="1" dirty="0">
                <a:solidFill>
                  <a:schemeClr val="accent2"/>
                </a:solidFill>
              </a:rPr>
              <a:t>αγοράς, με την </a:t>
            </a:r>
            <a:r>
              <a:rPr lang="el-GR" b="1" dirty="0" smtClean="0">
                <a:solidFill>
                  <a:schemeClr val="accent2"/>
                </a:solidFill>
              </a:rPr>
              <a:t>λειτουργία μίας </a:t>
            </a:r>
            <a:r>
              <a:rPr lang="el-GR" b="1" dirty="0">
                <a:solidFill>
                  <a:schemeClr val="accent2"/>
                </a:solidFill>
              </a:rPr>
              <a:t>τελωνειακής ένωσης, </a:t>
            </a:r>
            <a:r>
              <a:rPr lang="el-GR" b="1" dirty="0" smtClean="0">
                <a:solidFill>
                  <a:schemeClr val="accent2"/>
                </a:solidFill>
              </a:rPr>
              <a:t>και θα </a:t>
            </a:r>
            <a:r>
              <a:rPr lang="el-GR" b="1" dirty="0">
                <a:solidFill>
                  <a:schemeClr val="accent2"/>
                </a:solidFill>
              </a:rPr>
              <a:t>υλοποιούταν σε </a:t>
            </a:r>
            <a:r>
              <a:rPr lang="el-GR" b="1" dirty="0" smtClean="0">
                <a:solidFill>
                  <a:schemeClr val="accent2"/>
                </a:solidFill>
              </a:rPr>
              <a:t>δώδεκα έτη.</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ΕΚΑΕ, αφορούσε </a:t>
            </a:r>
            <a:r>
              <a:rPr lang="el-GR" b="1" dirty="0" smtClean="0">
                <a:solidFill>
                  <a:schemeClr val="accent2"/>
                </a:solidFill>
              </a:rPr>
              <a:t>στον τομέα, </a:t>
            </a:r>
            <a:r>
              <a:rPr lang="el-GR" b="1" dirty="0">
                <a:solidFill>
                  <a:schemeClr val="accent2"/>
                </a:solidFill>
              </a:rPr>
              <a:t>της </a:t>
            </a:r>
            <a:r>
              <a:rPr lang="el-GR" b="1" dirty="0" smtClean="0">
                <a:solidFill>
                  <a:schemeClr val="accent2"/>
                </a:solidFill>
              </a:rPr>
              <a:t>ατομικής ενέργειας, με στόχους </a:t>
            </a:r>
            <a:r>
              <a:rPr lang="el-GR" b="1" dirty="0">
                <a:solidFill>
                  <a:schemeClr val="accent2"/>
                </a:solidFill>
              </a:rPr>
              <a:t>τη μείωση της εξάρτησης </a:t>
            </a:r>
            <a:r>
              <a:rPr lang="el-GR" b="1" dirty="0" smtClean="0">
                <a:solidFill>
                  <a:schemeClr val="accent2"/>
                </a:solidFill>
              </a:rPr>
              <a:t>από </a:t>
            </a:r>
            <a:r>
              <a:rPr lang="el-GR" b="1" dirty="0">
                <a:solidFill>
                  <a:schemeClr val="accent2"/>
                </a:solidFill>
              </a:rPr>
              <a:t>τις </a:t>
            </a:r>
            <a:r>
              <a:rPr lang="el-GR" b="1" dirty="0" err="1">
                <a:solidFill>
                  <a:schemeClr val="accent2"/>
                </a:solidFill>
              </a:rPr>
              <a:t>πετρελαιοπαραγωγές</a:t>
            </a:r>
            <a:r>
              <a:rPr lang="el-GR" b="1" dirty="0">
                <a:solidFill>
                  <a:schemeClr val="accent2"/>
                </a:solidFill>
              </a:rPr>
              <a:t> </a:t>
            </a:r>
            <a:r>
              <a:rPr lang="el-GR" b="1" dirty="0" smtClean="0">
                <a:solidFill>
                  <a:schemeClr val="accent2"/>
                </a:solidFill>
              </a:rPr>
              <a:t>χώρες και την </a:t>
            </a:r>
            <a:r>
              <a:rPr lang="el-GR" b="1" dirty="0">
                <a:solidFill>
                  <a:schemeClr val="accent2"/>
                </a:solidFill>
              </a:rPr>
              <a:t>ανάπτυξη της ευρωπαϊκής βιομηχανίας. </a:t>
            </a: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ΕΟΚ είχε ως εκτελεστικό όργανο μία εννεαμελή Επιτροπή</a:t>
            </a:r>
            <a:r>
              <a:rPr lang="el-GR" b="1" dirty="0" smtClean="0">
                <a:solidFill>
                  <a:schemeClr val="accent2"/>
                </a:solidFill>
              </a:rPr>
              <a:t>, ενώ η ΕΚΑΕ </a:t>
            </a:r>
            <a:r>
              <a:rPr lang="el-GR" b="1" dirty="0">
                <a:solidFill>
                  <a:schemeClr val="accent2"/>
                </a:solidFill>
              </a:rPr>
              <a:t>είχε ως εκτελεστικό όργανο μία πενταμελή </a:t>
            </a:r>
            <a:r>
              <a:rPr lang="el-GR" b="1" dirty="0" smtClean="0">
                <a:solidFill>
                  <a:schemeClr val="accent2"/>
                </a:solidFill>
              </a:rPr>
              <a:t>Επιτροπή</a:t>
            </a:r>
            <a:r>
              <a:rPr lang="el-GR" b="1" dirty="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Οι Επιτροπές λειτουργούσαν </a:t>
            </a:r>
            <a:r>
              <a:rPr lang="el-GR" b="1" dirty="0">
                <a:solidFill>
                  <a:schemeClr val="accent2"/>
                </a:solidFill>
              </a:rPr>
              <a:t>εκτελεστικά παράλληλα με το Συμβούλιο των </a:t>
            </a:r>
            <a:r>
              <a:rPr lang="el-GR" b="1" dirty="0" smtClean="0">
                <a:solidFill>
                  <a:schemeClr val="accent2"/>
                </a:solidFill>
              </a:rPr>
              <a:t>Υπουργών των </a:t>
            </a:r>
            <a:r>
              <a:rPr lang="el-GR" b="1" dirty="0">
                <a:solidFill>
                  <a:schemeClr val="accent2"/>
                </a:solidFill>
              </a:rPr>
              <a:t>έξι </a:t>
            </a:r>
            <a:r>
              <a:rPr lang="el-GR" b="1" dirty="0" smtClean="0">
                <a:solidFill>
                  <a:schemeClr val="accent2"/>
                </a:solidFill>
              </a:rPr>
              <a:t>κρατών-μελών .</a:t>
            </a:r>
          </a:p>
          <a:p>
            <a:pPr marL="285750" indent="-285750" algn="just">
              <a:buFont typeface="Arial" panose="020B0604020202020204" pitchFamily="34" charset="0"/>
              <a:buChar char="•"/>
            </a:pPr>
            <a:r>
              <a:rPr lang="el-GR" b="1" dirty="0">
                <a:solidFill>
                  <a:schemeClr val="accent2"/>
                </a:solidFill>
              </a:rPr>
              <a:t>Η θεσμική οργάνωση </a:t>
            </a:r>
            <a:r>
              <a:rPr lang="el-GR" b="1" dirty="0" smtClean="0">
                <a:solidFill>
                  <a:schemeClr val="accent2"/>
                </a:solidFill>
              </a:rPr>
              <a:t>της </a:t>
            </a:r>
            <a:r>
              <a:rPr lang="el-GR" b="1" dirty="0">
                <a:solidFill>
                  <a:schemeClr val="accent2"/>
                </a:solidFill>
              </a:rPr>
              <a:t>ΕΚΑΧ, της ΕΟΚ και της ΕΚΑΕ, συμπληρωνόταν από τη Συνέλευση, ως νομοθετικό </a:t>
            </a:r>
            <a:r>
              <a:rPr lang="el-GR" b="1" dirty="0" smtClean="0">
                <a:solidFill>
                  <a:schemeClr val="accent2"/>
                </a:solidFill>
              </a:rPr>
              <a:t>όργανο με 142 μέλη.</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Το Ευρωπαϊκό Δικαστήριο, που ήταν κοινό, αποτελείτο από επτά δικαστές και δύο γενικούς </a:t>
            </a:r>
            <a:r>
              <a:rPr lang="el-GR" b="1" dirty="0" smtClean="0">
                <a:solidFill>
                  <a:schemeClr val="accent2"/>
                </a:solidFill>
              </a:rPr>
              <a:t>εισαγγελείς.</a:t>
            </a:r>
            <a:endParaRPr lang="el-GR" b="1" dirty="0">
              <a:solidFill>
                <a:schemeClr val="accent2"/>
              </a:solidFill>
            </a:endParaRPr>
          </a:p>
        </p:txBody>
      </p:sp>
      <p:sp>
        <p:nvSpPr>
          <p:cNvPr id="11" name="TextBox 10"/>
          <p:cNvSpPr txBox="1"/>
          <p:nvPr/>
        </p:nvSpPr>
        <p:spPr>
          <a:xfrm>
            <a:off x="33678" y="3975750"/>
            <a:ext cx="4565700" cy="738664"/>
          </a:xfrm>
          <a:prstGeom prst="rect">
            <a:avLst/>
          </a:prstGeom>
          <a:noFill/>
        </p:spPr>
        <p:txBody>
          <a:bodyPr wrap="square" rtlCol="0">
            <a:spAutoFit/>
          </a:bodyPr>
          <a:lstStyle/>
          <a:p>
            <a:pPr algn="just"/>
            <a:r>
              <a:rPr lang="el-GR" sz="1400" b="1" dirty="0" smtClean="0">
                <a:solidFill>
                  <a:schemeClr val="accent2"/>
                </a:solidFill>
              </a:rPr>
              <a:t>Η υπογραφή της </a:t>
            </a:r>
            <a:r>
              <a:rPr lang="el-GR" sz="1400" b="1" i="1" dirty="0" smtClean="0">
                <a:solidFill>
                  <a:schemeClr val="accent2"/>
                </a:solidFill>
              </a:rPr>
              <a:t>Συνθήκη</a:t>
            </a:r>
            <a:r>
              <a:rPr lang="el-GR" sz="1400" b="1" i="1" dirty="0">
                <a:solidFill>
                  <a:schemeClr val="accent2"/>
                </a:solidFill>
              </a:rPr>
              <a:t>ς</a:t>
            </a:r>
            <a:r>
              <a:rPr lang="el-GR" sz="1400" b="1" i="1" dirty="0" smtClean="0">
                <a:solidFill>
                  <a:schemeClr val="accent2"/>
                </a:solidFill>
              </a:rPr>
              <a:t> </a:t>
            </a:r>
            <a:r>
              <a:rPr lang="el-GR" sz="1400" b="1" i="1" dirty="0">
                <a:solidFill>
                  <a:schemeClr val="accent2"/>
                </a:solidFill>
              </a:rPr>
              <a:t>Ίδρυσης της ΕΟΚ </a:t>
            </a:r>
            <a:r>
              <a:rPr lang="el-GR" sz="1400" b="1" dirty="0">
                <a:solidFill>
                  <a:schemeClr val="accent2"/>
                </a:solidFill>
              </a:rPr>
              <a:t>και </a:t>
            </a:r>
            <a:r>
              <a:rPr lang="el-GR" sz="1400" b="1" dirty="0" smtClean="0">
                <a:solidFill>
                  <a:schemeClr val="accent2"/>
                </a:solidFill>
              </a:rPr>
              <a:t>της </a:t>
            </a:r>
            <a:r>
              <a:rPr lang="el-GR" sz="1400" b="1" i="1" dirty="0" smtClean="0">
                <a:solidFill>
                  <a:schemeClr val="accent2"/>
                </a:solidFill>
              </a:rPr>
              <a:t>Συνθήκης </a:t>
            </a:r>
            <a:r>
              <a:rPr lang="el-GR" sz="1400" b="1" i="1" dirty="0">
                <a:solidFill>
                  <a:schemeClr val="accent2"/>
                </a:solidFill>
              </a:rPr>
              <a:t>Ίδρυσης της </a:t>
            </a:r>
            <a:r>
              <a:rPr lang="el-GR" sz="1400" b="1" i="1" dirty="0" smtClean="0">
                <a:solidFill>
                  <a:schemeClr val="accent2"/>
                </a:solidFill>
              </a:rPr>
              <a:t>ΕΚΑΕ</a:t>
            </a:r>
            <a:r>
              <a:rPr lang="en-US" sz="1400" b="1" i="1" dirty="0" smtClean="0">
                <a:solidFill>
                  <a:schemeClr val="accent2"/>
                </a:solidFill>
              </a:rPr>
              <a:t> </a:t>
            </a:r>
            <a:endParaRPr lang="el-GR" sz="1400" b="1" i="1" dirty="0" smtClean="0">
              <a:solidFill>
                <a:schemeClr val="accent2"/>
              </a:solidFill>
            </a:endParaRPr>
          </a:p>
          <a:p>
            <a:pPr algn="just"/>
            <a:r>
              <a:rPr lang="el-GR" sz="1400" b="1" i="1" dirty="0" smtClean="0">
                <a:solidFill>
                  <a:schemeClr val="accent2"/>
                </a:solidFill>
              </a:rPr>
              <a:t>στη </a:t>
            </a:r>
            <a:r>
              <a:rPr lang="el-GR" sz="1400" b="1" i="1" dirty="0">
                <a:solidFill>
                  <a:schemeClr val="accent2"/>
                </a:solidFill>
              </a:rPr>
              <a:t>Ρώμη, στις 25 Μαρτίου του 1957 </a:t>
            </a:r>
            <a:endParaRPr lang="el-GR" sz="1400" b="1" i="1" dirty="0" smtClean="0">
              <a:solidFill>
                <a:schemeClr val="accent2"/>
              </a:solidFill>
            </a:endParaRPr>
          </a:p>
        </p:txBody>
      </p:sp>
      <p:pic>
        <p:nvPicPr>
          <p:cNvPr id="15" name="11 - Εικόνα" descr="Υπογραφή Συνθήκης.jpg"/>
          <p:cNvPicPr>
            <a:picLocks noChangeAspect="1"/>
          </p:cNvPicPr>
          <p:nvPr/>
        </p:nvPicPr>
        <p:blipFill>
          <a:blip r:embed="rId3" cstate="print"/>
          <a:stretch>
            <a:fillRect/>
          </a:stretch>
        </p:blipFill>
        <p:spPr>
          <a:xfrm>
            <a:off x="547154" y="1663594"/>
            <a:ext cx="3595006" cy="2339450"/>
          </a:xfrm>
          <a:prstGeom prst="rect">
            <a:avLst/>
          </a:prstGeom>
        </p:spPr>
      </p:pic>
      <p:pic>
        <p:nvPicPr>
          <p:cNvPr id="14" name="13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321" y="4680000"/>
            <a:ext cx="1158195" cy="1444876"/>
          </a:xfrm>
          <a:prstGeom prst="rect">
            <a:avLst/>
          </a:prstGeom>
        </p:spPr>
      </p:pic>
      <p:pic>
        <p:nvPicPr>
          <p:cNvPr id="16" name="15 - Εικόνα"/>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9739" y="4680000"/>
            <a:ext cx="1158195" cy="1444876"/>
          </a:xfrm>
          <a:prstGeom prst="rect">
            <a:avLst/>
          </a:prstGeom>
        </p:spPr>
      </p:pic>
      <p:pic>
        <p:nvPicPr>
          <p:cNvPr id="17" name="16 - Εικόνα"/>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5821" y="4680000"/>
            <a:ext cx="1158195" cy="1444876"/>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extLst>
      <p:ext uri="{BB962C8B-B14F-4D97-AF65-F5344CB8AC3E}">
        <p14:creationId xmlns:p14="http://schemas.microsoft.com/office/powerpoint/2010/main" val="614483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a:t>
            </a:r>
            <a:r>
              <a:rPr lang="el-GR" sz="2000" b="1" dirty="0" smtClean="0">
                <a:solidFill>
                  <a:schemeClr val="accent2"/>
                </a:solidFill>
                <a:cs typeface="Times New Roman" panose="02020603050405020304" pitchFamily="18" charset="0"/>
              </a:rPr>
              <a:t>λειτουργία </a:t>
            </a:r>
            <a:r>
              <a:rPr lang="el-GR" sz="2000" b="1" dirty="0">
                <a:solidFill>
                  <a:schemeClr val="accent2"/>
                </a:solidFill>
                <a:cs typeface="Times New Roman" panose="02020603050405020304" pitchFamily="18" charset="0"/>
              </a:rPr>
              <a:t>της ΕΟΚ και της </a:t>
            </a:r>
            <a:r>
              <a:rPr lang="el-GR" sz="2000" b="1" dirty="0" smtClean="0">
                <a:solidFill>
                  <a:schemeClr val="accent2"/>
                </a:solidFill>
                <a:cs typeface="Times New Roman" panose="02020603050405020304" pitchFamily="18" charset="0"/>
              </a:rPr>
              <a:t>ΕΚΑΕ</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chemeClr val="accent2"/>
                </a:solidFill>
              </a:rPr>
              <a:t>Θεσμοί και έδρες</a:t>
            </a:r>
          </a:p>
          <a:p>
            <a:pPr marL="285750" indent="-285750" algn="just">
              <a:buFont typeface="Arial" panose="020B0604020202020204" pitchFamily="34" charset="0"/>
              <a:buChar char="•"/>
            </a:pPr>
            <a:r>
              <a:rPr lang="el-GR" b="1" dirty="0">
                <a:solidFill>
                  <a:schemeClr val="accent2"/>
                </a:solidFill>
              </a:rPr>
              <a:t>Η Κοινή Συνέλευση μετονομάσθηκε, από το 1962, σε Ευρωπαϊκό Κοινοβούλιο.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Ακόμη</a:t>
            </a:r>
            <a:r>
              <a:rPr lang="el-GR" b="1" dirty="0">
                <a:solidFill>
                  <a:schemeClr val="accent2"/>
                </a:solidFill>
              </a:rPr>
              <a:t>, συστήθηκε η Ευρωπαϊκή Οικονομική και Κοινωνική Επιτροπή (</a:t>
            </a:r>
            <a:r>
              <a:rPr lang="el-GR" b="1" dirty="0" smtClean="0">
                <a:solidFill>
                  <a:schemeClr val="accent2"/>
                </a:solidFill>
              </a:rPr>
              <a:t>ΕΟΚΕ), ως </a:t>
            </a:r>
            <a:r>
              <a:rPr lang="el-GR" b="1" dirty="0">
                <a:solidFill>
                  <a:schemeClr val="accent2"/>
                </a:solidFill>
              </a:rPr>
              <a:t>χώρος συζήτησης που παρείχε βήμα για ομάδες συμφερόντων όπως, συνδικαλιστές, εργοδότες, αγρότες κ.λπ. για να διατυπώνουν τις απόψεις τους σχετικά με τις νομοθετικές προτάσεις. </a:t>
            </a:r>
          </a:p>
          <a:p>
            <a:pPr marL="285750" indent="-285750" algn="just">
              <a:buFont typeface="Arial" panose="020B0604020202020204" pitchFamily="34" charset="0"/>
              <a:buChar char="•"/>
            </a:pPr>
            <a:r>
              <a:rPr lang="el-GR" b="1" dirty="0">
                <a:solidFill>
                  <a:schemeClr val="accent2"/>
                </a:solidFill>
              </a:rPr>
              <a:t>Το 1965 υπογράφηκε στις Βρυξέλλες η Συνθήκη Συγχώνευσης των εκτελεστικών οργάνων των τριών </a:t>
            </a:r>
            <a:r>
              <a:rPr lang="el-GR" b="1" dirty="0" smtClean="0">
                <a:solidFill>
                  <a:schemeClr val="accent2"/>
                </a:solidFill>
              </a:rPr>
              <a:t>Κοινοτήτων, </a:t>
            </a:r>
            <a:r>
              <a:rPr lang="el-GR" b="1" dirty="0">
                <a:solidFill>
                  <a:schemeClr val="accent2"/>
                </a:solidFill>
              </a:rPr>
              <a:t>η οποία θα ίσχυε από την </a:t>
            </a:r>
            <a:r>
              <a:rPr lang="el-GR" b="1" dirty="0" smtClean="0">
                <a:solidFill>
                  <a:schemeClr val="accent2"/>
                </a:solidFill>
              </a:rPr>
              <a:t>1</a:t>
            </a:r>
            <a:r>
              <a:rPr lang="el-GR" b="1" baseline="30000" dirty="0" smtClean="0">
                <a:solidFill>
                  <a:schemeClr val="accent2"/>
                </a:solidFill>
              </a:rPr>
              <a:t>η</a:t>
            </a:r>
            <a:r>
              <a:rPr lang="el-GR" b="1" dirty="0" smtClean="0">
                <a:solidFill>
                  <a:schemeClr val="accent2"/>
                </a:solidFill>
              </a:rPr>
              <a:t> </a:t>
            </a:r>
            <a:r>
              <a:rPr lang="el-GR" b="1" dirty="0">
                <a:solidFill>
                  <a:schemeClr val="accent2"/>
                </a:solidFill>
              </a:rPr>
              <a:t>Ιουλίου του 1967, οπότε οι Ευρωπαϊκές Κοινότητες απέκτησαν ενιαία Επιτροπή και ενιαίο Συμβούλιο Υπουργών. Ωστόσο, θα εξακολουθούσαν να λειτουργούν σύμφωνα με τους κανόνες που ίσχυαν για την κάθε μία από αυτές ξεχωριστά</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Έδρα των δύο ν</a:t>
            </a:r>
            <a:r>
              <a:rPr lang="el-GR" b="1" dirty="0">
                <a:solidFill>
                  <a:schemeClr val="accent2"/>
                </a:solidFill>
              </a:rPr>
              <a:t>έ</a:t>
            </a:r>
            <a:r>
              <a:rPr lang="el-GR" b="1" dirty="0" smtClean="0">
                <a:solidFill>
                  <a:schemeClr val="accent2"/>
                </a:solidFill>
              </a:rPr>
              <a:t>ων Επιτροπών, καθώς και του Συμβουλίου των Υπουργών ήταν οι Βρυξέλλες, της Κοινής Συνέλευσης παρέμεινε το Στρασβούργο και του Δικαστηρίου το Λουξεμβούργο.</a:t>
            </a:r>
            <a:endParaRPr lang="el-GR" b="1" dirty="0">
              <a:solidFill>
                <a:schemeClr val="accent2"/>
              </a:solidFill>
            </a:endParaRPr>
          </a:p>
          <a:p>
            <a:pPr marL="285750" indent="-285750" algn="just">
              <a:buFont typeface="Arial" panose="020B0604020202020204" pitchFamily="34" charset="0"/>
              <a:buChar char="•"/>
            </a:pPr>
            <a:endParaRPr lang="el-GR" b="1" dirty="0">
              <a:solidFill>
                <a:schemeClr val="accent2"/>
              </a:solidFill>
            </a:endParaRPr>
          </a:p>
        </p:txBody>
      </p:sp>
      <p:sp>
        <p:nvSpPr>
          <p:cNvPr id="11" name="TextBox 10"/>
          <p:cNvSpPr txBox="1"/>
          <p:nvPr/>
        </p:nvSpPr>
        <p:spPr>
          <a:xfrm>
            <a:off x="0" y="3583900"/>
            <a:ext cx="4751882" cy="2893100"/>
          </a:xfrm>
          <a:prstGeom prst="rect">
            <a:avLst/>
          </a:prstGeom>
          <a:noFill/>
        </p:spPr>
        <p:txBody>
          <a:bodyPr wrap="square" rtlCol="0">
            <a:spAutoFit/>
          </a:bodyPr>
          <a:lstStyle/>
          <a:p>
            <a:r>
              <a:rPr lang="el-GR" sz="1400" b="1" dirty="0" smtClean="0">
                <a:solidFill>
                  <a:schemeClr val="accent2"/>
                </a:solidFill>
              </a:rPr>
              <a:t>Οι έδρες των θεσμικών οργάνων</a:t>
            </a:r>
          </a:p>
          <a:p>
            <a:pPr algn="just"/>
            <a:r>
              <a:rPr lang="el-GR" sz="1400" b="1" i="1" dirty="0" smtClean="0">
                <a:solidFill>
                  <a:schemeClr val="accent2"/>
                </a:solidFill>
              </a:rPr>
              <a:t>Η Ευρώπη </a:t>
            </a:r>
            <a:r>
              <a:rPr lang="el-GR" sz="1400" b="1" i="1" dirty="0">
                <a:solidFill>
                  <a:schemeClr val="accent2"/>
                </a:solidFill>
              </a:rPr>
              <a:t>μεταφερόμενη από τον </a:t>
            </a:r>
            <a:r>
              <a:rPr lang="el-GR" sz="1400" b="1" i="1" dirty="0" smtClean="0">
                <a:solidFill>
                  <a:schemeClr val="accent2"/>
                </a:solidFill>
              </a:rPr>
              <a:t>ταύρο, αναρωτιέται </a:t>
            </a:r>
            <a:r>
              <a:rPr lang="el-GR" sz="1400" b="1" i="1" dirty="0">
                <a:solidFill>
                  <a:schemeClr val="accent2"/>
                </a:solidFill>
              </a:rPr>
              <a:t>για την κατεύθυνση που πρέπει να ακολουθήσει για τη νέα της έδρα. Ως έδρα των </a:t>
            </a:r>
            <a:r>
              <a:rPr lang="el-GR" sz="1400" b="1" i="1" dirty="0" smtClean="0">
                <a:solidFill>
                  <a:schemeClr val="accent2"/>
                </a:solidFill>
              </a:rPr>
              <a:t>Επιτροπών</a:t>
            </a:r>
            <a:r>
              <a:rPr lang="el-GR" sz="1400" b="1" i="1" dirty="0">
                <a:solidFill>
                  <a:schemeClr val="accent2"/>
                </a:solidFill>
              </a:rPr>
              <a:t>, της ΕΟΚ και της ΕΚΑΕ ορίστηκαν οι Βρυξέλλες, παρά τις διαφωνίες του Λουξεμβούργου που αποτελούσε την έδρα της Ύπατης Αρχής της ΕΚΑΧ. </a:t>
            </a:r>
            <a:r>
              <a:rPr lang="el-GR" sz="1400" b="1" i="1" dirty="0" smtClean="0">
                <a:solidFill>
                  <a:schemeClr val="accent2"/>
                </a:solidFill>
              </a:rPr>
              <a:t>Οι Βρυξέλλες αποτέλεσαν και την έδρα του </a:t>
            </a:r>
            <a:r>
              <a:rPr lang="el-GR" sz="1400" b="1" i="1" dirty="0">
                <a:solidFill>
                  <a:schemeClr val="accent2"/>
                </a:solidFill>
              </a:rPr>
              <a:t>Συμβουλίου των Υπουργών. Το Δικαστήριο παρέμεινε στο Λουξεμβούργο, ενώ η ολομέλεια της Κοινής </a:t>
            </a:r>
            <a:r>
              <a:rPr lang="el-GR" sz="1400" b="1" i="1" dirty="0" smtClean="0">
                <a:solidFill>
                  <a:schemeClr val="accent2"/>
                </a:solidFill>
              </a:rPr>
              <a:t>Συνέλευσης, </a:t>
            </a:r>
            <a:r>
              <a:rPr lang="el-GR" sz="1400" b="1" i="1" dirty="0">
                <a:solidFill>
                  <a:schemeClr val="accent2"/>
                </a:solidFill>
              </a:rPr>
              <a:t>συνέχισε να συνεδριάζει στο Στρασβούργο, μετά από επιμονή της Γαλλίας, με εξαίρεση τις συνεδριάσεις των κοινοβουλευτικών επιτροπών που πραγματοποιούνταν στις </a:t>
            </a:r>
            <a:r>
              <a:rPr lang="el-GR" sz="1400" b="1" i="1" dirty="0" smtClean="0">
                <a:solidFill>
                  <a:schemeClr val="accent2"/>
                </a:solidFill>
              </a:rPr>
              <a:t>Βρυξέλλες</a:t>
            </a:r>
          </a:p>
        </p:txBody>
      </p:sp>
      <p:pic>
        <p:nvPicPr>
          <p:cNvPr id="14" name="1822 - Εικόνα" descr="Cartoon από Geisen σχετικά με το ζήτημα των εδρών των ευρωπαϊκών θεσμικών οργάνων (Φεβρουάριος 1964).jpg"/>
          <p:cNvPicPr>
            <a:picLocks noChangeAspect="1"/>
          </p:cNvPicPr>
          <p:nvPr/>
        </p:nvPicPr>
        <p:blipFill>
          <a:blip r:embed="rId3" cstate="print"/>
          <a:stretch>
            <a:fillRect/>
          </a:stretch>
        </p:blipFill>
        <p:spPr>
          <a:xfrm>
            <a:off x="891005" y="1624013"/>
            <a:ext cx="2640954" cy="2012512"/>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12</a:t>
            </a:fld>
            <a:endParaRPr lang="en-US" altLang="en-US"/>
          </a:p>
        </p:txBody>
      </p:sp>
    </p:spTree>
    <p:extLst>
      <p:ext uri="{BB962C8B-B14F-4D97-AF65-F5344CB8AC3E}">
        <p14:creationId xmlns:p14="http://schemas.microsoft.com/office/powerpoint/2010/main" val="1273543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a:t>
            </a:r>
            <a:r>
              <a:rPr lang="el-GR" sz="2000" b="1" dirty="0" smtClean="0">
                <a:solidFill>
                  <a:schemeClr val="accent2"/>
                </a:solidFill>
                <a:cs typeface="Times New Roman" panose="02020603050405020304" pitchFamily="18" charset="0"/>
              </a:rPr>
              <a:t>λειτουργία </a:t>
            </a:r>
            <a:r>
              <a:rPr lang="el-GR" sz="2000" b="1" dirty="0">
                <a:solidFill>
                  <a:schemeClr val="accent2"/>
                </a:solidFill>
                <a:cs typeface="Times New Roman" panose="02020603050405020304" pitchFamily="18" charset="0"/>
              </a:rPr>
              <a:t>της ΕΟΚ και της </a:t>
            </a:r>
            <a:r>
              <a:rPr lang="el-GR" sz="2000" b="1" dirty="0" smtClean="0">
                <a:solidFill>
                  <a:schemeClr val="accent2"/>
                </a:solidFill>
                <a:cs typeface="Times New Roman" panose="02020603050405020304" pitchFamily="18" charset="0"/>
              </a:rPr>
              <a:t>ΕΚΑΕ </a:t>
            </a:r>
            <a:r>
              <a:rPr lang="el-GR" sz="1000" b="1"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chemeClr val="accent2"/>
                </a:solidFill>
              </a:rPr>
              <a:t>Η λειτουργία της ΕΟΚ</a:t>
            </a:r>
          </a:p>
          <a:p>
            <a:pPr marL="285750" indent="-285750" algn="just">
              <a:buFont typeface="Arial" panose="020B0604020202020204" pitchFamily="34" charset="0"/>
              <a:buChar char="•"/>
            </a:pPr>
            <a:r>
              <a:rPr lang="el-GR" b="1" dirty="0">
                <a:solidFill>
                  <a:schemeClr val="accent2"/>
                </a:solidFill>
              </a:rPr>
              <a:t>Η κοινή αγορά </a:t>
            </a:r>
            <a:r>
              <a:rPr lang="el-GR" b="1" dirty="0" smtClean="0">
                <a:solidFill>
                  <a:schemeClr val="accent2"/>
                </a:solidFill>
              </a:rPr>
              <a:t>που προέβλεπε </a:t>
            </a:r>
            <a:r>
              <a:rPr lang="el-GR" b="1" dirty="0">
                <a:solidFill>
                  <a:schemeClr val="accent2"/>
                </a:solidFill>
              </a:rPr>
              <a:t>η </a:t>
            </a:r>
            <a:r>
              <a:rPr lang="el-GR" b="1" dirty="0" smtClean="0">
                <a:solidFill>
                  <a:schemeClr val="accent2"/>
                </a:solidFill>
              </a:rPr>
              <a:t>ΕΟΚ και θα υλοποιούταν σε </a:t>
            </a:r>
            <a:r>
              <a:rPr lang="el-GR" b="1" dirty="0" err="1">
                <a:solidFill>
                  <a:schemeClr val="accent2"/>
                </a:solidFill>
              </a:rPr>
              <a:t>σε</a:t>
            </a:r>
            <a:r>
              <a:rPr lang="el-GR" b="1" dirty="0">
                <a:solidFill>
                  <a:schemeClr val="accent2"/>
                </a:solidFill>
              </a:rPr>
              <a:t> τρία στάδια, διάρκειας τεσσάρων ετών το </a:t>
            </a:r>
            <a:r>
              <a:rPr lang="el-GR" b="1" dirty="0" smtClean="0">
                <a:solidFill>
                  <a:schemeClr val="accent2"/>
                </a:solidFill>
              </a:rPr>
              <a:t>καθένα, βασιζόταν </a:t>
            </a:r>
            <a:r>
              <a:rPr lang="el-GR" b="1" dirty="0">
                <a:solidFill>
                  <a:schemeClr val="accent2"/>
                </a:solidFill>
              </a:rPr>
              <a:t>στις γνωστές «τέσσερις ελευθερίες», δηλαδή στην ελεύθερη κυκλοφορία προσώπων, υπηρεσιών, εμπορευμάτων και κεφαλαίων και θα διεπόταν από την αρχή του ελεύθερου </a:t>
            </a:r>
            <a:r>
              <a:rPr lang="el-GR" b="1" dirty="0" smtClean="0">
                <a:solidFill>
                  <a:schemeClr val="accent2"/>
                </a:solidFill>
              </a:rPr>
              <a:t>ανταγωνισμού.</a:t>
            </a: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ροβλεπόταν </a:t>
            </a:r>
            <a:r>
              <a:rPr lang="el-GR" b="1" dirty="0">
                <a:solidFill>
                  <a:schemeClr val="accent2"/>
                </a:solidFill>
              </a:rPr>
              <a:t>η δημιουργία τελωνειακής ένωσης, με την κατάργηση των τελωνειακών δασμών μεταξύ των κρατών-μελών και των ποσοστώσεων στις μεταξύ τους εμπορικές συναλλαγές, καθώς και τη θέσπιση Κοινού Εξωτερικού Δασμολογίου (ΚΕΔ) έναντι των προϊόντων των τρίτων χωρών. Ακόμη καθιερωνόταν </a:t>
            </a:r>
            <a:r>
              <a:rPr lang="el-GR" b="1" dirty="0" smtClean="0">
                <a:solidFill>
                  <a:schemeClr val="accent2"/>
                </a:solidFill>
              </a:rPr>
              <a:t>κοινή </a:t>
            </a:r>
            <a:r>
              <a:rPr lang="el-GR" b="1" dirty="0">
                <a:solidFill>
                  <a:schemeClr val="accent2"/>
                </a:solidFill>
              </a:rPr>
              <a:t>εξωτερική εμπορική πολιτική, καθώς και η χάραξη άλλων κοινών </a:t>
            </a:r>
            <a:r>
              <a:rPr lang="el-GR" b="1" dirty="0" smtClean="0">
                <a:solidFill>
                  <a:schemeClr val="accent2"/>
                </a:solidFill>
              </a:rPr>
              <a:t>πολιτικών.</a:t>
            </a:r>
          </a:p>
          <a:p>
            <a:pPr marL="285750" indent="-285750" algn="just">
              <a:buFont typeface="Arial" panose="020B0604020202020204" pitchFamily="34" charset="0"/>
              <a:buChar char="•"/>
            </a:pPr>
            <a:r>
              <a:rPr lang="el-GR" b="1" dirty="0" smtClean="0">
                <a:solidFill>
                  <a:schemeClr val="accent2"/>
                </a:solidFill>
              </a:rPr>
              <a:t>Ιδρύθηκε </a:t>
            </a:r>
            <a:r>
              <a:rPr lang="el-GR" b="1" dirty="0">
                <a:solidFill>
                  <a:schemeClr val="accent2"/>
                </a:solidFill>
              </a:rPr>
              <a:t>το Ευρωπαϊκό Κοινωνικό Ταμείο (</a:t>
            </a:r>
            <a:r>
              <a:rPr lang="el-GR" b="1" dirty="0" err="1" smtClean="0">
                <a:solidFill>
                  <a:schemeClr val="accent2"/>
                </a:solidFill>
              </a:rPr>
              <a:t>ΕΚοινΤ</a:t>
            </a:r>
            <a:r>
              <a:rPr lang="el-GR" b="1" dirty="0" smtClean="0">
                <a:solidFill>
                  <a:schemeClr val="accent2"/>
                </a:solidFill>
              </a:rPr>
              <a:t>), </a:t>
            </a:r>
            <a:r>
              <a:rPr lang="el-GR" b="1" dirty="0">
                <a:solidFill>
                  <a:schemeClr val="accent2"/>
                </a:solidFill>
              </a:rPr>
              <a:t>το οποίο ξεκίνησε τη δραστηριότητά του στις 11 Μαΐου του </a:t>
            </a:r>
            <a:r>
              <a:rPr lang="el-GR" b="1" dirty="0" smtClean="0">
                <a:solidFill>
                  <a:schemeClr val="accent2"/>
                </a:solidFill>
              </a:rPr>
              <a:t>1960 και προβλέφθηκε </a:t>
            </a:r>
            <a:r>
              <a:rPr lang="el-GR" b="1" dirty="0">
                <a:solidFill>
                  <a:schemeClr val="accent2"/>
                </a:solidFill>
              </a:rPr>
              <a:t>η ίδρυση της Ευρωπαϊκής Τράπεζας Επενδύσεων (</a:t>
            </a:r>
            <a:r>
              <a:rPr lang="el-GR" b="1" dirty="0" smtClean="0">
                <a:solidFill>
                  <a:schemeClr val="accent2"/>
                </a:solidFill>
              </a:rPr>
              <a:t>ΕΤΕ), για τη </a:t>
            </a:r>
            <a:r>
              <a:rPr lang="el-GR" b="1" dirty="0">
                <a:solidFill>
                  <a:schemeClr val="accent2"/>
                </a:solidFill>
              </a:rPr>
              <a:t>χρηματοδότηση των αναγκαίων </a:t>
            </a:r>
            <a:r>
              <a:rPr lang="el-GR" b="1" dirty="0" smtClean="0">
                <a:solidFill>
                  <a:schemeClr val="accent2"/>
                </a:solidFill>
              </a:rPr>
              <a:t>έργων.</a:t>
            </a:r>
            <a:endParaRPr lang="el-GR" b="1" dirty="0">
              <a:solidFill>
                <a:schemeClr val="accent2"/>
              </a:solidFill>
            </a:endParaRPr>
          </a:p>
          <a:p>
            <a:pPr marL="285750" indent="-285750" algn="just">
              <a:buFont typeface="Arial" panose="020B0604020202020204" pitchFamily="34" charset="0"/>
              <a:buChar char="•"/>
            </a:pPr>
            <a:endParaRPr lang="el-GR" b="1" dirty="0">
              <a:solidFill>
                <a:schemeClr val="accent2"/>
              </a:solidFill>
            </a:endParaRPr>
          </a:p>
        </p:txBody>
      </p:sp>
      <p:pic>
        <p:nvPicPr>
          <p:cNvPr id="12" name="1822 - Εικόνα" descr="Walter Hallstein 1957 1.jpg"/>
          <p:cNvPicPr>
            <a:picLocks noChangeAspect="1"/>
          </p:cNvPicPr>
          <p:nvPr/>
        </p:nvPicPr>
        <p:blipFill>
          <a:blip r:embed="rId3" cstate="print"/>
          <a:stretch>
            <a:fillRect/>
          </a:stretch>
        </p:blipFill>
        <p:spPr>
          <a:xfrm>
            <a:off x="1493300" y="1699823"/>
            <a:ext cx="1515110" cy="2030400"/>
          </a:xfrm>
          <a:prstGeom prst="rect">
            <a:avLst/>
          </a:prstGeom>
        </p:spPr>
      </p:pic>
      <p:sp>
        <p:nvSpPr>
          <p:cNvPr id="15" name="TextBox 14"/>
          <p:cNvSpPr txBox="1"/>
          <p:nvPr/>
        </p:nvSpPr>
        <p:spPr>
          <a:xfrm>
            <a:off x="1414004" y="3755275"/>
            <a:ext cx="1955497" cy="738664"/>
          </a:xfrm>
          <a:prstGeom prst="rect">
            <a:avLst/>
          </a:prstGeom>
          <a:noFill/>
        </p:spPr>
        <p:txBody>
          <a:bodyPr wrap="square" rtlCol="0">
            <a:spAutoFit/>
          </a:bodyPr>
          <a:lstStyle/>
          <a:p>
            <a:r>
              <a:rPr lang="en-US" sz="1400" b="1" dirty="0" smtClean="0">
                <a:solidFill>
                  <a:schemeClr val="accent2"/>
                </a:solidFill>
              </a:rPr>
              <a:t>Walter </a:t>
            </a:r>
            <a:r>
              <a:rPr lang="en-US" sz="1400" b="1" dirty="0" err="1" smtClean="0">
                <a:solidFill>
                  <a:schemeClr val="accent2"/>
                </a:solidFill>
              </a:rPr>
              <a:t>Halstein</a:t>
            </a:r>
            <a:r>
              <a:rPr lang="en-US" sz="1400" b="1" dirty="0" smtClean="0">
                <a:solidFill>
                  <a:schemeClr val="accent2"/>
                </a:solidFill>
              </a:rPr>
              <a:t> </a:t>
            </a:r>
          </a:p>
          <a:p>
            <a:r>
              <a:rPr lang="el-GR" sz="1400" b="1" i="1" dirty="0" smtClean="0">
                <a:solidFill>
                  <a:schemeClr val="accent2"/>
                </a:solidFill>
              </a:rPr>
              <a:t>Πρώτος πρόεδρος της Επιτροπής της ΕΟΚ</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13</a:t>
            </a:fld>
            <a:endParaRPr lang="en-US" altLang="en-US"/>
          </a:p>
        </p:txBody>
      </p:sp>
    </p:spTree>
    <p:extLst>
      <p:ext uri="{BB962C8B-B14F-4D97-AF65-F5344CB8AC3E}">
        <p14:creationId xmlns:p14="http://schemas.microsoft.com/office/powerpoint/2010/main" val="3641982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a:t>
            </a:r>
            <a:r>
              <a:rPr lang="el-GR" sz="2000" b="1" dirty="0" smtClean="0">
                <a:solidFill>
                  <a:schemeClr val="accent2"/>
                </a:solidFill>
                <a:cs typeface="Times New Roman" panose="02020603050405020304" pitchFamily="18" charset="0"/>
              </a:rPr>
              <a:t>λειτουργία </a:t>
            </a:r>
            <a:r>
              <a:rPr lang="el-GR" sz="2000" b="1" dirty="0">
                <a:solidFill>
                  <a:schemeClr val="accent2"/>
                </a:solidFill>
                <a:cs typeface="Times New Roman" panose="02020603050405020304" pitchFamily="18" charset="0"/>
              </a:rPr>
              <a:t>της ΕΟΚ και της </a:t>
            </a:r>
            <a:r>
              <a:rPr lang="el-GR" sz="2000" b="1" dirty="0" smtClean="0">
                <a:solidFill>
                  <a:schemeClr val="accent2"/>
                </a:solidFill>
                <a:cs typeface="Times New Roman" panose="02020603050405020304" pitchFamily="18" charset="0"/>
              </a:rPr>
              <a:t>ΕΚΑΕ </a:t>
            </a:r>
            <a:r>
              <a:rPr lang="el-GR" sz="1000" b="1"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Η λειτουργία της ΕΚΑΕ</a:t>
            </a:r>
          </a:p>
          <a:p>
            <a:pPr marL="285750" indent="-285750" algn="just">
              <a:buFont typeface="Arial" panose="020B0604020202020204" pitchFamily="34" charset="0"/>
              <a:buChar char="•"/>
            </a:pPr>
            <a:r>
              <a:rPr lang="el-GR" b="1" dirty="0" smtClean="0">
                <a:solidFill>
                  <a:schemeClr val="accent2"/>
                </a:solidFill>
              </a:rPr>
              <a:t>Θα προσκαλούσε τους ενδιαφερόμενους να </a:t>
            </a:r>
            <a:r>
              <a:rPr lang="el-GR" b="1" dirty="0">
                <a:solidFill>
                  <a:schemeClr val="accent2"/>
                </a:solidFill>
              </a:rPr>
              <a:t>αναπτύσσουν την έρευνα και να εξασφαλίζουν τη διάδοση των τεχνικών γνώσεων και να ανακοινώνουν τα προγράμματα </a:t>
            </a:r>
            <a:r>
              <a:rPr lang="el-GR" b="1" dirty="0" smtClean="0">
                <a:solidFill>
                  <a:schemeClr val="accent2"/>
                </a:solidFill>
              </a:rPr>
              <a:t>τους στον </a:t>
            </a:r>
            <a:r>
              <a:rPr lang="el-GR" b="1" dirty="0">
                <a:solidFill>
                  <a:schemeClr val="accent2"/>
                </a:solidFill>
              </a:rPr>
              <a:t>τομέα της </a:t>
            </a:r>
            <a:r>
              <a:rPr lang="el-GR" b="1" dirty="0" smtClean="0">
                <a:solidFill>
                  <a:schemeClr val="accent2"/>
                </a:solidFill>
              </a:rPr>
              <a:t>έρευνας</a:t>
            </a:r>
            <a:r>
              <a:rPr lang="el-GR" b="1" dirty="0">
                <a:solidFill>
                  <a:schemeClr val="accent2"/>
                </a:solidFill>
              </a:rPr>
              <a:t>.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Θ</a:t>
            </a:r>
            <a:r>
              <a:rPr lang="el-GR" b="1" dirty="0" smtClean="0">
                <a:solidFill>
                  <a:schemeClr val="accent2"/>
                </a:solidFill>
              </a:rPr>
              <a:t>α </a:t>
            </a:r>
            <a:r>
              <a:rPr lang="el-GR" b="1" dirty="0">
                <a:solidFill>
                  <a:schemeClr val="accent2"/>
                </a:solidFill>
              </a:rPr>
              <a:t>διευκόλυνε τις επενδύσεις για τη δημιουργία βασικών εγκαταστάσεων ανάπτυξης της πυρηνικής ενέργειας εντός της Κοινότητας και θα μεριμνούσε για τον τακτικό και δίκαιο εφοδιασμό με πυρηνικά καύσιμα όλων των χρηστών της Κοινότητας</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Θ</a:t>
            </a:r>
            <a:r>
              <a:rPr lang="el-GR" b="1" dirty="0" smtClean="0">
                <a:solidFill>
                  <a:schemeClr val="accent2"/>
                </a:solidFill>
              </a:rPr>
              <a:t>α </a:t>
            </a:r>
            <a:r>
              <a:rPr lang="el-GR" b="1" dirty="0">
                <a:solidFill>
                  <a:schemeClr val="accent2"/>
                </a:solidFill>
              </a:rPr>
              <a:t>διασφάλιζε την εφαρμογή ομοιόμορφων κανόνων ασφάλειας για την προστασία της υγείας του πληθυσμού και των εργαζομένων, ενώ θα εγγυάτο ότι τα πυρηνικά υλικά δεν χρησιμοποιούνταν για στρατιωτικούς </a:t>
            </a:r>
            <a:r>
              <a:rPr lang="el-GR" b="1" dirty="0" smtClean="0">
                <a:solidFill>
                  <a:schemeClr val="accent2"/>
                </a:solidFill>
              </a:rPr>
              <a:t>σκοπούς.</a:t>
            </a:r>
          </a:p>
          <a:p>
            <a:pPr marL="285750" indent="-285750" algn="just">
              <a:buFont typeface="Arial" panose="020B0604020202020204" pitchFamily="34" charset="0"/>
              <a:buChar char="•"/>
            </a:pPr>
            <a:r>
              <a:rPr lang="el-GR" b="1" dirty="0" smtClean="0">
                <a:solidFill>
                  <a:schemeClr val="accent2"/>
                </a:solidFill>
              </a:rPr>
              <a:t>Θα </a:t>
            </a:r>
            <a:r>
              <a:rPr lang="el-GR" b="1" dirty="0">
                <a:solidFill>
                  <a:schemeClr val="accent2"/>
                </a:solidFill>
              </a:rPr>
              <a:t>προωθούσε την ειρηνική χρησιμοποίηση της πυρηνικής ενέργειας, μέσω </a:t>
            </a:r>
            <a:r>
              <a:rPr lang="el-GR" b="1" dirty="0" smtClean="0">
                <a:solidFill>
                  <a:schemeClr val="accent2"/>
                </a:solidFill>
              </a:rPr>
              <a:t>συνεργασίας </a:t>
            </a:r>
            <a:r>
              <a:rPr lang="el-GR" b="1" dirty="0">
                <a:solidFill>
                  <a:schemeClr val="accent2"/>
                </a:solidFill>
              </a:rPr>
              <a:t>με τρίτες χώρες και με διεθνείς οργανισμούς, ενώ τα κράτη-μέλη </a:t>
            </a:r>
            <a:r>
              <a:rPr lang="el-GR" b="1" dirty="0" smtClean="0">
                <a:solidFill>
                  <a:schemeClr val="accent2"/>
                </a:solidFill>
              </a:rPr>
              <a:t>όφειλαν </a:t>
            </a:r>
            <a:r>
              <a:rPr lang="el-GR" b="1" dirty="0">
                <a:solidFill>
                  <a:schemeClr val="accent2"/>
                </a:solidFill>
              </a:rPr>
              <a:t>να ανακοινώνουν </a:t>
            </a:r>
            <a:r>
              <a:rPr lang="el-GR" b="1" dirty="0" smtClean="0">
                <a:solidFill>
                  <a:schemeClr val="accent2"/>
                </a:solidFill>
              </a:rPr>
              <a:t>σχέδια </a:t>
            </a:r>
            <a:r>
              <a:rPr lang="el-GR" b="1" dirty="0">
                <a:solidFill>
                  <a:schemeClr val="accent2"/>
                </a:solidFill>
              </a:rPr>
              <a:t>συμφωνιών </a:t>
            </a:r>
            <a:r>
              <a:rPr lang="el-GR" b="1" dirty="0" smtClean="0">
                <a:solidFill>
                  <a:schemeClr val="accent2"/>
                </a:solidFill>
              </a:rPr>
              <a:t>με </a:t>
            </a:r>
            <a:r>
              <a:rPr lang="el-GR" b="1" dirty="0">
                <a:solidFill>
                  <a:schemeClr val="accent2"/>
                </a:solidFill>
              </a:rPr>
              <a:t>τρίτες χώρες, διεθνείς οργανισμούς ή φυσικά </a:t>
            </a:r>
            <a:r>
              <a:rPr lang="el-GR" b="1" dirty="0" smtClean="0">
                <a:solidFill>
                  <a:schemeClr val="accent2"/>
                </a:solidFill>
              </a:rPr>
              <a:t>πρόσωπα.</a:t>
            </a:r>
            <a:endParaRPr lang="el-GR" b="1" dirty="0">
              <a:solidFill>
                <a:schemeClr val="accent2"/>
              </a:solidFill>
            </a:endParaRPr>
          </a:p>
        </p:txBody>
      </p:sp>
      <p:sp>
        <p:nvSpPr>
          <p:cNvPr id="15" name="TextBox 14"/>
          <p:cNvSpPr txBox="1"/>
          <p:nvPr/>
        </p:nvSpPr>
        <p:spPr>
          <a:xfrm>
            <a:off x="1441963" y="3720230"/>
            <a:ext cx="1927537" cy="750457"/>
          </a:xfrm>
          <a:prstGeom prst="rect">
            <a:avLst/>
          </a:prstGeom>
          <a:noFill/>
        </p:spPr>
        <p:txBody>
          <a:bodyPr wrap="square" rtlCol="0">
            <a:spAutoFit/>
          </a:bodyPr>
          <a:lstStyle/>
          <a:p>
            <a:r>
              <a:rPr lang="en-US" sz="1400" b="1" dirty="0">
                <a:solidFill>
                  <a:schemeClr val="accent2"/>
                </a:solidFill>
              </a:rPr>
              <a:t>Louis </a:t>
            </a:r>
            <a:r>
              <a:rPr lang="en-US" sz="1400" b="1" dirty="0" smtClean="0">
                <a:solidFill>
                  <a:schemeClr val="accent2"/>
                </a:solidFill>
              </a:rPr>
              <a:t>Armand</a:t>
            </a:r>
            <a:endParaRPr lang="el-GR" sz="1400" b="1" dirty="0" smtClean="0">
              <a:solidFill>
                <a:schemeClr val="accent2"/>
              </a:solidFill>
            </a:endParaRPr>
          </a:p>
          <a:p>
            <a:r>
              <a:rPr lang="el-GR" sz="1400" b="1" i="1" dirty="0" smtClean="0">
                <a:solidFill>
                  <a:schemeClr val="accent2"/>
                </a:solidFill>
              </a:rPr>
              <a:t>Πρώτος πρόεδρος της Επιτροπής της ΕΚΑΕ</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446" y="1673149"/>
            <a:ext cx="1515600" cy="2030400"/>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14</a:t>
            </a:fld>
            <a:endParaRPr lang="en-US" altLang="en-US"/>
          </a:p>
        </p:txBody>
      </p:sp>
    </p:spTree>
    <p:extLst>
      <p:ext uri="{BB962C8B-B14F-4D97-AF65-F5344CB8AC3E}">
        <p14:creationId xmlns:p14="http://schemas.microsoft.com/office/powerpoint/2010/main" val="2662459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smtClean="0">
                <a:solidFill>
                  <a:schemeClr val="accent2"/>
                </a:solidFill>
                <a:cs typeface="Times New Roman" panose="02020603050405020304" pitchFamily="18" charset="0"/>
              </a:rPr>
              <a:t>Αποτελέσματα λειτουργίας </a:t>
            </a:r>
            <a:r>
              <a:rPr lang="el-GR" sz="2000" b="1" dirty="0">
                <a:solidFill>
                  <a:schemeClr val="accent2"/>
                </a:solidFill>
                <a:cs typeface="Times New Roman" panose="02020603050405020304" pitchFamily="18" charset="0"/>
              </a:rPr>
              <a:t>της ΕΟΚ και της </a:t>
            </a:r>
            <a:r>
              <a:rPr lang="el-GR" sz="2000" b="1" dirty="0" smtClean="0">
                <a:solidFill>
                  <a:schemeClr val="accent2"/>
                </a:solidFill>
                <a:cs typeface="Times New Roman" panose="02020603050405020304" pitchFamily="18" charset="0"/>
              </a:rPr>
              <a:t>ΕΚΑΕ</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Η πορεία της ΕΟΚ και της ΕΚΑΕ</a:t>
            </a:r>
          </a:p>
          <a:p>
            <a:pPr marL="285750" indent="-285750" algn="just">
              <a:buFont typeface="Arial" panose="020B0604020202020204" pitchFamily="34" charset="0"/>
              <a:buChar char="•"/>
            </a:pPr>
            <a:r>
              <a:rPr lang="el-GR" b="1" dirty="0">
                <a:solidFill>
                  <a:schemeClr val="accent2"/>
                </a:solidFill>
              </a:rPr>
              <a:t>Κατά τη </a:t>
            </a:r>
            <a:r>
              <a:rPr lang="el-GR" b="1" dirty="0" smtClean="0">
                <a:solidFill>
                  <a:schemeClr val="accent2"/>
                </a:solidFill>
              </a:rPr>
              <a:t>δεκαετία </a:t>
            </a:r>
            <a:r>
              <a:rPr lang="el-GR" b="1" dirty="0">
                <a:solidFill>
                  <a:schemeClr val="accent2"/>
                </a:solidFill>
              </a:rPr>
              <a:t>του 1960, η ΕΚΑΕ αντιμετώπισε δυσκολίες στην εκπλήρωση του έργου της, με δεδομένο ότι </a:t>
            </a:r>
            <a:r>
              <a:rPr lang="el-GR" b="1" dirty="0" err="1">
                <a:solidFill>
                  <a:schemeClr val="accent2"/>
                </a:solidFill>
              </a:rPr>
              <a:t>μεσούντος</a:t>
            </a:r>
            <a:r>
              <a:rPr lang="el-GR" b="1" dirty="0">
                <a:solidFill>
                  <a:schemeClr val="accent2"/>
                </a:solidFill>
              </a:rPr>
              <a:t> του «πολέμου των αντιδραστήρων», η Γαλλία προτίμησε αντιδραστήρες φυσικού ουρανίου που διέθετε, αποκλείοντας </a:t>
            </a:r>
            <a:r>
              <a:rPr lang="el-GR" b="1" dirty="0" smtClean="0">
                <a:solidFill>
                  <a:schemeClr val="accent2"/>
                </a:solidFill>
              </a:rPr>
              <a:t>υπερατλαντικές συνεργασίες, </a:t>
            </a:r>
            <a:r>
              <a:rPr lang="el-GR" b="1" dirty="0">
                <a:solidFill>
                  <a:schemeClr val="accent2"/>
                </a:solidFill>
              </a:rPr>
              <a:t>ενώ η Γερμανία προτίμησε τη συνεργασία με αμερικανικές εταιρείες </a:t>
            </a:r>
            <a:r>
              <a:rPr lang="el-GR" b="1" dirty="0" smtClean="0">
                <a:solidFill>
                  <a:schemeClr val="accent2"/>
                </a:solidFill>
              </a:rPr>
              <a:t>που </a:t>
            </a:r>
            <a:r>
              <a:rPr lang="el-GR" b="1" dirty="0">
                <a:solidFill>
                  <a:schemeClr val="accent2"/>
                </a:solidFill>
              </a:rPr>
              <a:t>χρησιμοποιούσαν οικονομικότερο εμπλουτισμένο ουράνιο.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δεκαετία του 1960 υπήρξε μία περίοδος σχετικής αδράνειας και για την ΕΟΚ, κυρίως λόγω της στάσης της Γαλλίας του </a:t>
            </a:r>
            <a:r>
              <a:rPr lang="el-GR" b="1" dirty="0" err="1">
                <a:solidFill>
                  <a:schemeClr val="accent2"/>
                </a:solidFill>
              </a:rPr>
              <a:t>Charles</a:t>
            </a:r>
            <a:r>
              <a:rPr lang="el-GR" b="1" dirty="0">
                <a:solidFill>
                  <a:schemeClr val="accent2"/>
                </a:solidFill>
              </a:rPr>
              <a:t> de </a:t>
            </a:r>
            <a:r>
              <a:rPr lang="el-GR" b="1" dirty="0" err="1">
                <a:solidFill>
                  <a:schemeClr val="accent2"/>
                </a:solidFill>
              </a:rPr>
              <a:t>Gaulle</a:t>
            </a:r>
            <a:r>
              <a:rPr lang="el-GR" b="1" dirty="0">
                <a:solidFill>
                  <a:schemeClr val="accent2"/>
                </a:solidFill>
              </a:rPr>
              <a:t> (ντε </a:t>
            </a:r>
            <a:r>
              <a:rPr lang="el-GR" b="1" dirty="0" err="1">
                <a:solidFill>
                  <a:schemeClr val="accent2"/>
                </a:solidFill>
              </a:rPr>
              <a:t>Γκωλ</a:t>
            </a:r>
            <a:r>
              <a:rPr lang="el-GR" b="1" dirty="0">
                <a:solidFill>
                  <a:schemeClr val="accent2"/>
                </a:solidFill>
              </a:rPr>
              <a:t>, 1890 – 1970) και των τριβών της </a:t>
            </a:r>
            <a:r>
              <a:rPr lang="el-GR" b="1" dirty="0" smtClean="0">
                <a:solidFill>
                  <a:schemeClr val="accent2"/>
                </a:solidFill>
              </a:rPr>
              <a:t>με </a:t>
            </a:r>
            <a:r>
              <a:rPr lang="el-GR" b="1" dirty="0">
                <a:solidFill>
                  <a:schemeClr val="accent2"/>
                </a:solidFill>
              </a:rPr>
              <a:t>τις </a:t>
            </a:r>
            <a:r>
              <a:rPr lang="el-GR" b="1" dirty="0" smtClean="0">
                <a:solidFill>
                  <a:schemeClr val="accent2"/>
                </a:solidFill>
              </a:rPr>
              <a:t>Επιτροπές.</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ΕΟΚ ολοκλήρωσε την τελωνειακή ένωση των «Έξι» μέχρι την 1η Ιουλίου του 1968 και ακολούθησε στη συνέχεια μία περισσότερο επιτυχημένη πορεία που χαλύβδωσε τη βούληση των ευρωπαϊστών για την πραγματοποίηση περαιτέρω βημάτων προς την ολοκλήρωση. Σ’ αυτό συνέβαλαν κυρίως το καθεστώς της κοινής αγοράς, η τελωνειακή ένωση και η κοινή εξωτερική εμπορική </a:t>
            </a:r>
            <a:r>
              <a:rPr lang="el-GR" b="1" dirty="0" smtClean="0">
                <a:solidFill>
                  <a:schemeClr val="accent2"/>
                </a:solidFill>
              </a:rPr>
              <a:t>πολιτική.</a:t>
            </a:r>
          </a:p>
        </p:txBody>
      </p:sp>
      <p:sp>
        <p:nvSpPr>
          <p:cNvPr id="11" name="TextBox 10"/>
          <p:cNvSpPr txBox="1"/>
          <p:nvPr/>
        </p:nvSpPr>
        <p:spPr>
          <a:xfrm>
            <a:off x="153922" y="5534770"/>
            <a:ext cx="4565700" cy="307777"/>
          </a:xfrm>
          <a:prstGeom prst="rect">
            <a:avLst/>
          </a:prstGeom>
          <a:noFill/>
        </p:spPr>
        <p:txBody>
          <a:bodyPr wrap="square" rtlCol="0">
            <a:spAutoFit/>
          </a:bodyPr>
          <a:lstStyle/>
          <a:p>
            <a:r>
              <a:rPr lang="el-GR" sz="1400" b="1" dirty="0" smtClean="0">
                <a:solidFill>
                  <a:schemeClr val="accent2"/>
                </a:solidFill>
              </a:rPr>
              <a:t>Οι Ευρωπαϊκές Κοινότητες το 1958</a:t>
            </a:r>
          </a:p>
        </p:txBody>
      </p:sp>
      <p:pic>
        <p:nvPicPr>
          <p:cNvPr id="12" name="243 - Εικόνα" descr="Map of Europe 1958-1.bmp"/>
          <p:cNvPicPr/>
          <p:nvPr/>
        </p:nvPicPr>
        <p:blipFill>
          <a:blip r:embed="rId3" cstate="print"/>
          <a:stretch>
            <a:fillRect/>
          </a:stretch>
        </p:blipFill>
        <p:spPr>
          <a:xfrm>
            <a:off x="64270" y="1710731"/>
            <a:ext cx="4655352" cy="3824039"/>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15</a:t>
            </a:fld>
            <a:endParaRPr lang="en-US" altLang="en-US"/>
          </a:p>
        </p:txBody>
      </p:sp>
    </p:spTree>
    <p:extLst>
      <p:ext uri="{BB962C8B-B14F-4D97-AF65-F5344CB8AC3E}">
        <p14:creationId xmlns:p14="http://schemas.microsoft.com/office/powerpoint/2010/main" val="1568050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εξέλιξη και οι επιπτώσεις του Ψυχρού Πολέμου στην Ευρώπη</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chemeClr val="accent2"/>
                </a:solidFill>
              </a:rPr>
              <a:t>Το Ζήτημα του Βερολίνου και οι απεργίες των </a:t>
            </a:r>
            <a:r>
              <a:rPr lang="el-GR" b="1" dirty="0" smtClean="0">
                <a:solidFill>
                  <a:schemeClr val="accent2"/>
                </a:solidFill>
              </a:rPr>
              <a:t>εργαζομένων</a:t>
            </a:r>
          </a:p>
          <a:p>
            <a:pPr marL="285750" indent="-285750" algn="just">
              <a:buFont typeface="Arial" panose="020B0604020202020204" pitchFamily="34" charset="0"/>
              <a:buChar char="•"/>
            </a:pPr>
            <a:r>
              <a:rPr lang="el-GR" b="1" dirty="0">
                <a:solidFill>
                  <a:schemeClr val="accent2"/>
                </a:solidFill>
              </a:rPr>
              <a:t>. Το 1953 η κυβέρνηση της Λαϊκής Δημοκρατίας της Γερμανίας επέβαλε δυσμενέστερες συνθήκες εργασίας χωρίς καμία προοπτική βελτίωσης στο επίπεδο της ζωής του εργατικού δυναμικού της χώρας.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Οι </a:t>
            </a:r>
            <a:r>
              <a:rPr lang="el-GR" b="1" dirty="0">
                <a:solidFill>
                  <a:schemeClr val="accent2"/>
                </a:solidFill>
              </a:rPr>
              <a:t>εργαζόμενοι του Ανατολικού Βερολίνου αντιδρώντας στα μέτρα αυτά οργάνωσαν απεργίες στις 16 και 17 Ιουνίου του 1953, που πολύ σύντομα εξαπλώθηκαν σε όλη τη Λαϊκή Δημοκρατία της Γερμανίας.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Οι </a:t>
            </a:r>
            <a:r>
              <a:rPr lang="el-GR" b="1" dirty="0">
                <a:solidFill>
                  <a:schemeClr val="accent2"/>
                </a:solidFill>
              </a:rPr>
              <a:t>εξεγέρσεις αυτές καταστάληκαν βίαια από σοβιετικά στρατεύματα και άρματα μάχης, που άφησαν πολλούς νεκρούς και τραυματίες, ενώ ακολούθησαν και θανατικές καταδίκες των πρωτεργατών.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βίαιη καταστολή των απεργιών του Ιουνίου του 1953 είχε ως αποτέλεσμα αρκετές εκατοντάδες χιλιάδες </a:t>
            </a:r>
            <a:r>
              <a:rPr lang="el-GR" b="1" dirty="0" err="1">
                <a:solidFill>
                  <a:schemeClr val="accent2"/>
                </a:solidFill>
              </a:rPr>
              <a:t>Ανατολικογερμανοί</a:t>
            </a:r>
            <a:r>
              <a:rPr lang="el-GR" b="1" dirty="0">
                <a:solidFill>
                  <a:schemeClr val="accent2"/>
                </a:solidFill>
              </a:rPr>
              <a:t> να καταφύγουν άμεσα στη Δυτική Γερμανία, και περισσότεροι από δύο εκατομμύρια να περάσουν από την Ανατολή στη Δύση, σε λιγότερο από δέκα χρόνια.</a:t>
            </a:r>
            <a:endParaRPr lang="el-GR" b="1" dirty="0" smtClean="0">
              <a:solidFill>
                <a:schemeClr val="accent2"/>
              </a:solidFill>
            </a:endParaRPr>
          </a:p>
        </p:txBody>
      </p:sp>
      <p:sp>
        <p:nvSpPr>
          <p:cNvPr id="11" name="TextBox 10"/>
          <p:cNvSpPr txBox="1"/>
          <p:nvPr/>
        </p:nvSpPr>
        <p:spPr>
          <a:xfrm>
            <a:off x="75352" y="4208438"/>
            <a:ext cx="4565700" cy="738664"/>
          </a:xfrm>
          <a:prstGeom prst="rect">
            <a:avLst/>
          </a:prstGeom>
          <a:noFill/>
        </p:spPr>
        <p:txBody>
          <a:bodyPr wrap="square" rtlCol="0">
            <a:spAutoFit/>
          </a:bodyPr>
          <a:lstStyle/>
          <a:p>
            <a:r>
              <a:rPr lang="el-GR" sz="1400" b="1" dirty="0" smtClean="0">
                <a:solidFill>
                  <a:schemeClr val="accent2"/>
                </a:solidFill>
              </a:rPr>
              <a:t>Ανατολικό Βερολίνο</a:t>
            </a:r>
          </a:p>
          <a:p>
            <a:r>
              <a:rPr lang="el-GR" sz="1400" b="1" i="1" dirty="0" smtClean="0">
                <a:solidFill>
                  <a:schemeClr val="accent2"/>
                </a:solidFill>
              </a:rPr>
              <a:t>Σοβιετικό </a:t>
            </a:r>
            <a:r>
              <a:rPr lang="el-GR" sz="1400" b="1" i="1" dirty="0">
                <a:solidFill>
                  <a:schemeClr val="accent2"/>
                </a:solidFill>
              </a:rPr>
              <a:t>άρμα μάχης για την καταστολή των εξεγέρσεων στο Ανατολικό Βερολίνο, στις 17 Ιουνίου του 1953</a:t>
            </a:r>
            <a:endParaRPr lang="el-GR" sz="1400" b="1" i="1" dirty="0" smtClean="0">
              <a:solidFill>
                <a:schemeClr val="accent2"/>
              </a:solidFill>
            </a:endParaRPr>
          </a:p>
        </p:txBody>
      </p:sp>
      <p:pic>
        <p:nvPicPr>
          <p:cNvPr id="14" name="_viewer_display_WAR_ena2010viewerportlet_image" descr="http://www.cvce.eu/content/publication/1999/9/2/072469f3-7f6b-4164-921d-822d7647a255/publishable.jpg"/>
          <p:cNvPicPr/>
          <p:nvPr/>
        </p:nvPicPr>
        <p:blipFill>
          <a:blip r:embed="rId3" cstate="print"/>
          <a:stretch>
            <a:fillRect/>
          </a:stretch>
        </p:blipFill>
        <p:spPr bwMode="auto">
          <a:xfrm>
            <a:off x="108000" y="1728000"/>
            <a:ext cx="4572000" cy="2463165"/>
          </a:xfrm>
          <a:prstGeom prst="rect">
            <a:avLst/>
          </a:prstGeom>
          <a:noFill/>
          <a:ln w="9525">
            <a:noFill/>
            <a:miter lim="800000"/>
            <a:headEnd/>
            <a:tailEnd/>
          </a:ln>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16</a:t>
            </a:fld>
            <a:endParaRPr lang="en-US" altLang="en-US"/>
          </a:p>
        </p:txBody>
      </p:sp>
    </p:spTree>
    <p:extLst>
      <p:ext uri="{BB962C8B-B14F-4D97-AF65-F5344CB8AC3E}">
        <p14:creationId xmlns:p14="http://schemas.microsoft.com/office/powerpoint/2010/main" val="162817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707886"/>
          </a:xfrm>
          <a:prstGeom prst="rect">
            <a:avLst/>
          </a:prstGeom>
          <a:noFill/>
        </p:spPr>
        <p:txBody>
          <a:bodyPr wrap="square" rtlCol="0">
            <a:spAutoFit/>
          </a:bodyPr>
          <a:lstStyle/>
          <a:p>
            <a:pPr lvl="0"/>
            <a:r>
              <a:rPr lang="el-GR" sz="2000" b="1" dirty="0">
                <a:solidFill>
                  <a:schemeClr val="accent2"/>
                </a:solidFill>
                <a:cs typeface="Times New Roman" panose="02020603050405020304" pitchFamily="18" charset="0"/>
              </a:rPr>
              <a:t>Η εξέλιξη και οι επιπτώσεις του Ψυχρού Πολέμου στην </a:t>
            </a:r>
            <a:r>
              <a:rPr lang="el-GR" sz="2000" b="1" dirty="0" smtClean="0">
                <a:solidFill>
                  <a:schemeClr val="accent2"/>
                </a:solidFill>
                <a:cs typeface="Times New Roman" panose="02020603050405020304" pitchFamily="18" charset="0"/>
              </a:rPr>
              <a:t>Ευρώπη </a:t>
            </a:r>
            <a:r>
              <a:rPr lang="el-GR" sz="1000" b="1" dirty="0" smtClean="0">
                <a:solidFill>
                  <a:schemeClr val="accent2"/>
                </a:solidFill>
                <a:cs typeface="Times New Roman" panose="02020603050405020304" pitchFamily="18" charset="0"/>
              </a:rPr>
              <a:t>(</a:t>
            </a:r>
            <a:r>
              <a:rPr lang="el-GR" sz="1000" b="1" dirty="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a:p>
            <a:r>
              <a:rPr lang="el-GR" sz="2000" b="1" dirty="0" smtClean="0">
                <a:solidFill>
                  <a:schemeClr val="accent2"/>
                </a:solidFill>
                <a:cs typeface="Times New Roman" panose="02020603050405020304" pitchFamily="18" charset="0"/>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chemeClr val="accent2"/>
                </a:solidFill>
              </a:rPr>
              <a:t>Η σύσταση του Συμφώνου της Βαρσοβίας</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Όταν </a:t>
            </a:r>
            <a:r>
              <a:rPr lang="el-GR" b="1" dirty="0">
                <a:solidFill>
                  <a:schemeClr val="accent2"/>
                </a:solidFill>
              </a:rPr>
              <a:t>η Γερμανία εντάχθηκε στο NATO,  στις 9 Μαΐου του 1955, η ΕΣΣΔ αντέδρασε αμέσως με την </a:t>
            </a:r>
            <a:r>
              <a:rPr lang="el-GR" b="1" dirty="0" smtClean="0">
                <a:solidFill>
                  <a:schemeClr val="accent2"/>
                </a:solidFill>
              </a:rPr>
              <a:t>υπογραφή </a:t>
            </a:r>
            <a:r>
              <a:rPr lang="el-GR" b="1" dirty="0">
                <a:solidFill>
                  <a:schemeClr val="accent2"/>
                </a:solidFill>
              </a:rPr>
              <a:t>της Συνθήκης Φιλίας, Συνεργασίας και Αμοιβαίας Βοήθειας, γνωστής ως Σύμφωνο της </a:t>
            </a:r>
            <a:r>
              <a:rPr lang="el-GR" b="1" dirty="0" smtClean="0">
                <a:solidFill>
                  <a:schemeClr val="accent2"/>
                </a:solidFill>
              </a:rPr>
              <a:t>Βαρσοβίας, </a:t>
            </a:r>
            <a:r>
              <a:rPr lang="el-GR" b="1" dirty="0">
                <a:solidFill>
                  <a:schemeClr val="accent2"/>
                </a:solidFill>
              </a:rPr>
              <a:t>με την Αλβανία, τη Βουλγαρία, τη Λαϊκή Δημοκρατία της Γερμανίας, την Ουγγαρία, την Πολωνία, τη Ρουμανία και την Τσεχοσλοβακία.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Σύμφωνο της Βαρσοβίας που αποτελούσε μια στρατιωτική συμμαχία αμυντικού χαρακτήρα των κομμουνιστικών κρατών της Κεντρικής και Ανατολικής Ευρώπης ιδρύθηκε στις 14 Μαΐου του 1955, υπογράφηκε στη Βαρσοβία και είχε εικοσαετή ισχύ με αυτόματη ανανέωση για άλλα δέκα χρόνια</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Στο Σύμφωνο δεν συμμετείχε από την αρχή η Γιουγκοσλαβία, ενώ η Αλβανία διέκοψε τη συνεργασία της το 1961 και αποσύρθηκε επίσημα το 1968. </a:t>
            </a:r>
            <a:endParaRPr lang="el-GR" b="1" dirty="0" smtClean="0">
              <a:solidFill>
                <a:schemeClr val="accent2"/>
              </a:solidFill>
            </a:endParaRPr>
          </a:p>
        </p:txBody>
      </p:sp>
      <p:sp>
        <p:nvSpPr>
          <p:cNvPr id="11" name="TextBox 10"/>
          <p:cNvSpPr txBox="1"/>
          <p:nvPr/>
        </p:nvSpPr>
        <p:spPr>
          <a:xfrm>
            <a:off x="152400" y="4347375"/>
            <a:ext cx="4697406" cy="1169551"/>
          </a:xfrm>
          <a:prstGeom prst="rect">
            <a:avLst/>
          </a:prstGeom>
          <a:noFill/>
        </p:spPr>
        <p:txBody>
          <a:bodyPr wrap="square" rtlCol="0">
            <a:spAutoFit/>
          </a:bodyPr>
          <a:lstStyle/>
          <a:p>
            <a:pPr algn="just"/>
            <a:r>
              <a:rPr lang="el-GR" sz="1400" b="1" dirty="0" smtClean="0">
                <a:solidFill>
                  <a:schemeClr val="accent2"/>
                </a:solidFill>
              </a:rPr>
              <a:t>Συνάντηση των μελών Συμφώνου  της Βαρσοβίας</a:t>
            </a:r>
          </a:p>
          <a:p>
            <a:pPr algn="just"/>
            <a:r>
              <a:rPr lang="el-GR" sz="1400" b="1" i="1" dirty="0" smtClean="0">
                <a:solidFill>
                  <a:schemeClr val="accent2"/>
                </a:solidFill>
              </a:rPr>
              <a:t>Συνάντηση </a:t>
            </a:r>
            <a:r>
              <a:rPr lang="el-GR" sz="1400" b="1" i="1" dirty="0">
                <a:solidFill>
                  <a:schemeClr val="accent2"/>
                </a:solidFill>
              </a:rPr>
              <a:t>στη Βαρσοβία των εκπροσώπων των οκτώ κρατών της Κεντροανατολικής Ευρώπης και τω Βαλκανίων στις 11 Μαΐου του </a:t>
            </a:r>
            <a:r>
              <a:rPr lang="el-GR" sz="1400" b="1" i="1" dirty="0" smtClean="0">
                <a:solidFill>
                  <a:schemeClr val="accent2"/>
                </a:solidFill>
              </a:rPr>
              <a:t>1955 για </a:t>
            </a:r>
            <a:r>
              <a:rPr lang="el-GR" sz="1400" b="1" i="1" dirty="0">
                <a:solidFill>
                  <a:schemeClr val="accent2"/>
                </a:solidFill>
              </a:rPr>
              <a:t>την υπογραφή του ομώνυμου συμφώνου τρεις μέρες </a:t>
            </a:r>
            <a:r>
              <a:rPr lang="el-GR" sz="1400" b="1" i="1" dirty="0" smtClean="0">
                <a:solidFill>
                  <a:schemeClr val="accent2"/>
                </a:solidFill>
              </a:rPr>
              <a:t>μετά</a:t>
            </a:r>
          </a:p>
        </p:txBody>
      </p:sp>
      <p:pic>
        <p:nvPicPr>
          <p:cNvPr id="12" name="1818 - Εικόνα" descr="Συνάντηση για Υπογραφή Συμφώνου Βαρσοβίας 11 Μαΐου 1955.jpg"/>
          <p:cNvPicPr/>
          <p:nvPr/>
        </p:nvPicPr>
        <p:blipFill>
          <a:blip r:embed="rId3" cstate="print"/>
          <a:stretch>
            <a:fillRect/>
          </a:stretch>
        </p:blipFill>
        <p:spPr>
          <a:xfrm>
            <a:off x="262702" y="1710727"/>
            <a:ext cx="4191000" cy="261937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17</a:t>
            </a:fld>
            <a:endParaRPr lang="en-US" altLang="en-US"/>
          </a:p>
        </p:txBody>
      </p:sp>
    </p:spTree>
    <p:extLst>
      <p:ext uri="{BB962C8B-B14F-4D97-AF65-F5344CB8AC3E}">
        <p14:creationId xmlns:p14="http://schemas.microsoft.com/office/powerpoint/2010/main" val="285809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707886"/>
          </a:xfrm>
          <a:prstGeom prst="rect">
            <a:avLst/>
          </a:prstGeom>
          <a:noFill/>
        </p:spPr>
        <p:txBody>
          <a:bodyPr wrap="square" rtlCol="0">
            <a:spAutoFit/>
          </a:bodyPr>
          <a:lstStyle/>
          <a:p>
            <a:pPr lvl="0"/>
            <a:r>
              <a:rPr lang="el-GR" sz="2000" b="1" dirty="0">
                <a:solidFill>
                  <a:schemeClr val="accent2"/>
                </a:solidFill>
                <a:cs typeface="Times New Roman" panose="02020603050405020304" pitchFamily="18" charset="0"/>
              </a:rPr>
              <a:t>Η εξέλιξη και οι επιπτώσεις του Ψυχρού Πολέμου στην </a:t>
            </a:r>
            <a:r>
              <a:rPr lang="el-GR" sz="2000" b="1" dirty="0" smtClean="0">
                <a:solidFill>
                  <a:schemeClr val="accent2"/>
                </a:solidFill>
                <a:cs typeface="Times New Roman" panose="02020603050405020304" pitchFamily="18" charset="0"/>
              </a:rPr>
              <a:t>Ευρώπη </a:t>
            </a:r>
            <a:r>
              <a:rPr lang="el-GR" sz="1000" b="1" dirty="0" smtClean="0">
                <a:solidFill>
                  <a:schemeClr val="accent2"/>
                </a:solidFill>
                <a:cs typeface="Times New Roman" panose="02020603050405020304" pitchFamily="18" charset="0"/>
              </a:rPr>
              <a:t>(</a:t>
            </a:r>
            <a:r>
              <a:rPr lang="el-GR" sz="1000" b="1" dirty="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a:p>
            <a:r>
              <a:rPr lang="el-GR" sz="2000" b="1" dirty="0" smtClean="0">
                <a:solidFill>
                  <a:schemeClr val="accent2"/>
                </a:solidFill>
                <a:cs typeface="Times New Roman" panose="02020603050405020304" pitchFamily="18" charset="0"/>
              </a:rPr>
              <a:t>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Προσπάθειες συνεννόησης και συναντήσεις για εδραίωση της ειρήνης</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Σ</a:t>
            </a:r>
            <a:r>
              <a:rPr lang="el-GR" b="1" dirty="0" smtClean="0">
                <a:solidFill>
                  <a:schemeClr val="accent2"/>
                </a:solidFill>
              </a:rPr>
              <a:t>τις </a:t>
            </a:r>
            <a:r>
              <a:rPr lang="el-GR" b="1" dirty="0">
                <a:solidFill>
                  <a:schemeClr val="accent2"/>
                </a:solidFill>
              </a:rPr>
              <a:t>15 Μαΐου του 1955 η Αυστρία και οι τέσσερις δυνάμεις κατοχής της, υπέγραψαν τη Συνθήκη του Αυστριακού Κράτους, με την οποία έληξε η κατοχή της χώρας και </a:t>
            </a:r>
            <a:r>
              <a:rPr lang="el-GR" b="1" dirty="0" smtClean="0">
                <a:solidFill>
                  <a:schemeClr val="accent2"/>
                </a:solidFill>
              </a:rPr>
              <a:t>αποκαταστάθηκε </a:t>
            </a:r>
            <a:r>
              <a:rPr lang="el-GR" b="1" dirty="0">
                <a:solidFill>
                  <a:schemeClr val="accent2"/>
                </a:solidFill>
              </a:rPr>
              <a:t>η Αυστρία ως ουδέτερο και ανεξάρτητο κράτος, με τα σύνορα του 1938</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πρώτη διάσκεψη κορυφής της </a:t>
            </a:r>
            <a:r>
              <a:rPr lang="el-GR" b="1" dirty="0" smtClean="0">
                <a:solidFill>
                  <a:schemeClr val="accent2"/>
                </a:solidFill>
              </a:rPr>
              <a:t>Γενεύης, </a:t>
            </a:r>
            <a:r>
              <a:rPr lang="el-GR" b="1" dirty="0">
                <a:solidFill>
                  <a:schemeClr val="accent2"/>
                </a:solidFill>
              </a:rPr>
              <a:t>γνωστή ως η συνάντηση των «Τεσσάρων Μεγάλων</a:t>
            </a:r>
            <a:r>
              <a:rPr lang="el-GR" b="1" dirty="0" smtClean="0">
                <a:solidFill>
                  <a:schemeClr val="accent2"/>
                </a:solidFill>
              </a:rPr>
              <a:t>», πραγματοποιήθηκε από </a:t>
            </a:r>
            <a:r>
              <a:rPr lang="el-GR" b="1" dirty="0">
                <a:solidFill>
                  <a:schemeClr val="accent2"/>
                </a:solidFill>
              </a:rPr>
              <a:t>τις 18 έως τις 23 Ιουλίου </a:t>
            </a:r>
            <a:r>
              <a:rPr lang="el-GR" b="1" dirty="0" smtClean="0">
                <a:solidFill>
                  <a:schemeClr val="accent2"/>
                </a:solidFill>
              </a:rPr>
              <a:t>1955. Παρόντες </a:t>
            </a:r>
            <a:r>
              <a:rPr lang="el-GR" b="1" dirty="0">
                <a:solidFill>
                  <a:schemeClr val="accent2"/>
                </a:solidFill>
              </a:rPr>
              <a:t>ήταν ο πρόεδρος των ΗΠΑ </a:t>
            </a:r>
            <a:r>
              <a:rPr lang="el-GR" b="1" dirty="0" err="1">
                <a:solidFill>
                  <a:schemeClr val="accent2"/>
                </a:solidFill>
              </a:rPr>
              <a:t>Dwight</a:t>
            </a:r>
            <a:r>
              <a:rPr lang="el-GR" b="1" dirty="0">
                <a:solidFill>
                  <a:schemeClr val="accent2"/>
                </a:solidFill>
              </a:rPr>
              <a:t> </a:t>
            </a:r>
            <a:r>
              <a:rPr lang="el-GR" b="1" dirty="0" err="1">
                <a:solidFill>
                  <a:schemeClr val="accent2"/>
                </a:solidFill>
              </a:rPr>
              <a:t>Eisenhower</a:t>
            </a:r>
            <a:r>
              <a:rPr lang="el-GR" b="1" dirty="0">
                <a:solidFill>
                  <a:schemeClr val="accent2"/>
                </a:solidFill>
              </a:rPr>
              <a:t>, ο πρωθυπουργός της Βρετανίας </a:t>
            </a:r>
            <a:r>
              <a:rPr lang="el-GR" b="1" dirty="0" err="1">
                <a:solidFill>
                  <a:schemeClr val="accent2"/>
                </a:solidFill>
              </a:rPr>
              <a:t>Anthony</a:t>
            </a:r>
            <a:r>
              <a:rPr lang="el-GR" b="1" dirty="0">
                <a:solidFill>
                  <a:schemeClr val="accent2"/>
                </a:solidFill>
              </a:rPr>
              <a:t> </a:t>
            </a:r>
            <a:r>
              <a:rPr lang="el-GR" b="1" dirty="0" err="1" smtClean="0">
                <a:solidFill>
                  <a:schemeClr val="accent2"/>
                </a:solidFill>
              </a:rPr>
              <a:t>Eden</a:t>
            </a:r>
            <a:r>
              <a:rPr lang="el-GR" b="1" dirty="0" smtClean="0">
                <a:solidFill>
                  <a:schemeClr val="accent2"/>
                </a:solidFill>
              </a:rPr>
              <a:t>), </a:t>
            </a:r>
            <a:r>
              <a:rPr lang="el-GR" b="1" dirty="0">
                <a:solidFill>
                  <a:schemeClr val="accent2"/>
                </a:solidFill>
              </a:rPr>
              <a:t>ο πρόεδρος του υπουργικού συμβουλίου της ΕΣΣΔ </a:t>
            </a:r>
            <a:r>
              <a:rPr lang="el-GR" b="1" dirty="0" err="1">
                <a:solidFill>
                  <a:schemeClr val="accent2"/>
                </a:solidFill>
              </a:rPr>
              <a:t>Nikolai</a:t>
            </a:r>
            <a:r>
              <a:rPr lang="el-GR" b="1" dirty="0">
                <a:solidFill>
                  <a:schemeClr val="accent2"/>
                </a:solidFill>
              </a:rPr>
              <a:t> </a:t>
            </a:r>
            <a:r>
              <a:rPr lang="el-GR" b="1" dirty="0" err="1" smtClean="0">
                <a:solidFill>
                  <a:schemeClr val="accent2"/>
                </a:solidFill>
              </a:rPr>
              <a:t>Bulganin</a:t>
            </a:r>
            <a:r>
              <a:rPr lang="el-GR" b="1" dirty="0" smtClean="0">
                <a:solidFill>
                  <a:schemeClr val="accent2"/>
                </a:solidFill>
              </a:rPr>
              <a:t> </a:t>
            </a:r>
            <a:r>
              <a:rPr lang="el-GR" b="1" dirty="0">
                <a:solidFill>
                  <a:schemeClr val="accent2"/>
                </a:solidFill>
              </a:rPr>
              <a:t>και ο πρωθυπουργός της Γαλλίας </a:t>
            </a:r>
            <a:r>
              <a:rPr lang="el-GR" b="1" dirty="0" err="1">
                <a:solidFill>
                  <a:schemeClr val="accent2"/>
                </a:solidFill>
              </a:rPr>
              <a:t>Edgar</a:t>
            </a:r>
            <a:r>
              <a:rPr lang="el-GR" b="1" dirty="0">
                <a:solidFill>
                  <a:schemeClr val="accent2"/>
                </a:solidFill>
              </a:rPr>
              <a:t> </a:t>
            </a:r>
            <a:r>
              <a:rPr lang="el-GR" b="1" dirty="0" err="1" smtClean="0">
                <a:solidFill>
                  <a:schemeClr val="accent2"/>
                </a:solidFill>
              </a:rPr>
              <a:t>Faure</a:t>
            </a:r>
            <a:r>
              <a:rPr lang="el-GR" b="1"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Σεπτέμβριο του 1955, ο καγκελάριος της Γερμανίας </a:t>
            </a:r>
            <a:r>
              <a:rPr lang="el-GR" b="1" dirty="0" err="1">
                <a:solidFill>
                  <a:schemeClr val="accent2"/>
                </a:solidFill>
              </a:rPr>
              <a:t>Konrad</a:t>
            </a:r>
            <a:r>
              <a:rPr lang="el-GR" b="1" dirty="0">
                <a:solidFill>
                  <a:schemeClr val="accent2"/>
                </a:solidFill>
              </a:rPr>
              <a:t> </a:t>
            </a:r>
            <a:r>
              <a:rPr lang="el-GR" b="1" dirty="0" err="1">
                <a:solidFill>
                  <a:schemeClr val="accent2"/>
                </a:solidFill>
              </a:rPr>
              <a:t>Adenauer</a:t>
            </a:r>
            <a:r>
              <a:rPr lang="el-GR" b="1" dirty="0">
                <a:solidFill>
                  <a:schemeClr val="accent2"/>
                </a:solidFill>
              </a:rPr>
              <a:t> επισκέφθηκε τη Μόσχα για πρώτη φορά και κατά τη συνάντησή του με το γενικό γραμματέα του σοβιετικού Κομμουνιστικού Κόμματος </a:t>
            </a:r>
            <a:r>
              <a:rPr lang="el-GR" b="1" dirty="0" err="1">
                <a:solidFill>
                  <a:schemeClr val="accent2"/>
                </a:solidFill>
              </a:rPr>
              <a:t>Nikita</a:t>
            </a:r>
            <a:r>
              <a:rPr lang="el-GR" b="1" dirty="0">
                <a:solidFill>
                  <a:schemeClr val="accent2"/>
                </a:solidFill>
              </a:rPr>
              <a:t> </a:t>
            </a:r>
            <a:r>
              <a:rPr lang="el-GR" b="1" dirty="0" err="1">
                <a:solidFill>
                  <a:schemeClr val="accent2"/>
                </a:solidFill>
              </a:rPr>
              <a:t>Krushchev</a:t>
            </a:r>
            <a:r>
              <a:rPr lang="el-GR" b="1" dirty="0">
                <a:solidFill>
                  <a:schemeClr val="accent2"/>
                </a:solidFill>
              </a:rPr>
              <a:t> επετεύχθη η σύναψη διπλωματικών σχέσεων μεταξύ Γερμανίας και </a:t>
            </a:r>
            <a:r>
              <a:rPr lang="el-GR" b="1" dirty="0" smtClean="0">
                <a:solidFill>
                  <a:schemeClr val="accent2"/>
                </a:solidFill>
              </a:rPr>
              <a:t>ΕΣΣΔ.</a:t>
            </a:r>
          </a:p>
        </p:txBody>
      </p:sp>
      <p:sp>
        <p:nvSpPr>
          <p:cNvPr id="11" name="TextBox 10"/>
          <p:cNvSpPr txBox="1"/>
          <p:nvPr/>
        </p:nvSpPr>
        <p:spPr>
          <a:xfrm>
            <a:off x="75352" y="3655905"/>
            <a:ext cx="4565700" cy="954107"/>
          </a:xfrm>
          <a:prstGeom prst="rect">
            <a:avLst/>
          </a:prstGeom>
          <a:noFill/>
        </p:spPr>
        <p:txBody>
          <a:bodyPr wrap="square" rtlCol="0">
            <a:spAutoFit/>
          </a:bodyPr>
          <a:lstStyle/>
          <a:p>
            <a:pPr algn="just"/>
            <a:r>
              <a:rPr lang="el-GR" sz="1400" b="1" dirty="0">
                <a:solidFill>
                  <a:schemeClr val="accent2"/>
                </a:solidFill>
              </a:rPr>
              <a:t>Επίσκεψη του καγκελάριου της Γερμανίας </a:t>
            </a:r>
            <a:r>
              <a:rPr lang="el-GR" sz="1400" b="1" dirty="0" err="1">
                <a:solidFill>
                  <a:schemeClr val="accent2"/>
                </a:solidFill>
              </a:rPr>
              <a:t>Konrad</a:t>
            </a:r>
            <a:r>
              <a:rPr lang="el-GR" sz="1400" b="1" dirty="0">
                <a:solidFill>
                  <a:schemeClr val="accent2"/>
                </a:solidFill>
              </a:rPr>
              <a:t> </a:t>
            </a:r>
            <a:r>
              <a:rPr lang="el-GR" sz="1400" b="1" dirty="0" err="1">
                <a:solidFill>
                  <a:schemeClr val="accent2"/>
                </a:solidFill>
              </a:rPr>
              <a:t>Adenauer</a:t>
            </a:r>
            <a:r>
              <a:rPr lang="el-GR" sz="1400" b="1" dirty="0">
                <a:solidFill>
                  <a:schemeClr val="accent2"/>
                </a:solidFill>
              </a:rPr>
              <a:t> στη Μόσχα, το Σεπτέμβριο του </a:t>
            </a:r>
            <a:r>
              <a:rPr lang="el-GR" sz="1400" b="1" dirty="0" smtClean="0">
                <a:solidFill>
                  <a:schemeClr val="accent2"/>
                </a:solidFill>
              </a:rPr>
              <a:t>1955  </a:t>
            </a:r>
          </a:p>
          <a:p>
            <a:pPr algn="just"/>
            <a:r>
              <a:rPr lang="el-GR" sz="1400" b="1" i="1" dirty="0" smtClean="0">
                <a:solidFill>
                  <a:schemeClr val="accent2"/>
                </a:solidFill>
              </a:rPr>
              <a:t>Στην </a:t>
            </a:r>
            <a:r>
              <a:rPr lang="el-GR" sz="1400" b="1" i="1" dirty="0">
                <a:solidFill>
                  <a:schemeClr val="accent2"/>
                </a:solidFill>
              </a:rPr>
              <a:t>άκρη δεξιά διακρίνεται ο </a:t>
            </a:r>
            <a:r>
              <a:rPr lang="el-GR" sz="1400" b="1" i="1" dirty="0" err="1">
                <a:solidFill>
                  <a:schemeClr val="accent2"/>
                </a:solidFill>
              </a:rPr>
              <a:t>Nikita</a:t>
            </a:r>
            <a:r>
              <a:rPr lang="el-GR" sz="1400" b="1" i="1" dirty="0">
                <a:solidFill>
                  <a:schemeClr val="accent2"/>
                </a:solidFill>
              </a:rPr>
              <a:t> </a:t>
            </a:r>
            <a:r>
              <a:rPr lang="el-GR" sz="1400" b="1" i="1" dirty="0" err="1">
                <a:solidFill>
                  <a:schemeClr val="accent2"/>
                </a:solidFill>
              </a:rPr>
              <a:t>Krushchev</a:t>
            </a:r>
            <a:r>
              <a:rPr lang="el-GR" sz="1400" b="1" i="1" dirty="0">
                <a:solidFill>
                  <a:schemeClr val="accent2"/>
                </a:solidFill>
              </a:rPr>
              <a:t>, γενικός γραμματέας του σοβιετικού Κομμουνιστικού Κόμματος</a:t>
            </a:r>
            <a:endParaRPr lang="el-GR" sz="1400" b="1" i="1" dirty="0" smtClean="0">
              <a:solidFill>
                <a:schemeClr val="accent2"/>
              </a:solidFill>
            </a:endParaRPr>
          </a:p>
        </p:txBody>
      </p:sp>
      <p:pic>
        <p:nvPicPr>
          <p:cNvPr id="12" name="_viewer_display_WAR_ena2010viewerportlet_image" descr="http://www.cvce.eu/content/publication/1998/11/24/70101132-d4f9-4bb6-8d00-b150b6eb9f25/publishable.jpg"/>
          <p:cNvPicPr/>
          <p:nvPr/>
        </p:nvPicPr>
        <p:blipFill>
          <a:blip r:embed="rId3" cstate="print"/>
          <a:stretch>
            <a:fillRect/>
          </a:stretch>
        </p:blipFill>
        <p:spPr bwMode="auto">
          <a:xfrm>
            <a:off x="300802" y="1710727"/>
            <a:ext cx="4114800" cy="1945178"/>
          </a:xfrm>
          <a:prstGeom prst="rect">
            <a:avLst/>
          </a:prstGeom>
          <a:noFill/>
          <a:ln w="9525">
            <a:noFill/>
            <a:miter lim="800000"/>
            <a:headEnd/>
            <a:tailEnd/>
          </a:ln>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18</a:t>
            </a:fld>
            <a:endParaRPr lang="en-US" altLang="en-US"/>
          </a:p>
        </p:txBody>
      </p:sp>
    </p:spTree>
    <p:extLst>
      <p:ext uri="{BB962C8B-B14F-4D97-AF65-F5344CB8AC3E}">
        <p14:creationId xmlns:p14="http://schemas.microsoft.com/office/powerpoint/2010/main" val="3927477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553998"/>
          </a:xfrm>
          <a:prstGeom prst="rect">
            <a:avLst/>
          </a:prstGeom>
          <a:noFill/>
        </p:spPr>
        <p:txBody>
          <a:bodyPr wrap="square" rtlCol="0">
            <a:spAutoFit/>
          </a:bodyPr>
          <a:lstStyle/>
          <a:p>
            <a:pPr lvl="0"/>
            <a:r>
              <a:rPr lang="el-GR" sz="2000" b="1" dirty="0">
                <a:solidFill>
                  <a:schemeClr val="accent2"/>
                </a:solidFill>
                <a:cs typeface="Times New Roman" panose="02020603050405020304" pitchFamily="18" charset="0"/>
              </a:rPr>
              <a:t>Η εξέλιξη και οι επιπτώσεις του Ψυχρού Πολέμου στην </a:t>
            </a:r>
            <a:r>
              <a:rPr lang="el-GR" sz="2000" b="1" dirty="0" smtClean="0">
                <a:solidFill>
                  <a:schemeClr val="accent2"/>
                </a:solidFill>
                <a:cs typeface="Times New Roman" panose="02020603050405020304" pitchFamily="18" charset="0"/>
              </a:rPr>
              <a:t>Ευρώπη </a:t>
            </a:r>
            <a:r>
              <a:rPr lang="el-GR" sz="1000" b="1" dirty="0" smtClean="0">
                <a:solidFill>
                  <a:schemeClr val="accent2"/>
                </a:solidFill>
                <a:cs typeface="Times New Roman" panose="02020603050405020304" pitchFamily="18" charset="0"/>
              </a:rPr>
              <a:t>(</a:t>
            </a:r>
            <a:r>
              <a:rPr lang="el-GR" sz="1000" b="1" dirty="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a:p>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Ταραχές στην Πολωνία</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Οι εργαζόμενοι ξεκίνησαν τον Ιούνιο του 1956 στο </a:t>
            </a:r>
            <a:r>
              <a:rPr lang="el-GR" b="1" dirty="0" err="1">
                <a:solidFill>
                  <a:schemeClr val="accent2"/>
                </a:solidFill>
              </a:rPr>
              <a:t>Poznań</a:t>
            </a:r>
            <a:r>
              <a:rPr lang="el-GR" b="1" dirty="0">
                <a:solidFill>
                  <a:schemeClr val="accent2"/>
                </a:solidFill>
              </a:rPr>
              <a:t> </a:t>
            </a:r>
            <a:r>
              <a:rPr lang="el-GR" b="1" dirty="0" smtClean="0">
                <a:solidFill>
                  <a:schemeClr val="accent2"/>
                </a:solidFill>
              </a:rPr>
              <a:t>διαδηλώσεις </a:t>
            </a:r>
            <a:r>
              <a:rPr lang="el-GR" b="1" dirty="0">
                <a:solidFill>
                  <a:schemeClr val="accent2"/>
                </a:solidFill>
              </a:rPr>
              <a:t>διαμαρτυρίας για τις ελλείψεις τροφίμων και καταναλωτικών αγαθών, τις κακές συνθήκες στέγασης, τη μείωση του πραγματικού εισοδήματος και την κακή οικονομική διαχείριση.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Αρχικά </a:t>
            </a:r>
            <a:r>
              <a:rPr lang="el-GR" b="1" dirty="0">
                <a:solidFill>
                  <a:schemeClr val="accent2"/>
                </a:solidFill>
              </a:rPr>
              <a:t>η πολωνική κυβέρνηση με τη συνδρομή των σοβιετικών αντιμετώπισε βίαια τους διαδηλωτές. Αργότερα όμως, τον Οκτώβριο του 1956 ο </a:t>
            </a:r>
            <a:r>
              <a:rPr lang="el-GR" b="1" dirty="0" err="1">
                <a:solidFill>
                  <a:schemeClr val="accent2"/>
                </a:solidFill>
              </a:rPr>
              <a:t>Władysław</a:t>
            </a:r>
            <a:r>
              <a:rPr lang="el-GR" b="1" dirty="0">
                <a:solidFill>
                  <a:schemeClr val="accent2"/>
                </a:solidFill>
              </a:rPr>
              <a:t> </a:t>
            </a:r>
            <a:r>
              <a:rPr lang="el-GR" b="1" dirty="0" err="1" smtClean="0">
                <a:solidFill>
                  <a:schemeClr val="accent2"/>
                </a:solidFill>
              </a:rPr>
              <a:t>Gomułka</a:t>
            </a:r>
            <a:r>
              <a:rPr lang="el-GR" b="1" dirty="0" smtClean="0">
                <a:solidFill>
                  <a:schemeClr val="accent2"/>
                </a:solidFill>
              </a:rPr>
              <a:t>, αντιλαμβανόμενος </a:t>
            </a:r>
            <a:r>
              <a:rPr lang="el-GR" b="1" dirty="0">
                <a:solidFill>
                  <a:schemeClr val="accent2"/>
                </a:solidFill>
              </a:rPr>
              <a:t>την ανάγκη μεταρρυθμίσεων δικαιολόγησε στην κυβέρνηση της ΕΣΣΔ την προώθησή τους θεωρώντας τις ως τον «πολωνικό δρόμο προς το σοσιαλισμό» </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Με </a:t>
            </a:r>
            <a:r>
              <a:rPr lang="el-GR" b="1" dirty="0">
                <a:solidFill>
                  <a:schemeClr val="accent2"/>
                </a:solidFill>
              </a:rPr>
              <a:t>τη στάση του αυτή κατάφερε να αποσοβήσει μία πιθανή σοβιετική εισβολή στη χώρα του για την καταστολή των κινητοποιήσεων.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Παρόλα </a:t>
            </a:r>
            <a:r>
              <a:rPr lang="el-GR" b="1" dirty="0">
                <a:solidFill>
                  <a:schemeClr val="accent2"/>
                </a:solidFill>
              </a:rPr>
              <a:t>αυτά η μετέπειτα πολιτική του </a:t>
            </a:r>
            <a:r>
              <a:rPr lang="el-GR" b="1" dirty="0" err="1">
                <a:solidFill>
                  <a:schemeClr val="accent2"/>
                </a:solidFill>
              </a:rPr>
              <a:t>Gomułka</a:t>
            </a:r>
            <a:r>
              <a:rPr lang="el-GR" b="1" dirty="0">
                <a:solidFill>
                  <a:schemeClr val="accent2"/>
                </a:solidFill>
              </a:rPr>
              <a:t> δεν παρέκκλινε ιδιαίτερα από την παραδοσιακή συντηρητική πολιτική της σοβιετικής κομμουνιστικής ηγεσίας.</a:t>
            </a:r>
            <a:endParaRPr lang="el-GR" b="1" dirty="0" smtClean="0">
              <a:solidFill>
                <a:schemeClr val="accent2"/>
              </a:solidFill>
            </a:endParaRPr>
          </a:p>
        </p:txBody>
      </p:sp>
      <p:sp>
        <p:nvSpPr>
          <p:cNvPr id="11" name="TextBox 10"/>
          <p:cNvSpPr txBox="1"/>
          <p:nvPr/>
        </p:nvSpPr>
        <p:spPr>
          <a:xfrm>
            <a:off x="75351" y="4578418"/>
            <a:ext cx="4565700" cy="1169551"/>
          </a:xfrm>
          <a:prstGeom prst="rect">
            <a:avLst/>
          </a:prstGeom>
          <a:noFill/>
        </p:spPr>
        <p:txBody>
          <a:bodyPr wrap="square" rtlCol="0">
            <a:spAutoFit/>
          </a:bodyPr>
          <a:lstStyle/>
          <a:p>
            <a:pPr algn="just"/>
            <a:r>
              <a:rPr lang="el-GR" sz="1400" b="1" dirty="0" err="1" smtClean="0">
                <a:solidFill>
                  <a:schemeClr val="accent2"/>
                </a:solidFill>
              </a:rPr>
              <a:t>Władysław</a:t>
            </a:r>
            <a:r>
              <a:rPr lang="el-GR" sz="1400" b="1" dirty="0" smtClean="0">
                <a:solidFill>
                  <a:schemeClr val="accent2"/>
                </a:solidFill>
              </a:rPr>
              <a:t> </a:t>
            </a:r>
            <a:r>
              <a:rPr lang="el-GR" sz="1400" b="1" dirty="0" err="1" smtClean="0">
                <a:solidFill>
                  <a:schemeClr val="accent2"/>
                </a:solidFill>
              </a:rPr>
              <a:t>Gomułka</a:t>
            </a:r>
            <a:r>
              <a:rPr lang="el-GR" sz="1400" b="1" dirty="0" smtClean="0">
                <a:solidFill>
                  <a:schemeClr val="accent2"/>
                </a:solidFill>
              </a:rPr>
              <a:t>, </a:t>
            </a:r>
          </a:p>
          <a:p>
            <a:pPr algn="just"/>
            <a:r>
              <a:rPr lang="el-GR" sz="1400" b="1" i="1" dirty="0" smtClean="0">
                <a:solidFill>
                  <a:schemeClr val="accent2"/>
                </a:solidFill>
              </a:rPr>
              <a:t>Πρώτος γραμματέας της κεντρικής επιτροπής του Πολωνικού Ενωμένου Κόμματος Εργαζομένων  απευθυνόμενος στο λαό της Πολωνίας, τον Οκτώβριο του 1956</a:t>
            </a:r>
          </a:p>
        </p:txBody>
      </p:sp>
      <p:pic>
        <p:nvPicPr>
          <p:cNvPr id="12" name="1820 - Εικόνα" descr="Gomulka speechin to peaple in Warsaw on 24 October 1956.jpg"/>
          <p:cNvPicPr/>
          <p:nvPr/>
        </p:nvPicPr>
        <p:blipFill>
          <a:blip r:embed="rId3" cstate="print"/>
          <a:stretch>
            <a:fillRect/>
          </a:stretch>
        </p:blipFill>
        <p:spPr>
          <a:xfrm>
            <a:off x="835154" y="1652511"/>
            <a:ext cx="3046095" cy="289179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19</a:t>
            </a:fld>
            <a:endParaRPr lang="en-US" altLang="en-US"/>
          </a:p>
        </p:txBody>
      </p:sp>
    </p:spTree>
    <p:extLst>
      <p:ext uri="{BB962C8B-B14F-4D97-AF65-F5344CB8AC3E}">
        <p14:creationId xmlns:p14="http://schemas.microsoft.com/office/powerpoint/2010/main" val="2149034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3</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smtClean="0">
                <a:solidFill>
                  <a:schemeClr val="accent6">
                    <a:lumMod val="75000"/>
                  </a:schemeClr>
                </a:solidFill>
                <a:latin typeface="Arial Black" pitchFamily="34" charset="0"/>
                <a:ea typeface="ＭＳ Ｐゴシック" panose="020B0600070205080204" pitchFamily="34" charset="-128"/>
              </a:rPr>
              <a:t>Απο </a:t>
            </a:r>
            <a:r>
              <a:rPr lang="el-GR" altLang="en-US" sz="2000" dirty="0">
                <a:solidFill>
                  <a:schemeClr val="accent6">
                    <a:lumMod val="75000"/>
                  </a:schemeClr>
                </a:solidFill>
                <a:latin typeface="Arial Black" pitchFamily="34" charset="0"/>
                <a:ea typeface="ＭＳ Ｐゴシック" panose="020B0600070205080204" pitchFamily="34" charset="-128"/>
              </a:rPr>
              <a:t>τη </a:t>
            </a:r>
            <a:r>
              <a:rPr lang="el-GR" altLang="en-US" sz="2000" i="1" dirty="0" err="1" smtClean="0">
                <a:solidFill>
                  <a:schemeClr val="accent6">
                    <a:lumMod val="75000"/>
                  </a:schemeClr>
                </a:solidFill>
                <a:latin typeface="Arial Black" pitchFamily="34" charset="0"/>
                <a:ea typeface="ＭＳ Ｐゴシック" panose="020B0600070205080204" pitchFamily="34" charset="-128"/>
              </a:rPr>
              <a:t>Διακηρυξη</a:t>
            </a:r>
            <a:r>
              <a:rPr lang="el-GR" altLang="en-US" sz="2000" i="1" dirty="0" smtClean="0">
                <a:solidFill>
                  <a:schemeClr val="accent6">
                    <a:lumMod val="75000"/>
                  </a:schemeClr>
                </a:solidFill>
                <a:latin typeface="Arial Black" pitchFamily="34" charset="0"/>
                <a:ea typeface="ＭＳ Ｐゴシック" panose="020B0600070205080204" pitchFamily="34" charset="-128"/>
              </a:rPr>
              <a:t> </a:t>
            </a:r>
            <a:r>
              <a:rPr lang="el-GR" altLang="en-US" sz="2000" i="1" dirty="0" err="1">
                <a:solidFill>
                  <a:schemeClr val="accent6">
                    <a:lumMod val="75000"/>
                  </a:schemeClr>
                </a:solidFill>
                <a:latin typeface="Arial Black" pitchFamily="34" charset="0"/>
                <a:ea typeface="ＭＳ Ｐゴシック" panose="020B0600070205080204" pitchFamily="34" charset="-128"/>
              </a:rPr>
              <a:t>Schuman</a:t>
            </a:r>
            <a:r>
              <a:rPr lang="el-GR" altLang="en-US" sz="2000" i="1" dirty="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εως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την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ιδρυση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των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Ευρωπαϊκων</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Κοινοτητων</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(1950-1958)</a:t>
            </a:r>
          </a:p>
        </p:txBody>
      </p:sp>
      <p:sp>
        <p:nvSpPr>
          <p:cNvPr id="2" name="Θέση αριθμού διαφάνειας 1"/>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553998"/>
          </a:xfrm>
          <a:prstGeom prst="rect">
            <a:avLst/>
          </a:prstGeom>
          <a:noFill/>
        </p:spPr>
        <p:txBody>
          <a:bodyPr wrap="square" rtlCol="0">
            <a:spAutoFit/>
          </a:bodyPr>
          <a:lstStyle/>
          <a:p>
            <a:pPr lvl="0"/>
            <a:r>
              <a:rPr lang="el-GR" sz="2000" b="1" dirty="0">
                <a:solidFill>
                  <a:schemeClr val="accent2"/>
                </a:solidFill>
                <a:cs typeface="Times New Roman" panose="02020603050405020304" pitchFamily="18" charset="0"/>
              </a:rPr>
              <a:t>Η εξέλιξη και οι επιπτώσεις του Ψυχρού Πολέμου στην </a:t>
            </a:r>
            <a:r>
              <a:rPr lang="el-GR" sz="2000" b="1" dirty="0" smtClean="0">
                <a:solidFill>
                  <a:schemeClr val="accent2"/>
                </a:solidFill>
                <a:cs typeface="Times New Roman" panose="02020603050405020304" pitchFamily="18" charset="0"/>
              </a:rPr>
              <a:t>Ευρώπη </a:t>
            </a:r>
            <a:r>
              <a:rPr lang="el-GR" sz="1000" b="1" dirty="0" smtClean="0">
                <a:solidFill>
                  <a:schemeClr val="accent2"/>
                </a:solidFill>
                <a:cs typeface="Times New Roman" panose="02020603050405020304" pitchFamily="18" charset="0"/>
              </a:rPr>
              <a:t>(</a:t>
            </a:r>
            <a:r>
              <a:rPr lang="el-GR" sz="1000" b="1" dirty="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a:p>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chemeClr val="accent2"/>
                </a:solidFill>
              </a:rPr>
              <a:t>Εξέγερση στην Ουγγαρία.</a:t>
            </a:r>
          </a:p>
          <a:p>
            <a:pPr marL="285750" indent="-285750" algn="just">
              <a:buFont typeface="Arial" panose="020B0604020202020204" pitchFamily="34" charset="0"/>
              <a:buChar char="•"/>
            </a:pPr>
            <a:r>
              <a:rPr lang="el-GR" b="1" dirty="0" smtClean="0">
                <a:solidFill>
                  <a:schemeClr val="accent2"/>
                </a:solidFill>
              </a:rPr>
              <a:t>Τον Οκτώβριο του 1956, διανοούμενοι </a:t>
            </a:r>
            <a:r>
              <a:rPr lang="el-GR" b="1" dirty="0">
                <a:solidFill>
                  <a:schemeClr val="accent2"/>
                </a:solidFill>
              </a:rPr>
              <a:t>διαμαρτυρόμενοι για την πτώση του βιοτικού </a:t>
            </a:r>
            <a:r>
              <a:rPr lang="el-GR" b="1" dirty="0" smtClean="0">
                <a:solidFill>
                  <a:schemeClr val="accent2"/>
                </a:solidFill>
              </a:rPr>
              <a:t>επιπέδου απαιτούσαν </a:t>
            </a:r>
            <a:r>
              <a:rPr lang="el-GR" b="1" dirty="0">
                <a:solidFill>
                  <a:schemeClr val="accent2"/>
                </a:solidFill>
              </a:rPr>
              <a:t>την αποχώρηση των σοβιετικών </a:t>
            </a:r>
            <a:r>
              <a:rPr lang="el-GR" b="1" dirty="0" smtClean="0">
                <a:solidFill>
                  <a:schemeClr val="accent2"/>
                </a:solidFill>
              </a:rPr>
              <a:t>στρατευμάτων και την </a:t>
            </a:r>
            <a:r>
              <a:rPr lang="el-GR" b="1" dirty="0">
                <a:solidFill>
                  <a:schemeClr val="accent2"/>
                </a:solidFill>
              </a:rPr>
              <a:t>επάνοδο του </a:t>
            </a:r>
            <a:r>
              <a:rPr lang="el-GR" b="1" dirty="0" smtClean="0">
                <a:solidFill>
                  <a:schemeClr val="accent2"/>
                </a:solidFill>
              </a:rPr>
              <a:t>μεταρρυθμιστή πρώην προέδρου του υπουργικού συμβουλίου </a:t>
            </a:r>
            <a:r>
              <a:rPr lang="en-GB" b="1" dirty="0" smtClean="0">
                <a:solidFill>
                  <a:schemeClr val="accent2"/>
                </a:solidFill>
              </a:rPr>
              <a:t>Imre Nagy</a:t>
            </a:r>
            <a:r>
              <a:rPr lang="el-GR" b="1"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αίτημά τους έγινε δεκτό </a:t>
            </a:r>
            <a:r>
              <a:rPr lang="el-GR" b="1" dirty="0" smtClean="0">
                <a:solidFill>
                  <a:schemeClr val="accent2"/>
                </a:solidFill>
              </a:rPr>
              <a:t>και η </a:t>
            </a:r>
            <a:r>
              <a:rPr lang="el-GR" b="1" dirty="0">
                <a:solidFill>
                  <a:schemeClr val="accent2"/>
                </a:solidFill>
              </a:rPr>
              <a:t>νέα κυβέρνηση από τις 24 Οκτωβρίου του 1956, με </a:t>
            </a:r>
            <a:r>
              <a:rPr lang="el-GR" b="1" dirty="0" smtClean="0">
                <a:solidFill>
                  <a:schemeClr val="accent2"/>
                </a:solidFill>
              </a:rPr>
              <a:t>επικεφαλής </a:t>
            </a:r>
            <a:r>
              <a:rPr lang="el-GR" b="1" dirty="0">
                <a:solidFill>
                  <a:schemeClr val="accent2"/>
                </a:solidFill>
              </a:rPr>
              <a:t>τον </a:t>
            </a:r>
            <a:r>
              <a:rPr lang="el-GR" b="1" dirty="0" err="1" smtClean="0">
                <a:solidFill>
                  <a:schemeClr val="accent2"/>
                </a:solidFill>
              </a:rPr>
              <a:t>Nagy</a:t>
            </a:r>
            <a:r>
              <a:rPr lang="el-GR" b="1" dirty="0">
                <a:solidFill>
                  <a:schemeClr val="accent2"/>
                </a:solidFill>
              </a:rPr>
              <a:t>, </a:t>
            </a:r>
            <a:r>
              <a:rPr lang="el-GR" b="1" dirty="0" smtClean="0">
                <a:solidFill>
                  <a:schemeClr val="accent2"/>
                </a:solidFill>
              </a:rPr>
              <a:t>ζήτησε την </a:t>
            </a:r>
            <a:r>
              <a:rPr lang="el-GR" b="1" dirty="0">
                <a:solidFill>
                  <a:schemeClr val="accent2"/>
                </a:solidFill>
              </a:rPr>
              <a:t>απόσυρση των σοβιετικών στρατευμάτων και την κατάργηση του μονοκομματικού συστήματος. Στις 31 Οκτωβρίου του 1956 ανήγγειλε την απόσυρση της Ουγγαρίας από το Σύμφωνο της </a:t>
            </a:r>
            <a:r>
              <a:rPr lang="el-GR" b="1" dirty="0" smtClean="0">
                <a:solidFill>
                  <a:schemeClr val="accent2"/>
                </a:solidFill>
              </a:rPr>
              <a:t>Βαρσοβίας.</a:t>
            </a:r>
          </a:p>
          <a:p>
            <a:pPr marL="285750" indent="-285750" algn="just">
              <a:buFont typeface="Arial" panose="020B0604020202020204" pitchFamily="34" charset="0"/>
              <a:buChar char="•"/>
            </a:pPr>
            <a:r>
              <a:rPr lang="el-GR" b="1" dirty="0">
                <a:solidFill>
                  <a:schemeClr val="accent2"/>
                </a:solidFill>
              </a:rPr>
              <a:t>Στις 4 </a:t>
            </a:r>
            <a:r>
              <a:rPr lang="el-GR" b="1" dirty="0" smtClean="0">
                <a:solidFill>
                  <a:schemeClr val="accent2"/>
                </a:solidFill>
              </a:rPr>
              <a:t>Νοεμβρίου του 1956 σοβιετικά </a:t>
            </a:r>
            <a:r>
              <a:rPr lang="el-GR" b="1" dirty="0">
                <a:solidFill>
                  <a:schemeClr val="accent2"/>
                </a:solidFill>
              </a:rPr>
              <a:t>άρματα μπαίνουν ξανά στη Βουδαπέστη και </a:t>
            </a:r>
            <a:r>
              <a:rPr lang="el-GR" b="1" dirty="0" smtClean="0">
                <a:solidFill>
                  <a:schemeClr val="accent2"/>
                </a:solidFill>
              </a:rPr>
              <a:t>καταστέλλουν </a:t>
            </a:r>
            <a:r>
              <a:rPr lang="el-GR" b="1" dirty="0">
                <a:solidFill>
                  <a:schemeClr val="accent2"/>
                </a:solidFill>
              </a:rPr>
              <a:t>βίαια την εξέγερση με </a:t>
            </a:r>
            <a:r>
              <a:rPr lang="el-GR" b="1" dirty="0" smtClean="0">
                <a:solidFill>
                  <a:schemeClr val="accent2"/>
                </a:solidFill>
              </a:rPr>
              <a:t>πάνω </a:t>
            </a:r>
            <a:r>
              <a:rPr lang="el-GR" b="1" dirty="0">
                <a:solidFill>
                  <a:schemeClr val="accent2"/>
                </a:solidFill>
              </a:rPr>
              <a:t>από 2.500 νεκρούς. Π</a:t>
            </a:r>
            <a:r>
              <a:rPr lang="el-GR" b="1" dirty="0" smtClean="0">
                <a:solidFill>
                  <a:schemeClr val="accent2"/>
                </a:solidFill>
              </a:rPr>
              <a:t>ερισσότεροι </a:t>
            </a:r>
            <a:r>
              <a:rPr lang="el-GR" b="1" dirty="0">
                <a:solidFill>
                  <a:schemeClr val="accent2"/>
                </a:solidFill>
              </a:rPr>
              <a:t>από 200.000 Ούγγροι αναζήτησαν καταφύγιο στη </a:t>
            </a:r>
            <a:r>
              <a:rPr lang="el-GR" b="1" dirty="0" smtClean="0">
                <a:solidFill>
                  <a:schemeClr val="accent2"/>
                </a:solidFill>
              </a:rPr>
              <a:t>Δύση. </a:t>
            </a:r>
            <a:r>
              <a:rPr lang="el-GR" b="1" dirty="0">
                <a:solidFill>
                  <a:schemeClr val="accent2"/>
                </a:solidFill>
              </a:rPr>
              <a:t>Ο </a:t>
            </a:r>
            <a:r>
              <a:rPr lang="el-GR" b="1" dirty="0" err="1">
                <a:solidFill>
                  <a:schemeClr val="accent2"/>
                </a:solidFill>
              </a:rPr>
              <a:t>Negy</a:t>
            </a:r>
            <a:r>
              <a:rPr lang="el-GR" b="1" dirty="0">
                <a:solidFill>
                  <a:schemeClr val="accent2"/>
                </a:solidFill>
              </a:rPr>
              <a:t> </a:t>
            </a:r>
            <a:r>
              <a:rPr lang="el-GR" b="1" dirty="0" smtClean="0">
                <a:solidFill>
                  <a:schemeClr val="accent2"/>
                </a:solidFill>
              </a:rPr>
              <a:t>καταδικάζεται σε θάνατο, </a:t>
            </a:r>
            <a:r>
              <a:rPr lang="el-GR" b="1" dirty="0">
                <a:solidFill>
                  <a:schemeClr val="accent2"/>
                </a:solidFill>
              </a:rPr>
              <a:t>ενώ </a:t>
            </a:r>
            <a:r>
              <a:rPr lang="el-GR" b="1" dirty="0" smtClean="0">
                <a:solidFill>
                  <a:schemeClr val="accent2"/>
                </a:solidFill>
              </a:rPr>
              <a:t>η Ουγγαρία  </a:t>
            </a:r>
            <a:r>
              <a:rPr lang="el-GR" b="1" dirty="0">
                <a:solidFill>
                  <a:schemeClr val="accent2"/>
                </a:solidFill>
              </a:rPr>
              <a:t>με τον </a:t>
            </a:r>
            <a:r>
              <a:rPr lang="el-GR" b="1" dirty="0" err="1">
                <a:solidFill>
                  <a:schemeClr val="accent2"/>
                </a:solidFill>
              </a:rPr>
              <a:t>János</a:t>
            </a:r>
            <a:r>
              <a:rPr lang="el-GR" b="1" dirty="0">
                <a:solidFill>
                  <a:schemeClr val="accent2"/>
                </a:solidFill>
              </a:rPr>
              <a:t> </a:t>
            </a:r>
            <a:r>
              <a:rPr lang="el-GR" b="1" dirty="0" err="1">
                <a:solidFill>
                  <a:schemeClr val="accent2"/>
                </a:solidFill>
              </a:rPr>
              <a:t>Kádár</a:t>
            </a:r>
            <a:r>
              <a:rPr lang="el-GR" b="1" dirty="0">
                <a:solidFill>
                  <a:schemeClr val="accent2"/>
                </a:solidFill>
              </a:rPr>
              <a:t> </a:t>
            </a:r>
            <a:r>
              <a:rPr lang="el-GR" b="1" dirty="0" smtClean="0">
                <a:solidFill>
                  <a:schemeClr val="accent2"/>
                </a:solidFill>
              </a:rPr>
              <a:t>νέο </a:t>
            </a:r>
            <a:r>
              <a:rPr lang="el-GR" b="1" dirty="0">
                <a:solidFill>
                  <a:schemeClr val="accent2"/>
                </a:solidFill>
              </a:rPr>
              <a:t>γενικό γραμματέα του Σοσιαλιστικού Κόμματος των Ούγγρων Εργαζομένων, </a:t>
            </a:r>
            <a:r>
              <a:rPr lang="el-GR" b="1" dirty="0" smtClean="0">
                <a:solidFill>
                  <a:schemeClr val="accent2"/>
                </a:solidFill>
              </a:rPr>
              <a:t>ανανεώνει </a:t>
            </a:r>
            <a:r>
              <a:rPr lang="el-GR" b="1" dirty="0">
                <a:solidFill>
                  <a:schemeClr val="accent2"/>
                </a:solidFill>
              </a:rPr>
              <a:t>τις σχέσεις με την ΕΣΣΔ. </a:t>
            </a:r>
            <a:endParaRPr lang="el-GR" b="1" dirty="0" smtClean="0">
              <a:solidFill>
                <a:schemeClr val="accent2"/>
              </a:solidFill>
            </a:endParaRPr>
          </a:p>
          <a:p>
            <a:pPr marL="285750" indent="-285750" algn="just">
              <a:buFont typeface="Arial" panose="020B0604020202020204" pitchFamily="34" charset="0"/>
              <a:buChar char="•"/>
            </a:pPr>
            <a:endParaRPr lang="el-GR" b="1" dirty="0" smtClean="0">
              <a:solidFill>
                <a:schemeClr val="accent2"/>
              </a:solidFill>
            </a:endParaRPr>
          </a:p>
        </p:txBody>
      </p:sp>
      <p:sp>
        <p:nvSpPr>
          <p:cNvPr id="11" name="TextBox 10"/>
          <p:cNvSpPr txBox="1"/>
          <p:nvPr/>
        </p:nvSpPr>
        <p:spPr>
          <a:xfrm>
            <a:off x="0" y="4416889"/>
            <a:ext cx="4565700" cy="738664"/>
          </a:xfrm>
          <a:prstGeom prst="rect">
            <a:avLst/>
          </a:prstGeom>
          <a:noFill/>
        </p:spPr>
        <p:txBody>
          <a:bodyPr wrap="square" rtlCol="0">
            <a:spAutoFit/>
          </a:bodyPr>
          <a:lstStyle/>
          <a:p>
            <a:r>
              <a:rPr lang="el-GR" sz="1400" b="1" dirty="0" smtClean="0">
                <a:solidFill>
                  <a:schemeClr val="accent2"/>
                </a:solidFill>
              </a:rPr>
              <a:t>Εξέγερση στην Ουγγαρία</a:t>
            </a:r>
          </a:p>
          <a:p>
            <a:r>
              <a:rPr lang="el-GR" sz="1400" b="1" i="1" dirty="0" smtClean="0">
                <a:solidFill>
                  <a:schemeClr val="accent2"/>
                </a:solidFill>
              </a:rPr>
              <a:t>Εξεγερμένοι </a:t>
            </a:r>
            <a:r>
              <a:rPr lang="el-GR" sz="1400" b="1" i="1" dirty="0">
                <a:solidFill>
                  <a:schemeClr val="accent2"/>
                </a:solidFill>
              </a:rPr>
              <a:t>Ούγγροι </a:t>
            </a:r>
            <a:r>
              <a:rPr lang="el-GR" sz="1400" b="1" i="1" dirty="0" smtClean="0">
                <a:solidFill>
                  <a:schemeClr val="accent2"/>
                </a:solidFill>
              </a:rPr>
              <a:t>μπροστά </a:t>
            </a:r>
            <a:r>
              <a:rPr lang="el-GR" sz="1400" b="1" i="1" dirty="0">
                <a:solidFill>
                  <a:schemeClr val="accent2"/>
                </a:solidFill>
              </a:rPr>
              <a:t>στο γκρεμισμένο άγαλμα του </a:t>
            </a:r>
            <a:r>
              <a:rPr lang="el-GR" sz="1400" b="1" i="1" dirty="0" err="1">
                <a:solidFill>
                  <a:schemeClr val="accent2"/>
                </a:solidFill>
              </a:rPr>
              <a:t>Stalin</a:t>
            </a:r>
            <a:r>
              <a:rPr lang="el-GR" sz="1400" b="1" i="1" dirty="0">
                <a:solidFill>
                  <a:schemeClr val="accent2"/>
                </a:solidFill>
              </a:rPr>
              <a:t>, στις 24 Οκτωβρίου του 1956</a:t>
            </a:r>
            <a:endParaRPr lang="el-GR" sz="1400" b="1" i="1" dirty="0" smtClean="0">
              <a:solidFill>
                <a:schemeClr val="accent2"/>
              </a:solidFill>
            </a:endParaRPr>
          </a:p>
        </p:txBody>
      </p:sp>
      <p:pic>
        <p:nvPicPr>
          <p:cNvPr id="14" name="1815 - Εικόνα" descr="1956_hungarians_stalin_head.jpg"/>
          <p:cNvPicPr/>
          <p:nvPr/>
        </p:nvPicPr>
        <p:blipFill>
          <a:blip r:embed="rId3" cstate="print"/>
          <a:stretch>
            <a:fillRect/>
          </a:stretch>
        </p:blipFill>
        <p:spPr>
          <a:xfrm>
            <a:off x="393461" y="1679811"/>
            <a:ext cx="3929482" cy="268224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20</a:t>
            </a:fld>
            <a:endParaRPr lang="en-US" altLang="en-US"/>
          </a:p>
        </p:txBody>
      </p:sp>
    </p:spTree>
    <p:extLst>
      <p:ext uri="{BB962C8B-B14F-4D97-AF65-F5344CB8AC3E}">
        <p14:creationId xmlns:p14="http://schemas.microsoft.com/office/powerpoint/2010/main" val="3303274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21</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H ειρήνη επιβάλλει την ίδρυση της πρώτης Κοινότητας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a:t>
            </a:r>
            <a:r>
              <a:rPr lang="el-GR" b="1" i="1" dirty="0">
                <a:solidFill>
                  <a:schemeClr val="accent2"/>
                </a:solidFill>
              </a:rPr>
              <a:t>Διακήρυξη </a:t>
            </a:r>
            <a:r>
              <a:rPr lang="en-GB" b="1" i="1" dirty="0" smtClean="0">
                <a:solidFill>
                  <a:schemeClr val="accent2"/>
                </a:solidFill>
              </a:rPr>
              <a:t>Schuman</a:t>
            </a:r>
            <a:endParaRPr lang="el-GR" b="1" i="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Πέντε χρόνια μετά τη λήξη του </a:t>
            </a:r>
            <a:r>
              <a:rPr lang="el-GR" b="1" dirty="0" smtClean="0">
                <a:solidFill>
                  <a:schemeClr val="accent2"/>
                </a:solidFill>
              </a:rPr>
              <a:t>πολέμου, τόσο </a:t>
            </a:r>
            <a:r>
              <a:rPr lang="el-GR" b="1" dirty="0">
                <a:solidFill>
                  <a:schemeClr val="accent2"/>
                </a:solidFill>
              </a:rPr>
              <a:t>ο </a:t>
            </a:r>
            <a:r>
              <a:rPr lang="el-GR" b="1" dirty="0" smtClean="0">
                <a:solidFill>
                  <a:schemeClr val="accent2"/>
                </a:solidFill>
              </a:rPr>
              <a:t>ΟΕΟΣ όσο </a:t>
            </a:r>
            <a:r>
              <a:rPr lang="el-GR" b="1" dirty="0">
                <a:solidFill>
                  <a:schemeClr val="accent2"/>
                </a:solidFill>
              </a:rPr>
              <a:t>και το Συμβούλιο της Ευρώπης δεν ήταν δυνατόν να ενεργοποιήσουν μηχανισμούς επίλυσης του γαλλογερμανικού προβλήματος μέσω διαδικασιών για τον έλεγχο της παραγωγής </a:t>
            </a:r>
            <a:r>
              <a:rPr lang="el-GR" b="1" dirty="0" smtClean="0">
                <a:solidFill>
                  <a:schemeClr val="accent2"/>
                </a:solidFill>
              </a:rPr>
              <a:t>άνθρακα </a:t>
            </a:r>
            <a:r>
              <a:rPr lang="el-GR" b="1" dirty="0">
                <a:solidFill>
                  <a:schemeClr val="accent2"/>
                </a:solidFill>
              </a:rPr>
              <a:t>και </a:t>
            </a:r>
            <a:r>
              <a:rPr lang="el-GR" b="1" dirty="0" smtClean="0">
                <a:solidFill>
                  <a:schemeClr val="accent2"/>
                </a:solidFill>
              </a:rPr>
              <a:t>χάλυβα.</a:t>
            </a:r>
          </a:p>
          <a:p>
            <a:pPr marL="285750" indent="-285750" algn="just">
              <a:buFont typeface="Arial" panose="020B0604020202020204" pitchFamily="34" charset="0"/>
              <a:buChar char="•"/>
            </a:pPr>
            <a:r>
              <a:rPr lang="el-GR" b="1" dirty="0">
                <a:solidFill>
                  <a:schemeClr val="accent2"/>
                </a:solidFill>
              </a:rPr>
              <a:t>Η </a:t>
            </a:r>
            <a:r>
              <a:rPr lang="el-GR" b="1" i="1" dirty="0">
                <a:solidFill>
                  <a:schemeClr val="accent2"/>
                </a:solidFill>
              </a:rPr>
              <a:t>Διακήρυξη </a:t>
            </a:r>
            <a:r>
              <a:rPr lang="el-GR" b="1" i="1" dirty="0" smtClean="0">
                <a:solidFill>
                  <a:schemeClr val="accent2"/>
                </a:solidFill>
              </a:rPr>
              <a:t>Schuman, </a:t>
            </a:r>
            <a:r>
              <a:rPr lang="el-GR" b="1" dirty="0" smtClean="0">
                <a:solidFill>
                  <a:schemeClr val="accent2"/>
                </a:solidFill>
              </a:rPr>
              <a:t>που διαμόρφωσε ο </a:t>
            </a:r>
            <a:r>
              <a:rPr lang="en-GB" b="1" dirty="0" smtClean="0">
                <a:solidFill>
                  <a:schemeClr val="accent2"/>
                </a:solidFill>
              </a:rPr>
              <a:t>Jean Monnet</a:t>
            </a:r>
            <a:r>
              <a:rPr lang="el-GR" b="1" dirty="0" smtClean="0">
                <a:solidFill>
                  <a:schemeClr val="accent2"/>
                </a:solidFill>
              </a:rPr>
              <a:t>, προέβλεπε </a:t>
            </a:r>
            <a:r>
              <a:rPr lang="el-GR" b="1" dirty="0">
                <a:solidFill>
                  <a:schemeClr val="accent2"/>
                </a:solidFill>
              </a:rPr>
              <a:t>να τεθεί </a:t>
            </a:r>
            <a:r>
              <a:rPr lang="el-GR" b="1" dirty="0" smtClean="0">
                <a:solidFill>
                  <a:schemeClr val="accent2"/>
                </a:solidFill>
              </a:rPr>
              <a:t>η γαλλική </a:t>
            </a:r>
            <a:r>
              <a:rPr lang="el-GR" b="1" dirty="0">
                <a:solidFill>
                  <a:schemeClr val="accent2"/>
                </a:solidFill>
              </a:rPr>
              <a:t>και </a:t>
            </a:r>
            <a:r>
              <a:rPr lang="el-GR" b="1" dirty="0" smtClean="0">
                <a:solidFill>
                  <a:schemeClr val="accent2"/>
                </a:solidFill>
              </a:rPr>
              <a:t>γερμανική παραγωγή </a:t>
            </a:r>
            <a:r>
              <a:rPr lang="el-GR" b="1" dirty="0">
                <a:solidFill>
                  <a:schemeClr val="accent2"/>
                </a:solidFill>
              </a:rPr>
              <a:t>άνθρακα και χάλυβα υπό μια κοινή αρχή και είχε ως </a:t>
            </a:r>
            <a:r>
              <a:rPr lang="el-GR" b="1" dirty="0" smtClean="0">
                <a:solidFill>
                  <a:schemeClr val="accent2"/>
                </a:solidFill>
              </a:rPr>
              <a:t>στόχο </a:t>
            </a:r>
            <a:r>
              <a:rPr lang="el-GR" b="1" dirty="0">
                <a:solidFill>
                  <a:schemeClr val="accent2"/>
                </a:solidFill>
              </a:rPr>
              <a:t>την απομάκρυνση του κινδύνου ενός νέου πολέμου, την ενίσχυση της γαλλογερμανικής αλληλεγγύης, και τη δημιουργία </a:t>
            </a:r>
            <a:r>
              <a:rPr lang="el-GR" b="1" dirty="0" smtClean="0">
                <a:solidFill>
                  <a:schemeClr val="accent2"/>
                </a:solidFill>
              </a:rPr>
              <a:t>προϋποθέσεων ευρωπαϊκής ενοποίησης. </a:t>
            </a:r>
          </a:p>
          <a:p>
            <a:pPr algn="just"/>
            <a:r>
              <a:rPr lang="el-GR" b="1" i="1" dirty="0">
                <a:solidFill>
                  <a:schemeClr val="accent2"/>
                </a:solidFill>
              </a:rPr>
              <a:t>«[…] Η Ευρώπη δεν θα δημιουργηθεί δια μιας, ούτε σε ένα συνολικό οικοδόμημα: θα διαμορφωθεί μέσα από συγκεκριμένα επιτεύγματα που θα δημιουργήσουν πρώτα μια πραγματική αλληλεγγύη. Η συγκέντρωση των ευρωπαϊκών εθνών απαιτεί να εξαλειφθεί η μακραίωνη αντίθεση της Γαλλίας και της Γερμανίας: η δράση που θα αναλάβουμε πρέπει να αφορά κατά πρώτο λόγο τη Γαλλία και τη </a:t>
            </a:r>
            <a:r>
              <a:rPr lang="el-GR" b="1" i="1" dirty="0" smtClean="0">
                <a:solidFill>
                  <a:schemeClr val="accent2"/>
                </a:solidFill>
              </a:rPr>
              <a:t>Γερμανία.».</a:t>
            </a:r>
            <a:endParaRPr lang="en-US" b="1" i="1" dirty="0" smtClean="0">
              <a:solidFill>
                <a:schemeClr val="accent2"/>
              </a:solidFill>
            </a:endParaRPr>
          </a:p>
        </p:txBody>
      </p:sp>
      <p:sp>
        <p:nvSpPr>
          <p:cNvPr id="10" name="TextBox 9"/>
          <p:cNvSpPr txBox="1"/>
          <p:nvPr/>
        </p:nvSpPr>
        <p:spPr>
          <a:xfrm>
            <a:off x="461905" y="3719052"/>
            <a:ext cx="1918040" cy="954107"/>
          </a:xfrm>
          <a:prstGeom prst="rect">
            <a:avLst/>
          </a:prstGeom>
          <a:noFill/>
        </p:spPr>
        <p:txBody>
          <a:bodyPr wrap="square" rtlCol="0">
            <a:spAutoFit/>
          </a:bodyPr>
          <a:lstStyle/>
          <a:p>
            <a:r>
              <a:rPr lang="en-GB" sz="1400" b="1" dirty="0">
                <a:solidFill>
                  <a:schemeClr val="accent2"/>
                </a:solidFill>
              </a:rPr>
              <a:t>Robert </a:t>
            </a:r>
            <a:r>
              <a:rPr lang="en-GB" sz="1400" b="1" dirty="0" smtClean="0">
                <a:solidFill>
                  <a:schemeClr val="accent2"/>
                </a:solidFill>
              </a:rPr>
              <a:t>Schuman</a:t>
            </a:r>
            <a:endParaRPr lang="el-GR" sz="1400" b="1" dirty="0" smtClean="0">
              <a:solidFill>
                <a:schemeClr val="accent2"/>
              </a:solidFill>
            </a:endParaRPr>
          </a:p>
          <a:p>
            <a:r>
              <a:rPr lang="el-GR" sz="1400" b="1" i="1" dirty="0" smtClean="0">
                <a:solidFill>
                  <a:schemeClr val="accent2"/>
                </a:solidFill>
              </a:rPr>
              <a:t>Ο πρωτεργάτης Υπουργός Εξωτερικών της Γαλλίας</a:t>
            </a:r>
          </a:p>
        </p:txBody>
      </p:sp>
      <p:pic>
        <p:nvPicPr>
          <p:cNvPr id="12" name="5 - Εικόνα" descr="Schuman.jpg"/>
          <p:cNvPicPr/>
          <p:nvPr/>
        </p:nvPicPr>
        <p:blipFill>
          <a:blip r:embed="rId3" cstate="print"/>
          <a:stretch>
            <a:fillRect/>
          </a:stretch>
        </p:blipFill>
        <p:spPr>
          <a:xfrm>
            <a:off x="550862" y="1660636"/>
            <a:ext cx="1514475" cy="2124075"/>
          </a:xfrm>
          <a:prstGeom prst="rect">
            <a:avLst/>
          </a:prstGeom>
        </p:spPr>
      </p:pic>
      <p:pic>
        <p:nvPicPr>
          <p:cNvPr id="15" name="12 - Εικόνα" descr="Monnet 1.jpg"/>
          <p:cNvPicPr/>
          <p:nvPr/>
        </p:nvPicPr>
        <p:blipFill>
          <a:blip r:embed="rId4" cstate="print"/>
          <a:stretch>
            <a:fillRect/>
          </a:stretch>
        </p:blipFill>
        <p:spPr>
          <a:xfrm>
            <a:off x="2620988" y="1673162"/>
            <a:ext cx="1514475" cy="2124075"/>
          </a:xfrm>
          <a:prstGeom prst="rect">
            <a:avLst/>
          </a:prstGeom>
        </p:spPr>
      </p:pic>
      <p:sp>
        <p:nvSpPr>
          <p:cNvPr id="16" name="TextBox 15"/>
          <p:cNvSpPr txBox="1"/>
          <p:nvPr/>
        </p:nvSpPr>
        <p:spPr>
          <a:xfrm>
            <a:off x="2546400" y="3731577"/>
            <a:ext cx="1850236" cy="954107"/>
          </a:xfrm>
          <a:prstGeom prst="rect">
            <a:avLst/>
          </a:prstGeom>
          <a:noFill/>
        </p:spPr>
        <p:txBody>
          <a:bodyPr wrap="square" rtlCol="0">
            <a:spAutoFit/>
          </a:bodyPr>
          <a:lstStyle/>
          <a:p>
            <a:r>
              <a:rPr lang="en-GB" sz="1400" b="1" dirty="0">
                <a:solidFill>
                  <a:schemeClr val="accent2"/>
                </a:solidFill>
              </a:rPr>
              <a:t>Jean </a:t>
            </a:r>
            <a:r>
              <a:rPr lang="en-GB" sz="1400" b="1" dirty="0" smtClean="0">
                <a:solidFill>
                  <a:schemeClr val="accent2"/>
                </a:solidFill>
              </a:rPr>
              <a:t>Monnet</a:t>
            </a:r>
            <a:endParaRPr lang="el-GR" sz="1400" b="1" dirty="0" smtClean="0">
              <a:solidFill>
                <a:schemeClr val="accent2"/>
              </a:solidFill>
            </a:endParaRPr>
          </a:p>
          <a:p>
            <a:r>
              <a:rPr lang="el-GR" sz="1400" b="1" i="1" dirty="0" smtClean="0">
                <a:solidFill>
                  <a:schemeClr val="accent2"/>
                </a:solidFill>
              </a:rPr>
              <a:t>Ο εμπνευστής,</a:t>
            </a:r>
          </a:p>
          <a:p>
            <a:r>
              <a:rPr lang="el-GR" sz="1400" b="1" i="1" dirty="0" smtClean="0">
                <a:solidFill>
                  <a:schemeClr val="accent2"/>
                </a:solidFill>
              </a:rPr>
              <a:t>Σύμβουλος της Γαλλικής Κυβέρνησης</a:t>
            </a:r>
          </a:p>
        </p:txBody>
      </p:sp>
      <p:pic>
        <p:nvPicPr>
          <p:cNvPr id="17" name="16 - Εικόνα"/>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55" y="4680000"/>
            <a:ext cx="1158195" cy="1444876"/>
          </a:xfrm>
          <a:prstGeom prst="rect">
            <a:avLst/>
          </a:prstGeom>
        </p:spPr>
      </p:pic>
      <p:pic>
        <p:nvPicPr>
          <p:cNvPr id="18" name="17 - Εικόνα"/>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6391" y="4680000"/>
            <a:ext cx="1158195" cy="1444876"/>
          </a:xfrm>
          <a:prstGeom prst="rect">
            <a:avLst/>
          </a:prstGeom>
        </p:spPr>
      </p:pic>
      <p:pic>
        <p:nvPicPr>
          <p:cNvPr id="19" name="18 - Εικόνα"/>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1904" y="4680000"/>
            <a:ext cx="1158195" cy="1444876"/>
          </a:xfrm>
          <a:prstGeom prst="rect">
            <a:avLst/>
          </a:prstGeom>
        </p:spPr>
      </p:pic>
      <p:sp>
        <p:nvSpPr>
          <p:cNvPr id="20" name="TextBox 19"/>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FF0000"/>
                </a:solidFill>
                <a:latin typeface="Calibri Light" panose="020F0302020204030204"/>
              </a:rPr>
              <a:t>Το Ευρωπαϊκό Φαινόμενο: Ιστορία, Θεσμοί Πολιτικές</a:t>
            </a:r>
          </a:p>
        </p:txBody>
      </p:sp>
      <p:sp>
        <p:nvSpPr>
          <p:cNvPr id="21" name="Ορθογώνιο 20"/>
          <p:cNvSpPr/>
          <p:nvPr/>
        </p:nvSpPr>
        <p:spPr>
          <a:xfrm>
            <a:off x="0" y="392707"/>
            <a:ext cx="12192000" cy="461665"/>
          </a:xfrm>
          <a:prstGeom prst="rect">
            <a:avLst/>
          </a:prstGeom>
        </p:spPr>
        <p:txBody>
          <a:bodyPr wrap="square">
            <a:spAutoFit/>
          </a:bodyPr>
          <a:lstStyle/>
          <a:p>
            <a:pPr algn="ctr"/>
            <a:r>
              <a:rPr lang="el-GR" sz="2400" b="1" kern="0" dirty="0">
                <a:solidFill>
                  <a:srgbClr val="FF0000"/>
                </a:solidFill>
                <a:ea typeface="Microsoft JhengHei" panose="020B0604030504040204" pitchFamily="34" charset="-120"/>
                <a:cs typeface="Arial" panose="020B0604020202020204" pitchFamily="34" charset="0"/>
              </a:rPr>
              <a:t>3. Από τη </a:t>
            </a:r>
            <a:r>
              <a:rPr lang="el-GR" sz="2400" b="1" i="1" kern="0" dirty="0">
                <a:solidFill>
                  <a:srgbClr val="FF0000"/>
                </a:solidFill>
                <a:ea typeface="Microsoft JhengHei" panose="020B0604030504040204" pitchFamily="34" charset="-120"/>
                <a:cs typeface="Arial" panose="020B0604020202020204" pitchFamily="34" charset="0"/>
              </a:rPr>
              <a:t>Διακήρυξη </a:t>
            </a:r>
            <a:r>
              <a:rPr lang="el-GR" sz="2400" b="1" i="1" kern="0" dirty="0" err="1">
                <a:solidFill>
                  <a:srgbClr val="FF0000"/>
                </a:solidFill>
                <a:ea typeface="Microsoft JhengHei" panose="020B0604030504040204" pitchFamily="34" charset="-120"/>
                <a:cs typeface="Arial" panose="020B0604020202020204" pitchFamily="34" charset="0"/>
              </a:rPr>
              <a:t>Schuman</a:t>
            </a:r>
            <a:r>
              <a:rPr lang="el-GR" sz="2400" b="1" i="1" kern="0" dirty="0">
                <a:solidFill>
                  <a:srgbClr val="FF0000"/>
                </a:solidFill>
                <a:ea typeface="Microsoft JhengHei" panose="020B0604030504040204" pitchFamily="34" charset="-120"/>
                <a:cs typeface="Arial" panose="020B0604020202020204" pitchFamily="34" charset="0"/>
              </a:rPr>
              <a:t> </a:t>
            </a:r>
            <a:r>
              <a:rPr lang="el-GR" sz="2400" b="1" kern="0" dirty="0">
                <a:solidFill>
                  <a:srgbClr val="FF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412733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ίδρυση της </a:t>
            </a:r>
            <a:r>
              <a:rPr lang="el-GR" sz="2000" b="1" dirty="0" smtClean="0">
                <a:solidFill>
                  <a:schemeClr val="accent2"/>
                </a:solidFill>
                <a:cs typeface="Times New Roman" panose="02020603050405020304" pitchFamily="18" charset="0"/>
              </a:rPr>
              <a:t>ΕΚΑΧ</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chemeClr val="accent2"/>
                </a:solidFill>
              </a:rPr>
              <a:t>Η </a:t>
            </a:r>
            <a:r>
              <a:rPr lang="el-GR" b="1" i="1" dirty="0" smtClean="0">
                <a:solidFill>
                  <a:schemeClr val="accent2"/>
                </a:solidFill>
              </a:rPr>
              <a:t>Συνθήκη </a:t>
            </a:r>
            <a:r>
              <a:rPr lang="el-GR" b="1" i="1" dirty="0">
                <a:solidFill>
                  <a:schemeClr val="accent2"/>
                </a:solidFill>
              </a:rPr>
              <a:t>Ίδρυσης της Ευρωπαϊκής Κοινότητας Άνθρακα και Χάλυβα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i="1" dirty="0" smtClean="0">
                <a:solidFill>
                  <a:schemeClr val="accent2"/>
                </a:solidFill>
              </a:rPr>
              <a:t>Συνθήκη Ίδρυσης ΕΚΑΧ</a:t>
            </a:r>
            <a:r>
              <a:rPr lang="el-GR" b="1" dirty="0" smtClean="0">
                <a:solidFill>
                  <a:schemeClr val="accent2"/>
                </a:solidFill>
              </a:rPr>
              <a:t> τέθηκε σε εφαρμογή στις 24 Ιουλίου 1952, για διάρκεια 50 ετών.</a:t>
            </a:r>
          </a:p>
          <a:p>
            <a:pPr marL="285750" indent="-285750" algn="just">
              <a:buFont typeface="Arial" panose="020B0604020202020204" pitchFamily="34" charset="0"/>
              <a:buChar char="•"/>
            </a:pPr>
            <a:r>
              <a:rPr lang="el-GR" b="1" dirty="0">
                <a:solidFill>
                  <a:schemeClr val="accent2"/>
                </a:solidFill>
              </a:rPr>
              <a:t>Η κοινή αγορά που προέβλεπε η συνθήκη τέθηκε σε λειτουργία </a:t>
            </a:r>
            <a:r>
              <a:rPr lang="el-GR" b="1" dirty="0" smtClean="0">
                <a:solidFill>
                  <a:schemeClr val="accent2"/>
                </a:solidFill>
              </a:rPr>
              <a:t>σταδιακά μέσα στο 1953.</a:t>
            </a:r>
          </a:p>
          <a:p>
            <a:pPr marL="285750" indent="-285750" algn="just">
              <a:buFont typeface="Arial" panose="020B0604020202020204" pitchFamily="34" charset="0"/>
              <a:buChar char="•"/>
            </a:pPr>
            <a:r>
              <a:rPr lang="el-GR" b="1" dirty="0">
                <a:solidFill>
                  <a:schemeClr val="accent2"/>
                </a:solidFill>
              </a:rPr>
              <a:t>Η Ύπατη Αρχή, αποτελούμενη από εννέα μέλη, </a:t>
            </a:r>
            <a:r>
              <a:rPr lang="el-GR" b="1" dirty="0" smtClean="0">
                <a:solidFill>
                  <a:schemeClr val="accent2"/>
                </a:solidFill>
              </a:rPr>
              <a:t>που </a:t>
            </a:r>
            <a:r>
              <a:rPr lang="el-GR" b="1" dirty="0">
                <a:solidFill>
                  <a:schemeClr val="accent2"/>
                </a:solidFill>
              </a:rPr>
              <a:t>διορίζονταν για έξι έτη, λειτουργούσε ως </a:t>
            </a:r>
            <a:r>
              <a:rPr lang="el-GR" b="1" dirty="0" smtClean="0">
                <a:solidFill>
                  <a:schemeClr val="accent2"/>
                </a:solidFill>
              </a:rPr>
              <a:t>εκτελεστικό </a:t>
            </a:r>
            <a:r>
              <a:rPr lang="el-GR" b="1" dirty="0">
                <a:solidFill>
                  <a:schemeClr val="accent2"/>
                </a:solidFill>
              </a:rPr>
              <a:t>όργανο </a:t>
            </a:r>
            <a:r>
              <a:rPr lang="el-GR" b="1" dirty="0" smtClean="0">
                <a:solidFill>
                  <a:schemeClr val="accent2"/>
                </a:solidFill>
              </a:rPr>
              <a:t>ανεξάρτητα από </a:t>
            </a:r>
            <a:r>
              <a:rPr lang="el-GR" b="1" dirty="0">
                <a:solidFill>
                  <a:schemeClr val="accent2"/>
                </a:solidFill>
              </a:rPr>
              <a:t>τις κυβερνήσεις των κρατών </a:t>
            </a:r>
            <a:r>
              <a:rPr lang="el-GR" b="1" dirty="0" smtClean="0">
                <a:solidFill>
                  <a:schemeClr val="accent2"/>
                </a:solidFill>
              </a:rPr>
              <a:t>μελών.</a:t>
            </a:r>
          </a:p>
          <a:p>
            <a:pPr marL="285750" indent="-285750" algn="just">
              <a:buFont typeface="Arial" panose="020B0604020202020204" pitchFamily="34" charset="0"/>
              <a:buChar char="•"/>
            </a:pPr>
            <a:r>
              <a:rPr lang="el-GR" b="1" dirty="0">
                <a:solidFill>
                  <a:schemeClr val="accent2"/>
                </a:solidFill>
              </a:rPr>
              <a:t>Το Ειδικό Συμβούλιο των Υπουργών, ως παράλληλο εκτελεστικό όργανο, με λιγότερες όμως αρμοδιότητες από αυτές της Ύπατης Αρχής, απαρτιζόταν από έξι υπουργούς, αντιπροσώπους των κρατών-μελών</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Η Κοινή </a:t>
            </a:r>
            <a:r>
              <a:rPr lang="el-GR" b="1" dirty="0">
                <a:solidFill>
                  <a:schemeClr val="accent2"/>
                </a:solidFill>
              </a:rPr>
              <a:t>Συνέλευση, ως νομοθετικό όργανο, </a:t>
            </a:r>
            <a:r>
              <a:rPr lang="el-GR" b="1" dirty="0" smtClean="0">
                <a:solidFill>
                  <a:schemeClr val="accent2"/>
                </a:solidFill>
              </a:rPr>
              <a:t>αποτελείτο </a:t>
            </a:r>
            <a:r>
              <a:rPr lang="el-GR" b="1" dirty="0">
                <a:solidFill>
                  <a:schemeClr val="accent2"/>
                </a:solidFill>
              </a:rPr>
              <a:t>από 78 μέλη, διορισμένα από τα κοινοβούλια των </a:t>
            </a:r>
            <a:r>
              <a:rPr lang="el-GR" b="1" dirty="0" smtClean="0">
                <a:solidFill>
                  <a:schemeClr val="accent2"/>
                </a:solidFill>
              </a:rPr>
              <a:t>κρατών-μελών.</a:t>
            </a:r>
          </a:p>
          <a:p>
            <a:pPr marL="285750" indent="-285750" algn="just">
              <a:buFont typeface="Arial" panose="020B0604020202020204" pitchFamily="34" charset="0"/>
              <a:buChar char="•"/>
            </a:pPr>
            <a:r>
              <a:rPr lang="el-GR" b="1" dirty="0">
                <a:solidFill>
                  <a:schemeClr val="accent2"/>
                </a:solidFill>
              </a:rPr>
              <a:t>Τέλος το Δικαστήριο, </a:t>
            </a:r>
            <a:r>
              <a:rPr lang="el-GR" b="1" dirty="0" smtClean="0">
                <a:solidFill>
                  <a:schemeClr val="accent2"/>
                </a:solidFill>
              </a:rPr>
              <a:t>με επτά </a:t>
            </a:r>
            <a:r>
              <a:rPr lang="el-GR" b="1" dirty="0">
                <a:solidFill>
                  <a:schemeClr val="accent2"/>
                </a:solidFill>
              </a:rPr>
              <a:t>δικαστές και δύο </a:t>
            </a:r>
            <a:r>
              <a:rPr lang="el-GR" b="1" dirty="0" smtClean="0">
                <a:solidFill>
                  <a:schemeClr val="accent2"/>
                </a:solidFill>
              </a:rPr>
              <a:t>εισαγγελείς είχε ως αποστολή </a:t>
            </a:r>
            <a:r>
              <a:rPr lang="el-GR" b="1" dirty="0">
                <a:solidFill>
                  <a:schemeClr val="accent2"/>
                </a:solidFill>
              </a:rPr>
              <a:t>την τήρηση του δικαίου της Κοινότητας, οι αποφάσεις του οποίου ήταν υποχρεωτικά </a:t>
            </a:r>
            <a:r>
              <a:rPr lang="el-GR" b="1" dirty="0" smtClean="0">
                <a:solidFill>
                  <a:schemeClr val="accent2"/>
                </a:solidFill>
              </a:rPr>
              <a:t>εκτελεστές.</a:t>
            </a:r>
            <a:endParaRPr lang="el-GR" b="1" dirty="0">
              <a:solidFill>
                <a:schemeClr val="accent2"/>
              </a:solidFill>
            </a:endParaRPr>
          </a:p>
          <a:p>
            <a:pPr marL="285750" indent="-285750" algn="just">
              <a:buFont typeface="Arial" panose="020B0604020202020204" pitchFamily="34" charset="0"/>
              <a:buChar char="•"/>
            </a:pPr>
            <a:endParaRPr lang="el-GR" b="1" dirty="0">
              <a:solidFill>
                <a:schemeClr val="accent2"/>
              </a:solidFill>
            </a:endParaRPr>
          </a:p>
        </p:txBody>
      </p:sp>
      <p:sp>
        <p:nvSpPr>
          <p:cNvPr id="11" name="TextBox 10"/>
          <p:cNvSpPr txBox="1"/>
          <p:nvPr/>
        </p:nvSpPr>
        <p:spPr>
          <a:xfrm>
            <a:off x="0" y="3728227"/>
            <a:ext cx="4648626" cy="954107"/>
          </a:xfrm>
          <a:prstGeom prst="rect">
            <a:avLst/>
          </a:prstGeom>
          <a:noFill/>
        </p:spPr>
        <p:txBody>
          <a:bodyPr wrap="square" rtlCol="0">
            <a:spAutoFit/>
          </a:bodyPr>
          <a:lstStyle/>
          <a:p>
            <a:pPr algn="just"/>
            <a:r>
              <a:rPr lang="el-GR" sz="1400" b="1" dirty="0">
                <a:solidFill>
                  <a:schemeClr val="accent2"/>
                </a:solidFill>
              </a:rPr>
              <a:t>Υπογραφή της </a:t>
            </a:r>
            <a:r>
              <a:rPr lang="el-GR" sz="1400" b="1" i="1" dirty="0">
                <a:solidFill>
                  <a:schemeClr val="accent2"/>
                </a:solidFill>
              </a:rPr>
              <a:t>Συνθήκης ίδρυσης της ΕΚΑΧ </a:t>
            </a:r>
            <a:r>
              <a:rPr lang="el-GR" sz="1400" b="1" dirty="0">
                <a:solidFill>
                  <a:schemeClr val="accent2"/>
                </a:solidFill>
              </a:rPr>
              <a:t>στο Παρίσι, </a:t>
            </a:r>
            <a:endParaRPr lang="el-GR" sz="1400" b="1" dirty="0" smtClean="0">
              <a:solidFill>
                <a:schemeClr val="accent2"/>
              </a:solidFill>
            </a:endParaRPr>
          </a:p>
          <a:p>
            <a:pPr algn="just"/>
            <a:r>
              <a:rPr lang="el-GR" sz="1400" b="1" i="1" dirty="0" smtClean="0">
                <a:solidFill>
                  <a:schemeClr val="accent2"/>
                </a:solidFill>
              </a:rPr>
              <a:t>στις 18 Απριλίου του 1951, από τους εκπροσώπους της Γαλλίας, της Γερμανίας, της Ιταλίας, του Βελγίου, της Ολλανδίας και του Λουξεμβούργου</a:t>
            </a:r>
            <a:endParaRPr lang="el-GR" sz="1400" b="1" i="1" dirty="0">
              <a:solidFill>
                <a:schemeClr val="accent2"/>
              </a:solidFill>
            </a:endParaRPr>
          </a:p>
        </p:txBody>
      </p:sp>
      <p:pic>
        <p:nvPicPr>
          <p:cNvPr id="14" name="4 - Εικόνα" descr="Υπογραφή Συνθήκης ΕΚΑΧ Παρίσι 1951.jpg"/>
          <p:cNvPicPr/>
          <p:nvPr/>
        </p:nvPicPr>
        <p:blipFill>
          <a:blip r:embed="rId3" cstate="print"/>
          <a:stretch>
            <a:fillRect/>
          </a:stretch>
        </p:blipFill>
        <p:spPr>
          <a:xfrm>
            <a:off x="31374" y="1691015"/>
            <a:ext cx="4695825" cy="2030254"/>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4</a:t>
            </a:fld>
            <a:endParaRPr lang="en-US" altLang="en-US"/>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071" y="4682334"/>
            <a:ext cx="1154430" cy="1440180"/>
          </a:xfrm>
          <a:prstGeom prst="rect">
            <a:avLst/>
          </a:prstGeom>
        </p:spPr>
      </p:pic>
    </p:spTree>
    <p:extLst>
      <p:ext uri="{BB962C8B-B14F-4D97-AF65-F5344CB8AC3E}">
        <p14:creationId xmlns:p14="http://schemas.microsoft.com/office/powerpoint/2010/main" val="3409145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a:t>
            </a:r>
            <a:r>
              <a:rPr lang="el-GR" sz="2000" b="1" dirty="0" smtClean="0">
                <a:solidFill>
                  <a:schemeClr val="accent2"/>
                </a:solidFill>
                <a:cs typeface="Times New Roman" panose="02020603050405020304" pitchFamily="18" charset="0"/>
              </a:rPr>
              <a:t>λειτουργία της ΕΚΑΧ</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Στοιχεία λειτουργίας της ΕΚΑΧ</a:t>
            </a:r>
          </a:p>
          <a:p>
            <a:pPr marL="285750" indent="-285750" algn="just">
              <a:buFont typeface="Arial" panose="020B0604020202020204" pitchFamily="34" charset="0"/>
              <a:buChar char="•"/>
            </a:pPr>
            <a:r>
              <a:rPr lang="el-GR" b="1" dirty="0">
                <a:solidFill>
                  <a:schemeClr val="accent2"/>
                </a:solidFill>
              </a:rPr>
              <a:t>Η Ύπατη Αρχή θα συγκέντρωνε πληροφορίες </a:t>
            </a:r>
            <a:r>
              <a:rPr lang="el-GR" b="1" dirty="0" smtClean="0">
                <a:solidFill>
                  <a:schemeClr val="accent2"/>
                </a:solidFill>
              </a:rPr>
              <a:t>με τοις οποίες θα </a:t>
            </a:r>
            <a:r>
              <a:rPr lang="el-GR" b="1" dirty="0">
                <a:solidFill>
                  <a:schemeClr val="accent2"/>
                </a:solidFill>
              </a:rPr>
              <a:t>πραγματοποιούντο προβλέψεις για τον προσανατολισμό </a:t>
            </a:r>
            <a:r>
              <a:rPr lang="el-GR" b="1" dirty="0" smtClean="0">
                <a:solidFill>
                  <a:schemeClr val="accent2"/>
                </a:solidFill>
              </a:rPr>
              <a:t>δράσεων. </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χρηματοδότηση της ΕΚΑΧ </a:t>
            </a:r>
            <a:r>
              <a:rPr lang="el-GR" b="1" dirty="0" smtClean="0">
                <a:solidFill>
                  <a:schemeClr val="accent2"/>
                </a:solidFill>
              </a:rPr>
              <a:t>θα </a:t>
            </a:r>
            <a:r>
              <a:rPr lang="el-GR" b="1" dirty="0">
                <a:solidFill>
                  <a:schemeClr val="accent2"/>
                </a:solidFill>
              </a:rPr>
              <a:t>προερχόταν από εισφορές επί της παραγωγής άνθρακα και χάλυβα και από τη σύναψη δανείων.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ΕΚΑΧ </a:t>
            </a:r>
            <a:r>
              <a:rPr lang="el-GR" b="1" dirty="0">
                <a:solidFill>
                  <a:schemeClr val="accent2"/>
                </a:solidFill>
              </a:rPr>
              <a:t>θα μπορούσε να χορηγεί δάνεια αλλά και εγγυήσεις για τα δάνεια που συνάπτουν οι επιχειρήσεις με </a:t>
            </a:r>
            <a:r>
              <a:rPr lang="el-GR" b="1" dirty="0" smtClean="0">
                <a:solidFill>
                  <a:schemeClr val="accent2"/>
                </a:solidFill>
              </a:rPr>
              <a:t>τρίτους. </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Στον τομέα της παραγωγής η ΕΚΑΧ θα διαδραμάτιζε κυρίως επικουρικό </a:t>
            </a:r>
            <a:r>
              <a:rPr lang="el-GR" b="1" dirty="0" smtClean="0">
                <a:solidFill>
                  <a:schemeClr val="accent2"/>
                </a:solidFill>
              </a:rPr>
              <a:t>ρόλο.</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Σε ό, τι αφορά τον καθορισμό των τιμών, η συνθήκη απαγόρευε κάθε πρακτική </a:t>
            </a:r>
            <a:r>
              <a:rPr lang="el-GR" b="1" dirty="0" smtClean="0">
                <a:solidFill>
                  <a:schemeClr val="accent2"/>
                </a:solidFill>
              </a:rPr>
              <a:t>διακρίσεων και αθέμιτου ανταγωνισμού.</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Οι μισθοί και η διακίνηση εργατικού δυναμικού αποτελούσαν </a:t>
            </a:r>
            <a:r>
              <a:rPr lang="el-GR" b="1" dirty="0" smtClean="0">
                <a:solidFill>
                  <a:schemeClr val="accent2"/>
                </a:solidFill>
              </a:rPr>
              <a:t>επίσης ζητήματα ενασχόλησης  της Ύπατης Αρχής</a:t>
            </a:r>
            <a:r>
              <a:rPr lang="el-GR"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Τέλος, η συνθήκη περιλάμβανε διατάξεις </a:t>
            </a:r>
            <a:r>
              <a:rPr lang="el-GR" b="1" dirty="0" smtClean="0">
                <a:solidFill>
                  <a:schemeClr val="accent2"/>
                </a:solidFill>
              </a:rPr>
              <a:t>εμπορικής πολιτικής έναντι </a:t>
            </a:r>
            <a:r>
              <a:rPr lang="el-GR" b="1" dirty="0">
                <a:solidFill>
                  <a:schemeClr val="accent2"/>
                </a:solidFill>
              </a:rPr>
              <a:t>τρίτων χωρών όπως, </a:t>
            </a:r>
            <a:r>
              <a:rPr lang="el-GR" b="1" dirty="0" smtClean="0">
                <a:solidFill>
                  <a:schemeClr val="accent2"/>
                </a:solidFill>
              </a:rPr>
              <a:t>τη </a:t>
            </a:r>
            <a:r>
              <a:rPr lang="el-GR" b="1" dirty="0">
                <a:solidFill>
                  <a:schemeClr val="accent2"/>
                </a:solidFill>
              </a:rPr>
              <a:t>δυνατότητα </a:t>
            </a:r>
            <a:r>
              <a:rPr lang="el-GR" b="1" dirty="0" smtClean="0">
                <a:solidFill>
                  <a:schemeClr val="accent2"/>
                </a:solidFill>
              </a:rPr>
              <a:t>καθορισμού </a:t>
            </a:r>
            <a:r>
              <a:rPr lang="el-GR" b="1" dirty="0">
                <a:solidFill>
                  <a:schemeClr val="accent2"/>
                </a:solidFill>
              </a:rPr>
              <a:t>μέγιστων και ελάχιστων δασμολογικών </a:t>
            </a:r>
            <a:r>
              <a:rPr lang="el-GR" b="1" dirty="0" smtClean="0">
                <a:solidFill>
                  <a:schemeClr val="accent2"/>
                </a:solidFill>
              </a:rPr>
              <a:t>συντελεστών</a:t>
            </a:r>
            <a:r>
              <a:rPr lang="el-GR" b="1" dirty="0">
                <a:solidFill>
                  <a:schemeClr val="accent2"/>
                </a:solidFill>
              </a:rPr>
              <a:t> </a:t>
            </a:r>
            <a:r>
              <a:rPr lang="el-GR" b="1" dirty="0" smtClean="0">
                <a:solidFill>
                  <a:schemeClr val="accent2"/>
                </a:solidFill>
              </a:rPr>
              <a:t>κλπ.</a:t>
            </a:r>
            <a:endParaRPr lang="el-GR" b="1" dirty="0">
              <a:solidFill>
                <a:schemeClr val="accent2"/>
              </a:solidFill>
            </a:endParaRPr>
          </a:p>
        </p:txBody>
      </p:sp>
      <p:sp>
        <p:nvSpPr>
          <p:cNvPr id="11" name="TextBox 10"/>
          <p:cNvSpPr txBox="1"/>
          <p:nvPr/>
        </p:nvSpPr>
        <p:spPr>
          <a:xfrm>
            <a:off x="135702" y="3284047"/>
            <a:ext cx="4445000" cy="954107"/>
          </a:xfrm>
          <a:prstGeom prst="rect">
            <a:avLst/>
          </a:prstGeom>
          <a:noFill/>
        </p:spPr>
        <p:txBody>
          <a:bodyPr wrap="square" rtlCol="0">
            <a:spAutoFit/>
          </a:bodyPr>
          <a:lstStyle/>
          <a:p>
            <a:pPr algn="just"/>
            <a:r>
              <a:rPr lang="el-GR" sz="1400" b="1" dirty="0">
                <a:solidFill>
                  <a:schemeClr val="accent2"/>
                </a:solidFill>
              </a:rPr>
              <a:t>Το έμβλημα της ΕΚΑΧ </a:t>
            </a:r>
            <a:r>
              <a:rPr lang="el-GR" sz="1400" b="1" dirty="0" smtClean="0">
                <a:solidFill>
                  <a:schemeClr val="accent2"/>
                </a:solidFill>
              </a:rPr>
              <a:t> </a:t>
            </a:r>
          </a:p>
          <a:p>
            <a:pPr algn="just"/>
            <a:r>
              <a:rPr lang="el-GR" sz="1400" b="1" i="1" dirty="0" smtClean="0">
                <a:solidFill>
                  <a:schemeClr val="accent2"/>
                </a:solidFill>
              </a:rPr>
              <a:t>Τα έξι </a:t>
            </a:r>
            <a:r>
              <a:rPr lang="el-GR" sz="1400" b="1" i="1" dirty="0">
                <a:solidFill>
                  <a:schemeClr val="accent2"/>
                </a:solidFill>
              </a:rPr>
              <a:t>άστρα </a:t>
            </a:r>
            <a:r>
              <a:rPr lang="el-GR" sz="1400" b="1" i="1" dirty="0" smtClean="0">
                <a:solidFill>
                  <a:schemeClr val="accent2"/>
                </a:solidFill>
              </a:rPr>
              <a:t>αντιστοιχούν στα </a:t>
            </a:r>
            <a:r>
              <a:rPr lang="el-GR" sz="1400" b="1" i="1" dirty="0">
                <a:solidFill>
                  <a:schemeClr val="accent2"/>
                </a:solidFill>
              </a:rPr>
              <a:t>έξι </a:t>
            </a:r>
            <a:r>
              <a:rPr lang="el-GR" sz="1400" b="1" i="1" dirty="0" smtClean="0">
                <a:solidFill>
                  <a:schemeClr val="accent2"/>
                </a:solidFill>
              </a:rPr>
              <a:t>κράτη-μέλη. Τα </a:t>
            </a:r>
            <a:r>
              <a:rPr lang="el-GR" sz="1400" b="1" i="1" dirty="0">
                <a:solidFill>
                  <a:schemeClr val="accent2"/>
                </a:solidFill>
              </a:rPr>
              <a:t>δύο χρώματα, </a:t>
            </a:r>
            <a:r>
              <a:rPr lang="el-GR" sz="1400" b="1" i="1" dirty="0" smtClean="0">
                <a:solidFill>
                  <a:schemeClr val="accent2"/>
                </a:solidFill>
              </a:rPr>
              <a:t>αντιστοιχούν, το μαύρο </a:t>
            </a:r>
            <a:r>
              <a:rPr lang="el-GR" sz="1400" b="1" i="1" dirty="0">
                <a:solidFill>
                  <a:schemeClr val="accent2"/>
                </a:solidFill>
              </a:rPr>
              <a:t>για τον άνθρακα και  </a:t>
            </a:r>
            <a:r>
              <a:rPr lang="el-GR" sz="1400" b="1" i="1" dirty="0" smtClean="0">
                <a:solidFill>
                  <a:schemeClr val="accent2"/>
                </a:solidFill>
              </a:rPr>
              <a:t>το γαλάζιο </a:t>
            </a:r>
            <a:r>
              <a:rPr lang="el-GR" sz="1400" b="1" i="1" dirty="0">
                <a:solidFill>
                  <a:schemeClr val="accent2"/>
                </a:solidFill>
              </a:rPr>
              <a:t>για το </a:t>
            </a:r>
            <a:r>
              <a:rPr lang="el-GR" sz="1400" b="1" i="1" dirty="0" smtClean="0">
                <a:solidFill>
                  <a:schemeClr val="accent2"/>
                </a:solidFill>
              </a:rPr>
              <a:t>χάλυβα</a:t>
            </a:r>
            <a:endParaRPr lang="el-GR" sz="1400" b="1" i="1" dirty="0">
              <a:solidFill>
                <a:schemeClr val="accent2"/>
              </a:solidFill>
            </a:endParaRPr>
          </a:p>
        </p:txBody>
      </p:sp>
      <p:pic>
        <p:nvPicPr>
          <p:cNvPr id="14" name="9 - Εικόνα" descr="Η σημαία της ΕΚΑΧ.bmp"/>
          <p:cNvPicPr/>
          <p:nvPr/>
        </p:nvPicPr>
        <p:blipFill>
          <a:blip r:embed="rId3" cstate="print"/>
          <a:stretch>
            <a:fillRect/>
          </a:stretch>
        </p:blipFill>
        <p:spPr>
          <a:xfrm>
            <a:off x="1377127" y="1881417"/>
            <a:ext cx="1962150" cy="130492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435305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cs typeface="Times New Roman" panose="02020603050405020304" pitchFamily="18" charset="0"/>
              </a:rPr>
              <a:t>Αποτελέσματα λειτουργίας </a:t>
            </a:r>
            <a:r>
              <a:rPr lang="el-GR" sz="2000" b="1" dirty="0">
                <a:solidFill>
                  <a:schemeClr val="accent2"/>
                </a:solidFill>
                <a:cs typeface="Times New Roman" panose="02020603050405020304" pitchFamily="18" charset="0"/>
              </a:rPr>
              <a:t>της </a:t>
            </a:r>
            <a:r>
              <a:rPr lang="el-GR" sz="2000" b="1" dirty="0" smtClean="0">
                <a:solidFill>
                  <a:schemeClr val="accent2"/>
                </a:solidFill>
                <a:cs typeface="Times New Roman" panose="02020603050405020304" pitchFamily="18" charset="0"/>
              </a:rPr>
              <a:t>ΕΚΑΧ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chemeClr val="accent2"/>
                </a:solidFill>
              </a:rPr>
              <a:t>Οι συνέπειες</a:t>
            </a:r>
          </a:p>
          <a:p>
            <a:pPr marL="285750" indent="-285750" algn="just">
              <a:buFont typeface="Arial" panose="020B0604020202020204" pitchFamily="34" charset="0"/>
              <a:buChar char="•"/>
            </a:pPr>
            <a:r>
              <a:rPr lang="el-GR" b="1" dirty="0">
                <a:solidFill>
                  <a:schemeClr val="accent2"/>
                </a:solidFill>
              </a:rPr>
              <a:t>Η μορφή του </a:t>
            </a:r>
            <a:r>
              <a:rPr lang="el-GR" b="1" dirty="0" err="1">
                <a:solidFill>
                  <a:schemeClr val="accent2"/>
                </a:solidFill>
              </a:rPr>
              <a:t>ομοσπονδισμού</a:t>
            </a:r>
            <a:r>
              <a:rPr lang="el-GR" b="1" dirty="0">
                <a:solidFill>
                  <a:schemeClr val="accent2"/>
                </a:solidFill>
              </a:rPr>
              <a:t> που επικράτησε με την ΕΚΑΧ, τιθάσευε τη γαλλογερμανική αντιπαλότητα, επιβεβαιώνονταν τα σύνορα Γαλλίας και Γερμανίας πριν από το Β’ Παγκόσμιο Πόλεμο, χωρίς να δημιουργείται πολιτικό </a:t>
            </a:r>
            <a:r>
              <a:rPr lang="el-GR" b="1" dirty="0" smtClean="0">
                <a:solidFill>
                  <a:schemeClr val="accent2"/>
                </a:solidFill>
              </a:rPr>
              <a:t>πρόβλημα.</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Κατά τη δεκαετία του 1960, εξ αιτίας της αποδυνάμωσης της κοινοτικής αλληλεγγύης, η ΕΚΑΧ περιθωριοποιήθηκε </a:t>
            </a:r>
            <a:r>
              <a:rPr lang="el-GR" b="1" dirty="0" smtClean="0">
                <a:solidFill>
                  <a:schemeClr val="accent2"/>
                </a:solidFill>
              </a:rPr>
              <a:t>λόγω </a:t>
            </a:r>
            <a:r>
              <a:rPr lang="el-GR" b="1" dirty="0">
                <a:solidFill>
                  <a:schemeClr val="accent2"/>
                </a:solidFill>
              </a:rPr>
              <a:t>σύγκρουσης συμφερόντων μεταξύ των κρατών-μελών, σε μία εποχή υπερπαραγωγής πετρελαίου, εισαγωγής φθηνού άνθρακα από τις ΗΠΑ και εισαγωγής φθηνού χάλυβα από τρίτες χώρες.</a:t>
            </a:r>
          </a:p>
          <a:p>
            <a:pPr marL="285750" indent="-285750" algn="just">
              <a:buFont typeface="Arial" panose="020B0604020202020204" pitchFamily="34" charset="0"/>
              <a:buChar char="•"/>
            </a:pPr>
            <a:r>
              <a:rPr lang="el-GR" b="1" dirty="0">
                <a:solidFill>
                  <a:schemeClr val="accent2"/>
                </a:solidFill>
              </a:rPr>
              <a:t>Γενικά όμως, η ΕΚΑΧ κατόρθωσε να διασφαλίσει ισόρροπη ανάπτυξη παραγωγής και κατανομής των πόρων και να συμβάλει στην πραγματοποίηση των αναγκαίων τεχνολογικών αναδιαρθρώσεων. Η παραγωγή του χάλυβα αυξήθηκε σε σχέση με τη δεκαετία του 1950, με προϊόν φθηνότερο και καλύτερης ποιότητας</a:t>
            </a:r>
            <a:r>
              <a:rPr lang="el-GR" b="1" dirty="0" smtClean="0">
                <a:solidFill>
                  <a:schemeClr val="accent2"/>
                </a:solidFill>
              </a:rPr>
              <a:t>.</a:t>
            </a:r>
            <a:endParaRPr lang="el-GR" b="1" dirty="0">
              <a:solidFill>
                <a:schemeClr val="accent2"/>
              </a:solidFill>
            </a:endParaRPr>
          </a:p>
        </p:txBody>
      </p:sp>
      <p:sp>
        <p:nvSpPr>
          <p:cNvPr id="11" name="TextBox 10"/>
          <p:cNvSpPr txBox="1"/>
          <p:nvPr/>
        </p:nvSpPr>
        <p:spPr>
          <a:xfrm>
            <a:off x="0" y="5518313"/>
            <a:ext cx="4731108" cy="307777"/>
          </a:xfrm>
          <a:prstGeom prst="rect">
            <a:avLst/>
          </a:prstGeom>
          <a:noFill/>
        </p:spPr>
        <p:txBody>
          <a:bodyPr wrap="square" rtlCol="0">
            <a:spAutoFit/>
          </a:bodyPr>
          <a:lstStyle/>
          <a:p>
            <a:pPr algn="just"/>
            <a:r>
              <a:rPr lang="el-GR" sz="1400" b="1" dirty="0" smtClean="0">
                <a:solidFill>
                  <a:schemeClr val="accent2"/>
                </a:solidFill>
              </a:rPr>
              <a:t>Τα κράτη-μέλη της ΕΚΑΧ, το 1951</a:t>
            </a:r>
            <a:endParaRPr lang="el-GR" sz="1400" b="1" dirty="0">
              <a:solidFill>
                <a:schemeClr val="accent2"/>
              </a:solidFill>
            </a:endParaRPr>
          </a:p>
        </p:txBody>
      </p:sp>
      <p:pic>
        <p:nvPicPr>
          <p:cNvPr id="12" name="5 - Εικόνα" descr="1952.bmp"/>
          <p:cNvPicPr/>
          <p:nvPr/>
        </p:nvPicPr>
        <p:blipFill>
          <a:blip r:embed="rId3" cstate="print"/>
          <a:stretch>
            <a:fillRect/>
          </a:stretch>
        </p:blipFill>
        <p:spPr>
          <a:xfrm>
            <a:off x="75756" y="1694274"/>
            <a:ext cx="4655352" cy="3824039"/>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773508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cs typeface="Times New Roman" panose="02020603050405020304" pitchFamily="18" charset="0"/>
              </a:rPr>
              <a:t>Η απόπειρα </a:t>
            </a:r>
            <a:r>
              <a:rPr lang="el-GR" sz="2000" b="1" dirty="0">
                <a:solidFill>
                  <a:schemeClr val="accent2"/>
                </a:solidFill>
                <a:cs typeface="Times New Roman" panose="02020603050405020304" pitchFamily="18" charset="0"/>
              </a:rPr>
              <a:t>ίδρυσης Ευρωπαϊκής Αμυντικής Κοινότητας (ΕΑΚ)</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Η αποτυχημένη απόπειρα ίδρυσης της ΕΑΚ</a:t>
            </a:r>
          </a:p>
          <a:p>
            <a:pPr marL="285750" indent="-285750" algn="just">
              <a:buFont typeface="Arial" panose="020B0604020202020204" pitchFamily="34" charset="0"/>
              <a:buChar char="•"/>
            </a:pPr>
            <a:r>
              <a:rPr lang="el-GR" b="1" dirty="0" smtClean="0">
                <a:solidFill>
                  <a:schemeClr val="accent2"/>
                </a:solidFill>
              </a:rPr>
              <a:t>Η ίδρυση της ΕΑΚ προτάθηκε </a:t>
            </a:r>
            <a:r>
              <a:rPr lang="el-GR" b="1" dirty="0">
                <a:solidFill>
                  <a:schemeClr val="accent2"/>
                </a:solidFill>
              </a:rPr>
              <a:t>από το Γάλλο πρωθυπουργό René </a:t>
            </a:r>
            <a:r>
              <a:rPr lang="el-GR" b="1" dirty="0" err="1" smtClean="0">
                <a:solidFill>
                  <a:schemeClr val="accent2"/>
                </a:solidFill>
              </a:rPr>
              <a:t>Pleven</a:t>
            </a:r>
            <a:r>
              <a:rPr lang="el-GR" b="1" dirty="0" smtClean="0">
                <a:solidFill>
                  <a:schemeClr val="accent2"/>
                </a:solidFill>
              </a:rPr>
              <a:t>, ως στρατιωτικό </a:t>
            </a:r>
            <a:r>
              <a:rPr lang="el-GR" b="1" dirty="0">
                <a:solidFill>
                  <a:schemeClr val="accent2"/>
                </a:solidFill>
              </a:rPr>
              <a:t>σκέλος </a:t>
            </a:r>
            <a:r>
              <a:rPr lang="el-GR" b="1" dirty="0" smtClean="0">
                <a:solidFill>
                  <a:schemeClr val="accent2"/>
                </a:solidFill>
              </a:rPr>
              <a:t>των </a:t>
            </a:r>
            <a:r>
              <a:rPr lang="el-GR" b="1" dirty="0">
                <a:solidFill>
                  <a:schemeClr val="accent2"/>
                </a:solidFill>
              </a:rPr>
              <a:t>έξι </a:t>
            </a:r>
            <a:r>
              <a:rPr lang="el-GR" b="1" dirty="0" smtClean="0">
                <a:solidFill>
                  <a:schemeClr val="accent2"/>
                </a:solidFill>
              </a:rPr>
              <a:t>κρατών-μελών </a:t>
            </a:r>
            <a:r>
              <a:rPr lang="el-GR" b="1" dirty="0">
                <a:solidFill>
                  <a:schemeClr val="accent2"/>
                </a:solidFill>
              </a:rPr>
              <a:t>της </a:t>
            </a:r>
            <a:r>
              <a:rPr lang="el-GR" b="1" dirty="0" smtClean="0">
                <a:solidFill>
                  <a:schemeClr val="accent2"/>
                </a:solidFill>
              </a:rPr>
              <a:t>ΕΚΑΧ.</a:t>
            </a:r>
          </a:p>
          <a:p>
            <a:pPr marL="285750" indent="-285750" algn="just">
              <a:buFont typeface="Arial" panose="020B0604020202020204" pitchFamily="34" charset="0"/>
              <a:buChar char="•"/>
            </a:pPr>
            <a:r>
              <a:rPr lang="el-GR" b="1" dirty="0" smtClean="0">
                <a:solidFill>
                  <a:schemeClr val="accent2"/>
                </a:solidFill>
              </a:rPr>
              <a:t>Θεσμικά θα λειτουργούσε το </a:t>
            </a:r>
            <a:r>
              <a:rPr lang="el-GR" b="1" dirty="0">
                <a:solidFill>
                  <a:schemeClr val="accent2"/>
                </a:solidFill>
              </a:rPr>
              <a:t>ενδεκαμελές όργανο διοίκησης των 40 μεραρχιών της ΕΑΚ, ανάλογο της Ύπατης Αρχής της ΕΚΑΧ, θα ελεγχόταν από το Συμβούλιο των Υπουργών, το οποίο θα λάμβανε </a:t>
            </a:r>
            <a:r>
              <a:rPr lang="el-GR" b="1" dirty="0" smtClean="0">
                <a:solidFill>
                  <a:schemeClr val="accent2"/>
                </a:solidFill>
              </a:rPr>
              <a:t>αποφάσεις </a:t>
            </a:r>
            <a:r>
              <a:rPr lang="el-GR" b="1" dirty="0">
                <a:solidFill>
                  <a:schemeClr val="accent2"/>
                </a:solidFill>
              </a:rPr>
              <a:t>του με ομοφωνία, ενώ </a:t>
            </a:r>
            <a:r>
              <a:rPr lang="el-GR" b="1" dirty="0" smtClean="0">
                <a:solidFill>
                  <a:schemeClr val="accent2"/>
                </a:solidFill>
              </a:rPr>
              <a:t>οι θεσμοί θα συμπληρώνονταν με την </a:t>
            </a:r>
            <a:r>
              <a:rPr lang="el-GR" b="1" dirty="0">
                <a:solidFill>
                  <a:schemeClr val="accent2"/>
                </a:solidFill>
              </a:rPr>
              <a:t>Κοινή Συνέλευση και το Δικαστήριο της </a:t>
            </a:r>
            <a:r>
              <a:rPr lang="el-GR" b="1" dirty="0" smtClean="0">
                <a:solidFill>
                  <a:schemeClr val="accent2"/>
                </a:solidFill>
              </a:rPr>
              <a:t>ΕΚΑΧ</a:t>
            </a:r>
            <a:r>
              <a:rPr lang="el-GR" b="1" dirty="0">
                <a:solidFill>
                  <a:schemeClr val="accent2"/>
                </a:solidFill>
              </a:rPr>
              <a:t>.</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ροδιαγραφόταν </a:t>
            </a:r>
            <a:r>
              <a:rPr lang="el-GR" b="1" dirty="0">
                <a:solidFill>
                  <a:schemeClr val="accent2"/>
                </a:solidFill>
              </a:rPr>
              <a:t>για την ΕΑΚ, μία διακυβερνητική λειτουργία σε συνδυασμό με </a:t>
            </a:r>
            <a:r>
              <a:rPr lang="el-GR" b="1" dirty="0" smtClean="0">
                <a:solidFill>
                  <a:schemeClr val="accent2"/>
                </a:solidFill>
              </a:rPr>
              <a:t>κάποια ομοσπονδιακά </a:t>
            </a:r>
            <a:r>
              <a:rPr lang="el-GR" b="1" dirty="0">
                <a:solidFill>
                  <a:schemeClr val="accent2"/>
                </a:solidFill>
              </a:rPr>
              <a:t>χαρακτηριστικά </a:t>
            </a:r>
            <a:r>
              <a:rPr lang="el-GR" b="1" dirty="0" smtClean="0">
                <a:solidFill>
                  <a:schemeClr val="accent2"/>
                </a:solidFill>
              </a:rPr>
              <a:t>λειτουργίας.</a:t>
            </a:r>
          </a:p>
          <a:p>
            <a:pPr marL="285750" indent="-285750" algn="just">
              <a:buFont typeface="Arial" panose="020B0604020202020204" pitchFamily="34" charset="0"/>
              <a:buChar char="•"/>
            </a:pPr>
            <a:r>
              <a:rPr lang="el-GR" b="1" dirty="0" smtClean="0">
                <a:solidFill>
                  <a:schemeClr val="accent2"/>
                </a:solidFill>
              </a:rPr>
              <a:t>Ωστόσο, ο </a:t>
            </a:r>
            <a:r>
              <a:rPr lang="el-GR" b="1" dirty="0">
                <a:solidFill>
                  <a:schemeClr val="accent2"/>
                </a:solidFill>
              </a:rPr>
              <a:t>νέος Γάλλος πρωθυπουργός </a:t>
            </a:r>
            <a:r>
              <a:rPr lang="el-GR" b="1" dirty="0" err="1" smtClean="0">
                <a:solidFill>
                  <a:schemeClr val="accent2"/>
                </a:solidFill>
              </a:rPr>
              <a:t>Pierre</a:t>
            </a:r>
            <a:r>
              <a:rPr lang="el-GR" b="1" dirty="0" smtClean="0">
                <a:solidFill>
                  <a:schemeClr val="accent2"/>
                </a:solidFill>
              </a:rPr>
              <a:t> </a:t>
            </a:r>
            <a:r>
              <a:rPr lang="el-GR" b="1" dirty="0" err="1" smtClean="0">
                <a:solidFill>
                  <a:schemeClr val="accent2"/>
                </a:solidFill>
              </a:rPr>
              <a:t>France</a:t>
            </a:r>
            <a:r>
              <a:rPr lang="el-GR" b="1" dirty="0" smtClean="0">
                <a:solidFill>
                  <a:schemeClr val="accent2"/>
                </a:solidFill>
              </a:rPr>
              <a:t> με πρωτόκολλο καταργούσε </a:t>
            </a:r>
            <a:r>
              <a:rPr lang="el-GR" b="1" dirty="0">
                <a:solidFill>
                  <a:schemeClr val="accent2"/>
                </a:solidFill>
              </a:rPr>
              <a:t>κάθε υπερεθνικό </a:t>
            </a:r>
            <a:r>
              <a:rPr lang="el-GR" b="1" dirty="0" smtClean="0">
                <a:solidFill>
                  <a:schemeClr val="accent2"/>
                </a:solidFill>
              </a:rPr>
              <a:t>ομοσπονδιακό </a:t>
            </a:r>
            <a:r>
              <a:rPr lang="el-GR" b="1" dirty="0">
                <a:solidFill>
                  <a:schemeClr val="accent2"/>
                </a:solidFill>
              </a:rPr>
              <a:t>χαρακτηριστικό της νέας συνθήκης, που περιλαμβανόταν κυρίως στο άρθρο </a:t>
            </a:r>
            <a:r>
              <a:rPr lang="el-GR" b="1" dirty="0" smtClean="0">
                <a:solidFill>
                  <a:schemeClr val="accent2"/>
                </a:solidFill>
              </a:rPr>
              <a:t>38, δημιούργημα </a:t>
            </a:r>
            <a:r>
              <a:rPr lang="el-GR" b="1" dirty="0">
                <a:solidFill>
                  <a:schemeClr val="accent2"/>
                </a:solidFill>
              </a:rPr>
              <a:t>του φεντεραλιστή πρωθυπουργού της Ιταλίας </a:t>
            </a:r>
            <a:r>
              <a:rPr lang="el-GR" b="1" dirty="0" err="1">
                <a:solidFill>
                  <a:schemeClr val="accent2"/>
                </a:solidFill>
              </a:rPr>
              <a:t>Alcide</a:t>
            </a:r>
            <a:r>
              <a:rPr lang="el-GR" b="1" dirty="0">
                <a:solidFill>
                  <a:schemeClr val="accent2"/>
                </a:solidFill>
              </a:rPr>
              <a:t> de </a:t>
            </a:r>
            <a:r>
              <a:rPr lang="el-GR" b="1" dirty="0" err="1" smtClean="0">
                <a:solidFill>
                  <a:schemeClr val="accent2"/>
                </a:solidFill>
              </a:rPr>
              <a:t>Gasperi</a:t>
            </a:r>
            <a:r>
              <a:rPr lang="el-GR" b="1"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Αυτό δεν έγινε αποδεκτό από τα υπόλοιπα κράτη-μέλη και η απόπειρα ίδρυσης της ΕΑΚ ναυάγησε.</a:t>
            </a:r>
          </a:p>
        </p:txBody>
      </p:sp>
      <p:sp>
        <p:nvSpPr>
          <p:cNvPr id="11" name="TextBox 10"/>
          <p:cNvSpPr txBox="1"/>
          <p:nvPr/>
        </p:nvSpPr>
        <p:spPr>
          <a:xfrm>
            <a:off x="575234" y="3739564"/>
            <a:ext cx="1800710" cy="1600438"/>
          </a:xfrm>
          <a:prstGeom prst="rect">
            <a:avLst/>
          </a:prstGeom>
          <a:noFill/>
        </p:spPr>
        <p:txBody>
          <a:bodyPr wrap="square" rtlCol="0">
            <a:spAutoFit/>
          </a:bodyPr>
          <a:lstStyle/>
          <a:p>
            <a:r>
              <a:rPr lang="en-GB" sz="1400" b="1" dirty="0">
                <a:solidFill>
                  <a:schemeClr val="accent2"/>
                </a:solidFill>
              </a:rPr>
              <a:t>René </a:t>
            </a:r>
            <a:r>
              <a:rPr lang="en-GB" sz="1400" b="1" dirty="0" smtClean="0">
                <a:solidFill>
                  <a:schemeClr val="accent2"/>
                </a:solidFill>
              </a:rPr>
              <a:t>Pleven</a:t>
            </a:r>
            <a:endParaRPr lang="el-GR" sz="1400" b="1" dirty="0" smtClean="0">
              <a:solidFill>
                <a:schemeClr val="accent2"/>
              </a:solidFill>
            </a:endParaRPr>
          </a:p>
          <a:p>
            <a:r>
              <a:rPr lang="el-GR" sz="1400" b="1" i="1" dirty="0" smtClean="0">
                <a:solidFill>
                  <a:schemeClr val="accent2"/>
                </a:solidFill>
              </a:rPr>
              <a:t>Πρωθυπουργός της Γαλλίας. Με πρότασή του,  </a:t>
            </a:r>
            <a:r>
              <a:rPr lang="el-GR" sz="1400" b="1" i="1" dirty="0">
                <a:solidFill>
                  <a:schemeClr val="accent2"/>
                </a:solidFill>
              </a:rPr>
              <a:t>στις 24 Οκτωβρίου του </a:t>
            </a:r>
            <a:r>
              <a:rPr lang="el-GR" sz="1400" b="1" i="1" dirty="0" smtClean="0">
                <a:solidFill>
                  <a:schemeClr val="accent2"/>
                </a:solidFill>
              </a:rPr>
              <a:t>1950, προωθήθηκε η ιδέα ίδρυσης της ΕΑΚ</a:t>
            </a:r>
            <a:endParaRPr lang="el-GR" sz="1400" b="1" i="1" dirty="0">
              <a:solidFill>
                <a:schemeClr val="accent2"/>
              </a:solidFill>
            </a:endParaRPr>
          </a:p>
        </p:txBody>
      </p:sp>
      <p:pic>
        <p:nvPicPr>
          <p:cNvPr id="14" name="2 - Εικόνα" descr="Rene_pleven.jpg"/>
          <p:cNvPicPr/>
          <p:nvPr/>
        </p:nvPicPr>
        <p:blipFill>
          <a:blip r:embed="rId3" cstate="print"/>
          <a:stretch>
            <a:fillRect/>
          </a:stretch>
        </p:blipFill>
        <p:spPr>
          <a:xfrm>
            <a:off x="661164" y="1710740"/>
            <a:ext cx="1514475" cy="2028825"/>
          </a:xfrm>
          <a:prstGeom prst="rect">
            <a:avLst/>
          </a:prstGeom>
        </p:spPr>
      </p:pic>
      <p:pic>
        <p:nvPicPr>
          <p:cNvPr id="15" name="1 - Εικόνα" descr="Alcide_de_Gasperi.jpg"/>
          <p:cNvPicPr/>
          <p:nvPr/>
        </p:nvPicPr>
        <p:blipFill>
          <a:blip r:embed="rId4" cstate="print"/>
          <a:stretch>
            <a:fillRect/>
          </a:stretch>
        </p:blipFill>
        <p:spPr>
          <a:xfrm>
            <a:off x="2738145" y="1735792"/>
            <a:ext cx="1514475" cy="1981200"/>
          </a:xfrm>
          <a:prstGeom prst="rect">
            <a:avLst/>
          </a:prstGeom>
        </p:spPr>
      </p:pic>
      <p:sp>
        <p:nvSpPr>
          <p:cNvPr id="16" name="TextBox 15"/>
          <p:cNvSpPr txBox="1"/>
          <p:nvPr/>
        </p:nvSpPr>
        <p:spPr>
          <a:xfrm>
            <a:off x="2659876" y="3714512"/>
            <a:ext cx="1807528" cy="1384995"/>
          </a:xfrm>
          <a:prstGeom prst="rect">
            <a:avLst/>
          </a:prstGeom>
          <a:noFill/>
        </p:spPr>
        <p:txBody>
          <a:bodyPr wrap="square" rtlCol="0">
            <a:spAutoFit/>
          </a:bodyPr>
          <a:lstStyle/>
          <a:p>
            <a:r>
              <a:rPr lang="en-GB" sz="1400" b="1" dirty="0" err="1">
                <a:solidFill>
                  <a:schemeClr val="accent2"/>
                </a:solidFill>
              </a:rPr>
              <a:t>Alcide</a:t>
            </a:r>
            <a:r>
              <a:rPr lang="en-GB" sz="1400" b="1" dirty="0">
                <a:solidFill>
                  <a:schemeClr val="accent2"/>
                </a:solidFill>
              </a:rPr>
              <a:t> de </a:t>
            </a:r>
            <a:r>
              <a:rPr lang="en-GB" sz="1400" b="1" dirty="0" err="1" smtClean="0">
                <a:solidFill>
                  <a:schemeClr val="accent2"/>
                </a:solidFill>
              </a:rPr>
              <a:t>Gasperi</a:t>
            </a:r>
            <a:endParaRPr lang="el-GR" sz="1400" b="1" dirty="0" smtClean="0">
              <a:solidFill>
                <a:schemeClr val="accent2"/>
              </a:solidFill>
            </a:endParaRPr>
          </a:p>
          <a:p>
            <a:r>
              <a:rPr lang="el-GR" sz="1400" b="1" i="1" dirty="0" smtClean="0">
                <a:solidFill>
                  <a:schemeClr val="accent2"/>
                </a:solidFill>
              </a:rPr>
              <a:t>Πρωθυπουργός της Ιταλίας. Πρότεινε </a:t>
            </a:r>
            <a:r>
              <a:rPr lang="el-GR" sz="1400" b="1" i="1" dirty="0" err="1" smtClean="0">
                <a:solidFill>
                  <a:schemeClr val="accent2"/>
                </a:solidFill>
              </a:rPr>
              <a:t>φεντεραλιστική</a:t>
            </a:r>
            <a:r>
              <a:rPr lang="el-GR" sz="1400" b="1" i="1" dirty="0" smtClean="0">
                <a:solidFill>
                  <a:schemeClr val="accent2"/>
                </a:solidFill>
              </a:rPr>
              <a:t> λειτουργία της ΕΑΚ (κυρίως το άρθρο 38)</a:t>
            </a:r>
            <a:endParaRPr lang="el-GR" sz="1400" b="1" i="1" dirty="0">
              <a:solidFill>
                <a:schemeClr val="accent2"/>
              </a:solidFill>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1107021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780894" cy="400110"/>
          </a:xfrm>
          <a:prstGeom prst="rect">
            <a:avLst/>
          </a:prstGeom>
          <a:noFill/>
        </p:spPr>
        <p:txBody>
          <a:bodyPr wrap="square" rtlCol="0">
            <a:spAutoFit/>
          </a:bodyPr>
          <a:lstStyle/>
          <a:p>
            <a:r>
              <a:rPr lang="el-GR" sz="2000" b="1" dirty="0" smtClean="0">
                <a:solidFill>
                  <a:schemeClr val="accent2"/>
                </a:solidFill>
                <a:cs typeface="Times New Roman" panose="02020603050405020304" pitchFamily="18" charset="0"/>
              </a:rPr>
              <a:t>Η αποτυχία </a:t>
            </a:r>
            <a:r>
              <a:rPr lang="el-GR" sz="2000" b="1" dirty="0">
                <a:solidFill>
                  <a:schemeClr val="accent2"/>
                </a:solidFill>
                <a:cs typeface="Times New Roman" panose="02020603050405020304" pitchFamily="18" charset="0"/>
              </a:rPr>
              <a:t>ίδρυσης Ευρωπαϊκής Πολιτικής Κοινότητας (</a:t>
            </a:r>
            <a:r>
              <a:rPr lang="el-GR" sz="2000" b="1" dirty="0" smtClean="0">
                <a:solidFill>
                  <a:schemeClr val="accent2"/>
                </a:solidFill>
                <a:cs typeface="Times New Roman" panose="02020603050405020304" pitchFamily="18" charset="0"/>
              </a:rPr>
              <a:t>ΕΠΚ) – Η επανίδρυση της Δυτικοευρωπαϊκής Ένωσης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Η αποτυχημένη απόπειρα ίδρυσης της ΕΑΚ</a:t>
            </a:r>
          </a:p>
          <a:p>
            <a:pPr marL="285750" indent="-285750" algn="just">
              <a:buFont typeface="Arial" panose="020B0604020202020204" pitchFamily="34" charset="0"/>
              <a:buChar char="•"/>
            </a:pPr>
            <a:r>
              <a:rPr lang="el-GR" b="1" dirty="0" smtClean="0">
                <a:solidFill>
                  <a:schemeClr val="accent2"/>
                </a:solidFill>
              </a:rPr>
              <a:t>Ο </a:t>
            </a:r>
            <a:r>
              <a:rPr lang="el-GR" b="1" dirty="0">
                <a:solidFill>
                  <a:schemeClr val="accent2"/>
                </a:solidFill>
              </a:rPr>
              <a:t>υπουργός Εξωτερικών του Βελγίου, </a:t>
            </a:r>
            <a:r>
              <a:rPr lang="el-GR" b="1" dirty="0" err="1">
                <a:solidFill>
                  <a:schemeClr val="accent2"/>
                </a:solidFill>
              </a:rPr>
              <a:t>Paul-Henri</a:t>
            </a:r>
            <a:r>
              <a:rPr lang="el-GR" b="1" dirty="0">
                <a:solidFill>
                  <a:schemeClr val="accent2"/>
                </a:solidFill>
              </a:rPr>
              <a:t> </a:t>
            </a:r>
            <a:r>
              <a:rPr lang="el-GR" b="1" dirty="0" err="1">
                <a:solidFill>
                  <a:schemeClr val="accent2"/>
                </a:solidFill>
              </a:rPr>
              <a:t>Spaak</a:t>
            </a:r>
            <a:r>
              <a:rPr lang="el-GR" b="1" dirty="0">
                <a:solidFill>
                  <a:schemeClr val="accent2"/>
                </a:solidFill>
              </a:rPr>
              <a:t>, ως πρόεδρος μίας ad hoc συνέλευσης που δημιουργήθηκε από τους </a:t>
            </a:r>
            <a:r>
              <a:rPr lang="el-GR" b="1" dirty="0" smtClean="0">
                <a:solidFill>
                  <a:schemeClr val="accent2"/>
                </a:solidFill>
              </a:rPr>
              <a:t>υπουργούς Εξωτερικών </a:t>
            </a:r>
            <a:r>
              <a:rPr lang="el-GR" b="1" dirty="0">
                <a:solidFill>
                  <a:schemeClr val="accent2"/>
                </a:solidFill>
              </a:rPr>
              <a:t>των Έξι </a:t>
            </a:r>
            <a:r>
              <a:rPr lang="el-GR" b="1" dirty="0" smtClean="0">
                <a:solidFill>
                  <a:schemeClr val="accent2"/>
                </a:solidFill>
              </a:rPr>
              <a:t>εταίρων παρέδωσε σχέδιο </a:t>
            </a:r>
            <a:r>
              <a:rPr lang="el-GR" b="1" dirty="0">
                <a:solidFill>
                  <a:schemeClr val="accent2"/>
                </a:solidFill>
              </a:rPr>
              <a:t>συνθήκης για τη δημιουργία μίας </a:t>
            </a:r>
            <a:r>
              <a:rPr lang="el-GR" b="1" dirty="0" smtClean="0">
                <a:solidFill>
                  <a:schemeClr val="accent2"/>
                </a:solidFill>
              </a:rPr>
              <a:t>ΕΠΚ, </a:t>
            </a:r>
            <a:r>
              <a:rPr lang="el-GR" b="1" dirty="0">
                <a:solidFill>
                  <a:schemeClr val="accent2"/>
                </a:solidFill>
              </a:rPr>
              <a:t>με σκοπό </a:t>
            </a:r>
            <a:r>
              <a:rPr lang="el-GR" b="1" dirty="0" smtClean="0">
                <a:solidFill>
                  <a:schemeClr val="accent2"/>
                </a:solidFill>
              </a:rPr>
              <a:t>την προάσπιση </a:t>
            </a:r>
            <a:r>
              <a:rPr lang="el-GR" b="1" dirty="0">
                <a:solidFill>
                  <a:schemeClr val="accent2"/>
                </a:solidFill>
              </a:rPr>
              <a:t>των ανθρωπίνων δικαιωμάτων και των θεμελιωδών ελευθεριών, </a:t>
            </a:r>
            <a:r>
              <a:rPr lang="el-GR" b="1" dirty="0" smtClean="0">
                <a:solidFill>
                  <a:schemeClr val="accent2"/>
                </a:solidFill>
              </a:rPr>
              <a:t>την </a:t>
            </a:r>
            <a:r>
              <a:rPr lang="el-GR" b="1" dirty="0">
                <a:solidFill>
                  <a:schemeClr val="accent2"/>
                </a:solidFill>
              </a:rPr>
              <a:t>κατοχύρωση της ασφάλειας των κρατών-μελών, </a:t>
            </a:r>
            <a:r>
              <a:rPr lang="el-GR" b="1" dirty="0" smtClean="0">
                <a:solidFill>
                  <a:schemeClr val="accent2"/>
                </a:solidFill>
              </a:rPr>
              <a:t>το </a:t>
            </a:r>
            <a:r>
              <a:rPr lang="el-GR" b="1" dirty="0">
                <a:solidFill>
                  <a:schemeClr val="accent2"/>
                </a:solidFill>
              </a:rPr>
              <a:t>συντονισμό της εξωτερικής πολιτικής τους και </a:t>
            </a:r>
            <a:r>
              <a:rPr lang="el-GR" b="1" dirty="0" smtClean="0">
                <a:solidFill>
                  <a:schemeClr val="accent2"/>
                </a:solidFill>
              </a:rPr>
              <a:t>τη </a:t>
            </a:r>
            <a:r>
              <a:rPr lang="el-GR" b="1" dirty="0">
                <a:solidFill>
                  <a:schemeClr val="accent2"/>
                </a:solidFill>
              </a:rPr>
              <a:t>σταδιακή δημιουργία μίας κοινής </a:t>
            </a:r>
            <a:r>
              <a:rPr lang="el-GR" b="1" dirty="0" smtClean="0">
                <a:solidFill>
                  <a:schemeClr val="accent2"/>
                </a:solidFill>
              </a:rPr>
              <a:t>αγοράς.</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Θεσμικά, προέβλεπε ένα εκτελεστικό συμβούλιο, ένα κοινοβούλιο δύο τμημάτων, ένα συμβούλιο υπουργών των κρατών-μελών, ένα δικαστήριο και μια κοινωνική και οικονομική επιτροπή.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Ωστόσο</a:t>
            </a:r>
            <a:r>
              <a:rPr lang="el-GR" b="1" dirty="0">
                <a:solidFill>
                  <a:schemeClr val="accent2"/>
                </a:solidFill>
              </a:rPr>
              <a:t>, η αποτυχία του εγχειρήματος της ΕΑΚ συνέβαλε στην εγκατάλειψη επί του παρόντος της ιδέας </a:t>
            </a:r>
            <a:r>
              <a:rPr lang="el-GR" b="1" dirty="0" smtClean="0">
                <a:solidFill>
                  <a:schemeClr val="accent2"/>
                </a:solidFill>
              </a:rPr>
              <a:t>ίδρυσης ΕΠΚ.</a:t>
            </a:r>
          </a:p>
          <a:p>
            <a:pPr marL="285750" indent="-285750" algn="just">
              <a:buFont typeface="Arial" panose="020B0604020202020204" pitchFamily="34" charset="0"/>
              <a:buChar char="•"/>
            </a:pPr>
            <a:r>
              <a:rPr lang="el-GR" b="1" dirty="0">
                <a:solidFill>
                  <a:schemeClr val="accent2"/>
                </a:solidFill>
              </a:rPr>
              <a:t>Τ</a:t>
            </a:r>
            <a:r>
              <a:rPr lang="el-GR" b="1" dirty="0" smtClean="0">
                <a:solidFill>
                  <a:schemeClr val="accent2"/>
                </a:solidFill>
              </a:rPr>
              <a:t>ο </a:t>
            </a:r>
            <a:r>
              <a:rPr lang="el-GR" b="1" dirty="0">
                <a:solidFill>
                  <a:schemeClr val="accent2"/>
                </a:solidFill>
              </a:rPr>
              <a:t>ατελέσφορο εγχείρημα της ίδρυσης της ΕΑΚ, λύθηκε με την ίδρυση της Δυτικοευρωπαϊκής Ένωσης (</a:t>
            </a:r>
            <a:r>
              <a:rPr lang="el-GR" b="1" dirty="0" smtClean="0">
                <a:solidFill>
                  <a:schemeClr val="accent2"/>
                </a:solidFill>
              </a:rPr>
              <a:t>ΔΕΕ), στις </a:t>
            </a:r>
            <a:r>
              <a:rPr lang="el-GR" b="1" dirty="0">
                <a:solidFill>
                  <a:schemeClr val="accent2"/>
                </a:solidFill>
              </a:rPr>
              <a:t>23 Οκτωβρίου του 1954 στο Παρίσι, </a:t>
            </a:r>
            <a:r>
              <a:rPr lang="el-GR" b="1" dirty="0" err="1">
                <a:solidFill>
                  <a:schemeClr val="accent2"/>
                </a:solidFill>
              </a:rPr>
              <a:t>επανενεργοποιώντας</a:t>
            </a:r>
            <a:r>
              <a:rPr lang="el-GR" b="1" dirty="0">
                <a:solidFill>
                  <a:schemeClr val="accent2"/>
                </a:solidFill>
              </a:rPr>
              <a:t> την αδρανοποιημένη </a:t>
            </a:r>
            <a:r>
              <a:rPr lang="el-GR" b="1" dirty="0" smtClean="0">
                <a:solidFill>
                  <a:schemeClr val="accent2"/>
                </a:solidFill>
              </a:rPr>
              <a:t>Δυτική Ένωση. </a:t>
            </a:r>
          </a:p>
        </p:txBody>
      </p:sp>
      <p:sp>
        <p:nvSpPr>
          <p:cNvPr id="11" name="TextBox 10"/>
          <p:cNvSpPr txBox="1"/>
          <p:nvPr/>
        </p:nvSpPr>
        <p:spPr>
          <a:xfrm>
            <a:off x="114301" y="3720926"/>
            <a:ext cx="4432300" cy="1169551"/>
          </a:xfrm>
          <a:prstGeom prst="rect">
            <a:avLst/>
          </a:prstGeom>
          <a:noFill/>
        </p:spPr>
        <p:txBody>
          <a:bodyPr wrap="square" rtlCol="0">
            <a:spAutoFit/>
          </a:bodyPr>
          <a:lstStyle/>
          <a:p>
            <a:r>
              <a:rPr lang="en-GB" sz="1400" b="1" dirty="0">
                <a:solidFill>
                  <a:schemeClr val="accent2"/>
                </a:solidFill>
              </a:rPr>
              <a:t>Paul–Henri </a:t>
            </a:r>
            <a:r>
              <a:rPr lang="en-GB" sz="1400" b="1" dirty="0" smtClean="0">
                <a:solidFill>
                  <a:schemeClr val="accent2"/>
                </a:solidFill>
              </a:rPr>
              <a:t>Spaak</a:t>
            </a:r>
            <a:endParaRPr lang="el-GR" sz="1400" b="1" dirty="0" smtClean="0">
              <a:solidFill>
                <a:schemeClr val="accent2"/>
              </a:solidFill>
            </a:endParaRPr>
          </a:p>
          <a:p>
            <a:pPr algn="just"/>
            <a:r>
              <a:rPr lang="el-GR" sz="1400" b="1" i="1" dirty="0" smtClean="0">
                <a:solidFill>
                  <a:schemeClr val="accent2"/>
                </a:solidFill>
              </a:rPr>
              <a:t>Υπουργός Εξωτερικών  </a:t>
            </a:r>
            <a:r>
              <a:rPr lang="el-GR" sz="1400" b="1" i="1" dirty="0">
                <a:solidFill>
                  <a:schemeClr val="accent2"/>
                </a:solidFill>
              </a:rPr>
              <a:t>του Βελγίου, </a:t>
            </a:r>
            <a:r>
              <a:rPr lang="el-GR" sz="1400" b="1" i="1" dirty="0" smtClean="0">
                <a:solidFill>
                  <a:schemeClr val="accent2"/>
                </a:solidFill>
              </a:rPr>
              <a:t>που προώθησε σχέδιο </a:t>
            </a:r>
            <a:r>
              <a:rPr lang="el-GR" sz="1400" b="1" i="1" dirty="0">
                <a:solidFill>
                  <a:schemeClr val="accent2"/>
                </a:solidFill>
              </a:rPr>
              <a:t>συνθήκης για τη δημιουργία μίας ΕΠΚ παρέδωσε στις 9 Μαρτίου του 1953 </a:t>
            </a:r>
            <a:r>
              <a:rPr lang="el-GR" sz="1400" b="1" i="1" dirty="0" smtClean="0">
                <a:solidFill>
                  <a:schemeClr val="accent2"/>
                </a:solidFill>
              </a:rPr>
              <a:t>με </a:t>
            </a:r>
            <a:r>
              <a:rPr lang="el-GR" sz="1400" b="1" i="1" dirty="0" err="1" smtClean="0">
                <a:solidFill>
                  <a:schemeClr val="accent2"/>
                </a:solidFill>
              </a:rPr>
              <a:t>φεντεραλιστικά</a:t>
            </a:r>
            <a:r>
              <a:rPr lang="el-GR" sz="1400" b="1" i="1" dirty="0" smtClean="0">
                <a:solidFill>
                  <a:schemeClr val="accent2"/>
                </a:solidFill>
              </a:rPr>
              <a:t> χαρακτηριστικά (σύμφωνα με το άρθρο 38 της ΕΑΚ)</a:t>
            </a:r>
          </a:p>
        </p:txBody>
      </p:sp>
      <p:pic>
        <p:nvPicPr>
          <p:cNvPr id="17" name="6 - Εικόνα" descr="Paul-Henri Spaak 1957.jpg"/>
          <p:cNvPicPr/>
          <p:nvPr/>
        </p:nvPicPr>
        <p:blipFill>
          <a:blip r:embed="rId3" cstate="print"/>
          <a:stretch>
            <a:fillRect/>
          </a:stretch>
        </p:blipFill>
        <p:spPr>
          <a:xfrm>
            <a:off x="1660208" y="1698213"/>
            <a:ext cx="1514475" cy="202882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8</a:t>
            </a:fld>
            <a:endParaRPr lang="en-US" altLang="en-US"/>
          </a:p>
        </p:txBody>
      </p:sp>
    </p:spTree>
    <p:extLst>
      <p:ext uri="{BB962C8B-B14F-4D97-AF65-F5344CB8AC3E}">
        <p14:creationId xmlns:p14="http://schemas.microsoft.com/office/powerpoint/2010/main" val="2439777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3. Από τη </a:t>
            </a:r>
            <a:r>
              <a:rPr lang="el-GR" sz="2400" b="1" i="1" kern="0" dirty="0">
                <a:solidFill>
                  <a:srgbClr val="C00000"/>
                </a:solidFill>
                <a:ea typeface="Microsoft JhengHei" panose="020B0604030504040204" pitchFamily="34" charset="-120"/>
                <a:cs typeface="Arial" panose="020B0604020202020204" pitchFamily="34" charset="0"/>
              </a:rPr>
              <a:t>Διακήρυξη Schuman </a:t>
            </a:r>
            <a:r>
              <a:rPr lang="el-GR" sz="2400" b="1" kern="0" dirty="0">
                <a:solidFill>
                  <a:srgbClr val="C00000"/>
                </a:solidFill>
                <a:ea typeface="Microsoft JhengHei" panose="020B0604030504040204" pitchFamily="34" charset="-120"/>
                <a:cs typeface="Arial" panose="020B0604020202020204" pitchFamily="34" charset="0"/>
              </a:rPr>
              <a:t>έως την ίδρυση των Ευρωπαϊκών Κοινοτήτων (1950-1958)</a:t>
            </a:r>
          </a:p>
        </p:txBody>
      </p:sp>
      <p:sp>
        <p:nvSpPr>
          <p:cNvPr id="24" name="TextBox 23"/>
          <p:cNvSpPr txBox="1"/>
          <p:nvPr/>
        </p:nvSpPr>
        <p:spPr>
          <a:xfrm>
            <a:off x="284106" y="1310617"/>
            <a:ext cx="116729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Σχέδια για τομεακή ολοκλήρωση και η ίδρυση νέων Κοινοτήτων</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Οι βασικές ιδέες ολοκλήρωσης </a:t>
            </a:r>
          </a:p>
          <a:p>
            <a:pPr marL="285750" indent="-285750" algn="just">
              <a:buFont typeface="Arial" panose="020B0604020202020204" pitchFamily="34" charset="0"/>
              <a:buChar char="•"/>
            </a:pPr>
            <a:r>
              <a:rPr lang="el-GR" b="1" dirty="0" smtClean="0">
                <a:solidFill>
                  <a:schemeClr val="accent2"/>
                </a:solidFill>
              </a:rPr>
              <a:t>Ο πρόεδρος της Ύπατης Αρχής της ΕΚΑΧ </a:t>
            </a:r>
            <a:r>
              <a:rPr lang="el-GR" b="1" dirty="0" err="1" smtClean="0">
                <a:solidFill>
                  <a:schemeClr val="accent2"/>
                </a:solidFill>
              </a:rPr>
              <a:t>Jean</a:t>
            </a:r>
            <a:r>
              <a:rPr lang="el-GR" b="1" dirty="0" smtClean="0">
                <a:solidFill>
                  <a:schemeClr val="accent2"/>
                </a:solidFill>
              </a:rPr>
              <a:t> </a:t>
            </a:r>
            <a:r>
              <a:rPr lang="el-GR" b="1" dirty="0" err="1" smtClean="0">
                <a:solidFill>
                  <a:schemeClr val="accent2"/>
                </a:solidFill>
              </a:rPr>
              <a:t>Monnet</a:t>
            </a:r>
            <a:r>
              <a:rPr lang="el-GR" b="1" dirty="0" smtClean="0">
                <a:solidFill>
                  <a:schemeClr val="accent2"/>
                </a:solidFill>
              </a:rPr>
              <a:t> πρότεινε στον υπουργό των  Εξωτερικών του Βελγίου </a:t>
            </a:r>
            <a:r>
              <a:rPr lang="el-GR" b="1" dirty="0" err="1" smtClean="0">
                <a:solidFill>
                  <a:schemeClr val="accent2"/>
                </a:solidFill>
              </a:rPr>
              <a:t>Paul-Henri</a:t>
            </a:r>
            <a:r>
              <a:rPr lang="el-GR" b="1" dirty="0" smtClean="0">
                <a:solidFill>
                  <a:schemeClr val="accent2"/>
                </a:solidFill>
              </a:rPr>
              <a:t> </a:t>
            </a:r>
            <a:r>
              <a:rPr lang="el-GR" b="1" dirty="0" err="1" smtClean="0">
                <a:solidFill>
                  <a:schemeClr val="accent2"/>
                </a:solidFill>
              </a:rPr>
              <a:t>Spaak</a:t>
            </a:r>
            <a:r>
              <a:rPr lang="el-GR" b="1" dirty="0" smtClean="0">
                <a:solidFill>
                  <a:schemeClr val="accent2"/>
                </a:solidFill>
              </a:rPr>
              <a:t>, θιασώτη της τομεακής ολοκλήρωσης, στις αρχές του 1955 την ίδρυση μίας ευρωπαϊκής κοινότητας ατομικής ενέργειας η οποία, εκτός των άλλων, θα διασφάλιζε και τον έλεγχο μίας αναπτυσσόμενης στο μέλλον γερμανικής πυρηνικής βιομηχανίας.</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Την </a:t>
            </a:r>
            <a:r>
              <a:rPr lang="el-GR" b="1" dirty="0">
                <a:solidFill>
                  <a:schemeClr val="accent2"/>
                </a:solidFill>
              </a:rPr>
              <a:t>ίδια περίοδο ο υπουργός Εξωτερικών της Ολλανδίας Johan </a:t>
            </a:r>
            <a:r>
              <a:rPr lang="el-GR" b="1" dirty="0" err="1">
                <a:solidFill>
                  <a:schemeClr val="accent2"/>
                </a:solidFill>
              </a:rPr>
              <a:t>Willem</a:t>
            </a:r>
            <a:r>
              <a:rPr lang="el-GR" b="1" dirty="0">
                <a:solidFill>
                  <a:schemeClr val="accent2"/>
                </a:solidFill>
              </a:rPr>
              <a:t> </a:t>
            </a:r>
            <a:r>
              <a:rPr lang="el-GR" b="1" dirty="0" err="1">
                <a:solidFill>
                  <a:schemeClr val="accent2"/>
                </a:solidFill>
              </a:rPr>
              <a:t>Beyen</a:t>
            </a:r>
            <a:r>
              <a:rPr lang="el-GR" b="1" dirty="0">
                <a:solidFill>
                  <a:schemeClr val="accent2"/>
                </a:solidFill>
              </a:rPr>
              <a:t> </a:t>
            </a:r>
            <a:r>
              <a:rPr lang="el-GR" b="1" dirty="0" smtClean="0">
                <a:solidFill>
                  <a:schemeClr val="accent2"/>
                </a:solidFill>
              </a:rPr>
              <a:t>υποστήριζε </a:t>
            </a:r>
            <a:r>
              <a:rPr lang="el-GR" b="1" dirty="0">
                <a:solidFill>
                  <a:schemeClr val="accent2"/>
                </a:solidFill>
              </a:rPr>
              <a:t>τη δημιουργία μίας ελεύθερης αγοράς που θα κατέληγε στην ευρωπαϊκή οικονομική ολοκλήρωση, χωρίς να εγκαταλειφθεί η ιδέα μιας πολιτικής κοινότητας. Το </a:t>
            </a:r>
            <a:r>
              <a:rPr lang="el-GR" b="1" dirty="0" smtClean="0">
                <a:solidFill>
                  <a:schemeClr val="accent2"/>
                </a:solidFill>
              </a:rPr>
              <a:t>«σχέδιο </a:t>
            </a:r>
            <a:r>
              <a:rPr lang="el-GR" b="1" dirty="0" err="1" smtClean="0">
                <a:solidFill>
                  <a:schemeClr val="accent2"/>
                </a:solidFill>
              </a:rPr>
              <a:t>Beyen</a:t>
            </a:r>
            <a:r>
              <a:rPr lang="el-GR" b="1" dirty="0" smtClean="0">
                <a:solidFill>
                  <a:schemeClr val="accent2"/>
                </a:solidFill>
              </a:rPr>
              <a:t>» κοινοποιήθηκε </a:t>
            </a:r>
            <a:r>
              <a:rPr lang="el-GR" b="1" dirty="0">
                <a:solidFill>
                  <a:schemeClr val="accent2"/>
                </a:solidFill>
              </a:rPr>
              <a:t>στους ομολόγους του υπουργούς του Βελγίου </a:t>
            </a:r>
            <a:r>
              <a:rPr lang="el-GR" b="1" dirty="0" err="1">
                <a:solidFill>
                  <a:schemeClr val="accent2"/>
                </a:solidFill>
              </a:rPr>
              <a:t>Paul-Henri</a:t>
            </a:r>
            <a:r>
              <a:rPr lang="el-GR" b="1" dirty="0">
                <a:solidFill>
                  <a:schemeClr val="accent2"/>
                </a:solidFill>
              </a:rPr>
              <a:t> </a:t>
            </a:r>
            <a:r>
              <a:rPr lang="el-GR" b="1" dirty="0" err="1">
                <a:solidFill>
                  <a:schemeClr val="accent2"/>
                </a:solidFill>
              </a:rPr>
              <a:t>Spaak</a:t>
            </a:r>
            <a:r>
              <a:rPr lang="el-GR" b="1" dirty="0">
                <a:solidFill>
                  <a:schemeClr val="accent2"/>
                </a:solidFill>
              </a:rPr>
              <a:t> και του Λουξεμβούργο </a:t>
            </a:r>
            <a:r>
              <a:rPr lang="el-GR" b="1" dirty="0" err="1">
                <a:solidFill>
                  <a:schemeClr val="accent2"/>
                </a:solidFill>
              </a:rPr>
              <a:t>Joseph</a:t>
            </a:r>
            <a:r>
              <a:rPr lang="el-GR" b="1" dirty="0">
                <a:solidFill>
                  <a:schemeClr val="accent2"/>
                </a:solidFill>
              </a:rPr>
              <a:t> </a:t>
            </a:r>
            <a:r>
              <a:rPr lang="el-GR" b="1" dirty="0" err="1" smtClean="0">
                <a:solidFill>
                  <a:schemeClr val="accent2"/>
                </a:solidFill>
              </a:rPr>
              <a:t>Bech</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Οι </a:t>
            </a:r>
            <a:r>
              <a:rPr lang="el-GR" b="1" dirty="0">
                <a:solidFill>
                  <a:schemeClr val="accent2"/>
                </a:solidFill>
              </a:rPr>
              <a:t>τρεις υπουργοί </a:t>
            </a:r>
            <a:r>
              <a:rPr lang="el-GR" b="1" dirty="0" smtClean="0">
                <a:solidFill>
                  <a:schemeClr val="accent2"/>
                </a:solidFill>
              </a:rPr>
              <a:t>συμφώνησαν </a:t>
            </a:r>
            <a:r>
              <a:rPr lang="el-GR" b="1" dirty="0">
                <a:solidFill>
                  <a:schemeClr val="accent2"/>
                </a:solidFill>
              </a:rPr>
              <a:t>σε μία κοινή </a:t>
            </a:r>
            <a:r>
              <a:rPr lang="el-GR" b="1" dirty="0" smtClean="0">
                <a:solidFill>
                  <a:schemeClr val="accent2"/>
                </a:solidFill>
              </a:rPr>
              <a:t>θέση στις </a:t>
            </a:r>
            <a:r>
              <a:rPr lang="el-GR" b="1" dirty="0">
                <a:solidFill>
                  <a:schemeClr val="accent2"/>
                </a:solidFill>
              </a:rPr>
              <a:t>18 Μαΐου του </a:t>
            </a:r>
            <a:r>
              <a:rPr lang="el-GR" b="1" dirty="0" smtClean="0">
                <a:solidFill>
                  <a:schemeClr val="accent2"/>
                </a:solidFill>
              </a:rPr>
              <a:t>1955, με </a:t>
            </a:r>
            <a:r>
              <a:rPr lang="el-GR" b="1" dirty="0">
                <a:solidFill>
                  <a:schemeClr val="accent2"/>
                </a:solidFill>
              </a:rPr>
              <a:t>κοινό </a:t>
            </a:r>
            <a:r>
              <a:rPr lang="el-GR" b="1" dirty="0" smtClean="0">
                <a:solidFill>
                  <a:schemeClr val="accent2"/>
                </a:solidFill>
              </a:rPr>
              <a:t>υπόμνημα, που </a:t>
            </a:r>
            <a:r>
              <a:rPr lang="el-GR" b="1" dirty="0">
                <a:solidFill>
                  <a:schemeClr val="accent2"/>
                </a:solidFill>
              </a:rPr>
              <a:t>έγινε γνωστό ως «Μνημόνιο της </a:t>
            </a:r>
            <a:r>
              <a:rPr lang="el-GR" b="1" dirty="0" err="1">
                <a:solidFill>
                  <a:schemeClr val="accent2"/>
                </a:solidFill>
              </a:rPr>
              <a:t>Benelux</a:t>
            </a:r>
            <a:r>
              <a:rPr lang="el-GR" b="1" dirty="0">
                <a:solidFill>
                  <a:schemeClr val="accent2"/>
                </a:solidFill>
              </a:rPr>
              <a:t>», </a:t>
            </a:r>
            <a:r>
              <a:rPr lang="el-GR" b="1" dirty="0" smtClean="0">
                <a:solidFill>
                  <a:schemeClr val="accent2"/>
                </a:solidFill>
              </a:rPr>
              <a:t>για τη </a:t>
            </a:r>
            <a:r>
              <a:rPr lang="el-GR" b="1" dirty="0">
                <a:solidFill>
                  <a:schemeClr val="accent2"/>
                </a:solidFill>
              </a:rPr>
              <a:t>δημιουργία μιας οικονομικής </a:t>
            </a:r>
            <a:r>
              <a:rPr lang="el-GR" b="1" dirty="0" smtClean="0">
                <a:solidFill>
                  <a:schemeClr val="accent2"/>
                </a:solidFill>
              </a:rPr>
              <a:t>κοινότητας.</a:t>
            </a:r>
            <a:endParaRPr lang="el-GR" b="1" dirty="0">
              <a:solidFill>
                <a:schemeClr val="accent2"/>
              </a:solidFill>
            </a:endParaRPr>
          </a:p>
        </p:txBody>
      </p:sp>
      <p:sp>
        <p:nvSpPr>
          <p:cNvPr id="11" name="TextBox 10"/>
          <p:cNvSpPr txBox="1"/>
          <p:nvPr/>
        </p:nvSpPr>
        <p:spPr>
          <a:xfrm>
            <a:off x="3280800" y="3686657"/>
            <a:ext cx="1622801" cy="954107"/>
          </a:xfrm>
          <a:prstGeom prst="rect">
            <a:avLst/>
          </a:prstGeom>
          <a:noFill/>
        </p:spPr>
        <p:txBody>
          <a:bodyPr wrap="square" rtlCol="0">
            <a:spAutoFit/>
          </a:bodyPr>
          <a:lstStyle/>
          <a:p>
            <a:r>
              <a:rPr lang="en-GB" sz="1400" b="1" dirty="0">
                <a:solidFill>
                  <a:schemeClr val="accent2"/>
                </a:solidFill>
              </a:rPr>
              <a:t>Paul–Henri </a:t>
            </a:r>
            <a:r>
              <a:rPr lang="en-GB" sz="1400" b="1" dirty="0" smtClean="0">
                <a:solidFill>
                  <a:schemeClr val="accent2"/>
                </a:solidFill>
              </a:rPr>
              <a:t>Spaak</a:t>
            </a:r>
            <a:endParaRPr lang="el-GR" sz="1400" b="1" dirty="0" smtClean="0">
              <a:solidFill>
                <a:schemeClr val="accent2"/>
              </a:solidFill>
            </a:endParaRPr>
          </a:p>
          <a:p>
            <a:r>
              <a:rPr lang="el-GR" sz="1400" b="1" i="1" dirty="0" smtClean="0">
                <a:solidFill>
                  <a:schemeClr val="accent2"/>
                </a:solidFill>
              </a:rPr>
              <a:t>Υπουργός Εξωτερικών  </a:t>
            </a:r>
            <a:endParaRPr lang="en-US" sz="1400" b="1" i="1" dirty="0" smtClean="0">
              <a:solidFill>
                <a:schemeClr val="accent2"/>
              </a:solidFill>
            </a:endParaRPr>
          </a:p>
          <a:p>
            <a:r>
              <a:rPr lang="el-GR" sz="1400" b="1" i="1" dirty="0" smtClean="0">
                <a:solidFill>
                  <a:schemeClr val="accent2"/>
                </a:solidFill>
              </a:rPr>
              <a:t>του Βελγίου</a:t>
            </a:r>
          </a:p>
        </p:txBody>
      </p:sp>
      <p:pic>
        <p:nvPicPr>
          <p:cNvPr id="8" name="Εικόνα 7"/>
          <p:cNvPicPr>
            <a:picLocks noChangeAspect="1"/>
          </p:cNvPicPr>
          <p:nvPr/>
        </p:nvPicPr>
        <p:blipFill>
          <a:blip r:embed="rId3"/>
          <a:stretch>
            <a:fillRect/>
          </a:stretch>
        </p:blipFill>
        <p:spPr>
          <a:xfrm>
            <a:off x="31579" y="1681309"/>
            <a:ext cx="1512000" cy="2030400"/>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830" y="1668428"/>
            <a:ext cx="1515600" cy="2030400"/>
          </a:xfrm>
          <a:prstGeom prst="rect">
            <a:avLst/>
          </a:prstGeom>
        </p:spPr>
      </p:pic>
      <p:sp>
        <p:nvSpPr>
          <p:cNvPr id="16" name="TextBox 15"/>
          <p:cNvSpPr txBox="1"/>
          <p:nvPr/>
        </p:nvSpPr>
        <p:spPr>
          <a:xfrm>
            <a:off x="1588549" y="3699183"/>
            <a:ext cx="1692251" cy="954107"/>
          </a:xfrm>
          <a:prstGeom prst="rect">
            <a:avLst/>
          </a:prstGeom>
          <a:noFill/>
        </p:spPr>
        <p:txBody>
          <a:bodyPr wrap="square" rtlCol="0">
            <a:spAutoFit/>
          </a:bodyPr>
          <a:lstStyle/>
          <a:p>
            <a:r>
              <a:rPr lang="en-GB" sz="1400" b="1" dirty="0">
                <a:solidFill>
                  <a:schemeClr val="accent2"/>
                </a:solidFill>
              </a:rPr>
              <a:t>Johan Willem </a:t>
            </a:r>
            <a:r>
              <a:rPr lang="en-GB" sz="1400" b="1" dirty="0" err="1">
                <a:solidFill>
                  <a:schemeClr val="accent2"/>
                </a:solidFill>
              </a:rPr>
              <a:t>Beyen</a:t>
            </a:r>
            <a:r>
              <a:rPr lang="en-GB" sz="1400" b="1" dirty="0">
                <a:solidFill>
                  <a:schemeClr val="accent2"/>
                </a:solidFill>
              </a:rPr>
              <a:t> </a:t>
            </a:r>
            <a:endParaRPr lang="el-GR" sz="1400" b="1" dirty="0" smtClean="0">
              <a:solidFill>
                <a:schemeClr val="accent2"/>
              </a:solidFill>
            </a:endParaRPr>
          </a:p>
          <a:p>
            <a:r>
              <a:rPr lang="el-GR" sz="1400" b="1" i="1" dirty="0" smtClean="0">
                <a:solidFill>
                  <a:schemeClr val="accent2"/>
                </a:solidFill>
              </a:rPr>
              <a:t>Υπουργός Εξωτερικών  </a:t>
            </a:r>
            <a:endParaRPr lang="en-US" sz="1400" b="1" i="1" dirty="0" smtClean="0">
              <a:solidFill>
                <a:schemeClr val="accent2"/>
              </a:solidFill>
            </a:endParaRPr>
          </a:p>
          <a:p>
            <a:r>
              <a:rPr lang="el-GR" sz="1400" b="1" i="1" dirty="0">
                <a:solidFill>
                  <a:schemeClr val="accent2"/>
                </a:solidFill>
              </a:rPr>
              <a:t>τ</a:t>
            </a:r>
            <a:r>
              <a:rPr lang="el-GR" sz="1400" b="1" i="1" dirty="0" smtClean="0">
                <a:solidFill>
                  <a:schemeClr val="accent2"/>
                </a:solidFill>
              </a:rPr>
              <a:t>ης Ολλανδίας</a:t>
            </a:r>
          </a:p>
        </p:txBody>
      </p:sp>
      <p:sp>
        <p:nvSpPr>
          <p:cNvPr id="17" name="TextBox 16"/>
          <p:cNvSpPr txBox="1"/>
          <p:nvPr/>
        </p:nvSpPr>
        <p:spPr>
          <a:xfrm>
            <a:off x="-34252" y="3686302"/>
            <a:ext cx="1722314" cy="954107"/>
          </a:xfrm>
          <a:prstGeom prst="rect">
            <a:avLst/>
          </a:prstGeom>
          <a:noFill/>
        </p:spPr>
        <p:txBody>
          <a:bodyPr wrap="square" rtlCol="0">
            <a:spAutoFit/>
          </a:bodyPr>
          <a:lstStyle/>
          <a:p>
            <a:r>
              <a:rPr lang="en-GB" sz="1400" b="1" dirty="0" smtClean="0">
                <a:solidFill>
                  <a:schemeClr val="accent2"/>
                </a:solidFill>
              </a:rPr>
              <a:t>Joseph </a:t>
            </a:r>
            <a:r>
              <a:rPr lang="en-GB" sz="1400" b="1" dirty="0" err="1" smtClean="0">
                <a:solidFill>
                  <a:schemeClr val="accent2"/>
                </a:solidFill>
              </a:rPr>
              <a:t>Bech</a:t>
            </a:r>
            <a:endParaRPr lang="el-GR" sz="1400" b="1" dirty="0" smtClean="0">
              <a:solidFill>
                <a:schemeClr val="accent2"/>
              </a:solidFill>
            </a:endParaRPr>
          </a:p>
          <a:p>
            <a:r>
              <a:rPr lang="el-GR" sz="1400" b="1" i="1" dirty="0" smtClean="0">
                <a:solidFill>
                  <a:schemeClr val="accent2"/>
                </a:solidFill>
              </a:rPr>
              <a:t>Υπουργός Εξωτερικών  </a:t>
            </a:r>
            <a:endParaRPr lang="en-US" sz="1400" b="1" i="1" dirty="0" smtClean="0">
              <a:solidFill>
                <a:schemeClr val="accent2"/>
              </a:solidFill>
            </a:endParaRPr>
          </a:p>
          <a:p>
            <a:r>
              <a:rPr lang="el-GR" sz="1400" b="1" i="1" dirty="0" smtClean="0">
                <a:solidFill>
                  <a:schemeClr val="accent2"/>
                </a:solidFill>
              </a:rPr>
              <a:t>του Λουξεμβούργου</a:t>
            </a: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4000" y="1670850"/>
            <a:ext cx="1515600" cy="2030400"/>
          </a:xfrm>
          <a:prstGeom prst="rect">
            <a:avLst/>
          </a:prstGeom>
        </p:spPr>
      </p:pic>
      <p:pic>
        <p:nvPicPr>
          <p:cNvPr id="18" name="17 - Εικόνα"/>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8" y="4680000"/>
            <a:ext cx="1158195" cy="1444876"/>
          </a:xfrm>
          <a:prstGeom prst="rect">
            <a:avLst/>
          </a:prstGeom>
        </p:spPr>
      </p:pic>
      <p:pic>
        <p:nvPicPr>
          <p:cNvPr id="19" name="18 - Εικόνα"/>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053" y="4680000"/>
            <a:ext cx="1158195" cy="1444876"/>
          </a:xfrm>
          <a:prstGeom prst="rect">
            <a:avLst/>
          </a:prstGeom>
        </p:spPr>
      </p:pic>
      <p:pic>
        <p:nvPicPr>
          <p:cNvPr id="20" name="19 - Εικόνα"/>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3078" y="4680000"/>
            <a:ext cx="1158195" cy="1444876"/>
          </a:xfrm>
          <a:prstGeom prst="rect">
            <a:avLst/>
          </a:prstGeom>
        </p:spPr>
      </p:pic>
      <p:pic>
        <p:nvPicPr>
          <p:cNvPr id="21" name="20 - Εικόνα"/>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8102" y="4680000"/>
            <a:ext cx="1158195" cy="1444876"/>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2477778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Mankiw 4e</Template>
  <TotalTime>1121</TotalTime>
  <Pages>64</Pages>
  <Words>3945</Words>
  <Application>Microsoft Office PowerPoint</Application>
  <PresentationFormat>Ευρεία οθόνη</PresentationFormat>
  <Paragraphs>244</Paragraphs>
  <Slides>21</Slides>
  <Notes>21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21</vt:i4>
      </vt:variant>
    </vt:vector>
  </HeadingPairs>
  <TitlesOfParts>
    <vt:vector size="31" baseType="lpstr">
      <vt:lpstr>Microsoft JhengHei</vt:lpstr>
      <vt:lpstr>ＭＳ Ｐゴシック</vt:lpstr>
      <vt:lpstr>Arial</vt:lpstr>
      <vt:lpstr>Arial Black</vt:lpstr>
      <vt:lpstr>Calibri</vt:lpstr>
      <vt:lpstr>Calibri Light</vt:lpstr>
      <vt:lpstr>Foco</vt:lpstr>
      <vt:lpstr>Times New Roman</vt:lpstr>
      <vt:lpstr>Mankiw 4e</vt:lpstr>
      <vt:lpstr>Προσαρμοσμένη σχεδίαση</vt:lpstr>
      <vt:lpstr>Παρουσίαση του PowerPoint</vt:lpstr>
      <vt:lpstr>ΚΕΦΑΛΑΙΟ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536</cp:revision>
  <cp:lastPrinted>1997-07-28T16:10:48Z</cp:lastPrinted>
  <dcterms:created xsi:type="dcterms:W3CDTF">2016-07-17T12:04:29Z</dcterms:created>
  <dcterms:modified xsi:type="dcterms:W3CDTF">2021-11-29T17:57:25Z</dcterms:modified>
</cp:coreProperties>
</file>