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34" r:id="rId3"/>
    <p:sldId id="335" r:id="rId4"/>
    <p:sldId id="336" r:id="rId5"/>
    <p:sldId id="337" r:id="rId6"/>
    <p:sldId id="338" r:id="rId7"/>
    <p:sldId id="339" r:id="rId8"/>
    <p:sldId id="340" r:id="rId9"/>
    <p:sldId id="343" r:id="rId10"/>
    <p:sldId id="344" r:id="rId11"/>
    <p:sldId id="345" r:id="rId12"/>
    <p:sldId id="346" r:id="rId13"/>
    <p:sldId id="347" r:id="rId14"/>
    <p:sldId id="342" r:id="rId15"/>
    <p:sldId id="341"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80" d="100"/>
          <a:sy n="80" d="100"/>
        </p:scale>
        <p:origin x="-100" y="-9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5D17917D-80C3-40D2-8DC9-4ACB53221BBF}"/>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xmlns="" id="{FC7B68CB-C3BB-47B5-B51D-B9FCB51A49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xmlns="" id="{B7F1F070-8A59-4B05-AB7B-CBCB347B4607}"/>
              </a:ext>
            </a:extLst>
          </p:cNvPr>
          <p:cNvSpPr>
            <a:spLocks noGrp="1"/>
          </p:cNvSpPr>
          <p:nvPr>
            <p:ph type="dt" sz="half" idx="10"/>
          </p:nvPr>
        </p:nvSpPr>
        <p:spPr/>
        <p:txBody>
          <a:bodyPr/>
          <a:lstStyle/>
          <a:p>
            <a:fld id="{8968E700-3204-495B-80AC-0BDFBE5BA5C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53E87B83-2716-4773-AC0B-06D428E9A6D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A89A8A37-9122-4DC7-8F60-8A170B3A03C9}"/>
              </a:ext>
            </a:extLst>
          </p:cNvPr>
          <p:cNvSpPr>
            <a:spLocks noGrp="1"/>
          </p:cNvSpPr>
          <p:nvPr>
            <p:ph type="sldNum" sz="quarter" idx="12"/>
          </p:nvPr>
        </p:nvSpPr>
        <p:spPr/>
        <p:txBody>
          <a:body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3687438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0BD3FE1-1813-456E-811B-095E857E1D4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B524A08A-70AD-40DE-A110-694B32A2CE0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15CF78A2-C2A8-492F-A580-7FA70C3186AF}"/>
              </a:ext>
            </a:extLst>
          </p:cNvPr>
          <p:cNvSpPr>
            <a:spLocks noGrp="1"/>
          </p:cNvSpPr>
          <p:nvPr>
            <p:ph type="dt" sz="half" idx="10"/>
          </p:nvPr>
        </p:nvSpPr>
        <p:spPr/>
        <p:txBody>
          <a:bodyPr/>
          <a:lstStyle/>
          <a:p>
            <a:fld id="{8968E700-3204-495B-80AC-0BDFBE5BA5C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E2A62673-AE02-40E2-B047-1339296B04D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EF05AA79-6591-44CD-9C35-C123A0A0E239}"/>
              </a:ext>
            </a:extLst>
          </p:cNvPr>
          <p:cNvSpPr>
            <a:spLocks noGrp="1"/>
          </p:cNvSpPr>
          <p:nvPr>
            <p:ph type="sldNum" sz="quarter" idx="12"/>
          </p:nvPr>
        </p:nvSpPr>
        <p:spPr/>
        <p:txBody>
          <a:body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3617004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xmlns="" id="{D308F198-2391-4DD4-ACD7-BDA25D7D520C}"/>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xmlns="" id="{16F55E89-B144-413F-9330-59AE9ADF1C9E}"/>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C00DA9F5-EA40-484D-90A6-77A884D93E0B}"/>
              </a:ext>
            </a:extLst>
          </p:cNvPr>
          <p:cNvSpPr>
            <a:spLocks noGrp="1"/>
          </p:cNvSpPr>
          <p:nvPr>
            <p:ph type="dt" sz="half" idx="10"/>
          </p:nvPr>
        </p:nvSpPr>
        <p:spPr/>
        <p:txBody>
          <a:bodyPr/>
          <a:lstStyle/>
          <a:p>
            <a:fld id="{8968E700-3204-495B-80AC-0BDFBE5BA5C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05040DBC-B187-48D9-B97C-CD4926BE13E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35B0AEEC-257C-4FEF-9A69-37B827F3BE22}"/>
              </a:ext>
            </a:extLst>
          </p:cNvPr>
          <p:cNvSpPr>
            <a:spLocks noGrp="1"/>
          </p:cNvSpPr>
          <p:nvPr>
            <p:ph type="sldNum" sz="quarter" idx="12"/>
          </p:nvPr>
        </p:nvSpPr>
        <p:spPr/>
        <p:txBody>
          <a:body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526981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A8B594D-D224-4E52-A6BD-E678B26298C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5F6D298E-960B-4740-B19A-474BBDE3F3F2}"/>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DA0B89CE-B91E-43E1-8CAD-2044A5564BCE}"/>
              </a:ext>
            </a:extLst>
          </p:cNvPr>
          <p:cNvSpPr>
            <a:spLocks noGrp="1"/>
          </p:cNvSpPr>
          <p:nvPr>
            <p:ph type="dt" sz="half" idx="10"/>
          </p:nvPr>
        </p:nvSpPr>
        <p:spPr/>
        <p:txBody>
          <a:bodyPr/>
          <a:lstStyle/>
          <a:p>
            <a:fld id="{8968E700-3204-495B-80AC-0BDFBE5BA5C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F2DC2C9B-5C43-4488-A4CA-CDF4E33FB4B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EA11675E-E82B-4833-931D-E0FA6340DD0F}"/>
              </a:ext>
            </a:extLst>
          </p:cNvPr>
          <p:cNvSpPr>
            <a:spLocks noGrp="1"/>
          </p:cNvSpPr>
          <p:nvPr>
            <p:ph type="sldNum" sz="quarter" idx="12"/>
          </p:nvPr>
        </p:nvSpPr>
        <p:spPr/>
        <p:txBody>
          <a:body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316562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CFC5684-6DDD-43A6-B14C-A664C5C58BE4}"/>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2FE5D2C6-1ABB-4377-8554-907405736C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xmlns="" id="{DE7B8B9D-C88D-48CA-B047-0A234D46C0D7}"/>
              </a:ext>
            </a:extLst>
          </p:cNvPr>
          <p:cNvSpPr>
            <a:spLocks noGrp="1"/>
          </p:cNvSpPr>
          <p:nvPr>
            <p:ph type="dt" sz="half" idx="10"/>
          </p:nvPr>
        </p:nvSpPr>
        <p:spPr/>
        <p:txBody>
          <a:bodyPr/>
          <a:lstStyle/>
          <a:p>
            <a:fld id="{8968E700-3204-495B-80AC-0BDFBE5BA5C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3A00D23B-D14C-4F90-854C-CD21FD01AD3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xmlns="" id="{A94FD38E-26AC-4C32-95AB-F61081B2D164}"/>
              </a:ext>
            </a:extLst>
          </p:cNvPr>
          <p:cNvSpPr>
            <a:spLocks noGrp="1"/>
          </p:cNvSpPr>
          <p:nvPr>
            <p:ph type="sldNum" sz="quarter" idx="12"/>
          </p:nvPr>
        </p:nvSpPr>
        <p:spPr/>
        <p:txBody>
          <a:body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4228389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2D6FCCA-1BA1-4908-B3E2-1F7645C4CFAA}"/>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C3F7B05F-C8A3-470A-B0AB-AFF5581DF83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xmlns="" id="{7BD76A7C-4A1F-49AE-BD1B-9AD85EC54D4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xmlns="" id="{9DD1F8F9-9CB6-4017-993F-F9F4467042EE}"/>
              </a:ext>
            </a:extLst>
          </p:cNvPr>
          <p:cNvSpPr>
            <a:spLocks noGrp="1"/>
          </p:cNvSpPr>
          <p:nvPr>
            <p:ph type="dt" sz="half" idx="10"/>
          </p:nvPr>
        </p:nvSpPr>
        <p:spPr/>
        <p:txBody>
          <a:bodyPr/>
          <a:lstStyle/>
          <a:p>
            <a:fld id="{8968E700-3204-495B-80AC-0BDFBE5BA5CA}"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85AA782C-2502-4246-8D32-377738F600A9}"/>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5728E31D-8263-4E53-BC5D-41D2C44D18EF}"/>
              </a:ext>
            </a:extLst>
          </p:cNvPr>
          <p:cNvSpPr>
            <a:spLocks noGrp="1"/>
          </p:cNvSpPr>
          <p:nvPr>
            <p:ph type="sldNum" sz="quarter" idx="12"/>
          </p:nvPr>
        </p:nvSpPr>
        <p:spPr/>
        <p:txBody>
          <a:body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164790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D75E527-A154-4D87-AEA6-888C2ABDF4C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71320583-1A15-4B4C-B651-FDEED9BF50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xmlns="" id="{A818E740-3607-4F9C-B1C5-29AD43381A7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xmlns="" id="{BA2BE2F2-A675-46EC-BA62-DAD33385E0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xmlns="" id="{E8EF696F-555E-4144-B5F6-B9478F86699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xmlns="" id="{0AF337A8-2831-496F-8B36-9B98464203C8}"/>
              </a:ext>
            </a:extLst>
          </p:cNvPr>
          <p:cNvSpPr>
            <a:spLocks noGrp="1"/>
          </p:cNvSpPr>
          <p:nvPr>
            <p:ph type="dt" sz="half" idx="10"/>
          </p:nvPr>
        </p:nvSpPr>
        <p:spPr/>
        <p:txBody>
          <a:bodyPr/>
          <a:lstStyle/>
          <a:p>
            <a:fld id="{8968E700-3204-495B-80AC-0BDFBE5BA5CA}" type="datetimeFigureOut">
              <a:rPr lang="el-GR" smtClean="0"/>
              <a:pPr/>
              <a:t>18/3/2022</a:t>
            </a:fld>
            <a:endParaRPr lang="el-GR"/>
          </a:p>
        </p:txBody>
      </p:sp>
      <p:sp>
        <p:nvSpPr>
          <p:cNvPr id="8" name="Θέση υποσέλιδου 7">
            <a:extLst>
              <a:ext uri="{FF2B5EF4-FFF2-40B4-BE49-F238E27FC236}">
                <a16:creationId xmlns:a16="http://schemas.microsoft.com/office/drawing/2014/main" xmlns="" id="{E19DE33E-6A55-461E-B3D1-7B4733BDA8F2}"/>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xmlns="" id="{0DD6BFC8-68C2-4766-839D-E2E1ED8E2CFF}"/>
              </a:ext>
            </a:extLst>
          </p:cNvPr>
          <p:cNvSpPr>
            <a:spLocks noGrp="1"/>
          </p:cNvSpPr>
          <p:nvPr>
            <p:ph type="sldNum" sz="quarter" idx="12"/>
          </p:nvPr>
        </p:nvSpPr>
        <p:spPr/>
        <p:txBody>
          <a:body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864357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2B09BAF-2064-4022-96B5-84E4D89F953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xmlns="" id="{4DA10FF8-3E80-4D4B-BA4E-E7FD74B9DEA9}"/>
              </a:ext>
            </a:extLst>
          </p:cNvPr>
          <p:cNvSpPr>
            <a:spLocks noGrp="1"/>
          </p:cNvSpPr>
          <p:nvPr>
            <p:ph type="dt" sz="half" idx="10"/>
          </p:nvPr>
        </p:nvSpPr>
        <p:spPr/>
        <p:txBody>
          <a:bodyPr/>
          <a:lstStyle/>
          <a:p>
            <a:fld id="{8968E700-3204-495B-80AC-0BDFBE5BA5CA}" type="datetimeFigureOut">
              <a:rPr lang="el-GR" smtClean="0"/>
              <a:pPr/>
              <a:t>18/3/2022</a:t>
            </a:fld>
            <a:endParaRPr lang="el-GR"/>
          </a:p>
        </p:txBody>
      </p:sp>
      <p:sp>
        <p:nvSpPr>
          <p:cNvPr id="4" name="Θέση υποσέλιδου 3">
            <a:extLst>
              <a:ext uri="{FF2B5EF4-FFF2-40B4-BE49-F238E27FC236}">
                <a16:creationId xmlns:a16="http://schemas.microsoft.com/office/drawing/2014/main" xmlns="" id="{FF772E43-B0FA-4015-9AB6-DA7CF2EFD91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xmlns="" id="{940EA4A2-281F-43BB-AACA-4654355FE36B}"/>
              </a:ext>
            </a:extLst>
          </p:cNvPr>
          <p:cNvSpPr>
            <a:spLocks noGrp="1"/>
          </p:cNvSpPr>
          <p:nvPr>
            <p:ph type="sldNum" sz="quarter" idx="12"/>
          </p:nvPr>
        </p:nvSpPr>
        <p:spPr/>
        <p:txBody>
          <a:body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2929299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xmlns="" id="{E9C22CB1-5FEE-41B2-99F0-120AD618FC91}"/>
              </a:ext>
            </a:extLst>
          </p:cNvPr>
          <p:cNvSpPr>
            <a:spLocks noGrp="1"/>
          </p:cNvSpPr>
          <p:nvPr>
            <p:ph type="dt" sz="half" idx="10"/>
          </p:nvPr>
        </p:nvSpPr>
        <p:spPr/>
        <p:txBody>
          <a:bodyPr/>
          <a:lstStyle/>
          <a:p>
            <a:fld id="{8968E700-3204-495B-80AC-0BDFBE5BA5CA}" type="datetimeFigureOut">
              <a:rPr lang="el-GR" smtClean="0"/>
              <a:pPr/>
              <a:t>18/3/2022</a:t>
            </a:fld>
            <a:endParaRPr lang="el-GR"/>
          </a:p>
        </p:txBody>
      </p:sp>
      <p:sp>
        <p:nvSpPr>
          <p:cNvPr id="3" name="Θέση υποσέλιδου 2">
            <a:extLst>
              <a:ext uri="{FF2B5EF4-FFF2-40B4-BE49-F238E27FC236}">
                <a16:creationId xmlns:a16="http://schemas.microsoft.com/office/drawing/2014/main" xmlns="" id="{922CA337-ECD9-48F4-A742-E3D641A98528}"/>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xmlns="" id="{EF66E7BF-9953-4621-B593-85F7E84B1936}"/>
              </a:ext>
            </a:extLst>
          </p:cNvPr>
          <p:cNvSpPr>
            <a:spLocks noGrp="1"/>
          </p:cNvSpPr>
          <p:nvPr>
            <p:ph type="sldNum" sz="quarter" idx="12"/>
          </p:nvPr>
        </p:nvSpPr>
        <p:spPr/>
        <p:txBody>
          <a:body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2206790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D8FA1ABD-2171-42D8-B137-36802A50A968}"/>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xmlns="" id="{531B2ACC-BF43-40E4-ABD2-D90CE9DEE1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xmlns="" id="{5E942250-E9F8-4C37-8357-FA5FD0CB05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B03D60FC-43F3-40A6-941A-E0C6B24F91A4}"/>
              </a:ext>
            </a:extLst>
          </p:cNvPr>
          <p:cNvSpPr>
            <a:spLocks noGrp="1"/>
          </p:cNvSpPr>
          <p:nvPr>
            <p:ph type="dt" sz="half" idx="10"/>
          </p:nvPr>
        </p:nvSpPr>
        <p:spPr/>
        <p:txBody>
          <a:bodyPr/>
          <a:lstStyle/>
          <a:p>
            <a:fld id="{8968E700-3204-495B-80AC-0BDFBE5BA5CA}"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EC6EB072-1CC3-4EF0-B3B8-18544117C76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2A94783F-3305-415F-A453-6A96F5CC9860}"/>
              </a:ext>
            </a:extLst>
          </p:cNvPr>
          <p:cNvSpPr>
            <a:spLocks noGrp="1"/>
          </p:cNvSpPr>
          <p:nvPr>
            <p:ph type="sldNum" sz="quarter" idx="12"/>
          </p:nvPr>
        </p:nvSpPr>
        <p:spPr/>
        <p:txBody>
          <a:body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2346562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D5F94E7-B8A4-4A67-9A89-43248F654537}"/>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xmlns="" id="{013BE044-3232-42C7-A926-66AB31E1B7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xmlns="" id="{EE1C0431-4ACC-4DF0-80E5-DBCEF99897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xmlns="" id="{50CAD03C-8699-49C1-9173-73327B79A645}"/>
              </a:ext>
            </a:extLst>
          </p:cNvPr>
          <p:cNvSpPr>
            <a:spLocks noGrp="1"/>
          </p:cNvSpPr>
          <p:nvPr>
            <p:ph type="dt" sz="half" idx="10"/>
          </p:nvPr>
        </p:nvSpPr>
        <p:spPr/>
        <p:txBody>
          <a:bodyPr/>
          <a:lstStyle/>
          <a:p>
            <a:fld id="{8968E700-3204-495B-80AC-0BDFBE5BA5CA}" type="datetimeFigureOut">
              <a:rPr lang="el-GR" smtClean="0"/>
              <a:pPr/>
              <a:t>18/3/2022</a:t>
            </a:fld>
            <a:endParaRPr lang="el-GR"/>
          </a:p>
        </p:txBody>
      </p:sp>
      <p:sp>
        <p:nvSpPr>
          <p:cNvPr id="6" name="Θέση υποσέλιδου 5">
            <a:extLst>
              <a:ext uri="{FF2B5EF4-FFF2-40B4-BE49-F238E27FC236}">
                <a16:creationId xmlns:a16="http://schemas.microsoft.com/office/drawing/2014/main" xmlns="" id="{08CAB92C-06D3-41EB-B684-9DDA76894520}"/>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xmlns="" id="{3BF2F0F7-26B6-4D31-B2D2-D580B2959F56}"/>
              </a:ext>
            </a:extLst>
          </p:cNvPr>
          <p:cNvSpPr>
            <a:spLocks noGrp="1"/>
          </p:cNvSpPr>
          <p:nvPr>
            <p:ph type="sldNum" sz="quarter" idx="12"/>
          </p:nvPr>
        </p:nvSpPr>
        <p:spPr/>
        <p:txBody>
          <a:body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80254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xmlns="" id="{292F71D4-5A12-46EC-BDE3-CAC1BFC0D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xmlns="" id="{3DF27277-B71D-4137-ACD6-6E34BE6CEB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xmlns="" id="{82080298-9231-4D5B-A482-CAAE37322E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68E700-3204-495B-80AC-0BDFBE5BA5CA}" type="datetimeFigureOut">
              <a:rPr lang="el-GR" smtClean="0"/>
              <a:pPr/>
              <a:t>18/3/2022</a:t>
            </a:fld>
            <a:endParaRPr lang="el-GR"/>
          </a:p>
        </p:txBody>
      </p:sp>
      <p:sp>
        <p:nvSpPr>
          <p:cNvPr id="5" name="Θέση υποσέλιδου 4">
            <a:extLst>
              <a:ext uri="{FF2B5EF4-FFF2-40B4-BE49-F238E27FC236}">
                <a16:creationId xmlns:a16="http://schemas.microsoft.com/office/drawing/2014/main" xmlns="" id="{FE12DA9D-8E45-4972-B812-8777A08C5F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xmlns="" id="{A21A749C-DCD1-4981-B44D-B68CA45085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C7D92-18FD-4761-BA59-C5744B3133DB}" type="slidenum">
              <a:rPr lang="el-GR" smtClean="0"/>
              <a:pPr/>
              <a:t>‹#›</a:t>
            </a:fld>
            <a:endParaRPr lang="el-GR"/>
          </a:p>
        </p:txBody>
      </p:sp>
    </p:spTree>
    <p:extLst>
      <p:ext uri="{BB962C8B-B14F-4D97-AF65-F5344CB8AC3E}">
        <p14:creationId xmlns:p14="http://schemas.microsoft.com/office/powerpoint/2010/main" xmlns="" val="13129306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CD20ADE9-68F1-4D37-B663-384CEC0B9234}"/>
              </a:ext>
            </a:extLst>
          </p:cNvPr>
          <p:cNvSpPr>
            <a:spLocks noGrp="1"/>
          </p:cNvSpPr>
          <p:nvPr>
            <p:ph type="ctrTitle"/>
          </p:nvPr>
        </p:nvSpPr>
        <p:spPr/>
        <p:txBody>
          <a:bodyPr>
            <a:noAutofit/>
          </a:bodyPr>
          <a:lstStyle/>
          <a:p>
            <a:r>
              <a:rPr lang="el-GR" sz="3200" dirty="0"/>
              <a:t>Η οπτική των ανθρωπίνων δικαιωμάτων και η Διεθνής Σύμβαση για τα δικαιώματα του παιδιού - Ι</a:t>
            </a:r>
            <a:r>
              <a:rPr lang="en-US" sz="3200" dirty="0"/>
              <a:t>V</a:t>
            </a:r>
            <a:endParaRPr lang="el-GR" sz="3200" dirty="0"/>
          </a:p>
        </p:txBody>
      </p:sp>
      <p:sp>
        <p:nvSpPr>
          <p:cNvPr id="3" name="Υπότιτλος 2">
            <a:extLst>
              <a:ext uri="{FF2B5EF4-FFF2-40B4-BE49-F238E27FC236}">
                <a16:creationId xmlns:a16="http://schemas.microsoft.com/office/drawing/2014/main" xmlns="" id="{232D0431-9EB2-4F5B-A304-6E4666E459AE}"/>
              </a:ext>
            </a:extLst>
          </p:cNvPr>
          <p:cNvSpPr>
            <a:spLocks noGrp="1"/>
          </p:cNvSpPr>
          <p:nvPr>
            <p:ph type="subTitle" idx="1"/>
          </p:nvPr>
        </p:nvSpPr>
        <p:spPr/>
        <p:txBody>
          <a:bodyPr/>
          <a:lstStyle/>
          <a:p>
            <a:r>
              <a:rPr lang="el-GR" dirty="0"/>
              <a:t>Χ. </a:t>
            </a:r>
            <a:r>
              <a:rPr lang="el-GR" dirty="0" err="1"/>
              <a:t>Μορφακίδης</a:t>
            </a:r>
            <a:r>
              <a:rPr lang="el-GR" dirty="0"/>
              <a:t>, </a:t>
            </a:r>
            <a:r>
              <a:rPr lang="el-GR" dirty="0" err="1"/>
              <a:t>Επικ</a:t>
            </a:r>
            <a:r>
              <a:rPr lang="el-GR" dirty="0"/>
              <a:t>. Καθηγητής Τμήμα Κοινωνικής Εργασίας Δ.Π.Θ.</a:t>
            </a:r>
          </a:p>
        </p:txBody>
      </p:sp>
    </p:spTree>
    <p:extLst>
      <p:ext uri="{BB962C8B-B14F-4D97-AF65-F5344CB8AC3E}">
        <p14:creationId xmlns:p14="http://schemas.microsoft.com/office/powerpoint/2010/main" xmlns="" val="21315662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09856DD-2194-434D-9DCC-F55805C2C05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14A72951-A29C-4F61-AB7C-3472835F53A8}"/>
              </a:ext>
            </a:extLst>
          </p:cNvPr>
          <p:cNvSpPr>
            <a:spLocks noGrp="1"/>
          </p:cNvSpPr>
          <p:nvPr>
            <p:ph idx="1"/>
          </p:nvPr>
        </p:nvSpPr>
        <p:spPr/>
        <p:txBody>
          <a:bodyPr>
            <a:normAutofit/>
          </a:bodyPr>
          <a:lstStyle/>
          <a:p>
            <a:pPr marL="0" indent="0">
              <a:buNone/>
            </a:pPr>
            <a:r>
              <a:rPr lang="el-GR" dirty="0"/>
              <a:t>Άρθρο 23 – Παιδιά με αναπηρία</a:t>
            </a:r>
          </a:p>
          <a:p>
            <a:pPr marL="0" indent="0" algn="just">
              <a:lnSpc>
                <a:spcPct val="150000"/>
              </a:lnSpc>
              <a:buNone/>
            </a:pPr>
            <a:r>
              <a:rPr lang="el-GR" dirty="0"/>
              <a:t>   1. Τα Συμβαλλόμενα Κράτη αναγνωρίζουν ότι τα πνευματικώς ή σωματικώς    ανάπηρα παιδιά πρέπει να διάγουν πλήρη και αξιοπρεπή ζωή, σε συνθήκες, οι οποίες εγγυώνται την αξιοπρέπειά τους, ευνοούν την αυτονομία τους και διευκολύνουν την ενεργό συμμετοχή τους στη ζωή του συνόλου.</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xmlns="" val="2390206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837BC62-C560-43E2-88BE-6EE9A1BE43A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9C488813-946E-400A-8AFC-4411EE5F3ACA}"/>
              </a:ext>
            </a:extLst>
          </p:cNvPr>
          <p:cNvSpPr>
            <a:spLocks noGrp="1"/>
          </p:cNvSpPr>
          <p:nvPr>
            <p:ph idx="1"/>
          </p:nvPr>
        </p:nvSpPr>
        <p:spPr/>
        <p:txBody>
          <a:bodyPr>
            <a:normAutofit lnSpcReduction="10000"/>
          </a:bodyPr>
          <a:lstStyle/>
          <a:p>
            <a:pPr marL="0" indent="0" algn="just">
              <a:lnSpc>
                <a:spcPct val="150000"/>
              </a:lnSpc>
              <a:buNone/>
            </a:pPr>
            <a:r>
              <a:rPr lang="el-GR" dirty="0"/>
              <a:t> 2. Τα Συμβαλλόμενα Κράτη αναγνωρίζουν το δικαίωμα των ανάπηρων    παιδιών να τυγχάνουν ειδικής φροντίδας και ενθαρρύνουν και εξασφαλίζουν, στο μέτρο των διαθέσιμων πόρων, την παροχή, μετά από αίτηση, στα ανάπηρα παιδιά που πληρούν τους απαιτούμενους όρους και σε αυτούς που τα έχουν αναλάβει, μιας βοήθειας προσαρμοσμένης στην κατάσταση του παιδιού και στις περιστάσεις των γονέων του ή αυτών στους οποίους τα έχουν εμπιστευθεί.</a:t>
            </a:r>
          </a:p>
          <a:p>
            <a:pPr marL="0" indent="0" algn="just">
              <a:lnSpc>
                <a:spcPct val="150000"/>
              </a:lnSpc>
              <a:buNone/>
            </a:pPr>
            <a:endParaRPr lang="el-GR" dirty="0"/>
          </a:p>
        </p:txBody>
      </p:sp>
    </p:spTree>
    <p:extLst>
      <p:ext uri="{BB962C8B-B14F-4D97-AF65-F5344CB8AC3E}">
        <p14:creationId xmlns:p14="http://schemas.microsoft.com/office/powerpoint/2010/main" xmlns="" val="2414742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7C87F1DD-075A-4C3D-A9C6-4A33BB5DC34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2392BF0-F6A1-4C36-8B33-7626352C2595}"/>
              </a:ext>
            </a:extLst>
          </p:cNvPr>
          <p:cNvSpPr>
            <a:spLocks noGrp="1"/>
          </p:cNvSpPr>
          <p:nvPr>
            <p:ph idx="1"/>
          </p:nvPr>
        </p:nvSpPr>
        <p:spPr/>
        <p:txBody>
          <a:bodyPr>
            <a:normAutofit fontScale="70000" lnSpcReduction="20000"/>
          </a:bodyPr>
          <a:lstStyle/>
          <a:p>
            <a:pPr marL="0" indent="0" algn="just">
              <a:lnSpc>
                <a:spcPct val="170000"/>
              </a:lnSpc>
              <a:buNone/>
            </a:pPr>
            <a:r>
              <a:rPr lang="el-GR" dirty="0"/>
              <a:t> 3. Εν όψει των ειδικών αναγκών των ανάπηρων παιδιών, η χορηγούμενη σύμφωνα με την παράγραφο 2 του παρόντος άρθρου βοήθεια παρέχεται δωρεάν, εφόσον αυτό είναι δυνατό, κατόπιν υπολογισμού των οικονομικών  πόρων των γονέων τους και αυτών στους οποίους έχουν εμπιστευθεί το παιδί, και σχεδιάζεται κατά τέτοιον τρόπο ώστε τα ανάπηρα παιδιά να έχουν αποκλειστική πρόσβαση στην εκπαίδευση, στην επιμόρφωση, στην περίθαλψη, στην αποκατάσταση αναπήρων, στην επαγγελματική εκπαίδευση και στις ψυχαγωγικές δραστηριότητες, έτσι που να επιτυγχάνεται η όσο το δυνατόν πληρέστερη κοινωνική ένταξη και προσωπική τους ανάπτυξη, συμπεριλαμβανομένης της πολιτιστικής και πνευματικής τους εξέλιξης.</a:t>
            </a:r>
          </a:p>
          <a:p>
            <a:pPr marL="0" indent="0" algn="just">
              <a:lnSpc>
                <a:spcPct val="160000"/>
              </a:lnSpc>
              <a:buNone/>
            </a:pPr>
            <a:endParaRPr lang="el-GR" dirty="0"/>
          </a:p>
        </p:txBody>
      </p:sp>
    </p:spTree>
    <p:extLst>
      <p:ext uri="{BB962C8B-B14F-4D97-AF65-F5344CB8AC3E}">
        <p14:creationId xmlns:p14="http://schemas.microsoft.com/office/powerpoint/2010/main" xmlns="" val="3365303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871AE3FF-51D1-4892-AFA9-7859EAD4532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61D3735E-B54F-47C0-8D2F-624A7F79D80F}"/>
              </a:ext>
            </a:extLst>
          </p:cNvPr>
          <p:cNvSpPr>
            <a:spLocks noGrp="1"/>
          </p:cNvSpPr>
          <p:nvPr>
            <p:ph idx="1"/>
          </p:nvPr>
        </p:nvSpPr>
        <p:spPr/>
        <p:txBody>
          <a:bodyPr>
            <a:normAutofit fontScale="77500" lnSpcReduction="20000"/>
          </a:bodyPr>
          <a:lstStyle/>
          <a:p>
            <a:pPr algn="just">
              <a:lnSpc>
                <a:spcPct val="160000"/>
              </a:lnSpc>
            </a:pPr>
            <a:r>
              <a:rPr lang="el-GR" dirty="0"/>
              <a:t> 4. Μέσα σε πνεύμα διεθνούς συνεργασίας, τα Συμβαλλόμενα Κράτη προωθούν την ανταλλαγή κατάλληλων πληροφοριών στον τομέα της προληπτικής περίθαλψης και της ιατρικής, ψυχολογικής και λειτουργικής θεραπείας των ανάπηρων παιδιών, συμπεριλαμβανομένης της διάδοσης και της πρόσβασης στις πληροφορίες που αφορούν τις μεθόδους αποκατάστασης αναπήρων και τις υπηρεσίες επαγγελματικής κατάρτισης, με σκοπό να επιτραπεί στα Συμβαλλόμενα Κράτη να βελτιώσουν τις δυνατότητες και τις αρμοδιότητές τους και να διευρύνουν την πείρα τους σε αυτούς τους τομείς. Σ` αυτό το πεδίο λαμβάνονται ιδιαίτερα υπόψη οι ανάγκες των υπό ανάπτυξη χωρών.</a:t>
            </a:r>
          </a:p>
        </p:txBody>
      </p:sp>
    </p:spTree>
    <p:extLst>
      <p:ext uri="{BB962C8B-B14F-4D97-AF65-F5344CB8AC3E}">
        <p14:creationId xmlns:p14="http://schemas.microsoft.com/office/powerpoint/2010/main" xmlns="" val="1096272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853FE18-81BC-4749-8BC8-2A8DED34326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234017F2-7576-4978-8130-CB62736854DE}"/>
              </a:ext>
            </a:extLst>
          </p:cNvPr>
          <p:cNvSpPr>
            <a:spLocks noGrp="1"/>
          </p:cNvSpPr>
          <p:nvPr>
            <p:ph idx="1"/>
          </p:nvPr>
        </p:nvSpPr>
        <p:spPr/>
        <p:txBody>
          <a:bodyPr/>
          <a:lstStyle/>
          <a:p>
            <a:pPr marL="0" indent="0">
              <a:buNone/>
            </a:pPr>
            <a:endParaRPr lang="el-GR" sz="2800" dirty="0">
              <a:solidFill>
                <a:srgbClr val="333333"/>
              </a:solidFill>
              <a:effectLst/>
              <a:latin typeface="Georgia" panose="02040502050405020303" pitchFamily="18" charset="0"/>
              <a:ea typeface="Times New Roman" panose="02020603050405020304" pitchFamily="18" charset="0"/>
            </a:endParaRPr>
          </a:p>
          <a:p>
            <a:pPr marL="0" indent="0">
              <a:buNone/>
            </a:pPr>
            <a:endParaRPr lang="el-GR" dirty="0">
              <a:solidFill>
                <a:srgbClr val="333333"/>
              </a:solidFill>
              <a:latin typeface="Georgia" panose="02040502050405020303" pitchFamily="18" charset="0"/>
              <a:ea typeface="Times New Roman" panose="02020603050405020304" pitchFamily="18" charset="0"/>
            </a:endParaRPr>
          </a:p>
          <a:p>
            <a:pPr marL="0" indent="0" algn="ctr">
              <a:lnSpc>
                <a:spcPct val="150000"/>
              </a:lnSpc>
              <a:buNone/>
            </a:pPr>
            <a:r>
              <a:rPr lang="el-GR" sz="2800" dirty="0">
                <a:solidFill>
                  <a:srgbClr val="333333"/>
                </a:solidFill>
                <a:effectLst/>
                <a:latin typeface="Georgia" panose="02040502050405020303" pitchFamily="18" charset="0"/>
                <a:ea typeface="Times New Roman" panose="02020603050405020304" pitchFamily="18" charset="0"/>
              </a:rPr>
              <a:t>Είναι αδύνατο να βελτιωθεί ο κόσμος, αν πρώτα δεν βελτιωθεί </a:t>
            </a:r>
          </a:p>
          <a:p>
            <a:pPr marL="0" indent="0" algn="ctr">
              <a:lnSpc>
                <a:spcPct val="150000"/>
              </a:lnSpc>
              <a:buNone/>
            </a:pPr>
            <a:r>
              <a:rPr lang="el-GR" sz="2800" dirty="0">
                <a:solidFill>
                  <a:srgbClr val="333333"/>
                </a:solidFill>
                <a:effectLst/>
                <a:latin typeface="Georgia" panose="02040502050405020303" pitchFamily="18" charset="0"/>
                <a:ea typeface="Times New Roman" panose="02020603050405020304" pitchFamily="18" charset="0"/>
              </a:rPr>
              <a:t>ο άνθρωπος.</a:t>
            </a:r>
            <a:endParaRPr lang="el-GR" sz="1800" dirty="0">
              <a:effectLst/>
              <a:latin typeface="Times New Roman" panose="02020603050405020304" pitchFamily="18" charset="0"/>
              <a:ea typeface="Times New Roman" panose="02020603050405020304" pitchFamily="18" charset="0"/>
            </a:endParaRPr>
          </a:p>
          <a:p>
            <a:pPr marL="0" indent="0" algn="ctr">
              <a:lnSpc>
                <a:spcPct val="150000"/>
              </a:lnSpc>
              <a:buNone/>
            </a:pPr>
            <a:r>
              <a:rPr lang="el-GR" sz="2800" dirty="0">
                <a:solidFill>
                  <a:srgbClr val="333333"/>
                </a:solidFill>
                <a:effectLst/>
                <a:latin typeface="Georgia" panose="02040502050405020303" pitchFamily="18" charset="0"/>
                <a:ea typeface="Times New Roman" panose="02020603050405020304" pitchFamily="18" charset="0"/>
              </a:rPr>
              <a:t>Πλάτων</a:t>
            </a:r>
            <a:endParaRPr lang="el-GR" sz="1800" dirty="0">
              <a:effectLst/>
              <a:latin typeface="Times New Roman" panose="02020603050405020304" pitchFamily="18" charset="0"/>
              <a:ea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xmlns="" val="3812765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45CB252-B30B-4399-9E39-F11CC71E6E71}"/>
              </a:ext>
            </a:extLst>
          </p:cNvPr>
          <p:cNvSpPr>
            <a:spLocks noGrp="1"/>
          </p:cNvSpPr>
          <p:nvPr>
            <p:ph type="title"/>
          </p:nvPr>
        </p:nvSpPr>
        <p:spPr/>
        <p:txBody>
          <a:bodyPr/>
          <a:lstStyle/>
          <a:p>
            <a:endParaRPr lang="el-GR"/>
          </a:p>
        </p:txBody>
      </p:sp>
      <p:pic>
        <p:nvPicPr>
          <p:cNvPr id="4" name="Θέση περιεχομένου 4">
            <a:extLst>
              <a:ext uri="{FF2B5EF4-FFF2-40B4-BE49-F238E27FC236}">
                <a16:creationId xmlns:a16="http://schemas.microsoft.com/office/drawing/2014/main" xmlns="" id="{096C0451-3E2F-4A40-A46A-E84B06658FC7}"/>
              </a:ext>
            </a:extLst>
          </p:cNvPr>
          <p:cNvPicPr>
            <a:picLocks noGrp="1" noChangeAspect="1"/>
          </p:cNvPicPr>
          <p:nvPr>
            <p:ph idx="1"/>
          </p:nvPr>
        </p:nvPicPr>
        <p:blipFill>
          <a:blip r:embed="rId2"/>
          <a:stretch>
            <a:fillRect/>
          </a:stretch>
        </p:blipFill>
        <p:spPr>
          <a:xfrm>
            <a:off x="3224535" y="3626357"/>
            <a:ext cx="5742930" cy="749873"/>
          </a:xfrm>
        </p:spPr>
      </p:pic>
    </p:spTree>
    <p:extLst>
      <p:ext uri="{BB962C8B-B14F-4D97-AF65-F5344CB8AC3E}">
        <p14:creationId xmlns:p14="http://schemas.microsoft.com/office/powerpoint/2010/main" xmlns="" val="2225633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lnSpc>
                <a:spcPct val="160000"/>
              </a:lnSpc>
              <a:buNone/>
            </a:pPr>
            <a:r>
              <a:rPr lang="el-GR" dirty="0"/>
              <a:t>       ΄</a:t>
            </a:r>
            <a:r>
              <a:rPr lang="el-GR" dirty="0" err="1"/>
              <a:t>Αρθρο</a:t>
            </a:r>
            <a:r>
              <a:rPr lang="el-GR" dirty="0"/>
              <a:t>  18</a:t>
            </a:r>
            <a:r>
              <a:rPr lang="en-US" dirty="0"/>
              <a:t> </a:t>
            </a:r>
            <a:r>
              <a:rPr lang="el-GR" dirty="0"/>
              <a:t> της σύμβασης</a:t>
            </a:r>
          </a:p>
          <a:p>
            <a:pPr algn="just">
              <a:lnSpc>
                <a:spcPct val="160000"/>
              </a:lnSpc>
              <a:buNone/>
            </a:pPr>
            <a:r>
              <a:rPr lang="el-GR" dirty="0"/>
              <a:t>      1. Τα Συμβαλλόμενα Κράτη καταβάλλουν κάθε δυνατή προσπάθεια για την εξασφάλιση της αναγνώρισης της αρχής, σύμφωνα με την οποία </a:t>
            </a:r>
            <a:r>
              <a:rPr lang="el-GR" b="1" dirty="0"/>
              <a:t>και οι δύο γονείς είναι από κοινού υπεύθυνοι για την ανατροφή του παιδιού και την ανάπτυξή του</a:t>
            </a:r>
            <a:r>
              <a:rPr lang="el-GR" dirty="0"/>
              <a:t>. Η ευθύνη για την ανατροφή του παιδιού και για την ανάπτυξή του ανήκει κατά κύριο λόγο στους γονείς ή, κατά περίπτωση, στους νόμιμους εκπροσώπους του. Το συμφέρον του παιδιού πρέπει να αποτελεί τη βασική τους μέριμνα.</a:t>
            </a:r>
          </a:p>
          <a:p>
            <a:pPr algn="just">
              <a:lnSpc>
                <a:spcPct val="160000"/>
              </a:lnSpc>
              <a:buNone/>
            </a:pPr>
            <a:endParaRPr lang="el-GR" dirty="0"/>
          </a:p>
          <a:p>
            <a:pPr algn="just">
              <a:lnSpc>
                <a:spcPct val="160000"/>
              </a:lnSpc>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B0A0526D-BAB4-4F47-AB57-09E774D9B73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CB5AC07E-4C66-4ACE-A649-F905066F92BB}"/>
              </a:ext>
            </a:extLst>
          </p:cNvPr>
          <p:cNvSpPr>
            <a:spLocks noGrp="1"/>
          </p:cNvSpPr>
          <p:nvPr>
            <p:ph idx="1"/>
          </p:nvPr>
        </p:nvSpPr>
        <p:spPr/>
        <p:txBody>
          <a:bodyPr>
            <a:normAutofit fontScale="85000" lnSpcReduction="20000"/>
          </a:bodyPr>
          <a:lstStyle/>
          <a:p>
            <a:pPr algn="just">
              <a:lnSpc>
                <a:spcPct val="160000"/>
              </a:lnSpc>
              <a:buNone/>
            </a:pPr>
            <a:r>
              <a:rPr lang="el-GR" dirty="0"/>
              <a:t> Μία ακόμα διάσταση των κοινωνικών δικαιωμάτων – παράγραφοι 2 και 3 του άρθρου 18.</a:t>
            </a:r>
          </a:p>
          <a:p>
            <a:pPr algn="just">
              <a:lnSpc>
                <a:spcPct val="160000"/>
              </a:lnSpc>
              <a:buNone/>
            </a:pPr>
            <a:r>
              <a:rPr lang="el-GR" dirty="0"/>
              <a:t>2. Για την εγγύηση και την προώθηση των δικαιωμάτων που εκφράζονται στην παρούσα Σύμβαση, τα Συμβαλλόμενα Κράτη παρέχουν την κατάλληλη βοήθεια στους γονείς και στους νόμιμους εκπροσώπους του παιδιού, κατά την εκτέλεση των καθηκόντων τους για την ανατροφή του παιδιού, και εξασφαλίζουν τη </a:t>
            </a:r>
            <a:r>
              <a:rPr lang="el-GR" b="1" dirty="0"/>
              <a:t>δημιουργία οργανισμών, ιδρυμάτων και υπηρεσιών </a:t>
            </a:r>
            <a:r>
              <a:rPr lang="el-GR" dirty="0"/>
              <a:t>επιφορτισμένων να μεριμνούν για την ευημερία των παιδιών.</a:t>
            </a:r>
          </a:p>
          <a:p>
            <a:pPr algn="just">
              <a:lnSpc>
                <a:spcPct val="160000"/>
              </a:lnSpc>
              <a:buNone/>
            </a:pPr>
            <a:endParaRPr lang="el-GR" dirty="0"/>
          </a:p>
        </p:txBody>
      </p:sp>
    </p:spTree>
    <p:extLst>
      <p:ext uri="{BB962C8B-B14F-4D97-AF65-F5344CB8AC3E}">
        <p14:creationId xmlns:p14="http://schemas.microsoft.com/office/powerpoint/2010/main" xmlns="" val="41187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033387FE-8834-47A7-AD2C-AEDF3658380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5DA0C6DC-24AE-4C9C-932F-E7F11D2CCDBD}"/>
              </a:ext>
            </a:extLst>
          </p:cNvPr>
          <p:cNvSpPr>
            <a:spLocks noGrp="1"/>
          </p:cNvSpPr>
          <p:nvPr>
            <p:ph idx="1"/>
          </p:nvPr>
        </p:nvSpPr>
        <p:spPr/>
        <p:txBody>
          <a:bodyPr>
            <a:normAutofit/>
          </a:bodyPr>
          <a:lstStyle/>
          <a:p>
            <a:pPr algn="just">
              <a:lnSpc>
                <a:spcPct val="160000"/>
              </a:lnSpc>
              <a:buNone/>
            </a:pPr>
            <a:r>
              <a:rPr lang="el-GR" dirty="0"/>
              <a:t> 3. Τα Συμβαλλόμενα Κράτη λαμβάνουν όλα τα κατάλληλα μέτρα προκειμένου να εξασφαλίσουν στα παιδιά των οποίων οι γονείς εργάζονται το δικαίωμα να επωφελούνται από τις </a:t>
            </a:r>
            <a:r>
              <a:rPr lang="el-GR" b="1" dirty="0"/>
              <a:t>υπηρεσίες</a:t>
            </a:r>
            <a:r>
              <a:rPr lang="el-GR" dirty="0"/>
              <a:t> και τα </a:t>
            </a:r>
            <a:r>
              <a:rPr lang="el-GR" b="1" dirty="0"/>
              <a:t>ιδρύματα φύλαξης παιδιών</a:t>
            </a:r>
            <a:r>
              <a:rPr lang="el-GR" dirty="0"/>
              <a:t>, εφόσον τα παιδιά πληρούν τους απαιτούμενους όρους.</a:t>
            </a:r>
          </a:p>
        </p:txBody>
      </p:sp>
    </p:spTree>
    <p:extLst>
      <p:ext uri="{BB962C8B-B14F-4D97-AF65-F5344CB8AC3E}">
        <p14:creationId xmlns:p14="http://schemas.microsoft.com/office/powerpoint/2010/main" xmlns="" val="661586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DD2DB19-FDDF-476D-A3AD-154E529955B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FBF4417F-4EA5-4A92-8E8B-1A4091362670}"/>
              </a:ext>
            </a:extLst>
          </p:cNvPr>
          <p:cNvSpPr>
            <a:spLocks noGrp="1"/>
          </p:cNvSpPr>
          <p:nvPr>
            <p:ph idx="1"/>
          </p:nvPr>
        </p:nvSpPr>
        <p:spPr/>
        <p:txBody>
          <a:bodyPr/>
          <a:lstStyle/>
          <a:p>
            <a:pPr marL="0" indent="0" algn="just">
              <a:lnSpc>
                <a:spcPct val="150000"/>
              </a:lnSpc>
              <a:buNone/>
            </a:pPr>
            <a:r>
              <a:rPr lang="el-GR" dirty="0"/>
              <a:t>   Και στην θέση αυτή επισημαίνεται ότι στην περίπτωση των οικονομικών, κοινωνικών και πολιτιστικών δικαιωμάτων, τα μέτρα αυτά δεν μπορούν παρά να κινούνται μέσα στα όρια των πόρων που διαθέτουν και, όπου είναι αναγκαίο, μέσα στα πλαίσια της διεθνούς συνεργασίας. </a:t>
            </a:r>
          </a:p>
          <a:p>
            <a:pPr marL="0" indent="0">
              <a:buNone/>
            </a:pPr>
            <a:endParaRPr lang="el-GR" dirty="0"/>
          </a:p>
        </p:txBody>
      </p:sp>
    </p:spTree>
    <p:extLst>
      <p:ext uri="{BB962C8B-B14F-4D97-AF65-F5344CB8AC3E}">
        <p14:creationId xmlns:p14="http://schemas.microsoft.com/office/powerpoint/2010/main" xmlns="" val="2666623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218449AE-6E82-42B1-83BA-4D756143C561}"/>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4646974A-5F47-445B-A53E-DE48F17747D4}"/>
              </a:ext>
            </a:extLst>
          </p:cNvPr>
          <p:cNvSpPr>
            <a:spLocks noGrp="1"/>
          </p:cNvSpPr>
          <p:nvPr>
            <p:ph idx="1"/>
          </p:nvPr>
        </p:nvSpPr>
        <p:spPr/>
        <p:txBody>
          <a:bodyPr>
            <a:normAutofit fontScale="70000" lnSpcReduction="20000"/>
          </a:bodyPr>
          <a:lstStyle/>
          <a:p>
            <a:pPr marL="0" indent="0" algn="just">
              <a:lnSpc>
                <a:spcPct val="150000"/>
              </a:lnSpc>
              <a:buNone/>
            </a:pPr>
            <a:r>
              <a:rPr lang="el-GR" dirty="0"/>
              <a:t>   Οι προτροπές που περιλαμβάνονται στο άρθρο 19 της συμβάσεως αφορούν κατ’ εξοχήν το λειτούργημα του κοινωνικού λειτουργού:</a:t>
            </a:r>
          </a:p>
          <a:p>
            <a:pPr marL="0" indent="0" algn="just">
              <a:lnSpc>
                <a:spcPct val="150000"/>
              </a:lnSpc>
              <a:buNone/>
            </a:pPr>
            <a:r>
              <a:rPr lang="el-GR" dirty="0"/>
              <a:t> Σύμφωνα με την πρώτη παράγραφο του άρθρου 19: «τα Συμβαλλόμενα Κράτη λαμβάνουν όλα τα κατάλληλα νομοθετικά, διοικητικά, κοινωνικά και εκπαιδευτικά μέτρα, προκειμένου να προστατεύσουν το παιδί από κάθε μορφή βίας, προσβολής ή βιαιοπραγιών σωματικών ή πνευματικών, εγκατάλειψης ή παραμέλησης, κακής μεταχείρισης ή εκμετάλλευσης, συμπεριλαμβανόμενης της σεξουαλικής βίας, κατά το χρόνο που βρίσκεται υπό την επιμέλεια των γονέων του ή του ενός από τους δύο, του ή των νόμιμων εκπροσώπων του ή οποιουδήποτε άλλου προσώπου στο οποίο το έχουν εμπιστευθεί»</a:t>
            </a:r>
          </a:p>
          <a:p>
            <a:pPr marL="0" indent="0">
              <a:buNone/>
            </a:pPr>
            <a:endParaRPr lang="el-GR" dirty="0"/>
          </a:p>
        </p:txBody>
      </p:sp>
    </p:spTree>
    <p:extLst>
      <p:ext uri="{BB962C8B-B14F-4D97-AF65-F5344CB8AC3E}">
        <p14:creationId xmlns:p14="http://schemas.microsoft.com/office/powerpoint/2010/main" xmlns="" val="891674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1E973A64-A33A-4EF4-8EF5-0B703411AC92}"/>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45C8A621-8FC2-484F-868E-E5D526A42AF7}"/>
              </a:ext>
            </a:extLst>
          </p:cNvPr>
          <p:cNvSpPr>
            <a:spLocks noGrp="1"/>
          </p:cNvSpPr>
          <p:nvPr>
            <p:ph idx="1"/>
          </p:nvPr>
        </p:nvSpPr>
        <p:spPr/>
        <p:txBody>
          <a:bodyPr>
            <a:normAutofit fontScale="77500" lnSpcReduction="20000"/>
          </a:bodyPr>
          <a:lstStyle/>
          <a:p>
            <a:pPr marL="0" indent="0" algn="just">
              <a:lnSpc>
                <a:spcPct val="160000"/>
              </a:lnSpc>
              <a:buNone/>
            </a:pPr>
            <a:r>
              <a:rPr lang="el-GR" dirty="0"/>
              <a:t>  Η δεύτερη παράγραφος του ίδιου άρθρου διαλαμβάνει ότι «Αυτά τα προστατευτικά μέτρα θα πρέπει να περιλαμβάνουν, όπου χρειάζεται, αποτελεσματικές διαδικασίες για την εκπόνηση κοινωνικών προγραμμάτων, που θα αποσκοπούν στην παροχή της απαραίτητης υποστήριξης  </a:t>
            </a:r>
            <a:r>
              <a:rPr lang="el-GR" b="1" dirty="0"/>
              <a:t>στο παιδί και σε αυτούς οι οποίοι έχουν την επιμέλειά του</a:t>
            </a:r>
            <a:r>
              <a:rPr lang="el-GR" dirty="0"/>
              <a:t>, καθώς και για άλλες μορφές πρόνοιας και για το χαρακτηρισμό, την αναφορά, την παραπομπή, την ανάκριση, την περίθαλψη και την παρακολούθηση της εξέλιξής τους στις περιπτώσεις κακής μεταχείρισης του παιδιού που περιγράφονται πιο πάνω, και, όπου χρειάζεται, για διαδικασίες δικαστικής παρέμβασης».</a:t>
            </a:r>
          </a:p>
          <a:p>
            <a:pPr marL="0" indent="0" algn="just">
              <a:lnSpc>
                <a:spcPct val="160000"/>
              </a:lnSpc>
              <a:buNone/>
            </a:pPr>
            <a:endParaRPr lang="el-GR" dirty="0"/>
          </a:p>
        </p:txBody>
      </p:sp>
    </p:spTree>
    <p:extLst>
      <p:ext uri="{BB962C8B-B14F-4D97-AF65-F5344CB8AC3E}">
        <p14:creationId xmlns:p14="http://schemas.microsoft.com/office/powerpoint/2010/main" xmlns="" val="3008129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C10EF4C-B5C5-40A5-B24D-84D15697693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5DAD7AF9-973D-4732-BF23-B3635B758EF5}"/>
              </a:ext>
            </a:extLst>
          </p:cNvPr>
          <p:cNvSpPr>
            <a:spLocks noGrp="1"/>
          </p:cNvSpPr>
          <p:nvPr>
            <p:ph idx="1"/>
          </p:nvPr>
        </p:nvSpPr>
        <p:spPr/>
        <p:txBody>
          <a:bodyPr/>
          <a:lstStyle/>
          <a:p>
            <a:pPr marL="0" indent="0" algn="just">
              <a:lnSpc>
                <a:spcPct val="150000"/>
              </a:lnSpc>
              <a:buNone/>
            </a:pPr>
            <a:r>
              <a:rPr lang="el-GR" dirty="0"/>
              <a:t>    Στο παραπάνω πλαίσιο ενθαρρύνεται η πρωτοβουλία για την ίδρυση και λειτουργία όχι μόνον δημοσίων οργανισμών, αλλά και οργανισμών που έχουν τη μορφή νομικών προσώπων δημοσίου δικαίου (</a:t>
            </a:r>
            <a:r>
              <a:rPr lang="el-GR" dirty="0" err="1"/>
              <a:t>ν.π.ι.δ.</a:t>
            </a:r>
            <a:r>
              <a:rPr lang="el-GR" dirty="0"/>
              <a:t>). Λ.χ. με την έκδοση προεδρικού διατάγματος εγκρίθηκε το έτος 1997 η σύσταση κοινωφελούς ιδρύματος με τη μορφή </a:t>
            </a:r>
            <a:r>
              <a:rPr lang="el-GR" dirty="0" err="1"/>
              <a:t>ν.π.ι.δ.</a:t>
            </a:r>
            <a:r>
              <a:rPr lang="el-GR" dirty="0"/>
              <a:t> που φέρει τον τίτλο «Ίδρυμα για το παιδί και την οικογένεια».</a:t>
            </a:r>
          </a:p>
          <a:p>
            <a:pPr marL="0" indent="0">
              <a:buNone/>
            </a:pPr>
            <a:endParaRPr lang="el-GR" dirty="0"/>
          </a:p>
        </p:txBody>
      </p:sp>
    </p:spTree>
    <p:extLst>
      <p:ext uri="{BB962C8B-B14F-4D97-AF65-F5344CB8AC3E}">
        <p14:creationId xmlns:p14="http://schemas.microsoft.com/office/powerpoint/2010/main" xmlns="" val="4114565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431735E1-93D8-481D-ACE4-89632BB0B37B}"/>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xmlns="" id="{84E6B89B-0BB8-47E8-B4B5-3D85A8D2DA23}"/>
              </a:ext>
            </a:extLst>
          </p:cNvPr>
          <p:cNvSpPr>
            <a:spLocks noGrp="1"/>
          </p:cNvSpPr>
          <p:nvPr>
            <p:ph idx="1"/>
          </p:nvPr>
        </p:nvSpPr>
        <p:spPr/>
        <p:txBody>
          <a:bodyPr/>
          <a:lstStyle/>
          <a:p>
            <a:pPr marL="0" indent="0" algn="just">
              <a:lnSpc>
                <a:spcPct val="150000"/>
              </a:lnSpc>
              <a:buNone/>
            </a:pPr>
            <a:r>
              <a:rPr lang="el-GR" dirty="0"/>
              <a:t>   Κατά το άρθρο 20 της συμβάσεως: «Κάθε παιδί που στερείται προσωρινά ή οριστικά το οικογενειακό του περιβάλλον ή το οποίο για το δικό του συμφέρον δεν είναι δυνατόν να παραμείνει στο περιβάλλον αυτό δικαιούται ειδική προστασία και βοήθεια εκ μέρους του Κράτους»</a:t>
            </a:r>
          </a:p>
        </p:txBody>
      </p:sp>
    </p:spTree>
    <p:extLst>
      <p:ext uri="{BB962C8B-B14F-4D97-AF65-F5344CB8AC3E}">
        <p14:creationId xmlns:p14="http://schemas.microsoft.com/office/powerpoint/2010/main" xmlns="" val="62077678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TotalTime>
  <Words>941</Words>
  <Application>Microsoft Office PowerPoint</Application>
  <PresentationFormat>Προσαρμογή</PresentationFormat>
  <Paragraphs>23</Paragraphs>
  <Slides>15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15</vt:i4>
      </vt:variant>
    </vt:vector>
  </HeadingPairs>
  <TitlesOfParts>
    <vt:vector size="16" baseType="lpstr">
      <vt:lpstr>Θέμα του Office</vt:lpstr>
      <vt:lpstr>Η οπτική των ανθρωπίνων δικαιωμάτων και η Διεθνής Σύμβαση για τα δικαιώματα του παιδιού - ΙV</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οπτική των ανθρωπίνων δικαιωμάτων και η Διεθνής Σύμβαση για τα δικαιώματα του παιδιού - ΙV</dc:title>
  <dc:creator>Χρήστος Μορφακίδης</dc:creator>
  <cp:lastModifiedBy>Chris_Morf</cp:lastModifiedBy>
  <cp:revision>6</cp:revision>
  <dcterms:created xsi:type="dcterms:W3CDTF">2021-03-18T12:17:58Z</dcterms:created>
  <dcterms:modified xsi:type="dcterms:W3CDTF">2022-03-18T05:14:25Z</dcterms:modified>
</cp:coreProperties>
</file>