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CAEC-7791-4325-9208-CCBC3515ACC2}" type="datetimeFigureOut">
              <a:rPr lang="el-GR" smtClean="0"/>
              <a:t>2/4/2024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D7BD-6587-4D2E-910D-39A0135C751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CAEC-7791-4325-9208-CCBC3515ACC2}" type="datetimeFigureOut">
              <a:rPr lang="el-GR" smtClean="0"/>
              <a:t>2/4/2024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D7BD-6587-4D2E-910D-39A0135C751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CAEC-7791-4325-9208-CCBC3515ACC2}" type="datetimeFigureOut">
              <a:rPr lang="el-GR" smtClean="0"/>
              <a:t>2/4/2024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D7BD-6587-4D2E-910D-39A0135C751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CAEC-7791-4325-9208-CCBC3515ACC2}" type="datetimeFigureOut">
              <a:rPr lang="el-GR" smtClean="0"/>
              <a:t>2/4/2024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D7BD-6587-4D2E-910D-39A0135C751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CAEC-7791-4325-9208-CCBC3515ACC2}" type="datetimeFigureOut">
              <a:rPr lang="el-GR" smtClean="0"/>
              <a:t>2/4/2024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D7BD-6587-4D2E-910D-39A0135C751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CAEC-7791-4325-9208-CCBC3515ACC2}" type="datetimeFigureOut">
              <a:rPr lang="el-GR" smtClean="0"/>
              <a:t>2/4/2024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D7BD-6587-4D2E-910D-39A0135C751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CAEC-7791-4325-9208-CCBC3515ACC2}" type="datetimeFigureOut">
              <a:rPr lang="el-GR" smtClean="0"/>
              <a:t>2/4/2024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D7BD-6587-4D2E-910D-39A0135C751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CAEC-7791-4325-9208-CCBC3515ACC2}" type="datetimeFigureOut">
              <a:rPr lang="el-GR" smtClean="0"/>
              <a:t>2/4/2024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D7BD-6587-4D2E-910D-39A0135C751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CAEC-7791-4325-9208-CCBC3515ACC2}" type="datetimeFigureOut">
              <a:rPr lang="el-GR" smtClean="0"/>
              <a:t>2/4/2024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D7BD-6587-4D2E-910D-39A0135C751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CAEC-7791-4325-9208-CCBC3515ACC2}" type="datetimeFigureOut">
              <a:rPr lang="el-GR" smtClean="0"/>
              <a:t>2/4/2024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D7BD-6587-4D2E-910D-39A0135C751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CAEC-7791-4325-9208-CCBC3515ACC2}" type="datetimeFigureOut">
              <a:rPr lang="el-GR" smtClean="0"/>
              <a:t>2/4/2024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4D7BD-6587-4D2E-910D-39A0135C751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FCAEC-7791-4325-9208-CCBC3515ACC2}" type="datetimeFigureOut">
              <a:rPr lang="el-GR" smtClean="0"/>
              <a:t>2/4/2024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4D7BD-6587-4D2E-910D-39A0135C7516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mtClean="0"/>
              <a:t>ΠΟΛΕΜΟΣ ΚΑΙ ΣΤΡΑΤΟΣ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Δομὴ καὶ ὀργάνωση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Ἐπικεφαλῆς τῶν στρατευμάτων. </a:t>
            </a:r>
          </a:p>
          <a:p>
            <a:r>
              <a:rPr lang="el-GR" smtClean="0"/>
              <a:t>Δομέστικος τῶν σχολῶν. </a:t>
            </a:r>
          </a:p>
          <a:p>
            <a:r>
              <a:rPr lang="el-GR" smtClean="0"/>
              <a:t>Στρατιωτικὰ ἀξιώματα στὰ «θέματα».</a:t>
            </a:r>
            <a:endParaRPr lang="el-G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Ὁ στόλος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Τοποθέτηση τοῦ στόλου</a:t>
            </a:r>
          </a:p>
          <a:p>
            <a:r>
              <a:rPr lang="el-GR" smtClean="0"/>
              <a:t>Ὑγρὸ πύρ</a:t>
            </a:r>
          </a:p>
          <a:p>
            <a:r>
              <a:rPr lang="el-GR" smtClean="0"/>
              <a:t>Ἐξέλιξη τῆς ἰσχύος τοῦ βυζαντινοῦ στόλου</a:t>
            </a:r>
            <a:endParaRPr lang="el-G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Ἀγωνιστικὴ ἰσχὺς καὶ δύναμη τῶν μονάδων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Χαμηλὴ ἡ ἀγωνιστικὴ ἰσχὺς τῶν καθ' αὐτὸ Βυζαντινῶν</a:t>
            </a:r>
          </a:p>
          <a:p>
            <a:r>
              <a:rPr lang="el-GR" smtClean="0"/>
              <a:t>Σὲ σχέση μὲ τοὺς δυτικοὺς ἱππεῖς.</a:t>
            </a:r>
          </a:p>
          <a:p>
            <a:r>
              <a:rPr lang="el-GR" smtClean="0"/>
              <a:t>Σὲ σχέση μὲ τοὺς Ἄραβες, τοὺς Σελτζούκους, τοὺς Βουλγάρους. </a:t>
            </a:r>
          </a:p>
          <a:p>
            <a:r>
              <a:rPr lang="el-GR" smtClean="0"/>
              <a:t>Τί συνέβαινε ἂν σκοτωνόταν ὁ διοικητής; </a:t>
            </a:r>
          </a:p>
          <a:p>
            <a:r>
              <a:rPr lang="el-GR" smtClean="0"/>
              <a:t>Ἡ βυζαντινὴ κοινωνία ἦταν γενικὰ κατὰ τοῦ πολέμου. </a:t>
            </a:r>
          </a:p>
          <a:p>
            <a:pPr>
              <a:buNone/>
            </a:pPr>
            <a:endParaRPr lang="el-G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Τὸ κάθε θέμα ἀριθμοῦσε περίπου 10. 000 ἄνδρες. </a:t>
            </a:r>
          </a:p>
          <a:p>
            <a:r>
              <a:rPr lang="el-GR" smtClean="0"/>
              <a:t>Μαντζικέρτ</a:t>
            </a:r>
          </a:p>
          <a:p>
            <a:r>
              <a:rPr lang="el-GR" smtClean="0"/>
              <a:t>Συνολικὸς ἀριθμὸς τῶν στρατιωτῶν τῆς αὐτοκρατορίας: 100.000 ἄνδρες</a:t>
            </a:r>
          </a:p>
          <a:p>
            <a:r>
              <a:rPr lang="el-GR" smtClean="0"/>
              <a:t>Ἀριθμὸς ἀνδρῶν στὶς κανονικὲς ἐκστρατεῖες: 10.000</a:t>
            </a:r>
            <a:endParaRPr lang="el-G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Ὕστερη ἐποχή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Πολὺς μισθοφορικὸς στρατὸς μετὰ τὸ 1204. </a:t>
            </a:r>
          </a:p>
          <a:p>
            <a:r>
              <a:rPr lang="el-GR" smtClean="0"/>
              <a:t>Ἡ Καταλανικὴ Ἑταιρεία</a:t>
            </a:r>
          </a:p>
          <a:p>
            <a:r>
              <a:rPr lang="el-GR" smtClean="0"/>
              <a:t>Πῶς προσπαθοῦσαν οἱ αὐτοκράτορες νὰ ἀντιμετωπίσουν τὴν οἰκονομικὴ δυσπραγία. Παραχωροῦσαν «γαῖες ἐν προνοίᾳ»</a:t>
            </a:r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Οἰκονομικὲς προϋποθέσεις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Ἡ τεράστια δυσκολία πραγματοποίησης μιᾶς ἐκστρατείας 1000 ἱππέων. </a:t>
            </a:r>
          </a:p>
          <a:p>
            <a:r>
              <a:rPr lang="el-GR" smtClean="0"/>
              <a:t>Ὑπολογισμοὶ σχετικὰ μὲ τὴ μάχη τοῦ Ματζικέρτ. </a:t>
            </a:r>
          </a:p>
          <a:p>
            <a:r>
              <a:rPr lang="el-GR" smtClean="0"/>
              <a:t>60.000 ἄνδρες ἀπὸ τοὺς ὁποίους 15.000 ἦταν ἱππεῖς. </a:t>
            </a:r>
          </a:p>
          <a:p>
            <a:r>
              <a:rPr lang="el-GR" smtClean="0"/>
              <a:t>Τὰ προβλήματα τῶν τριῶν πρώτων σταυροφοριῶν. </a:t>
            </a:r>
            <a:endParaRPr 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Τρόπος συγκέντρωσης τοῦ στρατοῦ. </a:t>
            </a:r>
          </a:p>
          <a:p>
            <a:r>
              <a:rPr lang="el-GR" smtClean="0"/>
              <a:t>Τί συνέβαινε, ὅταν ἐπικεφαλῆς τῆς ἐκστρατείας ἦταν ὁ ἴδιος ὁ βασιλεύς. </a:t>
            </a:r>
          </a:p>
          <a:p>
            <a:r>
              <a:rPr lang="el-GR" smtClean="0"/>
              <a:t>Προετοιμίες τῶν ναυτικῶν ἐκστρατειῶν. </a:t>
            </a:r>
          </a:p>
          <a:p>
            <a:r>
              <a:rPr lang="el-GR" smtClean="0"/>
              <a:t>Ἡ ἐκστρατεία τοῦ Νικηφόρου Φωκᾶ στὴν Κρήτη. </a:t>
            </a:r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Ἡ πρώιμη βυζαντινὴ περίοδος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smtClean="0"/>
              <a:t>4ος αἰώνας: Στρατιωτικὲς μονάδες αὐτὴ τὴν περίοδο. </a:t>
            </a:r>
          </a:p>
          <a:p>
            <a:r>
              <a:rPr lang="el-GR" sz="2800" smtClean="0"/>
              <a:t>4ος-5ος αἰώνες: Βαθμιαία κυριαρχεῖ τὸ ἱππικό.</a:t>
            </a:r>
          </a:p>
          <a:p>
            <a:r>
              <a:rPr lang="el-GR" sz="2800" smtClean="0"/>
              <a:t>6ος αἰ. : Κυριαρχεῖ ἀπόλυτα τὸ ἱππικό. Μείωση τῶν στρατιωτικῶν δυνάμεων. </a:t>
            </a:r>
          </a:p>
          <a:p>
            <a:r>
              <a:rPr lang="el-GR" sz="2800" smtClean="0"/>
              <a:t>Χωρισμὸς πολιτικῆς/στρατιωτικῆς ἐξουσίας </a:t>
            </a:r>
          </a:p>
          <a:p>
            <a:r>
              <a:rPr lang="el-GR" sz="2800" smtClean="0"/>
              <a:t>Ἀξιολόγηση τῆς μαχητικῆς ἱκανότητας τοῦ στρατοῦ. </a:t>
            </a:r>
          </a:p>
          <a:p>
            <a:r>
              <a:rPr lang="el-GR" sz="2800" smtClean="0"/>
              <a:t>Οἱ περισσότερες μάχες γίνονταν στὰ σύνορα. </a:t>
            </a:r>
            <a:endParaRPr lang="el-GR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Ἡ μεσοβυζαντινὴ ἐποχή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Στρατιωτικοποίηση τῆς αὐτοκρατορίας, καθὼς ὁ πόλεμος μεταφέρεται στὸ ἐσωτερικὸ τῆς αὐτοκρατορίας. </a:t>
            </a:r>
          </a:p>
          <a:p>
            <a:r>
              <a:rPr lang="el-GR" smtClean="0"/>
              <a:t>Χάνεται τὸ σύνορο τοῦ Δούναβη, ὅπως καὶ πολλὲς περιοχὲς τῆς Βαλκανικῆς λόγω Σλάβων, Βουλγάρων, Ἀβάρων. </a:t>
            </a:r>
          </a:p>
          <a:p>
            <a:r>
              <a:rPr lang="el-GR" smtClean="0"/>
              <a:t>Χάνονται ἐπίσης ἀνατολικὲς ἐπαρχίες τῆς αὐτοκρατορίας ἀπὸ τοὺς Ἄραβες. </a:t>
            </a:r>
          </a:p>
          <a:p>
            <a:endParaRPr 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Ἡ «ὀργάνωση τῶν θεμάτων»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Τὸ δεύτερο μισὸ τοῦ 7ου αἰ. ἔχουμε νέες διοικητικὲς περιφέρειες, τὰ θέματα. </a:t>
            </a:r>
          </a:p>
          <a:p>
            <a:r>
              <a:rPr lang="el-GR" smtClean="0"/>
              <a:t>Θέμα τῶν Ἀνατολικῶν, τῶν Ἀρμενιακῶν, τῶν Θρακησίων, τοῦ Ὀψικίου.</a:t>
            </a:r>
          </a:p>
          <a:p>
            <a:r>
              <a:rPr lang="el-GR" smtClean="0"/>
              <a:t>Τὰ «τάγματα»</a:t>
            </a:r>
            <a:endParaRPr lang="el-G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Τὰ στρατιωτικὰ κτήματα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r>
              <a:rPr lang="el-GR" sz="2800" smtClean="0"/>
              <a:t>Χαρακτηριστικὸ τῆς μεσοβυζαντινῆς ἐποχῆς εἶναι ἡ ὕπαρξη τῶν στρατιωτικῶν κτημάτων. </a:t>
            </a:r>
          </a:p>
          <a:p>
            <a:r>
              <a:rPr lang="el-GR" sz="2800" smtClean="0"/>
              <a:t>Ἰσχύει ἡ σύνδεση τῶν θεμάτων μὲ τὰ στρατιωτικὰ κτήματα; </a:t>
            </a:r>
          </a:p>
          <a:p>
            <a:r>
              <a:rPr lang="el-GR" sz="2800" smtClean="0"/>
              <a:t>Ἡ ἄποψη </a:t>
            </a:r>
            <a:r>
              <a:rPr lang="en-US" sz="2800" smtClean="0"/>
              <a:t>Treadgold. </a:t>
            </a:r>
            <a:endParaRPr lang="el-GR" sz="2800" smtClean="0"/>
          </a:p>
          <a:p>
            <a:r>
              <a:rPr lang="el-GR" sz="2800" smtClean="0"/>
              <a:t>Ἡ ἄποψη </a:t>
            </a:r>
            <a:r>
              <a:rPr lang="en-US" sz="2800" smtClean="0"/>
              <a:t>Lilie. </a:t>
            </a:r>
          </a:p>
          <a:p>
            <a:r>
              <a:rPr lang="el-GR" sz="2800" smtClean="0"/>
              <a:t>Τὸν 11ο αἰ. χάνονται οἱ στρατιῶτες/ἀγρότες κάτω ἀπὸ τὴν πίεση τῶν δυνατῶν. </a:t>
            </a:r>
          </a:p>
          <a:p>
            <a:r>
              <a:rPr lang="el-GR" sz="2800" smtClean="0"/>
              <a:t>Ἦταν κάτι τὸ ὀργανωμένο ἡ ὀργάνωση τοῦ θεσμοῦ τῶν «θεμάτων»; Πιθανότερο εἶναι ὅτι ἐξελίχθηκε μόνο του μετὰ ἀπὸ μιὰ σειρὰ τυχαίων ἀποφάσεων κάτω ἀπὸ τὴν πίεση τῶν συνθηκῶν.  </a:t>
            </a:r>
            <a:r>
              <a:rPr lang="el-GR" smtClean="0"/>
              <a:t> 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Ἐπὶ Νικηφόρου Φωκᾶ τὸ κτῆμα τοῦ στρατιώτη/ἀγρότη εἶναι ἀρκετὰ μεγάλο. </a:t>
            </a:r>
          </a:p>
          <a:p>
            <a:r>
              <a:rPr lang="el-GR" smtClean="0"/>
              <a:t>Τὸν 10ο αἰ. ὑπῆρχαν ἤδη ξένοι μισθοφόροι. </a:t>
            </a:r>
          </a:p>
          <a:p>
            <a:r>
              <a:rPr lang="el-GR" smtClean="0"/>
              <a:t>Τὸν 11ο αἰ. χάνονται οἱ στρατιῶτες/ἀγρότες τῶν ἐπαρχιῶν. Ἐκτεταμένη χρήση τῶν μισθοφόρων. </a:t>
            </a:r>
            <a:endParaRPr lang="el-G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Πρόνοια καὶ χαριστίκιον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mtClean="0"/>
              <a:t>Ἐπὶ Κομνηνῶν οἱ λατίνοι μισθοφόροι ἱππεῖς ἀποτελοῦν τὸν πυρήνα τοῦ βυζαντινοῦ στρατοῦ. </a:t>
            </a:r>
          </a:p>
          <a:p>
            <a:r>
              <a:rPr lang="el-GR" smtClean="0"/>
              <a:t>Ἔχουμε ὅμως καὶ παροχὲς δυτικοῦ, φεουδαλικοῦ τύπου (χαριστίκιον, πρόνοια). </a:t>
            </a:r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480</Words>
  <Application>Microsoft Office PowerPoint</Application>
  <PresentationFormat>Προβολή στην οθόνη (4:3)</PresentationFormat>
  <Paragraphs>60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Θέμα του Office</vt:lpstr>
      <vt:lpstr>ΠΟΛΕΜΟΣ ΚΑΙ ΣΤΡΑΤΟΣ</vt:lpstr>
      <vt:lpstr>Οἰκονομικὲς προϋποθέσεις</vt:lpstr>
      <vt:lpstr>Διαφάνεια 3</vt:lpstr>
      <vt:lpstr>Ἡ πρώιμη βυζαντινὴ περίοδος</vt:lpstr>
      <vt:lpstr>Ἡ μεσοβυζαντινὴ ἐποχή</vt:lpstr>
      <vt:lpstr>Ἡ «ὀργάνωση τῶν θεμάτων»</vt:lpstr>
      <vt:lpstr>Τὰ στρατιωτικὰ κτήματα</vt:lpstr>
      <vt:lpstr>Διαφάνεια 8</vt:lpstr>
      <vt:lpstr>Πρόνοια καὶ χαριστίκιον</vt:lpstr>
      <vt:lpstr>Δομὴ καὶ ὀργάνωση</vt:lpstr>
      <vt:lpstr>Ὁ στόλος</vt:lpstr>
      <vt:lpstr>Ἀγωνιστικὴ ἰσχὺς καὶ δύναμη τῶν μονάδων</vt:lpstr>
      <vt:lpstr>Διαφάνεια 13</vt:lpstr>
      <vt:lpstr>Ὕστερη ἐποχή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ΠΟΛΕΜΟΣ ΚΑΙ ΣΤΡΑΤΟΣ</dc:title>
  <dc:creator>tasos</dc:creator>
  <cp:lastModifiedBy>tasos</cp:lastModifiedBy>
  <cp:revision>48</cp:revision>
  <dcterms:created xsi:type="dcterms:W3CDTF">2024-04-02T06:36:16Z</dcterms:created>
  <dcterms:modified xsi:type="dcterms:W3CDTF">2024-04-02T08:07:16Z</dcterms:modified>
</cp:coreProperties>
</file>