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21" r:id="rId3"/>
    <p:sldId id="330" r:id="rId4"/>
    <p:sldId id="297" r:id="rId5"/>
    <p:sldId id="270" r:id="rId6"/>
    <p:sldId id="302" r:id="rId7"/>
    <p:sldId id="303" r:id="rId8"/>
    <p:sldId id="304" r:id="rId9"/>
    <p:sldId id="281" r:id="rId10"/>
    <p:sldId id="282" r:id="rId11"/>
    <p:sldId id="284" r:id="rId12"/>
    <p:sldId id="285" r:id="rId13"/>
    <p:sldId id="296" r:id="rId14"/>
    <p:sldId id="280" r:id="rId15"/>
    <p:sldId id="283" r:id="rId16"/>
    <p:sldId id="257" r:id="rId17"/>
    <p:sldId id="295" r:id="rId18"/>
    <p:sldId id="286" r:id="rId19"/>
    <p:sldId id="287" r:id="rId20"/>
    <p:sldId id="288" r:id="rId21"/>
    <p:sldId id="289" r:id="rId22"/>
    <p:sldId id="300" r:id="rId23"/>
    <p:sldId id="301" r:id="rId24"/>
    <p:sldId id="291" r:id="rId25"/>
    <p:sldId id="292" r:id="rId26"/>
    <p:sldId id="293" r:id="rId27"/>
    <p:sldId id="294" r:id="rId28"/>
    <p:sldId id="272" r:id="rId29"/>
    <p:sldId id="306" r:id="rId30"/>
    <p:sldId id="307" r:id="rId31"/>
    <p:sldId id="334" r:id="rId32"/>
    <p:sldId id="277" r:id="rId33"/>
    <p:sldId id="278" r:id="rId34"/>
    <p:sldId id="276" r:id="rId35"/>
    <p:sldId id="259" r:id="rId36"/>
    <p:sldId id="308" r:id="rId37"/>
    <p:sldId id="309" r:id="rId38"/>
    <p:sldId id="332" r:id="rId39"/>
    <p:sldId id="310" r:id="rId40"/>
    <p:sldId id="311" r:id="rId41"/>
    <p:sldId id="312" r:id="rId42"/>
    <p:sldId id="313" r:id="rId43"/>
    <p:sldId id="315" r:id="rId44"/>
    <p:sldId id="314" r:id="rId45"/>
    <p:sldId id="320" r:id="rId46"/>
    <p:sldId id="328" r:id="rId47"/>
    <p:sldId id="331" r:id="rId48"/>
    <p:sldId id="323" r:id="rId49"/>
    <p:sldId id="324" r:id="rId50"/>
    <p:sldId id="327" r:id="rId51"/>
    <p:sldId id="273" r:id="rId52"/>
    <p:sldId id="275" r:id="rId53"/>
    <p:sldId id="305" r:id="rId54"/>
    <p:sldId id="317" r:id="rId55"/>
    <p:sldId id="338" r:id="rId56"/>
    <p:sldId id="316" r:id="rId57"/>
    <p:sldId id="318" r:id="rId58"/>
    <p:sldId id="333" r:id="rId59"/>
    <p:sldId id="329" r:id="rId60"/>
    <p:sldId id="319" r:id="rId61"/>
    <p:sldId id="336" r:id="rId62"/>
    <p:sldId id="337" r:id="rId6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167" autoAdjust="0"/>
  </p:normalViewPr>
  <p:slideViewPr>
    <p:cSldViewPr>
      <p:cViewPr>
        <p:scale>
          <a:sx n="78" d="100"/>
          <a:sy n="78" d="100"/>
        </p:scale>
        <p:origin x="-114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2567B3B9-57E8-4A3F-B630-C57AE8B3D4C2}" type="datetimeFigureOut">
              <a:rPr lang="el-GR"/>
              <a:pPr>
                <a:defRPr/>
              </a:pPr>
              <a:t>4/11/2020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AF9B1E9-5A00-412E-AF62-12BC80B9F75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BD94E2F-DD4A-47E8-B511-8D751CAE3E7C}" type="datetimeFigureOut">
              <a:rPr lang="el-GR"/>
              <a:pPr>
                <a:defRPr/>
              </a:pPr>
              <a:t>4/11/2020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0745BF0-E56E-4C73-B560-2FC856227515}"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91709FF3-37A6-4BC0-88D2-8F17B53E8641}" type="datetimeFigureOut">
              <a:rPr lang="el-GR"/>
              <a:pPr>
                <a:defRPr/>
              </a:pPr>
              <a:t>4/11/2020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FB505B7-CE02-48B5-B01B-9C200116164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D28611C-29F4-4167-BE5F-5414A9C6B1A3}" type="datetimeFigureOut">
              <a:rPr lang="el-GR"/>
              <a:pPr>
                <a:defRPr/>
              </a:pPr>
              <a:t>4/11/2020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6579F73-A4A8-4676-BFC4-7019BFCA1AC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0BE60C0-D47A-4385-B6E8-6DE966880C14}" type="datetimeFigureOut">
              <a:rPr lang="el-GR"/>
              <a:pPr>
                <a:defRPr/>
              </a:pPr>
              <a:t>4/11/2020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A01677E-8CF2-42EB-BCE1-EFA5F12BF9CA}"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B9A77ACE-2724-4594-8354-3C9EE60DC843}" type="datetimeFigureOut">
              <a:rPr lang="el-GR"/>
              <a:pPr>
                <a:defRPr/>
              </a:pPr>
              <a:t>4/11/2020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1F731FC-4FAB-4719-91B3-E767C0C4D5E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9A1811B6-2DEF-4FF5-AD26-E2763CAC722C}" type="datetimeFigureOut">
              <a:rPr lang="el-GR"/>
              <a:pPr>
                <a:defRPr/>
              </a:pPr>
              <a:t>4/11/2020</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59B5F3C-A9BF-436B-9E1F-498BE7FAB96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0ADAC63C-BE18-4872-B901-D1F3677DC121}" type="datetimeFigureOut">
              <a:rPr lang="el-GR"/>
              <a:pPr>
                <a:defRPr/>
              </a:pPr>
              <a:t>4/11/2020</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1A9E429A-B046-4DC8-B213-2D19B746180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A5D2926C-0DEE-4E64-9417-3B7D1D526E93}" type="datetimeFigureOut">
              <a:rPr lang="el-GR"/>
              <a:pPr>
                <a:defRPr/>
              </a:pPr>
              <a:t>4/11/2020</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9091834B-37E5-4032-BB0A-70D2F593BAB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1C548D1C-5112-4DC3-8410-853CA5C2FE4E}" type="datetimeFigureOut">
              <a:rPr lang="el-GR"/>
              <a:pPr>
                <a:defRPr/>
              </a:pPr>
              <a:t>4/11/2020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ECA5896-05A6-4039-9E81-D1272247861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9445E91-BA31-4D25-B66C-47172CB0CBCE}" type="datetimeFigureOut">
              <a:rPr lang="el-GR"/>
              <a:pPr>
                <a:defRPr/>
              </a:pPr>
              <a:t>4/11/2020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73636AA-0F9A-4AE1-9A16-EFA7B92C02D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67CEED-109E-41D2-ADF5-A4DE0EAEF71C}" type="datetimeFigureOut">
              <a:rPr lang="el-GR"/>
              <a:pPr>
                <a:defRPr/>
              </a:pPr>
              <a:t>4/11/2020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F9C05C-F0EB-4CFF-AC10-1B4B86C98DE5}"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85800" y="908050"/>
            <a:ext cx="7772400" cy="4537075"/>
          </a:xfrm>
        </p:spPr>
        <p:txBody>
          <a:bodyPr/>
          <a:lstStyle/>
          <a:p>
            <a:pPr eaLnBrk="1" hangingPunct="1"/>
            <a:r>
              <a:rPr lang="en-US" smtClean="0"/>
              <a:t>Thomas Hylland Eriksen, </a:t>
            </a:r>
            <a:r>
              <a:rPr lang="el-GR" smtClean="0"/>
              <a:t>2007, Μικροί τόποι, μεγάλα ζητήματ</a:t>
            </a:r>
            <a:r>
              <a:rPr lang="el-GR" i="1" smtClean="0"/>
              <a:t>α. Μια εισαγωγή στην κοινωνική και πολιτισμική ανθρωπολογία,</a:t>
            </a:r>
            <a:r>
              <a:rPr lang="el-GR" smtClean="0"/>
              <a:t> </a:t>
            </a:r>
            <a:br>
              <a:rPr lang="el-GR" smtClean="0"/>
            </a:br>
            <a:r>
              <a:rPr lang="el-GR" smtClean="0"/>
              <a:t>Ι. Μάνος (επιμ), Αθήνα: ΚΡΙΤΙΚΗ</a:t>
            </a:r>
          </a:p>
        </p:txBody>
      </p:sp>
      <p:sp>
        <p:nvSpPr>
          <p:cNvPr id="3" name="2 - Υπότιτλος"/>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pitchFamily="34" charset="0"/>
              <a:buNone/>
              <a:defRPr/>
            </a:pPr>
            <a:endParaRPr lang="el-G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i="1" smtClean="0"/>
              <a:t>Κοινωνίες «εξωτικές»…</a:t>
            </a:r>
          </a:p>
        </p:txBody>
      </p:sp>
      <p:pic>
        <p:nvPicPr>
          <p:cNvPr id="10243" name="3 - Θέση περιεχομένου" descr="Claude-Levi-Strauss-Tristes-Tropiques-philosophe-Anthropologue-ethnologue-bresil-indigenes-indiens-peuple-structuraliste-02.jpg"/>
          <p:cNvPicPr>
            <a:picLocks noGrp="1" noChangeAspect="1"/>
          </p:cNvPicPr>
          <p:nvPr>
            <p:ph idx="1"/>
          </p:nvPr>
        </p:nvPicPr>
        <p:blipFill>
          <a:blip r:embed="rId2"/>
          <a:srcRect/>
          <a:stretch>
            <a:fillRect/>
          </a:stretch>
        </p:blipFill>
        <p:spPr>
          <a:xfrm>
            <a:off x="1500166" y="1600200"/>
            <a:ext cx="5929354" cy="5068888"/>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l-GR" i="1" smtClean="0"/>
              <a:t>Εξωτικών κοινωνιών συνέχεια…</a:t>
            </a:r>
          </a:p>
        </p:txBody>
      </p:sp>
      <p:pic>
        <p:nvPicPr>
          <p:cNvPr id="11267" name="3 - Θέση περιεχομένου" descr="Levi-Strauss2.jpg"/>
          <p:cNvPicPr>
            <a:picLocks noGrp="1" noChangeAspect="1"/>
          </p:cNvPicPr>
          <p:nvPr>
            <p:ph idx="1"/>
          </p:nvPr>
        </p:nvPicPr>
        <p:blipFill>
          <a:blip r:embed="rId2"/>
          <a:srcRect/>
          <a:stretch>
            <a:fillRect/>
          </a:stretch>
        </p:blipFill>
        <p:spPr>
          <a:xfrm>
            <a:off x="1042988" y="1341438"/>
            <a:ext cx="6985000" cy="5327650"/>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pPr eaLnBrk="1" hangingPunct="1"/>
            <a:r>
              <a:rPr lang="el-GR" i="1" smtClean="0"/>
              <a:t>Αρκούντος εξωτικές…</a:t>
            </a:r>
          </a:p>
        </p:txBody>
      </p:sp>
      <p:pic>
        <p:nvPicPr>
          <p:cNvPr id="12291" name="3 - Θέση περιεχομένου" descr="image002.jpg"/>
          <p:cNvPicPr>
            <a:picLocks noGrp="1" noChangeAspect="1"/>
          </p:cNvPicPr>
          <p:nvPr>
            <p:ph idx="1"/>
          </p:nvPr>
        </p:nvPicPr>
        <p:blipFill>
          <a:blip r:embed="rId2"/>
          <a:srcRect/>
          <a:stretch>
            <a:fillRect/>
          </a:stretch>
        </p:blipFill>
        <p:spPr>
          <a:xfrm>
            <a:off x="827088" y="1412875"/>
            <a:ext cx="7561262" cy="5445125"/>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713"/>
            <a:ext cx="8229600" cy="796925"/>
          </a:xfrm>
        </p:spPr>
        <p:txBody>
          <a:bodyPr rtlCol="0">
            <a:normAutofit fontScale="90000"/>
          </a:bodyPr>
          <a:lstStyle/>
          <a:p>
            <a:pPr eaLnBrk="1" fontAlgn="auto" hangingPunct="1">
              <a:spcAft>
                <a:spcPts val="0"/>
              </a:spcAft>
              <a:defRPr/>
            </a:pPr>
            <a:r>
              <a:rPr lang="el-GR" i="1" dirty="0" smtClean="0"/>
              <a:t>Διαφορετικές, εξωτικές. παραδοσιακές, απομακρυσμένες, απομονωμένες;;; Πρωτόγονες;;;</a:t>
            </a:r>
            <a:endParaRPr lang="el-GR" i="1" dirty="0"/>
          </a:p>
        </p:txBody>
      </p:sp>
      <p:pic>
        <p:nvPicPr>
          <p:cNvPr id="13315" name="3 - Θέση περιεχομένου" descr="10662_512.jpg"/>
          <p:cNvPicPr>
            <a:picLocks noGrp="1" noChangeAspect="1"/>
          </p:cNvPicPr>
          <p:nvPr>
            <p:ph idx="1"/>
          </p:nvPr>
        </p:nvPicPr>
        <p:blipFill>
          <a:blip r:embed="rId2"/>
          <a:srcRect/>
          <a:stretch>
            <a:fillRect/>
          </a:stretch>
        </p:blipFill>
        <p:spPr>
          <a:xfrm>
            <a:off x="1042988" y="2060575"/>
            <a:ext cx="6913562" cy="4608513"/>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eaLnBrk="1" hangingPunct="1"/>
            <a:r>
              <a:rPr lang="el-GR" i="1" dirty="0" smtClean="0"/>
              <a:t>Κοινωνίες λιγότερο «εξωτικές»…</a:t>
            </a:r>
          </a:p>
        </p:txBody>
      </p:sp>
      <p:pic>
        <p:nvPicPr>
          <p:cNvPr id="14339" name="3 - Θέση περιεχομένου" descr="P7280015.JPG"/>
          <p:cNvPicPr>
            <a:picLocks noGrp="1" noChangeAspect="1"/>
          </p:cNvPicPr>
          <p:nvPr>
            <p:ph idx="1"/>
          </p:nvPr>
        </p:nvPicPr>
        <p:blipFill>
          <a:blip r:embed="rId2"/>
          <a:srcRect/>
          <a:stretch>
            <a:fillRect/>
          </a:stretch>
        </p:blipFill>
        <p:spPr>
          <a:xfrm>
            <a:off x="611188" y="1268413"/>
            <a:ext cx="7848600" cy="5589587"/>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pPr eaLnBrk="1" hangingPunct="1"/>
            <a:r>
              <a:rPr lang="el-GR" smtClean="0"/>
              <a:t>Για την ιστορία του πράγματος…</a:t>
            </a:r>
          </a:p>
        </p:txBody>
      </p:sp>
      <p:sp>
        <p:nvSpPr>
          <p:cNvPr id="15363" name="2 - Θέση περιεχομένου"/>
          <p:cNvSpPr>
            <a:spLocks noGrp="1"/>
          </p:cNvSpPr>
          <p:nvPr>
            <p:ph idx="1"/>
          </p:nvPr>
        </p:nvSpPr>
        <p:spPr/>
        <p:txBody>
          <a:bodyPr/>
          <a:lstStyle/>
          <a:p>
            <a:pPr algn="just" eaLnBrk="1" hangingPunct="1"/>
            <a:r>
              <a:rPr lang="el-GR" dirty="0" smtClean="0"/>
              <a:t>Υπήρχε ανθρωπολογία πριν την παγίωση της κοινωνικής και πολιτισμικής ανθρωπολογίας;</a:t>
            </a:r>
          </a:p>
          <a:p>
            <a:pPr algn="just" eaLnBrk="1" hangingPunct="1">
              <a:buNone/>
            </a:pPr>
            <a:endParaRPr lang="el-GR" dirty="0" smtClean="0"/>
          </a:p>
          <a:p>
            <a:pPr algn="just" eaLnBrk="1" hangingPunct="1"/>
            <a:r>
              <a:rPr lang="el-GR" dirty="0" smtClean="0"/>
              <a:t>Η  «</a:t>
            </a:r>
            <a:r>
              <a:rPr lang="el-GR" dirty="0" err="1" smtClean="0"/>
              <a:t>πρωτο</a:t>
            </a:r>
            <a:r>
              <a:rPr lang="el-GR" dirty="0" smtClean="0"/>
              <a:t>-ανθρωπολογία»: </a:t>
            </a:r>
            <a:endParaRPr lang="en-US" dirty="0" smtClean="0"/>
          </a:p>
          <a:p>
            <a:pPr algn="just" eaLnBrk="1" hangingPunct="1">
              <a:buNone/>
            </a:pPr>
            <a:r>
              <a:rPr lang="en-US" dirty="0" smtClean="0"/>
              <a:t>    A</a:t>
            </a:r>
            <a:r>
              <a:rPr lang="el-GR" dirty="0" err="1" smtClean="0"/>
              <a:t>ρχαίοι</a:t>
            </a:r>
            <a:r>
              <a:rPr lang="el-GR" dirty="0" smtClean="0"/>
              <a:t> Έλληνες ιστορικοί και φιλόσοφοι, Γάλλοι φιλόσοφοι του 18</a:t>
            </a:r>
            <a:r>
              <a:rPr lang="el-GR" baseline="30000" dirty="0" smtClean="0"/>
              <a:t>ου</a:t>
            </a:r>
            <a:r>
              <a:rPr lang="el-GR" dirty="0" smtClean="0"/>
              <a:t> αιώνα. Η μαγεία των μακρινών ταξιδιών και της ανακάλυψης των «ευγενών αγρίων»</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ctrTitle"/>
          </p:nvPr>
        </p:nvSpPr>
        <p:spPr>
          <a:xfrm>
            <a:off x="685800" y="115888"/>
            <a:ext cx="7772400" cy="1441450"/>
          </a:xfrm>
        </p:spPr>
        <p:txBody>
          <a:bodyPr/>
          <a:lstStyle/>
          <a:p>
            <a:pPr eaLnBrk="1" hangingPunct="1"/>
            <a:r>
              <a:rPr lang="el-GR" smtClean="0"/>
              <a:t>ΟΙ ΕΠΙΡΡΟΕΣ:</a:t>
            </a:r>
          </a:p>
        </p:txBody>
      </p:sp>
      <p:sp>
        <p:nvSpPr>
          <p:cNvPr id="16387" name="2 - Υπότιτλος"/>
          <p:cNvSpPr>
            <a:spLocks noGrp="1"/>
          </p:cNvSpPr>
          <p:nvPr>
            <p:ph type="subTitle" idx="1"/>
          </p:nvPr>
        </p:nvSpPr>
        <p:spPr>
          <a:xfrm>
            <a:off x="684213" y="1268413"/>
            <a:ext cx="7632700" cy="4370387"/>
          </a:xfrm>
        </p:spPr>
        <p:txBody>
          <a:bodyPr/>
          <a:lstStyle/>
          <a:p>
            <a:pPr eaLnBrk="1" hangingPunct="1"/>
            <a:r>
              <a:rPr lang="el-GR" sz="2800" b="1" smtClean="0">
                <a:solidFill>
                  <a:schemeClr val="tx1"/>
                </a:solidFill>
              </a:rPr>
              <a:t>Τ</a:t>
            </a:r>
            <a:r>
              <a:rPr lang="en-US" sz="2800" b="1" smtClean="0">
                <a:solidFill>
                  <a:schemeClr val="tx1"/>
                </a:solidFill>
              </a:rPr>
              <a:t>o </a:t>
            </a:r>
            <a:r>
              <a:rPr lang="el-GR" sz="2800" b="1" smtClean="0">
                <a:solidFill>
                  <a:schemeClr val="tx1"/>
                </a:solidFill>
              </a:rPr>
              <a:t>ρεύμα του Διαφωτισμού</a:t>
            </a:r>
          </a:p>
          <a:p>
            <a:pPr algn="just" eaLnBrk="1" hangingPunct="1"/>
            <a:r>
              <a:rPr lang="el-GR" sz="2800" smtClean="0">
                <a:solidFill>
                  <a:schemeClr val="tx1"/>
                </a:solidFill>
              </a:rPr>
              <a:t>Δύναμη της ανθρώπινης λογικής, δικαιώματα του ατόμου (προσωπικές ελευθερίες), πίστη στην ανθρώπινη πρόοδο. Ενάντια στις προλήψεις και κυρίως στο δεσποτισμό της Εκκλησίας. Απόρριψη σκοταδισμού, ανελευθερίας, μισαλλοδοξίας και της δεισιδαιμονίας του Μεσαίωνα. Επιστημονικός λόγος ενάντια στην αυθεντία της Καθολικής Εκκλησίας. Ντεκάρτ, Κάντ, Βολταίρος, Ντιντερό (φιλόσοφοι- συγγραφείς) αλλά και Νέφτων (φυσικός επιστήμονας)</a:t>
            </a:r>
          </a:p>
          <a:p>
            <a:pPr eaLnBrk="1" hangingPunct="1"/>
            <a:r>
              <a:rPr lang="el-GR" sz="2800" smtClean="0">
                <a:solidFill>
                  <a:schemeClr val="tx1"/>
                </a:solidFill>
              </a:rPr>
              <a:t>Μότο του Κάντ: «Τολμήστε να γνωρίσετε»</a:t>
            </a:r>
          </a:p>
          <a:p>
            <a:pPr eaLnBrk="1" hangingPunct="1"/>
            <a:r>
              <a:rPr lang="el-GR" sz="2800" b="1" smtClean="0">
                <a:solidFill>
                  <a:schemeClr val="tx1"/>
                </a:solidFill>
              </a:rPr>
              <a:t> </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Κλειστές λέσχες (</a:t>
            </a:r>
            <a:r>
              <a:rPr lang="en-US" dirty="0" smtClean="0"/>
              <a:t>club), </a:t>
            </a:r>
            <a:r>
              <a:rPr lang="el-GR" dirty="0" smtClean="0"/>
              <a:t>καφές και ελιτισμός…</a:t>
            </a:r>
            <a:endParaRPr lang="el-GR" dirty="0"/>
          </a:p>
        </p:txBody>
      </p:sp>
      <p:pic>
        <p:nvPicPr>
          <p:cNvPr id="17411" name="3 - Θέση περιεχομένου" descr="diafotismos.jpg"/>
          <p:cNvPicPr>
            <a:picLocks noGrp="1" noChangeAspect="1"/>
          </p:cNvPicPr>
          <p:nvPr>
            <p:ph idx="1"/>
          </p:nvPr>
        </p:nvPicPr>
        <p:blipFill>
          <a:blip r:embed="rId2"/>
          <a:srcRect/>
          <a:stretch>
            <a:fillRect/>
          </a:stretch>
        </p:blipFill>
        <p:spPr>
          <a:xfrm>
            <a:off x="539750" y="1484313"/>
            <a:ext cx="8208963" cy="5184775"/>
          </a:xfr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el-GR" sz="4000" b="1" smtClean="0"/>
              <a:t>Το ρεύμα του ρομαντισμού</a:t>
            </a:r>
          </a:p>
        </p:txBody>
      </p:sp>
      <p:sp>
        <p:nvSpPr>
          <p:cNvPr id="18435" name="2 - Θέση περιεχομένου"/>
          <p:cNvSpPr>
            <a:spLocks noGrp="1"/>
          </p:cNvSpPr>
          <p:nvPr>
            <p:ph idx="1"/>
          </p:nvPr>
        </p:nvSpPr>
        <p:spPr/>
        <p:txBody>
          <a:bodyPr/>
          <a:lstStyle/>
          <a:p>
            <a:pPr eaLnBrk="1" hangingPunct="1"/>
            <a:r>
              <a:rPr lang="el-GR" dirty="0" smtClean="0"/>
              <a:t>Το </a:t>
            </a:r>
            <a:r>
              <a:rPr lang="en-US" dirty="0" err="1" smtClean="0"/>
              <a:t>Volkskunde</a:t>
            </a:r>
            <a:r>
              <a:rPr lang="en-US" dirty="0" smtClean="0"/>
              <a:t> </a:t>
            </a:r>
            <a:r>
              <a:rPr lang="el-GR" dirty="0" smtClean="0"/>
              <a:t>και η «ενότητα» της ψυχής του λαού</a:t>
            </a:r>
          </a:p>
          <a:p>
            <a:pPr eaLnBrk="1" hangingPunct="1"/>
            <a:r>
              <a:rPr lang="el-GR" dirty="0" smtClean="0"/>
              <a:t>Η αντίδραση της Γερμανίας σε συνεχείς ήττες  κατά τη διάρκεια των Ναπολεόντειων πολέμων</a:t>
            </a:r>
          </a:p>
          <a:p>
            <a:pPr eaLnBrk="1" hangingPunct="1"/>
            <a:r>
              <a:rPr lang="en-US" dirty="0" smtClean="0"/>
              <a:t>A</a:t>
            </a:r>
            <a:r>
              <a:rPr lang="el-GR" dirty="0" err="1" smtClean="0"/>
              <a:t>μφισβήτηση</a:t>
            </a:r>
            <a:r>
              <a:rPr lang="el-GR" dirty="0" smtClean="0"/>
              <a:t> της καθολικότητας του Γαλλικού Διαφωτισμού</a:t>
            </a:r>
          </a:p>
          <a:p>
            <a:pPr eaLnBrk="1" hangingPunct="1"/>
            <a:r>
              <a:rPr lang="el-GR" dirty="0" smtClean="0"/>
              <a:t>Ιδιαιτερότητα, </a:t>
            </a:r>
            <a:r>
              <a:rPr lang="el-GR" dirty="0" err="1" smtClean="0"/>
              <a:t>εθνοκεντρικότητα</a:t>
            </a:r>
            <a:endParaRPr lang="el-GR" dirty="0" smtClean="0"/>
          </a:p>
          <a:p>
            <a:pPr eaLnBrk="1" hangingPunct="1"/>
            <a:endParaRPr lang="el-GR" dirty="0" smtClean="0"/>
          </a:p>
          <a:p>
            <a:pPr eaLnBrk="1" hangingPunct="1"/>
            <a:endParaRPr lang="el-GR" dirty="0" smtClean="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i="1" dirty="0" smtClean="0"/>
              <a:t>Οι μεγάλες γεωγραφικές «ανακαλύψεις»</a:t>
            </a:r>
            <a:endParaRPr lang="el-GR" i="1" dirty="0"/>
          </a:p>
        </p:txBody>
      </p:sp>
      <p:pic>
        <p:nvPicPr>
          <p:cNvPr id="19459" name="3 - Θέση περιεχομένου" descr="podilato98-evropi_sta_neotera_xronia_03.PNG"/>
          <p:cNvPicPr>
            <a:picLocks noGrp="1" noChangeAspect="1"/>
          </p:cNvPicPr>
          <p:nvPr>
            <p:ph idx="1"/>
          </p:nvPr>
        </p:nvPicPr>
        <p:blipFill>
          <a:blip r:embed="rId2"/>
          <a:srcRect/>
          <a:stretch>
            <a:fillRect/>
          </a:stretch>
        </p:blipFill>
        <p:spPr>
          <a:xfrm>
            <a:off x="539750" y="1412875"/>
            <a:ext cx="8064500" cy="5329238"/>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457200" y="0"/>
            <a:ext cx="8229600" cy="1071546"/>
          </a:xfrm>
        </p:spPr>
        <p:txBody>
          <a:bodyPr/>
          <a:lstStyle/>
          <a:p>
            <a:r>
              <a:rPr lang="el-GR" dirty="0" smtClean="0"/>
              <a:t>Περιεχόμενα του βιβλίου</a:t>
            </a:r>
          </a:p>
        </p:txBody>
      </p:sp>
      <p:sp>
        <p:nvSpPr>
          <p:cNvPr id="3075" name="2 - Θέση περιεχομένου"/>
          <p:cNvSpPr>
            <a:spLocks noGrp="1"/>
          </p:cNvSpPr>
          <p:nvPr>
            <p:ph idx="1"/>
          </p:nvPr>
        </p:nvSpPr>
        <p:spPr>
          <a:xfrm>
            <a:off x="214313" y="857232"/>
            <a:ext cx="8515350" cy="5311793"/>
          </a:xfrm>
        </p:spPr>
        <p:txBody>
          <a:bodyPr/>
          <a:lstStyle/>
          <a:p>
            <a:r>
              <a:rPr lang="el-GR" sz="2800" dirty="0" smtClean="0"/>
              <a:t>Ιστορία της ανθρωπολογίας</a:t>
            </a:r>
          </a:p>
          <a:p>
            <a:r>
              <a:rPr lang="el-GR" sz="2800" dirty="0" smtClean="0"/>
              <a:t>Η επιτόπια έρευνα</a:t>
            </a:r>
          </a:p>
          <a:p>
            <a:r>
              <a:rPr lang="el-GR" sz="2800" dirty="0" smtClean="0"/>
              <a:t>Το κοινωνικό πρόσωπο, κοινωνική συνοχή, κοινωνικός έλεγχος</a:t>
            </a:r>
          </a:p>
          <a:p>
            <a:r>
              <a:rPr lang="el-GR" sz="2800" dirty="0" smtClean="0"/>
              <a:t>Η οργάνωση του τοπικού</a:t>
            </a:r>
          </a:p>
          <a:p>
            <a:r>
              <a:rPr lang="el-GR" sz="2800" dirty="0" smtClean="0"/>
              <a:t>Συγγένεια, γάμος και η έννοια του κοινωνικού φύλου</a:t>
            </a:r>
          </a:p>
          <a:p>
            <a:r>
              <a:rPr lang="el-GR" sz="2800" dirty="0" smtClean="0"/>
              <a:t>Ιεραρχίες, εξουσίες, πολιτικές</a:t>
            </a:r>
          </a:p>
          <a:p>
            <a:r>
              <a:rPr lang="el-GR" sz="2800" dirty="0" smtClean="0"/>
              <a:t>Η ανταλλαγή</a:t>
            </a:r>
          </a:p>
          <a:p>
            <a:r>
              <a:rPr lang="el-GR" sz="2800" dirty="0" smtClean="0"/>
              <a:t>Τελετουργία και θρησκεία</a:t>
            </a:r>
          </a:p>
          <a:p>
            <a:r>
              <a:rPr lang="el-GR" sz="2800" dirty="0" smtClean="0"/>
              <a:t>Διαφορετικοί τρόποι σκέψης και πολλαπλές παραδόσεις</a:t>
            </a:r>
          </a:p>
          <a:p>
            <a:r>
              <a:rPr lang="el-GR" sz="2800" dirty="0" smtClean="0"/>
              <a:t>Ταυτότητες και η έννοια της παγκοσμιοποίησης</a:t>
            </a:r>
          </a:p>
          <a:p>
            <a:endParaRPr lang="el-GR" sz="2800"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endParaRPr lang="el-GR" smtClean="0"/>
          </a:p>
        </p:txBody>
      </p:sp>
      <p:pic>
        <p:nvPicPr>
          <p:cNvPr id="20483" name="3 - Θέση περιεχομένου" descr="-1-638.jpg"/>
          <p:cNvPicPr>
            <a:picLocks noGrp="1" noChangeAspect="1"/>
          </p:cNvPicPr>
          <p:nvPr>
            <p:ph idx="1"/>
          </p:nvPr>
        </p:nvPicPr>
        <p:blipFill>
          <a:blip r:embed="rId2"/>
          <a:srcRect/>
          <a:stretch>
            <a:fillRect/>
          </a:stretch>
        </p:blipFill>
        <p:spPr>
          <a:xfrm>
            <a:off x="395288" y="260350"/>
            <a:ext cx="8353425" cy="6337300"/>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i="1" dirty="0" smtClean="0"/>
              <a:t>«Θέλημα… Θεού </a:t>
            </a:r>
            <a:br>
              <a:rPr lang="el-GR" i="1" dirty="0" smtClean="0"/>
            </a:br>
            <a:r>
              <a:rPr lang="el-GR" i="1" dirty="0" smtClean="0"/>
              <a:t>να κατακτήσουμε τον κόσμο»</a:t>
            </a:r>
            <a:endParaRPr lang="el-GR" i="1" dirty="0"/>
          </a:p>
        </p:txBody>
      </p:sp>
      <p:pic>
        <p:nvPicPr>
          <p:cNvPr id="21507" name="3 - Θέση περιεχομένου" descr="482497502.jpg"/>
          <p:cNvPicPr>
            <a:picLocks noGrp="1" noChangeAspect="1"/>
          </p:cNvPicPr>
          <p:nvPr>
            <p:ph idx="1"/>
          </p:nvPr>
        </p:nvPicPr>
        <p:blipFill>
          <a:blip r:embed="rId2"/>
          <a:srcRect/>
          <a:stretch>
            <a:fillRect/>
          </a:stretch>
        </p:blipFill>
        <p:spPr>
          <a:xfrm>
            <a:off x="684213" y="1600200"/>
            <a:ext cx="7775575" cy="4997450"/>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smtClean="0"/>
              <a:t>Το κυνήγι των μαγισσών!</a:t>
            </a:r>
          </a:p>
        </p:txBody>
      </p:sp>
      <p:pic>
        <p:nvPicPr>
          <p:cNvPr id="22531" name="3 - Θέση περιεχομένου" descr="kynhgi magisswn.jpg"/>
          <p:cNvPicPr>
            <a:picLocks noGrp="1" noChangeAspect="1"/>
          </p:cNvPicPr>
          <p:nvPr>
            <p:ph idx="1"/>
          </p:nvPr>
        </p:nvPicPr>
        <p:blipFill>
          <a:blip r:embed="rId2"/>
          <a:srcRect/>
          <a:stretch>
            <a:fillRect/>
          </a:stretch>
        </p:blipFill>
        <p:spPr>
          <a:xfrm>
            <a:off x="900113" y="1484313"/>
            <a:ext cx="7272337" cy="5040312"/>
          </a:xfr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Η περίοδος του διαφωτισμού δεν ήταν και τόσο «φωτεινή»…</a:t>
            </a:r>
            <a:endParaRPr lang="el-GR" dirty="0"/>
          </a:p>
        </p:txBody>
      </p:sp>
      <p:pic>
        <p:nvPicPr>
          <p:cNvPr id="23555" name="3 - Θέση περιεχομένου" descr="images.jpg"/>
          <p:cNvPicPr>
            <a:picLocks noGrp="1" noChangeAspect="1"/>
          </p:cNvPicPr>
          <p:nvPr>
            <p:ph idx="1"/>
          </p:nvPr>
        </p:nvPicPr>
        <p:blipFill>
          <a:blip r:embed="rId2"/>
          <a:srcRect/>
          <a:stretch>
            <a:fillRect/>
          </a:stretch>
        </p:blipFill>
        <p:spPr>
          <a:xfrm>
            <a:off x="1187450" y="1628775"/>
            <a:ext cx="6840538" cy="4968875"/>
          </a:xfr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i="1" dirty="0" smtClean="0"/>
              <a:t>Οι μεγάλες επιστημονικές και τεχνολογικές ανακαλύψεις</a:t>
            </a:r>
            <a:endParaRPr lang="el-GR" i="1" dirty="0"/>
          </a:p>
        </p:txBody>
      </p:sp>
      <p:pic>
        <p:nvPicPr>
          <p:cNvPr id="24579" name="3 - Θέση περιεχομένου" descr="progress.jpg"/>
          <p:cNvPicPr>
            <a:picLocks noGrp="1" noChangeAspect="1"/>
          </p:cNvPicPr>
          <p:nvPr>
            <p:ph idx="1"/>
          </p:nvPr>
        </p:nvPicPr>
        <p:blipFill>
          <a:blip r:embed="rId2"/>
          <a:srcRect/>
          <a:stretch>
            <a:fillRect/>
          </a:stretch>
        </p:blipFill>
        <p:spPr>
          <a:xfrm>
            <a:off x="684213" y="1909763"/>
            <a:ext cx="7775575" cy="4687887"/>
          </a:xfr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r>
              <a:rPr lang="el-GR" i="1" smtClean="0"/>
              <a:t>Τα πρώτα εργοστάσια</a:t>
            </a:r>
          </a:p>
        </p:txBody>
      </p:sp>
      <p:pic>
        <p:nvPicPr>
          <p:cNvPr id="25603" name="3 - Θέση περιεχομένου" descr="img7_12.jpg"/>
          <p:cNvPicPr>
            <a:picLocks noGrp="1" noChangeAspect="1"/>
          </p:cNvPicPr>
          <p:nvPr>
            <p:ph idx="1"/>
          </p:nvPr>
        </p:nvPicPr>
        <p:blipFill>
          <a:blip r:embed="rId2"/>
          <a:srcRect/>
          <a:stretch>
            <a:fillRect/>
          </a:stretch>
        </p:blipFill>
        <p:spPr>
          <a:xfrm>
            <a:off x="395288" y="1341438"/>
            <a:ext cx="8497887" cy="5327650"/>
          </a:xfr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Η σκοτεινή όψη ενός «πεφωτισμένου» Διαφωτισμού… </a:t>
            </a:r>
            <a:endParaRPr lang="el-GR" dirty="0"/>
          </a:p>
        </p:txBody>
      </p:sp>
      <p:pic>
        <p:nvPicPr>
          <p:cNvPr id="26627" name="3 - Θέση περιεχομένου" descr="doyloi.preview2.jpg"/>
          <p:cNvPicPr>
            <a:picLocks noGrp="1" noChangeAspect="1"/>
          </p:cNvPicPr>
          <p:nvPr>
            <p:ph idx="1"/>
          </p:nvPr>
        </p:nvPicPr>
        <p:blipFill>
          <a:blip r:embed="rId2"/>
          <a:srcRect/>
          <a:stretch>
            <a:fillRect/>
          </a:stretch>
        </p:blipFill>
        <p:spPr>
          <a:xfrm>
            <a:off x="684213" y="1557338"/>
            <a:ext cx="7704137" cy="4895850"/>
          </a:xfr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50"/>
            <a:ext cx="8229600" cy="1131888"/>
          </a:xfrm>
        </p:spPr>
        <p:txBody>
          <a:bodyPr rtlCol="0">
            <a:normAutofit fontScale="90000"/>
          </a:bodyPr>
          <a:lstStyle/>
          <a:p>
            <a:pPr eaLnBrk="1" fontAlgn="auto" hangingPunct="1">
              <a:spcAft>
                <a:spcPts val="0"/>
              </a:spcAft>
              <a:defRPr/>
            </a:pPr>
            <a:r>
              <a:rPr lang="el-GR" dirty="0" smtClean="0"/>
              <a:t>Ομαδικοί τάφοι Ινδιάνων… Ανθρωπολόγοι: συνεργοί ή θεατές των αποικιοκρατικών εγκλημάτων;</a:t>
            </a:r>
            <a:endParaRPr lang="el-GR" dirty="0"/>
          </a:p>
        </p:txBody>
      </p:sp>
      <p:pic>
        <p:nvPicPr>
          <p:cNvPr id="27651" name="3 - Θέση περιεχομένου" descr="Indianoi4.20114sk.jpg"/>
          <p:cNvPicPr>
            <a:picLocks noGrp="1" noChangeAspect="1"/>
          </p:cNvPicPr>
          <p:nvPr>
            <p:ph idx="1"/>
          </p:nvPr>
        </p:nvPicPr>
        <p:blipFill>
          <a:blip r:embed="rId2"/>
          <a:srcRect/>
          <a:stretch>
            <a:fillRect/>
          </a:stretch>
        </p:blipFill>
        <p:spPr>
          <a:xfrm>
            <a:off x="684213" y="2060575"/>
            <a:ext cx="7704137" cy="4608513"/>
          </a:xfr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i="1" dirty="0" smtClean="0"/>
              <a:t>Οι μεγάλες «ανακαλύψεις» και ο αποικιοκρατικός χορός….</a:t>
            </a:r>
            <a:endParaRPr lang="el-GR" i="1" dirty="0"/>
          </a:p>
        </p:txBody>
      </p:sp>
      <p:pic>
        <p:nvPicPr>
          <p:cNvPr id="28675" name="Picture 2" descr="C:\Users\BALIA\Contacts\Pictures\Πολιτική\natives.jpg"/>
          <p:cNvPicPr>
            <a:picLocks noGrp="1" noChangeAspect="1" noChangeArrowheads="1"/>
          </p:cNvPicPr>
          <p:nvPr>
            <p:ph idx="1"/>
          </p:nvPr>
        </p:nvPicPr>
        <p:blipFill>
          <a:blip r:embed="rId2"/>
          <a:srcRect/>
          <a:stretch>
            <a:fillRect/>
          </a:stretch>
        </p:blipFill>
        <p:spPr>
          <a:xfrm>
            <a:off x="1857375" y="1700213"/>
            <a:ext cx="5857875" cy="5157787"/>
          </a:xfr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endParaRPr lang="el-GR" smtClean="0"/>
          </a:p>
        </p:txBody>
      </p:sp>
      <p:sp>
        <p:nvSpPr>
          <p:cNvPr id="29699" name="2 - Θέση περιεχομένου"/>
          <p:cNvSpPr>
            <a:spLocks noGrp="1"/>
          </p:cNvSpPr>
          <p:nvPr>
            <p:ph idx="1"/>
          </p:nvPr>
        </p:nvSpPr>
        <p:spPr>
          <a:xfrm>
            <a:off x="457200" y="285750"/>
            <a:ext cx="8229600" cy="5840413"/>
          </a:xfrm>
        </p:spPr>
        <p:txBody>
          <a:bodyPr/>
          <a:lstStyle/>
          <a:p>
            <a:pPr>
              <a:buFont typeface="Arial" charset="0"/>
              <a:buNone/>
            </a:pPr>
            <a:r>
              <a:rPr lang="el-GR" smtClean="0"/>
              <a:t>   1889</a:t>
            </a:r>
            <a:r>
              <a:rPr lang="en-US" smtClean="0"/>
              <a:t>:</a:t>
            </a:r>
            <a:r>
              <a:rPr lang="el-GR" smtClean="0"/>
              <a:t> Η οικογένεια στη φωτογραφία προέρχεται από τη φυλή Σέλκναμ, τους ιθαγενείς της Παταγονίας ή αλλιώς, Γης του Πυρός. Μεταφέρονται στην Ευρώπη για να εκτεθούν σε μουσεία και ζωολογικούς κήπους. Οι Σέλκναμ ήταν απ’ τις τελευταίες φυλές ιθαγενών που ήρθαν σε επαφή με τους δυτικούς, μόλις το 19ο αιώνα. Εξέπληξαν τους «λευκούς», γιατί φορούσαν ελάχιστα ρούχα παρά τις πολύ χαμηλές θερμοκρασίες της Παταγονίας…</a:t>
            </a:r>
          </a:p>
          <a:p>
            <a:endParaRPr lang="el-GR" smtClean="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lstStyle/>
          <a:p>
            <a:r>
              <a:rPr lang="el-GR" dirty="0" smtClean="0"/>
              <a:t>«</a:t>
            </a:r>
            <a:r>
              <a:rPr lang="el-GR" dirty="0" err="1" smtClean="0"/>
              <a:t>Στρωματική</a:t>
            </a:r>
            <a:r>
              <a:rPr lang="el-GR" dirty="0" smtClean="0"/>
              <a:t>» ανάγνωση και κατανόηση των διαφορετικών πλευρών της ανθρώπινης ύπαρξης</a:t>
            </a:r>
            <a:endParaRPr lang="el-GR" dirty="0"/>
          </a:p>
        </p:txBody>
      </p:sp>
      <p:sp>
        <p:nvSpPr>
          <p:cNvPr id="3" name="2 - Θέση περιεχομένου"/>
          <p:cNvSpPr>
            <a:spLocks noGrp="1"/>
          </p:cNvSpPr>
          <p:nvPr>
            <p:ph idx="1"/>
          </p:nvPr>
        </p:nvSpPr>
        <p:spPr>
          <a:xfrm>
            <a:off x="457200" y="2214554"/>
            <a:ext cx="8229600" cy="3911609"/>
          </a:xfrm>
        </p:spPr>
        <p:txBody>
          <a:bodyPr/>
          <a:lstStyle/>
          <a:p>
            <a:r>
              <a:rPr lang="el-GR" dirty="0" smtClean="0"/>
              <a:t>Το παράδειγμα της φυλής </a:t>
            </a:r>
            <a:r>
              <a:rPr lang="en-US" dirty="0" err="1" smtClean="0"/>
              <a:t>Tiv</a:t>
            </a:r>
            <a:r>
              <a:rPr lang="en-US" dirty="0" smtClean="0"/>
              <a:t> </a:t>
            </a:r>
            <a:r>
              <a:rPr lang="el-GR" dirty="0" smtClean="0"/>
              <a:t>της Νιγηρίας (παραδόσεις που απαγορεύουν το να αγοράζουν και να πουλούν γη, δε χρησιμοποιούν χρήματα)</a:t>
            </a:r>
          </a:p>
          <a:p>
            <a:r>
              <a:rPr lang="el-GR" dirty="0" smtClean="0"/>
              <a:t>Η φυλή των </a:t>
            </a:r>
            <a:r>
              <a:rPr lang="en-US" dirty="0" err="1" smtClean="0"/>
              <a:t>Masai</a:t>
            </a:r>
            <a:r>
              <a:rPr lang="en-US" dirty="0" smtClean="0"/>
              <a:t> </a:t>
            </a:r>
            <a:r>
              <a:rPr lang="el-GR" dirty="0" smtClean="0"/>
              <a:t>στην Αφρική, Κένυα και Τανζανία (κατά παράδοση σημαντική η δύναμη του κοπαδιού) </a:t>
            </a:r>
            <a:endParaRPr lang="el-GR"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endParaRPr lang="el-GR" smtClean="0"/>
          </a:p>
        </p:txBody>
      </p:sp>
      <p:sp>
        <p:nvSpPr>
          <p:cNvPr id="30723" name="2 - Θέση περιεχομένου"/>
          <p:cNvSpPr>
            <a:spLocks noGrp="1"/>
          </p:cNvSpPr>
          <p:nvPr>
            <p:ph idx="1"/>
          </p:nvPr>
        </p:nvSpPr>
        <p:spPr>
          <a:xfrm>
            <a:off x="428596" y="1000108"/>
            <a:ext cx="8215370" cy="5857892"/>
          </a:xfrm>
        </p:spPr>
        <p:txBody>
          <a:bodyPr/>
          <a:lstStyle/>
          <a:p>
            <a:pPr>
              <a:buFont typeface="Arial" charset="0"/>
              <a:buNone/>
            </a:pPr>
            <a:r>
              <a:rPr lang="el-GR" sz="2000" dirty="0" smtClean="0"/>
              <a:t>      </a:t>
            </a:r>
            <a:r>
              <a:rPr lang="el-GR" sz="2800" dirty="0" smtClean="0"/>
              <a:t>Οι λευκοί άποικοι ήθελαν να χρησιμοποιήσουν τις εκτάσεις των ιθαγενών για να εκτρέφουν πρόβατα. Στο τέλος οι </a:t>
            </a:r>
            <a:r>
              <a:rPr lang="el-GR" sz="2800" dirty="0" err="1" smtClean="0"/>
              <a:t>Σέλκναμ</a:t>
            </a:r>
            <a:r>
              <a:rPr lang="el-GR" sz="2800" dirty="0" smtClean="0"/>
              <a:t> αναγκάστηκαν να κυνηγήσουν και να φάνε τα πρόβατα των λευκών. Οι άποικοι εκτελούσαν όποιον ιθαγενή έβλεπαν να πλησιάζει τα πρόβατα. Έδιναν 1 λίρα σε όποιον σκότωνε ένα ιθαγενή και έφερνε πίσω το κομμένο αυτί του ως απόδειξη. Όταν παρατήρησαν ότι κυκλοφορούσαν πολλοί ιθαγενείς χωρίς αυτιά, διέταξαν να τους φέρνουν όλο το κεφάλι ως αποδεικτικό στοιχείο! </a:t>
            </a:r>
          </a:p>
          <a:p>
            <a:pPr>
              <a:buFont typeface="Arial" charset="0"/>
              <a:buNone/>
            </a:pPr>
            <a:r>
              <a:rPr lang="el-GR" sz="2800" dirty="0" smtClean="0"/>
              <a:t>     </a:t>
            </a:r>
          </a:p>
          <a:p>
            <a:pPr>
              <a:buFont typeface="Arial" charset="0"/>
              <a:buNone/>
            </a:pPr>
            <a:r>
              <a:rPr lang="el-GR" sz="2400" dirty="0" smtClean="0"/>
              <a:t>     </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    Ο πληθυσμός των </a:t>
            </a:r>
            <a:r>
              <a:rPr lang="el-GR" dirty="0" err="1" smtClean="0"/>
              <a:t>Σέλκναμ</a:t>
            </a:r>
            <a:r>
              <a:rPr lang="el-GR" dirty="0" smtClean="0"/>
              <a:t> το 1896 έφτανε τις 3.000. Το 1918, υπήρχαν μόλις 279 ιθαγενείς. Η ραγδαία μείωση του πληθυσμού ονομάστηκε η «γενοκτονία των </a:t>
            </a:r>
            <a:r>
              <a:rPr lang="el-GR" dirty="0" err="1" smtClean="0"/>
              <a:t>Σέλκναμ</a:t>
            </a:r>
            <a:r>
              <a:rPr lang="el-GR" dirty="0" smtClean="0"/>
              <a:t>». Τον Μάιο του 1974, πέθανε η Άντζελα </a:t>
            </a:r>
            <a:r>
              <a:rPr lang="el-GR" dirty="0" err="1" smtClean="0"/>
              <a:t>Λόιτζ</a:t>
            </a:r>
            <a:r>
              <a:rPr lang="el-GR" dirty="0" smtClean="0"/>
              <a:t>, η τελευταία της φυλής της</a:t>
            </a:r>
          </a:p>
          <a:p>
            <a:pPr>
              <a:buNone/>
            </a:pPr>
            <a:endParaRPr lang="el-GR" dirty="0" smtClean="0"/>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1071563"/>
            <a:ext cx="8229600" cy="341312"/>
          </a:xfrm>
        </p:spPr>
        <p:txBody>
          <a:bodyPr rtlCol="0">
            <a:normAutofit fontScale="90000"/>
          </a:bodyPr>
          <a:lstStyle/>
          <a:p>
            <a:pPr eaLnBrk="1" fontAlgn="auto" hangingPunct="1">
              <a:spcAft>
                <a:spcPts val="0"/>
              </a:spcAft>
              <a:defRPr/>
            </a:pPr>
            <a:r>
              <a:rPr lang="el-GR" dirty="0" smtClean="0"/>
              <a:t>Η Παγκόσμια έκθεση στο </a:t>
            </a:r>
            <a:r>
              <a:rPr lang="en-US" i="1" dirty="0" smtClean="0"/>
              <a:t>Crystal Palace</a:t>
            </a:r>
            <a:r>
              <a:rPr lang="el-GR" i="1" dirty="0" smtClean="0"/>
              <a:t>.</a:t>
            </a:r>
            <a:r>
              <a:rPr lang="el-GR" dirty="0" smtClean="0"/>
              <a:t> </a:t>
            </a:r>
            <a:br>
              <a:rPr lang="el-GR" dirty="0" smtClean="0"/>
            </a:br>
            <a:r>
              <a:rPr lang="el-GR" sz="4000" dirty="0" smtClean="0"/>
              <a:t>Οι αυτοκρατορίες εκθέτουν τον πλούτο τους</a:t>
            </a:r>
            <a:endParaRPr lang="el-GR" sz="4000" dirty="0"/>
          </a:p>
        </p:txBody>
      </p:sp>
      <p:pic>
        <p:nvPicPr>
          <p:cNvPr id="31747" name="Picture 2" descr="C:\Users\BALIA\Contacts\Pictures\World Fair exhibitions\Crystal_Palace.PNG"/>
          <p:cNvPicPr>
            <a:picLocks noGrp="1" noChangeAspect="1" noChangeArrowheads="1"/>
          </p:cNvPicPr>
          <p:nvPr>
            <p:ph idx="1"/>
          </p:nvPr>
        </p:nvPicPr>
        <p:blipFill>
          <a:blip r:embed="rId2"/>
          <a:srcRect/>
          <a:stretch>
            <a:fillRect/>
          </a:stretch>
        </p:blipFill>
        <p:spPr>
          <a:xfrm>
            <a:off x="827088" y="2276475"/>
            <a:ext cx="7632700" cy="4581525"/>
          </a:xfr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lstStyle/>
          <a:p>
            <a:pPr eaLnBrk="1" hangingPunct="1"/>
            <a:r>
              <a:rPr lang="el-GR" i="1" smtClean="0"/>
              <a:t>Δείτε τους είναι διαφορετικοί…</a:t>
            </a:r>
          </a:p>
        </p:txBody>
      </p:sp>
      <p:sp>
        <p:nvSpPr>
          <p:cNvPr id="32771" name="2 - Θέση περιεχομένου"/>
          <p:cNvSpPr>
            <a:spLocks noGrp="1"/>
          </p:cNvSpPr>
          <p:nvPr>
            <p:ph idx="1"/>
          </p:nvPr>
        </p:nvSpPr>
        <p:spPr/>
        <p:txBody>
          <a:bodyPr/>
          <a:lstStyle/>
          <a:p>
            <a:pPr eaLnBrk="1" hangingPunct="1"/>
            <a:endParaRPr lang="el-GR" smtClean="0"/>
          </a:p>
        </p:txBody>
      </p:sp>
      <p:pic>
        <p:nvPicPr>
          <p:cNvPr id="32772" name="Picture 2" descr="C:\Users\BALIA\Contacts\Pictures\World Fair exhibitions\Africans Human Zoo 1B.jpg"/>
          <p:cNvPicPr>
            <a:picLocks noChangeAspect="1" noChangeArrowheads="1"/>
          </p:cNvPicPr>
          <p:nvPr/>
        </p:nvPicPr>
        <p:blipFill>
          <a:blip r:embed="rId2"/>
          <a:srcRect/>
          <a:stretch>
            <a:fillRect/>
          </a:stretch>
        </p:blipFill>
        <p:spPr bwMode="auto">
          <a:xfrm>
            <a:off x="250825" y="1484313"/>
            <a:ext cx="8713788" cy="53736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i="1" dirty="0" smtClean="0"/>
              <a:t>«Οι άλλοι» μέσα σε κάγκελα και κλουβιά…</a:t>
            </a:r>
            <a:endParaRPr lang="el-GR" i="1" dirty="0"/>
          </a:p>
        </p:txBody>
      </p:sp>
      <p:pic>
        <p:nvPicPr>
          <p:cNvPr id="33795" name="Picture 2" descr="C:\Users\BALIA\Contacts\Pictures\Πολιτική\image_thumb10-700x450.png"/>
          <p:cNvPicPr>
            <a:picLocks noGrp="1" noChangeAspect="1" noChangeArrowheads="1"/>
          </p:cNvPicPr>
          <p:nvPr>
            <p:ph idx="1"/>
          </p:nvPr>
        </p:nvPicPr>
        <p:blipFill>
          <a:blip r:embed="rId2"/>
          <a:srcRect/>
          <a:stretch>
            <a:fillRect/>
          </a:stretch>
        </p:blipFill>
        <p:spPr>
          <a:xfrm>
            <a:off x="755650" y="1719263"/>
            <a:ext cx="7848600" cy="5022850"/>
          </a:xfr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lstStyle/>
          <a:p>
            <a:pPr eaLnBrk="1" hangingPunct="1"/>
            <a:r>
              <a:rPr lang="el-GR" b="1" smtClean="0"/>
              <a:t>Η βικτοριανή ανθρωπολογία</a:t>
            </a:r>
            <a:r>
              <a:rPr lang="el-GR" smtClean="0"/>
              <a:t> </a:t>
            </a:r>
          </a:p>
        </p:txBody>
      </p:sp>
      <p:sp>
        <p:nvSpPr>
          <p:cNvPr id="34819" name="2 - Θέση περιεχομένου"/>
          <p:cNvSpPr>
            <a:spLocks noGrp="1"/>
          </p:cNvSpPr>
          <p:nvPr>
            <p:ph idx="1"/>
          </p:nvPr>
        </p:nvSpPr>
        <p:spPr>
          <a:xfrm>
            <a:off x="457200" y="1600200"/>
            <a:ext cx="8229600" cy="5257800"/>
          </a:xfrm>
        </p:spPr>
        <p:txBody>
          <a:bodyPr/>
          <a:lstStyle/>
          <a:p>
            <a:pPr algn="just" eaLnBrk="1" hangingPunct="1"/>
            <a:r>
              <a:rPr lang="el-GR" sz="3600" dirty="0" smtClean="0"/>
              <a:t>Το </a:t>
            </a:r>
            <a:r>
              <a:rPr lang="el-GR" sz="3600" i="1" dirty="0" smtClean="0"/>
              <a:t>ρεύμα του εξελικτισμού</a:t>
            </a:r>
            <a:r>
              <a:rPr lang="el-GR" sz="3600" dirty="0" smtClean="0"/>
              <a:t> και η </a:t>
            </a:r>
            <a:r>
              <a:rPr lang="el-GR" sz="3600" i="1" dirty="0" smtClean="0"/>
              <a:t>θεωρία των σταδίων</a:t>
            </a:r>
            <a:r>
              <a:rPr lang="en-US" sz="3600" dirty="0" smtClean="0"/>
              <a:t> </a:t>
            </a:r>
            <a:r>
              <a:rPr lang="el-GR" sz="3600" dirty="0" smtClean="0"/>
              <a:t>(πίστη στην κοινωνική εξέλιξη/ τελεολογία/ντετερμινισμός) του </a:t>
            </a:r>
            <a:r>
              <a:rPr lang="el-GR" sz="3600" dirty="0" smtClean="0"/>
              <a:t>19</a:t>
            </a:r>
            <a:r>
              <a:rPr lang="el-GR" sz="3600" baseline="30000" dirty="0" smtClean="0"/>
              <a:t>ου</a:t>
            </a:r>
            <a:r>
              <a:rPr lang="el-GR" sz="3600" dirty="0" smtClean="0"/>
              <a:t> αιώνα (αγριότητα-βαρβαρότητα-πολιτισμός)</a:t>
            </a:r>
          </a:p>
          <a:p>
            <a:pPr algn="just" eaLnBrk="1" hangingPunct="1"/>
            <a:r>
              <a:rPr lang="en-US" sz="3600" dirty="0" smtClean="0"/>
              <a:t>Maine, </a:t>
            </a:r>
            <a:r>
              <a:rPr lang="en-US" sz="3600" dirty="0" err="1" smtClean="0"/>
              <a:t>Tylor</a:t>
            </a:r>
            <a:r>
              <a:rPr lang="en-US" sz="3600" dirty="0" smtClean="0"/>
              <a:t>, Morgan, Frazer</a:t>
            </a:r>
            <a:endParaRPr lang="el-GR" sz="3600" dirty="0" smtClean="0"/>
          </a:p>
          <a:p>
            <a:pPr algn="just" eaLnBrk="1" hangingPunct="1"/>
            <a:r>
              <a:rPr lang="el-GR" sz="3600" dirty="0" smtClean="0"/>
              <a:t>Η επιρροή της θεωρίας του Δαρβίνου (</a:t>
            </a:r>
            <a:r>
              <a:rPr lang="el-GR" sz="3600" i="1" dirty="0" smtClean="0"/>
              <a:t>Περί της Καταγωγής των ειδών, 1859</a:t>
            </a:r>
            <a:r>
              <a:rPr lang="el-GR" sz="3600" dirty="0" smtClean="0"/>
              <a:t>): η θεωρία της μετάλλαξης και της φυσικής επιλογής</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lstStyle/>
          <a:p>
            <a:endParaRPr lang="el-GR" smtClean="0"/>
          </a:p>
        </p:txBody>
      </p:sp>
      <p:pic>
        <p:nvPicPr>
          <p:cNvPr id="35843" name="Picture 2" descr="C:\Users\Χρήστης\Desktop\ΓΥΝΑΙΚΕΣ.ΘΑΝΑΤΟΣ\dara494.jpg"/>
          <p:cNvPicPr>
            <a:picLocks noGrp="1" noChangeAspect="1" noChangeArrowheads="1"/>
          </p:cNvPicPr>
          <p:nvPr>
            <p:ph idx="1"/>
          </p:nvPr>
        </p:nvPicPr>
        <p:blipFill>
          <a:blip r:embed="rId2"/>
          <a:srcRect/>
          <a:stretch>
            <a:fillRect/>
          </a:stretch>
        </p:blipFill>
        <p:spPr>
          <a:xfrm>
            <a:off x="428625" y="357188"/>
            <a:ext cx="8286750" cy="5929312"/>
          </a:xfrm>
          <a:noFill/>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endParaRPr lang="el-GR" smtClean="0"/>
          </a:p>
        </p:txBody>
      </p:sp>
      <p:pic>
        <p:nvPicPr>
          <p:cNvPr id="36867" name="Picture 2" descr="C:\Users\Χρήστης\Desktop\ΓΥΝΑΙΚΕΣ.ΘΑΝΑΤΟΣ\800px-Origin_of_Species_title_page.jpg"/>
          <p:cNvPicPr>
            <a:picLocks noGrp="1" noChangeAspect="1" noChangeArrowheads="1"/>
          </p:cNvPicPr>
          <p:nvPr>
            <p:ph idx="1"/>
          </p:nvPr>
        </p:nvPicPr>
        <p:blipFill>
          <a:blip r:embed="rId2"/>
          <a:srcRect/>
          <a:stretch>
            <a:fillRect/>
          </a:stretch>
        </p:blipFill>
        <p:spPr>
          <a:xfrm>
            <a:off x="1714500" y="214313"/>
            <a:ext cx="5357813" cy="6286500"/>
          </a:xfr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5840435"/>
          </a:xfrm>
        </p:spPr>
        <p:txBody>
          <a:bodyPr/>
          <a:lstStyle/>
          <a:p>
            <a:pPr>
              <a:buNone/>
            </a:pPr>
            <a:r>
              <a:rPr lang="el-GR" sz="2800" dirty="0" smtClean="0"/>
              <a:t>    Τα </a:t>
            </a:r>
            <a:r>
              <a:rPr lang="el-GR" sz="2800" b="1" dirty="0" smtClean="0"/>
              <a:t>νησιά Γκαλαπάγκος</a:t>
            </a:r>
            <a:r>
              <a:rPr lang="el-GR" sz="2800" dirty="0" smtClean="0"/>
              <a:t> αποτελούνται από 13 κύρια ηφαιστειακής προέλευσης νησιά, 6 μικρότερα νησιά, και 107 βράχους και νησάκια. Το αρχιπέλαγος ανήκει πολιτικά στην Δημοκρατία του Ισημερινού, χώρα στη βορειοδυτική Νότια Αμερική. Το πρώτο νησί θεωρείται πως σχηματίστηκε 5 έως 10 εκατομμύρια έτη πριν, ως αποτέλεσμα της τεκτονικής δραστηριότητας. Τα νεότερα νησιά, </a:t>
            </a:r>
            <a:r>
              <a:rPr lang="el-GR" sz="2800" dirty="0" err="1" smtClean="0"/>
              <a:t>Isabela</a:t>
            </a:r>
            <a:r>
              <a:rPr lang="el-GR" sz="2800" dirty="0" smtClean="0"/>
              <a:t> (</a:t>
            </a:r>
            <a:r>
              <a:rPr lang="el-GR" sz="2800" dirty="0" err="1" smtClean="0"/>
              <a:t>Ισαβέλα</a:t>
            </a:r>
            <a:r>
              <a:rPr lang="el-GR" sz="2800" dirty="0" smtClean="0"/>
              <a:t>) και </a:t>
            </a:r>
            <a:r>
              <a:rPr lang="el-GR" sz="2800" dirty="0" err="1" smtClean="0"/>
              <a:t>Fernandina</a:t>
            </a:r>
            <a:r>
              <a:rPr lang="el-GR" sz="2800" dirty="0" smtClean="0"/>
              <a:t> (</a:t>
            </a:r>
            <a:r>
              <a:rPr lang="el-GR" sz="2800" dirty="0" err="1" smtClean="0"/>
              <a:t>Φερναντίνα</a:t>
            </a:r>
            <a:r>
              <a:rPr lang="el-GR" sz="2800" dirty="0" smtClean="0"/>
              <a:t>), διαμορφώνονται ακόμα, μέσω της πιο πρόσφατης ηφαιστειακής έκρηξης του 1998. Είναι φημισμένα για τον απέραντο αριθμό ενδημικών ειδών τους και τις μελέτες που πραγματοποίησε εκεί το 1835 ο Κάρολος Δαρβίνος</a:t>
            </a:r>
            <a:endParaRPr lang="el-G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r>
              <a:rPr lang="el-GR" sz="3600" i="1" smtClean="0"/>
              <a:t>Ο Ευρωπαϊκός ρατσισμός: εισαγωγή στο φυλετικό μίσος, </a:t>
            </a:r>
            <a:r>
              <a:rPr lang="el-GR" sz="3600" smtClean="0"/>
              <a:t>Ζ. Δ Παπαδημητρίου, 2000</a:t>
            </a:r>
          </a:p>
        </p:txBody>
      </p:sp>
      <p:sp>
        <p:nvSpPr>
          <p:cNvPr id="37891" name="2 - Θέση περιεχομένου"/>
          <p:cNvSpPr>
            <a:spLocks noGrp="1"/>
          </p:cNvSpPr>
          <p:nvPr>
            <p:ph idx="1"/>
          </p:nvPr>
        </p:nvSpPr>
        <p:spPr>
          <a:xfrm>
            <a:off x="457200" y="1857375"/>
            <a:ext cx="8229600" cy="4268788"/>
          </a:xfrm>
        </p:spPr>
        <p:txBody>
          <a:bodyPr/>
          <a:lstStyle/>
          <a:p>
            <a:r>
              <a:rPr lang="el-GR" smtClean="0"/>
              <a:t>Η ακραία θεωρία του κοινωνικού Δαρβινισμού και της «επιβίωσης του ισχυρότερου»</a:t>
            </a:r>
          </a:p>
          <a:p>
            <a:pPr>
              <a:buFont typeface="Arial" charset="0"/>
              <a:buNone/>
            </a:pPr>
            <a:endParaRPr lang="el-GR" smtClean="0"/>
          </a:p>
          <a:p>
            <a:r>
              <a:rPr lang="el-GR" smtClean="0"/>
              <a:t>Το δόγμα της «ανωτερότητας» της λευκής φυλής</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433637"/>
          </a:xfrm>
        </p:spPr>
        <p:txBody>
          <a:bodyPr rtlCol="0">
            <a:normAutofit fontScale="90000"/>
          </a:bodyPr>
          <a:lstStyle/>
          <a:p>
            <a:pPr eaLnBrk="1" fontAlgn="auto" hangingPunct="1">
              <a:spcAft>
                <a:spcPts val="0"/>
              </a:spcAft>
              <a:defRPr/>
            </a:pPr>
            <a:r>
              <a:rPr lang="el-GR" b="1" dirty="0" smtClean="0"/>
              <a:t>Η κοινωνική και πολιτισμική ανθρωπολογία προσπαθεί να εξηγήσει την ποικιλότητα </a:t>
            </a:r>
            <a:br>
              <a:rPr lang="el-GR" b="1" dirty="0" smtClean="0"/>
            </a:br>
            <a:r>
              <a:rPr lang="el-GR" b="1" dirty="0" smtClean="0"/>
              <a:t>του κόσμου μας</a:t>
            </a:r>
            <a:endParaRPr lang="el-GR" dirty="0"/>
          </a:p>
        </p:txBody>
      </p:sp>
      <p:sp>
        <p:nvSpPr>
          <p:cNvPr id="3" name="2 - Θέση περιεχομένου"/>
          <p:cNvSpPr>
            <a:spLocks noGrp="1"/>
          </p:cNvSpPr>
          <p:nvPr>
            <p:ph idx="1"/>
          </p:nvPr>
        </p:nvSpPr>
        <p:spPr>
          <a:xfrm>
            <a:off x="0" y="2708275"/>
            <a:ext cx="9144000" cy="4435501"/>
          </a:xfrm>
        </p:spPr>
        <p:txBody>
          <a:bodyPr rtlCol="0">
            <a:normAutofit fontScale="85000" lnSpcReduction="10000"/>
          </a:bodyPr>
          <a:lstStyle/>
          <a:p>
            <a:pPr eaLnBrk="1" fontAlgn="auto" hangingPunct="1">
              <a:spcAft>
                <a:spcPts val="0"/>
              </a:spcAft>
              <a:buFont typeface="Arial" pitchFamily="34" charset="0"/>
              <a:buChar char="•"/>
              <a:defRPr/>
            </a:pPr>
            <a:r>
              <a:rPr lang="el-GR" dirty="0" smtClean="0"/>
              <a:t>Κατανόηση ομοιοτήτων αλλά και διαφορών μεταξύ των κοινωνικών συστημάτων και των ανθρωπίνων σχέσεων </a:t>
            </a:r>
          </a:p>
          <a:p>
            <a:pPr eaLnBrk="1" fontAlgn="auto" hangingPunct="1">
              <a:spcAft>
                <a:spcPts val="0"/>
              </a:spcAft>
              <a:buFont typeface="Arial" pitchFamily="34" charset="0"/>
              <a:buChar char="•"/>
              <a:defRPr/>
            </a:pPr>
            <a:r>
              <a:rPr lang="el-GR" dirty="0" smtClean="0"/>
              <a:t>Πολιτισμικός σχετικισμός και αποφυγή του εθνοκεντρισμού</a:t>
            </a:r>
          </a:p>
          <a:p>
            <a:pPr eaLnBrk="1" fontAlgn="auto" hangingPunct="1">
              <a:spcAft>
                <a:spcPts val="0"/>
              </a:spcAft>
              <a:buFont typeface="Arial" pitchFamily="34" charset="0"/>
              <a:buChar char="•"/>
              <a:defRPr/>
            </a:pPr>
            <a:r>
              <a:rPr lang="el-GR" dirty="0" smtClean="0"/>
              <a:t>Σεβασμός στη διαφορετικότητα και στην </a:t>
            </a:r>
            <a:r>
              <a:rPr lang="el-GR" dirty="0" err="1" smtClean="0"/>
              <a:t>πολυπολιτισμικότητα</a:t>
            </a:r>
            <a:endParaRPr lang="el-GR" dirty="0" smtClean="0"/>
          </a:p>
          <a:p>
            <a:pPr eaLnBrk="1" fontAlgn="auto" hangingPunct="1">
              <a:spcAft>
                <a:spcPts val="0"/>
              </a:spcAft>
              <a:buFont typeface="Arial" pitchFamily="34" charset="0"/>
              <a:buChar char="•"/>
              <a:defRPr/>
            </a:pPr>
            <a:r>
              <a:rPr lang="el-GR" dirty="0" smtClean="0"/>
              <a:t>Συστήματα και σχέσεις; Η έννοια της δομής και της ταξινόμησης</a:t>
            </a:r>
          </a:p>
          <a:p>
            <a:pPr eaLnBrk="1" fontAlgn="auto" hangingPunct="1">
              <a:spcAft>
                <a:spcPts val="0"/>
              </a:spcAft>
              <a:buFont typeface="Arial" pitchFamily="34" charset="0"/>
              <a:buChar char="•"/>
              <a:defRPr/>
            </a:pPr>
            <a:r>
              <a:rPr lang="el-GR" dirty="0" smtClean="0"/>
              <a:t>Σχέσεις εντός της κοινωνίας αλλά και μεταξύ των κοινωνιών</a:t>
            </a:r>
          </a:p>
          <a:p>
            <a:pPr eaLnBrk="1" fontAlgn="auto" hangingPunct="1">
              <a:spcAft>
                <a:spcPts val="0"/>
              </a:spcAft>
              <a:buFont typeface="Arial" pitchFamily="34" charset="0"/>
              <a:buChar char="•"/>
              <a:defRPr/>
            </a:pPr>
            <a:r>
              <a:rPr lang="el-GR" dirty="0" smtClean="0"/>
              <a:t>Μικροί τόποι, μεγάλα ζητήματα (καθολικό και επιμέρους, </a:t>
            </a:r>
            <a:r>
              <a:rPr lang="el-GR" dirty="0" err="1" smtClean="0"/>
              <a:t>μικρο</a:t>
            </a:r>
            <a:r>
              <a:rPr lang="el-GR" dirty="0" smtClean="0"/>
              <a:t> &amp; </a:t>
            </a:r>
            <a:r>
              <a:rPr lang="el-GR" dirty="0" err="1" smtClean="0"/>
              <a:t>μακρο</a:t>
            </a:r>
            <a:r>
              <a:rPr lang="el-GR" dirty="0" smtClean="0"/>
              <a:t>)</a:t>
            </a:r>
          </a:p>
          <a:p>
            <a:pPr eaLnBrk="1" fontAlgn="auto" hangingPunct="1">
              <a:spcAft>
                <a:spcPts val="0"/>
              </a:spcAft>
              <a:buFont typeface="Arial" pitchFamily="34" charset="0"/>
              <a:buChar char="•"/>
              <a:defRPr/>
            </a:pPr>
            <a:endParaRPr lang="el-GR"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endParaRPr lang="el-GR" smtClean="0"/>
          </a:p>
        </p:txBody>
      </p:sp>
      <p:sp>
        <p:nvSpPr>
          <p:cNvPr id="38915" name="2 - Θέση περιεχομένου"/>
          <p:cNvSpPr>
            <a:spLocks noGrp="1"/>
          </p:cNvSpPr>
          <p:nvPr>
            <p:ph idx="1"/>
          </p:nvPr>
        </p:nvSpPr>
        <p:spPr>
          <a:xfrm>
            <a:off x="0" y="214313"/>
            <a:ext cx="9144000" cy="5911850"/>
          </a:xfrm>
        </p:spPr>
        <p:txBody>
          <a:bodyPr/>
          <a:lstStyle/>
          <a:p>
            <a:pPr>
              <a:buFont typeface="Arial" charset="0"/>
              <a:buNone/>
            </a:pPr>
            <a:r>
              <a:rPr lang="el-GR" smtClean="0"/>
              <a:t>    </a:t>
            </a:r>
            <a:r>
              <a:rPr lang="el-GR" i="1" smtClean="0"/>
              <a:t>Κι ενώ ο μύθος σχετικά με την «κατωτερότητα» των ιθαγενών είναι προϊόν της αποικιοκρατικής πολιτικής, στην ανάπτυξη και τη διάδοση της φυλετικής σκέψης σημαντικό ρόλο διαδραμάτισε η διανόηση. Από τα τέλη του 17</a:t>
            </a:r>
            <a:r>
              <a:rPr lang="el-GR" i="1" baseline="30000" smtClean="0"/>
              <a:t>ου</a:t>
            </a:r>
            <a:r>
              <a:rPr lang="el-GR" i="1" smtClean="0"/>
              <a:t> αιώνα και μετά, επιστήμονες διαφόρων ειδικοτήτων ασχολούνται πλέον συστηματικά με την ταξινόμηση του ανθρώπινου γένους χρησιμοποιώντας την έννοια της «φυλής». Με κριτήρια πάντα τα φαινοτυπικά γνωρίσματα των ανθρώπων πχ το χρώμα του δέρματος, το σχήμα του κρανίου, την υφή των μαλλιών… </a:t>
            </a:r>
            <a:r>
              <a:rPr lang="el-GR" smtClean="0"/>
              <a:t>(Παπαδημητρίου, 2000: 25-26)</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457200" y="500063"/>
            <a:ext cx="8229600" cy="1357312"/>
          </a:xfrm>
        </p:spPr>
        <p:txBody>
          <a:bodyPr/>
          <a:lstStyle/>
          <a:p>
            <a:r>
              <a:rPr lang="el-GR" smtClean="0"/>
              <a:t>«Πατέρες» του βιολογικού ρατσισμού</a:t>
            </a:r>
            <a:br>
              <a:rPr lang="el-GR" smtClean="0"/>
            </a:br>
            <a:endParaRPr lang="el-GR" smtClean="0"/>
          </a:p>
        </p:txBody>
      </p:sp>
      <p:sp>
        <p:nvSpPr>
          <p:cNvPr id="39939" name="2 - Θέση περιεχομένου"/>
          <p:cNvSpPr>
            <a:spLocks noGrp="1"/>
          </p:cNvSpPr>
          <p:nvPr>
            <p:ph idx="1"/>
          </p:nvPr>
        </p:nvSpPr>
        <p:spPr>
          <a:xfrm>
            <a:off x="457200" y="2000250"/>
            <a:ext cx="8229600" cy="4125913"/>
          </a:xfrm>
        </p:spPr>
        <p:txBody>
          <a:bodyPr/>
          <a:lstStyle/>
          <a:p>
            <a:r>
              <a:rPr lang="en-US" sz="3600" smtClean="0"/>
              <a:t>Arthur de Gobineau, </a:t>
            </a:r>
            <a:r>
              <a:rPr lang="el-GR" sz="3600" smtClean="0"/>
              <a:t>Γάλλος διπλωμάτης και συγγραφέας</a:t>
            </a:r>
            <a:r>
              <a:rPr lang="en-US" sz="3600" smtClean="0"/>
              <a:t> (</a:t>
            </a:r>
            <a:r>
              <a:rPr lang="el-GR" sz="3600" smtClean="0"/>
              <a:t>είχε διατελέσει και πρόξενος στην Ελλάδα κατά την περίοδο 1864-1866)</a:t>
            </a:r>
          </a:p>
          <a:p>
            <a:r>
              <a:rPr lang="en-US" sz="3600" smtClean="0"/>
              <a:t>Comte de Lapouge</a:t>
            </a:r>
          </a:p>
          <a:p>
            <a:r>
              <a:rPr lang="en-US" sz="3600" smtClean="0"/>
              <a:t>Hans Gunther</a:t>
            </a:r>
            <a:endParaRPr lang="el-GR" sz="3600" smtClean="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r>
              <a:rPr lang="en-US" smtClean="0"/>
              <a:t>A. De Gobinau</a:t>
            </a:r>
            <a:endParaRPr lang="el-GR" smtClean="0"/>
          </a:p>
        </p:txBody>
      </p:sp>
      <p:sp>
        <p:nvSpPr>
          <p:cNvPr id="40963" name="2 - Θέση περιεχομένου"/>
          <p:cNvSpPr>
            <a:spLocks noGrp="1"/>
          </p:cNvSpPr>
          <p:nvPr>
            <p:ph idx="1"/>
          </p:nvPr>
        </p:nvSpPr>
        <p:spPr/>
        <p:txBody>
          <a:bodyPr/>
          <a:lstStyle/>
          <a:p>
            <a:pPr>
              <a:buFont typeface="Arial" charset="0"/>
              <a:buNone/>
            </a:pPr>
            <a:r>
              <a:rPr lang="en-US" dirty="0" smtClean="0"/>
              <a:t>   </a:t>
            </a:r>
            <a:r>
              <a:rPr lang="el-GR" i="1" dirty="0" smtClean="0"/>
              <a:t>Η λευκή φυλή κατείχε πάντα το μονοπώλιο της ομορφιάς, της εξυπνάδας και της ισχύος  </a:t>
            </a:r>
            <a:r>
              <a:rPr lang="el-GR" i="1" dirty="0" err="1" smtClean="0"/>
              <a:t>γι΄αυτό</a:t>
            </a:r>
            <a:r>
              <a:rPr lang="el-GR" i="1" dirty="0" smtClean="0"/>
              <a:t> και θεωρείται η μήτρα όλων των μεγάλων πολιτισμών. Την πρώτη θέση μεταξύ των λαών της λευκής φυλής κατέχουν οι Τεύτονες ,που αποτελούν την κατεξοχήν </a:t>
            </a:r>
            <a:r>
              <a:rPr lang="el-GR" i="1" dirty="0" smtClean="0"/>
              <a:t>άρια, </a:t>
            </a:r>
            <a:endParaRPr lang="el-GR" i="1" dirty="0" smtClean="0"/>
          </a:p>
          <a:p>
            <a:pPr>
              <a:buFont typeface="Arial" charset="0"/>
              <a:buNone/>
            </a:pPr>
            <a:r>
              <a:rPr lang="el-GR" i="1" dirty="0" smtClean="0"/>
              <a:t>    ευγενή </a:t>
            </a:r>
            <a:r>
              <a:rPr lang="el-GR" i="1" dirty="0" smtClean="0"/>
              <a:t>φυλή. Μεταξύ των Αρίων πρώτοι είναι οι Αγγλοσάξονες και οι Σκανδιναβοί, ακολουθούμενοι από τους Γερμανούς και τους Γάλλους… </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endParaRPr lang="el-GR" smtClean="0"/>
          </a:p>
        </p:txBody>
      </p:sp>
      <p:sp>
        <p:nvSpPr>
          <p:cNvPr id="41987" name="2 - Θέση περιεχομένου"/>
          <p:cNvSpPr>
            <a:spLocks noGrp="1"/>
          </p:cNvSpPr>
          <p:nvPr>
            <p:ph idx="1"/>
          </p:nvPr>
        </p:nvSpPr>
        <p:spPr>
          <a:xfrm>
            <a:off x="0" y="428625"/>
            <a:ext cx="9144000" cy="5697538"/>
          </a:xfrm>
        </p:spPr>
        <p:txBody>
          <a:bodyPr/>
          <a:lstStyle/>
          <a:p>
            <a:pPr>
              <a:buFont typeface="Arial" charset="0"/>
              <a:buNone/>
            </a:pPr>
            <a:r>
              <a:rPr lang="el-GR" smtClean="0"/>
              <a:t>    </a:t>
            </a:r>
            <a:r>
              <a:rPr lang="el-GR" i="1" smtClean="0"/>
              <a:t>Κύρια χαρακτηριστικά της κίτρινης φυλής είναι η σχολαστικότητα, η μαλθακότητα και η αδυναμία στην καλοπέραση. Επιπλέον στερείται κάθε φαντασίας και κάθε ικανότητας για μεταφυσική σκέψη, είναι δε κατάλληλη μόνο για το εμπόριο και τη βιοτεχνία. Η μαύρη φυλή είναι πνευματικά κατώτερη και διακρίνεται για τα κτηνώδη ένστικτά της. Διαθέτει ωστόσο μεγάλα αποθέματα φυσικής ενέργειας, κάτι που καθιστά του μαύρους ιδιαίτερα δυνατούς αλλά και επικίνδυνους. Όπως και η κίτρινη έτσι και η μαύρη φυλή δεν είναι σε θέση να δημιουργήσει πολιτισμό…</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r>
              <a:rPr lang="el-GR" smtClean="0"/>
              <a:t>Περί Ελλάδας και Ελλήνων…</a:t>
            </a:r>
          </a:p>
        </p:txBody>
      </p:sp>
      <p:sp>
        <p:nvSpPr>
          <p:cNvPr id="43011" name="2 - Θέση περιεχομένου"/>
          <p:cNvSpPr>
            <a:spLocks noGrp="1"/>
          </p:cNvSpPr>
          <p:nvPr>
            <p:ph idx="1"/>
          </p:nvPr>
        </p:nvSpPr>
        <p:spPr/>
        <p:txBody>
          <a:bodyPr/>
          <a:lstStyle/>
          <a:p>
            <a:pPr>
              <a:buFont typeface="Arial" charset="0"/>
              <a:buNone/>
            </a:pPr>
            <a:r>
              <a:rPr lang="el-GR" smtClean="0"/>
              <a:t>    </a:t>
            </a:r>
            <a:r>
              <a:rPr lang="el-GR" sz="3600" i="1" smtClean="0"/>
              <a:t>Δεν υπάρχει τίποτα αξιόλογο στην Ελλάδα, όλα είναι ασήμαντα, εκτός από την περιφρόνηση που τους αξίζει: ασήμαντα πάθη, ασήμαντα συμφέροντα, ασήμαντοι άνθρωποι, ασήμαντες κακίες, ασήμαντες ραδιουργίες …</a:t>
            </a:r>
          </a:p>
          <a:p>
            <a:pPr>
              <a:buFont typeface="Arial" charset="0"/>
              <a:buNone/>
            </a:pPr>
            <a:r>
              <a:rPr lang="el-GR" sz="3600" smtClean="0"/>
              <a:t>   (απόσπασμα επιστολής του σε Γάλλο ευγενή)</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457200" y="571480"/>
            <a:ext cx="8229600" cy="846158"/>
          </a:xfrm>
        </p:spPr>
        <p:txBody>
          <a:bodyPr/>
          <a:lstStyle/>
          <a:p>
            <a:r>
              <a:rPr lang="el-GR" dirty="0" smtClean="0"/>
              <a:t>Στη χώρα του φεγγαριού, Βρετανίδες περιηγήτριες στην Ελλάδα (1718-1932)</a:t>
            </a:r>
          </a:p>
        </p:txBody>
      </p:sp>
      <p:sp>
        <p:nvSpPr>
          <p:cNvPr id="44035" name="2 - Θέση περιεχομένου"/>
          <p:cNvSpPr>
            <a:spLocks noGrp="1"/>
          </p:cNvSpPr>
          <p:nvPr>
            <p:ph idx="1"/>
          </p:nvPr>
        </p:nvSpPr>
        <p:spPr>
          <a:xfrm>
            <a:off x="457200" y="2428875"/>
            <a:ext cx="8229600" cy="3697288"/>
          </a:xfrm>
        </p:spPr>
        <p:txBody>
          <a:bodyPr/>
          <a:lstStyle/>
          <a:p>
            <a:pPr>
              <a:buFont typeface="Arial" charset="0"/>
              <a:buNone/>
            </a:pPr>
            <a:r>
              <a:rPr lang="el-GR" smtClean="0"/>
              <a:t>   </a:t>
            </a:r>
            <a:r>
              <a:rPr lang="el-GR" sz="3600" smtClean="0"/>
              <a:t>Η Ελλάδα συχνά περιγράφεται ως μια άναρχη, οπισθοδρομική, ανδροκρατούμενη, βρώμικη χώρα με πολλή σκόνη, πονηρούς και απολίτιστους κατοίκους. Ένας άλλος «εξωτισμός» εντός ευρωπαϊκού εδάφους! </a:t>
            </a: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Ελλάδα, Δύση και Περιηγητές…</a:t>
            </a:r>
            <a:endParaRPr lang="el-GR" dirty="0"/>
          </a:p>
        </p:txBody>
      </p:sp>
      <p:sp>
        <p:nvSpPr>
          <p:cNvPr id="3" name="2 - Θέση περιεχομένου"/>
          <p:cNvSpPr>
            <a:spLocks noGrp="1"/>
          </p:cNvSpPr>
          <p:nvPr>
            <p:ph idx="1"/>
          </p:nvPr>
        </p:nvSpPr>
        <p:spPr>
          <a:xfrm>
            <a:off x="0" y="1600200"/>
            <a:ext cx="9144000" cy="5257800"/>
          </a:xfrm>
        </p:spPr>
        <p:txBody>
          <a:bodyPr/>
          <a:lstStyle/>
          <a:p>
            <a:pPr>
              <a:buNone/>
            </a:pPr>
            <a:r>
              <a:rPr lang="el-GR" sz="2800" dirty="0" smtClean="0"/>
              <a:t>      Η Ελλάδα, αποτέλεσε κατά τον 19ο και 20</a:t>
            </a:r>
            <a:r>
              <a:rPr lang="el-GR" sz="2800" baseline="30000" dirty="0" smtClean="0"/>
              <a:t>ο</a:t>
            </a:r>
            <a:r>
              <a:rPr lang="el-GR" sz="2800" dirty="0" smtClean="0"/>
              <a:t> αιώνα, περιόδους κρίσιμες για την τύχη του ελληνισμού, μια </a:t>
            </a:r>
            <a:r>
              <a:rPr lang="el-GR" sz="2800" dirty="0" err="1" smtClean="0"/>
              <a:t>ετεροτοπία</a:t>
            </a:r>
            <a:r>
              <a:rPr lang="el-GR" sz="2800" dirty="0" smtClean="0"/>
              <a:t> της εποχής, έναν </a:t>
            </a:r>
            <a:r>
              <a:rPr lang="el-GR" sz="2800" dirty="0" err="1" smtClean="0"/>
              <a:t>δυστοπικό</a:t>
            </a:r>
            <a:r>
              <a:rPr lang="el-GR" sz="2800" dirty="0" smtClean="0"/>
              <a:t> τόπο, έναν τόπο όπου το παρόν βρίσκεται σε συνεχή αντιπαράθεση, ανταγωνισμό και αντίφαση με το παρελθόν. Η Ελλάδα, συγκροτήθηκε ως μια παραδοξότητα μεταξύ του εξιδανικευμένου και ως έναν βαθμό φαντασιακού κλασικού παρελθόντος και του δύσκολου παρόντος και αυτό αποτυπώνεται και σχηματοποιείται μέσα από τις περιγραφές και τις αφηγήσεις των δυτικών περιηγητών.</a:t>
            </a:r>
          </a:p>
          <a:p>
            <a:pPr>
              <a:buNone/>
            </a:pPr>
            <a:r>
              <a:rPr lang="el-GR" sz="2800" dirty="0" smtClean="0"/>
              <a:t>      </a:t>
            </a:r>
          </a:p>
          <a:p>
            <a:pPr>
              <a:buNone/>
            </a:pPr>
            <a:r>
              <a:rPr lang="el-GR" sz="2800" dirty="0" smtClean="0"/>
              <a:t>      </a:t>
            </a:r>
            <a:endParaRPr lang="el-GR" sz="2800" dirty="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357166"/>
            <a:ext cx="8229600" cy="5768997"/>
          </a:xfrm>
        </p:spPr>
        <p:txBody>
          <a:bodyPr/>
          <a:lstStyle/>
          <a:p>
            <a:pPr>
              <a:buNone/>
            </a:pPr>
            <a:r>
              <a:rPr lang="el-GR" dirty="0" smtClean="0"/>
              <a:t>   Οι αφηγήσεις των περιηγητών είναι αμφίθυμες και αντιφατικές: άλλοτε αφηγούνται ένα ένδοξο αρχαιοελληνικό παρελθοντικό τόπο και άλλοτε ένα βρώμικο, οπισθοδρομικό και εν πολλοίς απολίτιστο παρόν. Και ένας ελληνισμός σε μια περίοδο κρίσης, πρώτα υπό Οθωμανικό ζυγό και μετά σε μια αγωνιώδη προσπάθεια να εμπεδώσει την εθνική του ανεξαρτησία, υπό το άγρυπνο και υποτιμητικό συχνά βλέμμα της Δυτικής Ευρώπης. Μιας Ευρώπης βέβαια, από την οποία εξαρτιόταν άμεσα, υλικά και συμβολικά η επιβίωσή του</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lstStyle/>
          <a:p>
            <a:r>
              <a:rPr lang="el-GR" dirty="0" smtClean="0"/>
              <a:t>Η Βιρτζίνια </a:t>
            </a:r>
            <a:r>
              <a:rPr lang="el-GR" dirty="0" err="1" smtClean="0"/>
              <a:t>Γουλφ</a:t>
            </a:r>
            <a:r>
              <a:rPr lang="el-GR" dirty="0" smtClean="0"/>
              <a:t> επισκέπτεται την Ελλάδα</a:t>
            </a:r>
            <a:r>
              <a:rPr lang="el-GR" dirty="0" smtClean="0"/>
              <a:t>… μια </a:t>
            </a:r>
            <a:r>
              <a:rPr lang="el-GR" dirty="0" err="1" smtClean="0"/>
              <a:t>ετεροτοπία</a:t>
            </a:r>
            <a:r>
              <a:rPr lang="el-GR" dirty="0" smtClean="0"/>
              <a:t> και ετεροχρονία</a:t>
            </a:r>
            <a:endParaRPr lang="el-GR" dirty="0" smtClean="0"/>
          </a:p>
        </p:txBody>
      </p:sp>
      <p:sp>
        <p:nvSpPr>
          <p:cNvPr id="45059" name="2 - Θέση περιεχομένου"/>
          <p:cNvSpPr>
            <a:spLocks noGrp="1"/>
          </p:cNvSpPr>
          <p:nvPr>
            <p:ph idx="1"/>
          </p:nvPr>
        </p:nvSpPr>
        <p:spPr>
          <a:xfrm>
            <a:off x="357158" y="1714488"/>
            <a:ext cx="8429684" cy="5286412"/>
          </a:xfrm>
        </p:spPr>
        <p:txBody>
          <a:bodyPr/>
          <a:lstStyle/>
          <a:p>
            <a:pPr>
              <a:buNone/>
            </a:pPr>
            <a:r>
              <a:rPr lang="el-GR" sz="2000" dirty="0" smtClean="0"/>
              <a:t>      </a:t>
            </a:r>
            <a:r>
              <a:rPr lang="el-GR" sz="2200" dirty="0" smtClean="0"/>
              <a:t>Αυτή την αρχαιότητα οι Ευρωπαίοι ταξιδιώτες επιζητούν να ανακαλύψουν και να ανασύρουν, όπως για παράδειγμα, η Βρετανίδα συγγραφέας Βιρτζίνια </a:t>
            </a:r>
            <a:r>
              <a:rPr lang="el-GR" sz="2200" dirty="0" err="1" smtClean="0"/>
              <a:t>Γουλφ</a:t>
            </a:r>
            <a:r>
              <a:rPr lang="el-GR" sz="2200" dirty="0" smtClean="0"/>
              <a:t> στο πρώτο της ταξίδι στην Ελλάδα το 1906. Τότε ανύπαντρη και 26 ετών με τη συνοδεία των αδελφών και μιας φίλης. Ακολούθησε ένα ακόμη ταξίδι αυτή τη φορά όταν πια ήταν καταξιωμένη συγγραφέας στη χώρα της το 1932. Τη δεύτερη φορά τη συνόδευσε ο σύζυγός της καθώς και δύο φίλοι. Οι εντυπώσεις της καταγράφηκαν στο ημερολόγιο της συγγραφέως, αλλά και στις επιστολές που έστελνε κατά τη διάρκεια του ταξιδιού σε φίλους της στην Ευρώπη. Σημαντικές μελέτες </a:t>
            </a:r>
            <a:r>
              <a:rPr lang="el-GR" sz="2200" u="sng" dirty="0" smtClean="0"/>
              <a:t>(Λεοντή, 1988, </a:t>
            </a:r>
            <a:r>
              <a:rPr lang="el-GR" sz="2200" u="sng" dirty="0" err="1" smtClean="0"/>
              <a:t>Γουργουρής</a:t>
            </a:r>
            <a:r>
              <a:rPr lang="el-GR" sz="2200" u="sng" dirty="0" smtClean="0"/>
              <a:t>, 2007 και  </a:t>
            </a:r>
            <a:r>
              <a:rPr lang="el-GR" sz="2200" u="sng" dirty="0" err="1" smtClean="0"/>
              <a:t>Χαμηλάκης</a:t>
            </a:r>
            <a:r>
              <a:rPr lang="el-GR" sz="2200" u="sng" dirty="0" smtClean="0"/>
              <a:t>, 2012) </a:t>
            </a:r>
            <a:r>
              <a:rPr lang="el-GR" sz="2200" dirty="0" smtClean="0"/>
              <a:t>έχουν </a:t>
            </a:r>
            <a:r>
              <a:rPr lang="el-GR" sz="2200" dirty="0" err="1" smtClean="0"/>
              <a:t>προβληματοποιήσει</a:t>
            </a:r>
            <a:r>
              <a:rPr lang="el-GR" sz="2200" dirty="0" smtClean="0"/>
              <a:t> την ταξιδιωτική λογοτεχνική παραγωγή και αυτή την αμφίθυμη παραγωγή γεωγραφίας που ακροβατεί ανάμεσα στην οικειοποίηση και το ανοίκειο, τον ενθουσιασμό και την απογοήτευση. </a:t>
            </a:r>
          </a:p>
          <a:p>
            <a:endParaRPr lang="el-GR" dirty="0" smtClean="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endParaRPr lang="el-GR" smtClean="0"/>
          </a:p>
        </p:txBody>
      </p:sp>
      <p:sp>
        <p:nvSpPr>
          <p:cNvPr id="46083" name="2 - Θέση περιεχομένου"/>
          <p:cNvSpPr>
            <a:spLocks noGrp="1"/>
          </p:cNvSpPr>
          <p:nvPr>
            <p:ph idx="1"/>
          </p:nvPr>
        </p:nvSpPr>
        <p:spPr>
          <a:xfrm>
            <a:off x="0" y="714356"/>
            <a:ext cx="8929718" cy="6143644"/>
          </a:xfrm>
        </p:spPr>
        <p:txBody>
          <a:bodyPr/>
          <a:lstStyle/>
          <a:p>
            <a:pPr>
              <a:buNone/>
            </a:pPr>
            <a:r>
              <a:rPr lang="el-GR" sz="2000" dirty="0" smtClean="0"/>
              <a:t>      </a:t>
            </a:r>
            <a:r>
              <a:rPr lang="el-GR" sz="2200" i="1" dirty="0" smtClean="0"/>
              <a:t>Μια ντουζίνα αρχαιολόγοι επιμένουν να τα ταξινομούν (τα αγάλματα) με μια ντουζίνα διαφορετικούς τρόπους, η τελική όμως δουλειά πρέπει να είναι έργο του κάθε νου που τα βλέπει. Τα αετώματα του ναού πλαισιώνουν τις δύο πλευρές του μουσείου… να ο Απόλλωνας. Κοιτάζει πάνω από τον ώμο του – μοιάζει να κοιτάζει μέσα και πάνω από τους αιώνες. Είναι ευθυτενής και γαλήνιος, αλλά να που έχει ανθρώπινο στόμα και πηγούνι, έτοιμο να τρεμουλιάσει ή να χαμογελάσει. Έτσι θα μπορούσε να μοιάζει ένα Έλληνας νέος, γυμνός στο φως του ήλιου. Υπάρχουν και άλλα μεγαλειώδη θραύσματα… Τα μαλλιά είναι μια λεία, πέτρινη κορδέλα, οι πτυχώσεις ακολουθούν αυστηρές γραμμές. Όμως, Θεέ μου, τι ομορφιά</a:t>
            </a:r>
            <a:r>
              <a:rPr lang="el-GR" sz="2200" i="1" dirty="0" smtClean="0"/>
              <a:t>!... </a:t>
            </a:r>
            <a:r>
              <a:rPr lang="el-GR" sz="2200" i="1" dirty="0" smtClean="0"/>
              <a:t>Πρέπει να τον δεις και να αφήσεις το μάτι σαν πλάσμα που απελευθερώθηκε να αναπηδήσει ακολουθώντας αυτές τις καμπύλες και τις κοιλότητες, γιατί έχει μυστικά ποθήσει τέτοιαν ομορφιά! Δεν ξέρεις μέχρι να ικανοποιήσεις τον πόθο σου, πόσο πολύ την πόθησε» (</a:t>
            </a:r>
            <a:r>
              <a:rPr lang="en-US" sz="2200" i="1" dirty="0" smtClean="0"/>
              <a:t>Diary of Virginia Woolf</a:t>
            </a:r>
            <a:r>
              <a:rPr lang="el-GR" sz="2200" i="1" dirty="0" smtClean="0"/>
              <a:t>, το πρώτο της ταξίδι στην Ολυμπία το 1906 )</a:t>
            </a:r>
          </a:p>
          <a:p>
            <a:endParaRPr lang="el-GR" dirty="0" smtClean="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457200" y="333375"/>
            <a:ext cx="8229600" cy="1800225"/>
          </a:xfrm>
        </p:spPr>
        <p:txBody>
          <a:bodyPr/>
          <a:lstStyle/>
          <a:p>
            <a:pPr eaLnBrk="1" hangingPunct="1"/>
            <a:r>
              <a:rPr lang="el-GR" sz="4000" b="1" i="1" smtClean="0"/>
              <a:t>Επιτόπια έρευνα</a:t>
            </a:r>
            <a:r>
              <a:rPr lang="el-GR" sz="4000" b="1" smtClean="0"/>
              <a:t> και </a:t>
            </a:r>
            <a:br>
              <a:rPr lang="el-GR" sz="4000" b="1" smtClean="0"/>
            </a:br>
            <a:r>
              <a:rPr lang="el-GR" sz="4000" b="1" i="1" smtClean="0"/>
              <a:t>συμμετοχική παρατήρηση</a:t>
            </a:r>
            <a:r>
              <a:rPr lang="el-GR" sz="3600" b="1" smtClean="0"/>
              <a:t>: </a:t>
            </a:r>
            <a:r>
              <a:rPr lang="en-US" sz="3600" b="1" smtClean="0"/>
              <a:t/>
            </a:r>
            <a:br>
              <a:rPr lang="en-US" sz="3600" b="1" smtClean="0"/>
            </a:br>
            <a:r>
              <a:rPr lang="el-GR" sz="3600" b="1" smtClean="0"/>
              <a:t>το στίγμα της ανθρωπολογίας και οι πυλώνες της εθνογραφικής έρευνας</a:t>
            </a:r>
          </a:p>
        </p:txBody>
      </p:sp>
      <p:sp>
        <p:nvSpPr>
          <p:cNvPr id="5123" name="2 - Θέση περιεχομένου"/>
          <p:cNvSpPr>
            <a:spLocks noGrp="1"/>
          </p:cNvSpPr>
          <p:nvPr>
            <p:ph idx="1"/>
          </p:nvPr>
        </p:nvSpPr>
        <p:spPr>
          <a:xfrm>
            <a:off x="0" y="2781300"/>
            <a:ext cx="9144000" cy="3933825"/>
          </a:xfrm>
        </p:spPr>
        <p:txBody>
          <a:bodyPr/>
          <a:lstStyle/>
          <a:p>
            <a:pPr eaLnBrk="1" hangingPunct="1">
              <a:buFont typeface="Arial" charset="0"/>
              <a:buNone/>
            </a:pPr>
            <a:r>
              <a:rPr lang="en-US" dirty="0" smtClean="0"/>
              <a:t>   </a:t>
            </a:r>
            <a:r>
              <a:rPr lang="el-GR" i="1" dirty="0" smtClean="0"/>
              <a:t>«Πέρασα πάνω από οκτώ μήνες σε ένα χωριό στα νησιά </a:t>
            </a:r>
            <a:r>
              <a:rPr lang="el-GR" i="1" dirty="0" err="1" smtClean="0"/>
              <a:t>Τρόμπριαντ</a:t>
            </a:r>
            <a:r>
              <a:rPr lang="el-GR" i="1" dirty="0" smtClean="0"/>
              <a:t> και αυτό μου απέδειξε πως ακόμη και ένας ασήμαντος παρατηρητής σαν κι εμένα μπορεί να συγκεντρώσει μεγάλο αριθμό αξιόπιστων πληροφοριών»</a:t>
            </a:r>
          </a:p>
          <a:p>
            <a:pPr eaLnBrk="1" hangingPunct="1">
              <a:buFont typeface="Arial" charset="0"/>
              <a:buNone/>
            </a:pPr>
            <a:r>
              <a:rPr lang="el-GR" dirty="0" smtClean="0"/>
              <a:t>    </a:t>
            </a:r>
            <a:r>
              <a:rPr lang="en-US" dirty="0" err="1" smtClean="0"/>
              <a:t>Bronislaw</a:t>
            </a:r>
            <a:r>
              <a:rPr lang="en-US" dirty="0" smtClean="0"/>
              <a:t> Malinowski, 1916</a:t>
            </a:r>
            <a:endParaRPr lang="el-GR" dirty="0" smtClean="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214290"/>
            <a:ext cx="8543956" cy="6643710"/>
          </a:xfrm>
        </p:spPr>
        <p:txBody>
          <a:bodyPr/>
          <a:lstStyle/>
          <a:p>
            <a:pPr>
              <a:buNone/>
            </a:pPr>
            <a:r>
              <a:rPr lang="el-GR" sz="2000" dirty="0" smtClean="0"/>
              <a:t>      </a:t>
            </a:r>
            <a:r>
              <a:rPr lang="el-GR" sz="2200" i="1" dirty="0" smtClean="0"/>
              <a:t>Για άλλη μια φορά ο αρχαίος Έλληνας πήρε το καλύτερο –εμείς είμαστε πολύ καθυστερημένοι οδοιπόροι: τα ιερά έχουν γκρεμιστεί και τα μαντεία είναι βουβά. Στην Ελλάδα έχεις πολύ συχνά την αίσθηση πως η φαντασμαγορία έχει περάσει προ πολλού και πως καθώς έφτασες πολύ αργά, έχει ελάχιστη σημασία τι σκέφτεσαι ή τι νιώθεις. Η σύγχρονη Ελλάδα είναι τόσο αδύναμη και εύθραυστη που θρυμματίζεται τελείως όταν έρχεται αντιμέτωπη και με το πιο ακατέργαστο ακόμη θραύσμα της παλιάς.</a:t>
            </a:r>
          </a:p>
          <a:p>
            <a:pPr>
              <a:buNone/>
            </a:pPr>
            <a:r>
              <a:rPr lang="el-GR" sz="2200" i="1" dirty="0" smtClean="0"/>
              <a:t>      </a:t>
            </a:r>
          </a:p>
          <a:p>
            <a:pPr>
              <a:buNone/>
            </a:pPr>
            <a:r>
              <a:rPr lang="el-GR" sz="2200" i="1" dirty="0" smtClean="0"/>
              <a:t>      Μονάχα η Ακρόπολη φαινόταν, να στέκει ψηλά πάνω από την πόλη. Ακλόνητη και κόκκινη και όλο νόημα  - μοναχική και ξέχωρη από όλο το σύγχρονο κόσμο. Τότε λοιπόν, αυτό και τους καλλίγραμμους, αδάμαστους λόφους μπόρεσα να τα αποχαιρετίσω, γιατί όλα αυτά είναι η Ελλάδα, κι έτσι τα γνώρισα και πάντα θα τα γνωρίζω. Σιωπή, τρομερή και αδιάλειπτη ,τα σαρώνει τώρα παντοτινά και κραυγή ανθρώπου δε θα τα ταράξει πλέον. Στο κάτω κάτω, όλος ο σαματάς που κατατρώγει τη βάση τους δεν είναι παρά εφήμερος κι ένας σοφός δε θα τον ακούσει περισσότερο απ’ </a:t>
            </a:r>
            <a:r>
              <a:rPr lang="el-GR" sz="2200" i="1" dirty="0" err="1" smtClean="0"/>
              <a:t>ό,τι</a:t>
            </a:r>
            <a:r>
              <a:rPr lang="el-GR" sz="2200" i="1" dirty="0" smtClean="0"/>
              <a:t> τον ακούν οι Έλληνες, που είναι νεκροί εδώ και χιλιάδες χρόνια.</a:t>
            </a:r>
          </a:p>
          <a:p>
            <a:endParaRPr lang="el-GR" sz="2200" i="1"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lstStyle/>
          <a:p>
            <a:pPr eaLnBrk="1" hangingPunct="1"/>
            <a:r>
              <a:rPr lang="el-GR" dirty="0" smtClean="0"/>
              <a:t>Πίσω στην Ευρώπη: το ζήτημα της «</a:t>
            </a:r>
            <a:r>
              <a:rPr lang="el-GR" dirty="0" err="1" smtClean="0"/>
              <a:t>ανθρωποθέασης</a:t>
            </a:r>
            <a:r>
              <a:rPr lang="el-GR" dirty="0" smtClean="0"/>
              <a:t>»</a:t>
            </a:r>
          </a:p>
        </p:txBody>
      </p:sp>
      <p:pic>
        <p:nvPicPr>
          <p:cNvPr id="48131" name="Picture 2" descr="C:\Users\BALIA\Contacts\Pictures\Γυναικα.Σώμα\saartjiebw-thumb-large.jpg"/>
          <p:cNvPicPr>
            <a:picLocks noGrp="1" noChangeAspect="1" noChangeArrowheads="1"/>
          </p:cNvPicPr>
          <p:nvPr>
            <p:ph idx="1"/>
          </p:nvPr>
        </p:nvPicPr>
        <p:blipFill>
          <a:blip r:embed="rId2"/>
          <a:srcRect/>
          <a:stretch>
            <a:fillRect/>
          </a:stretch>
        </p:blipFill>
        <p:spPr>
          <a:xfrm>
            <a:off x="900113" y="1658938"/>
            <a:ext cx="7488237" cy="4938712"/>
          </a:xfrm>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«Οι άλλοι» ως αντικείμενα </a:t>
            </a:r>
            <a:r>
              <a:rPr lang="el-GR" dirty="0" smtClean="0"/>
              <a:t>παρατήρησης: η ιστορία της </a:t>
            </a:r>
            <a:r>
              <a:rPr lang="el-GR" dirty="0" err="1" smtClean="0"/>
              <a:t>Σάαρτσι</a:t>
            </a:r>
            <a:r>
              <a:rPr lang="el-GR" dirty="0" smtClean="0"/>
              <a:t> </a:t>
            </a:r>
            <a:r>
              <a:rPr lang="el-GR" dirty="0" err="1" smtClean="0"/>
              <a:t>Μπάρτμαν</a:t>
            </a:r>
            <a:endParaRPr lang="el-GR" dirty="0"/>
          </a:p>
        </p:txBody>
      </p:sp>
      <p:pic>
        <p:nvPicPr>
          <p:cNvPr id="49155" name="Picture 2" descr="C:\Users\BALIA\Contacts\Pictures\Γυναικα.Σώμα\1030054.jpg"/>
          <p:cNvPicPr>
            <a:picLocks noGrp="1" noChangeAspect="1" noChangeArrowheads="1"/>
          </p:cNvPicPr>
          <p:nvPr>
            <p:ph idx="1"/>
          </p:nvPr>
        </p:nvPicPr>
        <p:blipFill>
          <a:blip r:embed="rId2"/>
          <a:srcRect/>
          <a:stretch>
            <a:fillRect/>
          </a:stretch>
        </p:blipFill>
        <p:spPr>
          <a:xfrm>
            <a:off x="457200" y="1825625"/>
            <a:ext cx="8229600" cy="4843463"/>
          </a:xfrm>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214313" y="285750"/>
            <a:ext cx="8786812" cy="6572250"/>
          </a:xfrm>
        </p:spPr>
        <p:txBody>
          <a:bodyPr rtlCol="0">
            <a:normAutofit fontScale="70000" lnSpcReduction="20000"/>
          </a:bodyPr>
          <a:lstStyle/>
          <a:p>
            <a:pPr eaLnBrk="1" fontAlgn="auto" hangingPunct="1">
              <a:spcAft>
                <a:spcPts val="0"/>
              </a:spcAft>
              <a:buFont typeface="Arial" pitchFamily="34" charset="0"/>
              <a:buChar char="•"/>
              <a:defRPr/>
            </a:pPr>
            <a:r>
              <a:rPr lang="el-GR" dirty="0" smtClean="0"/>
              <a:t>Μετά το θάνατό της στο Παρίσι το 1815, σε ηλικία μόλις 25 ετών από μολυσματική ασθένεια, το πτώμα της </a:t>
            </a:r>
            <a:r>
              <a:rPr lang="el-GR" dirty="0" err="1" smtClean="0"/>
              <a:t>Σάαρτζι</a:t>
            </a:r>
            <a:r>
              <a:rPr lang="el-GR" dirty="0" smtClean="0"/>
              <a:t> </a:t>
            </a:r>
            <a:r>
              <a:rPr lang="el-GR" dirty="0" err="1" smtClean="0"/>
              <a:t>Μπάρτμαν</a:t>
            </a:r>
            <a:r>
              <a:rPr lang="el-GR" dirty="0" smtClean="0"/>
              <a:t> υποβάλλεται σε εξονυχιστική έρευνα από τον Γάλλο ανατόμο Ντε </a:t>
            </a:r>
            <a:r>
              <a:rPr lang="el-GR" dirty="0" err="1" smtClean="0"/>
              <a:t>Μπλενβίλ</a:t>
            </a:r>
            <a:r>
              <a:rPr lang="el-GR" dirty="0" smtClean="0"/>
              <a:t> (</a:t>
            </a:r>
            <a:r>
              <a:rPr lang="el-GR" dirty="0" err="1" smtClean="0"/>
              <a:t>Henri</a:t>
            </a:r>
            <a:r>
              <a:rPr lang="el-GR" dirty="0" smtClean="0"/>
              <a:t> </a:t>
            </a:r>
            <a:r>
              <a:rPr lang="el-GR" dirty="0" err="1" smtClean="0"/>
              <a:t>Marie</a:t>
            </a:r>
            <a:r>
              <a:rPr lang="el-GR" dirty="0" smtClean="0"/>
              <a:t> </a:t>
            </a:r>
            <a:r>
              <a:rPr lang="el-GR" dirty="0" err="1" smtClean="0"/>
              <a:t>de</a:t>
            </a:r>
            <a:r>
              <a:rPr lang="el-GR" dirty="0" smtClean="0"/>
              <a:t> </a:t>
            </a:r>
            <a:r>
              <a:rPr lang="el-GR" dirty="0" err="1" smtClean="0"/>
              <a:t>Blainville</a:t>
            </a:r>
            <a:r>
              <a:rPr lang="el-GR" dirty="0" smtClean="0"/>
              <a:t>) και κατόπιν από τον </a:t>
            </a:r>
            <a:r>
              <a:rPr lang="el-GR" dirty="0" err="1" smtClean="0"/>
              <a:t>Ζορζ</a:t>
            </a:r>
            <a:r>
              <a:rPr lang="el-GR" dirty="0" smtClean="0"/>
              <a:t> </a:t>
            </a:r>
            <a:r>
              <a:rPr lang="el-GR" dirty="0" err="1" smtClean="0"/>
              <a:t>Κιβιέ</a:t>
            </a:r>
            <a:r>
              <a:rPr lang="el-GR" dirty="0" smtClean="0"/>
              <a:t> (</a:t>
            </a:r>
            <a:r>
              <a:rPr lang="el-GR" dirty="0" err="1" smtClean="0"/>
              <a:t>Georges</a:t>
            </a:r>
            <a:r>
              <a:rPr lang="el-GR" dirty="0" smtClean="0"/>
              <a:t> </a:t>
            </a:r>
            <a:r>
              <a:rPr lang="el-GR" dirty="0" err="1" smtClean="0"/>
              <a:t>Cuvier</a:t>
            </a:r>
            <a:r>
              <a:rPr lang="el-GR" dirty="0" smtClean="0"/>
              <a:t>), τον πιο διάσημο Γάλλο ανατόμο, παλαιοντολόγο και φυσιοδίφη της εποχής.</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r>
              <a:rPr lang="el-GR" dirty="0" smtClean="0"/>
              <a:t>Τα συμπεράσματα του </a:t>
            </a:r>
            <a:r>
              <a:rPr lang="el-GR" dirty="0" err="1" smtClean="0"/>
              <a:t>Κιβιέ</a:t>
            </a:r>
            <a:r>
              <a:rPr lang="el-GR" dirty="0" smtClean="0"/>
              <a:t> δημοσιεύτηκαν σε μια ειδική μονογραφία το 1817. Συγκρίνοντας κάποια ανατομικά χαρακτηριστικά της </a:t>
            </a:r>
            <a:r>
              <a:rPr lang="el-GR" dirty="0" err="1" smtClean="0"/>
              <a:t>Σάαρτζι</a:t>
            </a:r>
            <a:r>
              <a:rPr lang="el-GR" dirty="0" smtClean="0"/>
              <a:t> με αυτά των ουραγκοτάγκων, ο επιφανής ανατόμος κατέληξε στο προβλέψιμο συμπέρασμα ότι τόσο η πεπλατυσμένη μύτη, ο σχετικά μικρός εγκέφαλος, κυρίως όμως οι ογκώδεις γλουτοί (στεατοπυγία) και τα υπερμεγέθη προεξέχοντα εξωτερικά γεννητικά της όργανα υποδείκνυαν μια στενότερη συγγένεια με τα ανώτερα πρωτεύοντα (όπως οι ουραγκοτάγκοι) παρά με τους ανθρώπους.</a:t>
            </a:r>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Char char="•"/>
              <a:defRPr/>
            </a:pPr>
            <a:r>
              <a:rPr lang="el-GR" dirty="0" smtClean="0"/>
              <a:t>Σύμφωνα με τον </a:t>
            </a:r>
            <a:r>
              <a:rPr lang="el-GR" dirty="0" err="1" smtClean="0"/>
              <a:t>Κιβιέ</a:t>
            </a:r>
            <a:r>
              <a:rPr lang="el-GR" dirty="0" smtClean="0"/>
              <a:t> και τους συναδέλφους του, η «Αφροδίτη των Οτεντότων» βρισκόταν στο κατώτερο σκαλοπάτι της εξελικτικής κλίμακας που οδηγεί από τον πίθηκο στον άνθρωπο. Και μολονότι εμφανώς διέθετε ανθρώπινη συνείδηση, συναισθήματα και ικανότητα λόγου, ελάχιστα μόνο διέφερε από τους πιθήκους, σύμφωνα με τον διαπρεπή επιστήμονα!</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p:cNvSpPr>
            <a:spLocks noGrp="1"/>
          </p:cNvSpPr>
          <p:nvPr>
            <p:ph type="title"/>
          </p:nvPr>
        </p:nvSpPr>
        <p:spPr/>
        <p:txBody>
          <a:bodyPr/>
          <a:lstStyle/>
          <a:p>
            <a:r>
              <a:rPr lang="en-US" smtClean="0"/>
              <a:t>Lombros</a:t>
            </a:r>
            <a:r>
              <a:rPr lang="el-GR" smtClean="0"/>
              <a:t>ο: πως να διακρίνετε τους εγκληματίες!</a:t>
            </a:r>
          </a:p>
        </p:txBody>
      </p:sp>
      <p:sp>
        <p:nvSpPr>
          <p:cNvPr id="51203" name="2 - Θέση περιεχομένου"/>
          <p:cNvSpPr>
            <a:spLocks noGrp="1"/>
          </p:cNvSpPr>
          <p:nvPr>
            <p:ph idx="1"/>
          </p:nvPr>
        </p:nvSpPr>
        <p:spPr>
          <a:xfrm>
            <a:off x="0" y="1600200"/>
            <a:ext cx="9144000" cy="5257800"/>
          </a:xfrm>
        </p:spPr>
        <p:txBody>
          <a:bodyPr/>
          <a:lstStyle/>
          <a:p>
            <a:pPr>
              <a:buFont typeface="Arial" charset="0"/>
              <a:buNone/>
            </a:pPr>
            <a:r>
              <a:rPr lang="en-US" sz="2800" dirty="0" smtClean="0"/>
              <a:t>    </a:t>
            </a:r>
            <a:r>
              <a:rPr lang="el-GR" sz="2800" dirty="0" smtClean="0"/>
              <a:t>Το κυριότερο έργο του, </a:t>
            </a:r>
            <a:r>
              <a:rPr lang="el-GR" sz="2800" u="sng" dirty="0" smtClean="0"/>
              <a:t>«</a:t>
            </a:r>
            <a:r>
              <a:rPr lang="el-GR" sz="2800" i="1" u="sng" dirty="0" smtClean="0"/>
              <a:t>Ο Εγκληματίας άνθρωπος</a:t>
            </a:r>
            <a:r>
              <a:rPr lang="el-GR" sz="2800" u="sng" dirty="0" smtClean="0"/>
              <a:t>», </a:t>
            </a:r>
            <a:r>
              <a:rPr lang="el-GR" sz="2800" dirty="0" smtClean="0"/>
              <a:t>εκδόθηκε το 1</a:t>
            </a:r>
            <a:r>
              <a:rPr lang="en-US" sz="2800" dirty="0" smtClean="0"/>
              <a:t>876.</a:t>
            </a:r>
            <a:r>
              <a:rPr lang="el-GR" sz="2800" dirty="0" smtClean="0"/>
              <a:t> Σε αυτό, βασιζόμενος σε παρατηρήσεις του από τη συμπεριφορά των ζώων, των αρχαίων λαών και των άγριων φυλών, απέδωσε το έγκλημα σε </a:t>
            </a:r>
            <a:r>
              <a:rPr lang="el-GR" sz="2800" u="sng" dirty="0" smtClean="0"/>
              <a:t>αταβισμό,</a:t>
            </a:r>
            <a:r>
              <a:rPr lang="el-GR" sz="2800" dirty="0" smtClean="0"/>
              <a:t> δηλαδή σε επιστροφή του ατόμου σε παλαιότερη άγρια κατάσταση</a:t>
            </a:r>
            <a:r>
              <a:rPr lang="en-US" sz="2800" dirty="0" smtClean="0"/>
              <a:t>.</a:t>
            </a:r>
            <a:r>
              <a:rPr lang="el-GR" sz="2800" dirty="0" smtClean="0"/>
              <a:t> Υποστήριζε ότι ανατομικές έρευνες σε σώματα εγκληματιών που είχαν πεθάνει καθώς επίσης και </a:t>
            </a:r>
            <a:r>
              <a:rPr lang="el-GR" sz="2800" u="sng" dirty="0" smtClean="0"/>
              <a:t>εφαρμογές ανθρωπομετρικών μεθόδων πάνω σε κρατούμενους,</a:t>
            </a:r>
            <a:r>
              <a:rPr lang="el-GR" sz="2800" dirty="0" smtClean="0"/>
              <a:t> απεκάλυπταν ότι οι εγκληματίες ήταν σωματικά διαφοροποιημένοι από τους φυσιολογικούς ανθρώπους. </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357166"/>
            <a:ext cx="8229600" cy="5768997"/>
          </a:xfrm>
        </p:spPr>
        <p:txBody>
          <a:bodyPr/>
          <a:lstStyle/>
          <a:p>
            <a:pPr>
              <a:buNone/>
            </a:pPr>
            <a:r>
              <a:rPr lang="el-GR" dirty="0" smtClean="0"/>
              <a:t>    Αν η εγκληματικότητα ήταν χαρακτηριστικό που μεταβιβάζεται </a:t>
            </a:r>
            <a:r>
              <a:rPr lang="el-GR" u="sng" dirty="0" smtClean="0"/>
              <a:t>μέσω κληρονομικότητας,</a:t>
            </a:r>
            <a:r>
              <a:rPr lang="el-GR" dirty="0" smtClean="0"/>
              <a:t> τότε ο </a:t>
            </a:r>
            <a:r>
              <a:rPr lang="el-GR" u="sng" dirty="0" smtClean="0"/>
              <a:t>εκ γενετής εγκληματίας </a:t>
            </a:r>
            <a:r>
              <a:rPr lang="el-GR" dirty="0" smtClean="0"/>
              <a:t>θα μπορούσε να γίνει αντιληπτός από </a:t>
            </a:r>
            <a:r>
              <a:rPr lang="el-GR" u="sng" dirty="0" smtClean="0"/>
              <a:t>σωματικά, εξωτερικά χαρακτηριστικά</a:t>
            </a:r>
            <a:r>
              <a:rPr lang="el-GR" dirty="0" smtClean="0"/>
              <a:t>, όπως για παράδειγμα τα μεγάλα σαγόνια, τα ψηλά ζυγωματικά, η γαμψή μύτη, τα σαρκώδη χείλη </a:t>
            </a:r>
            <a:r>
              <a:rPr lang="el-GR" dirty="0" err="1" smtClean="0"/>
              <a:t>κ.ο.κ</a:t>
            </a:r>
            <a:r>
              <a:rPr lang="el-GR" dirty="0" smtClean="0"/>
              <a:t>. Στο έργο αυτό προχώρησε ακόμα παραπέρα, σε διαχωρισμό των </a:t>
            </a:r>
            <a:r>
              <a:rPr lang="el-GR" u="sng" dirty="0" smtClean="0"/>
              <a:t>βιολογικών στιγμάτων</a:t>
            </a:r>
            <a:r>
              <a:rPr lang="el-GR" dirty="0" smtClean="0"/>
              <a:t> ανάλογα με το είδος του εγκλήματος (λ.χ. οι δράστες εγκλημάτων κατά της ζωής έχουν κοντόχοντρα χέρια, ενώ οι δράστες κλοπών, απατών και βιασμών έχουν μακριά χέρια)</a:t>
            </a:r>
          </a:p>
          <a:p>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p:txBody>
          <a:bodyPr/>
          <a:lstStyle/>
          <a:p>
            <a:endParaRPr lang="el-GR" smtClean="0"/>
          </a:p>
        </p:txBody>
      </p:sp>
      <p:pic>
        <p:nvPicPr>
          <p:cNvPr id="52227" name="Picture 2" descr="C:\Users\Χρήστης\Desktop\ΓΥΝΑΙΚΕΣ.ΘΑΝΑΤΟΣ\C_Lombroso.jpg"/>
          <p:cNvPicPr>
            <a:picLocks noGrp="1" noChangeAspect="1" noChangeArrowheads="1"/>
          </p:cNvPicPr>
          <p:nvPr>
            <p:ph idx="1"/>
          </p:nvPr>
        </p:nvPicPr>
        <p:blipFill>
          <a:blip r:embed="rId2"/>
          <a:srcRect/>
          <a:stretch>
            <a:fillRect/>
          </a:stretch>
        </p:blipFill>
        <p:spPr>
          <a:xfrm>
            <a:off x="1714500" y="642938"/>
            <a:ext cx="5786438" cy="5786437"/>
          </a:xfrm>
          <a:noFill/>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endParaRPr lang="el-GR" smtClean="0"/>
          </a:p>
        </p:txBody>
      </p:sp>
      <p:pic>
        <p:nvPicPr>
          <p:cNvPr id="53251" name="Picture 2" descr="C:\Users\Χρήστης\Desktop\ΓΥΝΑΙΚΕΣ.ΘΑΝΑΤΟΣ\museo-lombroso.jpg"/>
          <p:cNvPicPr>
            <a:picLocks noGrp="1" noChangeAspect="1" noChangeArrowheads="1"/>
          </p:cNvPicPr>
          <p:nvPr>
            <p:ph idx="1"/>
          </p:nvPr>
        </p:nvPicPr>
        <p:blipFill>
          <a:blip r:embed="rId2"/>
          <a:srcRect/>
          <a:stretch>
            <a:fillRect/>
          </a:stretch>
        </p:blipFill>
        <p:spPr>
          <a:xfrm>
            <a:off x="617538" y="285750"/>
            <a:ext cx="7908925" cy="5840413"/>
          </a:xfrm>
          <a:noFill/>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286544"/>
          </a:xfrm>
        </p:spPr>
        <p:txBody>
          <a:bodyPr/>
          <a:lstStyle/>
          <a:p>
            <a:pPr>
              <a:buNone/>
            </a:pPr>
            <a:r>
              <a:rPr lang="el-GR" b="1" dirty="0" smtClean="0"/>
              <a:t>   </a:t>
            </a:r>
            <a:r>
              <a:rPr lang="el-GR" b="1" dirty="0" err="1" smtClean="0"/>
              <a:t>Φρανκενστάιν</a:t>
            </a:r>
            <a:r>
              <a:rPr lang="el-GR" b="1" dirty="0" smtClean="0"/>
              <a:t> ή ο Σύγχρονος Προμηθέας</a:t>
            </a:r>
            <a:r>
              <a:rPr lang="el-GR" dirty="0" smtClean="0"/>
              <a:t> (</a:t>
            </a:r>
            <a:r>
              <a:rPr lang="el-GR" i="1" dirty="0" err="1" smtClean="0"/>
              <a:t>Frankenstein</a:t>
            </a:r>
            <a:r>
              <a:rPr lang="el-GR" i="1" dirty="0" smtClean="0"/>
              <a:t>; </a:t>
            </a:r>
            <a:r>
              <a:rPr lang="el-GR" i="1" dirty="0" err="1" smtClean="0"/>
              <a:t>or</a:t>
            </a:r>
            <a:r>
              <a:rPr lang="el-GR" i="1" dirty="0" smtClean="0"/>
              <a:t>, </a:t>
            </a:r>
            <a:r>
              <a:rPr lang="el-GR" i="1" dirty="0" err="1" smtClean="0"/>
              <a:t>The</a:t>
            </a:r>
            <a:r>
              <a:rPr lang="el-GR" i="1" dirty="0" smtClean="0"/>
              <a:t> </a:t>
            </a:r>
            <a:r>
              <a:rPr lang="el-GR" i="1" dirty="0" err="1" smtClean="0"/>
              <a:t>Modern</a:t>
            </a:r>
            <a:r>
              <a:rPr lang="el-GR" i="1" dirty="0" smtClean="0"/>
              <a:t> </a:t>
            </a:r>
            <a:r>
              <a:rPr lang="el-GR" i="1" dirty="0" err="1" smtClean="0"/>
              <a:t>Prometheus</a:t>
            </a:r>
            <a:r>
              <a:rPr lang="el-GR" dirty="0" smtClean="0"/>
              <a:t>)</a:t>
            </a:r>
          </a:p>
          <a:p>
            <a:pPr>
              <a:buNone/>
            </a:pPr>
            <a:endParaRPr lang="el-GR" dirty="0" smtClean="0"/>
          </a:p>
          <a:p>
            <a:pPr>
              <a:buNone/>
            </a:pPr>
            <a:r>
              <a:rPr lang="el-GR" dirty="0" smtClean="0"/>
              <a:t>   Νουβέλα της Αγγλίδας συγγραφέως Μαίρη </a:t>
            </a:r>
            <a:r>
              <a:rPr lang="el-GR" dirty="0" err="1" smtClean="0"/>
              <a:t>Σέλεϊ</a:t>
            </a:r>
            <a:r>
              <a:rPr lang="el-GR" dirty="0" smtClean="0"/>
              <a:t>, που εκδόθηκε το 1818 στην Αγγλία. Η νουβέλα λέει την ιστορία του νεαρού φοιτητή ανατομίας και χειρουργικής, που ανακαλύπτει το μυστικό του πως να δίνει ζωή σε άψυχα πράγματα μέσω </a:t>
            </a:r>
            <a:r>
              <a:rPr lang="el-GR" dirty="0" smtClean="0"/>
              <a:t>αλχημείας. Ταυτόχρονα υπενθύμιζε </a:t>
            </a:r>
            <a:r>
              <a:rPr lang="el-GR" dirty="0" smtClean="0"/>
              <a:t>τους κινδύνους της </a:t>
            </a:r>
            <a:r>
              <a:rPr lang="el-GR" dirty="0" smtClean="0"/>
              <a:t>γνώσης</a:t>
            </a:r>
            <a:endParaRPr lang="el-GR"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a:lstStyle/>
          <a:p>
            <a:r>
              <a:rPr lang="el-GR" dirty="0" err="1" smtClean="0"/>
              <a:t>Ιατρικοποίηση</a:t>
            </a:r>
            <a:r>
              <a:rPr lang="el-GR" dirty="0" smtClean="0"/>
              <a:t> και </a:t>
            </a:r>
            <a:r>
              <a:rPr lang="el-GR" dirty="0" err="1" smtClean="0"/>
              <a:t>δαιμονοποίηση</a:t>
            </a:r>
            <a:r>
              <a:rPr lang="el-GR" dirty="0" smtClean="0"/>
              <a:t>… της γυναικείας φύσης, 19</a:t>
            </a:r>
            <a:r>
              <a:rPr lang="el-GR" baseline="30000" dirty="0" smtClean="0"/>
              <a:t>ος</a:t>
            </a:r>
            <a:r>
              <a:rPr lang="el-GR" dirty="0" smtClean="0"/>
              <a:t> αιώνας</a:t>
            </a:r>
            <a:endParaRPr lang="el-GR" dirty="0"/>
          </a:p>
        </p:txBody>
      </p:sp>
      <p:sp>
        <p:nvSpPr>
          <p:cNvPr id="3" name="2 - Θέση περιεχομένου"/>
          <p:cNvSpPr>
            <a:spLocks noGrp="1"/>
          </p:cNvSpPr>
          <p:nvPr>
            <p:ph idx="1"/>
          </p:nvPr>
        </p:nvSpPr>
        <p:spPr>
          <a:xfrm>
            <a:off x="457200" y="2500306"/>
            <a:ext cx="8229600" cy="3625857"/>
          </a:xfrm>
        </p:spPr>
        <p:txBody>
          <a:bodyPr/>
          <a:lstStyle/>
          <a:p>
            <a:r>
              <a:rPr lang="el-GR" dirty="0" smtClean="0"/>
              <a:t>Γυναικεία </a:t>
            </a:r>
            <a:r>
              <a:rPr lang="el-GR" dirty="0" smtClean="0"/>
              <a:t>Υστερία Το υστερικό σώμα της διαζευγμένης)</a:t>
            </a:r>
            <a:endParaRPr lang="el-GR" dirty="0" smtClean="0"/>
          </a:p>
          <a:p>
            <a:endParaRPr lang="el-GR" dirty="0" smtClean="0"/>
          </a:p>
          <a:p>
            <a:pPr>
              <a:buNone/>
            </a:pPr>
            <a:endParaRPr lang="el-GR" dirty="0" smtClean="0"/>
          </a:p>
          <a:p>
            <a:r>
              <a:rPr lang="el-GR" dirty="0" smtClean="0"/>
              <a:t>Νευρική Ανορεξία</a:t>
            </a:r>
            <a:endParaRPr lang="el-G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eaLnBrk="1" hangingPunct="1"/>
            <a:r>
              <a:rPr lang="en-US" smtClean="0"/>
              <a:t>Claude Levi-Strauss</a:t>
            </a:r>
            <a:endParaRPr lang="el-GR" smtClean="0"/>
          </a:p>
        </p:txBody>
      </p:sp>
      <p:sp>
        <p:nvSpPr>
          <p:cNvPr id="6147" name="2 - Θέση περιεχομένου"/>
          <p:cNvSpPr>
            <a:spLocks noGrp="1"/>
          </p:cNvSpPr>
          <p:nvPr>
            <p:ph idx="1"/>
          </p:nvPr>
        </p:nvSpPr>
        <p:spPr/>
        <p:txBody>
          <a:bodyPr/>
          <a:lstStyle/>
          <a:p>
            <a:pPr eaLnBrk="1" hangingPunct="1">
              <a:buFont typeface="Arial" charset="0"/>
              <a:buNone/>
            </a:pPr>
            <a:r>
              <a:rPr lang="el-GR" sz="3600" dirty="0" smtClean="0"/>
              <a:t>   </a:t>
            </a:r>
            <a:r>
              <a:rPr lang="el-GR" sz="3600" i="1" dirty="0" smtClean="0"/>
              <a:t>«Το αντικείμενο έρευνας της ανθρωπολογίας είναι η ανθρωπότητα, αλλά σε αντίθεση με τις άλλες επιστήμες, προσπαθεί να συλλάβει το αντικείμενό της στην ποικιλότητα των εκφάνσεών του»</a:t>
            </a: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p:txBody>
          <a:bodyPr/>
          <a:lstStyle/>
          <a:p>
            <a:endParaRPr lang="el-GR" smtClean="0"/>
          </a:p>
        </p:txBody>
      </p:sp>
      <p:pic>
        <p:nvPicPr>
          <p:cNvPr id="54275" name="Picture 2" descr="C:\Users\Χρήστης\Desktop\ΓΥΝΑΙΚΕΣ.ΘΑΝΑΤΟΣ\lombroso_plate.jpg"/>
          <p:cNvPicPr>
            <a:picLocks noGrp="1" noChangeAspect="1" noChangeArrowheads="1"/>
          </p:cNvPicPr>
          <p:nvPr>
            <p:ph idx="1"/>
          </p:nvPr>
        </p:nvPicPr>
        <p:blipFill>
          <a:blip r:embed="rId2"/>
          <a:srcRect/>
          <a:stretch>
            <a:fillRect/>
          </a:stretch>
        </p:blipFill>
        <p:spPr>
          <a:xfrm>
            <a:off x="1428750" y="428625"/>
            <a:ext cx="6500813" cy="6072188"/>
          </a:xfrm>
          <a:noFill/>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Picture 2" descr="E:\ΦΥΛΑ.pptx\foto10.png"/>
          <p:cNvPicPr>
            <a:picLocks noGrp="1" noChangeAspect="1" noChangeArrowheads="1"/>
          </p:cNvPicPr>
          <p:nvPr>
            <p:ph idx="1"/>
          </p:nvPr>
        </p:nvPicPr>
        <p:blipFill>
          <a:blip r:embed="rId2" cstate="print"/>
          <a:srcRect/>
          <a:stretch>
            <a:fillRect/>
          </a:stretch>
        </p:blipFill>
        <p:spPr bwMode="auto">
          <a:xfrm>
            <a:off x="1500166" y="785794"/>
            <a:ext cx="5643601" cy="535785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197493"/>
          </a:xfrm>
        </p:spPr>
        <p:txBody>
          <a:bodyPr/>
          <a:lstStyle/>
          <a:p>
            <a:pPr>
              <a:buNone/>
            </a:pPr>
            <a:r>
              <a:rPr lang="el-GR" dirty="0" smtClean="0"/>
              <a:t>   Αυτές οι φωτογραφίες, που δημοσιεύθηκαν στο Παρίσι το 1892, απεικονίζουν μια νεαρή γυναίκα με «σπλαχνική υστερική ανορεξία», η οποία σταδιακά εγκατέλειψε το φαγητό ώσπου τελικά ανέπτυξε καχεξία - μια κατάσταση όπου το σώμα είναι τόσο υποσιτισμένο που δεν μπορεί να επανέλθει στα φυσιολογικά του επίπεδα. Τότε, πίστευαν ότι η ανορεξία είναι μία εφηβική ασθένεια που αφορά μόνο κορίτσια</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r>
              <a:rPr lang="en-US" smtClean="0"/>
              <a:t>Clifford Geertz</a:t>
            </a:r>
            <a:endParaRPr lang="el-GR" smtClean="0"/>
          </a:p>
        </p:txBody>
      </p:sp>
      <p:sp>
        <p:nvSpPr>
          <p:cNvPr id="3" name="2 - Θέση περιεχομένου"/>
          <p:cNvSpPr>
            <a:spLocks noGrp="1"/>
          </p:cNvSpPr>
          <p:nvPr>
            <p:ph idx="1"/>
          </p:nvPr>
        </p:nvSpPr>
        <p:spPr>
          <a:xfrm>
            <a:off x="457200" y="1600200"/>
            <a:ext cx="8229600" cy="5257800"/>
          </a:xfrm>
        </p:spPr>
        <p:txBody>
          <a:bodyPr rtlCol="0">
            <a:normAutofit lnSpcReduction="10000"/>
          </a:bodyPr>
          <a:lstStyle/>
          <a:p>
            <a:pPr eaLnBrk="1" fontAlgn="auto" hangingPunct="1">
              <a:spcAft>
                <a:spcPts val="0"/>
              </a:spcAft>
              <a:buFont typeface="Arial" pitchFamily="34" charset="0"/>
              <a:buNone/>
              <a:defRPr/>
            </a:pPr>
            <a:r>
              <a:rPr lang="el-GR" i="1" dirty="0" smtClean="0"/>
              <a:t>    «Αν θέλουμε να ανακαλύψουμε τι είναι ο άνθρωπος, δεν έχουμε παρά να ψάξουμε αυτό που πραγματικά είναι: και αυτό που είναι ποικίλλει. Μόνο αν κατανοήσουμε την ποικιλότητά του –το εύρος, τη φύση, τη βάση και τις συνεπαγωγές της- θα καταφέρουμε να συγκροτήσουμε μια έννοια της ανθρώπινης φύσης, η οποία, όντας κάτι περισσότερο από ένα στατιστικό μέγεθος και κάτι λιγότερο από μια πριμιτιβιστική φαντασίωση, είναι ουσιαστική και αληθινή»</a:t>
            </a:r>
            <a:endParaRPr lang="el-GR" i="1"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l-GR" dirty="0" smtClean="0"/>
              <a:t>Ενδιαφέρον κατά παράδοση για μικρής κλίμακας μη-βιομηχανικές κοινωνίες</a:t>
            </a:r>
          </a:p>
          <a:p>
            <a:pPr eaLnBrk="1" fontAlgn="auto" hangingPunct="1">
              <a:spcAft>
                <a:spcPts val="0"/>
              </a:spcAft>
              <a:buFont typeface="Arial" pitchFamily="34" charset="0"/>
              <a:buChar char="•"/>
              <a:defRPr/>
            </a:pPr>
            <a:r>
              <a:rPr lang="el-GR" dirty="0" smtClean="0"/>
              <a:t>Μικροί τόποι, μεγάλα ερωτήματα</a:t>
            </a:r>
          </a:p>
          <a:p>
            <a:pPr eaLnBrk="1" fontAlgn="auto" hangingPunct="1">
              <a:spcAft>
                <a:spcPts val="0"/>
              </a:spcAft>
              <a:buFont typeface="Arial" pitchFamily="34" charset="0"/>
              <a:buChar char="•"/>
              <a:defRPr/>
            </a:pPr>
            <a:r>
              <a:rPr lang="el-GR" dirty="0" smtClean="0"/>
              <a:t>Καθολικότητα και σχετικισμός: καθολικό και επιμέρους</a:t>
            </a:r>
          </a:p>
          <a:p>
            <a:pPr eaLnBrk="1" fontAlgn="auto" hangingPunct="1">
              <a:spcAft>
                <a:spcPts val="0"/>
              </a:spcAft>
              <a:buFont typeface="Arial" pitchFamily="34" charset="0"/>
              <a:buChar char="•"/>
              <a:defRPr/>
            </a:pPr>
            <a:r>
              <a:rPr lang="el-GR" dirty="0" smtClean="0"/>
              <a:t>Η ανθρωπολογία και η αποικιοκρατική εκμετάλλευση</a:t>
            </a:r>
          </a:p>
          <a:p>
            <a:pPr eaLnBrk="1" fontAlgn="auto" hangingPunct="1">
              <a:spcAft>
                <a:spcPts val="0"/>
              </a:spcAft>
              <a:buFont typeface="Arial" pitchFamily="34" charset="0"/>
              <a:buChar char="•"/>
              <a:defRPr/>
            </a:pPr>
            <a:r>
              <a:rPr lang="el-GR" dirty="0" smtClean="0"/>
              <a:t>Κοινωνιολογία και Ανθρωπολογία: εντός και εκτός του ευρωπαϊκού κόσμου</a:t>
            </a:r>
            <a:endParaRPr lang="el-G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75"/>
            <a:ext cx="8229600" cy="703263"/>
          </a:xfrm>
        </p:spPr>
        <p:txBody>
          <a:bodyPr rtlCol="0">
            <a:normAutofit fontScale="90000"/>
          </a:bodyPr>
          <a:lstStyle/>
          <a:p>
            <a:pPr eaLnBrk="1" fontAlgn="auto" hangingPunct="1">
              <a:spcAft>
                <a:spcPts val="0"/>
              </a:spcAft>
              <a:defRPr/>
            </a:pPr>
            <a:r>
              <a:rPr lang="el-GR" b="1" i="1" dirty="0" smtClean="0"/>
              <a:t>Κοινωνία</a:t>
            </a:r>
            <a:r>
              <a:rPr lang="el-GR" b="1" dirty="0" smtClean="0"/>
              <a:t> και </a:t>
            </a:r>
            <a:r>
              <a:rPr lang="el-GR" b="1" i="1" dirty="0" smtClean="0"/>
              <a:t>Πολιτισμός</a:t>
            </a:r>
            <a:r>
              <a:rPr lang="el-GR" b="1" dirty="0" smtClean="0"/>
              <a:t>: </a:t>
            </a:r>
            <a:br>
              <a:rPr lang="el-GR" b="1" dirty="0" smtClean="0"/>
            </a:br>
            <a:r>
              <a:rPr lang="el-GR" b="1" dirty="0" smtClean="0"/>
              <a:t>εννοιολογικό οπλοστάσιο της ανθρωπολογίας</a:t>
            </a:r>
            <a:endParaRPr lang="el-GR" b="1" dirty="0"/>
          </a:p>
        </p:txBody>
      </p:sp>
      <p:sp>
        <p:nvSpPr>
          <p:cNvPr id="3" name="2 - Θέση περιεχομένου"/>
          <p:cNvSpPr>
            <a:spLocks noGrp="1"/>
          </p:cNvSpPr>
          <p:nvPr>
            <p:ph idx="1"/>
          </p:nvPr>
        </p:nvSpPr>
        <p:spPr>
          <a:xfrm>
            <a:off x="457200" y="2420938"/>
            <a:ext cx="8229600" cy="3705225"/>
          </a:xfrm>
        </p:spPr>
        <p:txBody>
          <a:bodyPr rtlCol="0">
            <a:normAutofit fontScale="92500"/>
          </a:bodyPr>
          <a:lstStyle/>
          <a:p>
            <a:pPr eaLnBrk="1" fontAlgn="auto" hangingPunct="1">
              <a:spcAft>
                <a:spcPts val="0"/>
              </a:spcAft>
              <a:buFont typeface="Arial" pitchFamily="34" charset="0"/>
              <a:buChar char="•"/>
              <a:defRPr/>
            </a:pPr>
            <a:r>
              <a:rPr lang="el-GR" dirty="0" smtClean="0"/>
              <a:t>Έννοια της κοινωνικής δομής/ πλέγμα φανερών και αφανών σχέσεων/ κανονικότητες</a:t>
            </a:r>
          </a:p>
          <a:p>
            <a:pPr eaLnBrk="1" fontAlgn="auto" hangingPunct="1">
              <a:spcAft>
                <a:spcPts val="0"/>
              </a:spcAft>
              <a:buFont typeface="Arial" pitchFamily="34" charset="0"/>
              <a:buChar char="•"/>
              <a:defRPr/>
            </a:pPr>
            <a:r>
              <a:rPr lang="el-GR" dirty="0" smtClean="0"/>
              <a:t>Ο πολιτισμός είναι οι «ικανότητες, έννοιες και μορφές συμπεριφοράς που οι άνθρωποι έχουν αποκτήσει ως μέλη μιας κοινωνίας» </a:t>
            </a:r>
            <a:r>
              <a:rPr lang="en-US" dirty="0" smtClean="0"/>
              <a:t>E. Taylor</a:t>
            </a:r>
          </a:p>
          <a:p>
            <a:pPr eaLnBrk="1" fontAlgn="auto" hangingPunct="1">
              <a:spcAft>
                <a:spcPts val="0"/>
              </a:spcAft>
              <a:buFont typeface="Arial" pitchFamily="34" charset="0"/>
              <a:buChar char="•"/>
              <a:defRPr/>
            </a:pPr>
            <a:r>
              <a:rPr lang="el-GR" dirty="0" smtClean="0"/>
              <a:t>Ο πολιτισμός αναφέρεται όχι μόνο στις ομοιότητες αλλά και τις διαφορές</a:t>
            </a:r>
            <a:endParaRPr lang="el-GR"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2551</Words>
  <Application>Microsoft Office PowerPoint</Application>
  <PresentationFormat>Προβολή στην οθόνη (4:3)</PresentationFormat>
  <Paragraphs>129</Paragraphs>
  <Slides>62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62</vt:i4>
      </vt:variant>
    </vt:vector>
  </HeadingPairs>
  <TitlesOfParts>
    <vt:vector size="63" baseType="lpstr">
      <vt:lpstr>Θέμα του Office</vt:lpstr>
      <vt:lpstr>Thomas Hylland Eriksen, 2007, Μικροί τόποι, μεγάλα ζητήματα. Μια εισαγωγή στην κοινωνική και πολιτισμική ανθρωπολογία,  Ι. Μάνος (επιμ), Αθήνα: ΚΡΙΤΙΚΗ</vt:lpstr>
      <vt:lpstr>Περιεχόμενα του βιβλίου</vt:lpstr>
      <vt:lpstr>«Στρωματική» ανάγνωση και κατανόηση των διαφορετικών πλευρών της ανθρώπινης ύπαρξης</vt:lpstr>
      <vt:lpstr>Η κοινωνική και πολιτισμική ανθρωπολογία προσπαθεί να εξηγήσει την ποικιλότητα  του κόσμου μας</vt:lpstr>
      <vt:lpstr>Επιτόπια έρευνα και  συμμετοχική παρατήρηση:  το στίγμα της ανθρωπολογίας και οι πυλώνες της εθνογραφικής έρευνας</vt:lpstr>
      <vt:lpstr>Claude Levi-Strauss</vt:lpstr>
      <vt:lpstr>Clifford Geertz</vt:lpstr>
      <vt:lpstr>Διαφάνεια 8</vt:lpstr>
      <vt:lpstr>Κοινωνία και Πολιτισμός:  εννοιολογικό οπλοστάσιο της ανθρωπολογίας</vt:lpstr>
      <vt:lpstr>Κοινωνίες «εξωτικές»…</vt:lpstr>
      <vt:lpstr>Εξωτικών κοινωνιών συνέχεια…</vt:lpstr>
      <vt:lpstr>Αρκούντος εξωτικές…</vt:lpstr>
      <vt:lpstr>Διαφορετικές, εξωτικές. παραδοσιακές, απομακρυσμένες, απομονωμένες;;; Πρωτόγονες;;;</vt:lpstr>
      <vt:lpstr>Κοινωνίες λιγότερο «εξωτικές»…</vt:lpstr>
      <vt:lpstr>Για την ιστορία του πράγματος…</vt:lpstr>
      <vt:lpstr>ΟΙ ΕΠΙΡΡΟΕΣ:</vt:lpstr>
      <vt:lpstr>Κλειστές λέσχες (club), καφές και ελιτισμός…</vt:lpstr>
      <vt:lpstr>Το ρεύμα του ρομαντισμού</vt:lpstr>
      <vt:lpstr>Οι μεγάλες γεωγραφικές «ανακαλύψεις»</vt:lpstr>
      <vt:lpstr>Διαφάνεια 20</vt:lpstr>
      <vt:lpstr>«Θέλημα… Θεού  να κατακτήσουμε τον κόσμο»</vt:lpstr>
      <vt:lpstr>Το κυνήγι των μαγισσών!</vt:lpstr>
      <vt:lpstr>Η περίοδος του διαφωτισμού δεν ήταν και τόσο «φωτεινή»…</vt:lpstr>
      <vt:lpstr>Οι μεγάλες επιστημονικές και τεχνολογικές ανακαλύψεις</vt:lpstr>
      <vt:lpstr>Τα πρώτα εργοστάσια</vt:lpstr>
      <vt:lpstr>Η σκοτεινή όψη ενός «πεφωτισμένου» Διαφωτισμού… </vt:lpstr>
      <vt:lpstr>Ομαδικοί τάφοι Ινδιάνων… Ανθρωπολόγοι: συνεργοί ή θεατές των αποικιοκρατικών εγκλημάτων;</vt:lpstr>
      <vt:lpstr>Οι μεγάλες «ανακαλύψεις» και ο αποικιοκρατικός χορός….</vt:lpstr>
      <vt:lpstr>Διαφάνεια 29</vt:lpstr>
      <vt:lpstr>Διαφάνεια 30</vt:lpstr>
      <vt:lpstr>Διαφάνεια 31</vt:lpstr>
      <vt:lpstr>Η Παγκόσμια έκθεση στο Crystal Palace.  Οι αυτοκρατορίες εκθέτουν τον πλούτο τους</vt:lpstr>
      <vt:lpstr>Δείτε τους είναι διαφορετικοί…</vt:lpstr>
      <vt:lpstr>«Οι άλλοι» μέσα σε κάγκελα και κλουβιά…</vt:lpstr>
      <vt:lpstr>Η βικτοριανή ανθρωπολογία </vt:lpstr>
      <vt:lpstr>Διαφάνεια 36</vt:lpstr>
      <vt:lpstr>Διαφάνεια 37</vt:lpstr>
      <vt:lpstr>Διαφάνεια 38</vt:lpstr>
      <vt:lpstr>Ο Ευρωπαϊκός ρατσισμός: εισαγωγή στο φυλετικό μίσος, Ζ. Δ Παπαδημητρίου, 2000</vt:lpstr>
      <vt:lpstr>Διαφάνεια 40</vt:lpstr>
      <vt:lpstr>«Πατέρες» του βιολογικού ρατσισμού </vt:lpstr>
      <vt:lpstr>A. De Gobinau</vt:lpstr>
      <vt:lpstr>Διαφάνεια 43</vt:lpstr>
      <vt:lpstr>Περί Ελλάδας και Ελλήνων…</vt:lpstr>
      <vt:lpstr>Στη χώρα του φεγγαριού, Βρετανίδες περιηγήτριες στην Ελλάδα (1718-1932)</vt:lpstr>
      <vt:lpstr>Ελλάδα, Δύση και Περιηγητές…</vt:lpstr>
      <vt:lpstr>Διαφάνεια 47</vt:lpstr>
      <vt:lpstr>Η Βιρτζίνια Γουλφ επισκέπτεται την Ελλάδα… μια ετεροτοπία και ετεροχρονία</vt:lpstr>
      <vt:lpstr>Διαφάνεια 49</vt:lpstr>
      <vt:lpstr>Διαφάνεια 50</vt:lpstr>
      <vt:lpstr>Πίσω στην Ευρώπη: το ζήτημα της «ανθρωποθέασης»</vt:lpstr>
      <vt:lpstr>«Οι άλλοι» ως αντικείμενα παρατήρησης: η ιστορία της Σάαρτσι Μπάρτμαν</vt:lpstr>
      <vt:lpstr>Διαφάνεια 53</vt:lpstr>
      <vt:lpstr>Lombrosο: πως να διακρίνετε τους εγκληματίες!</vt:lpstr>
      <vt:lpstr>Διαφάνεια 55</vt:lpstr>
      <vt:lpstr>Διαφάνεια 56</vt:lpstr>
      <vt:lpstr>Διαφάνεια 57</vt:lpstr>
      <vt:lpstr>Διαφάνεια 58</vt:lpstr>
      <vt:lpstr>Ιατρικοποίηση και δαιμονοποίηση… της γυναικείας φύσης, 19ος αιώνας</vt:lpstr>
      <vt:lpstr>Διαφάνεια 60</vt:lpstr>
      <vt:lpstr>Διαφάνεια 61</vt:lpstr>
      <vt:lpstr>Διαφάνεια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κοινωνική και πολιτισμική ανθρωπολογία προσπαθεί να εξηγήσει την ποκιλότητα του κόσμου μας</dc:title>
  <dc:creator>BALIA</dc:creator>
  <cp:lastModifiedBy>Χρήστης</cp:lastModifiedBy>
  <cp:revision>68</cp:revision>
  <dcterms:created xsi:type="dcterms:W3CDTF">2015-09-01T07:21:45Z</dcterms:created>
  <dcterms:modified xsi:type="dcterms:W3CDTF">2020-11-04T06:58:55Z</dcterms:modified>
</cp:coreProperties>
</file>