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5687FED-57B6-43EF-99EE-5568330759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542EE90-E81B-48AB-9139-A67974632D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8CB4B7A-61A2-41B9-80FB-F7700DE5F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DF41-8E36-4F01-8777-A0FAA5668605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0B24230-F950-468B-9C62-902EECB3D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566AC22-F008-45E9-965C-62B872467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A5A4-F02C-4B70-8519-931F1B98C1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3993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2887275-B67F-4305-9632-7E9B40D4E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37B8258-0E03-4553-8432-2F42EBA04A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67CFB56-9110-4E3C-A9B1-EBBA7F43E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DF41-8E36-4F01-8777-A0FAA5668605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F63D3B3-CE31-4CEE-8C16-9BFAEB89D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18BBF76-0C49-45C8-834C-1D2470CDE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A5A4-F02C-4B70-8519-931F1B98C1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4408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AFBD47B9-5F1E-4BFC-B560-89BEE4219B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64EEB98-BD09-4A58-904E-474CC3D63D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E39E2C1-D3D0-43AD-B374-94BED26C9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DF41-8E36-4F01-8777-A0FAA5668605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E9429CB-9461-447E-82B2-9DAA1E66B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EA1524D-0A69-4BCB-B332-9A9A9DC32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A5A4-F02C-4B70-8519-931F1B98C1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404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A995C19-E99F-478C-9BAD-DE5064ED9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694BD39-B58D-4528-BD61-9582223B1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E58E3B6-7D96-4DB6-B5FA-36F03A6F6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DF41-8E36-4F01-8777-A0FAA5668605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9D3730F-B14F-4A79-ADDE-2F6C15EA8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0601605-EAF4-4953-90BE-D950E731A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A5A4-F02C-4B70-8519-931F1B98C1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9874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09BAE8-8030-4841-8178-5A5875C66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FF97076-414A-4382-A2D3-EBE4F6C73A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51A3BBB-5251-4301-80CF-0C568B48F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DF41-8E36-4F01-8777-A0FAA5668605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A0069D0-C1E8-4462-A043-E0E8CE9C6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C651868-D998-4B3E-8F4A-B8F2DB39F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A5A4-F02C-4B70-8519-931F1B98C1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057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281396F-0873-4D4B-A3E1-26C195987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B8DC69A-0D6C-4F4D-9536-8EF794CCD8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F0D165C-B771-45FE-9E59-314763A118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D966354-1222-4296-9259-21EA3D4C2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DF41-8E36-4F01-8777-A0FAA5668605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A2F7ACB-9B9E-4077-B6FE-8FF5E0A81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28A1DAF-9194-426E-B25B-7166F6948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A5A4-F02C-4B70-8519-931F1B98C1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2941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6A0BDE-93BC-4178-991C-74F73706B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A609A26-805E-42BD-9FC4-F990EF23A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7F3386D-54AC-4129-993B-38CDB61134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4F84B782-8895-4FA6-A8FE-603A6867C3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FF7B0384-DEE7-449A-93CF-3CE97AC080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A9774E7A-2643-46C6-AB35-97963FCDF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DF41-8E36-4F01-8777-A0FAA5668605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F728D304-926F-41DE-9ECA-0D5925987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0C057751-94D9-4E59-A5BB-247BC0D04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A5A4-F02C-4B70-8519-931F1B98C1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8238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90B50A5-D152-4161-9D59-9A407968E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87E47468-9950-429F-873C-EEF43A2C7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DF41-8E36-4F01-8777-A0FAA5668605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CE11758-9307-430F-BB46-9BF2FAF31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3EA21F86-AE00-4479-BD2A-80783C250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A5A4-F02C-4B70-8519-931F1B98C1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715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50B2904B-2079-4DC4-BF5D-033B7D0F6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DF41-8E36-4F01-8777-A0FAA5668605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D85C0A83-7E4D-437B-81E9-B56B2501F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E6E546A9-5DDD-4957-A66A-10F1C60EE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A5A4-F02C-4B70-8519-931F1B98C1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6785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9140A19-21BF-4AA7-A180-591DD77C2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8A9EA6E-CB62-4472-8D3F-C35321F46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BA77ED0-6A1B-49A6-823F-3F019BB934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2E9CCD2-E5CF-4A6C-A8BD-2842B1FED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DF41-8E36-4F01-8777-A0FAA5668605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EF1F3E4-0AB8-4BA1-8CC9-B7437FBEE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5B2CAEA-9062-4DD1-A71B-44881D681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A5A4-F02C-4B70-8519-931F1B98C1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37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5362FBC-9870-4252-90FC-5916716AE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1FF5E42C-9919-4F76-9F99-C73E9B1562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20D4502-F4DD-414F-9CAD-BE1D8DA073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2B38C9F-1FA9-4CAE-9F0B-7878E6D8D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DF41-8E36-4F01-8777-A0FAA5668605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3C37EC7-1C79-4EDD-A834-63FFA781D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466813F-0AC3-42D9-994E-95C4FE9DE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A5A4-F02C-4B70-8519-931F1B98C1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8014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DE0861E0-83F3-4575-AE31-961671D12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EDEE202-1E0F-4727-BF19-59C1A7641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4400C93-4901-4B87-8B29-9F627723FD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2DF41-8E36-4F01-8777-A0FAA5668605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BC46969-B22F-4F14-BE94-6CC8A2727C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488D553-67EF-4C97-8A7B-2F3F415823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1A5A4-F02C-4B70-8519-931F1B98C1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4561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2C8671E-675D-4594-BC14-2A9AED8AECD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90000"/>
          </a:blip>
          <a:srcRect t="6789" b="8942"/>
          <a:stretch/>
        </p:blipFill>
        <p:spPr>
          <a:xfrm>
            <a:off x="1" y="10"/>
            <a:ext cx="12191999" cy="6857989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8330ED95-C596-4326-B8E9-DEA1F6141B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6800"/>
              <a:t>Ανθρώπινα δικαιώματα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BF1F51C-4439-46CC-AB15-D4CDB97E39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55135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F8B0E8-B234-4D2F-BBC1-A3C270E69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E714A5F-528E-409F-937C-7D69F6264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/>
              <a:t>Απαλλαγές επιτρέπονται, εφ’ όσον δεν προσκρούουν στην αρχή της καθολικότητας και της φορολογικής δικαιοσύνης.</a:t>
            </a:r>
          </a:p>
        </p:txBody>
      </p:sp>
    </p:spTree>
    <p:extLst>
      <p:ext uri="{BB962C8B-B14F-4D97-AF65-F5344CB8AC3E}">
        <p14:creationId xmlns:p14="http://schemas.microsoft.com/office/powerpoint/2010/main" val="3554557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F539261-F05E-4884-9E08-645DE6A3A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8664454-12FC-4E8D-87CB-F1E81E301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dirty="0"/>
          </a:p>
          <a:p>
            <a:pPr algn="ctr"/>
            <a:endParaRPr lang="el-GR" dirty="0"/>
          </a:p>
          <a:p>
            <a:pPr algn="ctr"/>
            <a:endParaRPr lang="el-GR" dirty="0"/>
          </a:p>
          <a:p>
            <a:pPr marL="0" indent="0" algn="ctr">
              <a:buNone/>
            </a:pPr>
            <a:r>
              <a:rPr lang="el-GR"/>
              <a:t>Σας </a:t>
            </a:r>
            <a:r>
              <a:rPr lang="el-GR" dirty="0"/>
              <a:t>ευχαριστώ για την προσοχή σας.</a:t>
            </a:r>
          </a:p>
        </p:txBody>
      </p:sp>
    </p:spTree>
    <p:extLst>
      <p:ext uri="{BB962C8B-B14F-4D97-AF65-F5344CB8AC3E}">
        <p14:creationId xmlns:p14="http://schemas.microsoft.com/office/powerpoint/2010/main" val="1831032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BA26A3B-CCC5-4640-A56D-25B1D23DC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Ισότητα στα δημόσια βάρη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EDA01D0-DAA9-4550-8C70-0FB3FADE2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/>
              <a:t>Δημόσια βάρη: όλες οι χρηματικές και γενικά οι υλικές παροχές του πολίτη προς το κράτος, δίχως την καταβολή οικονομικού ανταλλάγματος.</a:t>
            </a:r>
          </a:p>
        </p:txBody>
      </p:sp>
    </p:spTree>
    <p:extLst>
      <p:ext uri="{BB962C8B-B14F-4D97-AF65-F5344CB8AC3E}">
        <p14:creationId xmlns:p14="http://schemas.microsoft.com/office/powerpoint/2010/main" val="3690961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10B624E-6683-4FC7-B6AB-DA0CCDBC9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311EDB1-12D2-42FF-891A-682DC709F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3600" dirty="0"/>
              <a:t>Δημόσια βάρη για τους πολίτες είναι:</a:t>
            </a:r>
          </a:p>
          <a:p>
            <a:pPr algn="just">
              <a:buFontTx/>
              <a:buChar char="-"/>
            </a:pPr>
            <a:r>
              <a:rPr lang="el-GR" sz="3600" dirty="0"/>
              <a:t>Η επίταξη πραγμάτων</a:t>
            </a:r>
          </a:p>
          <a:p>
            <a:pPr algn="just">
              <a:buFontTx/>
              <a:buChar char="-"/>
            </a:pPr>
            <a:r>
              <a:rPr lang="el-GR" sz="3600" dirty="0"/>
              <a:t>Η στρατιωτική θητεία</a:t>
            </a:r>
          </a:p>
          <a:p>
            <a:pPr algn="just">
              <a:buFontTx/>
              <a:buChar char="-"/>
            </a:pPr>
            <a:r>
              <a:rPr lang="el-GR" sz="3600" dirty="0"/>
              <a:t>Η επίταξη προσωπικών υπηρεσιών</a:t>
            </a:r>
          </a:p>
          <a:p>
            <a:pPr algn="just">
              <a:buFontTx/>
              <a:buChar char="-"/>
            </a:pPr>
            <a:r>
              <a:rPr lang="el-GR" sz="3600" dirty="0"/>
              <a:t>Οι περιορισμοί του εξωτερικού εμπορίου</a:t>
            </a:r>
          </a:p>
          <a:p>
            <a:pPr algn="just">
              <a:buFontTx/>
              <a:buChar char="-"/>
            </a:pPr>
            <a:r>
              <a:rPr lang="el-GR" sz="3600" dirty="0"/>
              <a:t>Οι αγορανομικοί έλεγχοι</a:t>
            </a:r>
          </a:p>
          <a:p>
            <a:pPr marL="0" indent="0" algn="just">
              <a:buNone/>
            </a:pPr>
            <a:r>
              <a:rPr lang="el-GR" sz="3600" dirty="0"/>
              <a:t>- Η υποχρέωση προσφοράς προσωπικής εργασίας</a:t>
            </a:r>
          </a:p>
        </p:txBody>
      </p:sp>
    </p:spTree>
    <p:extLst>
      <p:ext uri="{BB962C8B-B14F-4D97-AF65-F5344CB8AC3E}">
        <p14:creationId xmlns:p14="http://schemas.microsoft.com/office/powerpoint/2010/main" val="4050836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3C5772-DD8B-4E81-9D3E-1304237A5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3C8C522-9212-481D-8C88-7E6FFB55C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/>
              <a:t>Σημαντική πτυχή της ισότητας στα δημόσια βάρη είναι η φορολογική ισότητα.</a:t>
            </a:r>
          </a:p>
          <a:p>
            <a:pPr marL="0" indent="0" algn="just">
              <a:buNone/>
            </a:pPr>
            <a:endParaRPr lang="el-GR" dirty="0"/>
          </a:p>
          <a:p>
            <a:pPr algn="just"/>
            <a:r>
              <a:rPr lang="el-GR" dirty="0"/>
              <a:t>Καθιερώνεται στη διάταξη του άρθρου 4 παρ. 5 του Συντάγματος μόνον υπέρ των Ελλήνων.</a:t>
            </a:r>
          </a:p>
          <a:p>
            <a:pPr algn="just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56762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8DA3B5E-325C-4ED7-A8AA-6AD60D590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2D11186-553B-41C6-9EA4-61E11036B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/>
              <a:t>Η συνεισφορά στα δημόσια βάρη πρέπει να γίνεται βάσει της πραγματικής φοροδοτικής ικανότητας των πολιτών: ο καθένας πρέπει να επιβαρύνεται φορολογικά ανάλογα με τους δείκτες της φοροδοτικής του ικανότητας: το φορολογητέο εισόδημά του, την περιουσία του και την καταναλωτική του δαπάνη.</a:t>
            </a:r>
          </a:p>
        </p:txBody>
      </p:sp>
    </p:spTree>
    <p:extLst>
      <p:ext uri="{BB962C8B-B14F-4D97-AF65-F5344CB8AC3E}">
        <p14:creationId xmlns:p14="http://schemas.microsoft.com/office/powerpoint/2010/main" val="612980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6525F35-B7B0-4377-A7B2-009BF6714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DE796B7-1896-4ADB-91EC-22023566D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/>
              <a:t>Από το Σύνταγμα προκύπτει ότι ο νομοθέτης δεσμεύεται από το Σύνταγμα να θεσπίζει σύστημα προοδευτικής φορολογίας. Η προοδευτικής φορολογία αφορά στην φορολογία εισοδήματος και στην φορολογία περιουσίας.</a:t>
            </a:r>
          </a:p>
          <a:p>
            <a:pPr algn="just"/>
            <a:r>
              <a:rPr lang="el-GR" dirty="0"/>
              <a:t>Ειδικότερα, ο νομοθέτης δεσμεύεται να θεσπίζει φορολογικούς συντελεστές ανάλογα με την φοροδοτική ικανότητα, την περιουσία και το εισόδημα του φορολογουμένου.</a:t>
            </a:r>
          </a:p>
          <a:p>
            <a:pPr algn="just"/>
            <a:endParaRPr lang="el-GR" dirty="0"/>
          </a:p>
          <a:p>
            <a:pPr algn="just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82884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B3AFDD2-2262-4719-A8AC-D40C0F97B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AB0EA9D-1FB2-418B-BA73-60C2026D5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αναλογική, αλλά όχι προοδευτική, φορολογία, σύμφωνα με την οποία για όλα τα εισοδήματα επιβάλλεται φορολόγηση με πάγιο συντελεστή, ανεξαρτήτως του εισοδήματος και της φοροδοτικής ικανότητας, συνιστά ίση μεταχείριση ανόμοιων περιπτώσεων.</a:t>
            </a:r>
          </a:p>
          <a:p>
            <a:r>
              <a:rPr lang="el-GR" dirty="0"/>
              <a:t>Για τον λόγο αυτό </a:t>
            </a:r>
            <a:r>
              <a:rPr lang="el-GR"/>
              <a:t>η αναλογική </a:t>
            </a:r>
            <a:r>
              <a:rPr lang="el-GR" dirty="0"/>
              <a:t>φορολογία δεν εφαρμόζεται στην περίπτωση της φορολογίας εισοδήματος και περιουσίας, αλλά εφαρμόζεται στην έμμεση φορολογία (έμμεσοι φόροι κατανάλωσης: καυσίμων και ΦΠΑ).</a:t>
            </a:r>
          </a:p>
        </p:txBody>
      </p:sp>
    </p:spTree>
    <p:extLst>
      <p:ext uri="{BB962C8B-B14F-4D97-AF65-F5344CB8AC3E}">
        <p14:creationId xmlns:p14="http://schemas.microsoft.com/office/powerpoint/2010/main" val="4078900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DBE805D-6B6C-4944-ABF0-7B6E7624A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B61F413-E420-45F5-B3A3-9CD245275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Φορείς του δικαιώματος στην ισότητα στα δημόσια βάρη:</a:t>
            </a:r>
          </a:p>
          <a:p>
            <a:pPr>
              <a:buFontTx/>
              <a:buChar char="-"/>
            </a:pPr>
            <a:r>
              <a:rPr lang="el-GR" dirty="0"/>
              <a:t>Τα φυσικά πρόσωπα με ελληνική ιθαγένεια </a:t>
            </a:r>
          </a:p>
          <a:p>
            <a:pPr>
              <a:buFontTx/>
              <a:buChar char="-"/>
            </a:pPr>
            <a:r>
              <a:rPr lang="el-GR" dirty="0"/>
              <a:t>Τα νομικά πρόσωπα ιδιωτικού δικαίου.</a:t>
            </a:r>
          </a:p>
          <a:p>
            <a:pPr>
              <a:buFontTx/>
              <a:buChar char="-"/>
            </a:pPr>
            <a:r>
              <a:rPr lang="el-GR" dirty="0"/>
              <a:t>Δεν υπάγονται τα νομικά πρόσωπα δημοσίου δικαίου (θα επρόκειτο για περίπτωση </a:t>
            </a:r>
            <a:r>
              <a:rPr lang="el-GR" dirty="0" err="1"/>
              <a:t>αυτοφορολόγησης</a:t>
            </a:r>
            <a:r>
              <a:rPr lang="el-GR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615652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F83C33C-0A3F-4F2D-AA39-EE96D8506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C5D040F-E178-4591-BB4D-9433DAE46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Αρχή της φορολογικής δικαιοσύνης: μέσω αυτής κατοχυρώνονται οι αρχές της καθολικότητας του φόρου και της φορολογικής ισότητας: όλοι οι Έλληνες συμμετέχουν στα δημόσια βάρη.</a:t>
            </a:r>
          </a:p>
          <a:p>
            <a:pPr algn="just"/>
            <a:r>
              <a:rPr lang="el-GR" dirty="0"/>
              <a:t>Ωστόσο, φορολογική υποχρέωση έχουν και οι αλλοδαποί. Φορολογικοί νόμοι είναι δυνατό να προβλέπουν τη διαφορετική αντιμετώπιση των αλλοδαπών, δεδομένου ότι οι τελευταίοι δεν αποτελούν φορείς του κατά το άρθρο 4 παρ. 5 του Συντάγματος δικαιώματος.</a:t>
            </a:r>
          </a:p>
        </p:txBody>
      </p:sp>
    </p:spTree>
    <p:extLst>
      <p:ext uri="{BB962C8B-B14F-4D97-AF65-F5344CB8AC3E}">
        <p14:creationId xmlns:p14="http://schemas.microsoft.com/office/powerpoint/2010/main" val="83567053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379</Words>
  <Application>Microsoft Office PowerPoint</Application>
  <PresentationFormat>Ευρεία οθόνη</PresentationFormat>
  <Paragraphs>29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Θέμα του Office</vt:lpstr>
      <vt:lpstr>Ανθρώπινα δικαιώματα</vt:lpstr>
      <vt:lpstr>Ισότητα στα δημόσια βάρη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Ανθρώπινα δικαιώματα</dc:title>
  <dc:creator>ΧΡΗΣΤΟΣ ΜΟΡΦΑΚΙΔΗΣ</dc:creator>
  <cp:lastModifiedBy>Chris_Morf</cp:lastModifiedBy>
  <cp:revision>6</cp:revision>
  <dcterms:created xsi:type="dcterms:W3CDTF">2019-11-08T12:29:45Z</dcterms:created>
  <dcterms:modified xsi:type="dcterms:W3CDTF">2020-07-03T07:02:12Z</dcterms:modified>
</cp:coreProperties>
</file>