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sldIdLst>
    <p:sldId id="256" r:id="rId2"/>
    <p:sldId id="308" r:id="rId3"/>
    <p:sldId id="257" r:id="rId4"/>
    <p:sldId id="260" r:id="rId5"/>
    <p:sldId id="316" r:id="rId6"/>
    <p:sldId id="264" r:id="rId7"/>
    <p:sldId id="317" r:id="rId8"/>
    <p:sldId id="262" r:id="rId9"/>
    <p:sldId id="318" r:id="rId10"/>
    <p:sldId id="309" r:id="rId11"/>
    <p:sldId id="265" r:id="rId12"/>
    <p:sldId id="319" r:id="rId13"/>
    <p:sldId id="266" r:id="rId14"/>
    <p:sldId id="267" r:id="rId15"/>
    <p:sldId id="313" r:id="rId16"/>
    <p:sldId id="312" r:id="rId17"/>
    <p:sldId id="268" r:id="rId18"/>
    <p:sldId id="320" r:id="rId19"/>
    <p:sldId id="269" r:id="rId20"/>
    <p:sldId id="270" r:id="rId21"/>
    <p:sldId id="271" r:id="rId22"/>
    <p:sldId id="272" r:id="rId23"/>
    <p:sldId id="273" r:id="rId24"/>
    <p:sldId id="321" r:id="rId25"/>
    <p:sldId id="274" r:id="rId26"/>
    <p:sldId id="275" r:id="rId27"/>
    <p:sldId id="322" r:id="rId28"/>
    <p:sldId id="276" r:id="rId29"/>
    <p:sldId id="277" r:id="rId30"/>
    <p:sldId id="278" r:id="rId31"/>
    <p:sldId id="323" r:id="rId32"/>
    <p:sldId id="279" r:id="rId33"/>
    <p:sldId id="280" r:id="rId34"/>
    <p:sldId id="324" r:id="rId35"/>
    <p:sldId id="281" r:id="rId36"/>
    <p:sldId id="325" r:id="rId37"/>
    <p:sldId id="282" r:id="rId38"/>
    <p:sldId id="326" r:id="rId39"/>
    <p:sldId id="283" r:id="rId40"/>
    <p:sldId id="284" r:id="rId41"/>
    <p:sldId id="285" r:id="rId42"/>
    <p:sldId id="287" r:id="rId43"/>
    <p:sldId id="315" r:id="rId44"/>
    <p:sldId id="288" r:id="rId45"/>
    <p:sldId id="289" r:id="rId46"/>
    <p:sldId id="290" r:id="rId47"/>
    <p:sldId id="291" r:id="rId48"/>
    <p:sldId id="327" r:id="rId49"/>
    <p:sldId id="292" r:id="rId50"/>
    <p:sldId id="293" r:id="rId51"/>
    <p:sldId id="328" r:id="rId52"/>
    <p:sldId id="294" r:id="rId53"/>
    <p:sldId id="295" r:id="rId54"/>
    <p:sldId id="329" r:id="rId55"/>
    <p:sldId id="296" r:id="rId56"/>
    <p:sldId id="297" r:id="rId57"/>
    <p:sldId id="298" r:id="rId58"/>
    <p:sldId id="299" r:id="rId59"/>
    <p:sldId id="330" r:id="rId60"/>
    <p:sldId id="300" r:id="rId61"/>
    <p:sldId id="301" r:id="rId62"/>
    <p:sldId id="302" r:id="rId63"/>
    <p:sldId id="331" r:id="rId64"/>
    <p:sldId id="303" r:id="rId65"/>
    <p:sldId id="304" r:id="rId66"/>
    <p:sldId id="332" r:id="rId67"/>
    <p:sldId id="305" r:id="rId68"/>
    <p:sldId id="306" r:id="rId69"/>
    <p:sldId id="333" r:id="rId70"/>
    <p:sldId id="307" r:id="rId7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8A1663-464A-4030-B546-E7C337CC15E5}" type="datetimeFigureOut">
              <a:rPr lang="el-GR" smtClean="0"/>
              <a:pPr/>
              <a:t>2/6/2018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8C4331-F221-4A81-AF0E-AD516DA2C873}"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BD8C4331-F221-4A81-AF0E-AD516DA2C873}" type="slidenum">
              <a:rPr lang="el-GR" smtClean="0"/>
              <a:pPr/>
              <a:t>65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64FEBF81-C6FC-40A5-918E-3AF12CCFBE58}" type="datetimeFigureOut">
              <a:rPr lang="el-GR" smtClean="0"/>
              <a:pPr/>
              <a:t>2/6/2018</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0D899F0-5478-44B0-B19E-598A75DE7BA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64FEBF81-C6FC-40A5-918E-3AF12CCFBE58}" type="datetimeFigureOut">
              <a:rPr lang="el-GR" smtClean="0"/>
              <a:pPr/>
              <a:t>2/6/2018</a:t>
            </a:fld>
            <a:endParaRPr lang="el-GR"/>
          </a:p>
        </p:txBody>
      </p:sp>
      <p:sp>
        <p:nvSpPr>
          <p:cNvPr id="27" name="26 - Θέση αριθμού διαφάνειας"/>
          <p:cNvSpPr>
            <a:spLocks noGrp="1"/>
          </p:cNvSpPr>
          <p:nvPr>
            <p:ph type="sldNum" sz="quarter" idx="11"/>
          </p:nvPr>
        </p:nvSpPr>
        <p:spPr/>
        <p:txBody>
          <a:bodyPr rtlCol="0"/>
          <a:lstStyle/>
          <a:p>
            <a:fld id="{B0D899F0-5478-44B0-B19E-598A75DE7BA9}"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64FEBF81-C6FC-40A5-918E-3AF12CCFBE58}" type="datetimeFigureOut">
              <a:rPr lang="el-GR" smtClean="0"/>
              <a:pPr/>
              <a:t>2/6/2018</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B0D899F0-5478-44B0-B19E-598A75DE7BA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4FEBF81-C6FC-40A5-918E-3AF12CCFBE58}"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D899F0-5478-44B0-B19E-598A75DE7BA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4FEBF81-C6FC-40A5-918E-3AF12CCFBE58}" type="datetimeFigureOut">
              <a:rPr lang="el-GR" smtClean="0"/>
              <a:pPr/>
              <a:t>2/6/2018</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0D899F0-5478-44B0-B19E-598A75DE7BA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3600" dirty="0" smtClean="0">
                <a:latin typeface="Times New Roman" pitchFamily="18" charset="0"/>
                <a:cs typeface="Times New Roman" pitchFamily="18" charset="0"/>
              </a:rPr>
              <a:t>ΕΝΕΡΓΕΙΑΚΗ ΕΠΙΘΕΩΡΗΣΗ</a:t>
            </a:r>
            <a:endParaRPr lang="el-GR" sz="3600" dirty="0">
              <a:latin typeface="Times New Roman" pitchFamily="18" charset="0"/>
              <a:cs typeface="Times New Roman" pitchFamily="18" charset="0"/>
            </a:endParaRPr>
          </a:p>
        </p:txBody>
      </p:sp>
      <p:sp>
        <p:nvSpPr>
          <p:cNvPr id="3" name="2 - Υπότιτλος"/>
          <p:cNvSpPr>
            <a:spLocks noGrp="1"/>
          </p:cNvSpPr>
          <p:nvPr>
            <p:ph type="subTitle" idx="1"/>
          </p:nvPr>
        </p:nvSpPr>
        <p:spPr/>
        <p:txBody>
          <a:bodyPr>
            <a:noAutofit/>
          </a:bodyPr>
          <a:lstStyle/>
          <a:p>
            <a:r>
              <a:rPr lang="el-GR" sz="2400" dirty="0" smtClean="0">
                <a:latin typeface="Times New Roman" pitchFamily="18" charset="0"/>
                <a:cs typeface="Times New Roman" pitchFamily="18" charset="0"/>
              </a:rPr>
              <a:t>Λουκία Ευθυμίου </a:t>
            </a:r>
          </a:p>
          <a:p>
            <a:r>
              <a:rPr lang="el-GR" sz="2400" dirty="0" smtClean="0">
                <a:latin typeface="Times New Roman" pitchFamily="18" charset="0"/>
                <a:cs typeface="Times New Roman" pitchFamily="18" charset="0"/>
              </a:rPr>
              <a:t>Υποψήφια Διδάκτωρ</a:t>
            </a:r>
          </a:p>
          <a:p>
            <a:r>
              <a:rPr lang="el-GR" sz="2400" dirty="0" smtClean="0">
                <a:latin typeface="Times New Roman" pitchFamily="18" charset="0"/>
                <a:cs typeface="Times New Roman" pitchFamily="18" charset="0"/>
              </a:rPr>
              <a:t>Τμήμα Μηχανικών Περιβάλλοντος</a:t>
            </a:r>
          </a:p>
          <a:p>
            <a:r>
              <a:rPr lang="el-GR" sz="2400" dirty="0" smtClean="0">
                <a:latin typeface="Times New Roman" pitchFamily="18" charset="0"/>
                <a:cs typeface="Times New Roman" pitchFamily="18" charset="0"/>
              </a:rPr>
              <a:t>Δημοκρίτειο Πανεπιστήμιο Θράκης</a:t>
            </a:r>
          </a:p>
          <a:p>
            <a:endParaRPr lang="el-GR" sz="2400" dirty="0"/>
          </a:p>
        </p:txBody>
      </p:sp>
      <p:pic>
        <p:nvPicPr>
          <p:cNvPr id="4" name="Picture 1" descr="Amaryllis' Macbook:Users:amaryllismavragani:Desktop:large.JPG"/>
          <p:cNvPicPr/>
          <p:nvPr/>
        </p:nvPicPr>
        <p:blipFill>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v="urn:schemas-microsoft-com:mac:vml" xmlns:mc="http://schemas.openxmlformats.org/markup-compatibility/2006" xmlns:mo="http://schemas.microsoft.com/office/mac/office/2008/main"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357158" y="214290"/>
            <a:ext cx="1215390" cy="121539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r>
              <a:rPr lang="el-GR" dirty="0" smtClean="0">
                <a:latin typeface="Times New Roman" pitchFamily="18" charset="0"/>
                <a:cs typeface="Times New Roman" pitchFamily="18" charset="0"/>
              </a:rPr>
              <a:t>ΒΑΣΙΚΕΣ ΠΑΡΑΜΕΤΡΟΙ</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smtClean="0">
                <a:latin typeface="Times New Roman" pitchFamily="18" charset="0"/>
                <a:cs typeface="Times New Roman" pitchFamily="18" charset="0"/>
              </a:rPr>
              <a:t>τις κλιματικές συνθήκες εσωτερικού χώρου, λαμβάνοντας υπόψη και τις συνθήκες σχεδιασμού εσωτερικού κλίματος,</a:t>
            </a:r>
          </a:p>
          <a:p>
            <a:pPr algn="just">
              <a:lnSpc>
                <a:spcPct val="170000"/>
              </a:lnSpc>
            </a:pPr>
            <a:r>
              <a:rPr lang="el-GR" dirty="0" smtClean="0">
                <a:latin typeface="Times New Roman" pitchFamily="18" charset="0"/>
                <a:cs typeface="Times New Roman" pitchFamily="18" charset="0"/>
              </a:rPr>
              <a:t> τα εσωτερικά φορτία.</a:t>
            </a:r>
          </a:p>
          <a:p>
            <a:pPr algn="just">
              <a:lnSpc>
                <a:spcPct val="170000"/>
              </a:lnSpc>
              <a:buNone/>
            </a:pPr>
            <a:r>
              <a:rPr lang="el-GR" dirty="0" smtClean="0">
                <a:latin typeface="Times New Roman" pitchFamily="18" charset="0"/>
                <a:cs typeface="Times New Roman" pitchFamily="18" charset="0"/>
              </a:rPr>
              <a:t>	 Στους υπολογισμούς ενεργειακής απόδοσης λαμβάνεται υπόψη η θετική επίδραση των κατωτέρω παραγόντων:</a:t>
            </a:r>
          </a:p>
          <a:p>
            <a:pPr algn="just">
              <a:lnSpc>
                <a:spcPct val="170000"/>
              </a:lnSpc>
            </a:pPr>
            <a:r>
              <a:rPr lang="el-GR" dirty="0" smtClean="0">
                <a:latin typeface="Times New Roman" pitchFamily="18" charset="0"/>
                <a:cs typeface="Times New Roman" pitchFamily="18" charset="0"/>
              </a:rPr>
              <a:t>των ενεργητικών ηλιακών συστημάτων και άλλων συστημάτων θέρμανσης, ψύξης, ΖΝΧ και παραγωγής ηλεκτρικής ενέργειας βασιζόμενων σε ενέργεια από ανανεώσιμες πηγές (ΑΠΕ),</a:t>
            </a:r>
          </a:p>
          <a:p>
            <a:pPr algn="just">
              <a:lnSpc>
                <a:spcPct val="170000"/>
              </a:lnSpc>
            </a:pPr>
            <a:r>
              <a:rPr lang="el-GR" dirty="0" smtClean="0">
                <a:latin typeface="Times New Roman" pitchFamily="18" charset="0"/>
                <a:cs typeface="Times New Roman" pitchFamily="18" charset="0"/>
              </a:rPr>
              <a:t>της ωφέλιμης θερμικής και ηλεκτρικής ενέργειας παραγόμενης με συμπαραγωγή (ΣΗΘ) και των συστημάτων τηλεθέρμανσης και </a:t>
            </a:r>
            <a:r>
              <a:rPr lang="el-GR" dirty="0" err="1" smtClean="0">
                <a:latin typeface="Times New Roman" pitchFamily="18" charset="0"/>
                <a:cs typeface="Times New Roman" pitchFamily="18" charset="0"/>
              </a:rPr>
              <a:t>τηλεψύξης</a:t>
            </a:r>
            <a:r>
              <a:rPr lang="el-GR" dirty="0" smtClean="0">
                <a:latin typeface="Times New Roman" pitchFamily="18" charset="0"/>
                <a:cs typeface="Times New Roman" pitchFamily="18" charset="0"/>
              </a:rPr>
              <a:t> σε κλίμακα περιοχής ή οικοδομικού τετραγώνου, </a:t>
            </a:r>
          </a:p>
          <a:p>
            <a:pPr algn="just">
              <a:lnSpc>
                <a:spcPct val="170000"/>
              </a:lnSpc>
            </a:pPr>
            <a:r>
              <a:rPr lang="el-GR" dirty="0" smtClean="0">
                <a:latin typeface="Times New Roman" pitchFamily="18" charset="0"/>
                <a:cs typeface="Times New Roman" pitchFamily="18" charset="0"/>
              </a:rPr>
              <a:t> του φυσικού φωτισμού.</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980728"/>
            <a:ext cx="8229600" cy="1080120"/>
          </a:xfrm>
        </p:spPr>
        <p:txBody>
          <a:bodyPr>
            <a:noAutofit/>
          </a:bodyPr>
          <a:lstStyle/>
          <a:p>
            <a:r>
              <a:rPr lang="el-GR" sz="3200" dirty="0" smtClean="0">
                <a:latin typeface="Times New Roman" pitchFamily="18" charset="0"/>
                <a:cs typeface="Times New Roman" pitchFamily="18" charset="0"/>
              </a:rPr>
              <a:t/>
            </a:r>
            <a:br>
              <a:rPr lang="el-GR" sz="3200" dirty="0" smtClean="0">
                <a:latin typeface="Times New Roman" pitchFamily="18" charset="0"/>
                <a:cs typeface="Times New Roman" pitchFamily="18" charset="0"/>
              </a:rPr>
            </a:br>
            <a:r>
              <a:rPr lang="el-GR" sz="3200" dirty="0" smtClean="0">
                <a:latin typeface="Times New Roman" pitchFamily="18" charset="0"/>
                <a:cs typeface="Times New Roman" pitchFamily="18" charset="0"/>
              </a:rPr>
              <a:t>ΥΠΟΛΟΓΙΣΤΙΚΕΣ ΜΕΘΟΔΟΙ – ΔΕΔΟΜΕΝΑ ΥΠΟΛΟΓΙΣΜΟΥ</a:t>
            </a:r>
            <a:br>
              <a:rPr lang="el-GR" sz="3200" dirty="0" smtClean="0">
                <a:latin typeface="Times New Roman" pitchFamily="18" charset="0"/>
                <a:cs typeface="Times New Roman" pitchFamily="18" charset="0"/>
              </a:rPr>
            </a:br>
            <a:endParaRPr lang="el-GR" sz="32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t>	</a:t>
            </a:r>
            <a:r>
              <a:rPr lang="el-GR" dirty="0" smtClean="0">
                <a:latin typeface="Times New Roman" pitchFamily="18" charset="0"/>
                <a:cs typeface="Times New Roman" pitchFamily="18" charset="0"/>
              </a:rPr>
              <a:t>Για </a:t>
            </a:r>
            <a:r>
              <a:rPr lang="el-GR" dirty="0">
                <a:latin typeface="Times New Roman" pitchFamily="18" charset="0"/>
                <a:cs typeface="Times New Roman" pitchFamily="18" charset="0"/>
              </a:rPr>
              <a:t>τους υπολογισμούς της ενεργειακής απόδοσης </a:t>
            </a:r>
            <a:r>
              <a:rPr lang="el-GR" dirty="0" smtClean="0">
                <a:latin typeface="Times New Roman" pitchFamily="18" charset="0"/>
                <a:cs typeface="Times New Roman" pitchFamily="18" charset="0"/>
              </a:rPr>
              <a:t>και </a:t>
            </a:r>
            <a:r>
              <a:rPr lang="el-GR" dirty="0">
                <a:latin typeface="Times New Roman" pitchFamily="18" charset="0"/>
                <a:cs typeface="Times New Roman" pitchFamily="18" charset="0"/>
              </a:rPr>
              <a:t>της ενεργειακής κατάταξης των κτιρίων εφαρμόζεται </a:t>
            </a:r>
            <a:r>
              <a:rPr lang="el-GR" dirty="0" smtClean="0">
                <a:latin typeface="Times New Roman" pitchFamily="18" charset="0"/>
                <a:cs typeface="Times New Roman" pitchFamily="18" charset="0"/>
              </a:rPr>
              <a:t>η </a:t>
            </a:r>
            <a:r>
              <a:rPr lang="el-GR" dirty="0">
                <a:latin typeface="Times New Roman" pitchFamily="18" charset="0"/>
                <a:cs typeface="Times New Roman" pitchFamily="18" charset="0"/>
              </a:rPr>
              <a:t>μέθοδος </a:t>
            </a:r>
            <a:r>
              <a:rPr lang="el-GR" dirty="0" err="1">
                <a:latin typeface="Times New Roman" pitchFamily="18" charset="0"/>
                <a:cs typeface="Times New Roman" pitchFamily="18" charset="0"/>
              </a:rPr>
              <a:t>ημι</a:t>
            </a:r>
            <a:r>
              <a:rPr lang="el-GR" dirty="0">
                <a:latin typeface="Times New Roman" pitchFamily="18" charset="0"/>
                <a:cs typeface="Times New Roman" pitchFamily="18" charset="0"/>
              </a:rPr>
              <a:t>-σταθερής κατάστασης μηνιαίου βήματος </a:t>
            </a:r>
            <a:r>
              <a:rPr lang="el-GR" dirty="0" smtClean="0">
                <a:latin typeface="Times New Roman" pitchFamily="18" charset="0"/>
                <a:cs typeface="Times New Roman" pitchFamily="18" charset="0"/>
              </a:rPr>
              <a:t>του </a:t>
            </a:r>
            <a:r>
              <a:rPr lang="el-GR" dirty="0">
                <a:latin typeface="Times New Roman" pitchFamily="18" charset="0"/>
                <a:cs typeface="Times New Roman" pitchFamily="18" charset="0"/>
              </a:rPr>
              <a:t>ευρωπαϊκού προτύπου ΕΛΟΤ ΕΝ ISO 13790 και των </a:t>
            </a:r>
            <a:r>
              <a:rPr lang="el-GR" dirty="0" smtClean="0">
                <a:latin typeface="Times New Roman" pitchFamily="18" charset="0"/>
                <a:cs typeface="Times New Roman" pitchFamily="18" charset="0"/>
              </a:rPr>
              <a:t>υπόλοιπων </a:t>
            </a:r>
            <a:r>
              <a:rPr lang="el-GR" dirty="0">
                <a:latin typeface="Times New Roman" pitchFamily="18" charset="0"/>
                <a:cs typeface="Times New Roman" pitchFamily="18" charset="0"/>
              </a:rPr>
              <a:t>ευρωπαϊκών προτύπων, όπως αυτά </a:t>
            </a:r>
            <a:r>
              <a:rPr lang="el-GR" dirty="0" smtClean="0">
                <a:latin typeface="Times New Roman" pitchFamily="18" charset="0"/>
                <a:cs typeface="Times New Roman" pitchFamily="18" charset="0"/>
              </a:rPr>
              <a:t>απεικονίζονται </a:t>
            </a:r>
            <a:r>
              <a:rPr lang="el-GR" dirty="0">
                <a:latin typeface="Times New Roman" pitchFamily="18" charset="0"/>
                <a:cs typeface="Times New Roman" pitchFamily="18" charset="0"/>
              </a:rPr>
              <a:t>στο παράρτημα 1 της παρούσας και ισχύουν.</a:t>
            </a:r>
          </a:p>
          <a:p>
            <a:pPr algn="just">
              <a:lnSpc>
                <a:spcPct val="170000"/>
              </a:lnSpc>
              <a:buNone/>
            </a:pPr>
            <a:r>
              <a:rPr lang="el-GR" dirty="0" smtClean="0">
                <a:latin typeface="Times New Roman" pitchFamily="18" charset="0"/>
                <a:cs typeface="Times New Roman" pitchFamily="18" charset="0"/>
              </a:rPr>
              <a:t>	Τα </a:t>
            </a:r>
            <a:r>
              <a:rPr lang="el-GR" dirty="0">
                <a:latin typeface="Times New Roman" pitchFamily="18" charset="0"/>
                <a:cs typeface="Times New Roman" pitchFamily="18" charset="0"/>
              </a:rPr>
              <a:t>δεδομένα και τα αποτελέσματα των υπολογισμών </a:t>
            </a:r>
            <a:r>
              <a:rPr lang="el-GR" dirty="0" smtClean="0">
                <a:latin typeface="Times New Roman" pitchFamily="18" charset="0"/>
                <a:cs typeface="Times New Roman" pitchFamily="18" charset="0"/>
              </a:rPr>
              <a:t>της </a:t>
            </a:r>
            <a:r>
              <a:rPr lang="el-GR" dirty="0">
                <a:latin typeface="Times New Roman" pitchFamily="18" charset="0"/>
                <a:cs typeface="Times New Roman" pitchFamily="18" charset="0"/>
              </a:rPr>
              <a:t>ενεργειακής απόδοσης και της ενεργειακής </a:t>
            </a:r>
            <a:r>
              <a:rPr lang="el-GR" dirty="0" smtClean="0">
                <a:latin typeface="Times New Roman" pitchFamily="18" charset="0"/>
                <a:cs typeface="Times New Roman" pitchFamily="18" charset="0"/>
              </a:rPr>
              <a:t>κατάταξης </a:t>
            </a:r>
            <a:r>
              <a:rPr lang="el-GR" dirty="0">
                <a:latin typeface="Times New Roman" pitchFamily="18" charset="0"/>
                <a:cs typeface="Times New Roman" pitchFamily="18" charset="0"/>
              </a:rPr>
              <a:t>των κτιρίων υποβάλλονται και ανταλλάσσονται </a:t>
            </a:r>
            <a:r>
              <a:rPr lang="el-GR" dirty="0" smtClean="0">
                <a:latin typeface="Times New Roman" pitchFamily="18" charset="0"/>
                <a:cs typeface="Times New Roman" pitchFamily="18" charset="0"/>
              </a:rPr>
              <a:t>μέσω </a:t>
            </a:r>
            <a:r>
              <a:rPr lang="el-GR" dirty="0">
                <a:latin typeface="Times New Roman" pitchFamily="18" charset="0"/>
                <a:cs typeface="Times New Roman" pitchFamily="18" charset="0"/>
              </a:rPr>
              <a:t>ανοικτής δομής δεδομένων (XML) και </a:t>
            </a:r>
            <a:r>
              <a:rPr lang="el-GR" dirty="0" err="1" smtClean="0">
                <a:latin typeface="Times New Roman" pitchFamily="18" charset="0"/>
                <a:cs typeface="Times New Roman" pitchFamily="18" charset="0"/>
              </a:rPr>
              <a:t>διεπαφής</a:t>
            </a:r>
            <a:r>
              <a:rPr lang="el-GR" dirty="0" smtClean="0">
                <a:latin typeface="Times New Roman" pitchFamily="18" charset="0"/>
                <a:cs typeface="Times New Roman" pitchFamily="18" charset="0"/>
              </a:rPr>
              <a:t> προγραμματισμού </a:t>
            </a:r>
            <a:r>
              <a:rPr lang="el-GR" dirty="0">
                <a:latin typeface="Times New Roman" pitchFamily="18" charset="0"/>
                <a:cs typeface="Times New Roman" pitchFamily="18" charset="0"/>
              </a:rPr>
              <a:t>εφαρμογών (API).</a:t>
            </a:r>
          </a:p>
          <a:p>
            <a:pPr algn="just">
              <a:lnSpc>
                <a:spcPct val="170000"/>
              </a:lnSpc>
              <a:buNone/>
            </a:pP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Οι παράμετροι υπολογισμού καθορίζονται στα νέα </a:t>
            </a:r>
            <a:r>
              <a:rPr lang="el-GR" dirty="0" smtClean="0">
                <a:latin typeface="Times New Roman" pitchFamily="18" charset="0"/>
                <a:cs typeface="Times New Roman" pitchFamily="18" charset="0"/>
              </a:rPr>
              <a:t>κτίρια </a:t>
            </a:r>
            <a:r>
              <a:rPr lang="el-GR" dirty="0">
                <a:latin typeface="Times New Roman" pitchFamily="18" charset="0"/>
                <a:cs typeface="Times New Roman" pitchFamily="18" charset="0"/>
              </a:rPr>
              <a:t>από τα στοιχεία της αρχιτεκτονικής και </a:t>
            </a:r>
            <a:r>
              <a:rPr lang="el-GR" dirty="0" smtClean="0">
                <a:latin typeface="Times New Roman" pitchFamily="18" charset="0"/>
                <a:cs typeface="Times New Roman" pitchFamily="18" charset="0"/>
              </a:rPr>
              <a:t>ηλεκτρομηχανολογικής </a:t>
            </a:r>
            <a:r>
              <a:rPr lang="el-GR" dirty="0">
                <a:latin typeface="Times New Roman" pitchFamily="18" charset="0"/>
                <a:cs typeface="Times New Roman" pitchFamily="18" charset="0"/>
              </a:rPr>
              <a:t>μελέτης και στα υφιστάμενα βάσει των </a:t>
            </a:r>
            <a:r>
              <a:rPr lang="el-GR" dirty="0" smtClean="0">
                <a:latin typeface="Times New Roman" pitchFamily="18" charset="0"/>
                <a:cs typeface="Times New Roman" pitchFamily="18" charset="0"/>
              </a:rPr>
              <a:t>στοιχείων </a:t>
            </a:r>
            <a:r>
              <a:rPr lang="el-GR" dirty="0">
                <a:latin typeface="Times New Roman" pitchFamily="18" charset="0"/>
                <a:cs typeface="Times New Roman" pitchFamily="18" charset="0"/>
              </a:rPr>
              <a:t>του επιτόπιου ελέγχου του κτιρίου ("ως </a:t>
            </a:r>
            <a:r>
              <a:rPr lang="el-GR" dirty="0" err="1" smtClean="0">
                <a:latin typeface="Times New Roman" pitchFamily="18" charset="0"/>
                <a:cs typeface="Times New Roman" pitchFamily="18" charset="0"/>
              </a:rPr>
              <a:t>κατασκευασθέντος</a:t>
            </a:r>
            <a:r>
              <a:rPr lang="el-GR" dirty="0">
                <a:latin typeface="Times New Roman" pitchFamily="18" charset="0"/>
                <a:cs typeface="Times New Roman" pitchFamily="18" charset="0"/>
              </a:rPr>
              <a:t>") και αναλύονται περαιτέρω στις ΤΟΤΕΕ.</a:t>
            </a:r>
          </a:p>
          <a:p>
            <a:pPr algn="just">
              <a:lnSpc>
                <a:spcPct val="170000"/>
              </a:lnSpc>
              <a:buNone/>
            </a:pPr>
            <a:r>
              <a:rPr lang="el-GR" dirty="0" smtClean="0">
                <a:latin typeface="Times New Roman" pitchFamily="18" charset="0"/>
                <a:cs typeface="Times New Roman" pitchFamily="18" charset="0"/>
              </a:rPr>
              <a:t>	</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ΥΠΟΛΟΓΙΣΤΙΚΕΣ ΜΕΘΟΔΟΙ – ΔΕΔΟΜΕΝΑ ΥΠΟΛΟΓΙΣΜΟΥ</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Οι </a:t>
            </a:r>
            <a:r>
              <a:rPr lang="el-GR" dirty="0" smtClean="0">
                <a:latin typeface="Times New Roman" pitchFamily="18" charset="0"/>
                <a:cs typeface="Times New Roman" pitchFamily="18" charset="0"/>
              </a:rPr>
              <a:t>πρότυπες εσωτερικές συνθήκες (θερμοκρασία, υγρασία, αερισμός εσωτερικών χώρων, φωτισμός κ.ά.) των κτιρίων προσδιορίζονται με σχετική ΤΟΤΕΕ.</a:t>
            </a:r>
          </a:p>
          <a:p>
            <a:pPr algn="just">
              <a:lnSpc>
                <a:spcPct val="170000"/>
              </a:lnSpc>
              <a:buNone/>
            </a:pPr>
            <a:r>
              <a:rPr lang="el-GR" dirty="0" smtClean="0">
                <a:latin typeface="Times New Roman" pitchFamily="18" charset="0"/>
                <a:cs typeface="Times New Roman" pitchFamily="18" charset="0"/>
              </a:rPr>
              <a:t>	Σε περίπτωση κτιρίου που περιλαμβάνει κτιριακές μονάδες με διαφορετικές κύριες χρήσεις, οι υπολογισμοί για την ενεργειακή απόδοση και ενεργειακή κατάταξη του κτιρίου, τόσο κατά την εκπόνηση της ΜΕΑ όσο και κατά την ενεργειακή επιθεώρηση κτιρίου για την έκδοση του ΠΕΑ, γίνονται ξεχωριστά για κάθε κύρια χρήση των επιμέρους κτιριακών μονάδων.</a:t>
            </a:r>
          </a:p>
          <a:p>
            <a:pPr algn="just">
              <a:lnSpc>
                <a:spcPct val="170000"/>
              </a:lnSpc>
              <a:buNone/>
            </a:pPr>
            <a:r>
              <a:rPr lang="el-GR" dirty="0" smtClean="0">
                <a:latin typeface="Times New Roman" pitchFamily="18" charset="0"/>
                <a:cs typeface="Times New Roman" pitchFamily="18" charset="0"/>
              </a:rPr>
              <a:t>	Για τους υπολογισμούς λαμβάνονται υπόψη τα κλιματικά δεδομένα, όπως προσδιορίζονται με σχετική ΤΟΤΕΕ.</a:t>
            </a:r>
          </a:p>
          <a:p>
            <a:pPr algn="just">
              <a:lnSpc>
                <a:spcPct val="170000"/>
              </a:lnSpc>
              <a:buNone/>
            </a:pPr>
            <a:r>
              <a:rPr lang="el-GR" dirty="0" smtClean="0">
                <a:latin typeface="Times New Roman" pitchFamily="18" charset="0"/>
                <a:cs typeface="Times New Roman" pitchFamily="18" charset="0"/>
              </a:rPr>
              <a:t>	 Η αναγωγή της υπολογιζόμενης τελικής κατανάλωσης καυσίμου σε πρωτογενή γίνεται με τη χρήση των συντελεστών του πίνακα Β.1.</a:t>
            </a:r>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nikos\Desktop\Screenshot 2018-05-15 22.46.11.png"/>
          <p:cNvPicPr>
            <a:picLocks noGrp="1" noChangeAspect="1" noChangeArrowheads="1"/>
          </p:cNvPicPr>
          <p:nvPr>
            <p:ph idx="1"/>
          </p:nvPr>
        </p:nvPicPr>
        <p:blipFill>
          <a:blip r:embed="rId2"/>
          <a:srcRect/>
          <a:stretch>
            <a:fillRect/>
          </a:stretch>
        </p:blipFill>
        <p:spPr bwMode="auto">
          <a:xfrm>
            <a:off x="2643174" y="4572008"/>
            <a:ext cx="4001059" cy="1667108"/>
          </a:xfrm>
          <a:prstGeom prst="rect">
            <a:avLst/>
          </a:prstGeom>
          <a:noFill/>
        </p:spPr>
      </p:pic>
      <p:pic>
        <p:nvPicPr>
          <p:cNvPr id="3075" name="Picture 3" descr="C:\Users\nikos\Desktop\Screenshot 2018-05-15 22.48.17.png"/>
          <p:cNvPicPr>
            <a:picLocks noChangeAspect="1" noChangeArrowheads="1"/>
          </p:cNvPicPr>
          <p:nvPr/>
        </p:nvPicPr>
        <p:blipFill>
          <a:blip r:embed="rId3"/>
          <a:srcRect/>
          <a:stretch>
            <a:fillRect/>
          </a:stretch>
        </p:blipFill>
        <p:spPr bwMode="auto">
          <a:xfrm>
            <a:off x="2714612" y="2285992"/>
            <a:ext cx="3790950" cy="227647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ΚΛΙΜΑΤΙΚΕΣ ΖΩΝΕΣ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70000" lnSpcReduction="20000"/>
          </a:bodyPr>
          <a:lstStyle/>
          <a:p>
            <a:endParaRPr lang="el-GR" dirty="0"/>
          </a:p>
          <a:p>
            <a:pPr algn="just">
              <a:lnSpc>
                <a:spcPct val="150000"/>
              </a:lnSpc>
              <a:buNone/>
            </a:pPr>
            <a:r>
              <a:rPr lang="el-GR" sz="2400"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  </a:t>
            </a:r>
            <a:r>
              <a:rPr lang="el-GR" sz="2900" dirty="0" smtClean="0">
                <a:latin typeface="Times New Roman" pitchFamily="18" charset="0"/>
                <a:cs typeface="Times New Roman" pitchFamily="18" charset="0"/>
              </a:rPr>
              <a:t>Η ελληνική </a:t>
            </a:r>
            <a:r>
              <a:rPr lang="el-GR" sz="2900" dirty="0">
                <a:latin typeface="Times New Roman" pitchFamily="18" charset="0"/>
                <a:cs typeface="Times New Roman" pitchFamily="18" charset="0"/>
              </a:rPr>
              <a:t>επικράτεια διαιρείται σε τέσσερις κλιματικές ζώνες </a:t>
            </a:r>
            <a:r>
              <a:rPr lang="el-GR" sz="2900" dirty="0" smtClean="0">
                <a:latin typeface="Times New Roman" pitchFamily="18" charset="0"/>
                <a:cs typeface="Times New Roman" pitchFamily="18" charset="0"/>
              </a:rPr>
              <a:t>με </a:t>
            </a:r>
            <a:r>
              <a:rPr lang="el-GR" sz="2900" dirty="0">
                <a:latin typeface="Times New Roman" pitchFamily="18" charset="0"/>
                <a:cs typeface="Times New Roman" pitchFamily="18" charset="0"/>
              </a:rPr>
              <a:t>βάση τις </a:t>
            </a:r>
            <a:r>
              <a:rPr lang="el-GR" sz="2900" dirty="0" err="1">
                <a:latin typeface="Times New Roman" pitchFamily="18" charset="0"/>
                <a:cs typeface="Times New Roman" pitchFamily="18" charset="0"/>
              </a:rPr>
              <a:t>βαθμοημέρες</a:t>
            </a:r>
            <a:r>
              <a:rPr lang="el-GR" sz="2900" dirty="0">
                <a:latin typeface="Times New Roman" pitchFamily="18" charset="0"/>
                <a:cs typeface="Times New Roman" pitchFamily="18" charset="0"/>
              </a:rPr>
              <a:t> θέρμανσης. </a:t>
            </a:r>
          </a:p>
          <a:p>
            <a:pPr algn="just">
              <a:lnSpc>
                <a:spcPct val="170000"/>
              </a:lnSpc>
              <a:buNone/>
            </a:pPr>
            <a:r>
              <a:rPr lang="el-GR"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Σε </a:t>
            </a:r>
            <a:r>
              <a:rPr lang="el-GR" sz="2600" dirty="0">
                <a:latin typeface="Times New Roman" pitchFamily="18" charset="0"/>
                <a:cs typeface="Times New Roman" pitchFamily="18" charset="0"/>
              </a:rPr>
              <a:t>κάθε νομό, οι περιοχές που βρίσκονται σε </a:t>
            </a:r>
            <a:r>
              <a:rPr lang="el-GR" sz="2600" dirty="0" smtClean="0">
                <a:latin typeface="Times New Roman" pitchFamily="18" charset="0"/>
                <a:cs typeface="Times New Roman" pitchFamily="18" charset="0"/>
              </a:rPr>
              <a:t>υψόμετρο </a:t>
            </a:r>
            <a:r>
              <a:rPr lang="el-GR" sz="2600" dirty="0">
                <a:latin typeface="Times New Roman" pitchFamily="18" charset="0"/>
                <a:cs typeface="Times New Roman" pitchFamily="18" charset="0"/>
              </a:rPr>
              <a:t>άνω των 500 μέτρων, εντάσσονται στην επόμενη </a:t>
            </a:r>
            <a:r>
              <a:rPr lang="el-GR" sz="2600" dirty="0" smtClean="0">
                <a:latin typeface="Times New Roman" pitchFamily="18" charset="0"/>
                <a:cs typeface="Times New Roman" pitchFamily="18" charset="0"/>
              </a:rPr>
              <a:t>ψυχρότερη </a:t>
            </a:r>
            <a:r>
              <a:rPr lang="el-GR" sz="2600" dirty="0">
                <a:latin typeface="Times New Roman" pitchFamily="18" charset="0"/>
                <a:cs typeface="Times New Roman" pitchFamily="18" charset="0"/>
              </a:rPr>
              <a:t>κλιματική ζώνη από εκείνη στην οποία </a:t>
            </a:r>
            <a:r>
              <a:rPr lang="el-GR" sz="2600" dirty="0" smtClean="0">
                <a:latin typeface="Times New Roman" pitchFamily="18" charset="0"/>
                <a:cs typeface="Times New Roman" pitchFamily="18" charset="0"/>
              </a:rPr>
              <a:t>ανήκουν </a:t>
            </a:r>
            <a:r>
              <a:rPr lang="el-GR" sz="2600" dirty="0">
                <a:latin typeface="Times New Roman" pitchFamily="18" charset="0"/>
                <a:cs typeface="Times New Roman" pitchFamily="18" charset="0"/>
              </a:rPr>
              <a:t>σύμφωνα με τα παραπάνω. Για την Δ ζώνη όλες </a:t>
            </a:r>
            <a:r>
              <a:rPr lang="el-GR" sz="2600" dirty="0" smtClean="0">
                <a:latin typeface="Times New Roman" pitchFamily="18" charset="0"/>
                <a:cs typeface="Times New Roman" pitchFamily="18" charset="0"/>
              </a:rPr>
              <a:t>οι </a:t>
            </a:r>
            <a:r>
              <a:rPr lang="el-GR" sz="2600" dirty="0">
                <a:latin typeface="Times New Roman" pitchFamily="18" charset="0"/>
                <a:cs typeface="Times New Roman" pitchFamily="18" charset="0"/>
              </a:rPr>
              <a:t>περιοχές ανεξαρτήτως υψομέτρου περιλαμβάνονται </a:t>
            </a:r>
            <a:r>
              <a:rPr lang="el-GR" sz="2600" dirty="0" smtClean="0">
                <a:latin typeface="Times New Roman" pitchFamily="18" charset="0"/>
                <a:cs typeface="Times New Roman" pitchFamily="18" charset="0"/>
              </a:rPr>
              <a:t>στην </a:t>
            </a:r>
            <a:r>
              <a:rPr lang="el-GR" sz="2600" dirty="0">
                <a:latin typeface="Times New Roman" pitchFamily="18" charset="0"/>
                <a:cs typeface="Times New Roman" pitchFamily="18" charset="0"/>
              </a:rPr>
              <a:t>ζώνη Δ. Στο τμήμα του νομού Αρκαδίας που </a:t>
            </a:r>
            <a:r>
              <a:rPr lang="el-GR" sz="2600" dirty="0" smtClean="0">
                <a:latin typeface="Times New Roman" pitchFamily="18" charset="0"/>
                <a:cs typeface="Times New Roman" pitchFamily="18" charset="0"/>
              </a:rPr>
              <a:t>εντάσσεται </a:t>
            </a:r>
            <a:r>
              <a:rPr lang="el-GR" sz="2600" dirty="0">
                <a:latin typeface="Times New Roman" pitchFamily="18" charset="0"/>
                <a:cs typeface="Times New Roman" pitchFamily="18" charset="0"/>
              </a:rPr>
              <a:t>στην κλιματική ζώνη Γ και στο τμήμα του νομού </a:t>
            </a:r>
            <a:r>
              <a:rPr lang="el-GR" sz="2600" dirty="0" smtClean="0">
                <a:latin typeface="Times New Roman" pitchFamily="18" charset="0"/>
                <a:cs typeface="Times New Roman" pitchFamily="18" charset="0"/>
              </a:rPr>
              <a:t>Σερρών </a:t>
            </a:r>
            <a:r>
              <a:rPr lang="el-GR" sz="2600" dirty="0">
                <a:latin typeface="Times New Roman" pitchFamily="18" charset="0"/>
                <a:cs typeface="Times New Roman" pitchFamily="18" charset="0"/>
              </a:rPr>
              <a:t>(ΒΑ τμήμα) που εντάσσεται στην κλιματική ζώνη </a:t>
            </a:r>
            <a:r>
              <a:rPr lang="el-GR" sz="2600" dirty="0" smtClean="0">
                <a:latin typeface="Times New Roman" pitchFamily="18" charset="0"/>
                <a:cs typeface="Times New Roman" pitchFamily="18" charset="0"/>
              </a:rPr>
              <a:t>Δ</a:t>
            </a:r>
            <a:r>
              <a:rPr lang="el-GR" sz="2600" dirty="0">
                <a:latin typeface="Times New Roman" pitchFamily="18" charset="0"/>
                <a:cs typeface="Times New Roman" pitchFamily="18" charset="0"/>
              </a:rPr>
              <a:t>, περιλαμβάνονται όλες οι περιοχές που έχουν </a:t>
            </a:r>
            <a:r>
              <a:rPr lang="el-GR" sz="2600" dirty="0" smtClean="0">
                <a:latin typeface="Times New Roman" pitchFamily="18" charset="0"/>
                <a:cs typeface="Times New Roman" pitchFamily="18" charset="0"/>
              </a:rPr>
              <a:t>υψόμετρο </a:t>
            </a:r>
            <a:r>
              <a:rPr lang="el-GR" sz="2600" dirty="0">
                <a:latin typeface="Times New Roman" pitchFamily="18" charset="0"/>
                <a:cs typeface="Times New Roman" pitchFamily="18" charset="0"/>
              </a:rPr>
              <a:t>άνω των 500 μέτρων.</a:t>
            </a:r>
          </a:p>
          <a:p>
            <a:endParaRPr lang="el-GR" dirty="0"/>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71480"/>
            <a:ext cx="8229600" cy="1069848"/>
          </a:xfrm>
        </p:spPr>
        <p:txBody>
          <a:bodyPr>
            <a:normAutofit fontScale="90000"/>
          </a:bodyPr>
          <a:lstStyle/>
          <a:p>
            <a:r>
              <a:rPr lang="el-GR" dirty="0" smtClean="0">
                <a:latin typeface="Times New Roman" pitchFamily="18" charset="0"/>
                <a:cs typeface="Times New Roman" pitchFamily="18" charset="0"/>
              </a:rPr>
              <a:t>ΚΛΙΜΑΤΙΚΕΣ ΖΩΝΕΣ </a:t>
            </a:r>
            <a:r>
              <a:rPr lang="el-GR" dirty="0" smtClean="0"/>
              <a:t/>
            </a:r>
            <a:br>
              <a:rPr lang="el-GR" dirty="0" smtClean="0"/>
            </a:br>
            <a:endParaRPr lang="el-GR" dirty="0"/>
          </a:p>
        </p:txBody>
      </p:sp>
      <p:pic>
        <p:nvPicPr>
          <p:cNvPr id="2050" name="Picture 2" descr="C:\Users\nikos\Desktop\Screenshot 2018-05-15 22.40.38.png"/>
          <p:cNvPicPr>
            <a:picLocks noChangeAspect="1" noChangeArrowheads="1"/>
          </p:cNvPicPr>
          <p:nvPr/>
        </p:nvPicPr>
        <p:blipFill>
          <a:blip r:embed="rId2"/>
          <a:srcRect/>
          <a:stretch>
            <a:fillRect/>
          </a:stretch>
        </p:blipFill>
        <p:spPr bwMode="auto">
          <a:xfrm>
            <a:off x="2000232" y="1500174"/>
            <a:ext cx="4714908" cy="500066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5 - Θέση περιεχομένου" descr="Screenshot 2018-05-15 22.33.58.png"/>
          <p:cNvPicPr>
            <a:picLocks noChangeAspect="1"/>
          </p:cNvPicPr>
          <p:nvPr/>
        </p:nvPicPr>
        <p:blipFill>
          <a:blip r:embed="rId2"/>
          <a:stretch>
            <a:fillRect/>
          </a:stretch>
        </p:blipFill>
        <p:spPr>
          <a:xfrm>
            <a:off x="0" y="459119"/>
            <a:ext cx="9144000" cy="668465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025212"/>
          </a:xfrm>
        </p:spPr>
        <p:txBody>
          <a:bodyPr>
            <a:normAutofit fontScale="90000"/>
          </a:bodyPr>
          <a:lstStyle/>
          <a:p>
            <a:r>
              <a:rPr lang="el-GR" dirty="0" smtClean="0"/>
              <a:t/>
            </a:r>
            <a:br>
              <a:rPr lang="el-GR" dirty="0" smtClean="0"/>
            </a:br>
            <a:r>
              <a:rPr lang="el-GR" dirty="0" smtClean="0"/>
              <a:t/>
            </a:r>
            <a:br>
              <a:rPr lang="el-GR" dirty="0" smtClean="0"/>
            </a:br>
            <a:r>
              <a:rPr lang="el-GR" sz="3600" dirty="0" smtClean="0">
                <a:latin typeface="Times New Roman" pitchFamily="18" charset="0"/>
                <a:cs typeface="Times New Roman" pitchFamily="18" charset="0"/>
              </a:rPr>
              <a:t>ΕΛΑΧΙΣΤΕΣ ΑΠΑΙΤΗΣΕΙΣ ΕΝΕΡΓΕΙΑΚΗΣ</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ΑΠΟΔΟΣΗΣ ΚΤΙΡΙΩΝ</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500174"/>
            <a:ext cx="8229600" cy="4643470"/>
          </a:xfrm>
        </p:spPr>
        <p:txBody>
          <a:bodyPr>
            <a:normAutofit fontScale="25000" lnSpcReduction="20000"/>
          </a:bodyPr>
          <a:lstStyle/>
          <a:p>
            <a:pPr algn="just">
              <a:lnSpc>
                <a:spcPct val="170000"/>
              </a:lnSpc>
              <a:buNone/>
            </a:pPr>
            <a:r>
              <a:rPr lang="el-GR" dirty="0" smtClean="0"/>
              <a:t>	</a:t>
            </a:r>
            <a:r>
              <a:rPr lang="el-GR" sz="5600" dirty="0" smtClean="0">
                <a:latin typeface="Times New Roman" pitchFamily="18" charset="0"/>
                <a:cs typeface="Times New Roman" pitchFamily="18" charset="0"/>
              </a:rPr>
              <a:t> </a:t>
            </a:r>
            <a:r>
              <a:rPr lang="el-GR" sz="5600" dirty="0">
                <a:latin typeface="Times New Roman" pitchFamily="18" charset="0"/>
                <a:cs typeface="Times New Roman" pitchFamily="18" charset="0"/>
              </a:rPr>
              <a:t>Οι ελάχιστες απαιτήσεις ενεργειακής απόδοσης </a:t>
            </a:r>
            <a:r>
              <a:rPr lang="el-GR" sz="5600" dirty="0" smtClean="0">
                <a:latin typeface="Times New Roman" pitchFamily="18" charset="0"/>
                <a:cs typeface="Times New Roman" pitchFamily="18" charset="0"/>
              </a:rPr>
              <a:t>κτιρίων </a:t>
            </a:r>
            <a:r>
              <a:rPr lang="el-GR" sz="5600" dirty="0">
                <a:latin typeface="Times New Roman" pitchFamily="18" charset="0"/>
                <a:cs typeface="Times New Roman" pitchFamily="18" charset="0"/>
              </a:rPr>
              <a:t>αφορούν τόσο στο σύνολο του κτιρίου ή της </a:t>
            </a:r>
            <a:r>
              <a:rPr lang="el-GR" sz="5600" dirty="0" smtClean="0">
                <a:latin typeface="Times New Roman" pitchFamily="18" charset="0"/>
                <a:cs typeface="Times New Roman" pitchFamily="18" charset="0"/>
              </a:rPr>
              <a:t>κτιριακής </a:t>
            </a:r>
            <a:r>
              <a:rPr lang="el-GR" sz="5600" dirty="0">
                <a:latin typeface="Times New Roman" pitchFamily="18" charset="0"/>
                <a:cs typeface="Times New Roman" pitchFamily="18" charset="0"/>
              </a:rPr>
              <a:t>μονάδας όσο και στα επί μέρους δομικά στοιχεία </a:t>
            </a:r>
            <a:r>
              <a:rPr lang="el-GR" sz="5600" dirty="0" smtClean="0">
                <a:latin typeface="Times New Roman" pitchFamily="18" charset="0"/>
                <a:cs typeface="Times New Roman" pitchFamily="18" charset="0"/>
              </a:rPr>
              <a:t>του </a:t>
            </a:r>
            <a:r>
              <a:rPr lang="el-GR" sz="5600" dirty="0">
                <a:latin typeface="Times New Roman" pitchFamily="18" charset="0"/>
                <a:cs typeface="Times New Roman" pitchFamily="18" charset="0"/>
              </a:rPr>
              <a:t>κελύφους και τα τεχνικά συστήματα του κτιρίου ή της </a:t>
            </a:r>
            <a:r>
              <a:rPr lang="el-GR" sz="5600" dirty="0" smtClean="0">
                <a:latin typeface="Times New Roman" pitchFamily="18" charset="0"/>
                <a:cs typeface="Times New Roman" pitchFamily="18" charset="0"/>
              </a:rPr>
              <a:t>κτιριακής </a:t>
            </a:r>
            <a:r>
              <a:rPr lang="el-GR" sz="5600" dirty="0">
                <a:latin typeface="Times New Roman" pitchFamily="18" charset="0"/>
                <a:cs typeface="Times New Roman" pitchFamily="18" charset="0"/>
              </a:rPr>
              <a:t>μονάδας, που έχουν σημαντικό αντίκτυπο στην </a:t>
            </a:r>
            <a:r>
              <a:rPr lang="el-GR" sz="5600" dirty="0" smtClean="0">
                <a:latin typeface="Times New Roman" pitchFamily="18" charset="0"/>
                <a:cs typeface="Times New Roman" pitchFamily="18" charset="0"/>
              </a:rPr>
              <a:t>ενεργειακή </a:t>
            </a:r>
            <a:r>
              <a:rPr lang="el-GR" sz="5600" dirty="0">
                <a:latin typeface="Times New Roman" pitchFamily="18" charset="0"/>
                <a:cs typeface="Times New Roman" pitchFamily="18" charset="0"/>
              </a:rPr>
              <a:t>απόδοση, με στόχο την επίτευξη βέλτιστων </a:t>
            </a:r>
            <a:r>
              <a:rPr lang="el-GR" sz="5600" dirty="0" smtClean="0">
                <a:latin typeface="Times New Roman" pitchFamily="18" charset="0"/>
                <a:cs typeface="Times New Roman" pitchFamily="18" charset="0"/>
              </a:rPr>
              <a:t>από </a:t>
            </a:r>
            <a:r>
              <a:rPr lang="el-GR" sz="5600" dirty="0">
                <a:latin typeface="Times New Roman" pitchFamily="18" charset="0"/>
                <a:cs typeface="Times New Roman" pitchFamily="18" charset="0"/>
              </a:rPr>
              <a:t>πλευράς κόστους επιπέδων.</a:t>
            </a:r>
          </a:p>
          <a:p>
            <a:pPr algn="just">
              <a:lnSpc>
                <a:spcPct val="170000"/>
              </a:lnSpc>
              <a:buNone/>
            </a:pPr>
            <a:r>
              <a:rPr lang="el-GR" sz="5600" dirty="0" smtClean="0">
                <a:latin typeface="Times New Roman" pitchFamily="18" charset="0"/>
                <a:cs typeface="Times New Roman" pitchFamily="18" charset="0"/>
              </a:rPr>
              <a:t>	Στα </a:t>
            </a:r>
            <a:r>
              <a:rPr lang="el-GR" sz="5600" dirty="0">
                <a:latin typeface="Times New Roman" pitchFamily="18" charset="0"/>
                <a:cs typeface="Times New Roman" pitchFamily="18" charset="0"/>
              </a:rPr>
              <a:t>νέα κτίρια ή κτιριακές μονάδες - κατοικίας και </a:t>
            </a:r>
            <a:r>
              <a:rPr lang="el-GR" sz="5600" dirty="0" smtClean="0">
                <a:latin typeface="Times New Roman" pitchFamily="18" charset="0"/>
                <a:cs typeface="Times New Roman" pitchFamily="18" charset="0"/>
              </a:rPr>
              <a:t>τριτογενούς </a:t>
            </a:r>
            <a:r>
              <a:rPr lang="el-GR" sz="5600" dirty="0">
                <a:latin typeface="Times New Roman" pitchFamily="18" charset="0"/>
                <a:cs typeface="Times New Roman" pitchFamily="18" charset="0"/>
              </a:rPr>
              <a:t>τομέα - οι ελάχιστες απαιτήσεις ενεργειακής </a:t>
            </a:r>
            <a:r>
              <a:rPr lang="el-GR" sz="5600" dirty="0" smtClean="0">
                <a:latin typeface="Times New Roman" pitchFamily="18" charset="0"/>
                <a:cs typeface="Times New Roman" pitchFamily="18" charset="0"/>
              </a:rPr>
              <a:t>απόδοσης </a:t>
            </a:r>
            <a:r>
              <a:rPr lang="el-GR" sz="5600" dirty="0">
                <a:latin typeface="Times New Roman" pitchFamily="18" charset="0"/>
                <a:cs typeface="Times New Roman" pitchFamily="18" charset="0"/>
              </a:rPr>
              <a:t>ικανοποιούνται όταν το κτίριο ή η κτιριακή </a:t>
            </a:r>
            <a:r>
              <a:rPr lang="el-GR" sz="5600" dirty="0" smtClean="0">
                <a:latin typeface="Times New Roman" pitchFamily="18" charset="0"/>
                <a:cs typeface="Times New Roman" pitchFamily="18" charset="0"/>
              </a:rPr>
              <a:t>μονάδα</a:t>
            </a:r>
            <a:r>
              <a:rPr lang="el-GR" sz="5600" dirty="0">
                <a:latin typeface="Times New Roman" pitchFamily="18" charset="0"/>
                <a:cs typeface="Times New Roman" pitchFamily="18" charset="0"/>
              </a:rPr>
              <a:t>:</a:t>
            </a:r>
          </a:p>
          <a:p>
            <a:pPr algn="just">
              <a:lnSpc>
                <a:spcPct val="170000"/>
              </a:lnSpc>
              <a:buNone/>
            </a:pPr>
            <a:r>
              <a:rPr lang="el-GR" sz="5600" dirty="0" smtClean="0">
                <a:latin typeface="Times New Roman" pitchFamily="18" charset="0"/>
                <a:cs typeface="Times New Roman" pitchFamily="18" charset="0"/>
              </a:rPr>
              <a:t>	α</a:t>
            </a:r>
            <a:r>
              <a:rPr lang="el-GR" sz="5600" dirty="0">
                <a:latin typeface="Times New Roman" pitchFamily="18" charset="0"/>
                <a:cs typeface="Times New Roman" pitchFamily="18" charset="0"/>
              </a:rPr>
              <a:t>) πληροί όλες τις ελάχιστες προδιαγραφές για νέα </a:t>
            </a:r>
            <a:r>
              <a:rPr lang="el-GR" sz="5600" dirty="0" smtClean="0">
                <a:latin typeface="Times New Roman" pitchFamily="18" charset="0"/>
                <a:cs typeface="Times New Roman" pitchFamily="18" charset="0"/>
              </a:rPr>
              <a:t>κτίρια</a:t>
            </a:r>
            <a:r>
              <a:rPr lang="el-GR" sz="5600" dirty="0">
                <a:latin typeface="Times New Roman" pitchFamily="18" charset="0"/>
                <a:cs typeface="Times New Roman" pitchFamily="18" charset="0"/>
              </a:rPr>
              <a:t>, όπως αυτές περιγράφονται στο άρθρο 8 της </a:t>
            </a:r>
            <a:r>
              <a:rPr lang="el-GR" sz="5600" dirty="0" smtClean="0">
                <a:latin typeface="Times New Roman" pitchFamily="18" charset="0"/>
                <a:cs typeface="Times New Roman" pitchFamily="18" charset="0"/>
              </a:rPr>
              <a:t>παρούσας </a:t>
            </a:r>
            <a:r>
              <a:rPr lang="el-GR" sz="5600" dirty="0">
                <a:latin typeface="Times New Roman" pitchFamily="18" charset="0"/>
                <a:cs typeface="Times New Roman" pitchFamily="18" charset="0"/>
              </a:rPr>
              <a:t>και</a:t>
            </a:r>
          </a:p>
          <a:p>
            <a:pPr algn="just">
              <a:lnSpc>
                <a:spcPct val="170000"/>
              </a:lnSpc>
              <a:buNone/>
            </a:pPr>
            <a:r>
              <a:rPr lang="el-GR" sz="5600" dirty="0" smtClean="0">
                <a:latin typeface="Times New Roman" pitchFamily="18" charset="0"/>
                <a:cs typeface="Times New Roman" pitchFamily="18" charset="0"/>
              </a:rPr>
              <a:t>	β</a:t>
            </a:r>
            <a:r>
              <a:rPr lang="el-GR" sz="5600" dirty="0">
                <a:latin typeface="Times New Roman" pitchFamily="18" charset="0"/>
                <a:cs typeface="Times New Roman" pitchFamily="18" charset="0"/>
              </a:rPr>
              <a:t>) η υπολογιζόμενη ετήσια συνολική κατανάλωση </a:t>
            </a:r>
            <a:r>
              <a:rPr lang="el-GR" sz="5600" dirty="0" smtClean="0">
                <a:latin typeface="Times New Roman" pitchFamily="18" charset="0"/>
                <a:cs typeface="Times New Roman" pitchFamily="18" charset="0"/>
              </a:rPr>
              <a:t>πρωτογενούς </a:t>
            </a:r>
            <a:r>
              <a:rPr lang="el-GR" sz="5600" dirty="0">
                <a:latin typeface="Times New Roman" pitchFamily="18" charset="0"/>
                <a:cs typeface="Times New Roman" pitchFamily="18" charset="0"/>
              </a:rPr>
              <a:t>ενέργειας είναι μικρότερη ή ίση της </a:t>
            </a:r>
            <a:r>
              <a:rPr lang="el-GR" sz="5600" dirty="0" smtClean="0">
                <a:latin typeface="Times New Roman" pitchFamily="18" charset="0"/>
                <a:cs typeface="Times New Roman" pitchFamily="18" charset="0"/>
              </a:rPr>
              <a:t>συνολικής </a:t>
            </a:r>
            <a:r>
              <a:rPr lang="el-GR" sz="5600" dirty="0">
                <a:latin typeface="Times New Roman" pitchFamily="18" charset="0"/>
                <a:cs typeface="Times New Roman" pitchFamily="18" charset="0"/>
              </a:rPr>
              <a:t>κατανάλωσης πρωτογενούς ενέργειας του </a:t>
            </a:r>
            <a:r>
              <a:rPr lang="el-GR" sz="5600" dirty="0" smtClean="0">
                <a:latin typeface="Times New Roman" pitchFamily="18" charset="0"/>
                <a:cs typeface="Times New Roman" pitchFamily="18" charset="0"/>
              </a:rPr>
              <a:t>κτιρίου </a:t>
            </a:r>
            <a:r>
              <a:rPr lang="el-GR" sz="5600" dirty="0">
                <a:latin typeface="Times New Roman" pitchFamily="18" charset="0"/>
                <a:cs typeface="Times New Roman" pitchFamily="18" charset="0"/>
              </a:rPr>
              <a:t>αναφοράς - όπως αυτό περιγράφεται στο άρθρο 9 </a:t>
            </a:r>
            <a:r>
              <a:rPr lang="el-GR" sz="5600" dirty="0" smtClean="0">
                <a:latin typeface="Times New Roman" pitchFamily="18" charset="0"/>
                <a:cs typeface="Times New Roman" pitchFamily="18" charset="0"/>
              </a:rPr>
              <a:t> της </a:t>
            </a:r>
            <a:r>
              <a:rPr lang="el-GR" sz="5600" dirty="0">
                <a:latin typeface="Times New Roman" pitchFamily="18" charset="0"/>
                <a:cs typeface="Times New Roman" pitchFamily="18" charset="0"/>
              </a:rPr>
              <a:t>παρούσας - και το κτίριο ή η κτιριακή μονάδα </a:t>
            </a:r>
            <a:r>
              <a:rPr lang="el-GR" sz="5600" dirty="0" smtClean="0">
                <a:latin typeface="Times New Roman" pitchFamily="18" charset="0"/>
                <a:cs typeface="Times New Roman" pitchFamily="18" charset="0"/>
              </a:rPr>
              <a:t>κατατάσσεται </a:t>
            </a:r>
            <a:r>
              <a:rPr lang="el-GR" sz="5600" dirty="0">
                <a:latin typeface="Times New Roman" pitchFamily="18" charset="0"/>
                <a:cs typeface="Times New Roman" pitchFamily="18" charset="0"/>
              </a:rPr>
              <a:t>τουλάχιστον στην ενεργειακή κατηγορία Β. Η </a:t>
            </a:r>
            <a:r>
              <a:rPr lang="el-GR" sz="5600" dirty="0" smtClean="0">
                <a:latin typeface="Times New Roman" pitchFamily="18" charset="0"/>
                <a:cs typeface="Times New Roman" pitchFamily="18" charset="0"/>
              </a:rPr>
              <a:t>κατανάλωση </a:t>
            </a:r>
            <a:r>
              <a:rPr lang="el-GR" sz="5600" dirty="0">
                <a:latin typeface="Times New Roman" pitchFamily="18" charset="0"/>
                <a:cs typeface="Times New Roman" pitchFamily="18" charset="0"/>
              </a:rPr>
              <a:t>ενέργειας υπολογίζεται με τη μεθοδολογία </a:t>
            </a:r>
            <a:r>
              <a:rPr lang="el-GR" sz="5600" dirty="0" smtClean="0">
                <a:latin typeface="Times New Roman" pitchFamily="18" charset="0"/>
                <a:cs typeface="Times New Roman" pitchFamily="18" charset="0"/>
              </a:rPr>
              <a:t>του </a:t>
            </a:r>
            <a:r>
              <a:rPr lang="el-GR" sz="5600" dirty="0">
                <a:latin typeface="Times New Roman" pitchFamily="18" charset="0"/>
                <a:cs typeface="Times New Roman" pitchFamily="18" charset="0"/>
              </a:rPr>
              <a:t>ανωτέρω κεφαλαίου Β </a:t>
            </a:r>
            <a:r>
              <a:rPr lang="el-GR" sz="5600" dirty="0" smtClean="0">
                <a:latin typeface="Times New Roman" pitchFamily="18" charset="0"/>
                <a:cs typeface="Times New Roman" pitchFamily="18" charset="0"/>
              </a:rPr>
              <a:t>́.</a:t>
            </a:r>
          </a:p>
          <a:p>
            <a:pPr algn="just">
              <a:lnSpc>
                <a:spcPct val="170000"/>
              </a:lnSpc>
              <a:buNone/>
            </a:pPr>
            <a:r>
              <a:rPr lang="el-GR" sz="5600" dirty="0" smtClean="0">
                <a:latin typeface="Times New Roman" pitchFamily="18" charset="0"/>
                <a:cs typeface="Times New Roman" pitchFamily="18" charset="0"/>
              </a:rPr>
              <a:t>	</a:t>
            </a:r>
            <a:endParaRPr lang="el-GR"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ΕΛΑΧΙΣΤΕΣ ΑΠΑΙΤΗΣΕΙΣ </a:t>
            </a:r>
            <a:r>
              <a:rPr lang="el-GR" dirty="0" smtClean="0">
                <a:latin typeface="Times New Roman" pitchFamily="18" charset="0"/>
                <a:cs typeface="Times New Roman" pitchFamily="18" charset="0"/>
              </a:rPr>
              <a:t>ΕΝΕΡΓΕΙΑΚΗΣ</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ΑΠΟΔΟΣΗΣ </a:t>
            </a:r>
            <a:r>
              <a:rPr lang="el-GR" dirty="0" smtClean="0">
                <a:latin typeface="Times New Roman" pitchFamily="18" charset="0"/>
                <a:cs typeface="Times New Roman" pitchFamily="18" charset="0"/>
              </a:rPr>
              <a:t>ΚΤΙΡΙΩΝ</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77500" lnSpcReduction="20000"/>
          </a:bodyPr>
          <a:lstStyle/>
          <a:p>
            <a:pPr algn="just">
              <a:lnSpc>
                <a:spcPct val="170000"/>
              </a:lnSpc>
              <a:buNone/>
            </a:pPr>
            <a:r>
              <a:rPr lang="el-GR"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Κάθε υφιστάμενο κτίριο ή υφιστάμενη κτιριακή μονάδα που ανακαινίζεται ριζικά ικανοποιεί τις ελάχιστες απαιτήσεις ενεργειακής απόδοσης της παρούσας, κατά τα οριζόμενα στο άρθρο 7 του ν.4122/2013 στο βαθμό που αυτό είναι τεχνικά, λειτουργικά και οικονομικά εφικτό.</a:t>
            </a:r>
          </a:p>
          <a:p>
            <a:pPr algn="just">
              <a:lnSpc>
                <a:spcPct val="170000"/>
              </a:lnSpc>
              <a:buNone/>
            </a:pPr>
            <a:r>
              <a:rPr lang="el-GR" sz="1900" dirty="0" smtClean="0">
                <a:latin typeface="Times New Roman" pitchFamily="18" charset="0"/>
                <a:cs typeface="Times New Roman" pitchFamily="18" charset="0"/>
              </a:rPr>
              <a:t>	Σε όλα τα υφιστάμενα κτίρια ή κτιριακές μονάδες – κατοικίας και τριτογενούς τομέα - που </a:t>
            </a:r>
            <a:r>
              <a:rPr lang="el-GR" sz="1900" dirty="0" smtClean="0">
                <a:latin typeface="Times New Roman" pitchFamily="18" charset="0"/>
                <a:cs typeface="Times New Roman" pitchFamily="18" charset="0"/>
              </a:rPr>
              <a:t>ανακαινίζονται</a:t>
            </a:r>
            <a:r>
              <a:rPr lang="en-US" sz="1900"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ριζικά</a:t>
            </a:r>
            <a:r>
              <a:rPr lang="el-GR" sz="2000" dirty="0" smtClean="0">
                <a:latin typeface="Times New Roman" pitchFamily="18" charset="0"/>
                <a:cs typeface="Times New Roman" pitchFamily="18" charset="0"/>
              </a:rPr>
              <a:t>, οι ελάχιστες απαιτήσεις ενεργειακής απόδοσης ικανοποιούνται όταν το κτίριο ή η κτιριακή μονάδα:</a:t>
            </a:r>
          </a:p>
          <a:p>
            <a:pPr algn="just">
              <a:lnSpc>
                <a:spcPct val="170000"/>
              </a:lnSpc>
              <a:buNone/>
            </a:pPr>
            <a:r>
              <a:rPr lang="el-GR" sz="2000" dirty="0" smtClean="0">
                <a:latin typeface="Times New Roman" pitchFamily="18" charset="0"/>
                <a:cs typeface="Times New Roman" pitchFamily="18" charset="0"/>
              </a:rPr>
              <a:t>	α) πληροί όλες τις ελάχιστες προδιαγραφές για υφιστάμενα κτίρια, όπως αυτές περιγράφονται στο άρθρο 8 της παρούσας και</a:t>
            </a:r>
          </a:p>
          <a:p>
            <a:pPr algn="just">
              <a:lnSpc>
                <a:spcPct val="170000"/>
              </a:lnSpc>
              <a:buNone/>
            </a:pPr>
            <a:r>
              <a:rPr lang="el-GR" sz="2000" dirty="0" smtClean="0">
                <a:latin typeface="Times New Roman" pitchFamily="18" charset="0"/>
                <a:cs typeface="Times New Roman" pitchFamily="18" charset="0"/>
              </a:rPr>
              <a:t>	β) η υπολογιζόμενη ετήσια συνολική κατανάλωση πρωτογενούς ενέργειας είναι μικρότερη ή ίση της συνολικής κατανάλωσης πρωτογενούς ενέργειας του κτιρίου αναφοράς και το κτίριο ή η κτιριακή μονάδα κατατάσσεται τουλάχιστον στην ενεργειακή κατηγορία Β. </a:t>
            </a:r>
          </a:p>
          <a:p>
            <a:pPr algn="just">
              <a:lnSpc>
                <a:spcPct val="170000"/>
              </a:lnSpc>
              <a:buNone/>
            </a:pPr>
            <a:endParaRPr lang="el-GR" sz="1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ΕΛΑΧΙΣΤΕΣ ΑΠΑΙΤΗΣΕΙΣ ΕΝΕΡΓΕΙΑΚΗΣ</a:t>
            </a:r>
            <a:br>
              <a:rPr lang="el-GR" sz="3200" dirty="0" smtClean="0">
                <a:latin typeface="Times New Roman" pitchFamily="18" charset="0"/>
                <a:cs typeface="Times New Roman" pitchFamily="18" charset="0"/>
              </a:rPr>
            </a:br>
            <a:r>
              <a:rPr lang="el-GR" sz="3200" dirty="0" smtClean="0">
                <a:latin typeface="Times New Roman" pitchFamily="18" charset="0"/>
                <a:cs typeface="Times New Roman" pitchFamily="18" charset="0"/>
              </a:rPr>
              <a:t>ΑΠΟΔΟΣΗΣ ΚΤΙΡΙΩΝ</a:t>
            </a:r>
            <a:endParaRPr lang="el-GR" sz="3200"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t>	</a:t>
            </a:r>
            <a:r>
              <a:rPr lang="el-GR" sz="2900" dirty="0">
                <a:latin typeface="Times New Roman" pitchFamily="18" charset="0"/>
                <a:cs typeface="Times New Roman" pitchFamily="18" charset="0"/>
              </a:rPr>
              <a:t>	</a:t>
            </a:r>
            <a:r>
              <a:rPr lang="el-GR" sz="2900" dirty="0" smtClean="0">
                <a:latin typeface="Times New Roman" pitchFamily="18" charset="0"/>
                <a:cs typeface="Times New Roman" pitchFamily="18" charset="0"/>
              </a:rPr>
              <a:t> </a:t>
            </a:r>
            <a:r>
              <a:rPr lang="el-GR" sz="2900" dirty="0">
                <a:latin typeface="Times New Roman" pitchFamily="18" charset="0"/>
                <a:cs typeface="Times New Roman" pitchFamily="18" charset="0"/>
              </a:rPr>
              <a:t>Στα υφιστάμενα κτίρια ή υφιστάμενες κτιριακές </a:t>
            </a:r>
            <a:r>
              <a:rPr lang="el-GR" sz="2900" dirty="0" smtClean="0">
                <a:latin typeface="Times New Roman" pitchFamily="18" charset="0"/>
                <a:cs typeface="Times New Roman" pitchFamily="18" charset="0"/>
              </a:rPr>
              <a:t>μονάδες</a:t>
            </a:r>
            <a:r>
              <a:rPr lang="el-GR" sz="2900" dirty="0">
                <a:latin typeface="Times New Roman" pitchFamily="18" charset="0"/>
                <a:cs typeface="Times New Roman" pitchFamily="18" charset="0"/>
              </a:rPr>
              <a:t>, κάθε δομικό στοιχείο που αποτελεί τμήμα του </a:t>
            </a:r>
            <a:r>
              <a:rPr lang="el-GR" sz="2900" dirty="0" smtClean="0">
                <a:latin typeface="Times New Roman" pitchFamily="18" charset="0"/>
                <a:cs typeface="Times New Roman" pitchFamily="18" charset="0"/>
              </a:rPr>
              <a:t>κελύφους</a:t>
            </a:r>
            <a:r>
              <a:rPr lang="el-GR" sz="2900" dirty="0">
                <a:latin typeface="Times New Roman" pitchFamily="18" charset="0"/>
                <a:cs typeface="Times New Roman" pitchFamily="18" charset="0"/>
              </a:rPr>
              <a:t>, όταν τοποθετείται εκ των υστέρων ή </a:t>
            </a:r>
            <a:r>
              <a:rPr lang="el-GR" sz="2900" dirty="0" smtClean="0">
                <a:latin typeface="Times New Roman" pitchFamily="18" charset="0"/>
                <a:cs typeface="Times New Roman" pitchFamily="18" charset="0"/>
              </a:rPr>
              <a:t>αντικαθίστανται</a:t>
            </a:r>
            <a:r>
              <a:rPr lang="el-GR" sz="2900" dirty="0">
                <a:latin typeface="Times New Roman" pitchFamily="18" charset="0"/>
                <a:cs typeface="Times New Roman" pitchFamily="18" charset="0"/>
              </a:rPr>
              <a:t>, και κάθε τεχνικό σύστημα, όταν τοποθετείται </a:t>
            </a:r>
            <a:r>
              <a:rPr lang="el-GR" sz="2900" dirty="0" smtClean="0">
                <a:latin typeface="Times New Roman" pitchFamily="18" charset="0"/>
                <a:cs typeface="Times New Roman" pitchFamily="18" charset="0"/>
              </a:rPr>
              <a:t>εκ </a:t>
            </a:r>
            <a:r>
              <a:rPr lang="el-GR" sz="2900" dirty="0">
                <a:latin typeface="Times New Roman" pitchFamily="18" charset="0"/>
                <a:cs typeface="Times New Roman" pitchFamily="18" charset="0"/>
              </a:rPr>
              <a:t>των υστέρων, αναβαθμίζεται ή αντικαθίσταται, </a:t>
            </a:r>
            <a:r>
              <a:rPr lang="el-GR" sz="2900" dirty="0" smtClean="0">
                <a:latin typeface="Times New Roman" pitchFamily="18" charset="0"/>
                <a:cs typeface="Times New Roman" pitchFamily="18" charset="0"/>
              </a:rPr>
              <a:t>ικανοποιεί </a:t>
            </a:r>
            <a:r>
              <a:rPr lang="el-GR" sz="2900" dirty="0">
                <a:latin typeface="Times New Roman" pitchFamily="18" charset="0"/>
                <a:cs typeface="Times New Roman" pitchFamily="18" charset="0"/>
              </a:rPr>
              <a:t>τις ελάχιστες απαιτήσεις ενεργειακής απόδοσης </a:t>
            </a:r>
            <a:r>
              <a:rPr lang="el-GR" sz="2900" dirty="0" smtClean="0">
                <a:latin typeface="Times New Roman" pitchFamily="18" charset="0"/>
                <a:cs typeface="Times New Roman" pitchFamily="18" charset="0"/>
              </a:rPr>
              <a:t>στο </a:t>
            </a:r>
            <a:r>
              <a:rPr lang="el-GR" sz="2900" dirty="0">
                <a:latin typeface="Times New Roman" pitchFamily="18" charset="0"/>
                <a:cs typeface="Times New Roman" pitchFamily="18" charset="0"/>
              </a:rPr>
              <a:t>βαθμό που αυτό είναι τεχνικά, </a:t>
            </a:r>
            <a:r>
              <a:rPr lang="el-GR" sz="2900" dirty="0" smtClean="0">
                <a:latin typeface="Times New Roman" pitchFamily="18" charset="0"/>
                <a:cs typeface="Times New Roman" pitchFamily="18" charset="0"/>
              </a:rPr>
              <a:t>λειτουργικά </a:t>
            </a:r>
            <a:r>
              <a:rPr lang="el-GR" sz="2900" dirty="0">
                <a:latin typeface="Times New Roman" pitchFamily="18" charset="0"/>
                <a:cs typeface="Times New Roman" pitchFamily="18" charset="0"/>
              </a:rPr>
              <a:t>και οικονομικά </a:t>
            </a:r>
            <a:r>
              <a:rPr lang="el-GR" sz="2900" dirty="0" smtClean="0">
                <a:latin typeface="Times New Roman" pitchFamily="18" charset="0"/>
                <a:cs typeface="Times New Roman" pitchFamily="18" charset="0"/>
              </a:rPr>
              <a:t>εφικτό. Οι </a:t>
            </a:r>
            <a:r>
              <a:rPr lang="el-GR" sz="2900" dirty="0">
                <a:latin typeface="Times New Roman" pitchFamily="18" charset="0"/>
                <a:cs typeface="Times New Roman" pitchFamily="18" charset="0"/>
              </a:rPr>
              <a:t>ελάχιστες απαιτήσεις ενεργειακής απόδοσης </a:t>
            </a:r>
            <a:r>
              <a:rPr lang="el-GR" sz="2900" dirty="0" smtClean="0">
                <a:latin typeface="Times New Roman" pitchFamily="18" charset="0"/>
                <a:cs typeface="Times New Roman" pitchFamily="18" charset="0"/>
              </a:rPr>
              <a:t>ικανοποιούνται </a:t>
            </a:r>
            <a:r>
              <a:rPr lang="el-GR" sz="2900" dirty="0">
                <a:latin typeface="Times New Roman" pitchFamily="18" charset="0"/>
                <a:cs typeface="Times New Roman" pitchFamily="18" charset="0"/>
              </a:rPr>
              <a:t>όταν το δομικό στοιχείο του κελύφους ή </a:t>
            </a:r>
            <a:r>
              <a:rPr lang="el-GR" sz="2900" dirty="0" smtClean="0">
                <a:latin typeface="Times New Roman" pitchFamily="18" charset="0"/>
                <a:cs typeface="Times New Roman" pitchFamily="18" charset="0"/>
              </a:rPr>
              <a:t>το </a:t>
            </a:r>
            <a:r>
              <a:rPr lang="el-GR" sz="2900" dirty="0">
                <a:latin typeface="Times New Roman" pitchFamily="18" charset="0"/>
                <a:cs typeface="Times New Roman" pitchFamily="18" charset="0"/>
              </a:rPr>
              <a:t>τεχνικό σύστημα πληροί τις ελάχιστες προδιαγραφές </a:t>
            </a:r>
            <a:r>
              <a:rPr lang="el-GR" sz="2900" dirty="0" smtClean="0">
                <a:latin typeface="Times New Roman" pitchFamily="18" charset="0"/>
                <a:cs typeface="Times New Roman" pitchFamily="18" charset="0"/>
              </a:rPr>
              <a:t>για </a:t>
            </a:r>
            <a:r>
              <a:rPr lang="el-GR" sz="2900" dirty="0">
                <a:latin typeface="Times New Roman" pitchFamily="18" charset="0"/>
                <a:cs typeface="Times New Roman" pitchFamily="18" charset="0"/>
              </a:rPr>
              <a:t>υφιστάμενα κτίρια, </a:t>
            </a:r>
          </a:p>
          <a:p>
            <a:pPr algn="just">
              <a:lnSpc>
                <a:spcPct val="170000"/>
              </a:lnSpc>
              <a:buNone/>
            </a:pPr>
            <a:r>
              <a:rPr lang="el-GR" sz="2900" dirty="0" smtClean="0">
                <a:latin typeface="Times New Roman" pitchFamily="18" charset="0"/>
                <a:cs typeface="Times New Roman" pitchFamily="18" charset="0"/>
              </a:rPr>
              <a:t>	Στην </a:t>
            </a:r>
            <a:r>
              <a:rPr lang="el-GR" sz="2900" dirty="0">
                <a:latin typeface="Times New Roman" pitchFamily="18" charset="0"/>
                <a:cs typeface="Times New Roman" pitchFamily="18" charset="0"/>
              </a:rPr>
              <a:t>περίπτωση κτιρίου μεικτής χρήσης, ο έλεγχος </a:t>
            </a:r>
            <a:r>
              <a:rPr lang="el-GR" sz="2900" dirty="0" smtClean="0">
                <a:latin typeface="Times New Roman" pitchFamily="18" charset="0"/>
                <a:cs typeface="Times New Roman" pitchFamily="18" charset="0"/>
              </a:rPr>
              <a:t>της </a:t>
            </a:r>
            <a:r>
              <a:rPr lang="el-GR" sz="2900" dirty="0">
                <a:latin typeface="Times New Roman" pitchFamily="18" charset="0"/>
                <a:cs typeface="Times New Roman" pitchFamily="18" charset="0"/>
              </a:rPr>
              <a:t>τήρησης των ελάχιστων απαιτήσεων και ο </a:t>
            </a:r>
            <a:r>
              <a:rPr lang="el-GR" sz="2900" dirty="0" smtClean="0">
                <a:latin typeface="Times New Roman" pitchFamily="18" charset="0"/>
                <a:cs typeface="Times New Roman" pitchFamily="18" charset="0"/>
              </a:rPr>
              <a:t>υπολογισμός </a:t>
            </a:r>
            <a:r>
              <a:rPr lang="el-GR" sz="2900" dirty="0">
                <a:latin typeface="Times New Roman" pitchFamily="18" charset="0"/>
                <a:cs typeface="Times New Roman" pitchFamily="18" charset="0"/>
              </a:rPr>
              <a:t>της συνολικής κατανάλωσης πρωτογενούς </a:t>
            </a:r>
            <a:r>
              <a:rPr lang="el-GR" sz="2900" dirty="0" smtClean="0">
                <a:latin typeface="Times New Roman" pitchFamily="18" charset="0"/>
                <a:cs typeface="Times New Roman" pitchFamily="18" charset="0"/>
              </a:rPr>
              <a:t>ενέργειας γίνεται ξεχωριστά για κάθε τμήμα του κτιρίου με διαφορετική βασική κατηγορία κύριας χρήσης, όπως αυτές εξειδικεύονται με τις εκάστοτε ισχύουσες πολεοδομικές διατάξεις.</a:t>
            </a:r>
          </a:p>
          <a:p>
            <a:pPr algn="just">
              <a:lnSpc>
                <a:spcPct val="170000"/>
              </a:lnSpc>
            </a:pPr>
            <a:endParaRPr lang="el-GR" sz="29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ΚΕΝΑΚ</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1600" dirty="0" smtClean="0">
                <a:latin typeface="Times New Roman" pitchFamily="18" charset="0"/>
                <a:cs typeface="Times New Roman" pitchFamily="18" charset="0"/>
              </a:rPr>
              <a:t>      Πρόκειται για τον Κανονισμό Ενεργειακής Απόδοσης Κτιρίων,  ο οποίος δημοσιεύτηκε για πρώτη φορά το έτος 2010 και τροποποιήθηκε το 2017.</a:t>
            </a:r>
          </a:p>
          <a:p>
            <a:pPr algn="just">
              <a:lnSpc>
                <a:spcPct val="150000"/>
              </a:lnSpc>
              <a:buNone/>
            </a:pPr>
            <a:r>
              <a:rPr lang="el-GR" sz="1600" dirty="0" smtClean="0">
                <a:latin typeface="Times New Roman" pitchFamily="18" charset="0"/>
                <a:cs typeface="Times New Roman" pitchFamily="18" charset="0"/>
              </a:rPr>
              <a:t>	Ο ΚΕΝΑΚ 2017  εγκρίθηκε από την ελληνική έννομη τάξη με την υπ’ </a:t>
            </a:r>
            <a:r>
              <a:rPr lang="el-GR" sz="1600" dirty="0" err="1" smtClean="0">
                <a:latin typeface="Times New Roman" pitchFamily="18" charset="0"/>
                <a:cs typeface="Times New Roman" pitchFamily="18" charset="0"/>
              </a:rPr>
              <a:t>αριθμ</a:t>
            </a:r>
            <a:r>
              <a:rPr lang="el-GR" sz="1600" dirty="0" smtClean="0">
                <a:latin typeface="Times New Roman" pitchFamily="18" charset="0"/>
                <a:cs typeface="Times New Roman" pitchFamily="18" charset="0"/>
              </a:rPr>
              <a:t>. ΔΕΠΕΑ/οικ.178581 κοινή υπουργική απόφαση των υπουργών Οικονομικών και Περιβάλλοντος και Ενέργειας, η οποία δημοσιεύτηκε στην Εφημερίδα της Κυβερνήσεως στο Τεύχος Β, αρ. φύλλου 2367/12-07-2017.</a:t>
            </a:r>
          </a:p>
          <a:p>
            <a:pPr algn="just">
              <a:lnSpc>
                <a:spcPct val="150000"/>
              </a:lnSpc>
              <a:buNone/>
            </a:pPr>
            <a:endParaRPr lang="el-G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88640"/>
            <a:ext cx="8229600" cy="1143000"/>
          </a:xfrm>
        </p:spPr>
        <p:txBody>
          <a:bodyPr>
            <a:normAutofit fontScale="90000"/>
          </a:bodyPr>
          <a:lstStyle/>
          <a:p>
            <a:r>
              <a:rPr lang="el-GR" dirty="0" smtClean="0"/>
              <a:t/>
            </a:r>
            <a:br>
              <a:rPr lang="el-GR" dirty="0" smtClean="0"/>
            </a:br>
            <a:r>
              <a:rPr lang="el-GR" dirty="0" smtClean="0">
                <a:latin typeface="Times New Roman" pitchFamily="18" charset="0"/>
                <a:cs typeface="Times New Roman" pitchFamily="18" charset="0"/>
              </a:rPr>
              <a:t> </a:t>
            </a:r>
            <a:br>
              <a:rPr lang="el-GR" dirty="0" smtClean="0">
                <a:latin typeface="Times New Roman" pitchFamily="18" charset="0"/>
                <a:cs typeface="Times New Roman" pitchFamily="18" charset="0"/>
              </a:rPr>
            </a:b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ΕΛΑΧΙΣΤΕΣ ΑΠΑΙΤΗΣΕΙΣ ΕΝΕΡΓΕΙΑΚΗΣ</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ΑΠΟΔΟΣΗΣ ΚΤΙΡΙΩΝ </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1400" dirty="0" smtClean="0">
                <a:latin typeface="Times New Roman" pitchFamily="18" charset="0"/>
                <a:cs typeface="Times New Roman" pitchFamily="18" charset="0"/>
              </a:rPr>
              <a:t>	Οι ελάχιστες απαιτήσεις ενεργειακής απόδοσης κτιρίων αφορούν τόσο στο σύνολο του κτιρίου ή της κτιριακής μονάδας όσο και στα επί μέρους δομικά στοιχεία του κελύφους και τα τεχνικά συστήματα του κτιρίου ή της κτιριακής μονάδας, που έχουν σημαντικό αντίκτυπο στην ενεργειακή απόδοση, με στόχο την επίτευξη βέλτιστων από πλευράς κόστους επιπέδων.</a:t>
            </a:r>
          </a:p>
          <a:p>
            <a:pPr algn="just">
              <a:lnSpc>
                <a:spcPct val="170000"/>
              </a:lnSpc>
              <a:buNone/>
            </a:pPr>
            <a:r>
              <a:rPr lang="el-GR" sz="1400" dirty="0" smtClean="0">
                <a:latin typeface="Times New Roman" pitchFamily="18" charset="0"/>
                <a:cs typeface="Times New Roman" pitchFamily="18" charset="0"/>
              </a:rPr>
              <a:t>	Στα νέα κτίρια ή κτιριακές μονάδες - κατοικίας και τριτογενούς τομέα - οι ελάχιστες απαιτήσεις ενεργειακής απόδοσης ικανοποιούνται όταν το κτίριο ή η κτιριακή μονάδα:</a:t>
            </a:r>
          </a:p>
          <a:p>
            <a:pPr algn="just">
              <a:lnSpc>
                <a:spcPct val="170000"/>
              </a:lnSpc>
              <a:buNone/>
            </a:pPr>
            <a:r>
              <a:rPr lang="el-GR" sz="1400" dirty="0" smtClean="0">
                <a:latin typeface="Times New Roman" pitchFamily="18" charset="0"/>
                <a:cs typeface="Times New Roman" pitchFamily="18" charset="0"/>
              </a:rPr>
              <a:t>	α) πληροί όλες τις ελάχιστες προδιαγραφές για νέα κτίρια, όπως αυτές περιγράφονται στο άρθρο 8 της παρούσας και</a:t>
            </a:r>
          </a:p>
          <a:p>
            <a:pPr algn="just">
              <a:lnSpc>
                <a:spcPct val="170000"/>
              </a:lnSpc>
              <a:buNone/>
            </a:pPr>
            <a:r>
              <a:rPr lang="el-GR" sz="1400" dirty="0" smtClean="0">
                <a:latin typeface="Times New Roman" pitchFamily="18" charset="0"/>
                <a:cs typeface="Times New Roman" pitchFamily="18" charset="0"/>
              </a:rPr>
              <a:t>	β) η υπολογιζόμενη ετήσια συνολική κατανάλωση πρωτογενούς ενέργειας είναι μικρότερη ή ίση της συνολικής κατανάλωσης πρωτογενούς ενέργειας του κτιρίου αναφοράς και το κτίριο ή η κτιριακή μονάδα κατατάσσεται τουλάχιστον στην ενεργειακή κατηγορία Β. </a:t>
            </a:r>
          </a:p>
          <a:p>
            <a:pPr>
              <a:buNone/>
            </a:pPr>
            <a:endParaRPr lang="el-GR" sz="1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ΕΛΑΧΙΣΤΕΣ ΑΠΑΙΤΗΣΕΙΣ ΕΝΕΡΓΕΙΑΚΗΣ</a:t>
            </a:r>
            <a:br>
              <a:rPr lang="el-GR" sz="3200" dirty="0" smtClean="0">
                <a:latin typeface="Times New Roman" pitchFamily="18" charset="0"/>
                <a:cs typeface="Times New Roman" pitchFamily="18" charset="0"/>
              </a:rPr>
            </a:br>
            <a:r>
              <a:rPr lang="el-GR" sz="3200" dirty="0" smtClean="0">
                <a:latin typeface="Times New Roman" pitchFamily="18" charset="0"/>
                <a:cs typeface="Times New Roman" pitchFamily="18" charset="0"/>
              </a:rPr>
              <a:t>ΑΠΟΔΟΣΗΣ ΚΤΙΡΙΩΝ</a:t>
            </a:r>
            <a:endParaRPr lang="el-GR" sz="3200" dirty="0"/>
          </a:p>
        </p:txBody>
      </p:sp>
      <p:sp>
        <p:nvSpPr>
          <p:cNvPr id="3" name="2 - Θέση περιεχομένου"/>
          <p:cNvSpPr>
            <a:spLocks noGrp="1"/>
          </p:cNvSpPr>
          <p:nvPr>
            <p:ph idx="1"/>
          </p:nvPr>
        </p:nvSpPr>
        <p:spPr/>
        <p:txBody>
          <a:bodyPr>
            <a:normAutofit fontScale="92500"/>
          </a:bodyPr>
          <a:lstStyle/>
          <a:p>
            <a:pPr algn="just">
              <a:lnSpc>
                <a:spcPct val="150000"/>
              </a:lnSpc>
              <a:buNone/>
            </a:pPr>
            <a:r>
              <a:rPr lang="el-GR" dirty="0" smtClean="0"/>
              <a:t>	</a:t>
            </a:r>
            <a:r>
              <a:rPr lang="el-GR" sz="1500" dirty="0" smtClean="0">
                <a:latin typeface="Times New Roman" pitchFamily="18" charset="0"/>
                <a:cs typeface="Times New Roman" pitchFamily="18" charset="0"/>
              </a:rPr>
              <a:t>Κάθε υφιστάμενο κτίριο ή υφιστάμενη κτιριακή μονάδα που ανακαινίζεται ριζικά ικανοποιεί τις ελάχιστες απαιτήσεις ενεργειακής απόδοσης της παρούσας, κατά τα οριζόμενα στο άρθρο 7 του ν.4122/2013 στο βαθμό που αυτό είναι τεχνικά, λειτουργικά και οικονομικά εφικτό.</a:t>
            </a:r>
          </a:p>
          <a:p>
            <a:pPr algn="just">
              <a:lnSpc>
                <a:spcPct val="150000"/>
              </a:lnSpc>
              <a:buNone/>
            </a:pPr>
            <a:r>
              <a:rPr lang="el-GR" sz="1500" dirty="0" smtClean="0">
                <a:latin typeface="Times New Roman" pitchFamily="18" charset="0"/>
                <a:cs typeface="Times New Roman" pitchFamily="18" charset="0"/>
              </a:rPr>
              <a:t>	Σε όλα τα υφιστάμενα κτίρια ή κτιριακές μονάδες – κατοικίας και τριτογενούς τομέα - που ανακαινίζονται ριζικά, οι ελάχιστες απαιτήσεις ενεργειακής απόδοσης ικανοποιούνται όταν το κτίριο ή η κτιριακή μονάδα:</a:t>
            </a:r>
          </a:p>
          <a:p>
            <a:pPr algn="just">
              <a:lnSpc>
                <a:spcPct val="150000"/>
              </a:lnSpc>
              <a:buNone/>
            </a:pPr>
            <a:r>
              <a:rPr lang="el-GR" sz="1500" dirty="0" smtClean="0">
                <a:latin typeface="Times New Roman" pitchFamily="18" charset="0"/>
                <a:cs typeface="Times New Roman" pitchFamily="18" charset="0"/>
              </a:rPr>
              <a:t>	α) πληροί όλες τις ελάχιστες προδιαγραφές για υφιστάμενα κτίρια, όπως αυτές περιγράφονται στο άρθρο 8 της παρούσας και</a:t>
            </a:r>
          </a:p>
          <a:p>
            <a:pPr algn="just">
              <a:lnSpc>
                <a:spcPct val="150000"/>
              </a:lnSpc>
              <a:buNone/>
            </a:pPr>
            <a:r>
              <a:rPr lang="el-GR" sz="1500" dirty="0" smtClean="0">
                <a:latin typeface="Times New Roman" pitchFamily="18" charset="0"/>
                <a:cs typeface="Times New Roman" pitchFamily="18" charset="0"/>
              </a:rPr>
              <a:t>	β) η υπολογιζόμενη ετήσια συνολική κατανάλωση πρωτογενούς ενέργειας είναι μικρότερη ή ίση της συνολικής κατανάλωσης πρωτογενούς ενέργειας του κτιρίου αναφοράς - όπως αυτό περιγράφεται στο άρθρο 9  της παρούσας - και το κτίριο ή η κτιριακή μονάδα κατατάσσεται τουλάχιστον στην ενεργειακή κατηγορία Β. Η κατανάλωση ενέργειας υπολογίζεται με τη μεθοδολογία  του ανωτέρω κεφαλαίου Β’.</a:t>
            </a:r>
          </a:p>
          <a:p>
            <a:pPr>
              <a:buNone/>
            </a:pP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ΕΛΑΧΙΣΤΕΣ ΑΠΑΙΤΗΣΕΙΣ ΕΝΕΡΓΕΙΑΚΗΣ</a:t>
            </a:r>
            <a:br>
              <a:rPr lang="el-GR" sz="3200" dirty="0" smtClean="0">
                <a:latin typeface="Times New Roman" pitchFamily="18" charset="0"/>
                <a:cs typeface="Times New Roman" pitchFamily="18" charset="0"/>
              </a:rPr>
            </a:br>
            <a:r>
              <a:rPr lang="el-GR" sz="3200" dirty="0" smtClean="0">
                <a:latin typeface="Times New Roman" pitchFamily="18" charset="0"/>
                <a:cs typeface="Times New Roman" pitchFamily="18" charset="0"/>
              </a:rPr>
              <a:t>ΑΠΟΔΟΣΗΣ ΚΤΙΡΙΩΝ</a:t>
            </a:r>
            <a:endParaRPr lang="el-GR" sz="3200"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t>	</a:t>
            </a:r>
            <a:r>
              <a:rPr lang="el-GR" sz="2200" dirty="0" smtClean="0">
                <a:latin typeface="Times New Roman" pitchFamily="18" charset="0"/>
                <a:cs typeface="Times New Roman" pitchFamily="18" charset="0"/>
              </a:rPr>
              <a:t>Στα υφιστάμενα κτίρια ή υφιστάμενες κτιριακές μονάδες, κάθε δομικό στοιχείο που αποτελεί τμήμα του κελύφους, όταν τοποθετείται εκ των υστέρων ή αντικαθίστανται, και κάθε τεχνικό σύστημα, όταν τοποθετείται εκ των υστέρων, αναβαθμίζεται ή αντικαθίσταται, ικανοποιεί τις ελάχιστες απαιτήσεις ενεργειακής απόδοσης στο βαθμό που αυτό είναι τεχνικά, λειτουργικά και οικονομικά εφικτό.</a:t>
            </a:r>
          </a:p>
          <a:p>
            <a:pPr algn="just">
              <a:lnSpc>
                <a:spcPct val="170000"/>
              </a:lnSpc>
              <a:buNone/>
            </a:pPr>
            <a:r>
              <a:rPr lang="el-GR" sz="2200" dirty="0" smtClean="0">
                <a:latin typeface="Times New Roman" pitchFamily="18" charset="0"/>
                <a:cs typeface="Times New Roman" pitchFamily="18" charset="0"/>
              </a:rPr>
              <a:t>	Οι ελάχιστες απαιτήσεις ενεργειακής απόδοσης ικανοποιούνται όταν το δομικό στοιχείο του κελύφους ή το τεχνικό σύστημα πληροί τις ελάχιστες προδιαγραφές για υφιστάμενα κτίρια, όπως αυτές περιγράφονται στο άρθρο 8 της παρούσας.</a:t>
            </a:r>
          </a:p>
          <a:p>
            <a:pPr algn="just">
              <a:lnSpc>
                <a:spcPct val="170000"/>
              </a:lnSpc>
              <a:buNone/>
            </a:pPr>
            <a:r>
              <a:rPr lang="el-GR" sz="2200" dirty="0" smtClean="0">
                <a:latin typeface="Times New Roman" pitchFamily="18" charset="0"/>
                <a:cs typeface="Times New Roman" pitchFamily="18" charset="0"/>
              </a:rPr>
              <a:t>	Στην περίπτωση κτιρίου μεικτής χρήσης, ο έλεγχος της τήρησης των ελάχιστων απαιτήσεων και ο υπολογισμός της συνολικής κατανάλωσης πρωτογενούς ενέργειας γίνεται ξεχωριστά για κάθε τμήμα του κτιρίου με διαφορετική βασική κατηγορία κύριας χρήσης, όπως αυτές εξειδικεύονται με τις εκάστοτε ισχύουσες πολεοδομικές διατάξεις.</a:t>
            </a: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ΕΛΑΧΙΣΤΕΣ ΠΡΟΔΙΑΓΡΑΦΕΣ ΚΤΙΡΙΩΝ</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32500" lnSpcReduction="20000"/>
          </a:bodyPr>
          <a:lstStyle/>
          <a:p>
            <a:pPr algn="just">
              <a:lnSpc>
                <a:spcPct val="170000"/>
              </a:lnSpc>
              <a:buNone/>
            </a:pPr>
            <a:r>
              <a:rPr lang="el-GR" sz="4200" dirty="0" smtClean="0">
                <a:latin typeface="Times New Roman" pitchFamily="18" charset="0"/>
                <a:cs typeface="Times New Roman" pitchFamily="18" charset="0"/>
              </a:rPr>
              <a:t>1. Σχεδιασμός κτιρίου</a:t>
            </a:r>
          </a:p>
          <a:p>
            <a:pPr algn="just">
              <a:lnSpc>
                <a:spcPct val="170000"/>
              </a:lnSpc>
              <a:buNone/>
            </a:pPr>
            <a:r>
              <a:rPr lang="el-GR" sz="4400" dirty="0" smtClean="0">
                <a:latin typeface="Times New Roman" pitchFamily="18" charset="0"/>
                <a:cs typeface="Times New Roman" pitchFamily="18" charset="0"/>
              </a:rPr>
              <a:t>1.1 Στο σχεδιασμό του κτιρίου λαμβάνονται υπόψη οι κάτωθι παράμετροι:</a:t>
            </a:r>
          </a:p>
          <a:p>
            <a:pPr algn="just">
              <a:lnSpc>
                <a:spcPct val="170000"/>
              </a:lnSpc>
              <a:buNone/>
            </a:pPr>
            <a:r>
              <a:rPr lang="el-GR" sz="4400" dirty="0" smtClean="0">
                <a:latin typeface="Times New Roman" pitchFamily="18" charset="0"/>
                <a:cs typeface="Times New Roman" pitchFamily="18" charset="0"/>
              </a:rPr>
              <a:t>1.1.1 Η κατάλληλη </a:t>
            </a:r>
            <a:r>
              <a:rPr lang="el-GR" sz="4400" dirty="0" err="1" smtClean="0">
                <a:latin typeface="Times New Roman" pitchFamily="18" charset="0"/>
                <a:cs typeface="Times New Roman" pitchFamily="18" charset="0"/>
              </a:rPr>
              <a:t>χωροθέτηση</a:t>
            </a:r>
            <a:r>
              <a:rPr lang="el-GR" sz="4400" dirty="0" smtClean="0">
                <a:latin typeface="Times New Roman" pitchFamily="18" charset="0"/>
                <a:cs typeface="Times New Roman" pitchFamily="18" charset="0"/>
              </a:rPr>
              <a:t> και προσανατολισμός του κτιρίου για τη μέγιστη αξιοποίηση των τοπικών κλιματικών συνθηκών.</a:t>
            </a:r>
          </a:p>
          <a:p>
            <a:pPr algn="just">
              <a:lnSpc>
                <a:spcPct val="170000"/>
              </a:lnSpc>
              <a:buNone/>
            </a:pPr>
            <a:r>
              <a:rPr lang="el-GR" sz="4400" dirty="0" smtClean="0">
                <a:latin typeface="Times New Roman" pitchFamily="18" charset="0"/>
                <a:cs typeface="Times New Roman" pitchFamily="18" charset="0"/>
              </a:rPr>
              <a:t>1.1.2 Η διαμόρφωση του περιβάλλοντα χώρου για τη βελτίωση του μικροκλίματος.</a:t>
            </a:r>
          </a:p>
          <a:p>
            <a:pPr algn="just">
              <a:lnSpc>
                <a:spcPct val="170000"/>
              </a:lnSpc>
              <a:buNone/>
            </a:pPr>
            <a:r>
              <a:rPr lang="el-GR" sz="4400" dirty="0" smtClean="0">
                <a:latin typeface="Times New Roman" pitchFamily="18" charset="0"/>
                <a:cs typeface="Times New Roman" pitchFamily="18" charset="0"/>
              </a:rPr>
              <a:t>1.1.3 Ο κατάλληλος σχεδιασμός και </a:t>
            </a:r>
            <a:r>
              <a:rPr lang="el-GR" sz="4400" dirty="0" err="1" smtClean="0">
                <a:latin typeface="Times New Roman" pitchFamily="18" charset="0"/>
                <a:cs typeface="Times New Roman" pitchFamily="18" charset="0"/>
              </a:rPr>
              <a:t>χωροθέτηση</a:t>
            </a:r>
            <a:r>
              <a:rPr lang="el-GR" sz="4400" dirty="0" smtClean="0">
                <a:latin typeface="Times New Roman" pitchFamily="18" charset="0"/>
                <a:cs typeface="Times New Roman" pitchFamily="18" charset="0"/>
              </a:rPr>
              <a:t> των ανοιγμάτων ανά προσανατολισμό ανάλογα με τις απαιτήσεις </a:t>
            </a:r>
            <a:r>
              <a:rPr lang="el-GR" sz="4400" dirty="0" err="1" smtClean="0">
                <a:latin typeface="Times New Roman" pitchFamily="18" charset="0"/>
                <a:cs typeface="Times New Roman" pitchFamily="18" charset="0"/>
              </a:rPr>
              <a:t>ηλιασμού</a:t>
            </a:r>
            <a:r>
              <a:rPr lang="el-GR" sz="4400" dirty="0" smtClean="0">
                <a:latin typeface="Times New Roman" pitchFamily="18" charset="0"/>
                <a:cs typeface="Times New Roman" pitchFamily="18" charset="0"/>
              </a:rPr>
              <a:t>, φυσικού φωτισμού και αερισμού.</a:t>
            </a:r>
          </a:p>
          <a:p>
            <a:pPr algn="just">
              <a:lnSpc>
                <a:spcPct val="170000"/>
              </a:lnSpc>
              <a:buNone/>
            </a:pPr>
            <a:r>
              <a:rPr lang="el-GR" sz="4400" dirty="0" smtClean="0">
                <a:latin typeface="Times New Roman" pitchFamily="18" charset="0"/>
                <a:cs typeface="Times New Roman" pitchFamily="18" charset="0"/>
              </a:rPr>
              <a:t>1.1.4 Η </a:t>
            </a:r>
            <a:r>
              <a:rPr lang="el-GR" sz="4400" dirty="0" err="1" smtClean="0">
                <a:latin typeface="Times New Roman" pitchFamily="18" charset="0"/>
                <a:cs typeface="Times New Roman" pitchFamily="18" charset="0"/>
              </a:rPr>
              <a:t>χωροθέτηση</a:t>
            </a:r>
            <a:r>
              <a:rPr lang="el-GR" sz="4400" dirty="0" smtClean="0">
                <a:latin typeface="Times New Roman" pitchFamily="18" charset="0"/>
                <a:cs typeface="Times New Roman" pitchFamily="18" charset="0"/>
              </a:rPr>
              <a:t> των λειτουργιών ανάλογα με τη χρήση και τις απαιτήσεις άνεσης (θερμικές, φυσικού αερισμού και φωτισμού).</a:t>
            </a:r>
          </a:p>
          <a:p>
            <a:pPr algn="just">
              <a:lnSpc>
                <a:spcPct val="170000"/>
              </a:lnSpc>
              <a:buNone/>
            </a:pPr>
            <a:r>
              <a:rPr lang="el-GR" sz="4400" dirty="0" smtClean="0">
                <a:latin typeface="Times New Roman" pitchFamily="18" charset="0"/>
                <a:cs typeface="Times New Roman" pitchFamily="18" charset="0"/>
              </a:rPr>
              <a:t>1.1.5 Η ενσωμάτωση τουλάχιστον ενός εκ των παθητικών ηλιακών συστημάτων (ΠΗΣ), όπως άμεσου ηλιακού κέρδους (νότια ανοίγματα), τοίχος μάζας, τοίχος </a:t>
            </a:r>
            <a:r>
              <a:rPr lang="el-GR" sz="4400" dirty="0" err="1" smtClean="0">
                <a:latin typeface="Times New Roman" pitchFamily="18" charset="0"/>
                <a:cs typeface="Times New Roman" pitchFamily="18" charset="0"/>
              </a:rPr>
              <a:t>Trombe</a:t>
            </a:r>
            <a:r>
              <a:rPr lang="el-GR" sz="4400" dirty="0" smtClean="0">
                <a:latin typeface="Times New Roman" pitchFamily="18" charset="0"/>
                <a:cs typeface="Times New Roman" pitchFamily="18" charset="0"/>
              </a:rPr>
              <a:t>, θερμοκήπιο - ηλιακός χώρος κ.ά., εφόσον αυτό είναι λειτουργικά εφικτό.</a:t>
            </a:r>
          </a:p>
          <a:p>
            <a:endParaRPr lang="el-GR" sz="4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ΕΛΑΧΙΣΤΕΣ ΠΡΟΔΙΑΓΡΑΦΕΣ ΚΤΙΡΙΩΝ</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buNone/>
            </a:pPr>
            <a:r>
              <a:rPr lang="el-GR" dirty="0" smtClean="0">
                <a:latin typeface="Times New Roman" pitchFamily="18" charset="0"/>
                <a:cs typeface="Times New Roman" pitchFamily="18" charset="0"/>
              </a:rPr>
              <a:t>1.1.6 Η </a:t>
            </a:r>
            <a:r>
              <a:rPr lang="el-GR" dirty="0" err="1" smtClean="0">
                <a:latin typeface="Times New Roman" pitchFamily="18" charset="0"/>
                <a:cs typeface="Times New Roman" pitchFamily="18" charset="0"/>
              </a:rPr>
              <a:t>ηλιοπροστασία</a:t>
            </a:r>
            <a:r>
              <a:rPr lang="el-GR" dirty="0" smtClean="0">
                <a:latin typeface="Times New Roman" pitchFamily="18" charset="0"/>
                <a:cs typeface="Times New Roman" pitchFamily="18" charset="0"/>
              </a:rPr>
              <a:t>.</a:t>
            </a:r>
          </a:p>
          <a:p>
            <a:pPr algn="just">
              <a:lnSpc>
                <a:spcPct val="170000"/>
              </a:lnSpc>
              <a:buNone/>
            </a:pPr>
            <a:r>
              <a:rPr lang="el-GR" dirty="0" smtClean="0">
                <a:latin typeface="Times New Roman" pitchFamily="18" charset="0"/>
                <a:cs typeface="Times New Roman" pitchFamily="18" charset="0"/>
              </a:rPr>
              <a:t>1.1.7 Η ένταξη τεχνικών φυσικού αερισμού.</a:t>
            </a:r>
          </a:p>
          <a:p>
            <a:pPr algn="just">
              <a:lnSpc>
                <a:spcPct val="170000"/>
              </a:lnSpc>
              <a:buNone/>
            </a:pPr>
            <a:r>
              <a:rPr lang="el-GR" dirty="0" smtClean="0">
                <a:latin typeface="Times New Roman" pitchFamily="18" charset="0"/>
                <a:cs typeface="Times New Roman" pitchFamily="18" charset="0"/>
              </a:rPr>
              <a:t>1.1.8 Η εξασφάλιση οπτικής άνεσης μέσω τεχνικών και συστημάτων φυσικού φωτισμού.</a:t>
            </a:r>
          </a:p>
          <a:p>
            <a:pPr algn="just">
              <a:lnSpc>
                <a:spcPct val="170000"/>
              </a:lnSpc>
              <a:buNone/>
            </a:pPr>
            <a:r>
              <a:rPr lang="el-GR" dirty="0" smtClean="0">
                <a:latin typeface="Times New Roman" pitchFamily="18" charset="0"/>
                <a:cs typeface="Times New Roman" pitchFamily="18" charset="0"/>
              </a:rPr>
              <a:t>1.2 Αδυναμία εφαρμογής των ανωτέρω απαιτεί επαρκή τεχνική τεκμηρίωση σύμφωνα με την ισχύουσα νομοθεσία και τις επικρατούσες συνθήκες</a:t>
            </a:r>
            <a:r>
              <a:rPr lang="el-GR"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lnSpc>
                <a:spcPct val="170000"/>
              </a:lnSpc>
              <a:buNone/>
            </a:pPr>
            <a:r>
              <a:rPr lang="el-GR" dirty="0" smtClean="0">
                <a:latin typeface="Times New Roman" pitchFamily="18" charset="0"/>
                <a:cs typeface="Times New Roman" pitchFamily="18" charset="0"/>
              </a:rPr>
              <a:t>2.Κτιριακό </a:t>
            </a:r>
            <a:r>
              <a:rPr lang="el-GR" dirty="0" smtClean="0">
                <a:latin typeface="Times New Roman" pitchFamily="18" charset="0"/>
                <a:cs typeface="Times New Roman" pitchFamily="18" charset="0"/>
              </a:rPr>
              <a:t>κέλυφος</a:t>
            </a:r>
          </a:p>
          <a:p>
            <a:pPr algn="just">
              <a:lnSpc>
                <a:spcPct val="170000"/>
              </a:lnSpc>
              <a:buNone/>
            </a:pPr>
            <a:r>
              <a:rPr lang="el-GR" dirty="0" smtClean="0">
                <a:latin typeface="Times New Roman" pitchFamily="18" charset="0"/>
                <a:cs typeface="Times New Roman" pitchFamily="18" charset="0"/>
              </a:rPr>
              <a:t>2.1 </a:t>
            </a:r>
            <a:r>
              <a:rPr lang="el-GR" dirty="0" err="1" smtClean="0">
                <a:latin typeface="Times New Roman" pitchFamily="18" charset="0"/>
                <a:cs typeface="Times New Roman" pitchFamily="18" charset="0"/>
              </a:rPr>
              <a:t>Θερμοφυσικά</a:t>
            </a:r>
            <a:r>
              <a:rPr lang="el-GR" dirty="0" smtClean="0">
                <a:latin typeface="Times New Roman" pitchFamily="18" charset="0"/>
                <a:cs typeface="Times New Roman" pitchFamily="18" charset="0"/>
              </a:rPr>
              <a:t> χαρακτηριστικά των δομικών στοιχείων του κτιριακού κελύφους: </a:t>
            </a:r>
          </a:p>
          <a:p>
            <a:pPr algn="just">
              <a:lnSpc>
                <a:spcPct val="170000"/>
              </a:lnSpc>
              <a:buNone/>
            </a:pPr>
            <a:r>
              <a:rPr lang="el-GR" dirty="0" smtClean="0">
                <a:latin typeface="Times New Roman" pitchFamily="18" charset="0"/>
                <a:cs typeface="Times New Roman" pitchFamily="18" charset="0"/>
              </a:rPr>
              <a:t>2.1.1 Τα επιμέρους δομικά στοιχεία του κελύφους του εξεταζόμενου κτιρίου ή κτιριακής μονάδας, πληρούν τους περιορισμούς </a:t>
            </a:r>
            <a:r>
              <a:rPr lang="el-GR" dirty="0" smtClean="0">
                <a:latin typeface="Times New Roman" pitchFamily="18" charset="0"/>
                <a:cs typeface="Times New Roman" pitchFamily="18" charset="0"/>
              </a:rPr>
              <a:t>θερμομόνωσης</a:t>
            </a:r>
            <a:r>
              <a:rPr lang="en-US" dirty="0" smtClean="0">
                <a:latin typeface="Times New Roman" pitchFamily="18" charset="0"/>
                <a:cs typeface="Times New Roman" pitchFamily="18" charset="0"/>
              </a:rPr>
              <a:t>.</a:t>
            </a:r>
          </a:p>
          <a:p>
            <a:pPr algn="just">
              <a:lnSpc>
                <a:spcPct val="170000"/>
              </a:lnSpc>
              <a:buNone/>
            </a:pPr>
            <a:r>
              <a:rPr lang="el-GR" dirty="0" smtClean="0">
                <a:latin typeface="Times New Roman" pitchFamily="18" charset="0"/>
                <a:cs typeface="Times New Roman" pitchFamily="18" charset="0"/>
              </a:rPr>
              <a:t>2.1.2 Για τα δομικά στοιχεία που αποτελούν παθητικά ηλιακά συστήματα δεν ισχύει ο περιορισμός του μέγιστου επιτρεπόμενου συντελεστή </a:t>
            </a:r>
            <a:r>
              <a:rPr lang="el-GR" dirty="0" err="1" smtClean="0">
                <a:latin typeface="Times New Roman" pitchFamily="18" charset="0"/>
                <a:cs typeface="Times New Roman" pitchFamily="18" charset="0"/>
              </a:rPr>
              <a:t>θερμοπερατότητας</a:t>
            </a:r>
            <a:r>
              <a:rPr lang="el-GR" dirty="0" smtClean="0">
                <a:latin typeface="Times New Roman" pitchFamily="18" charset="0"/>
                <a:cs typeface="Times New Roman" pitchFamily="18" charset="0"/>
              </a:rPr>
              <a:t>, με την εξαίρεση του συστήματος άμεσου ηλιακού κέρδους.</a:t>
            </a:r>
          </a:p>
          <a:p>
            <a:pPr algn="just">
              <a:lnSpc>
                <a:spcPct val="170000"/>
              </a:lnSpc>
              <a:buNone/>
            </a:pPr>
            <a:endParaRPr lang="el-GR" dirty="0" smtClean="0">
              <a:latin typeface="Times New Roman" pitchFamily="18" charset="0"/>
              <a:cs typeface="Times New Roman" pitchFamily="18" charset="0"/>
            </a:endParaRPr>
          </a:p>
          <a:p>
            <a:pPr algn="just">
              <a:lnSpc>
                <a:spcPct val="170000"/>
              </a:lnSpc>
              <a:buNone/>
            </a:pPr>
            <a:endParaRPr lang="en-US" dirty="0" smtClean="0">
              <a:latin typeface="Times New Roman" pitchFamily="18" charset="0"/>
              <a:cs typeface="Times New Roman" pitchFamily="18" charset="0"/>
            </a:endParaRPr>
          </a:p>
          <a:p>
            <a:pPr algn="just">
              <a:lnSpc>
                <a:spcPct val="170000"/>
              </a:lnSpc>
              <a:buNone/>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14356"/>
            <a:ext cx="8229600" cy="1066800"/>
          </a:xfrm>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ΕΛΑΧΙΣΤΕΣ ΠΡΟΔΙΑΓΡΑΦΕΣ ΚΤΙΡΙΩΝ</a:t>
            </a:r>
            <a:br>
              <a:rPr lang="el-GR" sz="3600" dirty="0" smtClean="0">
                <a:latin typeface="Times New Roman" pitchFamily="18" charset="0"/>
                <a:cs typeface="Times New Roman" pitchFamily="18" charset="0"/>
              </a:rPr>
            </a:br>
            <a:endParaRPr lang="el-GR" sz="3600" dirty="0"/>
          </a:p>
        </p:txBody>
      </p:sp>
      <p:sp>
        <p:nvSpPr>
          <p:cNvPr id="3" name="2 - Θέση περιεχομένου"/>
          <p:cNvSpPr>
            <a:spLocks noGrp="1"/>
          </p:cNvSpPr>
          <p:nvPr>
            <p:ph idx="1"/>
          </p:nvPr>
        </p:nvSpPr>
        <p:spPr>
          <a:xfrm>
            <a:off x="500034" y="1714488"/>
            <a:ext cx="8229600" cy="5143512"/>
          </a:xfrm>
        </p:spPr>
        <p:txBody>
          <a:bodyPr>
            <a:noAutofit/>
          </a:bodyPr>
          <a:lstStyle/>
          <a:p>
            <a:pPr algn="just">
              <a:lnSpc>
                <a:spcPct val="150000"/>
              </a:lnSpc>
              <a:buNone/>
            </a:pPr>
            <a:r>
              <a:rPr lang="el-GR" sz="1600" dirty="0" smtClean="0">
                <a:latin typeface="Times New Roman" pitchFamily="18" charset="0"/>
                <a:cs typeface="Times New Roman" pitchFamily="18" charset="0"/>
              </a:rPr>
              <a:t>2.1.3 </a:t>
            </a:r>
            <a:r>
              <a:rPr lang="el-GR" sz="1600" dirty="0" smtClean="0">
                <a:latin typeface="Times New Roman" pitchFamily="18" charset="0"/>
                <a:cs typeface="Times New Roman" pitchFamily="18" charset="0"/>
              </a:rPr>
              <a:t>Η τιμή του μέσου συντελεστή </a:t>
            </a:r>
            <a:r>
              <a:rPr lang="el-GR" sz="1600" dirty="0" err="1" smtClean="0">
                <a:latin typeface="Times New Roman" pitchFamily="18" charset="0"/>
                <a:cs typeface="Times New Roman" pitchFamily="18" charset="0"/>
              </a:rPr>
              <a:t>θερμοπερατότητας</a:t>
            </a:r>
            <a:r>
              <a:rPr lang="el-GR" sz="1600" dirty="0" smtClean="0">
                <a:latin typeface="Times New Roman" pitchFamily="18" charset="0"/>
                <a:cs typeface="Times New Roman" pitchFamily="18" charset="0"/>
              </a:rPr>
              <a:t> (</a:t>
            </a:r>
            <a:r>
              <a:rPr lang="el-GR" sz="1600" dirty="0" err="1" smtClean="0">
                <a:latin typeface="Times New Roman" pitchFamily="18" charset="0"/>
                <a:cs typeface="Times New Roman" pitchFamily="18" charset="0"/>
              </a:rPr>
              <a:t>Um</a:t>
            </a:r>
            <a:r>
              <a:rPr lang="el-GR" sz="1600" dirty="0" smtClean="0">
                <a:latin typeface="Times New Roman" pitchFamily="18" charset="0"/>
                <a:cs typeface="Times New Roman" pitchFamily="18" charset="0"/>
              </a:rPr>
              <a:t>) του εξεταζόμενου κτιρίου δεν υπερβαίνει τα όρια που δίδονται.</a:t>
            </a:r>
          </a:p>
          <a:p>
            <a:pPr algn="just">
              <a:lnSpc>
                <a:spcPct val="170000"/>
              </a:lnSpc>
              <a:buNone/>
            </a:pPr>
            <a:r>
              <a:rPr lang="el-GR" sz="1600" dirty="0" smtClean="0">
                <a:latin typeface="Times New Roman" pitchFamily="18" charset="0"/>
                <a:cs typeface="Times New Roman" pitchFamily="18" charset="0"/>
              </a:rPr>
              <a:t>Για τα κτίρια ή κτιριακές μονάδες που ενσωματώνουν στο κέλυφος παθητικά συστήματα, πέραν αυτών του άμεσου κέρδους (νότια ανοίγματα), τα συστήματα αυτά δε λαμβάνονται υπόψη στους υπολογισμούς του μέσου συντελεστή </a:t>
            </a:r>
            <a:r>
              <a:rPr lang="el-GR" sz="1600" dirty="0" err="1" smtClean="0">
                <a:latin typeface="Times New Roman" pitchFamily="18" charset="0"/>
                <a:cs typeface="Times New Roman" pitchFamily="18" charset="0"/>
              </a:rPr>
              <a:t>θερμοπερατότητας</a:t>
            </a:r>
            <a:r>
              <a:rPr lang="el-GR" sz="1600" dirty="0" smtClean="0">
                <a:latin typeface="Times New Roman" pitchFamily="18" charset="0"/>
                <a:cs typeface="Times New Roman" pitchFamily="18" charset="0"/>
              </a:rPr>
              <a:t> (</a:t>
            </a:r>
            <a:r>
              <a:rPr lang="el-GR" sz="1600" dirty="0" err="1" smtClean="0">
                <a:latin typeface="Times New Roman" pitchFamily="18" charset="0"/>
                <a:cs typeface="Times New Roman" pitchFamily="18" charset="0"/>
              </a:rPr>
              <a:t>Um</a:t>
            </a:r>
            <a:r>
              <a:rPr lang="el-GR" sz="1600" dirty="0" smtClean="0">
                <a:latin typeface="Times New Roman" pitchFamily="18" charset="0"/>
                <a:cs typeface="Times New Roman" pitchFamily="18" charset="0"/>
              </a:rPr>
              <a:t>) ως έχουν, αλλά αντικαθίστανται με αντίστοιχα συμβατικά δομικά μη διαφανή στοιχεία με θερμικά χαρακτηριστικά, όπως ορίζονται στους πίνακες Γ.1 και Γ.2 για τους εξωτερικούς τοίχους σε επαφή με τον εξωτερικό αέρα.</a:t>
            </a:r>
          </a:p>
          <a:p>
            <a:pPr algn="just">
              <a:lnSpc>
                <a:spcPct val="170000"/>
              </a:lnSpc>
              <a:buNone/>
            </a:pPr>
            <a:r>
              <a:rPr lang="el-GR" sz="1600" dirty="0" smtClean="0">
                <a:latin typeface="Times New Roman" pitchFamily="18" charset="0"/>
                <a:cs typeface="Times New Roman" pitchFamily="18" charset="0"/>
              </a:rPr>
              <a:t>2.3 Η διαδικασία υπολογισμού των συντελεστών </a:t>
            </a:r>
            <a:r>
              <a:rPr lang="el-GR" sz="1600" dirty="0" err="1" smtClean="0">
                <a:latin typeface="Times New Roman" pitchFamily="18" charset="0"/>
                <a:cs typeface="Times New Roman" pitchFamily="18" charset="0"/>
              </a:rPr>
              <a:t>θερμοπερατότητας</a:t>
            </a:r>
            <a:r>
              <a:rPr lang="el-GR" sz="1600" dirty="0" smtClean="0">
                <a:latin typeface="Times New Roman" pitchFamily="18" charset="0"/>
                <a:cs typeface="Times New Roman" pitchFamily="18" charset="0"/>
              </a:rPr>
              <a:t> των δομικών στοιχείων, των γραμμικών συντελεστών </a:t>
            </a:r>
            <a:r>
              <a:rPr lang="el-GR" sz="1600" dirty="0" err="1" smtClean="0">
                <a:latin typeface="Times New Roman" pitchFamily="18" charset="0"/>
                <a:cs typeface="Times New Roman" pitchFamily="18" charset="0"/>
              </a:rPr>
              <a:t>θερμοπερατότητας</a:t>
            </a:r>
            <a:r>
              <a:rPr lang="el-GR" sz="1600" dirty="0" smtClean="0">
                <a:latin typeface="Times New Roman" pitchFamily="18" charset="0"/>
                <a:cs typeface="Times New Roman" pitchFamily="18" charset="0"/>
              </a:rPr>
              <a:t> (</a:t>
            </a:r>
            <a:r>
              <a:rPr lang="el-GR" sz="1600" dirty="0" err="1" smtClean="0">
                <a:latin typeface="Times New Roman" pitchFamily="18" charset="0"/>
                <a:cs typeface="Times New Roman" pitchFamily="18" charset="0"/>
              </a:rPr>
              <a:t>θερμογεφυρών</a:t>
            </a:r>
            <a:r>
              <a:rPr lang="el-GR" sz="1600" dirty="0" smtClean="0">
                <a:latin typeface="Times New Roman" pitchFamily="18" charset="0"/>
                <a:cs typeface="Times New Roman" pitchFamily="18" charset="0"/>
              </a:rPr>
              <a:t>), καθώς και του μέγιστου επιτρεπόμενου μέσου συντελεστή </a:t>
            </a:r>
            <a:r>
              <a:rPr lang="el-GR" sz="1600" dirty="0" err="1" smtClean="0">
                <a:latin typeface="Times New Roman" pitchFamily="18" charset="0"/>
                <a:cs typeface="Times New Roman" pitchFamily="18" charset="0"/>
              </a:rPr>
              <a:t>θερμοπερατότητας</a:t>
            </a:r>
            <a:r>
              <a:rPr lang="el-GR" sz="1600" dirty="0" smtClean="0">
                <a:latin typeface="Times New Roman" pitchFamily="18" charset="0"/>
                <a:cs typeface="Times New Roman" pitchFamily="18" charset="0"/>
              </a:rPr>
              <a:t> (</a:t>
            </a:r>
            <a:r>
              <a:rPr lang="el-GR" sz="1600" dirty="0" err="1" smtClean="0">
                <a:latin typeface="Times New Roman" pitchFamily="18" charset="0"/>
                <a:cs typeface="Times New Roman" pitchFamily="18" charset="0"/>
              </a:rPr>
              <a:t>Um</a:t>
            </a:r>
            <a:r>
              <a:rPr lang="el-GR" sz="1600" dirty="0" smtClean="0">
                <a:latin typeface="Times New Roman" pitchFamily="18" charset="0"/>
                <a:cs typeface="Times New Roman" pitchFamily="18" charset="0"/>
              </a:rPr>
              <a:t>) του κτιρίου, καθορίζεται  με σχετική ΤΟΤΕΕ.</a:t>
            </a:r>
            <a:endParaRPr lang="el-GR"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ΕΛΑΧΙΣΤΕΣ ΠΡΟΔΙΑΓΡΑΦΕΣ ΚΤΙΡΙΩΝ</a:t>
            </a:r>
            <a:br>
              <a:rPr lang="el-GR" sz="3600" dirty="0" smtClean="0">
                <a:latin typeface="Times New Roman" pitchFamily="18" charset="0"/>
                <a:cs typeface="Times New Roman" pitchFamily="18" charset="0"/>
              </a:rPr>
            </a:br>
            <a:endParaRPr lang="el-GR" sz="3600" dirty="0"/>
          </a:p>
        </p:txBody>
      </p:sp>
      <p:sp>
        <p:nvSpPr>
          <p:cNvPr id="3" name="2 - Θέση περιεχομένου"/>
          <p:cNvSpPr>
            <a:spLocks noGrp="1"/>
          </p:cNvSpPr>
          <p:nvPr>
            <p:ph idx="1"/>
          </p:nvPr>
        </p:nvSpPr>
        <p:spPr/>
        <p:txBody>
          <a:bodyPr>
            <a:normAutofit/>
          </a:bodyPr>
          <a:lstStyle/>
          <a:p>
            <a:pPr algn="just">
              <a:lnSpc>
                <a:spcPct val="150000"/>
              </a:lnSpc>
              <a:buNone/>
            </a:pPr>
            <a:r>
              <a:rPr lang="el-GR" sz="1200" dirty="0" smtClean="0">
                <a:latin typeface="Times New Roman" pitchFamily="18" charset="0"/>
                <a:cs typeface="Times New Roman" pitchFamily="18" charset="0"/>
              </a:rPr>
              <a:t>3.1.1 Όλα τα δίκτυα διανομής (νερού ή αλλού μέσου) των τεχνικών συστημάτων ΘΨΚ και ΖΝΧ διαθέτουν θερμομόνωση που καθορίζεται με σχετική </a:t>
            </a:r>
            <a:r>
              <a:rPr lang="el-GR" sz="1200" dirty="0" err="1" smtClean="0">
                <a:latin typeface="Times New Roman" pitchFamily="18" charset="0"/>
                <a:cs typeface="Times New Roman" pitchFamily="18" charset="0"/>
              </a:rPr>
              <a:t>ΤΟΤΕΕ.Ιδιαίτερα</a:t>
            </a:r>
            <a:r>
              <a:rPr lang="el-GR" sz="1200" dirty="0" smtClean="0">
                <a:latin typeface="Times New Roman" pitchFamily="18" charset="0"/>
                <a:cs typeface="Times New Roman" pitchFamily="18" charset="0"/>
              </a:rPr>
              <a:t> οι εγκαταστάσεις δικτύων που διέρχονται από εξωτερικούς χώρους διαθέτουν κατ’ ελάχιστον πάχος θερμομόνωσης 19mm για θέρμανση ή/και ψύξη χώρων και 13mm για ΖΝΧ, με αγωγιμότητα θερμομονωτικού υλικού λ=0,040 W/(</a:t>
            </a:r>
            <a:r>
              <a:rPr lang="el-GR" sz="1200" dirty="0" err="1" smtClean="0">
                <a:latin typeface="Times New Roman" pitchFamily="18" charset="0"/>
                <a:cs typeface="Times New Roman" pitchFamily="18" charset="0"/>
              </a:rPr>
              <a:t>m.K</a:t>
            </a:r>
            <a:r>
              <a:rPr lang="el-GR" sz="1200" dirty="0" smtClean="0">
                <a:latin typeface="Times New Roman" pitchFamily="18" charset="0"/>
                <a:cs typeface="Times New Roman" pitchFamily="18" charset="0"/>
              </a:rPr>
              <a:t>) (στους 20οC).Τα δίκτυα διανομής, θερμού και ψυχρού μέσου, διαθέτουν σύστημα αντιστάθμισης για την αντιμετώπιση των μερικών φορτίων ή άλλο ισοδύναμο σύστημα μείωσης της κατανάλωσης ενέργειας υπό μερικό φορτίο.</a:t>
            </a:r>
          </a:p>
          <a:p>
            <a:pPr algn="just">
              <a:lnSpc>
                <a:spcPct val="150000"/>
              </a:lnSpc>
              <a:buNone/>
            </a:pPr>
            <a:r>
              <a:rPr lang="el-GR" sz="1200" dirty="0" smtClean="0">
                <a:latin typeface="Times New Roman" pitchFamily="18" charset="0"/>
                <a:cs typeface="Times New Roman" pitchFamily="18" charset="0"/>
              </a:rPr>
              <a:t>3.1.2 Οι απαιτήσεις για νωπό αέρα στα κτίρια του τριτογενούς τομέα καλύπτονται μέσω μηχανικού αερισμού [προσαγωγής νωπού αέρα ή κεντρικής κλιματιστικής μονάδας διαχείρισης αέρα (ΚΚΜ) κ.τ.λ.]. Κάθε σύστημα μηχανικού αερισμού που εγκαθίσταται στο κτίριο είναι σύμφωνο με τα οριζόμενα στον Κανονισμό (ΕΕ) </a:t>
            </a:r>
            <a:r>
              <a:rPr lang="el-GR" sz="1200" dirty="0" err="1" smtClean="0">
                <a:latin typeface="Times New Roman" pitchFamily="18" charset="0"/>
                <a:cs typeface="Times New Roman" pitchFamily="18" charset="0"/>
              </a:rPr>
              <a:t>αριθμ</a:t>
            </a:r>
            <a:r>
              <a:rPr lang="el-GR" sz="1200" dirty="0" smtClean="0">
                <a:latin typeface="Times New Roman" pitchFamily="18" charset="0"/>
                <a:cs typeface="Times New Roman" pitchFamily="18" charset="0"/>
              </a:rPr>
              <a:t>. 1253/2014 και ιδίως τα Παραρτήματα ΙΙ και ΙΙΙ </a:t>
            </a:r>
            <a:r>
              <a:rPr lang="el-GR" sz="1200" dirty="0" err="1" smtClean="0">
                <a:latin typeface="Times New Roman" pitchFamily="18" charset="0"/>
                <a:cs typeface="Times New Roman" pitchFamily="18" charset="0"/>
              </a:rPr>
              <a:t>αυτού.Οι</a:t>
            </a:r>
            <a:r>
              <a:rPr lang="el-GR" sz="1200" dirty="0" smtClean="0">
                <a:latin typeface="Times New Roman" pitchFamily="18" charset="0"/>
                <a:cs typeface="Times New Roman" pitchFamily="18" charset="0"/>
              </a:rPr>
              <a:t> αεραγωγοί διανομής κλιματιζόμενου αέρα (προσαγωγής και </a:t>
            </a:r>
            <a:r>
              <a:rPr lang="el-GR" sz="1200" dirty="0" err="1" smtClean="0">
                <a:latin typeface="Times New Roman" pitchFamily="18" charset="0"/>
                <a:cs typeface="Times New Roman" pitchFamily="18" charset="0"/>
              </a:rPr>
              <a:t>ανακυκλοφορίας</a:t>
            </a:r>
            <a:r>
              <a:rPr lang="el-GR" sz="1200" dirty="0" smtClean="0">
                <a:latin typeface="Times New Roman" pitchFamily="18" charset="0"/>
                <a:cs typeface="Times New Roman" pitchFamily="18" charset="0"/>
              </a:rPr>
              <a:t>) που διέρχονται από εξωτερικούς χώρους των κτιρίων διαθέτουν θερμομόνωση με αγωγιμότητα θερμομονωτικού υλικού λ=0,040 W/(</a:t>
            </a:r>
            <a:r>
              <a:rPr lang="el-GR" sz="1200" dirty="0" err="1" smtClean="0">
                <a:latin typeface="Times New Roman" pitchFamily="18" charset="0"/>
                <a:cs typeface="Times New Roman" pitchFamily="18" charset="0"/>
              </a:rPr>
              <a:t>m.K</a:t>
            </a:r>
            <a:r>
              <a:rPr lang="el-GR" sz="1200" dirty="0" smtClean="0">
                <a:latin typeface="Times New Roman" pitchFamily="18" charset="0"/>
                <a:cs typeface="Times New Roman" pitchFamily="18" charset="0"/>
              </a:rPr>
              <a:t>)  και πάχος θερμομόνωσης τουλάχιστον 40mm, ενώ για διέλευση σε εσωτερικούς χώρους το αντίστοιχο πάχος είναι 30mm.</a:t>
            </a:r>
          </a:p>
          <a:p>
            <a:pPr algn="just">
              <a:lnSpc>
                <a:spcPct val="150000"/>
              </a:lnSpc>
              <a:buNone/>
            </a:pPr>
            <a:r>
              <a:rPr lang="el-GR" sz="1200" dirty="0" smtClean="0">
                <a:latin typeface="Times New Roman" pitchFamily="18" charset="0"/>
                <a:cs typeface="Times New Roman" pitchFamily="18" charset="0"/>
              </a:rPr>
              <a:t>3.1.3 Σε όλα τα νέα κτίρια ή κτιριακές μονάδες είναι υποχρεωτική η κάλυψη μέρους των αναγκών σε ζεστό  νερό χρήσης από </a:t>
            </a:r>
            <a:r>
              <a:rPr lang="el-GR" sz="1200" dirty="0" err="1" smtClean="0">
                <a:latin typeface="Times New Roman" pitchFamily="18" charset="0"/>
                <a:cs typeface="Times New Roman" pitchFamily="18" charset="0"/>
              </a:rPr>
              <a:t>ηλιοθερμικά</a:t>
            </a:r>
            <a:r>
              <a:rPr lang="el-GR" sz="1200" dirty="0" smtClean="0">
                <a:latin typeface="Times New Roman" pitchFamily="18" charset="0"/>
                <a:cs typeface="Times New Roman" pitchFamily="18" charset="0"/>
              </a:rPr>
              <a:t> </a:t>
            </a:r>
            <a:r>
              <a:rPr lang="el-GR" sz="1200" dirty="0" err="1" smtClean="0">
                <a:latin typeface="Times New Roman" pitchFamily="18" charset="0"/>
                <a:cs typeface="Times New Roman" pitchFamily="18" charset="0"/>
              </a:rPr>
              <a:t>συστήματα.Το</a:t>
            </a:r>
            <a:r>
              <a:rPr lang="el-GR" sz="1200" dirty="0" smtClean="0">
                <a:latin typeface="Times New Roman" pitchFamily="18" charset="0"/>
                <a:cs typeface="Times New Roman" pitchFamily="18" charset="0"/>
              </a:rPr>
              <a:t> ελάχιστο ποσοστό του ηλιακού μεριδίου σε ετήσια βάση καθορίζεται σε 60</a:t>
            </a:r>
            <a:r>
              <a:rPr lang="el-GR" sz="1200" dirty="0" smtClean="0">
                <a:latin typeface="Times New Roman" pitchFamily="18" charset="0"/>
                <a:cs typeface="Times New Roman" pitchFamily="18" charset="0"/>
              </a:rPr>
              <a:t>%.</a:t>
            </a:r>
            <a:endParaRPr lang="el-GR"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ΕΛΑΧΙΣΤΕΣ ΠΡΟΔΙΑΓΡΑΦΕΣ ΚΤΙΡΙΩΝ</a:t>
            </a: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50000"/>
              </a:lnSpc>
              <a:buNone/>
            </a:pPr>
            <a:r>
              <a:rPr lang="el-GR" dirty="0" smtClean="0">
                <a:latin typeface="Times New Roman" pitchFamily="18" charset="0"/>
                <a:cs typeface="Times New Roman" pitchFamily="18" charset="0"/>
              </a:rPr>
              <a:t>Στα υφιστάμενα κτίρια ή κτιριακές μονάδες που ανακαινίζονται ριζικά, η ως άνω υποχρέωση ισχύει στο βαθμό που αυτό είναι τεχνικά, λειτουργικά και οικονομικά εφικτό.</a:t>
            </a:r>
          </a:p>
          <a:p>
            <a:pPr algn="just">
              <a:lnSpc>
                <a:spcPct val="150000"/>
              </a:lnSpc>
              <a:buNone/>
            </a:pPr>
            <a:r>
              <a:rPr lang="el-GR" dirty="0" smtClean="0">
                <a:latin typeface="Times New Roman" pitchFamily="18" charset="0"/>
                <a:cs typeface="Times New Roman" pitchFamily="18" charset="0"/>
              </a:rPr>
              <a:t>Η υποχρέωση αυτή δεν ισχύει:</a:t>
            </a:r>
          </a:p>
          <a:p>
            <a:pPr algn="just">
              <a:lnSpc>
                <a:spcPct val="150000"/>
              </a:lnSpc>
              <a:buNone/>
            </a:pPr>
            <a:r>
              <a:rPr lang="el-GR" dirty="0" smtClean="0">
                <a:latin typeface="Times New Roman" pitchFamily="18" charset="0"/>
                <a:cs typeface="Times New Roman" pitchFamily="18" charset="0"/>
              </a:rPr>
              <a:t>- όταν οι ανάγκες σε ΖΝΧ καλύπτονται από άλλα συστήματα παροχής ενέργειας που βασίζονται σε ΑΠΕ, ΣΗΘ, συστήματα τηλεθέρμανσης σε κλίμακα περιοχής ή οικοδομικού τετραγώνου, καθώς και από αντλίες θερμότητας που προσφέρουν σημαντικά μεγαλύτερο ποσοστό θερμικής ενέργειας από αυτό που καταναλώνουν για τη λειτουργία τους. Στις εν λόγω αντλίες θερμότητας ο εποχιακός βαθμός απόδοσης (SPF) πρέπει να είναι μεγαλύτερος από (1,15x1/η), όπου "η" είναι ο λόγος της συνολικής ακαθάριστης παραγωγής ηλεκτρικής ενέργειας προς την κατανάλωση πρωτογενούς ενέργειας για την παραγωγή ηλεκτρικής ενέργειας, σύμφωνα με την κοινοτική οδηγία 2009/28/ΕΚ, και σε κάθε περίπτωση μεγαλύτερος από 3,3.- για κατηγορίες χρήσεων κτιρίων χαμηλής ζήτησης σε ΖΝΧ, σύμφωνα με τα οριζόμενα στο πρότυπο ΕΛΟΤ ΕΝ/15316-3.1.2008, όπως ισχύει κάθε φορά, καθώς και στις σχετικές ΤΟΤΕΕ. Σε περίπτωση μεγάλου κυκλώματος με επανακυκλοφορία του ΖΝΧ εφαρμόζεται κυκλοφορία με σταθερό </a:t>
            </a:r>
            <a:r>
              <a:rPr lang="el-GR" dirty="0" err="1" smtClean="0">
                <a:latin typeface="Times New Roman" pitchFamily="18" charset="0"/>
                <a:cs typeface="Times New Roman" pitchFamily="18" charset="0"/>
              </a:rPr>
              <a:t>Δp</a:t>
            </a:r>
            <a:r>
              <a:rPr lang="el-GR" dirty="0" smtClean="0">
                <a:latin typeface="Times New Roman" pitchFamily="18" charset="0"/>
                <a:cs typeface="Times New Roman" pitchFamily="18" charset="0"/>
              </a:rPr>
              <a:t> και κυκλοφορητή με ρύθμιση στροφών βάσει της ζήτησης σε ΖΝΧ.</a:t>
            </a:r>
          </a:p>
          <a:p>
            <a:pPr algn="just">
              <a:lnSpc>
                <a:spcPct val="150000"/>
              </a:lnSpc>
              <a:buNone/>
            </a:pPr>
            <a:endParaRPr lang="el-GR" dirty="0" smtClean="0">
              <a:latin typeface="Times New Roman" pitchFamily="18" charset="0"/>
              <a:cs typeface="Times New Roman" pitchFamily="18" charset="0"/>
            </a:endParaRPr>
          </a:p>
          <a:p>
            <a:pPr algn="just">
              <a:lnSpc>
                <a:spcPct val="150000"/>
              </a:lnSpc>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ΕΛΑΧΙΣΤΕΣ ΠΡΟΔΙΑΓΡΑΦΕΣ ΚΤΙΡΙΩΝ</a:t>
            </a:r>
            <a:br>
              <a:rPr lang="el-GR" sz="3600" dirty="0" smtClean="0">
                <a:latin typeface="Times New Roman" pitchFamily="18" charset="0"/>
                <a:cs typeface="Times New Roman" pitchFamily="18" charset="0"/>
              </a:rPr>
            </a:br>
            <a:endParaRPr lang="el-GR" sz="3600" dirty="0"/>
          </a:p>
        </p:txBody>
      </p:sp>
      <p:sp>
        <p:nvSpPr>
          <p:cNvPr id="3" name="2 - Θέση περιεχομένου"/>
          <p:cNvSpPr>
            <a:spLocks noGrp="1"/>
          </p:cNvSpPr>
          <p:nvPr>
            <p:ph idx="1"/>
          </p:nvPr>
        </p:nvSpPr>
        <p:spPr/>
        <p:txBody>
          <a:bodyPr>
            <a:normAutofit fontScale="40000" lnSpcReduction="20000"/>
          </a:bodyPr>
          <a:lstStyle/>
          <a:p>
            <a:pPr algn="just">
              <a:lnSpc>
                <a:spcPct val="170000"/>
              </a:lnSpc>
              <a:buNone/>
            </a:pPr>
            <a:r>
              <a:rPr lang="el-GR" sz="3400" dirty="0" smtClean="0">
                <a:latin typeface="Times New Roman" pitchFamily="18" charset="0"/>
                <a:cs typeface="Times New Roman" pitchFamily="18" charset="0"/>
              </a:rPr>
              <a:t>3.1.4 </a:t>
            </a:r>
            <a:r>
              <a:rPr lang="el-GR" sz="3400" dirty="0" smtClean="0">
                <a:latin typeface="Times New Roman" pitchFamily="18" charset="0"/>
                <a:cs typeface="Times New Roman" pitchFamily="18" charset="0"/>
              </a:rPr>
              <a:t>Όπου απαιτείται κατανομή δαπανών, επιβάλλεται αυτονομία θέρμανσης και ψύξης. Όπου απαιτείται κατανομή δαπανών για τη θέρμανση χώρων, καθώς επίσης και σε κεντρικά συστήματα παραγωγής ΖΝΧ, εφαρμόζεται </a:t>
            </a:r>
            <a:r>
              <a:rPr lang="el-GR" sz="3400" dirty="0" err="1" smtClean="0">
                <a:latin typeface="Times New Roman" pitchFamily="18" charset="0"/>
                <a:cs typeface="Times New Roman" pitchFamily="18" charset="0"/>
              </a:rPr>
              <a:t>θερμιδομέτρηση</a:t>
            </a:r>
            <a:r>
              <a:rPr lang="el-GR" sz="3400" dirty="0" smtClean="0">
                <a:latin typeface="Times New Roman" pitchFamily="18" charset="0"/>
                <a:cs typeface="Times New Roman" pitchFamily="18" charset="0"/>
              </a:rPr>
              <a:t>. Σε όλα τα κτίρια απαιτείται ανεξάρτητος αυτόματος έλεγχος της λειτουργίας των τερματικών μονάδων σε επίπεδο αυτόνομων χώρων (ανά λειτουργικό χώρο) με την ύπαρξη,  κατ' ελάχιστον, θερμοστάτη και θερμοστατικών βαλβίδων.</a:t>
            </a:r>
          </a:p>
          <a:p>
            <a:pPr algn="just">
              <a:lnSpc>
                <a:spcPct val="170000"/>
              </a:lnSpc>
              <a:buNone/>
            </a:pPr>
            <a:r>
              <a:rPr lang="el-GR" sz="3400" dirty="0" smtClean="0">
                <a:latin typeface="Times New Roman" pitchFamily="18" charset="0"/>
                <a:cs typeface="Times New Roman" pitchFamily="18" charset="0"/>
              </a:rPr>
              <a:t>3.1.5 Τα συστήματα γενικού φωτισμού στα κτίρια του τριτογενούς τομέα έχουν ελάχιστη φωτιστική απόδοση 60 </a:t>
            </a:r>
            <a:r>
              <a:rPr lang="el-GR" sz="3400" dirty="0" err="1" smtClean="0">
                <a:latin typeface="Times New Roman" pitchFamily="18" charset="0"/>
                <a:cs typeface="Times New Roman" pitchFamily="18" charset="0"/>
              </a:rPr>
              <a:t>ℓm</a:t>
            </a:r>
            <a:r>
              <a:rPr lang="el-GR" sz="3400" dirty="0" smtClean="0">
                <a:latin typeface="Times New Roman" pitchFamily="18" charset="0"/>
                <a:cs typeface="Times New Roman" pitchFamily="18" charset="0"/>
              </a:rPr>
              <a:t>/W. Για επιφάνεια μεγαλύτερη από 15m2 ο τεχνητός φωτισμός ελέγχεται με χωριστούς διακόπτες. Στους  χώρους με φυσικό φωτισμό εξασφαλίζεται η δυνατότητα σβέσης τουλάχιστον του 50% των λαμπτήρων που βρίσκονται εντός </a:t>
            </a:r>
            <a:r>
              <a:rPr lang="el-GR" sz="3400" dirty="0" err="1" smtClean="0">
                <a:latin typeface="Times New Roman" pitchFamily="18" charset="0"/>
                <a:cs typeface="Times New Roman" pitchFamily="18" charset="0"/>
              </a:rPr>
              <a:t>αυτών.Σε</a:t>
            </a:r>
            <a:r>
              <a:rPr lang="el-GR" sz="3400" dirty="0" smtClean="0">
                <a:latin typeface="Times New Roman" pitchFamily="18" charset="0"/>
                <a:cs typeface="Times New Roman" pitchFamily="18" charset="0"/>
              </a:rPr>
              <a:t> όλα τα κτίρια του τριτογενούς τομέα απαιτείται η εγκατάσταση κατάλληλου εξοπλισμού αντιστάθμισης  της άεργου ισχύος των ηλεκτρικών τους καταναλώσεων, για την αύξηση του συντελεστή ισχύος τους (</a:t>
            </a:r>
            <a:r>
              <a:rPr lang="el-GR" sz="3400" dirty="0" err="1" smtClean="0">
                <a:latin typeface="Times New Roman" pitchFamily="18" charset="0"/>
                <a:cs typeface="Times New Roman" pitchFamily="18" charset="0"/>
              </a:rPr>
              <a:t>συνφ</a:t>
            </a:r>
            <a:r>
              <a:rPr lang="el-GR" sz="3400" dirty="0" smtClean="0">
                <a:latin typeface="Times New Roman" pitchFamily="18" charset="0"/>
                <a:cs typeface="Times New Roman" pitchFamily="18" charset="0"/>
              </a:rPr>
              <a:t>) σε επίπεδο κατ’ ελάχιστον 0,95.</a:t>
            </a:r>
          </a:p>
          <a:p>
            <a:pPr>
              <a:buNone/>
            </a:pP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ΕΛΑΧΙΣΤΕΣ ΠΡΟΔΙΑΓΡΑΦΕΣ ΚΤΙΡΙΩΝ</a:t>
            </a:r>
            <a:endParaRPr lang="el-GR" sz="3600"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sz="2200" dirty="0" smtClean="0">
                <a:latin typeface="Times New Roman" pitchFamily="18" charset="0"/>
                <a:cs typeface="Times New Roman" pitchFamily="18" charset="0"/>
              </a:rPr>
              <a:t>3.1.6 Διατάξεις ελέγχου τεχνικών συστημάτων:</a:t>
            </a:r>
          </a:p>
          <a:p>
            <a:pPr algn="just">
              <a:lnSpc>
                <a:spcPct val="170000"/>
              </a:lnSpc>
              <a:buNone/>
            </a:pPr>
            <a:r>
              <a:rPr lang="el-GR" sz="2200" dirty="0" smtClean="0">
                <a:latin typeface="Times New Roman" pitchFamily="18" charset="0"/>
                <a:cs typeface="Times New Roman" pitchFamily="18" charset="0"/>
              </a:rPr>
              <a:t>Τα κτίρια κατοικίας και τα κτίρια του τριτογενούς τομέα με ωφέλιμη επιφάνεια μικρότερη των 3.500 m2, διαθέτουν τις διατάξεις αυτομάτου ελέγχου που περιλαμβάνονται στην κατηγορία Γ, όπως αυτή ορίζεται στο πρότυπο ΕΛΟΤ ΕΝ 15232:2007 και εξειδικεύονται σε σχετική ΤΟΤΕΕ. Τα κτίρια του τριτογενούς τομέα με ωφέλιμη επιφάνεια μεγαλύτερη των 3.500 m2, διαθέτουν τις διατάξεις αυτομάτου ελέγχου που περιλαμβάνονται στην κατηγορία Β, όπως αυτή ορίζεται στο πρότυπο ΕΛΟΤ ΕΝ 15232:2007 και εξειδικεύονται σε σχετική ΤΟΤΕΕ.</a:t>
            </a:r>
          </a:p>
          <a:p>
            <a:pPr algn="just">
              <a:lnSpc>
                <a:spcPct val="170000"/>
              </a:lnSpc>
              <a:buNone/>
            </a:pPr>
            <a:r>
              <a:rPr lang="el-GR" sz="2200" dirty="0" smtClean="0">
                <a:latin typeface="Times New Roman" pitchFamily="18" charset="0"/>
                <a:cs typeface="Times New Roman" pitchFamily="18" charset="0"/>
              </a:rPr>
              <a:t>Τα κτίρια του τριτογενούς τομέα, με ωφέλιμη επιφάνεια μεγαλύτερη από 3.500 m2, διαθέτουν σύστημα ενεργειακής διαχείρισης κτιρίου (BΕMS), για τον κεντρικό έλεγχο της λειτουργίας των τεχνικών συστημάτων. Τα κτίρια με χρήσεις "ξενοδοχείο"/"ξενώνας" διαθέτουν σύστημα ελέγχου ηλεκτροδότησης δωματίων μέσω ηλεκτρονικών καρτών.</a:t>
            </a:r>
          </a:p>
          <a:p>
            <a:pPr algn="just">
              <a:lnSpc>
                <a:spcPct val="170000"/>
              </a:lnSpc>
            </a:pPr>
            <a:r>
              <a:rPr lang="el-GR" sz="2200" dirty="0" smtClean="0">
                <a:latin typeface="Times New Roman" pitchFamily="18" charset="0"/>
                <a:cs typeface="Times New Roman" pitchFamily="18" charset="0"/>
              </a:rPr>
              <a:t>3.2 Σε κάθε περίπτωση, τα επιμέρους τεχνικά συστήματα του εξεταζόμενου κτιρίου ή κτιριακής μονάδας, συμμορφώνονται με τις απαιτήσεις που ορίζονται στους </a:t>
            </a:r>
            <a:r>
              <a:rPr lang="el-GR" sz="2200" dirty="0" err="1" smtClean="0">
                <a:latin typeface="Times New Roman" pitchFamily="18" charset="0"/>
                <a:cs typeface="Times New Roman" pitchFamily="18" charset="0"/>
              </a:rPr>
              <a:t>εφαρμοστικούς</a:t>
            </a:r>
            <a:r>
              <a:rPr lang="el-GR" sz="2200" dirty="0" smtClean="0">
                <a:latin typeface="Times New Roman" pitchFamily="18" charset="0"/>
                <a:cs typeface="Times New Roman" pitchFamily="18" charset="0"/>
              </a:rPr>
              <a:t> κανονισμούς που εκδόθηκαν στο πλαίσιο των Κοινοτικών Οδηγιών 2009/125/ΕΚ και 2010/30/ΕΕ, όπως αυτές τροποποιήθηκαν με την Οδηγία 2012/27/ΕΕ.</a:t>
            </a:r>
          </a:p>
          <a:p>
            <a:pPr algn="just">
              <a:lnSpc>
                <a:spcPct val="170000"/>
              </a:lnSpc>
              <a:buNone/>
            </a:pPr>
            <a:endParaRPr lang="el-GR" sz="2200" dirty="0" smtClean="0">
              <a:latin typeface="Times New Roman" pitchFamily="18" charset="0"/>
              <a:cs typeface="Times New Roman" pitchFamily="18" charset="0"/>
            </a:endParaRPr>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r>
              <a:rPr lang="el-GR" sz="4000" dirty="0" smtClean="0">
                <a:latin typeface="Times New Roman" pitchFamily="18" charset="0"/>
                <a:cs typeface="Times New Roman" pitchFamily="18" charset="0"/>
              </a:rPr>
              <a:t>ΚΕΝΑΚ</a:t>
            </a:r>
            <a:br>
              <a:rPr lang="el-GR" sz="4000" dirty="0" smtClean="0">
                <a:latin typeface="Times New Roman" pitchFamily="18" charset="0"/>
                <a:cs typeface="Times New Roman" pitchFamily="18" charset="0"/>
              </a:rPr>
            </a:br>
            <a:endParaRPr lang="el-GR" sz="4000" dirty="0"/>
          </a:p>
        </p:txBody>
      </p:sp>
      <p:sp>
        <p:nvSpPr>
          <p:cNvPr id="3" name="2 - Θέση περιεχομένου"/>
          <p:cNvSpPr>
            <a:spLocks noGrp="1"/>
          </p:cNvSpPr>
          <p:nvPr>
            <p:ph idx="1"/>
          </p:nvPr>
        </p:nvSpPr>
        <p:spPr/>
        <p:txBody>
          <a:bodyPr>
            <a:normAutofit/>
          </a:bodyPr>
          <a:lstStyle/>
          <a:p>
            <a:pPr algn="just">
              <a:lnSpc>
                <a:spcPct val="150000"/>
              </a:lnSpc>
              <a:buNone/>
            </a:pPr>
            <a:r>
              <a:rPr lang="el-GR" sz="1600" dirty="0" smtClean="0">
                <a:latin typeface="Times New Roman" pitchFamily="18" charset="0"/>
                <a:cs typeface="Times New Roman" pitchFamily="18" charset="0"/>
              </a:rPr>
              <a:t>	Σκοπός: Η μείωση της </a:t>
            </a:r>
            <a:r>
              <a:rPr lang="el-GR" sz="1600" dirty="0">
                <a:latin typeface="Times New Roman" pitchFamily="18" charset="0"/>
                <a:cs typeface="Times New Roman" pitchFamily="18" charset="0"/>
              </a:rPr>
              <a:t>κατανάλωσης συμβατικής ενέργειας για θέρμανση, </a:t>
            </a:r>
            <a:r>
              <a:rPr lang="el-GR" sz="1600" dirty="0" smtClean="0">
                <a:latin typeface="Times New Roman" pitchFamily="18" charset="0"/>
                <a:cs typeface="Times New Roman" pitchFamily="18" charset="0"/>
              </a:rPr>
              <a:t> ψύξη</a:t>
            </a:r>
            <a:r>
              <a:rPr lang="el-GR" sz="1600" dirty="0">
                <a:latin typeface="Times New Roman" pitchFamily="18" charset="0"/>
                <a:cs typeface="Times New Roman" pitchFamily="18" charset="0"/>
              </a:rPr>
              <a:t>, κλιματισμό (ΘΨΚ), φωτισμό </a:t>
            </a:r>
            <a:r>
              <a:rPr lang="el-GR" sz="1600" dirty="0" smtClean="0">
                <a:latin typeface="Times New Roman" pitchFamily="18" charset="0"/>
                <a:cs typeface="Times New Roman" pitchFamily="18" charset="0"/>
              </a:rPr>
              <a:t>και παραγωγή </a:t>
            </a:r>
            <a:r>
              <a:rPr lang="el-GR" sz="1600" dirty="0">
                <a:latin typeface="Times New Roman" pitchFamily="18" charset="0"/>
                <a:cs typeface="Times New Roman" pitchFamily="18" charset="0"/>
              </a:rPr>
              <a:t>ζεστού </a:t>
            </a:r>
            <a:r>
              <a:rPr lang="el-GR" sz="1600" dirty="0" smtClean="0">
                <a:latin typeface="Times New Roman" pitchFamily="18" charset="0"/>
                <a:cs typeface="Times New Roman" pitchFamily="18" charset="0"/>
              </a:rPr>
              <a:t>νερού </a:t>
            </a:r>
            <a:r>
              <a:rPr lang="el-GR" sz="1600" dirty="0">
                <a:latin typeface="Times New Roman" pitchFamily="18" charset="0"/>
                <a:cs typeface="Times New Roman" pitchFamily="18" charset="0"/>
              </a:rPr>
              <a:t>χρήσης (ΖΝΧ) με την ταυτόχρονη διασφάλιση </a:t>
            </a:r>
            <a:r>
              <a:rPr lang="el-GR" sz="1600" dirty="0" smtClean="0">
                <a:latin typeface="Times New Roman" pitchFamily="18" charset="0"/>
                <a:cs typeface="Times New Roman" pitchFamily="18" charset="0"/>
              </a:rPr>
              <a:t>συνθηκών </a:t>
            </a:r>
            <a:r>
              <a:rPr lang="el-GR" sz="1600" dirty="0">
                <a:latin typeface="Times New Roman" pitchFamily="18" charset="0"/>
                <a:cs typeface="Times New Roman" pitchFamily="18" charset="0"/>
              </a:rPr>
              <a:t>άνεσης και ποιότητας </a:t>
            </a:r>
            <a:r>
              <a:rPr lang="el-GR" sz="1600" dirty="0" smtClean="0">
                <a:latin typeface="Times New Roman" pitchFamily="18" charset="0"/>
                <a:cs typeface="Times New Roman" pitchFamily="18" charset="0"/>
              </a:rPr>
              <a:t> εσωτερικού </a:t>
            </a:r>
            <a:r>
              <a:rPr lang="el-GR" sz="1600" dirty="0">
                <a:latin typeface="Times New Roman" pitchFamily="18" charset="0"/>
                <a:cs typeface="Times New Roman" pitchFamily="18" charset="0"/>
              </a:rPr>
              <a:t>περιβάλλοντος </a:t>
            </a:r>
            <a:r>
              <a:rPr lang="el-GR" sz="1600" dirty="0" smtClean="0">
                <a:latin typeface="Times New Roman" pitchFamily="18" charset="0"/>
                <a:cs typeface="Times New Roman" pitchFamily="18" charset="0"/>
              </a:rPr>
              <a:t>των κτιρίων. Ο σκοπός </a:t>
            </a:r>
            <a:r>
              <a:rPr lang="el-GR" sz="1600" dirty="0">
                <a:latin typeface="Times New Roman" pitchFamily="18" charset="0"/>
                <a:cs typeface="Times New Roman" pitchFamily="18" charset="0"/>
              </a:rPr>
              <a:t>αυτός επιτυγχάνεται μέσω του ενεργειακά </a:t>
            </a:r>
            <a:r>
              <a:rPr lang="el-GR" sz="1600" dirty="0" smtClean="0">
                <a:latin typeface="Times New Roman" pitchFamily="18" charset="0"/>
                <a:cs typeface="Times New Roman" pitchFamily="18" charset="0"/>
              </a:rPr>
              <a:t>αποδοτικού </a:t>
            </a:r>
            <a:r>
              <a:rPr lang="el-GR" sz="1600" dirty="0">
                <a:latin typeface="Times New Roman" pitchFamily="18" charset="0"/>
                <a:cs typeface="Times New Roman" pitchFamily="18" charset="0"/>
              </a:rPr>
              <a:t>σχεδιασμού του κελύφους, της χρήσης </a:t>
            </a:r>
            <a:r>
              <a:rPr lang="el-GR" sz="1600" dirty="0" smtClean="0">
                <a:latin typeface="Times New Roman" pitchFamily="18" charset="0"/>
                <a:cs typeface="Times New Roman" pitchFamily="18" charset="0"/>
              </a:rPr>
              <a:t>ενεργειακά </a:t>
            </a:r>
            <a:r>
              <a:rPr lang="el-GR" sz="1600" dirty="0">
                <a:latin typeface="Times New Roman" pitchFamily="18" charset="0"/>
                <a:cs typeface="Times New Roman" pitchFamily="18" charset="0"/>
              </a:rPr>
              <a:t>αποδοτικών δομικών υλικών και </a:t>
            </a:r>
            <a:r>
              <a:rPr lang="el-GR" sz="1600" dirty="0" smtClean="0">
                <a:latin typeface="Times New Roman" pitchFamily="18" charset="0"/>
                <a:cs typeface="Times New Roman" pitchFamily="18" charset="0"/>
              </a:rPr>
              <a:t>ηλεκτρομηχανολογικών </a:t>
            </a:r>
            <a:r>
              <a:rPr lang="el-GR" sz="1600" dirty="0">
                <a:latin typeface="Times New Roman" pitchFamily="18" charset="0"/>
                <a:cs typeface="Times New Roman" pitchFamily="18" charset="0"/>
              </a:rPr>
              <a:t>(Η/Μ) συστημάτων, ανανεώσιμων </a:t>
            </a:r>
            <a:r>
              <a:rPr lang="el-GR" sz="1600" dirty="0" smtClean="0">
                <a:latin typeface="Times New Roman" pitchFamily="18" charset="0"/>
                <a:cs typeface="Times New Roman" pitchFamily="18" charset="0"/>
              </a:rPr>
              <a:t>πηγών </a:t>
            </a:r>
            <a:r>
              <a:rPr lang="el-GR" sz="1600" dirty="0">
                <a:latin typeface="Times New Roman" pitchFamily="18" charset="0"/>
                <a:cs typeface="Times New Roman" pitchFamily="18" charset="0"/>
              </a:rPr>
              <a:t>ενέργειας (ΑΠΕ) και συμπαραγωγής ηλεκτρισμού </a:t>
            </a:r>
            <a:r>
              <a:rPr lang="el-GR" sz="1600" dirty="0" smtClean="0">
                <a:latin typeface="Times New Roman" pitchFamily="18" charset="0"/>
                <a:cs typeface="Times New Roman" pitchFamily="18" charset="0"/>
              </a:rPr>
              <a:t>και </a:t>
            </a:r>
            <a:r>
              <a:rPr lang="el-GR" sz="1600" dirty="0">
                <a:latin typeface="Times New Roman" pitchFamily="18" charset="0"/>
                <a:cs typeface="Times New Roman" pitchFamily="18" charset="0"/>
              </a:rPr>
              <a:t>θερμότητας (ΣΗΘ</a:t>
            </a:r>
            <a:r>
              <a:rPr lang="el-GR" sz="1600" dirty="0" smtClean="0">
                <a:latin typeface="Times New Roman" pitchFamily="18" charset="0"/>
                <a:cs typeface="Times New Roman" pitchFamily="18" charset="0"/>
              </a:rPr>
              <a:t>).</a:t>
            </a:r>
          </a:p>
          <a:p>
            <a:pPr algn="just">
              <a:lnSpc>
                <a:spcPct val="150000"/>
              </a:lnSpc>
              <a:buNone/>
            </a:pPr>
            <a:r>
              <a:rPr lang="el-GR" sz="1600" dirty="0" smtClean="0">
                <a:latin typeface="Times New Roman" pitchFamily="18" charset="0"/>
                <a:cs typeface="Times New Roman" pitchFamily="18" charset="0"/>
              </a:rPr>
              <a:t>       Εφαρμόζεται σε κάθε νέο κτίριο ή κτιριακή μονάδα, καθώς και για κάθε υφιστάμενο κτίριο ή κτιριακή μονάδα που ανακαινίζεται ριζικά.</a:t>
            </a:r>
          </a:p>
          <a:p>
            <a:pPr algn="just">
              <a:lnSpc>
                <a:spcPct val="150000"/>
              </a:lnSpc>
              <a:buNone/>
            </a:pPr>
            <a:endParaRPr lang="el-GR" sz="1600" dirty="0">
              <a:latin typeface="Times New Roman" pitchFamily="18" charset="0"/>
              <a:cs typeface="Times New Roman" pitchFamily="18" charset="0"/>
            </a:endParaRPr>
          </a:p>
          <a:p>
            <a:pPr algn="just">
              <a:lnSpc>
                <a:spcPct val="150000"/>
              </a:lnSpc>
              <a:buNone/>
            </a:pPr>
            <a:endParaRPr lang="el-G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ΤΕΧΝΙΚΑ ΧΑΡΑΚΤΗΡΙΣΤΙΚΑ ΤΟΥ ΚΤΙΡΙΟΥ ΑΝΑΦΟΡΑΣ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buNone/>
            </a:pPr>
            <a:r>
              <a:rPr lang="el-GR" dirty="0" smtClean="0"/>
              <a:t>1. </a:t>
            </a:r>
            <a:r>
              <a:rPr lang="el-GR" dirty="0" smtClean="0">
                <a:latin typeface="Times New Roman" pitchFamily="18" charset="0"/>
                <a:cs typeface="Times New Roman" pitchFamily="18" charset="0"/>
              </a:rPr>
              <a:t>Σχεδιασμός κτιρίου</a:t>
            </a:r>
          </a:p>
          <a:p>
            <a:pPr algn="just">
              <a:lnSpc>
                <a:spcPct val="170000"/>
              </a:lnSpc>
              <a:buNone/>
            </a:pPr>
            <a:r>
              <a:rPr lang="el-GR" dirty="0" smtClean="0">
                <a:latin typeface="Times New Roman" pitchFamily="18" charset="0"/>
                <a:cs typeface="Times New Roman" pitchFamily="18" charset="0"/>
              </a:rPr>
              <a:t>Το κτίριο αναφοράς έχει τα ίδια γεωμετρικά χαρακτηριστικά, θέση, προσανατολισμό, χρήση και χαρακτηριστικά λειτουργίας με το εξεταζόμενο κτίριο.</a:t>
            </a:r>
          </a:p>
          <a:p>
            <a:pPr algn="just">
              <a:lnSpc>
                <a:spcPct val="170000"/>
              </a:lnSpc>
              <a:buNone/>
            </a:pPr>
            <a:r>
              <a:rPr lang="el-GR" dirty="0" smtClean="0">
                <a:latin typeface="Times New Roman" pitchFamily="18" charset="0"/>
                <a:cs typeface="Times New Roman" pitchFamily="18" charset="0"/>
              </a:rPr>
              <a:t>2. Κτιριακό κέλυφος</a:t>
            </a:r>
          </a:p>
          <a:p>
            <a:pPr algn="just">
              <a:lnSpc>
                <a:spcPct val="170000"/>
              </a:lnSpc>
              <a:buNone/>
            </a:pPr>
            <a:r>
              <a:rPr lang="el-GR" dirty="0" smtClean="0">
                <a:latin typeface="Times New Roman" pitchFamily="18" charset="0"/>
                <a:cs typeface="Times New Roman" pitchFamily="18" charset="0"/>
              </a:rPr>
              <a:t>Θερμομόνωση και </a:t>
            </a:r>
            <a:r>
              <a:rPr lang="el-GR" dirty="0" err="1" smtClean="0">
                <a:latin typeface="Times New Roman" pitchFamily="18" charset="0"/>
                <a:cs typeface="Times New Roman" pitchFamily="18" charset="0"/>
              </a:rPr>
              <a:t>θερμοφυσικά</a:t>
            </a:r>
            <a:r>
              <a:rPr lang="el-GR" dirty="0" smtClean="0">
                <a:latin typeface="Times New Roman" pitchFamily="18" charset="0"/>
                <a:cs typeface="Times New Roman" pitchFamily="18" charset="0"/>
              </a:rPr>
              <a:t> χαρακτηριστικά των δομικών στοιχείων του κτιριακού κελύφους:</a:t>
            </a:r>
          </a:p>
          <a:p>
            <a:pPr algn="just">
              <a:lnSpc>
                <a:spcPct val="170000"/>
              </a:lnSpc>
              <a:buNone/>
            </a:pPr>
            <a:r>
              <a:rPr lang="el-GR" dirty="0" smtClean="0">
                <a:latin typeface="Times New Roman" pitchFamily="18" charset="0"/>
                <a:cs typeface="Times New Roman" pitchFamily="18" charset="0"/>
              </a:rPr>
              <a:t>2.1 Τα επιμέρους δομικά στοιχεία του κελύφους του κτιρίου αναφοράς πληρούν τους περιορισμούς θερμομόνωσης του πίνακα Γ.2.</a:t>
            </a:r>
          </a:p>
          <a:p>
            <a:pPr algn="just">
              <a:lnSpc>
                <a:spcPct val="170000"/>
              </a:lnSpc>
              <a:buNone/>
            </a:pPr>
            <a:r>
              <a:rPr lang="el-GR" dirty="0" smtClean="0">
                <a:latin typeface="Times New Roman" pitchFamily="18" charset="0"/>
                <a:cs typeface="Times New Roman" pitchFamily="18" charset="0"/>
              </a:rPr>
              <a:t>2.2 Στην περίπτωση κατά την οποία το κτίριο αναφοράς, λόγω γεωμετρίας του εξεταζόμενου κτιρίου, δεν πληροί τους περιορισμούς του μέγιστου επιτρεπόμενου μέσου συντελεστή </a:t>
            </a:r>
            <a:r>
              <a:rPr lang="el-GR" dirty="0" err="1" smtClean="0">
                <a:latin typeface="Times New Roman" pitchFamily="18" charset="0"/>
                <a:cs typeface="Times New Roman" pitchFamily="18" charset="0"/>
              </a:rPr>
              <a:t>θερμοπερατότητας</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Um</a:t>
            </a:r>
            <a:r>
              <a:rPr lang="el-GR" dirty="0" smtClean="0">
                <a:latin typeface="Times New Roman" pitchFamily="18" charset="0"/>
                <a:cs typeface="Times New Roman" pitchFamily="18" charset="0"/>
              </a:rPr>
              <a:t>, οι επιμέρους συντελεστές </a:t>
            </a:r>
            <a:r>
              <a:rPr lang="el-GR" dirty="0" err="1" smtClean="0">
                <a:latin typeface="Times New Roman" pitchFamily="18" charset="0"/>
                <a:cs typeface="Times New Roman" pitchFamily="18" charset="0"/>
              </a:rPr>
              <a:t>θερμοπερατότητας</a:t>
            </a:r>
            <a:r>
              <a:rPr lang="el-GR" dirty="0" smtClean="0">
                <a:latin typeface="Times New Roman" pitchFamily="18" charset="0"/>
                <a:cs typeface="Times New Roman" pitchFamily="18" charset="0"/>
              </a:rPr>
              <a:t> (πίνακας Γ.2) των δομικών διαφανών και αδιαφανών στοιχείων του που έρχονται σε επαφή με τον εξωτερικό αέρα (τοιχοποιίες, οροφές, πυλωτές, ανοίγματα, γυάλινες προσόψεις), μειώνονται ποσοστιαία και ομοιόμορφα (με βήμα 0,001), μέχρι ο μέγιστος επιτρεπόμενος μέσος συντελεστής </a:t>
            </a:r>
            <a:r>
              <a:rPr lang="el-GR" dirty="0" err="1" smtClean="0">
                <a:latin typeface="Times New Roman" pitchFamily="18" charset="0"/>
                <a:cs typeface="Times New Roman" pitchFamily="18" charset="0"/>
              </a:rPr>
              <a:t>θερμοπερατότητας</a:t>
            </a:r>
            <a:r>
              <a:rPr lang="el-GR" dirty="0" smtClean="0">
                <a:latin typeface="Times New Roman" pitchFamily="18" charset="0"/>
                <a:cs typeface="Times New Roman" pitchFamily="18" charset="0"/>
              </a:rPr>
              <a:t> να πληροί τους περιορισμούς του </a:t>
            </a:r>
            <a:r>
              <a:rPr lang="el-GR" dirty="0" err="1" smtClean="0">
                <a:latin typeface="Times New Roman" pitchFamily="18" charset="0"/>
                <a:cs typeface="Times New Roman" pitchFamily="18" charset="0"/>
              </a:rPr>
              <a:t>Um</a:t>
            </a:r>
            <a:r>
              <a:rPr lang="el-GR"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pPr>
            <a:r>
              <a:rPr lang="el-GR" dirty="0" smtClean="0">
                <a:latin typeface="Times New Roman" pitchFamily="18" charset="0"/>
                <a:cs typeface="Times New Roman" pitchFamily="18" charset="0"/>
              </a:rPr>
              <a:t>2.3 Το κτίριο αναφοράς περιλαμβάνει εξωτερικές επιφάνειες με συντελεστή απορροφητικότητας ηλιακής ακτινοβολίας 0,40 για τοιχοποιίες, 0,40 για δώματα και  0,60 για επικλινείς στέγες. Αντίστοιχα, ο συντελεστής  εκπομπής θερμικής ακτινοβολίας για τις εξωτερικές επιφάνειες του κτιρίου αναφοράς είναι 0,80.</a:t>
            </a:r>
          </a:p>
          <a:p>
            <a:pPr algn="just">
              <a:lnSpc>
                <a:spcPct val="170000"/>
              </a:lnSpc>
            </a:pPr>
            <a:r>
              <a:rPr lang="el-GR" dirty="0" smtClean="0">
                <a:latin typeface="Times New Roman" pitchFamily="18" charset="0"/>
                <a:cs typeface="Times New Roman" pitchFamily="18" charset="0"/>
              </a:rPr>
              <a:t>2.4 Τα ανοίγματα του κτιρίου αναφοράς διαθέτουν τα απαραίτητα σταθερά εξωτερικά συστήματα </a:t>
            </a:r>
            <a:r>
              <a:rPr lang="el-GR" dirty="0" err="1" smtClean="0">
                <a:latin typeface="Times New Roman" pitchFamily="18" charset="0"/>
                <a:cs typeface="Times New Roman" pitchFamily="18" charset="0"/>
              </a:rPr>
              <a:t>ηλιοπροστασίας</a:t>
            </a:r>
            <a:r>
              <a:rPr lang="el-GR" dirty="0" smtClean="0">
                <a:latin typeface="Times New Roman" pitchFamily="18" charset="0"/>
                <a:cs typeface="Times New Roman" pitchFamily="18" charset="0"/>
              </a:rPr>
              <a:t> (πέργκολες, περσίδες κ.ά.), λόγω των οποίων ο μέσος συντελεστής σκίασής τους κατά τη θερινή περίοδο είναι τουλάχιστον 0,70 για τις νότιες όψεις και 0,75 για τις όψεις με δυτικό και ανατολικό προσανατολισμό. Για τη χειμερινή περίοδο ο μέσος συντελεστής σκίασης προκύπτει ανάλογα με τον τύπο του σκιάστρου και όπως καθορίζεται με σχετική ΤΟΤΕΕ. Τα εσωτερικά σκίαστρα (κουρτίνες, περσίδες) των ανοιγμάτων και τα εξωτερικά παραθυρόφυλλα, τα οποία δε θεωρούνται σταθερά σκίαστρα, δε λαμβάνονται υπόψη. Η σκίαση του κτιρίου αναφοράς λόγω εξωτερικών εμποδίων (κτιρίων, ανάγλυφου εδάφους κ.ά.) λαμβάνεται ίδια με του εξεταζόμενου κτιρίου ή κτιριακής μονάδας.</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latin typeface="Times New Roman" pitchFamily="18" charset="0"/>
                <a:cs typeface="Times New Roman" pitchFamily="18" charset="0"/>
              </a:rPr>
              <a:t>ΤΕΧΝΙΚΑ ΧΑΡΑΚΤΗΡΙΣΤΙΚΑ ΤΟΥ ΚΤΙΡΙΟΥ ΑΝΑΦΟΡΑΣ</a:t>
            </a:r>
            <a:endParaRPr lang="el-GR" sz="3200" dirty="0"/>
          </a:p>
        </p:txBody>
      </p:sp>
      <p:sp>
        <p:nvSpPr>
          <p:cNvPr id="3" name="2 - Θέση περιεχομένου"/>
          <p:cNvSpPr>
            <a:spLocks noGrp="1"/>
          </p:cNvSpPr>
          <p:nvPr>
            <p:ph idx="1"/>
          </p:nvPr>
        </p:nvSpPr>
        <p:spPr/>
        <p:txBody>
          <a:bodyPr>
            <a:normAutofit fontScale="55000" lnSpcReduction="20000"/>
          </a:bodyPr>
          <a:lstStyle/>
          <a:p>
            <a:pPr algn="just">
              <a:lnSpc>
                <a:spcPct val="220000"/>
              </a:lnSpc>
              <a:buNone/>
            </a:pPr>
            <a:r>
              <a:rPr lang="el-GR" dirty="0" smtClean="0">
                <a:latin typeface="Times New Roman" pitchFamily="18" charset="0"/>
                <a:cs typeface="Times New Roman" pitchFamily="18" charset="0"/>
              </a:rPr>
              <a:t>2.5 </a:t>
            </a:r>
            <a:r>
              <a:rPr lang="el-GR" dirty="0" smtClean="0">
                <a:latin typeface="Times New Roman" pitchFamily="18" charset="0"/>
                <a:cs typeface="Times New Roman" pitchFamily="18" charset="0"/>
              </a:rPr>
              <a:t>Για το κτίριο αναφοράς, λαμβάνεται ποσοστό πλαισίου 20%, ενώ ο συντελεστής διαπερατότητας των υαλοπινάκων για κάθετη πρόσπτωση της ηλιακής ακτινοβολίας ορίζεται g = 0,76.</a:t>
            </a:r>
          </a:p>
          <a:p>
            <a:pPr algn="just">
              <a:lnSpc>
                <a:spcPct val="220000"/>
              </a:lnSpc>
              <a:buNone/>
            </a:pPr>
            <a:r>
              <a:rPr lang="el-GR" dirty="0" smtClean="0">
                <a:latin typeface="Times New Roman" pitchFamily="18" charset="0"/>
                <a:cs typeface="Times New Roman" pitchFamily="18" charset="0"/>
              </a:rPr>
              <a:t>2.6 Ο μέσος συντελεστής σκίασης των αδιαφανών κατακόρυφων επιφανειών του κτιρίου αναφοράς, τόσο κατά τη θερινή όσο και κατά τη χειμερινή περίοδο, ορίζεται σε 0,90.</a:t>
            </a:r>
          </a:p>
          <a:p>
            <a:pPr algn="just">
              <a:lnSpc>
                <a:spcPct val="220000"/>
              </a:lnSpc>
              <a:buNone/>
            </a:pPr>
            <a:r>
              <a:rPr lang="el-GR" dirty="0" smtClean="0">
                <a:latin typeface="Times New Roman" pitchFamily="18" charset="0"/>
                <a:cs typeface="Times New Roman" pitchFamily="18" charset="0"/>
              </a:rPr>
              <a:t>2.7 Ο αερισμός μέσω χαραμάδων για το κτίριο αναφοράς ορίζεται σε 5,5 m3/h και ανά m2 κουφώματος. Ο αερισμός μέσω τυποποιημένων θυρίδων αερισμού για το κτίριο αναφοράς, λαμβάνεται όπως και στο εξεταζόμενο κτίριο σύμφωνα με σχετική ΤΟΤΕΕ.</a:t>
            </a:r>
          </a:p>
          <a:p>
            <a:pPr algn="just">
              <a:lnSpc>
                <a:spcPct val="220000"/>
              </a:lnSpc>
              <a:buNone/>
            </a:pPr>
            <a:r>
              <a:rPr lang="el-GR" dirty="0" smtClean="0">
                <a:latin typeface="Times New Roman" pitchFamily="18" charset="0"/>
                <a:cs typeface="Times New Roman" pitchFamily="18" charset="0"/>
              </a:rPr>
              <a:t>2.8 Η θερμική μάζα του κτιρίου αναφοράς λαμβάνεται ίση με 250 </a:t>
            </a:r>
            <a:r>
              <a:rPr lang="el-GR" dirty="0" err="1" smtClean="0">
                <a:latin typeface="Times New Roman" pitchFamily="18" charset="0"/>
                <a:cs typeface="Times New Roman" pitchFamily="18" charset="0"/>
              </a:rPr>
              <a:t>kJ</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K•m2</a:t>
            </a:r>
            <a:r>
              <a:rPr lang="el-GR" dirty="0" smtClean="0">
                <a:latin typeface="Times New Roman" pitchFamily="18" charset="0"/>
                <a:cs typeface="Times New Roman" pitchFamily="18" charset="0"/>
              </a:rPr>
              <a:t>) θερμαινόμενης επιφάνειας κτιρίου.</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ΤΕΧΝΙΚΑ ΧΑΡΑΚΤΗΡΙΣΤΙΚΑ ΤΟΥ ΚΤΙΡΙΟΥ ΑΝΑΦΟΡΑΣ</a:t>
            </a:r>
            <a:endParaRPr lang="el-GR" sz="3600" dirty="0"/>
          </a:p>
        </p:txBody>
      </p:sp>
      <p:sp>
        <p:nvSpPr>
          <p:cNvPr id="3" name="2 - Θέση περιεχομένου"/>
          <p:cNvSpPr>
            <a:spLocks noGrp="1"/>
          </p:cNvSpPr>
          <p:nvPr>
            <p:ph idx="1"/>
          </p:nvPr>
        </p:nvSpPr>
        <p:spPr/>
        <p:txBody>
          <a:bodyPr>
            <a:normAutofit fontScale="25000" lnSpcReduction="20000"/>
          </a:bodyPr>
          <a:lstStyle/>
          <a:p>
            <a:pPr>
              <a:lnSpc>
                <a:spcPct val="170000"/>
              </a:lnSpc>
              <a:buNone/>
            </a:pPr>
            <a:r>
              <a:rPr lang="el-GR" sz="4000" dirty="0" smtClean="0"/>
              <a:t>3</a:t>
            </a:r>
            <a:r>
              <a:rPr lang="el-GR" sz="3600" dirty="0" smtClean="0">
                <a:latin typeface="Times New Roman" pitchFamily="18" charset="0"/>
                <a:cs typeface="Times New Roman" pitchFamily="18" charset="0"/>
              </a:rPr>
              <a:t>. Τεχνικά συστήματα</a:t>
            </a:r>
          </a:p>
          <a:p>
            <a:pPr>
              <a:lnSpc>
                <a:spcPct val="170000"/>
              </a:lnSpc>
              <a:buNone/>
            </a:pPr>
            <a:r>
              <a:rPr lang="el-GR" sz="3600" dirty="0" smtClean="0">
                <a:latin typeface="Times New Roman" pitchFamily="18" charset="0"/>
                <a:cs typeface="Times New Roman" pitchFamily="18" charset="0"/>
              </a:rPr>
              <a:t>3.1 Συστήματα θέρμανσης</a:t>
            </a:r>
          </a:p>
          <a:p>
            <a:pPr>
              <a:lnSpc>
                <a:spcPct val="170000"/>
              </a:lnSpc>
              <a:buNone/>
            </a:pPr>
            <a:r>
              <a:rPr lang="el-GR" sz="3600" dirty="0" smtClean="0">
                <a:latin typeface="Times New Roman" pitchFamily="18" charset="0"/>
                <a:cs typeface="Times New Roman" pitchFamily="18" charset="0"/>
              </a:rPr>
              <a:t>3.1.1 Το κτίριο αναφοράς διαθέτει κεντρικό σύστημα θέρμανσης με λέβητα πετρελαίου σε λειτουργία υψηλής θερμοκρασίας, σε όλες τις περιπτώσεις εκτός από όταν </a:t>
            </a:r>
          </a:p>
          <a:p>
            <a:pPr>
              <a:lnSpc>
                <a:spcPct val="170000"/>
              </a:lnSpc>
              <a:buNone/>
            </a:pPr>
            <a:r>
              <a:rPr lang="el-GR" sz="3600" dirty="0" smtClean="0">
                <a:latin typeface="Times New Roman" pitchFamily="18" charset="0"/>
                <a:cs typeface="Times New Roman" pitchFamily="18" charset="0"/>
              </a:rPr>
              <a:t>το εξεταζόμενο κτίριο θερμαίνεται με τη χρήση αντλιών θερμότητας ή είναι συνδεδεμένο με κεντρικό δίκτυο τηλεθέρμανσης. Στο κεντρικό σύστημα θέρμανσης για  το κτίριο αναφοράς:</a:t>
            </a:r>
          </a:p>
          <a:p>
            <a:pPr>
              <a:lnSpc>
                <a:spcPct val="170000"/>
              </a:lnSpc>
              <a:buNone/>
            </a:pPr>
            <a:r>
              <a:rPr lang="el-GR" sz="3600" dirty="0" smtClean="0">
                <a:latin typeface="Times New Roman" pitchFamily="18" charset="0"/>
                <a:cs typeface="Times New Roman" pitchFamily="18" charset="0"/>
              </a:rPr>
              <a:t>- Ο βαθμός απόδοσης του λέβητα - καυστήρα ορίζεται  αριθμητικά ανάλογα με την ονομαστική ισχύ της μονάδας και όπως καθορίζεται με σχετική ΤΟΤΕΕ.</a:t>
            </a:r>
          </a:p>
          <a:p>
            <a:pPr>
              <a:lnSpc>
                <a:spcPct val="170000"/>
              </a:lnSpc>
              <a:buNone/>
            </a:pPr>
            <a:r>
              <a:rPr lang="el-GR" sz="3600" dirty="0" smtClean="0">
                <a:latin typeface="Times New Roman" pitchFamily="18" charset="0"/>
                <a:cs typeface="Times New Roman" pitchFamily="18" charset="0"/>
              </a:rPr>
              <a:t>- Η </a:t>
            </a:r>
            <a:r>
              <a:rPr lang="el-GR" sz="3600" dirty="0" err="1" smtClean="0">
                <a:latin typeface="Times New Roman" pitchFamily="18" charset="0"/>
                <a:cs typeface="Times New Roman" pitchFamily="18" charset="0"/>
              </a:rPr>
              <a:t>διαστασιολόγησή</a:t>
            </a:r>
            <a:r>
              <a:rPr lang="el-GR" sz="3600" dirty="0" smtClean="0">
                <a:latin typeface="Times New Roman" pitchFamily="18" charset="0"/>
                <a:cs typeface="Times New Roman" pitchFamily="18" charset="0"/>
              </a:rPr>
              <a:t> του καλύπτει τις απαιτήσεις θέρμανσης στις δυσμενέστερες εξωτερικές συνθήκες περιβάλλοντος (συνθήκες σχεδιασμού χειμώνα) σύμφωνα με σχετικές ΤΟΤΕΕ.</a:t>
            </a:r>
          </a:p>
          <a:p>
            <a:pPr>
              <a:lnSpc>
                <a:spcPct val="170000"/>
              </a:lnSpc>
              <a:buNone/>
            </a:pPr>
            <a:r>
              <a:rPr lang="el-GR" sz="3600" dirty="0" smtClean="0">
                <a:latin typeface="Times New Roman" pitchFamily="18" charset="0"/>
                <a:cs typeface="Times New Roman" pitchFamily="18" charset="0"/>
              </a:rPr>
              <a:t>- Η ενεργειακή κατανάλωση λαμβάνεται ίση με το 100% της κατανάλωσης που υπολογίζεται με βάση την ωφέλιμη επιφάνεια του κτιρίου ή της κτιριακής μονάδας.</a:t>
            </a:r>
          </a:p>
          <a:p>
            <a:pPr>
              <a:lnSpc>
                <a:spcPct val="170000"/>
              </a:lnSpc>
              <a:buNone/>
            </a:pPr>
            <a:r>
              <a:rPr lang="el-GR" sz="3600" dirty="0" smtClean="0">
                <a:latin typeface="Times New Roman" pitchFamily="18" charset="0"/>
                <a:cs typeface="Times New Roman" pitchFamily="18" charset="0"/>
              </a:rPr>
              <a:t>3.1.2 Σε περίπτωση που το εξεταζόμενο κτίριο είναι κτίριο κατοικίας και θερμαίνεται με τη χρήση αντλιών θερμότητας, θεωρείται ότι και το κτίριο αναφοράς διαθέτει τοπικά συστήματα (αντλίες θερμότητας ενός ή πολλαπλών εσωτερικών στοιχείων). Η απόδοση της  αντλίας θερμότητας ορίζεται αριθμητικά ανάλογα με την ονομαστική ισχύ της μονάδας και όπως καθορίζεται  με σχετική ΤΟΤΕΕ.</a:t>
            </a:r>
          </a:p>
          <a:p>
            <a:pPr>
              <a:lnSpc>
                <a:spcPct val="170000"/>
              </a:lnSpc>
            </a:pPr>
            <a:endParaRPr lang="el-GR"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rmAutofit fontScale="47500" lnSpcReduction="20000"/>
          </a:bodyPr>
          <a:lstStyle/>
          <a:p>
            <a:pPr>
              <a:lnSpc>
                <a:spcPct val="170000"/>
              </a:lnSpc>
              <a:buNone/>
            </a:pPr>
            <a:r>
              <a:rPr lang="el-GR" dirty="0" smtClean="0">
                <a:latin typeface="Times New Roman" pitchFamily="18" charset="0"/>
                <a:cs typeface="Times New Roman" pitchFamily="18" charset="0"/>
              </a:rPr>
              <a:t>3.1.3 Σε περίπτωση που το εξεταζόμενο κτίριο είναι  κτίριο του τριτογενούς τομέα και θερμαίνεται με τη  χρήση αντλιών θερμότητας, θεωρείται ότι και το κτίριο αναφοράς διαθέτει τοπικά ή/και κεντρικά συστήματα  θέρμανσης. Η απόδοση της αντλίας θερμότητας ορίζεται αριθμητικά ανάλογα με την ονομαστική ισχύ της μονάδας και όπως καθορίζεται με σχετική ΤΟΤΕΕ.</a:t>
            </a:r>
          </a:p>
          <a:p>
            <a:pPr>
              <a:lnSpc>
                <a:spcPct val="170000"/>
              </a:lnSpc>
              <a:buNone/>
            </a:pPr>
            <a:r>
              <a:rPr lang="el-GR" dirty="0" smtClean="0">
                <a:latin typeface="Times New Roman" pitchFamily="18" charset="0"/>
                <a:cs typeface="Times New Roman" pitchFamily="18" charset="0"/>
              </a:rPr>
              <a:t>3.1.4 Σε περίπτωση που το εξεταζόμενο κτίριο είναι συνδεδεμένο με κεντρικό δίκτυο τηλεθέρμανσης, τότε στο κτίριο αναφοράς λαμβάνονται υπόψη τα τεχνικά χαρακτηριστικά του </a:t>
            </a:r>
            <a:r>
              <a:rPr lang="el-GR" dirty="0" err="1" smtClean="0">
                <a:latin typeface="Times New Roman" pitchFamily="18" charset="0"/>
                <a:cs typeface="Times New Roman" pitchFamily="18" charset="0"/>
              </a:rPr>
              <a:t>εναλλάκτη</a:t>
            </a:r>
            <a:r>
              <a:rPr lang="el-GR" dirty="0" smtClean="0">
                <a:latin typeface="Times New Roman" pitchFamily="18" charset="0"/>
                <a:cs typeface="Times New Roman" pitchFamily="18" charset="0"/>
              </a:rPr>
              <a:t> θερμότητας τηλεθέρμανσης</a:t>
            </a:r>
            <a:r>
              <a:rPr lang="el-G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nSpc>
                <a:spcPct val="150000"/>
              </a:lnSpc>
              <a:buNone/>
            </a:pPr>
            <a:r>
              <a:rPr lang="el-GR" dirty="0" smtClean="0">
                <a:latin typeface="Times New Roman" pitchFamily="18" charset="0"/>
                <a:cs typeface="Times New Roman" pitchFamily="18" charset="0"/>
              </a:rPr>
              <a:t>3.1.5 Σε περίπτωση που το εξεταζόμενο κτίριο - κατοικίας ή τριτογενούς τομέα -σε επίπεδο κτιρίου ή κτιριακής μονάδας διαθέτει διαφορετικά του ενός συστήματα θέρμανσης, π.χ. λέβητα και αντλία θερμότητας, τότε το κτίριο αναφοράς, σε επίπεδο κτιρίου ή κτιριακής μονάδας, διαθέτει τα αντίστοιχα συστήματα με το εξεταζόμενο κτίριο, όπως ορίζονται στις προηγούμενες περιπτώσεις α, β, γ και δ.</a:t>
            </a:r>
          </a:p>
          <a:p>
            <a:pPr>
              <a:lnSpc>
                <a:spcPct val="150000"/>
              </a:lnSpc>
              <a:buNone/>
            </a:pPr>
            <a:r>
              <a:rPr lang="el-GR" dirty="0" smtClean="0">
                <a:latin typeface="Times New Roman" pitchFamily="18" charset="0"/>
                <a:cs typeface="Times New Roman" pitchFamily="18" charset="0"/>
              </a:rPr>
              <a:t>3.1.6 Το κτίριο αναφοράς διαθέτει θερμοστατικό έλεγχο της θερμοκρασίας εσωτερικού χώρου ανά ελεγχόμενη θερμική ζώνη του.</a:t>
            </a:r>
          </a:p>
          <a:p>
            <a:pPr>
              <a:lnSpc>
                <a:spcPct val="150000"/>
              </a:lnSpc>
              <a:buNone/>
            </a:pPr>
            <a:r>
              <a:rPr lang="el-GR" dirty="0" smtClean="0">
                <a:latin typeface="Times New Roman" pitchFamily="18" charset="0"/>
                <a:cs typeface="Times New Roman" pitchFamily="18" charset="0"/>
              </a:rPr>
              <a:t>3.1.7 Το κτίριο αναφοράς διαθέτει σύστημα αντιστάθμισης.</a:t>
            </a:r>
          </a:p>
          <a:p>
            <a:pPr>
              <a:lnSpc>
                <a:spcPct val="150000"/>
              </a:lnSpc>
              <a:buNone/>
            </a:pPr>
            <a:r>
              <a:rPr lang="el-GR" dirty="0" smtClean="0">
                <a:latin typeface="Times New Roman" pitchFamily="18" charset="0"/>
                <a:cs typeface="Times New Roman" pitchFamily="18" charset="0"/>
              </a:rPr>
              <a:t>3.2 Συστήματα ψύξης/κλιματισμού:</a:t>
            </a:r>
          </a:p>
          <a:p>
            <a:pPr>
              <a:lnSpc>
                <a:spcPct val="170000"/>
              </a:lnSpc>
              <a:buNone/>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ΤΕΧΝΙΚΑ ΧΑΡΑΚΤΗΡΙΣΤΙΚΑ ΤΟΥ ΚΤΙΡΙΟΥ ΑΝΑΦΟΡΑΣ</a:t>
            </a:r>
            <a:endParaRPr lang="el-GR" sz="3200" dirty="0"/>
          </a:p>
        </p:txBody>
      </p:sp>
      <p:sp>
        <p:nvSpPr>
          <p:cNvPr id="3" name="2 - Θέση περιεχομένου"/>
          <p:cNvSpPr>
            <a:spLocks noGrp="1"/>
          </p:cNvSpPr>
          <p:nvPr>
            <p:ph idx="1"/>
          </p:nvPr>
        </p:nvSpPr>
        <p:spPr/>
        <p:txBody>
          <a:bodyPr>
            <a:noAutofit/>
          </a:bodyPr>
          <a:lstStyle/>
          <a:p>
            <a:pPr>
              <a:lnSpc>
                <a:spcPct val="150000"/>
              </a:lnSpc>
              <a:buNone/>
            </a:pPr>
            <a:r>
              <a:rPr lang="el-GR" sz="1200" dirty="0" smtClean="0">
                <a:latin typeface="Times New Roman" pitchFamily="18" charset="0"/>
                <a:cs typeface="Times New Roman" pitchFamily="18" charset="0"/>
              </a:rPr>
              <a:t>3.2.1 </a:t>
            </a:r>
            <a:r>
              <a:rPr lang="el-GR" sz="1200" dirty="0" smtClean="0">
                <a:latin typeface="Times New Roman" pitchFamily="18" charset="0"/>
                <a:cs typeface="Times New Roman" pitchFamily="18" charset="0"/>
              </a:rPr>
              <a:t>Το κτίριο αναφοράς για τις κατοικίες διαθέτει τοπικές μονάδες άμεσης εξάτμισης (αντλίες θερμότητας διαιρούμενου τύπου ενός ή πολλαπλών εσωτερικών συσκευών) που καλύπτουν τμήμα των εσωτερικών  χώρων της κατοικίας. Τα πρότυπα χαρακτηριστικά του συστήματος ψύξης για το κτίριο αναφοράς είναι τα εξής:</a:t>
            </a:r>
          </a:p>
          <a:p>
            <a:pPr>
              <a:lnSpc>
                <a:spcPct val="150000"/>
              </a:lnSpc>
              <a:buNone/>
            </a:pPr>
            <a:r>
              <a:rPr lang="el-GR" sz="1200" dirty="0" smtClean="0">
                <a:latin typeface="Times New Roman" pitchFamily="18" charset="0"/>
                <a:cs typeface="Times New Roman" pitchFamily="18" charset="0"/>
              </a:rPr>
              <a:t>- Ο βαθμός απόδοσης των αντλιών θερμότητας ορίζεται αριθμητικά ανάλογα με την ονομαστική ισχύ της  μονάδας και όπως καθορίζεται με σχετική ΤΟΤΕΕ.</a:t>
            </a:r>
          </a:p>
          <a:p>
            <a:pPr>
              <a:lnSpc>
                <a:spcPct val="150000"/>
              </a:lnSpc>
              <a:buNone/>
            </a:pPr>
            <a:r>
              <a:rPr lang="el-GR" sz="1200" dirty="0" smtClean="0">
                <a:latin typeface="Times New Roman" pitchFamily="18" charset="0"/>
                <a:cs typeface="Times New Roman" pitchFamily="18" charset="0"/>
              </a:rPr>
              <a:t>- </a:t>
            </a:r>
            <a:r>
              <a:rPr lang="el-GR" sz="1200" dirty="0" err="1" smtClean="0">
                <a:latin typeface="Times New Roman" pitchFamily="18" charset="0"/>
                <a:cs typeface="Times New Roman" pitchFamily="18" charset="0"/>
              </a:rPr>
              <a:t>Διαστασιολόγηση</a:t>
            </a:r>
            <a:r>
              <a:rPr lang="el-GR" sz="1200" dirty="0" smtClean="0">
                <a:latin typeface="Times New Roman" pitchFamily="18" charset="0"/>
                <a:cs typeface="Times New Roman" pitchFamily="18" charset="0"/>
              </a:rPr>
              <a:t> της εγκατάστασης ψύξης σύμφωνα με σχετική ΤΟΤΕΕ.</a:t>
            </a:r>
          </a:p>
          <a:p>
            <a:pPr>
              <a:lnSpc>
                <a:spcPct val="150000"/>
              </a:lnSpc>
              <a:buNone/>
            </a:pPr>
            <a:r>
              <a:rPr lang="el-GR" sz="1200" dirty="0" smtClean="0">
                <a:latin typeface="Times New Roman" pitchFamily="18" charset="0"/>
                <a:cs typeface="Times New Roman" pitchFamily="18" charset="0"/>
              </a:rPr>
              <a:t>- Η ενεργειακή κατανάλωση του συστήματος ψύξης  για το κτίριο αναφοράς λαμβάνεται ίση με το 50% της  κατανάλωσης που υπολογίζεται με βάση την ωφέλιμη  επιφάνεια της κατοικίας.</a:t>
            </a:r>
          </a:p>
          <a:p>
            <a:pPr>
              <a:lnSpc>
                <a:spcPct val="150000"/>
              </a:lnSpc>
              <a:buNone/>
            </a:pPr>
            <a:r>
              <a:rPr lang="el-GR" sz="1200" dirty="0" smtClean="0">
                <a:latin typeface="Times New Roman" pitchFamily="18" charset="0"/>
                <a:cs typeface="Times New Roman" pitchFamily="18" charset="0"/>
              </a:rPr>
              <a:t>3.2.2 Το κτίριο αναφοράς για τον τριτογενή τομέα διαθέτει τοπικά ή/και κεντρικά συστήματα ψύξης, που καλύπτουν όλους του εσωτερικούς χώρους. Τα πρότυπα χαρακτηριστικά του συστήματος ψύξης για το κτίριο  αναφοράς είναι τα εξής:</a:t>
            </a:r>
          </a:p>
          <a:p>
            <a:pPr>
              <a:lnSpc>
                <a:spcPct val="150000"/>
              </a:lnSpc>
              <a:buNone/>
            </a:pPr>
            <a:r>
              <a:rPr lang="el-GR" sz="1200" dirty="0" smtClean="0">
                <a:latin typeface="Times New Roman" pitchFamily="18" charset="0"/>
                <a:cs typeface="Times New Roman" pitchFamily="18" charset="0"/>
              </a:rPr>
              <a:t>- Ο βαθμός απόδοσης των αντλιών θερμότητας ορίζεται αριθμητικά ανάλογα με την ονομαστική ισχύ της  μονάδας και όπως καθορίζεται με σχετική ΤΟΤΕΕ.</a:t>
            </a:r>
          </a:p>
          <a:p>
            <a:pPr>
              <a:lnSpc>
                <a:spcPct val="150000"/>
              </a:lnSpc>
              <a:buNone/>
            </a:pPr>
            <a:r>
              <a:rPr lang="el-GR" sz="1200" dirty="0" smtClean="0">
                <a:latin typeface="Times New Roman" pitchFamily="18" charset="0"/>
                <a:cs typeface="Times New Roman" pitchFamily="18" charset="0"/>
              </a:rPr>
              <a:t>- </a:t>
            </a:r>
            <a:r>
              <a:rPr lang="el-GR" sz="1200" dirty="0" err="1" smtClean="0">
                <a:latin typeface="Times New Roman" pitchFamily="18" charset="0"/>
                <a:cs typeface="Times New Roman" pitchFamily="18" charset="0"/>
              </a:rPr>
              <a:t>Διαστασιολόγηση</a:t>
            </a:r>
            <a:r>
              <a:rPr lang="el-GR" sz="1200" dirty="0" smtClean="0">
                <a:latin typeface="Times New Roman" pitchFamily="18" charset="0"/>
                <a:cs typeface="Times New Roman" pitchFamily="18" charset="0"/>
              </a:rPr>
              <a:t> της εγκατάστασης ψύξης/κλιματισμού σύμφωνα με σχετικές ΤΟΤΕΕ.</a:t>
            </a:r>
          </a:p>
          <a:p>
            <a:endParaRPr lang="el-GR"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rmAutofit fontScale="47500" lnSpcReduction="20000"/>
          </a:bodyPr>
          <a:lstStyle/>
          <a:p>
            <a:pPr>
              <a:lnSpc>
                <a:spcPct val="150000"/>
              </a:lnSpc>
              <a:buNone/>
            </a:pPr>
            <a:r>
              <a:rPr lang="el-GR" dirty="0" smtClean="0">
                <a:latin typeface="Times New Roman" pitchFamily="18" charset="0"/>
                <a:cs typeface="Times New Roman" pitchFamily="18" charset="0"/>
              </a:rPr>
              <a:t>3.2.3 Σε περίπτωση που το εξεταζόμενο κτίριο κατοικίας ή τριτογενούς τομέα, σε επίπεδο κτιρίου ή κτιριακής μονάδας, διαθέτει διαφορετικά του ενός συστήματα ψύξης, π.χ. αερόψυκτη αντλία θερμότητας και υδρόψυκτη αντλία θερμότητας, τότε το κτίριο αναφοράς, σε επίπεδο </a:t>
            </a:r>
          </a:p>
          <a:p>
            <a:pPr>
              <a:lnSpc>
                <a:spcPct val="150000"/>
              </a:lnSpc>
              <a:buNone/>
            </a:pPr>
            <a:r>
              <a:rPr lang="el-GR" dirty="0" smtClean="0">
                <a:latin typeface="Times New Roman" pitchFamily="18" charset="0"/>
                <a:cs typeface="Times New Roman" pitchFamily="18" charset="0"/>
              </a:rPr>
              <a:t>κτιρίου ή κτιριακής μονάδας διαθέτει τα αντίστοιχα συστήματα με το εξεταζόμενο κτίριο και με τα αντίστοιχα  τεχνικά χαρακτηριστικά όπως ορίζονται στις προηγούμενες περιπτώσεις α και β.</a:t>
            </a:r>
          </a:p>
          <a:p>
            <a:pPr>
              <a:lnSpc>
                <a:spcPct val="170000"/>
              </a:lnSpc>
            </a:pPr>
            <a:r>
              <a:rPr lang="el-GR" dirty="0" smtClean="0">
                <a:latin typeface="Times New Roman" pitchFamily="18" charset="0"/>
                <a:cs typeface="Times New Roman" pitchFamily="18" charset="0"/>
              </a:rPr>
              <a:t>3.3 Τερματικές μονάδες κεντρικής θέρμανσης και κλιματισμού και δίκτυα διανομής θέρμανσης - ψύξης:</a:t>
            </a:r>
          </a:p>
          <a:p>
            <a:pPr>
              <a:lnSpc>
                <a:spcPct val="170000"/>
              </a:lnSpc>
            </a:pPr>
            <a:r>
              <a:rPr lang="el-GR" dirty="0" smtClean="0">
                <a:latin typeface="Times New Roman" pitchFamily="18" charset="0"/>
                <a:cs typeface="Times New Roman" pitchFamily="18" charset="0"/>
              </a:rPr>
              <a:t>3.3.1 Ο τύπος των τερματικών μονάδων, καθώς και η διάταξη και το μήκος των σωληνώσεων διανομής θέρμανσης και ψύξης των χώρων λαμβάνονται όπως στο εξεταζόμενο κτίριο</a:t>
            </a:r>
            <a:r>
              <a:rPr lang="el-G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nSpc>
                <a:spcPct val="170000"/>
              </a:lnSpc>
            </a:pPr>
            <a:r>
              <a:rPr lang="el-GR" dirty="0" smtClean="0">
                <a:latin typeface="Times New Roman" pitchFamily="18" charset="0"/>
                <a:cs typeface="Times New Roman" pitchFamily="18" charset="0"/>
              </a:rPr>
              <a:t>3.3.2 Για τις τερματικές μονάδες του κτιρίου αναφοράς [σώματα καλοριφέρ, μονάδες στοιχείου ανεμιστήρα (</a:t>
            </a:r>
            <a:r>
              <a:rPr lang="el-GR" dirty="0" err="1" smtClean="0">
                <a:latin typeface="Times New Roman" pitchFamily="18" charset="0"/>
                <a:cs typeface="Times New Roman" pitchFamily="18" charset="0"/>
              </a:rPr>
              <a:t>fancoils</a:t>
            </a:r>
            <a:r>
              <a:rPr lang="el-GR" dirty="0" smtClean="0">
                <a:latin typeface="Times New Roman" pitchFamily="18" charset="0"/>
                <a:cs typeface="Times New Roman" pitchFamily="18" charset="0"/>
              </a:rPr>
              <a:t>), κεντρικές κλιματιστικές μονάδες (ΚΚΜ)] ισχύουν τα εξής:</a:t>
            </a:r>
          </a:p>
          <a:p>
            <a:pPr>
              <a:lnSpc>
                <a:spcPct val="170000"/>
              </a:lnSpc>
            </a:pPr>
            <a:r>
              <a:rPr lang="el-GR" dirty="0" smtClean="0">
                <a:latin typeface="Times New Roman" pitchFamily="18" charset="0"/>
                <a:cs typeface="Times New Roman" pitchFamily="18" charset="0"/>
              </a:rPr>
              <a:t>- Για τις ΚΚΜ του κτιρίου αναφοράς του τριτογενούς </a:t>
            </a:r>
          </a:p>
          <a:p>
            <a:pPr>
              <a:lnSpc>
                <a:spcPct val="170000"/>
              </a:lnSpc>
            </a:pPr>
            <a:r>
              <a:rPr lang="el-GR" dirty="0" smtClean="0">
                <a:latin typeface="Times New Roman" pitchFamily="18" charset="0"/>
                <a:cs typeface="Times New Roman" pitchFamily="18" charset="0"/>
              </a:rPr>
              <a:t>τομέα η ισχύς των ανεμιστήρων (προσαγωγής ή επιστροφής) λαμβάνεται ίση με 1,5 </a:t>
            </a:r>
            <a:r>
              <a:rPr lang="el-GR" dirty="0" err="1" smtClean="0">
                <a:latin typeface="Times New Roman" pitchFamily="18" charset="0"/>
                <a:cs typeface="Times New Roman" pitchFamily="18" charset="0"/>
              </a:rPr>
              <a:t>kW</a:t>
            </a:r>
            <a:r>
              <a:rPr lang="el-GR" dirty="0" smtClean="0">
                <a:latin typeface="Times New Roman" pitchFamily="18" charset="0"/>
                <a:cs typeface="Times New Roman" pitchFamily="18" charset="0"/>
              </a:rPr>
              <a:t>/(m3/s). Σε ειδικές περιπτώσεις κατά τις οποίες απαιτείται διάταξη ειδικών </a:t>
            </a:r>
          </a:p>
          <a:p>
            <a:pPr>
              <a:lnSpc>
                <a:spcPct val="170000"/>
              </a:lnSpc>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ΤΕΧΝΙΚΑ ΧΑΡΑΚΤΗΡΙΣΤΙΚΑ ΤΟΥ ΚΤΙΡΙΟΥ ΑΝΑΦΟΡΑΣ</a:t>
            </a:r>
            <a:endParaRPr lang="el-GR" sz="3200" dirty="0"/>
          </a:p>
        </p:txBody>
      </p:sp>
      <p:sp>
        <p:nvSpPr>
          <p:cNvPr id="3" name="2 - Θέση περιεχομένου"/>
          <p:cNvSpPr>
            <a:spLocks noGrp="1"/>
          </p:cNvSpPr>
          <p:nvPr>
            <p:ph idx="1"/>
          </p:nvPr>
        </p:nvSpPr>
        <p:spPr/>
        <p:txBody>
          <a:bodyPr>
            <a:noAutofit/>
          </a:bodyPr>
          <a:lstStyle/>
          <a:p>
            <a:pPr>
              <a:lnSpc>
                <a:spcPct val="170000"/>
              </a:lnSpc>
            </a:pPr>
            <a:r>
              <a:rPr lang="el-GR" sz="1400" dirty="0" smtClean="0">
                <a:latin typeface="Times New Roman" pitchFamily="18" charset="0"/>
                <a:cs typeface="Times New Roman" pitchFamily="18" charset="0"/>
              </a:rPr>
              <a:t>φίλτρων</a:t>
            </a:r>
            <a:r>
              <a:rPr lang="el-GR" sz="1400" dirty="0" smtClean="0">
                <a:latin typeface="Times New Roman" pitchFamily="18" charset="0"/>
                <a:cs typeface="Times New Roman" pitchFamily="18" charset="0"/>
              </a:rPr>
              <a:t>, ή/και υπάρχει σύστημα ύγρανσης, ή/και σύστημα ανάκτησης θερμότητας, η ισχύς των ανεμιστήρων για το κτίριο αναφοράς λαμβάνεται ίση με 2,5 </a:t>
            </a:r>
            <a:r>
              <a:rPr lang="el-GR" sz="1400" dirty="0" err="1" smtClean="0">
                <a:latin typeface="Times New Roman" pitchFamily="18" charset="0"/>
                <a:cs typeface="Times New Roman" pitchFamily="18" charset="0"/>
              </a:rPr>
              <a:t>kW</a:t>
            </a:r>
            <a:r>
              <a:rPr lang="el-GR" sz="1400" dirty="0" smtClean="0">
                <a:latin typeface="Times New Roman" pitchFamily="18" charset="0"/>
                <a:cs typeface="Times New Roman" pitchFamily="18" charset="0"/>
              </a:rPr>
              <a:t>/(m3/s).</a:t>
            </a:r>
          </a:p>
          <a:p>
            <a:pPr>
              <a:lnSpc>
                <a:spcPct val="170000"/>
              </a:lnSpc>
            </a:pPr>
            <a:r>
              <a:rPr lang="el-GR" sz="1400" dirty="0" smtClean="0">
                <a:latin typeface="Times New Roman" pitchFamily="18" charset="0"/>
                <a:cs typeface="Times New Roman" pitchFamily="18" charset="0"/>
              </a:rPr>
              <a:t>- Όλες οι ΚΚΜ του κτιρίου αναφοράς του τριτογενούς τομέα με παροχή νωπού αέρα ≥ 60%, διαθέτουν σύστημα ανάκτησης θερμότητας με </a:t>
            </a:r>
            <a:r>
              <a:rPr lang="el-GR" sz="1400" dirty="0" err="1" smtClean="0">
                <a:latin typeface="Times New Roman" pitchFamily="18" charset="0"/>
                <a:cs typeface="Times New Roman" pitchFamily="18" charset="0"/>
              </a:rPr>
              <a:t>εναλλάκτη</a:t>
            </a:r>
            <a:r>
              <a:rPr lang="el-GR" sz="1400" dirty="0" smtClean="0">
                <a:latin typeface="Times New Roman" pitchFamily="18" charset="0"/>
                <a:cs typeface="Times New Roman" pitchFamily="18" charset="0"/>
              </a:rPr>
              <a:t> θερμότητας και  με συντελεστή ανάκτησης η R= 0,5.</a:t>
            </a:r>
          </a:p>
          <a:p>
            <a:pPr>
              <a:lnSpc>
                <a:spcPct val="170000"/>
              </a:lnSpc>
            </a:pPr>
            <a:r>
              <a:rPr lang="el-GR" sz="1400" dirty="0" smtClean="0">
                <a:latin typeface="Times New Roman" pitchFamily="18" charset="0"/>
                <a:cs typeface="Times New Roman" pitchFamily="18" charset="0"/>
              </a:rPr>
              <a:t>- Το σύστημα ύγρανσης αέρα του κτιρίου αναφοράς του τριτογενούς τομέα είναι ίδιο με εκείνο του εξεταζόμενου κτιρίου ή κτιριακής μονάδας και μπορεί να είναι ενσωματωμένο στην ΚΚΜ ή όχι.</a:t>
            </a:r>
          </a:p>
          <a:p>
            <a:pPr>
              <a:lnSpc>
                <a:spcPct val="170000"/>
              </a:lnSpc>
            </a:pPr>
            <a:r>
              <a:rPr lang="el-GR" sz="1400" dirty="0" smtClean="0">
                <a:latin typeface="Times New Roman" pitchFamily="18" charset="0"/>
                <a:cs typeface="Times New Roman" pitchFamily="18" charset="0"/>
              </a:rPr>
              <a:t>- Για τις μονάδες στοιχείου ανεμιστήρα (</a:t>
            </a:r>
            <a:r>
              <a:rPr lang="el-GR" sz="1400" dirty="0" err="1" smtClean="0">
                <a:latin typeface="Times New Roman" pitchFamily="18" charset="0"/>
                <a:cs typeface="Times New Roman" pitchFamily="18" charset="0"/>
              </a:rPr>
              <a:t>fancoils</a:t>
            </a:r>
            <a:r>
              <a:rPr lang="el-GR" sz="1400" dirty="0" smtClean="0">
                <a:latin typeface="Times New Roman" pitchFamily="18" charset="0"/>
                <a:cs typeface="Times New Roman" pitchFamily="18" charset="0"/>
              </a:rPr>
              <a:t>), η  ισχύς του ανεμιστήρα για το κτίριο αναφοράς είναι ίδια με αυτή του εξεταζόμενου κτιρίου.</a:t>
            </a:r>
          </a:p>
          <a:p>
            <a:pPr>
              <a:lnSpc>
                <a:spcPct val="170000"/>
              </a:lnSpc>
            </a:pPr>
            <a:r>
              <a:rPr lang="el-GR" sz="1400" dirty="0" smtClean="0">
                <a:latin typeface="Times New Roman" pitchFamily="18" charset="0"/>
                <a:cs typeface="Times New Roman" pitchFamily="18" charset="0"/>
              </a:rPr>
              <a:t>- Οι αεραγωγοί διανομής κλιματιζόμενου αέρα (προσαγωγής και </a:t>
            </a:r>
            <a:r>
              <a:rPr lang="el-GR" sz="1400" dirty="0" err="1" smtClean="0">
                <a:latin typeface="Times New Roman" pitchFamily="18" charset="0"/>
                <a:cs typeface="Times New Roman" pitchFamily="18" charset="0"/>
              </a:rPr>
              <a:t>ανακυκλοφορίας</a:t>
            </a:r>
            <a:r>
              <a:rPr lang="el-GR" sz="1400" dirty="0" smtClean="0">
                <a:latin typeface="Times New Roman" pitchFamily="18" charset="0"/>
                <a:cs typeface="Times New Roman" pitchFamily="18" charset="0"/>
              </a:rPr>
              <a:t>) του κτιρίου αναφοράς διαθέτουν θερμομόνωση σύμφωνα με τις απαιτήσεις του άρθρου 8 της παρούσας και της σχετικής ΤΟΤΕΕ.</a:t>
            </a:r>
          </a:p>
          <a:p>
            <a:pPr>
              <a:lnSpc>
                <a:spcPct val="170000"/>
              </a:lnSpc>
            </a:pPr>
            <a:endParaRPr lang="el-G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rmAutofit fontScale="55000" lnSpcReduction="20000"/>
          </a:bodyPr>
          <a:lstStyle/>
          <a:p>
            <a:pPr>
              <a:lnSpc>
                <a:spcPct val="170000"/>
              </a:lnSpc>
              <a:buNone/>
            </a:pPr>
            <a:r>
              <a:rPr lang="el-GR" dirty="0" smtClean="0">
                <a:latin typeface="Times New Roman" pitchFamily="18" charset="0"/>
                <a:cs typeface="Times New Roman" pitchFamily="18" charset="0"/>
              </a:rPr>
              <a:t>3.3.3 Για τα δίκτυα διανομής θερμού ή ψυχρού μέσου (νερού κ.ά.) ισχύουν τα ακόλουθα:</a:t>
            </a:r>
          </a:p>
          <a:p>
            <a:pPr>
              <a:lnSpc>
                <a:spcPct val="170000"/>
              </a:lnSpc>
              <a:buNone/>
            </a:pPr>
            <a:r>
              <a:rPr lang="el-GR" dirty="0" smtClean="0">
                <a:latin typeface="Times New Roman" pitchFamily="18" charset="0"/>
                <a:cs typeface="Times New Roman" pitchFamily="18" charset="0"/>
              </a:rPr>
              <a:t>- Για το κτίριο αναφοράς του τριτογενούς τομέα, οι αντλίες των κυκλωμάτων διανομής είναι ρυθμιζόμενων στροφών με αντιστάθμιση φορτίου με σταθερή πτώση πίεσης (</a:t>
            </a:r>
            <a:r>
              <a:rPr lang="el-GR" dirty="0" err="1" smtClean="0">
                <a:latin typeface="Times New Roman" pitchFamily="18" charset="0"/>
                <a:cs typeface="Times New Roman" pitchFamily="18" charset="0"/>
              </a:rPr>
              <a:t>Δp</a:t>
            </a:r>
            <a:r>
              <a:rPr lang="el-GR" dirty="0" smtClean="0">
                <a:latin typeface="Times New Roman" pitchFamily="18" charset="0"/>
                <a:cs typeface="Times New Roman" pitchFamily="18" charset="0"/>
              </a:rPr>
              <a:t>) και υδραυλικά ανεξάρτητες. Η ισχύς των αντλιών στο κτίριο αναφοράς λαμβάνεται ίση με αυτή του εξεταζόμενου κτιρίου ή κτιριακής μονάδας.</a:t>
            </a:r>
          </a:p>
          <a:p>
            <a:pPr>
              <a:lnSpc>
                <a:spcPct val="170000"/>
              </a:lnSpc>
            </a:pPr>
            <a:r>
              <a:rPr lang="el-GR" dirty="0" smtClean="0">
                <a:latin typeface="Times New Roman" pitchFamily="18" charset="0"/>
                <a:cs typeface="Times New Roman" pitchFamily="18" charset="0"/>
              </a:rPr>
              <a:t>- Για το κτίριο αναφοράς, τα δίκτυα διανομής διαθέτουν θερμομόνωση σύμφωνα με τις απαιτήσεις του άρθρου 8 της παρούσας και της σχετικής ΤΟΤΕΕ</a:t>
            </a:r>
            <a:r>
              <a:rPr lang="el-G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lnSpc>
                <a:spcPct val="170000"/>
              </a:lnSpc>
              <a:buNone/>
            </a:pPr>
            <a:r>
              <a:rPr lang="el-GR" dirty="0" smtClean="0">
                <a:latin typeface="Times New Roman" pitchFamily="18" charset="0"/>
                <a:cs typeface="Times New Roman" pitchFamily="18" charset="0"/>
              </a:rPr>
              <a:t>3.4 Σύστημα εξαερισμού ή μηχανικού αερισμού:</a:t>
            </a:r>
          </a:p>
          <a:p>
            <a:pPr algn="just">
              <a:lnSpc>
                <a:spcPct val="170000"/>
              </a:lnSpc>
              <a:buNone/>
            </a:pPr>
            <a:r>
              <a:rPr lang="el-GR" dirty="0" smtClean="0">
                <a:latin typeface="Times New Roman" pitchFamily="18" charset="0"/>
                <a:cs typeface="Times New Roman" pitchFamily="18" charset="0"/>
              </a:rPr>
              <a:t>3.4.1 Για το κτίριο αναφοράς στις κατοικίες θεωρείται ότι εφαρμόζεται φυσικός αερισμός σύμφωνα με τις ελάχιστες απαιτήσεις, όπως καθορίζονται με σχετική ΤΟΤΕΕ.</a:t>
            </a:r>
          </a:p>
          <a:p>
            <a:pPr>
              <a:lnSpc>
                <a:spcPct val="170000"/>
              </a:lnSpc>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rmAutofit fontScale="40000" lnSpcReduction="20000"/>
          </a:bodyPr>
          <a:lstStyle/>
          <a:p>
            <a:pPr algn="just">
              <a:lnSpc>
                <a:spcPct val="170000"/>
              </a:lnSpc>
              <a:buNone/>
            </a:pPr>
            <a:r>
              <a:rPr lang="el-GR" dirty="0" smtClean="0">
                <a:latin typeface="Times New Roman" pitchFamily="18" charset="0"/>
                <a:cs typeface="Times New Roman" pitchFamily="18" charset="0"/>
              </a:rPr>
              <a:t>3.4.2 </a:t>
            </a:r>
            <a:r>
              <a:rPr lang="el-GR" dirty="0" smtClean="0">
                <a:latin typeface="Times New Roman" pitchFamily="18" charset="0"/>
                <a:cs typeface="Times New Roman" pitchFamily="18" charset="0"/>
              </a:rPr>
              <a:t>Για το κτίριο αναφοράς του τριτογενούς τομέα το σύστημα μηχανικού αερισμού έχει τα εξής χαρακτηριστικά:</a:t>
            </a:r>
          </a:p>
          <a:p>
            <a:pPr algn="just">
              <a:lnSpc>
                <a:spcPct val="170000"/>
              </a:lnSpc>
              <a:buNone/>
            </a:pPr>
            <a:r>
              <a:rPr lang="el-GR" dirty="0" smtClean="0">
                <a:latin typeface="Times New Roman" pitchFamily="18" charset="0"/>
                <a:cs typeface="Times New Roman" pitchFamily="18" charset="0"/>
              </a:rPr>
              <a:t>- Προσαγωγή και απαγωγή νωπού αέρα σύμφωνα με σχετική ΤΟΤΕΕ.</a:t>
            </a:r>
          </a:p>
          <a:p>
            <a:pPr algn="just">
              <a:lnSpc>
                <a:spcPct val="170000"/>
              </a:lnSpc>
              <a:buNone/>
            </a:pPr>
            <a:r>
              <a:rPr lang="el-GR" dirty="0" smtClean="0">
                <a:latin typeface="Times New Roman" pitchFamily="18" charset="0"/>
                <a:cs typeface="Times New Roman" pitchFamily="18" charset="0"/>
              </a:rPr>
              <a:t>- Το σύστημα μηχανικού αερισμού, με παροχή νωπού αέρα ≥ 60%, διαθέτει </a:t>
            </a:r>
            <a:r>
              <a:rPr lang="el-GR" dirty="0" err="1" smtClean="0">
                <a:latin typeface="Times New Roman" pitchFamily="18" charset="0"/>
                <a:cs typeface="Times New Roman" pitchFamily="18" charset="0"/>
              </a:rPr>
              <a:t>εναλλάκτη</a:t>
            </a:r>
            <a:r>
              <a:rPr lang="el-GR" dirty="0" smtClean="0">
                <a:latin typeface="Times New Roman" pitchFamily="18" charset="0"/>
                <a:cs typeface="Times New Roman" pitchFamily="18" charset="0"/>
              </a:rPr>
              <a:t> ανάκτησης θερμότητας με συντελεστή ανάκτησης θερμότητας η R= 0,5.</a:t>
            </a:r>
          </a:p>
          <a:p>
            <a:pPr algn="just">
              <a:lnSpc>
                <a:spcPct val="170000"/>
              </a:lnSpc>
              <a:buNone/>
            </a:pPr>
            <a:r>
              <a:rPr lang="el-GR" dirty="0" smtClean="0">
                <a:latin typeface="Times New Roman" pitchFamily="18" charset="0"/>
                <a:cs typeface="Times New Roman" pitchFamily="18" charset="0"/>
              </a:rPr>
              <a:t>- Η ειδική απορρόφηση ισχύος των ανεμιστήρων εξαερισμού λαμβάνεται ίση με 1,0 </a:t>
            </a:r>
            <a:r>
              <a:rPr lang="el-GR" dirty="0" err="1" smtClean="0">
                <a:latin typeface="Times New Roman" pitchFamily="18" charset="0"/>
                <a:cs typeface="Times New Roman" pitchFamily="18" charset="0"/>
              </a:rPr>
              <a:t>kW</a:t>
            </a:r>
            <a:r>
              <a:rPr lang="el-GR" dirty="0" smtClean="0">
                <a:latin typeface="Times New Roman" pitchFamily="18" charset="0"/>
                <a:cs typeface="Times New Roman" pitchFamily="18" charset="0"/>
              </a:rPr>
              <a:t>/(m³/s).</a:t>
            </a:r>
          </a:p>
          <a:p>
            <a:pPr algn="just">
              <a:lnSpc>
                <a:spcPct val="170000"/>
              </a:lnSpc>
              <a:buNone/>
            </a:pPr>
            <a:r>
              <a:rPr lang="el-GR" dirty="0" smtClean="0">
                <a:latin typeface="Times New Roman" pitchFamily="18" charset="0"/>
                <a:cs typeface="Times New Roman" pitchFamily="18" charset="0"/>
              </a:rPr>
              <a:t>- Το σύστημα ύγρανσης του προσαγόμενου αέρα είναι ίδιο με του εξεταζόμενου κτιρίου.</a:t>
            </a:r>
          </a:p>
          <a:p>
            <a:pPr algn="just">
              <a:lnSpc>
                <a:spcPct val="170000"/>
              </a:lnSpc>
              <a:buNone/>
            </a:pPr>
            <a:r>
              <a:rPr lang="el-GR" dirty="0" smtClean="0">
                <a:latin typeface="Times New Roman" pitchFamily="18" charset="0"/>
                <a:cs typeface="Times New Roman" pitchFamily="18" charset="0"/>
              </a:rPr>
              <a:t>3.5 Σύστημα Ζεστού Νερού Χρήσης (ΖΝΧ):</a:t>
            </a:r>
          </a:p>
          <a:p>
            <a:pPr algn="just">
              <a:lnSpc>
                <a:spcPct val="170000"/>
              </a:lnSpc>
              <a:buNone/>
            </a:pPr>
            <a:r>
              <a:rPr lang="el-GR" dirty="0" smtClean="0">
                <a:latin typeface="Times New Roman" pitchFamily="18" charset="0"/>
                <a:cs typeface="Times New Roman" pitchFamily="18" charset="0"/>
              </a:rPr>
              <a:t>3.5.1 Το κτίριο αναφοράς καλύπτει τις ανάγκες για ΖΝΧ, μέσω του κεντρικού λέβητα θέρμανσης χώρων ή ξεχωριστού συστήματος λέβητα (πετρελαίου ή τηλεθέρμανσης), με παράλληλη χρήση ηλιακών συλλεκτών και ηλεκτρικής αντίστασης για εφεδρεία.</a:t>
            </a:r>
          </a:p>
          <a:p>
            <a:pPr algn="just">
              <a:lnSpc>
                <a:spcPct val="170000"/>
              </a:lnSpc>
              <a:buNone/>
            </a:pPr>
            <a:r>
              <a:rPr lang="el-GR" dirty="0" smtClean="0">
                <a:latin typeface="Times New Roman" pitchFamily="18" charset="0"/>
                <a:cs typeface="Times New Roman" pitchFamily="18" charset="0"/>
              </a:rPr>
              <a:t>3.5.2 Τα χαρακτηριστικά του συστήματος παραγωγής  ΖΝΧ για το κτίριο αναφοράς είναι τα εξής:</a:t>
            </a:r>
          </a:p>
          <a:p>
            <a:pPr algn="just">
              <a:lnSpc>
                <a:spcPct val="170000"/>
              </a:lnSpc>
              <a:buNone/>
            </a:pPr>
            <a:r>
              <a:rPr lang="el-GR" dirty="0" smtClean="0">
                <a:latin typeface="Times New Roman" pitchFamily="18" charset="0"/>
                <a:cs typeface="Times New Roman" pitchFamily="18" charset="0"/>
              </a:rPr>
              <a:t>- Το ποσοστό του ηλιακού μεριδίου σε ετήσια βάση είναι 15% επί των αναγκών για ΖΝΧ.</a:t>
            </a:r>
          </a:p>
          <a:p>
            <a:pPr algn="just">
              <a:lnSpc>
                <a:spcPct val="170000"/>
              </a:lnSpc>
              <a:buNone/>
            </a:pPr>
            <a:r>
              <a:rPr lang="el-GR" dirty="0" smtClean="0">
                <a:latin typeface="Times New Roman" pitchFamily="18" charset="0"/>
                <a:cs typeface="Times New Roman" pitchFamily="18" charset="0"/>
              </a:rPr>
              <a:t>- Ο βαθμός απόδοσης του λέβητα - καυστήρα ορίζεται  αριθμητικά ανάλογα με την ονομαστική ισχύ της μονάδας και όπως καθορίζεται με σχετική ΤΟΤΕΕ.</a:t>
            </a:r>
          </a:p>
          <a:p>
            <a:pPr algn="just">
              <a:lnSpc>
                <a:spcPct val="170000"/>
              </a:lnSpc>
              <a:buNone/>
            </a:pPr>
            <a:r>
              <a:rPr lang="el-GR" dirty="0" smtClean="0">
                <a:latin typeface="Times New Roman" pitchFamily="18" charset="0"/>
                <a:cs typeface="Times New Roman" pitchFamily="18" charset="0"/>
              </a:rPr>
              <a:t>- Τα δίκτυα διανομής ΖΝΧ διαθέτουν θερμομόνωση σύμφωνα με τις απαιτήσεις του άρθρου 8 της παρούσας  και της σχετικής ΤΟΤΕΕ</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ΟΡΙΣΜΟΙ</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t>	"</a:t>
            </a:r>
            <a:r>
              <a:rPr lang="el-GR" dirty="0">
                <a:latin typeface="Times New Roman" pitchFamily="18" charset="0"/>
                <a:cs typeface="Times New Roman" pitchFamily="18" charset="0"/>
              </a:rPr>
              <a:t>Κτίριο αναφοράς": Κτίριο με τα ίδια </a:t>
            </a:r>
            <a:r>
              <a:rPr lang="el-GR" dirty="0" smtClean="0">
                <a:latin typeface="Times New Roman" pitchFamily="18" charset="0"/>
                <a:cs typeface="Times New Roman" pitchFamily="18" charset="0"/>
              </a:rPr>
              <a:t>γεωμετρικά χαρακτηριστικά</a:t>
            </a:r>
            <a:r>
              <a:rPr lang="el-GR" dirty="0">
                <a:latin typeface="Times New Roman" pitchFamily="18" charset="0"/>
                <a:cs typeface="Times New Roman" pitchFamily="18" charset="0"/>
              </a:rPr>
              <a:t>, θέση, προσανατολισμό, χρήση και </a:t>
            </a:r>
            <a:r>
              <a:rPr lang="el-GR" dirty="0" smtClean="0">
                <a:latin typeface="Times New Roman" pitchFamily="18" charset="0"/>
                <a:cs typeface="Times New Roman" pitchFamily="18" charset="0"/>
              </a:rPr>
              <a:t>χαρακτηριστικά </a:t>
            </a:r>
            <a:r>
              <a:rPr lang="el-GR" dirty="0">
                <a:latin typeface="Times New Roman" pitchFamily="18" charset="0"/>
                <a:cs typeface="Times New Roman" pitchFamily="18" charset="0"/>
              </a:rPr>
              <a:t>λειτουργίας με το εξεταζόμενο κτίριο. Το </a:t>
            </a:r>
            <a:r>
              <a:rPr lang="el-GR" dirty="0" smtClean="0">
                <a:latin typeface="Times New Roman" pitchFamily="18" charset="0"/>
                <a:cs typeface="Times New Roman" pitchFamily="18" charset="0"/>
              </a:rPr>
              <a:t>κτίριο </a:t>
            </a:r>
            <a:r>
              <a:rPr lang="el-GR" dirty="0">
                <a:latin typeface="Times New Roman" pitchFamily="18" charset="0"/>
                <a:cs typeface="Times New Roman" pitchFamily="18" charset="0"/>
              </a:rPr>
              <a:t>αναφοράς έχει καθορισμένα τεχνικά </a:t>
            </a:r>
            <a:r>
              <a:rPr lang="el-GR" dirty="0" smtClean="0">
                <a:latin typeface="Times New Roman" pitchFamily="18" charset="0"/>
                <a:cs typeface="Times New Roman" pitchFamily="18" charset="0"/>
              </a:rPr>
              <a:t>χαρακτηριστικά </a:t>
            </a:r>
            <a:r>
              <a:rPr lang="el-GR" dirty="0">
                <a:latin typeface="Times New Roman" pitchFamily="18" charset="0"/>
                <a:cs typeface="Times New Roman" pitchFamily="18" charset="0"/>
              </a:rPr>
              <a:t>τόσο στα δομικά στοιχεία του κελύφους, όσο και </a:t>
            </a:r>
            <a:r>
              <a:rPr lang="el-GR" dirty="0" smtClean="0">
                <a:latin typeface="Times New Roman" pitchFamily="18" charset="0"/>
                <a:cs typeface="Times New Roman" pitchFamily="18" charset="0"/>
              </a:rPr>
              <a:t>στα </a:t>
            </a:r>
            <a:r>
              <a:rPr lang="el-GR" dirty="0">
                <a:latin typeface="Times New Roman" pitchFamily="18" charset="0"/>
                <a:cs typeface="Times New Roman" pitchFamily="18" charset="0"/>
              </a:rPr>
              <a:t>τεχνικά συστήματα που αφορούν στη ΘΨΚ των </a:t>
            </a:r>
            <a:r>
              <a:rPr lang="el-GR" dirty="0" err="1" smtClean="0">
                <a:latin typeface="Times New Roman" pitchFamily="18" charset="0"/>
                <a:cs typeface="Times New Roman" pitchFamily="18" charset="0"/>
              </a:rPr>
              <a:t>εσω</a:t>
            </a:r>
            <a:r>
              <a:rPr lang="el-GR" dirty="0" smtClean="0">
                <a:latin typeface="Times New Roman" pitchFamily="18" charset="0"/>
                <a:cs typeface="Times New Roman" pitchFamily="18" charset="0"/>
              </a:rPr>
              <a:t>-</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ερικών</a:t>
            </a:r>
            <a:r>
              <a:rPr lang="el-GR" dirty="0">
                <a:latin typeface="Times New Roman" pitchFamily="18" charset="0"/>
                <a:cs typeface="Times New Roman" pitchFamily="18" charset="0"/>
              </a:rPr>
              <a:t> χώρων, στην παραγωγή ΖΝΧ και στο φωτισμό, </a:t>
            </a:r>
            <a:r>
              <a:rPr lang="el-GR" dirty="0" smtClean="0">
                <a:latin typeface="Times New Roman" pitchFamily="18" charset="0"/>
                <a:cs typeface="Times New Roman" pitchFamily="18" charset="0"/>
              </a:rPr>
              <a:t>σύμφωνα </a:t>
            </a:r>
            <a:r>
              <a:rPr lang="el-GR" dirty="0">
                <a:latin typeface="Times New Roman" pitchFamily="18" charset="0"/>
                <a:cs typeface="Times New Roman" pitchFamily="18" charset="0"/>
              </a:rPr>
              <a:t>με τα οριζόμενα στο άρθρο 9 της παρούσας.</a:t>
            </a:r>
          </a:p>
          <a:p>
            <a:pPr algn="just">
              <a:lnSpc>
                <a:spcPct val="170000"/>
              </a:lnSpc>
              <a:buNone/>
            </a:pP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"Συνολική τελική ενεργειακή κατανάλωση κτιρίου": </a:t>
            </a:r>
            <a:r>
              <a:rPr lang="el-GR" dirty="0" smtClean="0">
                <a:latin typeface="Times New Roman" pitchFamily="18" charset="0"/>
                <a:cs typeface="Times New Roman" pitchFamily="18" charset="0"/>
              </a:rPr>
              <a:t>Το </a:t>
            </a:r>
            <a:r>
              <a:rPr lang="el-GR" dirty="0">
                <a:latin typeface="Times New Roman" pitchFamily="18" charset="0"/>
                <a:cs typeface="Times New Roman" pitchFamily="18" charset="0"/>
              </a:rPr>
              <a:t>άθροισμα των επιμέρους υπολογιζόμενων </a:t>
            </a:r>
            <a:r>
              <a:rPr lang="el-GR" dirty="0" smtClean="0">
                <a:latin typeface="Times New Roman" pitchFamily="18" charset="0"/>
                <a:cs typeface="Times New Roman" pitchFamily="18" charset="0"/>
              </a:rPr>
              <a:t>ενεργειακών </a:t>
            </a:r>
            <a:r>
              <a:rPr lang="el-GR" dirty="0">
                <a:latin typeface="Times New Roman" pitchFamily="18" charset="0"/>
                <a:cs typeface="Times New Roman" pitchFamily="18" charset="0"/>
              </a:rPr>
              <a:t>καταναλώσεων ενός κτιρίου για ΘΨΚ, παραγωγή </a:t>
            </a:r>
            <a:r>
              <a:rPr lang="el-GR" dirty="0" smtClean="0">
                <a:latin typeface="Times New Roman" pitchFamily="18" charset="0"/>
                <a:cs typeface="Times New Roman" pitchFamily="18" charset="0"/>
              </a:rPr>
              <a:t>ΖΝΧ </a:t>
            </a:r>
            <a:r>
              <a:rPr lang="el-GR" dirty="0">
                <a:latin typeface="Times New Roman" pitchFamily="18" charset="0"/>
                <a:cs typeface="Times New Roman" pitchFamily="18" charset="0"/>
              </a:rPr>
              <a:t>και φωτισμό, εκφραζόμενο σε ενέργεια ανά μονάδα </a:t>
            </a:r>
            <a:r>
              <a:rPr lang="el-GR" dirty="0" smtClean="0">
                <a:latin typeface="Times New Roman" pitchFamily="18" charset="0"/>
                <a:cs typeface="Times New Roman" pitchFamily="18" charset="0"/>
              </a:rPr>
              <a:t>ωφέλιμης </a:t>
            </a:r>
            <a:r>
              <a:rPr lang="el-GR" dirty="0">
                <a:latin typeface="Times New Roman" pitchFamily="18" charset="0"/>
                <a:cs typeface="Times New Roman" pitchFamily="18" charset="0"/>
              </a:rPr>
              <a:t>επιφάνειας του κτιρίου ανά έτος [</a:t>
            </a:r>
            <a:r>
              <a:rPr lang="el-GR" dirty="0" err="1">
                <a:latin typeface="Times New Roman" pitchFamily="18" charset="0"/>
                <a:cs typeface="Times New Roman" pitchFamily="18" charset="0"/>
              </a:rPr>
              <a:t>kWh</a:t>
            </a:r>
            <a:r>
              <a:rPr lang="el-GR" dirty="0">
                <a:latin typeface="Times New Roman" pitchFamily="18" charset="0"/>
                <a:cs typeface="Times New Roman" pitchFamily="18" charset="0"/>
              </a:rPr>
              <a:t>/(</a:t>
            </a:r>
            <a:r>
              <a:rPr lang="el-GR" dirty="0" smtClean="0">
                <a:latin typeface="Times New Roman" pitchFamily="18" charset="0"/>
                <a:cs typeface="Times New Roman" pitchFamily="18" charset="0"/>
              </a:rPr>
              <a:t>m2•έτος</a:t>
            </a:r>
            <a:r>
              <a:rPr lang="el-GR" dirty="0">
                <a:latin typeface="Times New Roman" pitchFamily="18" charset="0"/>
                <a:cs typeface="Times New Roman" pitchFamily="18" charset="0"/>
              </a:rPr>
              <a:t>)]. Ειδικά για τα κτίρια ή κτιριακές μονάδες με χρήση </a:t>
            </a:r>
            <a:r>
              <a:rPr lang="el-GR" dirty="0" smtClean="0">
                <a:latin typeface="Times New Roman" pitchFamily="18" charset="0"/>
                <a:cs typeface="Times New Roman" pitchFamily="18" charset="0"/>
              </a:rPr>
              <a:t>κατοικίας </a:t>
            </a:r>
            <a:r>
              <a:rPr lang="el-GR" dirty="0">
                <a:latin typeface="Times New Roman" pitchFamily="18" charset="0"/>
                <a:cs typeface="Times New Roman" pitchFamily="18" charset="0"/>
              </a:rPr>
              <a:t>στη συνολική τελική ενεργειακή κατανάλωση </a:t>
            </a:r>
            <a:r>
              <a:rPr lang="el-GR" dirty="0" smtClean="0">
                <a:latin typeface="Times New Roman" pitchFamily="18" charset="0"/>
                <a:cs typeface="Times New Roman" pitchFamily="18" charset="0"/>
              </a:rPr>
              <a:t>δεν </a:t>
            </a:r>
            <a:r>
              <a:rPr lang="el-GR" dirty="0">
                <a:latin typeface="Times New Roman" pitchFamily="18" charset="0"/>
                <a:cs typeface="Times New Roman" pitchFamily="18" charset="0"/>
              </a:rPr>
              <a:t>συνυπολογίζεται ο φωτισμός</a:t>
            </a:r>
            <a:r>
              <a:rPr lang="el-GR" dirty="0" smtClean="0">
                <a:latin typeface="Times New Roman" pitchFamily="18" charset="0"/>
                <a:cs typeface="Times New Roman" pitchFamily="18" charset="0"/>
              </a:rPr>
              <a:t>.</a:t>
            </a:r>
          </a:p>
          <a:p>
            <a:pPr algn="just">
              <a:lnSpc>
                <a:spcPct val="170000"/>
              </a:lnSpc>
              <a:buNone/>
            </a:pPr>
            <a:r>
              <a:rPr lang="el-GR"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ΤΕΧΝΙΚΑ ΧΑΡΑΚΤΗΡΙΣΤΙΚΑ ΤΟΥ ΚΤΙΡΙΟΥ ΑΝΑΦΟΡΑΣ</a:t>
            </a:r>
            <a:endParaRPr lang="el-GR" dirty="0"/>
          </a:p>
        </p:txBody>
      </p:sp>
      <p:sp>
        <p:nvSpPr>
          <p:cNvPr id="3" name="2 - Θέση περιεχομένου"/>
          <p:cNvSpPr>
            <a:spLocks noGrp="1"/>
          </p:cNvSpPr>
          <p:nvPr>
            <p:ph idx="1"/>
          </p:nvPr>
        </p:nvSpPr>
        <p:spPr/>
        <p:txBody>
          <a:bodyPr>
            <a:noAutofit/>
          </a:bodyPr>
          <a:lstStyle/>
          <a:p>
            <a:pPr algn="just">
              <a:lnSpc>
                <a:spcPct val="150000"/>
              </a:lnSpc>
              <a:buNone/>
            </a:pPr>
            <a:r>
              <a:rPr lang="el-GR" sz="1000" dirty="0" smtClean="0">
                <a:latin typeface="Times New Roman" pitchFamily="18" charset="0"/>
                <a:cs typeface="Times New Roman" pitchFamily="18" charset="0"/>
              </a:rPr>
              <a:t>3.5.3 Στο κτίριο αναφοράς επιτρέπεται η χρήση τοπικών συστημάτων, μόνο σε κτίρια χαμηλής ζήτησης ΖΝΧ (≤ 10 ℓ/άτομο/ημέρα). Στις περιπτώσεις αυτές, η παραγωγή ΖΝΧ μπορεί να γίνεται τοπικά με ηλεκτρικό θερμοσίφωνα ή </a:t>
            </a:r>
            <a:r>
              <a:rPr lang="el-GR" sz="1000" dirty="0" err="1" smtClean="0">
                <a:latin typeface="Times New Roman" pitchFamily="18" charset="0"/>
                <a:cs typeface="Times New Roman" pitchFamily="18" charset="0"/>
              </a:rPr>
              <a:t>ταχυθερμοσίφωνα</a:t>
            </a:r>
            <a:r>
              <a:rPr lang="el-GR" sz="1000" dirty="0" smtClean="0">
                <a:latin typeface="Times New Roman" pitchFamily="18" charset="0"/>
                <a:cs typeface="Times New Roman" pitchFamily="18" charset="0"/>
              </a:rPr>
              <a:t> με συνολικό μήκος σωλήνων έως 6m.</a:t>
            </a:r>
          </a:p>
          <a:p>
            <a:pPr algn="just">
              <a:lnSpc>
                <a:spcPct val="150000"/>
              </a:lnSpc>
              <a:buNone/>
            </a:pPr>
            <a:r>
              <a:rPr lang="el-GR" sz="1000" dirty="0" smtClean="0">
                <a:latin typeface="Times New Roman" pitchFamily="18" charset="0"/>
                <a:cs typeface="Times New Roman" pitchFamily="18" charset="0"/>
              </a:rPr>
              <a:t>3.5.4 Σε περίπτωση που το εξεταζόμενο κτίριο διαθέτει οποιοδήποτε άλλο σύστημα παραγωγής ΖΝΧ εκτός από κεντρικό λέβητα και τηλεθέρμανση, και δεν ανήκει στις χρήσεις με περιορισμένη κατανάλωση, τότε στο σύστημα κεντρικής θέρμανσης για το κτίριο αναφοράς η απόδοση του λέβητα - καυστήρα, όπως επίσης και το δίκτυο διανομής ΖΝΧ, καθορίζεται αριθμητικά με σχετική ΤΟΤΕΕ.</a:t>
            </a:r>
          </a:p>
          <a:p>
            <a:pPr algn="just">
              <a:lnSpc>
                <a:spcPct val="150000"/>
              </a:lnSpc>
              <a:buNone/>
            </a:pPr>
            <a:r>
              <a:rPr lang="el-GR" sz="1000" dirty="0" smtClean="0">
                <a:latin typeface="Times New Roman" pitchFamily="18" charset="0"/>
                <a:cs typeface="Times New Roman" pitchFamily="18" charset="0"/>
              </a:rPr>
              <a:t>3.6 Σύστημα φωτισμού κτιρίου αναφοράς τριτογενούς τομέα:</a:t>
            </a:r>
          </a:p>
          <a:p>
            <a:pPr algn="just">
              <a:lnSpc>
                <a:spcPct val="150000"/>
              </a:lnSpc>
              <a:buNone/>
            </a:pPr>
            <a:r>
              <a:rPr lang="el-GR" sz="1000" dirty="0" smtClean="0">
                <a:latin typeface="Times New Roman" pitchFamily="18" charset="0"/>
                <a:cs typeface="Times New Roman" pitchFamily="18" charset="0"/>
              </a:rPr>
              <a:t>3.6.1 Η στάθμη και η αντίστοιχη εγκατεστημένη ισχύς γενικού φωτισμού λαμβάνονται όπως ορίζεται με σχετική ΤΟΤΕΕ. Η ελάχιστη φωτιστική απόδοση των συστημάτων γενικού φωτισμού είναι 55 </a:t>
            </a:r>
            <a:r>
              <a:rPr lang="el-GR" sz="1000" dirty="0" err="1" smtClean="0">
                <a:latin typeface="Times New Roman" pitchFamily="18" charset="0"/>
                <a:cs typeface="Times New Roman" pitchFamily="18" charset="0"/>
              </a:rPr>
              <a:t>ℓm</a:t>
            </a:r>
            <a:r>
              <a:rPr lang="el-GR" sz="1000" dirty="0" smtClean="0">
                <a:latin typeface="Times New Roman" pitchFamily="18" charset="0"/>
                <a:cs typeface="Times New Roman" pitchFamily="18" charset="0"/>
              </a:rPr>
              <a:t>/W. Για επιφάνεια μεγαλύτερη από 15m2 ο τεχνητός φωτισμός ελέγχεται με χωριστούς διακόπτες. Στους χώρους με φυσικό φωτισμό εξασφαλίζεται η δυνατότητα σβέσης τουλάχιστον του 50% των λαμπτήρων που βρίσκονται εντός αυτών.</a:t>
            </a:r>
          </a:p>
          <a:p>
            <a:pPr algn="just">
              <a:lnSpc>
                <a:spcPct val="150000"/>
              </a:lnSpc>
              <a:buNone/>
            </a:pPr>
            <a:r>
              <a:rPr lang="el-GR" sz="1000" dirty="0" smtClean="0">
                <a:latin typeface="Times New Roman" pitchFamily="18" charset="0"/>
                <a:cs typeface="Times New Roman" pitchFamily="18" charset="0"/>
              </a:rPr>
              <a:t>3.6.2 Ο γενικός φωτισμός παρέχεται από λαμπτήρες φθορισμού, οι οποίοι διαθέτουν ηλεκτρονικό στραγγαλιστικό πηνίο με δείκτη ενεργειακής απόδοσης (EEI) κατηγορίας A3 σύμφωνα με κατάταξη της Επιτροπής της Ένωσης Ευρωπαίων Κατασκευαστών Φωτιστικών (CELMA) και την ευρωπαϊκή οδηγία 2000/55/ΕΕ.</a:t>
            </a:r>
          </a:p>
          <a:p>
            <a:pPr algn="just">
              <a:lnSpc>
                <a:spcPct val="150000"/>
              </a:lnSpc>
              <a:buNone/>
            </a:pPr>
            <a:r>
              <a:rPr lang="el-GR" sz="1000" dirty="0" smtClean="0">
                <a:latin typeface="Times New Roman" pitchFamily="18" charset="0"/>
                <a:cs typeface="Times New Roman" pitchFamily="18" charset="0"/>
              </a:rPr>
              <a:t> 3.6.3 Εξαίρεση αποτελούν οι χώροι με ειδικές απαιτήσεις λειτουργικού φωτισμού, όπως αυτοί προσδιορίζονται με σχετική ΤΟΤΕΕ, οπότε ο φωτισμός του κτιρίου αναφοράς λαμβάνεται όπως του εξεταζόμενου κτιρίου.</a:t>
            </a:r>
          </a:p>
          <a:p>
            <a:pPr algn="just">
              <a:lnSpc>
                <a:spcPct val="150000"/>
              </a:lnSpc>
              <a:buNone/>
            </a:pPr>
            <a:r>
              <a:rPr lang="el-GR" sz="1000" dirty="0" smtClean="0">
                <a:latin typeface="Times New Roman" pitchFamily="18" charset="0"/>
                <a:cs typeface="Times New Roman" pitchFamily="18" charset="0"/>
              </a:rPr>
              <a:t>3.7 Διατάξεις ελέγχου τεχνικών συστημάτων κτιρίου αναφοράς τριτογενούς τομέα:</a:t>
            </a:r>
          </a:p>
          <a:p>
            <a:pPr algn="just">
              <a:lnSpc>
                <a:spcPct val="150000"/>
              </a:lnSpc>
              <a:buNone/>
            </a:pPr>
            <a:r>
              <a:rPr lang="el-GR" sz="1000" dirty="0" smtClean="0">
                <a:latin typeface="Times New Roman" pitchFamily="18" charset="0"/>
                <a:cs typeface="Times New Roman" pitchFamily="18" charset="0"/>
              </a:rPr>
              <a:t>3.7.1 Το κτίριο αναφοράς κατοικίας και το κτίριο αναφοράς του τριτογενούς τομέα με ωφέλιμη επιφάνεια μικρότερη των 3.500 m2, διαθέτει τις διατάξεις αυτομάτου ελέγχου που περιλαμβάνονται στην κατηγορία Γ, όπως αυτή ορίζεται στο πρότυπο ΕΛΟΤ ΕΝ 15232:2007 και εξειδικεύονται σε σχετική ΤΟΤΕΕ.</a:t>
            </a:r>
          </a:p>
          <a:p>
            <a:pPr algn="just">
              <a:lnSpc>
                <a:spcPct val="150000"/>
              </a:lnSpc>
            </a:pPr>
            <a:endParaRPr lang="el-GR"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ΤΕΧΝΙΚΑ ΧΑΡΑΚΤΗΡΙΣΤΙΚΑ ΤΟΥ ΚΤΙΡΙΟΥ ΑΝΑΦΟΡΑΣ</a:t>
            </a:r>
            <a:endParaRPr lang="el-GR" sz="3200" dirty="0"/>
          </a:p>
        </p:txBody>
      </p:sp>
      <p:sp>
        <p:nvSpPr>
          <p:cNvPr id="3" name="2 - Θέση περιεχομένου"/>
          <p:cNvSpPr>
            <a:spLocks noGrp="1"/>
          </p:cNvSpPr>
          <p:nvPr>
            <p:ph idx="1"/>
          </p:nvPr>
        </p:nvSpPr>
        <p:spPr/>
        <p:txBody>
          <a:bodyPr>
            <a:normAutofit/>
          </a:bodyPr>
          <a:lstStyle/>
          <a:p>
            <a:pPr algn="just">
              <a:lnSpc>
                <a:spcPct val="150000"/>
              </a:lnSpc>
            </a:pPr>
            <a:r>
              <a:rPr lang="el-GR" sz="1600" dirty="0" smtClean="0">
                <a:latin typeface="Times New Roman" pitchFamily="18" charset="0"/>
                <a:cs typeface="Times New Roman" pitchFamily="18" charset="0"/>
              </a:rPr>
              <a:t>3.7.2 Το κτίριο αναφοράς του τριτογενούς τομέα με ωφέλιμη επιφάνεια μεγαλύτερη των 3.500 m2, διαθέτει τις διατάξεις αυτομάτου ελέγχου που περιλαμβάνονται στην κατηγορία Β, όπως αυτή ορίζεται στο πρότυπο ΕΛΟΤ ΕΝ 15232:2007 και εξειδικεύονται σε σχετική ΤΟΤΕΕ.</a:t>
            </a:r>
          </a:p>
          <a:p>
            <a:pPr algn="just">
              <a:lnSpc>
                <a:spcPct val="150000"/>
              </a:lnSpc>
            </a:pPr>
            <a:r>
              <a:rPr lang="el-GR" sz="1600" dirty="0" smtClean="0">
                <a:latin typeface="Times New Roman" pitchFamily="18" charset="0"/>
                <a:cs typeface="Times New Roman" pitchFamily="18" charset="0"/>
              </a:rPr>
              <a:t>3.7.3 Το κτίριο αναφοράς του τριτογενούς τομέα, με ωφέλιμη επιφάνεια μεγαλύτερη από 3.500 m2, διαθέτει σύστημα ενεργειακής διαχείρισης κτιρίου (BΕMS), για τον κεντρικό έλεγχο της λειτουργίας των τεχνικών συστημάτων.</a:t>
            </a:r>
          </a:p>
          <a:p>
            <a:pPr algn="just">
              <a:lnSpc>
                <a:spcPct val="150000"/>
              </a:lnSpc>
            </a:pPr>
            <a:r>
              <a:rPr lang="el-GR" sz="1600" dirty="0" smtClean="0">
                <a:latin typeface="Times New Roman" pitchFamily="18" charset="0"/>
                <a:cs typeface="Times New Roman" pitchFamily="18" charset="0"/>
              </a:rPr>
              <a:t>3.7.4 Το κτίριο αναφοράς με χρήσεις "ξενοδοχείο"/"ξενώνας" διαθέτει σύστημα ελέγχου ηλεκτροδότησης δωματίων μέσω ηλεκτρονικών καρτών.</a:t>
            </a:r>
          </a:p>
          <a:p>
            <a:endParaRPr lang="el-G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 ΚΑΤΗΓΟΡΙΕΣ ΕΝΕΡΓΕΙΑΚΗΣ ΑΠΟΔΟΣΗΣ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ΚΤΙΡΙΩΝ</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lgn="just">
              <a:lnSpc>
                <a:spcPct val="160000"/>
              </a:lnSpc>
              <a:buNone/>
            </a:pPr>
            <a:r>
              <a:rPr lang="el-GR" sz="1900" dirty="0" smtClean="0">
                <a:latin typeface="Times New Roman" pitchFamily="18" charset="0"/>
                <a:cs typeface="Times New Roman" pitchFamily="18" charset="0"/>
              </a:rPr>
              <a:t>Οι κατηγορίες για την ενεργειακή ταξινόμηση των κτιρίων δίνονται στον πίνακα Ε.1. Ο δείκτης RR λαμβάνεται ίσος με την υπολογιζόμενη κατανάλωση πρωτογενούς ενέργειας του κτιρίου αναφοράς. Ο λόγος Τ είναι το πηλίκο της υπολογιζόμενης κατανάλωσης πρωτογενούς ενέργειας του εξεταζόμενου κτιρίου (ΕΡ) προς την υπολογιζόμενη κατανάλωση πρωτογενούς ενέργειας του κτιρίου αναφοράς και αποτελεί τη βάση για τον καθορισμό των κατηγοριών ενεργειακής απόδοσης.</a:t>
            </a:r>
          </a:p>
          <a:p>
            <a:pPr algn="just">
              <a:lnSpc>
                <a:spcPct val="150000"/>
              </a:lnSpc>
              <a:buNone/>
            </a:pPr>
            <a:r>
              <a:rPr lang="el-GR" dirty="0" smtClean="0"/>
              <a:t> </a:t>
            </a:r>
            <a:r>
              <a:rPr lang="el-GR" sz="1900" dirty="0" smtClean="0">
                <a:latin typeface="Times New Roman" pitchFamily="18" charset="0"/>
                <a:cs typeface="Times New Roman" pitchFamily="18" charset="0"/>
              </a:rPr>
              <a:t>Η ετήσια συνολική κατανάλωση πρωτογενούς ενέργειας του κτιρίου αναφοράς αντιστοιχεί στο άνω όριο της κατηγορίας ενεργειακής απόδοσης Β. Κτίρια με χαμηλότερη ή υψηλότερη κατανάλωση πρωτογενούς ενέργειας κατατάσσονται στην αντίστοιχη ενεργειακή κατηγορία.</a:t>
            </a:r>
          </a:p>
          <a:p>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nikos\Desktop\Screenshot 2018-05-15 22.54.11.png"/>
          <p:cNvPicPr>
            <a:picLocks noChangeAspect="1" noChangeArrowheads="1"/>
          </p:cNvPicPr>
          <p:nvPr/>
        </p:nvPicPr>
        <p:blipFill>
          <a:blip r:embed="rId2"/>
          <a:srcRect/>
          <a:stretch>
            <a:fillRect/>
          </a:stretch>
        </p:blipFill>
        <p:spPr bwMode="auto">
          <a:xfrm>
            <a:off x="1714480" y="1714488"/>
            <a:ext cx="5786478" cy="4572032"/>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ΜΕΛΕΤΗ ΕΝΕΡΓΕΙΑΚΗΣ ΑΠΟΔΟΣΗΣ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70000" lnSpcReduction="20000"/>
          </a:bodyPr>
          <a:lstStyle/>
          <a:p>
            <a:pPr algn="just">
              <a:lnSpc>
                <a:spcPct val="150000"/>
              </a:lnSpc>
              <a:buNone/>
            </a:pPr>
            <a:r>
              <a:rPr lang="el-GR" sz="1600" dirty="0" smtClean="0">
                <a:latin typeface="Times New Roman" pitchFamily="18" charset="0"/>
                <a:cs typeface="Times New Roman" pitchFamily="18" charset="0"/>
              </a:rPr>
              <a:t>Εκπονείται κατά το στάδιο της έκδοσης άδειας δόμησης νέου ή ριζικά ανακαινιζόμενου υφιστάμενου κτιρίου ή κτιριακής μονάδας.</a:t>
            </a:r>
          </a:p>
          <a:p>
            <a:pPr algn="just">
              <a:lnSpc>
                <a:spcPct val="150000"/>
              </a:lnSpc>
              <a:buNone/>
            </a:pPr>
            <a:r>
              <a:rPr lang="el-GR" sz="1600" dirty="0" smtClean="0">
                <a:latin typeface="Times New Roman" pitchFamily="18" charset="0"/>
                <a:cs typeface="Times New Roman" pitchFamily="18" charset="0"/>
              </a:rPr>
              <a:t>1.1.1 Σε περίπτωση κτιρίων μεικτής χρήσης, η ΜΕΑ εκπονείται ξεχωριστά για κάθε τμήμα του κτιρίου διαφορετική βασική κατηγορία κύριας χρήσης, όπως αυτές εξειδικεύονται με τις εκάστοτε ισχύουσες πολεοδομικές διατάξεις.</a:t>
            </a:r>
          </a:p>
          <a:p>
            <a:pPr algn="just">
              <a:lnSpc>
                <a:spcPct val="150000"/>
              </a:lnSpc>
              <a:buNone/>
            </a:pPr>
            <a:r>
              <a:rPr lang="el-GR" sz="1600" dirty="0" smtClean="0">
                <a:latin typeface="Times New Roman" pitchFamily="18" charset="0"/>
                <a:cs typeface="Times New Roman" pitchFamily="18" charset="0"/>
              </a:rPr>
              <a:t>1.1.2 Ειδικά στις περιπτώσεις που για τη λειτουργία ενός ενιαίου οργανισμού είναι απαραίτητο να συνυπάρχουν στο ίδιο κτίριο περισσότερες της μίας κύριες χρήσεις, για την εξυπηρέτηση αποκλειστικά της βασικής κατηγορίας κύριας χρήσης, τότε το κτίριο χαρακτηρίζεται συνολικά με τη χρήση που κυριαρχεί.</a:t>
            </a:r>
          </a:p>
          <a:p>
            <a:pPr algn="just">
              <a:lnSpc>
                <a:spcPct val="150000"/>
              </a:lnSpc>
              <a:buNone/>
            </a:pPr>
            <a:r>
              <a:rPr lang="el-GR" sz="1600" dirty="0" smtClean="0">
                <a:latin typeface="Times New Roman" pitchFamily="18" charset="0"/>
                <a:cs typeface="Times New Roman" pitchFamily="18" charset="0"/>
              </a:rPr>
              <a:t>1.2 Αναλύει και αξιολογεί την απόδοση του ενεργειακού σχεδιασμού του κτιρίου ή της κτιριακής μονάδας, σύμφωνα με τη μεθοδολογία υπολογισμού του κεφαλαίου Β ́ της παρούσας και βάσει των στοιχείων της αρχιτεκτονικής και ηλεκτρομηχανολογικής μελέτης.</a:t>
            </a:r>
          </a:p>
          <a:p>
            <a:pPr algn="just">
              <a:lnSpc>
                <a:spcPct val="150000"/>
              </a:lnSpc>
              <a:buNone/>
            </a:pPr>
            <a:r>
              <a:rPr lang="el-GR" sz="1600" dirty="0" smtClean="0">
                <a:latin typeface="Times New Roman" pitchFamily="18" charset="0"/>
                <a:cs typeface="Times New Roman" pitchFamily="18" charset="0"/>
              </a:rPr>
              <a:t>1.3 Τεκμηριώνει ότι το κτίριο ή η κτιριακή μονάδα ικανοποιεί τις ελάχιστες απαιτήσεις, όπως αυτές ορίζονται στο άρθρο 7 της παρούσας.</a:t>
            </a:r>
          </a:p>
          <a:p>
            <a:pPr algn="just">
              <a:lnSpc>
                <a:spcPct val="170000"/>
              </a:lnSpc>
              <a:buNone/>
            </a:pPr>
            <a:r>
              <a:rPr lang="el-GR" sz="1500" dirty="0" smtClean="0">
                <a:latin typeface="Times New Roman" pitchFamily="18" charset="0"/>
                <a:cs typeface="Times New Roman" pitchFamily="18" charset="0"/>
              </a:rPr>
              <a:t>1.3.1 Στα υφιστάμενα κτίρια ή κτιριακές μονάδες που ανακαινίζονται ριζικά και σε περίπτωση αδυναμίας  τήρησης των ελάχιστων απαιτήσεων, συντάσσεται και υποβάλλεται στην αρμόδια Υπηρεσία Δόμησης τεχνική Έκθεση η οποία συνοδεύει τη ΜΕΑ και παρέχει επαρκή τεκμηρίωση για τις τεχνικές, λειτουργικές και οικονομικές δυσκολίες ως προς τις επιλεγμένες ή μη επεμβάσεις και τη σχέση κόστους-οφέλους που προκύπτει από το βαθμό αναβάθμισης του κτιρίου και την εξοικονόμηση ενέργειας που επιτυγχάνεται.</a:t>
            </a:r>
          </a:p>
          <a:p>
            <a:pPr algn="just">
              <a:lnSpc>
                <a:spcPct val="150000"/>
              </a:lnSpc>
            </a:pPr>
            <a:endParaRPr lang="el-G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ΜΕΛΕΤΗ ΕΝΕΡΓΕΙΑΚΗΣ ΑΠΟΔΟΣΗΣ (ΜΕΑ)</a:t>
            </a:r>
            <a:endParaRPr lang="el-GR" sz="3600" dirty="0"/>
          </a:p>
        </p:txBody>
      </p:sp>
      <p:sp>
        <p:nvSpPr>
          <p:cNvPr id="3" name="2 - Θέση περιεχομένου"/>
          <p:cNvSpPr>
            <a:spLocks noGrp="1"/>
          </p:cNvSpPr>
          <p:nvPr>
            <p:ph idx="1"/>
          </p:nvPr>
        </p:nvSpPr>
        <p:spPr/>
        <p:txBody>
          <a:bodyPr>
            <a:normAutofit fontScale="25000" lnSpcReduction="20000"/>
          </a:bodyPr>
          <a:lstStyle/>
          <a:p>
            <a:pPr algn="just">
              <a:lnSpc>
                <a:spcPct val="170000"/>
              </a:lnSpc>
              <a:buNone/>
            </a:pPr>
            <a:r>
              <a:rPr lang="el-GR" sz="3000" dirty="0" smtClean="0">
                <a:latin typeface="Times New Roman" pitchFamily="18" charset="0"/>
                <a:cs typeface="Times New Roman" pitchFamily="18" charset="0"/>
              </a:rPr>
              <a:t>1.3.2 Στα προστατευόμενα κτίρια της παραγράφου 7 (β) του άρθρου 4 του ν.4122/2013 που ανακαινίζονται ριζικά και σε περίπτωση αδυναμίας τήρησης των ελάχιστων απαιτήσεων υποβάλλεται στην αρμόδια Υπηρεσία Δόμησης η απόφαση του Συμβουλίου Αρχιτεκτονικής και η αιτιολογική και τεχνική έκθεση της παρ.11 του άρθρου 6 του ν.4067/2012, οι οποίες συνοδεύουν τη ΜΕΑ και παρέχουν επαρκή τεκμηρίωση για τυχόν αλλοίωση, κατά τρόπο μη αποδεκτό, του χαρακτήρα ή της εμφάνισής τους ή τυχόν παραβίαση των ειδικών όρων και μορφολογικών περιορισμών που επιβάλλουν οι διοικητικές πράξεις προστασίας  που διέπουν το προστατευόμενο κτίριο ή περιοχή.</a:t>
            </a:r>
          </a:p>
          <a:p>
            <a:pPr algn="just">
              <a:lnSpc>
                <a:spcPct val="170000"/>
              </a:lnSpc>
              <a:buNone/>
            </a:pPr>
            <a:r>
              <a:rPr lang="el-GR" sz="3000" dirty="0" smtClean="0">
                <a:latin typeface="Times New Roman" pitchFamily="18" charset="0"/>
                <a:cs typeface="Times New Roman" pitchFamily="18" charset="0"/>
              </a:rPr>
              <a:t>1.3.3 Οι περιπτώσεις λειτουργικά εξαρτώμενων προσθηκών, καθ’ ύψος ή κατ’ επέκταση, εξετάζονται λαμβανομένων υπόψη των διατάξεων για τη ριζική ανακαίνιση για το σύνολο του κτιρίου (υφιστάμενο και προσθήκη).</a:t>
            </a:r>
          </a:p>
          <a:p>
            <a:pPr algn="just">
              <a:lnSpc>
                <a:spcPct val="170000"/>
              </a:lnSpc>
              <a:buNone/>
            </a:pPr>
            <a:r>
              <a:rPr lang="el-GR" sz="3000" dirty="0" smtClean="0">
                <a:latin typeface="Times New Roman" pitchFamily="18" charset="0"/>
                <a:cs typeface="Times New Roman" pitchFamily="18" charset="0"/>
              </a:rPr>
              <a:t>1.3.4 Οι περιπτώσεις λειτουργικά ανεξάρτητων προσθηκών, καθ’ ύψος ή κατ’ επέκταση, εξετάζονται λαμβανομένων υπόψη των διατάξεων για τα νέα κτίρια ή κτιριακές μονάδες.</a:t>
            </a:r>
          </a:p>
          <a:p>
            <a:pPr algn="just">
              <a:lnSpc>
                <a:spcPct val="170000"/>
              </a:lnSpc>
              <a:buNone/>
            </a:pPr>
            <a:r>
              <a:rPr lang="el-GR" sz="3000" dirty="0" smtClean="0">
                <a:latin typeface="Times New Roman" pitchFamily="18" charset="0"/>
                <a:cs typeface="Times New Roman" pitchFamily="18" charset="0"/>
              </a:rPr>
              <a:t>1.3.5 Οι περιπτώσεις μεταβολής χρήσης κτιρίου ή κτιριακής μονάδας από κατοικία σε χρήση του τριτογενούς τομέα και αντίστροφα εξετάζονται λαμβανομένων υπόψη των διατάξεων για τη ριζική ανακαίνιση.</a:t>
            </a:r>
          </a:p>
          <a:p>
            <a:pPr algn="just">
              <a:lnSpc>
                <a:spcPct val="170000"/>
              </a:lnSpc>
              <a:buNone/>
            </a:pPr>
            <a:r>
              <a:rPr lang="el-GR" sz="3000" dirty="0" smtClean="0">
                <a:latin typeface="Times New Roman" pitchFamily="18" charset="0"/>
                <a:cs typeface="Times New Roman" pitchFamily="18" charset="0"/>
              </a:rPr>
              <a:t>1.4 Περιλαμβάνει τους υπολογισμούς για τη θερμομόνωση του κτιριακού κελύφους, όπως καθορίζεται στο  άρθρο 8 της παρούσας και με σχετικές ΤΟΤΕΕ.</a:t>
            </a:r>
          </a:p>
          <a:p>
            <a:pPr algn="just">
              <a:lnSpc>
                <a:spcPct val="170000"/>
              </a:lnSpc>
              <a:buNone/>
            </a:pPr>
            <a:r>
              <a:rPr lang="el-GR" sz="3000" dirty="0" smtClean="0">
                <a:latin typeface="Times New Roman" pitchFamily="18" charset="0"/>
                <a:cs typeface="Times New Roman" pitchFamily="18" charset="0"/>
              </a:rPr>
              <a:t>1.5 Συνυπογράφεται από δύο ή περισσότερους μηχανικούς διαφορετικών ειδικοτήτων, νομιμοποιούμενων  να υπογράφουν τις αντίστοιχες μελέτες, σύμφωνα με τη </a:t>
            </a:r>
          </a:p>
          <a:p>
            <a:pPr algn="just">
              <a:lnSpc>
                <a:spcPct val="170000"/>
              </a:lnSpc>
              <a:buNone/>
            </a:pPr>
            <a:r>
              <a:rPr lang="el-GR" sz="3000" dirty="0" smtClean="0">
                <a:latin typeface="Times New Roman" pitchFamily="18" charset="0"/>
                <a:cs typeface="Times New Roman" pitchFamily="18" charset="0"/>
              </a:rPr>
              <a:t>σχετική κείμενη εθνική νομοθεσία περί επαγγελματικών  δικαιωμάτων, όπως κάθε φορά ισχύει.</a:t>
            </a:r>
          </a:p>
          <a:p>
            <a:pPr algn="just">
              <a:lnSpc>
                <a:spcPct val="170000"/>
              </a:lnSpc>
              <a:buNone/>
            </a:pPr>
            <a:r>
              <a:rPr lang="el-GR" sz="3000" dirty="0" smtClean="0">
                <a:latin typeface="Times New Roman" pitchFamily="18" charset="0"/>
                <a:cs typeface="Times New Roman" pitchFamily="18" charset="0"/>
              </a:rPr>
              <a:t>1.6 Υποβάλλεται στην αρμόδια Υπηρεσία Δόμησης για την έκδοση άδειας δόμησης σύμφωνα με το άρθρο 21 του ν.4122/2013 και το άρθρο 3 του ν.4030/2011.</a:t>
            </a:r>
          </a:p>
          <a:p>
            <a:pPr algn="just">
              <a:lnSpc>
                <a:spcPct val="170000"/>
              </a:lnSpc>
              <a:buNone/>
            </a:pPr>
            <a:r>
              <a:rPr lang="el-GR" sz="3000" dirty="0" smtClean="0">
                <a:latin typeface="Times New Roman" pitchFamily="18" charset="0"/>
                <a:cs typeface="Times New Roman" pitchFamily="18" charset="0"/>
              </a:rPr>
              <a:t>2. Για την εκπόνηση της ΜΕΑ υπολογίζονται, σύμφωνα  με τη μεθοδολογία του κεφαλαίου Β ́ της παρούσας, οι καταναλώσεις πρωτογενούς ενέργειας ανά τελική χρήση: ΘΨΚ, ΖΝΧ και φωτισμό για κτίρια του τριτογενούς τομέα.</a:t>
            </a:r>
          </a:p>
          <a:p>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ΠΕΡΙΕΧΟΜΕΝΑ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32500" lnSpcReduction="20000"/>
          </a:bodyPr>
          <a:lstStyle/>
          <a:p>
            <a:pPr algn="just">
              <a:lnSpc>
                <a:spcPct val="170000"/>
              </a:lnSpc>
            </a:pPr>
            <a:r>
              <a:rPr lang="el-GR" dirty="0" smtClean="0">
                <a:latin typeface="Times New Roman" pitchFamily="18" charset="0"/>
                <a:cs typeface="Times New Roman" pitchFamily="18" charset="0"/>
              </a:rPr>
              <a:t>Γενικές πληροφορίες</a:t>
            </a:r>
          </a:p>
          <a:p>
            <a:pPr algn="just">
              <a:lnSpc>
                <a:spcPct val="170000"/>
              </a:lnSpc>
            </a:pPr>
            <a:r>
              <a:rPr lang="el-GR" dirty="0" smtClean="0">
                <a:latin typeface="Times New Roman" pitchFamily="18" charset="0"/>
                <a:cs typeface="Times New Roman" pitchFamily="18" charset="0"/>
              </a:rPr>
              <a:t>1.1 Γενικά στοιχεία κτιρίου: τοποθεσία, χρήση κτιρίου (κατοικία, γραφεία, κ.ά.), πρόγραμμα λειτουργίας (ωράριο), αριθμός χρηστών (συνολικός και ανά βάρδια για κτίρια με 24ώρη λειτουργία).</a:t>
            </a:r>
          </a:p>
          <a:p>
            <a:pPr algn="just">
              <a:lnSpc>
                <a:spcPct val="170000"/>
              </a:lnSpc>
            </a:pPr>
            <a:r>
              <a:rPr lang="el-GR" dirty="0" smtClean="0">
                <a:latin typeface="Times New Roman" pitchFamily="18" charset="0"/>
                <a:cs typeface="Times New Roman" pitchFamily="18" charset="0"/>
              </a:rPr>
              <a:t>1.2 Επιθυμητές συνθήκες εσωτερικού περιβάλλοντος (θερμοκρασία, σχετική υγρασία, αερισμός, φωτισμός). Αν υπάρχουν χώροι με διαφορετικές συνθήκες, όπως στα κτίρια νοσοκομείων, αναφέρονται αναλυτικά.</a:t>
            </a:r>
          </a:p>
          <a:p>
            <a:pPr algn="just">
              <a:lnSpc>
                <a:spcPct val="170000"/>
              </a:lnSpc>
            </a:pPr>
            <a:r>
              <a:rPr lang="el-GR" dirty="0" smtClean="0">
                <a:latin typeface="Times New Roman" pitchFamily="18" charset="0"/>
                <a:cs typeface="Times New Roman" pitchFamily="18" charset="0"/>
              </a:rPr>
              <a:t>1.3 Δεδομένα και παραδοχές για τους παράγοντες που λαμβάνονται υπόψη για τον υπολογισμό της ενεργειακής απόδοσης του κτιρίου σύμφωνα με το άρθρο 5 της παρούσας.</a:t>
            </a:r>
          </a:p>
          <a:p>
            <a:pPr algn="just">
              <a:lnSpc>
                <a:spcPct val="170000"/>
              </a:lnSpc>
            </a:pPr>
            <a:r>
              <a:rPr lang="el-GR" dirty="0" smtClean="0">
                <a:latin typeface="Times New Roman" pitchFamily="18" charset="0"/>
                <a:cs typeface="Times New Roman" pitchFamily="18" charset="0"/>
              </a:rPr>
              <a:t>1.4 Τα κλιματικά δεδομένα της περιοχής (θερμοκρασία, υγρασία, ηλιακή ακτινοβολία, διεύθυνση, ένταση και ταχύτητα ανέμου κ.ά.), όπως ορίζονται με σχετική ΤΟΤΕΕ.</a:t>
            </a:r>
          </a:p>
          <a:p>
            <a:pPr algn="just">
              <a:lnSpc>
                <a:spcPct val="170000"/>
              </a:lnSpc>
            </a:pPr>
            <a:r>
              <a:rPr lang="el-GR" dirty="0" smtClean="0">
                <a:latin typeface="Times New Roman" pitchFamily="18" charset="0"/>
                <a:cs typeface="Times New Roman" pitchFamily="18" charset="0"/>
              </a:rPr>
              <a:t>1.5 Σύντομη περιγραφή και τεκμηρίωση του ενεργειακού σχεδιασμού του κτιρίου όσον αφορά στον αρχιτεκτονικό σχεδιασμό, τα θερμικά χαρακτηριστικά των δομικών στοιχείων του κτιριακού κελύφους και το σχεδιασμό των τεχνικών συστημάτων, καθώς και στα προτεινόμενα συστήματα εξοικονόμησης ενέργειας / ορθολογικής χρήσης ενέργειας και ΑΠΕ.</a:t>
            </a:r>
          </a:p>
          <a:p>
            <a:pPr algn="just">
              <a:lnSpc>
                <a:spcPct val="170000"/>
              </a:lnSpc>
            </a:pPr>
            <a:r>
              <a:rPr lang="el-GR" dirty="0" smtClean="0">
                <a:latin typeface="Times New Roman" pitchFamily="18" charset="0"/>
                <a:cs typeface="Times New Roman" pitchFamily="18" charset="0"/>
              </a:rPr>
              <a:t>1.6 Αναφορά του λογισμικού που χρησιμοποιήθηκε για την εκτίμηση της ενεργειακής απόδοσης του κτιρίου, καθώς και των παραδοχών που λαμβάνονται υπόψη για την εφαρμογή της μεθοδολογίας όπως:</a:t>
            </a:r>
          </a:p>
          <a:p>
            <a:pPr algn="just">
              <a:lnSpc>
                <a:spcPct val="170000"/>
              </a:lnSpc>
            </a:pPr>
            <a:r>
              <a:rPr lang="el-GR" dirty="0" smtClean="0">
                <a:latin typeface="Times New Roman" pitchFamily="18" charset="0"/>
                <a:cs typeface="Times New Roman" pitchFamily="18" charset="0"/>
              </a:rPr>
              <a:t>α) Οι θερμικές ζώνες, όπως καθορίζονται στο άρθρο 3 της παρούσας. Στην περίπτωση που για την εκπόνηση της μελέτης απαιτείται ο διαχωρισμός του κτιρίου σε ζώνες (λόγω διαφοροποίησης της χρήσης των χώρων του), για τις ζώνες που καθορίζονται στους υπολογισμούς θα  πρέπει να υπάρχει σχηματική και αναλυτική περιγραφή και όλα τα δεδομένα ή/και οι παραδοχές – εκτός των  κλιματικών – πρέπει να αναφέρονται ανά ζώνη.</a:t>
            </a:r>
          </a:p>
          <a:p>
            <a:pPr algn="just">
              <a:lnSpc>
                <a:spcPct val="170000"/>
              </a:lnSpc>
            </a:pPr>
            <a:r>
              <a:rPr lang="el-GR" dirty="0" smtClean="0">
                <a:latin typeface="Times New Roman" pitchFamily="18" charset="0"/>
                <a:cs typeface="Times New Roman" pitchFamily="18" charset="0"/>
              </a:rPr>
              <a:t>β) Οι </a:t>
            </a:r>
            <a:r>
              <a:rPr lang="el-GR" dirty="0" err="1" smtClean="0">
                <a:latin typeface="Times New Roman" pitchFamily="18" charset="0"/>
                <a:cs typeface="Times New Roman" pitchFamily="18" charset="0"/>
              </a:rPr>
              <a:t>θερμογέφυρες</a:t>
            </a:r>
            <a:r>
              <a:rPr lang="el-GR" dirty="0" smtClean="0">
                <a:latin typeface="Times New Roman" pitchFamily="18" charset="0"/>
                <a:cs typeface="Times New Roman" pitchFamily="18" charset="0"/>
              </a:rPr>
              <a:t> στα διάφορα στοιχεία του κτιριακού κελύφους.</a:t>
            </a:r>
          </a:p>
          <a:p>
            <a:pPr algn="just">
              <a:lnSpc>
                <a:spcPct val="170000"/>
              </a:lnSpc>
            </a:pP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ΠΕΡΙΕΧΟΜΕΝΑ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pPr>
            <a:r>
              <a:rPr lang="el-GR" sz="1400" dirty="0" smtClean="0">
                <a:latin typeface="Times New Roman" pitchFamily="18" charset="0"/>
                <a:cs typeface="Times New Roman" pitchFamily="18" charset="0"/>
              </a:rPr>
              <a:t>2.Σχεδιασμός κτιρίου</a:t>
            </a:r>
          </a:p>
          <a:p>
            <a:pPr algn="just">
              <a:lnSpc>
                <a:spcPct val="150000"/>
              </a:lnSpc>
              <a:buNone/>
            </a:pPr>
            <a:r>
              <a:rPr lang="el-GR" sz="1400" dirty="0" smtClean="0">
                <a:latin typeface="Times New Roman" pitchFamily="18" charset="0"/>
                <a:cs typeface="Times New Roman" pitchFamily="18" charset="0"/>
              </a:rPr>
              <a:t>2.1 Γεωμετρικά χαρακτηριστικά του κτιρίου και των ανοιγμάτων (κάτοψη, όγκος, επιφάνεια, προσανατολισμός, συντελεστές σκίασης κ.ά.).</a:t>
            </a:r>
          </a:p>
          <a:p>
            <a:pPr algn="just">
              <a:lnSpc>
                <a:spcPct val="150000"/>
              </a:lnSpc>
              <a:buNone/>
            </a:pPr>
            <a:r>
              <a:rPr lang="el-GR" sz="1400" dirty="0" smtClean="0">
                <a:latin typeface="Times New Roman" pitchFamily="18" charset="0"/>
                <a:cs typeface="Times New Roman" pitchFamily="18" charset="0"/>
              </a:rPr>
              <a:t>2.2 Τεκμηρίωση της </a:t>
            </a:r>
            <a:r>
              <a:rPr lang="el-GR" sz="1400" dirty="0" err="1" smtClean="0">
                <a:latin typeface="Times New Roman" pitchFamily="18" charset="0"/>
                <a:cs typeface="Times New Roman" pitchFamily="18" charset="0"/>
              </a:rPr>
              <a:t>χωροθέτησης</a:t>
            </a:r>
            <a:r>
              <a:rPr lang="el-GR" sz="1400" dirty="0" smtClean="0">
                <a:latin typeface="Times New Roman" pitchFamily="18" charset="0"/>
                <a:cs typeface="Times New Roman" pitchFamily="18" charset="0"/>
              </a:rPr>
              <a:t> και προσανατολισμού του κτιρίου για τη μέγιστη αξιοποίηση των τοπικών κλιματικών συνθηκών, με διαγράμματα </a:t>
            </a:r>
            <a:r>
              <a:rPr lang="el-GR" sz="1400" dirty="0" err="1" smtClean="0">
                <a:latin typeface="Times New Roman" pitchFamily="18" charset="0"/>
                <a:cs typeface="Times New Roman" pitchFamily="18" charset="0"/>
              </a:rPr>
              <a:t>ηλιασμού</a:t>
            </a:r>
            <a:r>
              <a:rPr lang="el-GR" sz="1400" dirty="0" smtClean="0">
                <a:latin typeface="Times New Roman" pitchFamily="18" charset="0"/>
                <a:cs typeface="Times New Roman" pitchFamily="18" charset="0"/>
              </a:rPr>
              <a:t>, λαμβάνοντας υπόψη την περιβάλλουσα δόμηση.</a:t>
            </a:r>
          </a:p>
          <a:p>
            <a:pPr algn="just">
              <a:lnSpc>
                <a:spcPct val="150000"/>
              </a:lnSpc>
              <a:buNone/>
            </a:pPr>
            <a:r>
              <a:rPr lang="el-GR" sz="1400" dirty="0" smtClean="0">
                <a:latin typeface="Times New Roman" pitchFamily="18" charset="0"/>
                <a:cs typeface="Times New Roman" pitchFamily="18" charset="0"/>
              </a:rPr>
              <a:t>2.3 Τεκμηρίωση της επιλογής και </a:t>
            </a:r>
            <a:r>
              <a:rPr lang="el-GR" sz="1400" dirty="0" err="1" smtClean="0">
                <a:latin typeface="Times New Roman" pitchFamily="18" charset="0"/>
                <a:cs typeface="Times New Roman" pitchFamily="18" charset="0"/>
              </a:rPr>
              <a:t>χωροθέτησης</a:t>
            </a:r>
            <a:r>
              <a:rPr lang="el-GR" sz="1400" dirty="0" smtClean="0">
                <a:latin typeface="Times New Roman" pitchFamily="18" charset="0"/>
                <a:cs typeface="Times New Roman" pitchFamily="18" charset="0"/>
              </a:rPr>
              <a:t> φύτευσης και άλλων στοιχείων βελτίωσης του μικροκλίματος.</a:t>
            </a:r>
          </a:p>
          <a:p>
            <a:pPr algn="just">
              <a:lnSpc>
                <a:spcPct val="150000"/>
              </a:lnSpc>
              <a:buNone/>
            </a:pPr>
            <a:r>
              <a:rPr lang="el-GR" sz="1400" dirty="0" smtClean="0">
                <a:latin typeface="Times New Roman" pitchFamily="18" charset="0"/>
                <a:cs typeface="Times New Roman" pitchFamily="18" charset="0"/>
              </a:rPr>
              <a:t>2.4 Τεκμηρίωση του σχεδιασμού και </a:t>
            </a:r>
            <a:r>
              <a:rPr lang="el-GR" sz="1400" dirty="0" err="1" smtClean="0">
                <a:latin typeface="Times New Roman" pitchFamily="18" charset="0"/>
                <a:cs typeface="Times New Roman" pitchFamily="18" charset="0"/>
              </a:rPr>
              <a:t>χωροθέτησης</a:t>
            </a:r>
            <a:r>
              <a:rPr lang="el-GR" sz="1400" dirty="0" smtClean="0">
                <a:latin typeface="Times New Roman" pitchFamily="18" charset="0"/>
                <a:cs typeface="Times New Roman" pitchFamily="18" charset="0"/>
              </a:rPr>
              <a:t> των ανοιγμάτων ανά προσανατολισμό ανάλογα με τις απαιτήσεις </a:t>
            </a:r>
            <a:r>
              <a:rPr lang="el-GR" sz="1400" dirty="0" err="1" smtClean="0">
                <a:latin typeface="Times New Roman" pitchFamily="18" charset="0"/>
                <a:cs typeface="Times New Roman" pitchFamily="18" charset="0"/>
              </a:rPr>
              <a:t>ηλιασμού</a:t>
            </a:r>
            <a:r>
              <a:rPr lang="el-GR" sz="1400" dirty="0" smtClean="0">
                <a:latin typeface="Times New Roman" pitchFamily="18" charset="0"/>
                <a:cs typeface="Times New Roman" pitchFamily="18" charset="0"/>
              </a:rPr>
              <a:t>, φωτισμού και αερισμού (ποσοστό, τύπος και εμβαδό διαφανών επιφανειών ανά προσανατολισμό).</a:t>
            </a:r>
          </a:p>
          <a:p>
            <a:pPr algn="just">
              <a:lnSpc>
                <a:spcPct val="150000"/>
              </a:lnSpc>
              <a:buNone/>
            </a:pPr>
            <a:r>
              <a:rPr lang="el-GR" sz="1400" dirty="0" smtClean="0">
                <a:latin typeface="Times New Roman" pitchFamily="18" charset="0"/>
                <a:cs typeface="Times New Roman" pitchFamily="18" charset="0"/>
              </a:rPr>
              <a:t>2.5 </a:t>
            </a:r>
            <a:r>
              <a:rPr lang="el-GR" sz="1400" dirty="0" err="1" smtClean="0">
                <a:latin typeface="Times New Roman" pitchFamily="18" charset="0"/>
                <a:cs typeface="Times New Roman" pitchFamily="18" charset="0"/>
              </a:rPr>
              <a:t>Χωροθέτηση</a:t>
            </a:r>
            <a:r>
              <a:rPr lang="el-GR" sz="1400" dirty="0" smtClean="0">
                <a:latin typeface="Times New Roman" pitchFamily="18" charset="0"/>
                <a:cs typeface="Times New Roman" pitchFamily="18" charset="0"/>
              </a:rPr>
              <a:t> των λειτουργιών ανάλογα με τη χρήση και τις απαιτήσεις άνεσης (θερμικές, φυσικού αερισμού και φωτισμού</a:t>
            </a:r>
            <a:r>
              <a:rPr lang="el-GR" sz="1400" dirty="0" smtClean="0">
                <a:latin typeface="Times New Roman" pitchFamily="18" charset="0"/>
                <a:cs typeface="Times New Roman" pitchFamily="18" charset="0"/>
              </a:rPr>
              <a:t>).</a:t>
            </a:r>
            <a:endParaRPr lang="el-GR" sz="1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ΠΕΡΙΕΧΟΜΕΝΑ ΜΕΑ</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50000"/>
              </a:lnSpc>
              <a:buNone/>
            </a:pPr>
            <a:r>
              <a:rPr lang="el-GR" dirty="0" smtClean="0">
                <a:latin typeface="Times New Roman" pitchFamily="18" charset="0"/>
                <a:cs typeface="Times New Roman" pitchFamily="18" charset="0"/>
              </a:rPr>
              <a:t>2.6 Περιγραφή λειτουργίας των παθητικών συστημάτων για τη χειμερινή και θερινή περίοδο: υπολογισμός επιφάνειας παθητικών ηλιακών συστημάτων άμεσου και έμμεσου κέρδους (κατακόρυφης / κεκλιμένης / οριζόντιας επιφάνειας), για τα συστήματα με μέγιστη απόκλιση έως 30ο από το νότο, καθώς και του ποσοστού αυτής επί της αντίστοιχης συνολικής επιφάνειας της όψης</a:t>
            </a:r>
            <a:r>
              <a:rPr lang="el-G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lnSpc>
                <a:spcPct val="150000"/>
              </a:lnSpc>
              <a:buNone/>
            </a:pPr>
            <a:r>
              <a:rPr lang="el-GR" dirty="0" smtClean="0">
                <a:latin typeface="Times New Roman" pitchFamily="18" charset="0"/>
                <a:cs typeface="Times New Roman" pitchFamily="18" charset="0"/>
              </a:rPr>
              <a:t>2.7 </a:t>
            </a:r>
            <a:r>
              <a:rPr lang="el-GR" dirty="0" smtClean="0">
                <a:latin typeface="Times New Roman" pitchFamily="18" charset="0"/>
                <a:cs typeface="Times New Roman" pitchFamily="18" charset="0"/>
              </a:rPr>
              <a:t>Περιγραφή των συστημάτων </a:t>
            </a:r>
            <a:r>
              <a:rPr lang="el-GR" dirty="0" err="1" smtClean="0">
                <a:latin typeface="Times New Roman" pitchFamily="18" charset="0"/>
                <a:cs typeface="Times New Roman" pitchFamily="18" charset="0"/>
              </a:rPr>
              <a:t>ηλιοπροστασίας</a:t>
            </a:r>
            <a:r>
              <a:rPr lang="el-GR" dirty="0" smtClean="0">
                <a:latin typeface="Times New Roman" pitchFamily="18" charset="0"/>
                <a:cs typeface="Times New Roman" pitchFamily="18" charset="0"/>
              </a:rPr>
              <a:t> του κτιρίου ανά προσανατολισμό: διαστάσεις και υλικά κατασκευής, τύπος (σταθερά / κινητά, οριζόντια / κατακόρυφα, συμπαγή / διάτρητα) και ένδειξη του προκύπτοντος ποσοστού σκίασης για την 21η Δεκεμβρίου και την 21η Ιουνίου.</a:t>
            </a:r>
          </a:p>
          <a:p>
            <a:pPr algn="just">
              <a:lnSpc>
                <a:spcPct val="150000"/>
              </a:lnSpc>
              <a:buNone/>
            </a:pPr>
            <a:r>
              <a:rPr lang="el-GR" dirty="0" smtClean="0">
                <a:latin typeface="Times New Roman" pitchFamily="18" charset="0"/>
                <a:cs typeface="Times New Roman" pitchFamily="18" charset="0"/>
              </a:rPr>
              <a:t>2.8 Γενική περιγραφή των τεχνικών εκμετάλλευσης του φυσικού φωτισμού.</a:t>
            </a:r>
          </a:p>
          <a:p>
            <a:pPr algn="just">
              <a:lnSpc>
                <a:spcPct val="150000"/>
              </a:lnSpc>
              <a:buNone/>
            </a:pPr>
            <a:r>
              <a:rPr lang="el-GR" dirty="0" smtClean="0">
                <a:latin typeface="Times New Roman" pitchFamily="18" charset="0"/>
                <a:cs typeface="Times New Roman" pitchFamily="18" charset="0"/>
              </a:rPr>
              <a:t>2.9 Σχεδιαστική απεικόνιση με κατασκευαστικές λεπτομέρειες της θερμομονωτικής στρώσης, των παθητικών συστημάτων και των συστημάτων </a:t>
            </a:r>
            <a:r>
              <a:rPr lang="el-GR" dirty="0" err="1" smtClean="0">
                <a:latin typeface="Times New Roman" pitchFamily="18" charset="0"/>
                <a:cs typeface="Times New Roman" pitchFamily="18" charset="0"/>
              </a:rPr>
              <a:t>ηλιοπροστασίας</a:t>
            </a:r>
            <a:r>
              <a:rPr lang="el-GR" dirty="0" smtClean="0">
                <a:latin typeface="Times New Roman" pitchFamily="18" charset="0"/>
                <a:cs typeface="Times New Roman" pitchFamily="18" charset="0"/>
              </a:rPr>
              <a:t> στα αρχιτεκτονικά σχέδια του κτιρίου (κατόψεις, όψεις, τομές).</a:t>
            </a:r>
          </a:p>
          <a:p>
            <a:pPr algn="just">
              <a:lnSpc>
                <a:spcPct val="150000"/>
              </a:lnSpc>
              <a:buNone/>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ΠΕΡΙΕΧΟΜΕΝΑ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sz="2500" dirty="0" smtClean="0">
                <a:latin typeface="Times New Roman" pitchFamily="18" charset="0"/>
                <a:cs typeface="Times New Roman" pitchFamily="18" charset="0"/>
              </a:rPr>
              <a:t>3</a:t>
            </a:r>
            <a:r>
              <a:rPr lang="el-GR" sz="2600" dirty="0" smtClean="0">
                <a:latin typeface="Times New Roman" pitchFamily="18" charset="0"/>
                <a:cs typeface="Times New Roman" pitchFamily="18" charset="0"/>
              </a:rPr>
              <a:t>. Κτιριακό κέλυφος</a:t>
            </a:r>
          </a:p>
          <a:p>
            <a:pPr algn="just">
              <a:lnSpc>
                <a:spcPct val="170000"/>
              </a:lnSpc>
              <a:buNone/>
            </a:pPr>
            <a:r>
              <a:rPr lang="el-GR" sz="2600" dirty="0" smtClean="0">
                <a:latin typeface="Times New Roman" pitchFamily="18" charset="0"/>
                <a:cs typeface="Times New Roman" pitchFamily="18" charset="0"/>
              </a:rPr>
              <a:t>3.1 </a:t>
            </a:r>
            <a:r>
              <a:rPr lang="el-GR" sz="2600" dirty="0" err="1" smtClean="0">
                <a:latin typeface="Times New Roman" pitchFamily="18" charset="0"/>
                <a:cs typeface="Times New Roman" pitchFamily="18" charset="0"/>
              </a:rPr>
              <a:t>Θερμοφυσικά</a:t>
            </a:r>
            <a:r>
              <a:rPr lang="el-GR" sz="2600" dirty="0" smtClean="0">
                <a:latin typeface="Times New Roman" pitchFamily="18" charset="0"/>
                <a:cs typeface="Times New Roman" pitchFamily="18" charset="0"/>
              </a:rPr>
              <a:t> χαρακτηριστικά του κτιριακού κελύφους και των ανοιγμάτων (</a:t>
            </a:r>
            <a:r>
              <a:rPr lang="el-GR" sz="2600" dirty="0" err="1" smtClean="0">
                <a:latin typeface="Times New Roman" pitchFamily="18" charset="0"/>
                <a:cs typeface="Times New Roman" pitchFamily="18" charset="0"/>
              </a:rPr>
              <a:t>θερμοπερατότητα</a:t>
            </a:r>
            <a:r>
              <a:rPr lang="el-GR" sz="2600" dirty="0" smtClean="0">
                <a:latin typeface="Times New Roman" pitchFamily="18" charset="0"/>
                <a:cs typeface="Times New Roman" pitchFamily="18" charset="0"/>
              </a:rPr>
              <a:t>, </a:t>
            </a:r>
            <a:r>
              <a:rPr lang="el-GR" sz="2600" dirty="0" err="1" smtClean="0">
                <a:latin typeface="Times New Roman" pitchFamily="18" charset="0"/>
                <a:cs typeface="Times New Roman" pitchFamily="18" charset="0"/>
              </a:rPr>
              <a:t>ανακλαστικότητα</a:t>
            </a:r>
            <a:r>
              <a:rPr lang="el-GR" sz="2600" dirty="0" smtClean="0">
                <a:latin typeface="Times New Roman" pitchFamily="18" charset="0"/>
                <a:cs typeface="Times New Roman" pitchFamily="18" charset="0"/>
              </a:rPr>
              <a:t>, διαπερατότητα, απορροφητικότητα στην ηλιακή ακτινοβολία κ.ά.).</a:t>
            </a:r>
          </a:p>
          <a:p>
            <a:pPr algn="just">
              <a:lnSpc>
                <a:spcPct val="170000"/>
              </a:lnSpc>
              <a:buNone/>
            </a:pPr>
            <a:r>
              <a:rPr lang="el-GR" sz="2600" dirty="0" smtClean="0">
                <a:latin typeface="Times New Roman" pitchFamily="18" charset="0"/>
                <a:cs typeface="Times New Roman" pitchFamily="18" charset="0"/>
              </a:rPr>
              <a:t>3.2 Περιγραφή της θέσης, των </a:t>
            </a:r>
            <a:r>
              <a:rPr lang="el-GR" sz="2600" dirty="0" err="1" smtClean="0">
                <a:latin typeface="Times New Roman" pitchFamily="18" charset="0"/>
                <a:cs typeface="Times New Roman" pitchFamily="18" charset="0"/>
              </a:rPr>
              <a:t>θερμοφυσικών</a:t>
            </a:r>
            <a:r>
              <a:rPr lang="el-GR" sz="2600" dirty="0" smtClean="0">
                <a:latin typeface="Times New Roman" pitchFamily="18" charset="0"/>
                <a:cs typeface="Times New Roman" pitchFamily="18" charset="0"/>
              </a:rPr>
              <a:t> ιδιοτήτων και του τύπου της θερμομόνωσης, όπου αυτή προβλέπεται (οροφές, δάπεδα, τοιχοποιία).</a:t>
            </a:r>
          </a:p>
          <a:p>
            <a:pPr algn="just">
              <a:lnSpc>
                <a:spcPct val="170000"/>
              </a:lnSpc>
              <a:buNone/>
            </a:pPr>
            <a:r>
              <a:rPr lang="el-GR" sz="2600" dirty="0" smtClean="0">
                <a:latin typeface="Times New Roman" pitchFamily="18" charset="0"/>
                <a:cs typeface="Times New Roman" pitchFamily="18" charset="0"/>
              </a:rPr>
              <a:t>3.3 Συντελεστής </a:t>
            </a:r>
            <a:r>
              <a:rPr lang="el-GR" sz="2600" dirty="0" err="1" smtClean="0">
                <a:latin typeface="Times New Roman" pitchFamily="18" charset="0"/>
                <a:cs typeface="Times New Roman" pitchFamily="18" charset="0"/>
              </a:rPr>
              <a:t>θερμοπερατότητας</a:t>
            </a:r>
            <a:r>
              <a:rPr lang="el-GR" sz="2600" dirty="0" smtClean="0">
                <a:latin typeface="Times New Roman" pitchFamily="18" charset="0"/>
                <a:cs typeface="Times New Roman" pitchFamily="18" charset="0"/>
              </a:rPr>
              <a:t> και εμβαδόν αδιαφανών στοιχείων του εξωτερικού κελύφους (τοιχοποιίας, οροφής, δαπέδων, φέροντα οργανισμού), έλεγχος αυτών βάσει των απαιτούμενων ορίων ανά προσανατολισμό.</a:t>
            </a:r>
          </a:p>
          <a:p>
            <a:pPr algn="just">
              <a:lnSpc>
                <a:spcPct val="170000"/>
              </a:lnSpc>
              <a:buNone/>
            </a:pPr>
            <a:r>
              <a:rPr lang="el-GR" sz="2600" dirty="0" smtClean="0">
                <a:latin typeface="Times New Roman" pitchFamily="18" charset="0"/>
                <a:cs typeface="Times New Roman" pitchFamily="18" charset="0"/>
              </a:rPr>
              <a:t>3.4 Συντελεστής </a:t>
            </a:r>
            <a:r>
              <a:rPr lang="el-GR" sz="2600" dirty="0" err="1" smtClean="0">
                <a:latin typeface="Times New Roman" pitchFamily="18" charset="0"/>
                <a:cs typeface="Times New Roman" pitchFamily="18" charset="0"/>
              </a:rPr>
              <a:t>θερμοπερατότητας</a:t>
            </a:r>
            <a:r>
              <a:rPr lang="el-GR" sz="2600" dirty="0" smtClean="0">
                <a:latin typeface="Times New Roman" pitchFamily="18" charset="0"/>
                <a:cs typeface="Times New Roman" pitchFamily="18" charset="0"/>
              </a:rPr>
              <a:t> των εσωτερικών χωρισμάτων που διαχωρίζουν θερμαινόμενες και μη θερμαινόμενες ζώνες του κτιρίου.</a:t>
            </a:r>
          </a:p>
          <a:p>
            <a:pPr algn="just">
              <a:lnSpc>
                <a:spcPct val="170000"/>
              </a:lnSpc>
              <a:buNone/>
            </a:pPr>
            <a:r>
              <a:rPr lang="el-GR" sz="2600" dirty="0" smtClean="0">
                <a:latin typeface="Times New Roman" pitchFamily="18" charset="0"/>
                <a:cs typeface="Times New Roman" pitchFamily="18" charset="0"/>
              </a:rPr>
              <a:t>3.5 Συντελεστής </a:t>
            </a:r>
            <a:r>
              <a:rPr lang="el-GR" sz="2600" dirty="0" err="1" smtClean="0">
                <a:latin typeface="Times New Roman" pitchFamily="18" charset="0"/>
                <a:cs typeface="Times New Roman" pitchFamily="18" charset="0"/>
              </a:rPr>
              <a:t>θερμοπερατότητας</a:t>
            </a:r>
            <a:r>
              <a:rPr lang="el-GR" sz="2600" dirty="0" smtClean="0">
                <a:latin typeface="Times New Roman" pitchFamily="18" charset="0"/>
                <a:cs typeface="Times New Roman" pitchFamily="18" charset="0"/>
              </a:rPr>
              <a:t> και εμβαδό ανοιγμάτων και γυάλινων προσόψεων, έλεγχος αυτών βάσει των απαιτούμενων ορίων ανά προσανατολισμό.</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ΟΡΙΣΜΟΙ</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 "Συνολική κατανάλωση πρωτογενούς ενέργειας κτιρίου": Το άθροισμα των προαναφερόμενων επιμέρους ενεργειακών καταναλώσεων, μετά από την αναγωγή τους σε μεγέθη πρωτογενούς ενέργειας σύμφωνα με τους συντελεστές μετατροπής (πρωτογενής προς τελική ενέργεια)..</a:t>
            </a:r>
          </a:p>
          <a:p>
            <a:pPr algn="just">
              <a:lnSpc>
                <a:spcPct val="170000"/>
              </a:lnSpc>
              <a:buNone/>
            </a:pPr>
            <a:r>
              <a:rPr lang="el-GR" dirty="0" smtClean="0">
                <a:latin typeface="Times New Roman" pitchFamily="18" charset="0"/>
                <a:cs typeface="Times New Roman" pitchFamily="18" charset="0"/>
              </a:rPr>
              <a:t>	 "Απόδοση συστήματος ή συντελεστής απόδοσης": Ο λόγος της αποδιδόμενης ωφέλιμης ενέργειας του συστήματος προς την ενέργεια που χρησιμοποιεί και καταναλώνει το σύστημα για τη λειτουργία του.</a:t>
            </a:r>
          </a:p>
          <a:p>
            <a:pPr algn="just">
              <a:lnSpc>
                <a:spcPct val="170000"/>
              </a:lnSpc>
              <a:buNone/>
            </a:pPr>
            <a:r>
              <a:rPr lang="el-GR" dirty="0" smtClean="0">
                <a:latin typeface="Times New Roman" pitchFamily="18" charset="0"/>
                <a:cs typeface="Times New Roman" pitchFamily="18" charset="0"/>
              </a:rPr>
              <a:t>	"Εσωτερικά κέρδη": Οι θερμικές πρόσοδοι ενός χώρου κτιρίου από εσωτερικές πηγές θερμότητας, όπως  ανθρώπους, φωτιστικά σώματα, ηλεκτρικές συσκευές, εξοπλισμό γραφείου κ.ά.</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ΠΕΡΙΕΧΟΜΕΝΑ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70000"/>
              </a:lnSpc>
              <a:buNone/>
            </a:pPr>
            <a:r>
              <a:rPr lang="el-GR" sz="1400" dirty="0" smtClean="0">
                <a:latin typeface="Times New Roman" pitchFamily="18" charset="0"/>
                <a:cs typeface="Times New Roman" pitchFamily="18" charset="0"/>
              </a:rPr>
              <a:t>4. Τεχνικά συστήματα</a:t>
            </a:r>
          </a:p>
          <a:p>
            <a:pPr algn="just">
              <a:lnSpc>
                <a:spcPct val="170000"/>
              </a:lnSpc>
              <a:buNone/>
            </a:pPr>
            <a:r>
              <a:rPr lang="el-GR" sz="1400" dirty="0" smtClean="0">
                <a:latin typeface="Times New Roman" pitchFamily="18" charset="0"/>
                <a:cs typeface="Times New Roman" pitchFamily="18" charset="0"/>
              </a:rPr>
              <a:t>4.1 Τεχνικά χαρακτηριστικά των συστημάτων ΘΨΚ (απόδοση συστημάτων, είδος καυσίμου, χρόνος λειτουργίας, είδος και ισχύς τερματικών μονάδων, είδος και ισχύς βοηθητικών συστημάτων διανομής, απώλειες δικτύου κ.ά.).</a:t>
            </a:r>
          </a:p>
          <a:p>
            <a:pPr algn="just">
              <a:lnSpc>
                <a:spcPct val="170000"/>
              </a:lnSpc>
              <a:buNone/>
            </a:pPr>
            <a:r>
              <a:rPr lang="el-GR" sz="1400" dirty="0" smtClean="0">
                <a:latin typeface="Times New Roman" pitchFamily="18" charset="0"/>
                <a:cs typeface="Times New Roman" pitchFamily="18" charset="0"/>
              </a:rPr>
              <a:t>4.2 Τεχνικά χαρακτηριστικά των κεντρικών μονάδων διαχείρισης αέρα και συστήματος μηχανικού αερισμού (διατάξεις συστήματος, φίλτρα, ύγρανση, στοιχεία ψύξης/θέρμανσης, ισχύς ανεμιστήρων κ.ά.).</a:t>
            </a:r>
          </a:p>
          <a:p>
            <a:pPr algn="just">
              <a:lnSpc>
                <a:spcPct val="170000"/>
              </a:lnSpc>
              <a:buNone/>
            </a:pPr>
            <a:r>
              <a:rPr lang="el-GR" sz="1400" dirty="0" smtClean="0">
                <a:latin typeface="Times New Roman" pitchFamily="18" charset="0"/>
                <a:cs typeface="Times New Roman" pitchFamily="18" charset="0"/>
              </a:rPr>
              <a:t>4.3 Τεχνικά χαρακτηριστικά του συστήματος παραγωγής και διανομής ΖΝΧ (τύπος, ισχύς, ημερήσια κατανάλωση νερού, επιθυμητή θερμοκρασία ΖΝΧ, απώλειες δικτύου, ποσοστό ηλιακών συλλεκτών κ.ά.).</a:t>
            </a:r>
          </a:p>
          <a:p>
            <a:pPr algn="just">
              <a:lnSpc>
                <a:spcPct val="170000"/>
              </a:lnSpc>
              <a:buNone/>
            </a:pPr>
            <a:r>
              <a:rPr lang="el-GR" sz="1400" dirty="0" smtClean="0">
                <a:latin typeface="Times New Roman" pitchFamily="18" charset="0"/>
                <a:cs typeface="Times New Roman" pitchFamily="18" charset="0"/>
              </a:rPr>
              <a:t>4.4 Τεχνικά χαρακτηριστικά ηλιακών συλλεκτών για παραγωγή ΖΝΧ (τύπος, συντελεστές απόδοσης κ.ά.).</a:t>
            </a:r>
          </a:p>
          <a:p>
            <a:pPr algn="just">
              <a:lnSpc>
                <a:spcPct val="170000"/>
              </a:lnSpc>
            </a:pPr>
            <a:endParaRPr lang="el-G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ΠΕΡΙΕΧΟΜΕΝΑ ΜΕΑ</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4.5 Τεχνικά χαρακτηριστικά του συστήματος τεχνητού φωτισμού για τα κτίρια του τριτογενούς τομέα (ζώνες φυσικού φωτισμού, ώρες χρήσης φυσικού φωτισμού, αυτοματισμοί, διάταξη διακοπτών, είδος φωτιστικών, φωτιστική ικανότητα λαμπτήρων κ.ά.). Αναφορά στα συστήματα σύζευξης φυσικού και τεχνητού φωτισμού και άλλα συστήματα εξοικονόμησης ενέργειας.</a:t>
            </a:r>
          </a:p>
          <a:p>
            <a:pPr algn="just">
              <a:lnSpc>
                <a:spcPct val="170000"/>
              </a:lnSpc>
              <a:buNone/>
            </a:pPr>
            <a:r>
              <a:rPr lang="el-GR" dirty="0" smtClean="0">
                <a:latin typeface="Times New Roman" pitchFamily="18" charset="0"/>
                <a:cs typeface="Times New Roman" pitchFamily="18" charset="0"/>
              </a:rPr>
              <a:t>4.6 Περιγραφή κεντρικού συστήματος παρακολούθησης και ενεργειακού ελέγχου (BΕMS), των προβλεπόμενων αυτοματισμών και ελέγχων και το αναμενόμενο όφελος τους στη μείωση της κατανάλωσης ενέργειας, εφόσον προβλέπεται η εγκατάσταση και χρήση τους.</a:t>
            </a:r>
          </a:p>
          <a:p>
            <a:pPr algn="just">
              <a:lnSpc>
                <a:spcPct val="170000"/>
              </a:lnSpc>
              <a:buNone/>
            </a:pPr>
            <a:r>
              <a:rPr lang="el-GR" dirty="0" smtClean="0">
                <a:latin typeface="Times New Roman" pitchFamily="18" charset="0"/>
                <a:cs typeface="Times New Roman" pitchFamily="18" charset="0"/>
              </a:rPr>
              <a:t>4.7 Τεχνικά χαρακτηριστικά λοιπών συστημάτων, όπου προβλέπονται, και αντίστοιχη αποτύπωσή τους στα αρχιτεκτονικά και Η/Μ σχέδια, όπως: ΑΠΕ, (</a:t>
            </a:r>
            <a:r>
              <a:rPr lang="el-GR" dirty="0" err="1" smtClean="0">
                <a:latin typeface="Times New Roman" pitchFamily="18" charset="0"/>
                <a:cs typeface="Times New Roman" pitchFamily="18" charset="0"/>
              </a:rPr>
              <a:t>φωτοβολταϊκά</a:t>
            </a:r>
            <a:r>
              <a:rPr lang="el-GR" dirty="0" smtClean="0">
                <a:latin typeface="Times New Roman" pitchFamily="18" charset="0"/>
                <a:cs typeface="Times New Roman" pitchFamily="18" charset="0"/>
              </a:rPr>
              <a:t>, γεωθερμικές αντλίες θέρμανσης/ψύξης), ΣΗΘ (τύπος και ισχύς συστήματος, καύσιμο, ηλεκτρικά και θερμικά φορτία κάλυψης κ.ά.), κεντρικά συστήματα θέρμανσης και ψύξης σε κλίμακα περιοχής ή οικοδομικού τετραγώνου (τηλεθέρμανση).</a:t>
            </a:r>
          </a:p>
          <a:p>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36712"/>
            <a:ext cx="8229600" cy="1080120"/>
          </a:xfrm>
        </p:spPr>
        <p:txBody>
          <a:bodyPr>
            <a:normAutofit/>
          </a:bodyPr>
          <a:lstStyle/>
          <a:p>
            <a:r>
              <a:rPr lang="el-GR" sz="3600" dirty="0" smtClean="0">
                <a:latin typeface="Times New Roman" pitchFamily="18" charset="0"/>
                <a:cs typeface="Times New Roman" pitchFamily="18" charset="0"/>
              </a:rPr>
              <a:t>ΠΕΡΙΕΧΟΜΕΝΑ ΜΕΑ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539552" y="1700808"/>
            <a:ext cx="8229600" cy="4525963"/>
          </a:xfrm>
        </p:spPr>
        <p:txBody>
          <a:bodyPr>
            <a:normAutofit fontScale="92500" lnSpcReduction="20000"/>
          </a:bodyPr>
          <a:lstStyle/>
          <a:p>
            <a:pPr algn="just">
              <a:lnSpc>
                <a:spcPct val="160000"/>
              </a:lnSpc>
              <a:buNone/>
            </a:pPr>
            <a:r>
              <a:rPr lang="el-GR" sz="1800" dirty="0" smtClean="0">
                <a:latin typeface="Times New Roman" pitchFamily="18" charset="0"/>
                <a:cs typeface="Times New Roman" pitchFamily="18" charset="0"/>
              </a:rPr>
              <a:t>5. Αποτελέσματα υπολογισμών</a:t>
            </a:r>
          </a:p>
          <a:p>
            <a:pPr algn="just">
              <a:lnSpc>
                <a:spcPct val="160000"/>
              </a:lnSpc>
              <a:buNone/>
            </a:pPr>
            <a:r>
              <a:rPr lang="el-GR" sz="1800" dirty="0" smtClean="0">
                <a:latin typeface="Times New Roman" pitchFamily="18" charset="0"/>
                <a:cs typeface="Times New Roman" pitchFamily="18" charset="0"/>
              </a:rPr>
              <a:t>5.1 Αναλυτικά αποτελέσματα των υπολογισμών με σαφή αναφορά των μονάδων μέτρησης των μεγεθών, όπως:</a:t>
            </a:r>
          </a:p>
          <a:p>
            <a:pPr algn="just">
              <a:lnSpc>
                <a:spcPct val="160000"/>
              </a:lnSpc>
              <a:buNone/>
            </a:pPr>
            <a:r>
              <a:rPr lang="el-GR" sz="1800" dirty="0" smtClean="0">
                <a:latin typeface="Times New Roman" pitchFamily="18" charset="0"/>
                <a:cs typeface="Times New Roman" pitchFamily="18" charset="0"/>
              </a:rPr>
              <a:t>- Θερμικές απώλειες κελύφους και αερισμού, ηλιακά </a:t>
            </a:r>
          </a:p>
          <a:p>
            <a:pPr algn="just">
              <a:lnSpc>
                <a:spcPct val="160000"/>
              </a:lnSpc>
              <a:buNone/>
            </a:pPr>
            <a:r>
              <a:rPr lang="el-GR" sz="1800" dirty="0" smtClean="0">
                <a:latin typeface="Times New Roman" pitchFamily="18" charset="0"/>
                <a:cs typeface="Times New Roman" pitchFamily="18" charset="0"/>
              </a:rPr>
              <a:t>και εσωτερικά κέρδη κλιματιζόμενων χώρων.</a:t>
            </a:r>
          </a:p>
          <a:p>
            <a:pPr algn="just">
              <a:lnSpc>
                <a:spcPct val="160000"/>
              </a:lnSpc>
              <a:buNone/>
            </a:pPr>
            <a:r>
              <a:rPr lang="el-GR" sz="1800" dirty="0" smtClean="0">
                <a:latin typeface="Times New Roman" pitchFamily="18" charset="0"/>
                <a:cs typeface="Times New Roman" pitchFamily="18" charset="0"/>
              </a:rPr>
              <a:t>- Ετήσια τελική ενεργειακή κατανάλωση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m2</a:t>
            </a:r>
            <a:r>
              <a:rPr lang="el-GR" sz="1800" dirty="0" smtClean="0">
                <a:latin typeface="Times New Roman" pitchFamily="18" charset="0"/>
                <a:cs typeface="Times New Roman" pitchFamily="18" charset="0"/>
              </a:rPr>
              <a:t>), συνολική και ανά χρήση (ΘΨΚ, ΖΝΧ, φωτισμό), ανά θερμική ζώνη και ανά πηγή χρησιμοποιούμενης ενέργειας (ηλεκτρισμό, πετρέλαιο κ.ά.).</a:t>
            </a:r>
          </a:p>
          <a:p>
            <a:pPr algn="just">
              <a:lnSpc>
                <a:spcPct val="160000"/>
              </a:lnSpc>
              <a:buNone/>
            </a:pPr>
            <a:r>
              <a:rPr lang="el-GR" sz="1800" dirty="0" smtClean="0">
                <a:latin typeface="Times New Roman" pitchFamily="18" charset="0"/>
                <a:cs typeface="Times New Roman" pitchFamily="18" charset="0"/>
              </a:rPr>
              <a:t>- Ετήσια κατανάλωση πρωτογενούς ενέργειας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m2</a:t>
            </a:r>
            <a:r>
              <a:rPr lang="el-GR" sz="1800" dirty="0" smtClean="0">
                <a:latin typeface="Times New Roman" pitchFamily="18" charset="0"/>
                <a:cs typeface="Times New Roman" pitchFamily="18" charset="0"/>
              </a:rPr>
              <a:t>) ανά χρήση (ΘΨΚ, ΖΝΧ, φωτισμό) και αντίστοιχες εκ-πομπές διοξειδίου του άνθρακα.</a:t>
            </a:r>
          </a:p>
          <a:p>
            <a:pPr algn="just">
              <a:lnSpc>
                <a:spcPct val="160000"/>
              </a:lnSpc>
              <a:buNone/>
            </a:pPr>
            <a:r>
              <a:rPr lang="el-GR" sz="1800" dirty="0" smtClean="0">
                <a:latin typeface="Times New Roman" pitchFamily="18" charset="0"/>
                <a:cs typeface="Times New Roman" pitchFamily="18" charset="0"/>
              </a:rPr>
              <a:t>5.2 Την ενεργειακή κατηγορία στην οποία κατατάσσεται το κτίριο ή η κτιριακή μονάδα.</a:t>
            </a:r>
          </a:p>
          <a:p>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ΠΙΣΤΟΠΟΙΗΤΙΚΟ ΕΝΕΡΓΕΙΑΚΗΣ ΑΠΟΔΟΣΗΣ(ΠΕΑ)</a:t>
            </a: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Το Πιστοποιητικό Ενεργειακής Απόδοσης (ΠΕΑ) περιλαμβάνει την ενεργειακή απόδοση του κτιρίου ή της κτιριακής μονάδας, όπως προκύπτει από την ενεργειακή επιθεώρηση και τους υπολογισμούς, και κατ' ελάχιστον τα ακόλουθα στοιχεία και πληροφορίες:</a:t>
            </a:r>
          </a:p>
          <a:p>
            <a:pPr algn="just">
              <a:lnSpc>
                <a:spcPct val="170000"/>
              </a:lnSpc>
              <a:buNone/>
            </a:pPr>
            <a:r>
              <a:rPr lang="el-GR" dirty="0" smtClean="0">
                <a:latin typeface="Times New Roman" pitchFamily="18" charset="0"/>
                <a:cs typeface="Times New Roman" pitchFamily="18" charset="0"/>
              </a:rPr>
              <a:t>1.1 Στοιχεία της επιθεώρησης</a:t>
            </a:r>
          </a:p>
          <a:p>
            <a:pPr algn="just">
              <a:lnSpc>
                <a:spcPct val="170000"/>
              </a:lnSpc>
              <a:buNone/>
            </a:pPr>
            <a:r>
              <a:rPr lang="el-GR" dirty="0" smtClean="0">
                <a:latin typeface="Times New Roman" pitchFamily="18" charset="0"/>
                <a:cs typeface="Times New Roman" pitchFamily="18" charset="0"/>
              </a:rPr>
              <a:t>- Αριθμό Πρωτοκόλλου (ΑΠ) ενεργειακής επιθεώρησης</a:t>
            </a:r>
          </a:p>
          <a:p>
            <a:pPr algn="just">
              <a:lnSpc>
                <a:spcPct val="170000"/>
              </a:lnSpc>
              <a:buNone/>
            </a:pPr>
            <a:r>
              <a:rPr lang="el-GR" dirty="0" smtClean="0">
                <a:latin typeface="Times New Roman" pitchFamily="18" charset="0"/>
                <a:cs typeface="Times New Roman" pitchFamily="18" charset="0"/>
              </a:rPr>
              <a:t>- Αριθμό Ασφαλείας (ΑΑ)</a:t>
            </a:r>
          </a:p>
          <a:p>
            <a:pPr algn="just">
              <a:lnSpc>
                <a:spcPct val="170000"/>
              </a:lnSpc>
              <a:buNone/>
            </a:pPr>
            <a:r>
              <a:rPr lang="el-GR" dirty="0" smtClean="0">
                <a:latin typeface="Times New Roman" pitchFamily="18" charset="0"/>
                <a:cs typeface="Times New Roman" pitchFamily="18" charset="0"/>
              </a:rPr>
              <a:t>- Ημερομηνία έκδοσης και Ισχύος του ΠΕΑ</a:t>
            </a:r>
          </a:p>
          <a:p>
            <a:pPr algn="just">
              <a:lnSpc>
                <a:spcPct val="170000"/>
              </a:lnSpc>
              <a:buNone/>
            </a:pPr>
            <a:r>
              <a:rPr lang="el-GR" dirty="0" smtClean="0">
                <a:latin typeface="Times New Roman" pitchFamily="18" charset="0"/>
                <a:cs typeface="Times New Roman" pitchFamily="18" charset="0"/>
              </a:rPr>
              <a:t>- Ονοματεπώνυμο ενεργειακού επιθεωρητή</a:t>
            </a:r>
          </a:p>
          <a:p>
            <a:pPr algn="just">
              <a:lnSpc>
                <a:spcPct val="170000"/>
              </a:lnSpc>
              <a:buNone/>
            </a:pPr>
            <a:r>
              <a:rPr lang="el-GR" dirty="0" smtClean="0">
                <a:latin typeface="Times New Roman" pitchFamily="18" charset="0"/>
                <a:cs typeface="Times New Roman" pitchFamily="18" charset="0"/>
              </a:rPr>
              <a:t>- Αριθμό Μητρώου (ΑΜ) ενεργειακού επιθεωρητή</a:t>
            </a:r>
          </a:p>
          <a:p>
            <a:pPr algn="just">
              <a:lnSpc>
                <a:spcPct val="170000"/>
              </a:lnSpc>
              <a:buNone/>
            </a:pPr>
            <a:r>
              <a:rPr lang="el-GR" dirty="0" smtClean="0">
                <a:latin typeface="Times New Roman" pitchFamily="18" charset="0"/>
                <a:cs typeface="Times New Roman" pitchFamily="18" charset="0"/>
              </a:rPr>
              <a:t>- Υπογραφή και Σφραγίδα ενεργειακού επιθεωρητή</a:t>
            </a:r>
          </a:p>
          <a:p>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ΠΙΣΤΟΠΟΙΗΤΙΚΟ ΕΝΕΡΓΕΙΑΚΗΣ ΑΠΟΔΟΣΗΣ(ΠΕΑ)</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1.2 Γενικά στοιχεία του κτιρίου ή της κτιριακής μονάδας</a:t>
            </a:r>
          </a:p>
          <a:p>
            <a:pPr algn="just">
              <a:lnSpc>
                <a:spcPct val="170000"/>
              </a:lnSpc>
              <a:buNone/>
            </a:pPr>
            <a:r>
              <a:rPr lang="el-GR" dirty="0" smtClean="0">
                <a:latin typeface="Times New Roman" pitchFamily="18" charset="0"/>
                <a:cs typeface="Times New Roman" pitchFamily="18" charset="0"/>
              </a:rPr>
              <a:t>- Φωτογραφία</a:t>
            </a:r>
          </a:p>
          <a:p>
            <a:pPr algn="just">
              <a:lnSpc>
                <a:spcPct val="170000"/>
              </a:lnSpc>
              <a:buNone/>
            </a:pPr>
            <a:r>
              <a:rPr lang="el-GR" dirty="0" smtClean="0">
                <a:latin typeface="Times New Roman" pitchFamily="18" charset="0"/>
                <a:cs typeface="Times New Roman" pitchFamily="18" charset="0"/>
              </a:rPr>
              <a:t>- Χρήση</a:t>
            </a:r>
          </a:p>
          <a:p>
            <a:pPr algn="just">
              <a:lnSpc>
                <a:spcPct val="170000"/>
              </a:lnSpc>
              <a:buNone/>
            </a:pPr>
            <a:r>
              <a:rPr lang="el-GR" dirty="0" smtClean="0">
                <a:latin typeface="Times New Roman" pitchFamily="18" charset="0"/>
                <a:cs typeface="Times New Roman" pitchFamily="18" charset="0"/>
              </a:rPr>
              <a:t>- Εάν η επιθεώρηση αφορά σε "Κτίριο" ή "Κτιριακή μονάδα"</a:t>
            </a:r>
          </a:p>
          <a:p>
            <a:pPr algn="just">
              <a:lnSpc>
                <a:spcPct val="170000"/>
              </a:lnSpc>
              <a:buNone/>
            </a:pPr>
            <a:r>
              <a:rPr lang="el-GR" dirty="0" smtClean="0">
                <a:latin typeface="Times New Roman" pitchFamily="18" charset="0"/>
                <a:cs typeface="Times New Roman" pitchFamily="18" charset="0"/>
              </a:rPr>
              <a:t>- Προσδιορισμό της θέσης της κτιριακής μονάδας στο κτίριο (π.χ. με αριθμό ιδιοκτησίας, όροφο, προσανατολισμό κ.ά.)</a:t>
            </a:r>
          </a:p>
          <a:p>
            <a:pPr algn="just">
              <a:lnSpc>
                <a:spcPct val="170000"/>
              </a:lnSpc>
              <a:buNone/>
            </a:pPr>
            <a:r>
              <a:rPr lang="el-GR" dirty="0" smtClean="0">
                <a:latin typeface="Times New Roman" pitchFamily="18" charset="0"/>
                <a:cs typeface="Times New Roman" pitchFamily="18" charset="0"/>
              </a:rPr>
              <a:t>- Κλιματική ζώνη στην οποία βρίσκεται το κτίριο- Πλήρη διεύθυνση του κτιρίου (Διεύθυνση / Τ.Κ./ Πόλη)</a:t>
            </a:r>
          </a:p>
          <a:p>
            <a:pPr algn="just">
              <a:lnSpc>
                <a:spcPct val="170000"/>
              </a:lnSpc>
              <a:buNone/>
            </a:pPr>
            <a:r>
              <a:rPr lang="el-GR" dirty="0" smtClean="0">
                <a:latin typeface="Times New Roman" pitchFamily="18" charset="0"/>
                <a:cs typeface="Times New Roman" pitchFamily="18" charset="0"/>
              </a:rPr>
              <a:t>- Συνολική επιφάνεια</a:t>
            </a:r>
          </a:p>
          <a:p>
            <a:pPr algn="just">
              <a:lnSpc>
                <a:spcPct val="170000"/>
              </a:lnSpc>
              <a:buNone/>
            </a:pPr>
            <a:r>
              <a:rPr lang="el-GR" dirty="0" smtClean="0">
                <a:latin typeface="Times New Roman" pitchFamily="18" charset="0"/>
                <a:cs typeface="Times New Roman" pitchFamily="18" charset="0"/>
              </a:rPr>
              <a:t>- Ωφέλιμη επιφάνεια</a:t>
            </a:r>
          </a:p>
          <a:p>
            <a:pPr algn="just">
              <a:lnSpc>
                <a:spcPct val="170000"/>
              </a:lnSpc>
              <a:buNone/>
            </a:pPr>
            <a:r>
              <a:rPr lang="el-GR" dirty="0" smtClean="0">
                <a:latin typeface="Times New Roman" pitchFamily="18" charset="0"/>
                <a:cs typeface="Times New Roman" pitchFamily="18" charset="0"/>
              </a:rPr>
              <a:t>1.3 Κατάταξη σε ενεργειακή κατηγορία του κτιρίου ή της κτιριακής μονάδας</a:t>
            </a:r>
          </a:p>
          <a:p>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ΠΙΣΤΟΠΟΙΗΤΙΚΟ ΕΝΕΡΓΕΙΑΚΗΣ ΑΠΟΔΟΣΗΣ(ΠΕΑ)</a:t>
            </a: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85000" lnSpcReduction="10000"/>
          </a:bodyPr>
          <a:lstStyle/>
          <a:p>
            <a:pPr algn="just">
              <a:lnSpc>
                <a:spcPct val="150000"/>
              </a:lnSpc>
              <a:buNone/>
            </a:pPr>
            <a:r>
              <a:rPr lang="el-GR" sz="2000" dirty="0" smtClean="0">
                <a:latin typeface="Times New Roman" pitchFamily="18" charset="0"/>
                <a:cs typeface="Times New Roman" pitchFamily="18" charset="0"/>
              </a:rPr>
              <a:t>1.4 Ετήσια κατανάλωση ενέργειας</a:t>
            </a:r>
          </a:p>
          <a:p>
            <a:pPr algn="just">
              <a:lnSpc>
                <a:spcPct val="150000"/>
              </a:lnSpc>
              <a:buNone/>
            </a:pPr>
            <a:r>
              <a:rPr lang="el-GR" sz="2000" dirty="0" smtClean="0">
                <a:latin typeface="Times New Roman" pitchFamily="18" charset="0"/>
                <a:cs typeface="Times New Roman" pitchFamily="18" charset="0"/>
              </a:rPr>
              <a:t>α) Υπολογιζόμενη ετήσια κατανάλωση πρωτογενούς ενέργειας κτιρίου αναφοράς [</a:t>
            </a:r>
            <a:r>
              <a:rPr lang="el-GR" sz="2000" dirty="0" err="1" smtClean="0">
                <a:latin typeface="Times New Roman" pitchFamily="18" charset="0"/>
                <a:cs typeface="Times New Roman" pitchFamily="18" charset="0"/>
              </a:rPr>
              <a:t>kWh</a:t>
            </a:r>
            <a:r>
              <a:rPr lang="el-GR" sz="2000" dirty="0" smtClean="0">
                <a:latin typeface="Times New Roman" pitchFamily="18" charset="0"/>
                <a:cs typeface="Times New Roman" pitchFamily="18" charset="0"/>
              </a:rPr>
              <a:t>/</a:t>
            </a:r>
            <a:r>
              <a:rPr lang="el-GR" sz="2000" dirty="0" err="1" smtClean="0">
                <a:latin typeface="Times New Roman" pitchFamily="18" charset="0"/>
                <a:cs typeface="Times New Roman" pitchFamily="18" charset="0"/>
              </a:rPr>
              <a:t>m2</a:t>
            </a:r>
            <a:r>
              <a:rPr lang="el-GR" sz="2000" dirty="0" smtClean="0">
                <a:latin typeface="Times New Roman" pitchFamily="18" charset="0"/>
                <a:cs typeface="Times New Roman" pitchFamily="18" charset="0"/>
              </a:rPr>
              <a:t>]:Η ετήσια συνολική κατανάλωση πρωτογενούς ενέργειας (RR) εκφρασμένη σε </a:t>
            </a:r>
            <a:r>
              <a:rPr lang="el-GR" sz="2000" dirty="0" err="1" smtClean="0">
                <a:latin typeface="Times New Roman" pitchFamily="18" charset="0"/>
                <a:cs typeface="Times New Roman" pitchFamily="18" charset="0"/>
              </a:rPr>
              <a:t>kWh</a:t>
            </a:r>
            <a:r>
              <a:rPr lang="el-GR" sz="2000" dirty="0" smtClean="0">
                <a:latin typeface="Times New Roman" pitchFamily="18" charset="0"/>
                <a:cs typeface="Times New Roman" pitchFamily="18" charset="0"/>
              </a:rPr>
              <a:t> ανά m2 ωφέλιμης επιφάνειας κτιρίου ή κτιριακής μονάδας αναφοράς, σύμφωνα με τα αποτελέσματα των υπολογισμών και των εθνικών συντελεστών μετατροπής.</a:t>
            </a:r>
          </a:p>
          <a:p>
            <a:pPr algn="just">
              <a:lnSpc>
                <a:spcPct val="150000"/>
              </a:lnSpc>
              <a:buNone/>
            </a:pPr>
            <a:r>
              <a:rPr lang="el-GR" sz="2000" dirty="0" smtClean="0">
                <a:latin typeface="Times New Roman" pitchFamily="18" charset="0"/>
                <a:cs typeface="Times New Roman" pitchFamily="18" charset="0"/>
              </a:rPr>
              <a:t>β) Υπολογιζόμενη ετήσια κατανάλωση πρωτογενούς ενέργειας [</a:t>
            </a:r>
            <a:r>
              <a:rPr lang="el-GR" sz="2000" dirty="0" err="1" smtClean="0">
                <a:latin typeface="Times New Roman" pitchFamily="18" charset="0"/>
                <a:cs typeface="Times New Roman" pitchFamily="18" charset="0"/>
              </a:rPr>
              <a:t>kWh</a:t>
            </a:r>
            <a:r>
              <a:rPr lang="el-GR" sz="2000" dirty="0" smtClean="0">
                <a:latin typeface="Times New Roman" pitchFamily="18" charset="0"/>
                <a:cs typeface="Times New Roman" pitchFamily="18" charset="0"/>
              </a:rPr>
              <a:t>/</a:t>
            </a:r>
            <a:r>
              <a:rPr lang="el-GR" sz="2000" dirty="0" err="1" smtClean="0">
                <a:latin typeface="Times New Roman" pitchFamily="18" charset="0"/>
                <a:cs typeface="Times New Roman" pitchFamily="18" charset="0"/>
              </a:rPr>
              <a:t>m2</a:t>
            </a:r>
            <a:r>
              <a:rPr lang="el-GR" sz="2000" dirty="0" smtClean="0">
                <a:latin typeface="Times New Roman" pitchFamily="18" charset="0"/>
                <a:cs typeface="Times New Roman" pitchFamily="18" charset="0"/>
              </a:rPr>
              <a:t>]:Η ετήσια συνολική κατανάλωση πρωτογενούς ενέργειας (ΕΡ) εκφρασμένη σε </a:t>
            </a:r>
            <a:r>
              <a:rPr lang="el-GR" sz="2000" dirty="0" err="1" smtClean="0">
                <a:latin typeface="Times New Roman" pitchFamily="18" charset="0"/>
                <a:cs typeface="Times New Roman" pitchFamily="18" charset="0"/>
              </a:rPr>
              <a:t>kWh</a:t>
            </a:r>
            <a:r>
              <a:rPr lang="el-GR" sz="2000" dirty="0" smtClean="0">
                <a:latin typeface="Times New Roman" pitchFamily="18" charset="0"/>
                <a:cs typeface="Times New Roman" pitchFamily="18" charset="0"/>
              </a:rPr>
              <a:t> ανά m2 ωφέλιμης επιφάνειας του εξεταζόμενου κτιρίου ή κτιριακής μονάδας, σύμφωνα με τα αποτελέσματα των υπολογισμών και των εθνικών συντελεστών μετατροπής.</a:t>
            </a:r>
          </a:p>
          <a:p>
            <a:pPr algn="just">
              <a:lnSpc>
                <a:spcPct val="150000"/>
              </a:lnSpc>
              <a:buNone/>
            </a:pPr>
            <a:r>
              <a:rPr lang="el-GR" sz="2000" dirty="0" smtClean="0">
                <a:latin typeface="Times New Roman" pitchFamily="18" charset="0"/>
                <a:cs typeface="Times New Roman" pitchFamily="18" charset="0"/>
              </a:rPr>
              <a:t>γ) Πραγματική ετήσια κατανάλωση ηλεκτρικής ενέργειας [</a:t>
            </a:r>
            <a:r>
              <a:rPr lang="el-GR" sz="2000" dirty="0" err="1" smtClean="0">
                <a:latin typeface="Times New Roman" pitchFamily="18" charset="0"/>
                <a:cs typeface="Times New Roman" pitchFamily="18" charset="0"/>
              </a:rPr>
              <a:t>kWh</a:t>
            </a:r>
            <a:r>
              <a:rPr lang="el-GR" sz="2000" dirty="0" smtClean="0">
                <a:latin typeface="Times New Roman" pitchFamily="18" charset="0"/>
                <a:cs typeface="Times New Roman" pitchFamily="18" charset="0"/>
              </a:rPr>
              <a:t>/</a:t>
            </a:r>
            <a:r>
              <a:rPr lang="el-GR" sz="2000" dirty="0" err="1" smtClean="0">
                <a:latin typeface="Times New Roman" pitchFamily="18" charset="0"/>
                <a:cs typeface="Times New Roman" pitchFamily="18" charset="0"/>
              </a:rPr>
              <a:t>m2</a:t>
            </a:r>
            <a:r>
              <a:rPr lang="el-GR" sz="2000" dirty="0" smtClean="0">
                <a:latin typeface="Times New Roman" pitchFamily="18" charset="0"/>
                <a:cs typeface="Times New Roman" pitchFamily="18" charset="0"/>
              </a:rPr>
              <a:t>]:</a:t>
            </a:r>
          </a:p>
          <a:p>
            <a:endParaRPr lang="el-G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ΠΙΣΤΟΠΟΙΗΤΙΚΟ ΕΝΕΡΓΕΙΑΚΗΣ ΑΠΟΔΟΣΗΣ(ΠΕΑ)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buNone/>
            </a:pPr>
            <a:r>
              <a:rPr lang="el-GR" sz="1800" dirty="0" smtClean="0">
                <a:latin typeface="Times New Roman" pitchFamily="18" charset="0"/>
                <a:cs typeface="Times New Roman" pitchFamily="18" charset="0"/>
              </a:rPr>
              <a:t>Η πραγματική μέση ετήσια κατανάλωση ηλεκτρικής ενέργειας εκφρασμένη σε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a:t>
            </a:r>
          </a:p>
          <a:p>
            <a:pPr algn="just">
              <a:lnSpc>
                <a:spcPct val="150000"/>
              </a:lnSpc>
              <a:buNone/>
            </a:pPr>
            <a:r>
              <a:rPr lang="el-GR" sz="1800" dirty="0" smtClean="0">
                <a:latin typeface="Times New Roman" pitchFamily="18" charset="0"/>
                <a:cs typeface="Times New Roman" pitchFamily="18" charset="0"/>
              </a:rPr>
              <a:t>δ) Πραγματική ετήσια κατανάλωση θερμικής </a:t>
            </a:r>
            <a:r>
              <a:rPr lang="el-GR" sz="1800" dirty="0" smtClean="0">
                <a:latin typeface="Times New Roman" pitchFamily="18" charset="0"/>
                <a:cs typeface="Times New Roman" pitchFamily="18" charset="0"/>
              </a:rPr>
              <a:t>ενέργειας </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m2</a:t>
            </a:r>
            <a:r>
              <a:rPr lang="el-GR" sz="1800" dirty="0" smtClean="0">
                <a:latin typeface="Times New Roman" pitchFamily="18" charset="0"/>
                <a:cs typeface="Times New Roman" pitchFamily="18" charset="0"/>
              </a:rPr>
              <a:t>]:Η πραγματική μέση ετήσια κατανάλωση θερμικής ενέργειας από καύσιμα εκφρασμένη σε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 (π.χ. από λογαριασμούς, κοινόχρηστα, ατομικούς μετρητές κατανάλωσης κ.ά.).</a:t>
            </a:r>
          </a:p>
          <a:p>
            <a:pPr algn="just">
              <a:lnSpc>
                <a:spcPct val="150000"/>
              </a:lnSpc>
              <a:buNone/>
            </a:pPr>
            <a:r>
              <a:rPr lang="el-GR" sz="1800" dirty="0" smtClean="0">
                <a:latin typeface="Times New Roman" pitchFamily="18" charset="0"/>
                <a:cs typeface="Times New Roman" pitchFamily="18" charset="0"/>
              </a:rPr>
              <a:t>ε) Πραγματική συνολική ετήσια κατανάλωση πρωτογενούς ενέργειας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m2</a:t>
            </a:r>
            <a:r>
              <a:rPr lang="el-GR" sz="1800" dirty="0" smtClean="0">
                <a:latin typeface="Times New Roman" pitchFamily="18" charset="0"/>
                <a:cs typeface="Times New Roman" pitchFamily="18" charset="0"/>
              </a:rPr>
              <a:t>]:</a:t>
            </a:r>
          </a:p>
          <a:p>
            <a:pPr algn="just">
              <a:lnSpc>
                <a:spcPct val="150000"/>
              </a:lnSpc>
              <a:buNone/>
            </a:pPr>
            <a:r>
              <a:rPr lang="el-GR" sz="1800" dirty="0" smtClean="0">
                <a:latin typeface="Times New Roman" pitchFamily="18" charset="0"/>
                <a:cs typeface="Times New Roman" pitchFamily="18" charset="0"/>
              </a:rPr>
              <a:t>Η πραγματική μέση ετήσια συνολική κατανάλωση πρωτογενούς ενέργειας σε </a:t>
            </a:r>
            <a:r>
              <a:rPr lang="el-GR" sz="1800" dirty="0" err="1" smtClean="0">
                <a:latin typeface="Times New Roman" pitchFamily="18" charset="0"/>
                <a:cs typeface="Times New Roman" pitchFamily="18" charset="0"/>
              </a:rPr>
              <a:t>kWh</a:t>
            </a:r>
            <a:r>
              <a:rPr lang="el-GR" sz="18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a:t>
            </a:r>
          </a:p>
          <a:p>
            <a:pPr algn="just">
              <a:lnSpc>
                <a:spcPct val="150000"/>
              </a:lnSpc>
            </a:pPr>
            <a:endParaRPr lang="el-G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ΠΙΣΤΟΠΟΙΗΤΙΚΟ ΕΝΕΡΓΕΙΑΚΗΣ ΑΠΟΔΟΣΗΣ(ΠΕΑ)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lgn="just">
              <a:lnSpc>
                <a:spcPct val="150000"/>
              </a:lnSpc>
              <a:buNone/>
            </a:pPr>
            <a:r>
              <a:rPr lang="el-GR" sz="1700" dirty="0" smtClean="0">
                <a:latin typeface="Times New Roman" pitchFamily="18" charset="0"/>
                <a:cs typeface="Times New Roman" pitchFamily="18" charset="0"/>
              </a:rPr>
              <a:t>Η πραγματική μέση ετήσια κατανάλωση ηλεκτρικής ενέργειας εκφρασμένη σε </a:t>
            </a:r>
            <a:r>
              <a:rPr lang="el-GR" sz="1700" dirty="0" err="1" smtClean="0">
                <a:latin typeface="Times New Roman" pitchFamily="18" charset="0"/>
                <a:cs typeface="Times New Roman" pitchFamily="18" charset="0"/>
              </a:rPr>
              <a:t>kWh</a:t>
            </a:r>
            <a:r>
              <a:rPr lang="el-GR" sz="17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a:t>
            </a:r>
          </a:p>
          <a:p>
            <a:pPr algn="just">
              <a:lnSpc>
                <a:spcPct val="150000"/>
              </a:lnSpc>
              <a:buNone/>
            </a:pPr>
            <a:r>
              <a:rPr lang="el-GR" sz="1700" dirty="0" smtClean="0">
                <a:latin typeface="Times New Roman" pitchFamily="18" charset="0"/>
                <a:cs typeface="Times New Roman" pitchFamily="18" charset="0"/>
              </a:rPr>
              <a:t>δ) Πραγματική ετήσια κατανάλωση θερμικής ενέργειας [</a:t>
            </a:r>
            <a:r>
              <a:rPr lang="el-GR" sz="1700" dirty="0" err="1" smtClean="0">
                <a:latin typeface="Times New Roman" pitchFamily="18" charset="0"/>
                <a:cs typeface="Times New Roman" pitchFamily="18" charset="0"/>
              </a:rPr>
              <a:t>kWh</a:t>
            </a:r>
            <a:r>
              <a:rPr lang="el-GR" sz="1700" dirty="0" smtClean="0">
                <a:latin typeface="Times New Roman" pitchFamily="18" charset="0"/>
                <a:cs typeface="Times New Roman" pitchFamily="18" charset="0"/>
              </a:rPr>
              <a:t>/</a:t>
            </a:r>
            <a:r>
              <a:rPr lang="el-GR" sz="1700" dirty="0" err="1" smtClean="0">
                <a:latin typeface="Times New Roman" pitchFamily="18" charset="0"/>
                <a:cs typeface="Times New Roman" pitchFamily="18" charset="0"/>
              </a:rPr>
              <a:t>m2</a:t>
            </a:r>
            <a:r>
              <a:rPr lang="el-GR" sz="1700" dirty="0" smtClean="0">
                <a:latin typeface="Times New Roman" pitchFamily="18" charset="0"/>
                <a:cs typeface="Times New Roman" pitchFamily="18" charset="0"/>
              </a:rPr>
              <a:t>]:Η πραγματική μέση ετήσια κατανάλωση θερμικής ενέργειας από καύσιμα εκφρασμένη σε </a:t>
            </a:r>
            <a:r>
              <a:rPr lang="el-GR" sz="1700" dirty="0" err="1" smtClean="0">
                <a:latin typeface="Times New Roman" pitchFamily="18" charset="0"/>
                <a:cs typeface="Times New Roman" pitchFamily="18" charset="0"/>
              </a:rPr>
              <a:t>kWh</a:t>
            </a:r>
            <a:r>
              <a:rPr lang="el-GR" sz="17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 (π.χ. από λογαριασμούς, κοινόχρηστα, ατομικούς μετρητές κατανάλωσης κ.ά.).</a:t>
            </a:r>
          </a:p>
          <a:p>
            <a:pPr algn="just">
              <a:lnSpc>
                <a:spcPct val="150000"/>
              </a:lnSpc>
              <a:buNone/>
            </a:pPr>
            <a:r>
              <a:rPr lang="el-GR" sz="1700" dirty="0" smtClean="0">
                <a:latin typeface="Times New Roman" pitchFamily="18" charset="0"/>
                <a:cs typeface="Times New Roman" pitchFamily="18" charset="0"/>
              </a:rPr>
              <a:t>ε) Πραγματική συνολική ετήσια κατανάλωση πρωτογενούς ενέργειας [</a:t>
            </a:r>
            <a:r>
              <a:rPr lang="el-GR" sz="1700" dirty="0" err="1" smtClean="0">
                <a:latin typeface="Times New Roman" pitchFamily="18" charset="0"/>
                <a:cs typeface="Times New Roman" pitchFamily="18" charset="0"/>
              </a:rPr>
              <a:t>kWh</a:t>
            </a:r>
            <a:r>
              <a:rPr lang="el-GR" sz="1700" dirty="0" smtClean="0">
                <a:latin typeface="Times New Roman" pitchFamily="18" charset="0"/>
                <a:cs typeface="Times New Roman" pitchFamily="18" charset="0"/>
              </a:rPr>
              <a:t>/</a:t>
            </a:r>
            <a:r>
              <a:rPr lang="el-GR" sz="1700" dirty="0" err="1" smtClean="0">
                <a:latin typeface="Times New Roman" pitchFamily="18" charset="0"/>
                <a:cs typeface="Times New Roman" pitchFamily="18" charset="0"/>
              </a:rPr>
              <a:t>m2</a:t>
            </a:r>
            <a:r>
              <a:rPr lang="el-GR" sz="1700" dirty="0" smtClean="0">
                <a:latin typeface="Times New Roman" pitchFamily="18" charset="0"/>
                <a:cs typeface="Times New Roman" pitchFamily="18" charset="0"/>
              </a:rPr>
              <a:t>]:Η πραγματική μέση ετήσια συνολική κατανάλωση πρωτογενούς ενέργειας σε </a:t>
            </a:r>
            <a:r>
              <a:rPr lang="el-GR" sz="1700" dirty="0" err="1" smtClean="0">
                <a:latin typeface="Times New Roman" pitchFamily="18" charset="0"/>
                <a:cs typeface="Times New Roman" pitchFamily="18" charset="0"/>
              </a:rPr>
              <a:t>kWh</a:t>
            </a:r>
            <a:r>
              <a:rPr lang="el-GR" sz="1700" dirty="0" smtClean="0">
                <a:latin typeface="Times New Roman" pitchFamily="18" charset="0"/>
                <a:cs typeface="Times New Roman" pitchFamily="18" charset="0"/>
              </a:rPr>
              <a:t> ανά m2 ωφέλιμης επιφάνειας του εξεταζόμενου κτιρίου ή κτιριακής μονάδας, εφόσον υπάρχουν διαθέσιμα στοιχεία για τον υπολογισμό της.</a:t>
            </a:r>
          </a:p>
          <a:p>
            <a:endParaRPr lang="el-G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ΠΙΣΤΟΠΟΙΗΤΙΚΟ ΕΝΕΡΓΕΙΑΚΗΣ ΑΠΟΔΟΣΗΣ(ΠΕΑ)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0000" lnSpcReduction="20000"/>
          </a:bodyPr>
          <a:lstStyle/>
          <a:p>
            <a:pPr algn="just">
              <a:lnSpc>
                <a:spcPct val="170000"/>
              </a:lnSpc>
              <a:buNone/>
            </a:pPr>
            <a:r>
              <a:rPr lang="el-GR" dirty="0" smtClean="0">
                <a:latin typeface="Times New Roman" pitchFamily="18" charset="0"/>
                <a:cs typeface="Times New Roman" pitchFamily="18" charset="0"/>
              </a:rPr>
              <a:t>1.5 Ετήσιες εκπομπές διοξειδίου του άνθρακα (CO2)</a:t>
            </a:r>
          </a:p>
          <a:p>
            <a:pPr algn="just">
              <a:lnSpc>
                <a:spcPct val="170000"/>
              </a:lnSpc>
              <a:buNone/>
            </a:pPr>
            <a:r>
              <a:rPr lang="el-GR" dirty="0" smtClean="0">
                <a:latin typeface="Times New Roman" pitchFamily="18" charset="0"/>
                <a:cs typeface="Times New Roman" pitchFamily="18" charset="0"/>
              </a:rPr>
              <a:t>α) Υπολογιζόμενες ετήσιες εκπομπές διοξειδίου του άνθρακα [</a:t>
            </a:r>
            <a:r>
              <a:rPr lang="el-GR" dirty="0" err="1" smtClean="0">
                <a:latin typeface="Times New Roman" pitchFamily="18" charset="0"/>
                <a:cs typeface="Times New Roman" pitchFamily="18" charset="0"/>
              </a:rPr>
              <a:t>kg</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m2</a:t>
            </a:r>
            <a:r>
              <a:rPr lang="el-GR" dirty="0" smtClean="0">
                <a:latin typeface="Times New Roman" pitchFamily="18" charset="0"/>
                <a:cs typeface="Times New Roman" pitchFamily="18" charset="0"/>
              </a:rPr>
              <a:t>]:Οι συνολικές ετήσιες εκπομπές διοξειδίου του άνθρακα (CO2) σε </a:t>
            </a:r>
            <a:r>
              <a:rPr lang="el-GR" dirty="0" err="1" smtClean="0">
                <a:latin typeface="Times New Roman" pitchFamily="18" charset="0"/>
                <a:cs typeface="Times New Roman" pitchFamily="18" charset="0"/>
              </a:rPr>
              <a:t>kg</a:t>
            </a:r>
            <a:r>
              <a:rPr lang="el-GR" dirty="0" smtClean="0">
                <a:latin typeface="Times New Roman" pitchFamily="18" charset="0"/>
                <a:cs typeface="Times New Roman" pitchFamily="18" charset="0"/>
              </a:rPr>
              <a:t> ανά m2 ωφέλιμης επιφάνειας του εξεταζόμενου κτιρίου ή κτιριακής μονάδας, βάσει της υπολογιζόμενης συνολικής ετήσιας κατανάλωσης </a:t>
            </a:r>
            <a:r>
              <a:rPr lang="el-GR" dirty="0" err="1" smtClean="0">
                <a:latin typeface="Times New Roman" pitchFamily="18" charset="0"/>
                <a:cs typeface="Times New Roman" pitchFamily="18" charset="0"/>
              </a:rPr>
              <a:t>πρω</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τογενούς</a:t>
            </a:r>
            <a:r>
              <a:rPr lang="el-GR" dirty="0" smtClean="0">
                <a:latin typeface="Times New Roman" pitchFamily="18" charset="0"/>
                <a:cs typeface="Times New Roman" pitchFamily="18" charset="0"/>
              </a:rPr>
              <a:t> ενέργειας (ΕΡ) και των εθνικών συντελεστών μετατροπής.</a:t>
            </a:r>
          </a:p>
          <a:p>
            <a:pPr algn="just">
              <a:lnSpc>
                <a:spcPct val="170000"/>
              </a:lnSpc>
              <a:buNone/>
            </a:pPr>
            <a:r>
              <a:rPr lang="el-GR" dirty="0" smtClean="0">
                <a:latin typeface="Times New Roman" pitchFamily="18" charset="0"/>
                <a:cs typeface="Times New Roman" pitchFamily="18" charset="0"/>
              </a:rPr>
              <a:t>β) Πραγματικές ετήσιες εκπομπές διοξειδίου του άνθρακα[</a:t>
            </a:r>
            <a:r>
              <a:rPr lang="el-GR" dirty="0" err="1" smtClean="0">
                <a:latin typeface="Times New Roman" pitchFamily="18" charset="0"/>
                <a:cs typeface="Times New Roman" pitchFamily="18" charset="0"/>
              </a:rPr>
              <a:t>kg</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m2</a:t>
            </a:r>
            <a:r>
              <a:rPr lang="el-GR" dirty="0" smtClean="0">
                <a:latin typeface="Times New Roman" pitchFamily="18" charset="0"/>
                <a:cs typeface="Times New Roman" pitchFamily="18" charset="0"/>
              </a:rPr>
              <a:t>]:Οι συνολικές μέσες ετήσιες εκπομπές διοξειδίου του άνθρακα (CO2) σε </a:t>
            </a:r>
            <a:r>
              <a:rPr lang="el-GR" dirty="0" err="1" smtClean="0">
                <a:latin typeface="Times New Roman" pitchFamily="18" charset="0"/>
                <a:cs typeface="Times New Roman" pitchFamily="18" charset="0"/>
              </a:rPr>
              <a:t>kg</a:t>
            </a:r>
            <a:r>
              <a:rPr lang="el-GR" dirty="0" smtClean="0">
                <a:latin typeface="Times New Roman" pitchFamily="18" charset="0"/>
                <a:cs typeface="Times New Roman" pitchFamily="18" charset="0"/>
              </a:rPr>
              <a:t> ανά m2 ωφέλιμης επιφάνειας του εξεταζόμενου κτιρίου ή κτιριακής μονάδας, βάσει της πραγματικής συνολικής ετήσιας κατανάλωσης πρωτογενούς ενέργειας και εφόσον υπάρχουν διαθέσιμα στοιχεία για τον υπολογισμό της.</a:t>
            </a:r>
          </a:p>
          <a:p>
            <a:pPr algn="just">
              <a:lnSpc>
                <a:spcPct val="170000"/>
              </a:lnSpc>
              <a:buNone/>
            </a:pPr>
            <a:r>
              <a:rPr lang="el-GR" dirty="0" smtClean="0">
                <a:latin typeface="Times New Roman" pitchFamily="18" charset="0"/>
                <a:cs typeface="Times New Roman" pitchFamily="18" charset="0"/>
              </a:rPr>
              <a:t>1.6 Ετήσια κατανάλωση ενέργειας ανά τελική χρήση</a:t>
            </a:r>
          </a:p>
          <a:p>
            <a:pPr algn="just">
              <a:lnSpc>
                <a:spcPct val="170000"/>
              </a:lnSpc>
              <a:buNone/>
            </a:pPr>
            <a:r>
              <a:rPr lang="el-GR" dirty="0" smtClean="0">
                <a:latin typeface="Times New Roman" pitchFamily="18" charset="0"/>
                <a:cs typeface="Times New Roman" pitchFamily="18" charset="0"/>
              </a:rPr>
              <a:t>α) Πηγή Ενέργειας / Τελική Χρήση / Συνεισφορά στο ενεργειακό ισοζύγιο του κτιρίου (%)</a:t>
            </a:r>
          </a:p>
          <a:p>
            <a:pPr algn="just">
              <a:lnSpc>
                <a:spcPct val="170000"/>
              </a:lnSpc>
              <a:buNone/>
            </a:pPr>
            <a:r>
              <a:rPr lang="el-GR" dirty="0" smtClean="0">
                <a:latin typeface="Times New Roman" pitchFamily="18" charset="0"/>
                <a:cs typeface="Times New Roman" pitchFamily="18" charset="0"/>
              </a:rPr>
              <a:t>β) Ετήσια κατανάλωση τελικής ενέργειας ανά τελική χρήση [</a:t>
            </a:r>
            <a:r>
              <a:rPr lang="el-GR" dirty="0" err="1" smtClean="0">
                <a:latin typeface="Times New Roman" pitchFamily="18" charset="0"/>
                <a:cs typeface="Times New Roman" pitchFamily="18" charset="0"/>
              </a:rPr>
              <a:t>kWh</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m2</a:t>
            </a:r>
            <a:r>
              <a:rPr lang="el-GR" dirty="0" smtClean="0">
                <a:latin typeface="Times New Roman" pitchFamily="18" charset="0"/>
                <a:cs typeface="Times New Roman" pitchFamily="18" charset="0"/>
              </a:rPr>
              <a:t>]: Η ετήσια κατανάλωση τελικής ενέργειας σε </a:t>
            </a:r>
            <a:r>
              <a:rPr lang="el-GR" dirty="0" err="1" smtClean="0">
                <a:latin typeface="Times New Roman" pitchFamily="18" charset="0"/>
                <a:cs typeface="Times New Roman" pitchFamily="18" charset="0"/>
              </a:rPr>
              <a:t>kWh</a:t>
            </a:r>
            <a:r>
              <a:rPr lang="el-GR" dirty="0" smtClean="0">
                <a:latin typeface="Times New Roman" pitchFamily="18" charset="0"/>
                <a:cs typeface="Times New Roman" pitchFamily="18" charset="0"/>
              </a:rPr>
              <a:t> ανά m2ωφέλιμης επιφάνειας του εξεταζόμενου κτιρίου ή κτιριακής μονάδας για θέρμανση, ψύξη, ΖΝΧ και - για κτίρια του τριτογενούς τομέα – φωτισμό και η συνεισφορά της παραγόμενης ηλεκτρικής ενέργειας από ΑΠΕ και ΣΗΘ, σύμφωνα με τα αποτελέσματα των υπολογισμών και των εθνικών συντελεστών μετατροπής</a:t>
            </a:r>
            <a:r>
              <a:rPr lang="el-GR"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ΠΙΣΤΟΠΟΙΗΤΙΚΟ ΕΝΕΡΓΕΙΑΚΗΣ ΑΠΟΔΟΣΗΣ(ΠΕΑ)</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1.7 Συστάσεις για τη βελτίωση της ενεργειακής απόδοσης</a:t>
            </a:r>
          </a:p>
          <a:p>
            <a:pPr algn="just">
              <a:lnSpc>
                <a:spcPct val="170000"/>
              </a:lnSpc>
              <a:buNone/>
            </a:pPr>
            <a:r>
              <a:rPr lang="el-GR" dirty="0" smtClean="0">
                <a:latin typeface="Times New Roman" pitchFamily="18" charset="0"/>
                <a:cs typeface="Times New Roman" pitchFamily="18" charset="0"/>
              </a:rPr>
              <a:t>α) Εφόσον δεν ικανοποιούνται οι ελάχιστες απαιτήσεις ενεργειακής απόδοσης, σύμφωνα με τα οριζόμενα στο άρθρο 7 της παρούσας, προτείνεται τουλάχιστον μία και έως τρεις πιθανές παρεμβάσεις / δέσμες παρεμβάσεων για τη βελτίωση της ενεργειακής απόδοσης του κτιρίου ή της κτιριακής μονάδας και τη μείωση των εκπομπών CO2, οι οποίες είναι ιεραρχημένες και σε σχέση με το κόστος - ενεργειακό όφελος που προκύπτει από το βαθμό ενεργειακής αναβάθμισης του κτιρίου και την εξοικονόμηση ενέργειας που επιτυγχάνεται</a:t>
            </a:r>
            <a:r>
              <a:rPr lang="el-GR"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lnSpc>
                <a:spcPct val="170000"/>
              </a:lnSpc>
              <a:buNone/>
            </a:pPr>
            <a:r>
              <a:rPr lang="el-GR" dirty="0" smtClean="0">
                <a:latin typeface="Times New Roman" pitchFamily="18" charset="0"/>
                <a:cs typeface="Times New Roman" pitchFamily="18" charset="0"/>
              </a:rPr>
              <a:t>β</a:t>
            </a:r>
            <a:r>
              <a:rPr lang="el-GR" dirty="0" smtClean="0">
                <a:latin typeface="Times New Roman" pitchFamily="18" charset="0"/>
                <a:cs typeface="Times New Roman" pitchFamily="18" charset="0"/>
              </a:rPr>
              <a:t>) Για τα προστατευόμενα κτίρια της παραγράφου 7 (β) του άρθρου 4 του ν.4122/2013 αποκλείονται συστάσεις οι οποίες οδηγούν σε αλλοίωση, κατά τρόπο μη αποδεκτό, του χαρακτήρα ή της εμφάνισή τους ή σε παραβίαση των ειδικών όρων και μορφολογικών περιορισμών που επιβάλλουν οι διοικητικές πράξεις προστασίας που διέπουν το προστατευόμενο κτίριο ή περιοχή.</a:t>
            </a:r>
          </a:p>
          <a:p>
            <a:pPr algn="just">
              <a:lnSpc>
                <a:spcPct val="170000"/>
              </a:lnSpc>
              <a:buNone/>
            </a:pPr>
            <a:endParaRPr lang="en-US" dirty="0" smtClean="0">
              <a:latin typeface="Times New Roman" pitchFamily="18" charset="0"/>
              <a:cs typeface="Times New Roman" pitchFamily="18" charset="0"/>
            </a:endParaRPr>
          </a:p>
          <a:p>
            <a:pPr algn="just">
              <a:lnSpc>
                <a:spcPct val="170000"/>
              </a:lnSpc>
              <a:buNone/>
            </a:pPr>
            <a:endParaRPr lang="el-GR" dirty="0" smtClean="0">
              <a:latin typeface="Times New Roman" pitchFamily="18" charset="0"/>
              <a:cs typeface="Times New Roman" pitchFamily="18" charset="0"/>
            </a:endParaRPr>
          </a:p>
          <a:p>
            <a:pPr algn="just">
              <a:lnSpc>
                <a:spcPct val="170000"/>
              </a:lnSpc>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r>
              <a:rPr lang="el-GR" dirty="0" smtClean="0">
                <a:latin typeface="Times New Roman" pitchFamily="18" charset="0"/>
                <a:cs typeface="Times New Roman" pitchFamily="18" charset="0"/>
              </a:rPr>
              <a:t>ΟΡΙΣΜΟΙ</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buNone/>
            </a:pPr>
            <a:r>
              <a:rPr lang="el-GR" dirty="0" smtClean="0"/>
              <a:t>	</a:t>
            </a:r>
            <a:r>
              <a:rPr lang="el-GR" dirty="0" smtClean="0">
                <a:latin typeface="Times New Roman" pitchFamily="18" charset="0"/>
                <a:cs typeface="Times New Roman" pitchFamily="18" charset="0"/>
              </a:rPr>
              <a:t>"</a:t>
            </a:r>
            <a:r>
              <a:rPr lang="el-GR" dirty="0">
                <a:latin typeface="Times New Roman" pitchFamily="18" charset="0"/>
                <a:cs typeface="Times New Roman" pitchFamily="18" charset="0"/>
              </a:rPr>
              <a:t>Ηλιακά κέρδη": Οι θερμικές πρόσοδοι του κτιρίου </a:t>
            </a:r>
            <a:r>
              <a:rPr lang="el-GR" dirty="0" smtClean="0">
                <a:latin typeface="Times New Roman" pitchFamily="18" charset="0"/>
                <a:cs typeface="Times New Roman" pitchFamily="18" charset="0"/>
              </a:rPr>
              <a:t>από </a:t>
            </a:r>
            <a:r>
              <a:rPr lang="el-GR" dirty="0">
                <a:latin typeface="Times New Roman" pitchFamily="18" charset="0"/>
                <a:cs typeface="Times New Roman" pitchFamily="18" charset="0"/>
              </a:rPr>
              <a:t>την ηλιακή ακτινοβολία μέσω των διαφανών και </a:t>
            </a:r>
            <a:r>
              <a:rPr lang="el-GR" dirty="0" smtClean="0">
                <a:latin typeface="Times New Roman" pitchFamily="18" charset="0"/>
                <a:cs typeface="Times New Roman" pitchFamily="18" charset="0"/>
              </a:rPr>
              <a:t>αδιαφανών </a:t>
            </a:r>
            <a:r>
              <a:rPr lang="el-GR" dirty="0">
                <a:latin typeface="Times New Roman" pitchFamily="18" charset="0"/>
                <a:cs typeface="Times New Roman" pitchFamily="18" charset="0"/>
              </a:rPr>
              <a:t>δομικών στοιχείων του κελύφους του.</a:t>
            </a:r>
          </a:p>
          <a:p>
            <a:pPr algn="just">
              <a:lnSpc>
                <a:spcPct val="170000"/>
              </a:lnSpc>
              <a:buNone/>
            </a:pP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Θερμική ζώνη κτιρίου": Σύνολο (ομάδα) χώρων μέσα </a:t>
            </a:r>
            <a:r>
              <a:rPr lang="el-GR" dirty="0" smtClean="0">
                <a:latin typeface="Times New Roman" pitchFamily="18" charset="0"/>
                <a:cs typeface="Times New Roman" pitchFamily="18" charset="0"/>
              </a:rPr>
              <a:t>στο </a:t>
            </a:r>
            <a:r>
              <a:rPr lang="el-GR" dirty="0">
                <a:latin typeface="Times New Roman" pitchFamily="18" charset="0"/>
                <a:cs typeface="Times New Roman" pitchFamily="18" charset="0"/>
              </a:rPr>
              <a:t>κτίριο με όμοιες απαιτούμενες εσωτερικές </a:t>
            </a:r>
            <a:r>
              <a:rPr lang="el-GR" dirty="0" smtClean="0">
                <a:latin typeface="Times New Roman" pitchFamily="18" charset="0"/>
                <a:cs typeface="Times New Roman" pitchFamily="18" charset="0"/>
              </a:rPr>
              <a:t>κλιματικές </a:t>
            </a:r>
            <a:r>
              <a:rPr lang="el-GR" dirty="0">
                <a:latin typeface="Times New Roman" pitchFamily="18" charset="0"/>
                <a:cs typeface="Times New Roman" pitchFamily="18" charset="0"/>
              </a:rPr>
              <a:t>συνθήκες και χρήση. Οι θερμικές ζώνες καθορίζονται </a:t>
            </a:r>
            <a:r>
              <a:rPr lang="el-GR" dirty="0" smtClean="0">
                <a:latin typeface="Times New Roman" pitchFamily="18" charset="0"/>
                <a:cs typeface="Times New Roman" pitchFamily="18" charset="0"/>
              </a:rPr>
              <a:t>με </a:t>
            </a:r>
            <a:r>
              <a:rPr lang="el-GR" dirty="0">
                <a:latin typeface="Times New Roman" pitchFamily="18" charset="0"/>
                <a:cs typeface="Times New Roman" pitchFamily="18" charset="0"/>
              </a:rPr>
              <a:t>βάση τα παρακάτω </a:t>
            </a:r>
            <a:r>
              <a:rPr lang="el-GR" dirty="0" smtClean="0">
                <a:latin typeface="Times New Roman" pitchFamily="18" charset="0"/>
                <a:cs typeface="Times New Roman" pitchFamily="18" charset="0"/>
              </a:rPr>
              <a:t>κριτήρια: α</a:t>
            </a:r>
            <a:r>
              <a:rPr lang="el-GR" dirty="0">
                <a:latin typeface="Times New Roman" pitchFamily="18" charset="0"/>
                <a:cs typeface="Times New Roman" pitchFamily="18" charset="0"/>
              </a:rPr>
              <a:t>) Η επιθυμητή θερμοκρασία των εσωτερικών χώρων </a:t>
            </a:r>
            <a:r>
              <a:rPr lang="el-GR" dirty="0" smtClean="0">
                <a:latin typeface="Times New Roman" pitchFamily="18" charset="0"/>
                <a:cs typeface="Times New Roman" pitchFamily="18" charset="0"/>
              </a:rPr>
              <a:t>να </a:t>
            </a:r>
            <a:r>
              <a:rPr lang="el-GR" dirty="0">
                <a:latin typeface="Times New Roman" pitchFamily="18" charset="0"/>
                <a:cs typeface="Times New Roman" pitchFamily="18" charset="0"/>
              </a:rPr>
              <a:t>διαφέρει περισσότερο από 4 K (4°C) σε σχέση με τα </a:t>
            </a:r>
            <a:r>
              <a:rPr lang="el-GR" dirty="0" smtClean="0">
                <a:latin typeface="Times New Roman" pitchFamily="18" charset="0"/>
                <a:cs typeface="Times New Roman" pitchFamily="18" charset="0"/>
              </a:rPr>
              <a:t>άλλα </a:t>
            </a:r>
            <a:r>
              <a:rPr lang="el-GR" dirty="0">
                <a:latin typeface="Times New Roman" pitchFamily="18" charset="0"/>
                <a:cs typeface="Times New Roman" pitchFamily="18" charset="0"/>
              </a:rPr>
              <a:t>τμήματα του κτιρίου κατά τη χειμερινή ή/και τη </a:t>
            </a:r>
            <a:r>
              <a:rPr lang="el-GR" dirty="0" smtClean="0">
                <a:latin typeface="Times New Roman" pitchFamily="18" charset="0"/>
                <a:cs typeface="Times New Roman" pitchFamily="18" charset="0"/>
              </a:rPr>
              <a:t>θερινή </a:t>
            </a:r>
            <a:r>
              <a:rPr lang="el-GR" dirty="0">
                <a:latin typeface="Times New Roman" pitchFamily="18" charset="0"/>
                <a:cs typeface="Times New Roman" pitchFamily="18" charset="0"/>
              </a:rPr>
              <a:t>περίοδο. </a:t>
            </a:r>
            <a:r>
              <a:rPr lang="el-GR" dirty="0" smtClean="0">
                <a:latin typeface="Times New Roman" pitchFamily="18" charset="0"/>
                <a:cs typeface="Times New Roman" pitchFamily="18" charset="0"/>
              </a:rPr>
              <a:t>β</a:t>
            </a:r>
            <a:r>
              <a:rPr lang="el-GR" dirty="0">
                <a:latin typeface="Times New Roman" pitchFamily="18" charset="0"/>
                <a:cs typeface="Times New Roman" pitchFamily="18" charset="0"/>
              </a:rPr>
              <a:t>) Να υπάρχουν χώροι με διαφορετική χρήση / </a:t>
            </a:r>
            <a:r>
              <a:rPr lang="el-GR" dirty="0" smtClean="0">
                <a:latin typeface="Times New Roman" pitchFamily="18" charset="0"/>
                <a:cs typeface="Times New Roman" pitchFamily="18" charset="0"/>
              </a:rPr>
              <a:t>λειτουργία</a:t>
            </a: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 γ</a:t>
            </a:r>
            <a:r>
              <a:rPr lang="el-GR" dirty="0">
                <a:latin typeface="Times New Roman" pitchFamily="18" charset="0"/>
                <a:cs typeface="Times New Roman" pitchFamily="18" charset="0"/>
              </a:rPr>
              <a:t>) Να υπάρχουν χώροι στο κτίριο που εξυπηρετούνται </a:t>
            </a:r>
            <a:r>
              <a:rPr lang="el-GR" dirty="0" smtClean="0">
                <a:latin typeface="Times New Roman" pitchFamily="18" charset="0"/>
                <a:cs typeface="Times New Roman" pitchFamily="18" charset="0"/>
              </a:rPr>
              <a:t>με </a:t>
            </a:r>
            <a:r>
              <a:rPr lang="el-GR" dirty="0">
                <a:latin typeface="Times New Roman" pitchFamily="18" charset="0"/>
                <a:cs typeface="Times New Roman" pitchFamily="18" charset="0"/>
              </a:rPr>
              <a:t>διαφορετικά συστήματα θέρμανσης ή/και ψύξης </a:t>
            </a:r>
            <a:r>
              <a:rPr lang="el-GR" dirty="0" smtClean="0">
                <a:latin typeface="Times New Roman" pitchFamily="18" charset="0"/>
                <a:cs typeface="Times New Roman" pitchFamily="18" charset="0"/>
              </a:rPr>
              <a:t>ή/και </a:t>
            </a:r>
            <a:r>
              <a:rPr lang="el-GR" dirty="0">
                <a:latin typeface="Times New Roman" pitchFamily="18" charset="0"/>
                <a:cs typeface="Times New Roman" pitchFamily="18" charset="0"/>
              </a:rPr>
              <a:t>κλιματισμού λόγω διαφορετικών εσωτερικών </a:t>
            </a:r>
            <a:r>
              <a:rPr lang="el-GR" dirty="0" smtClean="0">
                <a:latin typeface="Times New Roman" pitchFamily="18" charset="0"/>
                <a:cs typeface="Times New Roman" pitchFamily="18" charset="0"/>
              </a:rPr>
              <a:t>συνθηκών. δ</a:t>
            </a:r>
            <a:r>
              <a:rPr lang="el-GR" dirty="0">
                <a:latin typeface="Times New Roman" pitchFamily="18" charset="0"/>
                <a:cs typeface="Times New Roman" pitchFamily="18" charset="0"/>
              </a:rPr>
              <a:t>) Να υπάρχουν χώροι στο κτίριο που παρουσιάζουν </a:t>
            </a:r>
            <a:r>
              <a:rPr lang="el-GR" dirty="0" smtClean="0">
                <a:latin typeface="Times New Roman" pitchFamily="18" charset="0"/>
                <a:cs typeface="Times New Roman" pitchFamily="18" charset="0"/>
              </a:rPr>
              <a:t>μεγάλες </a:t>
            </a:r>
            <a:r>
              <a:rPr lang="el-GR" dirty="0">
                <a:latin typeface="Times New Roman" pitchFamily="18" charset="0"/>
                <a:cs typeface="Times New Roman" pitchFamily="18" charset="0"/>
              </a:rPr>
              <a:t>διαφορές εσωτερικών κερδών ή/και ηλιακών </a:t>
            </a:r>
            <a:r>
              <a:rPr lang="el-GR" dirty="0" smtClean="0">
                <a:latin typeface="Times New Roman" pitchFamily="18" charset="0"/>
                <a:cs typeface="Times New Roman" pitchFamily="18" charset="0"/>
              </a:rPr>
              <a:t>κερδών </a:t>
            </a:r>
            <a:r>
              <a:rPr lang="el-GR" dirty="0">
                <a:latin typeface="Times New Roman" pitchFamily="18" charset="0"/>
                <a:cs typeface="Times New Roman" pitchFamily="18" charset="0"/>
              </a:rPr>
              <a:t>ή/και θερμικών </a:t>
            </a:r>
            <a:r>
              <a:rPr lang="el-GR" dirty="0" smtClean="0">
                <a:latin typeface="Times New Roman" pitchFamily="18" charset="0"/>
                <a:cs typeface="Times New Roman" pitchFamily="18" charset="0"/>
              </a:rPr>
              <a:t>απωλειών.  ε</a:t>
            </a:r>
            <a:r>
              <a:rPr lang="el-GR" dirty="0">
                <a:latin typeface="Times New Roman" pitchFamily="18" charset="0"/>
                <a:cs typeface="Times New Roman" pitchFamily="18" charset="0"/>
              </a:rPr>
              <a:t>) Να υπάρχουν χώροι στους οποίους το σύστημα του </a:t>
            </a:r>
            <a:r>
              <a:rPr lang="el-GR" dirty="0" smtClean="0">
                <a:latin typeface="Times New Roman" pitchFamily="18" charset="0"/>
                <a:cs typeface="Times New Roman" pitchFamily="18" charset="0"/>
              </a:rPr>
              <a:t>μηχανικού </a:t>
            </a:r>
            <a:r>
              <a:rPr lang="el-GR" dirty="0">
                <a:latin typeface="Times New Roman" pitchFamily="18" charset="0"/>
                <a:cs typeface="Times New Roman" pitchFamily="18" charset="0"/>
              </a:rPr>
              <a:t>αερισμού καλύπτει λιγότερο από το 80% της </a:t>
            </a:r>
            <a:r>
              <a:rPr lang="el-GR" dirty="0" smtClean="0">
                <a:latin typeface="Times New Roman" pitchFamily="18" charset="0"/>
                <a:cs typeface="Times New Roman" pitchFamily="18" charset="0"/>
              </a:rPr>
              <a:t>επιφάνειας </a:t>
            </a:r>
            <a:r>
              <a:rPr lang="el-GR" dirty="0">
                <a:latin typeface="Times New Roman" pitchFamily="18" charset="0"/>
                <a:cs typeface="Times New Roman" pitchFamily="18" charset="0"/>
              </a:rPr>
              <a:t>κάτοψης του χώρου.</a:t>
            </a:r>
          </a:p>
          <a:p>
            <a:pPr algn="just">
              <a:lnSpc>
                <a:spcPct val="170000"/>
              </a:lnSpc>
              <a:buNone/>
            </a:pPr>
            <a:r>
              <a:rPr lang="el-GR"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ΠΙΣΤΟΠΟΙΗΤΙΚΟ ΕΝΕΡΓΕΙΑΚΗΣ ΑΠΟΔΟΣΗΣ(ΠΕΑ)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a:bodyPr>
          <a:lstStyle/>
          <a:p>
            <a:pPr algn="just">
              <a:lnSpc>
                <a:spcPct val="150000"/>
              </a:lnSpc>
              <a:buNone/>
            </a:pPr>
            <a:r>
              <a:rPr lang="el-GR" sz="1400" dirty="0" smtClean="0">
                <a:latin typeface="Times New Roman" pitchFamily="18" charset="0"/>
                <a:cs typeface="Times New Roman" pitchFamily="18" charset="0"/>
              </a:rPr>
              <a:t>γ</a:t>
            </a:r>
            <a:r>
              <a:rPr lang="el-GR" sz="1400" dirty="0" smtClean="0">
                <a:latin typeface="Times New Roman" pitchFamily="18" charset="0"/>
                <a:cs typeface="Times New Roman" pitchFamily="18" charset="0"/>
              </a:rPr>
              <a:t>) Σε περίπτωση που το ΠΕΑ εκδίδεται στο πλαίσιο χρηματοδοτούμενων - από εθνικούς ή/και κοινοτικούς πόρους - προγραμμάτων, οι συστάσεις αναφέρονται, κατά προτεραιότητα, με βάση τις επιλέξιμες, κάθε φορά, παρεμβάσεις που ικανοποιούν τις απαιτήσεις του παρόντος κανονισμού και του προγράμματος, τις αντίστοιχες τιμολογούμενες δαπάνες, καθώς και την εξοικονομούμενη ενέργεια από τις παρεμβάσεις.</a:t>
            </a:r>
          </a:p>
          <a:p>
            <a:pPr algn="just">
              <a:lnSpc>
                <a:spcPct val="150000"/>
              </a:lnSpc>
              <a:buNone/>
            </a:pPr>
            <a:r>
              <a:rPr lang="el-GR" sz="1400" dirty="0" smtClean="0">
                <a:latin typeface="Times New Roman" pitchFamily="18" charset="0"/>
                <a:cs typeface="Times New Roman" pitchFamily="18" charset="0"/>
              </a:rPr>
              <a:t>δ) Για τη σύνταξη των συστάσεων βελτίωσης της ενεργειακής απόδοσης των κτιρίων, ο ενεργειακός επιθεωρητής δύναται να ανατρέχει σε κατάλογο προτεινόμενων συστάσεων, όπως καθορίζονται με σχετική ΤΟΤΕΕ</a:t>
            </a:r>
            <a:r>
              <a:rPr lang="el-GR" sz="1400" dirty="0" smtClean="0">
                <a:latin typeface="Times New Roman" pitchFamily="18" charset="0"/>
                <a:cs typeface="Times New Roman" pitchFamily="18" charset="0"/>
              </a:rPr>
              <a:t>.</a:t>
            </a:r>
            <a:endParaRPr lang="en-US" sz="1400" dirty="0" smtClean="0">
              <a:latin typeface="Times New Roman" pitchFamily="18" charset="0"/>
              <a:cs typeface="Times New Roman" pitchFamily="18" charset="0"/>
            </a:endParaRPr>
          </a:p>
          <a:p>
            <a:pPr algn="just">
              <a:lnSpc>
                <a:spcPct val="170000"/>
              </a:lnSpc>
              <a:buNone/>
            </a:pPr>
            <a:r>
              <a:rPr lang="el-GR" sz="1400" dirty="0" smtClean="0"/>
              <a:t>2. </a:t>
            </a:r>
            <a:r>
              <a:rPr lang="el-GR" sz="1400" dirty="0" smtClean="0">
                <a:latin typeface="Times New Roman" pitchFamily="18" charset="0"/>
                <a:cs typeface="Times New Roman" pitchFamily="18" charset="0"/>
              </a:rPr>
              <a:t>Μετά την περάτωση κατασκευής ή ριζικής ανακαίνισης νέου κτιρίου ή κτιριακής μονάδας αντίγραφο του ΠΕΑ προσκομίζεται στην οικεία Υπηρεσία Δόμησης συνοδευόμενο από πόρισμα του ενεργειακού επιθεωρητή, για την ικανοποίηση ή μη των ελάχιστων απαιτήσεων ενεργειακής απόδοσης, ήτοι:</a:t>
            </a:r>
          </a:p>
          <a:p>
            <a:pPr algn="just">
              <a:lnSpc>
                <a:spcPct val="170000"/>
              </a:lnSpc>
              <a:buNone/>
            </a:pPr>
            <a:r>
              <a:rPr lang="el-GR" sz="1400" dirty="0" smtClean="0">
                <a:latin typeface="Times New Roman" pitchFamily="18" charset="0"/>
                <a:cs typeface="Times New Roman" pitchFamily="18" charset="0"/>
              </a:rPr>
              <a:t>α) για την πλήρωση ή μη των προδιαγραφών των δομικών στοιχείων του κελύφους και των τεχνικών συστημάτων του κτιρίου ή της κτιριακής μονάδας και</a:t>
            </a:r>
          </a:p>
          <a:p>
            <a:pPr algn="just">
              <a:lnSpc>
                <a:spcPct val="170000"/>
              </a:lnSpc>
              <a:buNone/>
            </a:pPr>
            <a:r>
              <a:rPr lang="el-GR" sz="1400" dirty="0" smtClean="0">
                <a:latin typeface="Times New Roman" pitchFamily="18" charset="0"/>
                <a:cs typeface="Times New Roman" pitchFamily="18" charset="0"/>
              </a:rPr>
              <a:t>β) για την τήρηση ή μη της ενεργειακής κατηγορίας  που προσδιορίζεται στη ΜΕΑ.</a:t>
            </a:r>
          </a:p>
          <a:p>
            <a:pPr algn="just">
              <a:lnSpc>
                <a:spcPct val="150000"/>
              </a:lnSpc>
              <a:buNone/>
            </a:pPr>
            <a:endParaRPr lang="el-GR"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ΠΙΣΤΟΠΟΙΗΤΙΚΟ ΕΝΕΡΓΕΙΑΚΗΣ ΑΠΟΔΟΣΗΣ(ΠΕΑ)</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0000" lnSpcReduction="20000"/>
          </a:bodyPr>
          <a:lstStyle/>
          <a:p>
            <a:pPr algn="just">
              <a:lnSpc>
                <a:spcPct val="170000"/>
              </a:lnSpc>
              <a:buNone/>
            </a:pPr>
            <a:r>
              <a:rPr lang="el-GR" sz="3000" dirty="0" smtClean="0">
                <a:latin typeface="Times New Roman" pitchFamily="18" charset="0"/>
                <a:cs typeface="Times New Roman" pitchFamily="18" charset="0"/>
              </a:rPr>
              <a:t>Εάν </a:t>
            </a:r>
            <a:r>
              <a:rPr lang="el-GR" sz="3000" dirty="0" smtClean="0">
                <a:latin typeface="Times New Roman" pitchFamily="18" charset="0"/>
                <a:cs typeface="Times New Roman" pitchFamily="18" charset="0"/>
              </a:rPr>
              <a:t>διαπιστωθεί ότι δεν πληρούνται οι ελάχιστες απαιτήσεις ενεργειακής απόδοσης, τότε ο εκάστοτε ιδιοκτήτης/διαχειριστής του κτιρίου υποχρεούται να εφαρμόσει εντός προθεσμίας ενός (1) έτους από την έκδοση του ΠΕΑ, μέτρα βελτίωσης σύμφωνα με τις συστάσεις του Ενεργειακού Επιθεωρητή που αναφέρονται στο ΠΕΑ, τα οποία εξασφαλίζουν τα ανωτέρω (α) και (β). Ακολούθως, διενεργείται εκ νέου ενεργειακή επιθεώρηση και εκδίδεται νέο ΠΕΑ και σε περίπτωση μη ικανοποίησης  των ελάχιστων απαιτήσεων ενεργειακής απόδοσης,  εφαρμόζονται αναλόγως οι διατάξεις του άρθρου 382 του </a:t>
            </a:r>
            <a:r>
              <a:rPr lang="el-GR" sz="3000" dirty="0" err="1" smtClean="0">
                <a:latin typeface="Times New Roman" pitchFamily="18" charset="0"/>
                <a:cs typeface="Times New Roman" pitchFamily="18" charset="0"/>
              </a:rPr>
              <a:t>π.δ</a:t>
            </a:r>
            <a:r>
              <a:rPr lang="el-GR" sz="3000" dirty="0" smtClean="0">
                <a:latin typeface="Times New Roman" pitchFamily="18" charset="0"/>
                <a:cs typeface="Times New Roman" pitchFamily="18" charset="0"/>
              </a:rPr>
              <a:t>. 580/Δ/1999 (ΦΕΚ Α' 210) «Κώδικας Βασικής Πολεοδομικής Νομοθεσίας».</a:t>
            </a:r>
          </a:p>
          <a:p>
            <a:pPr algn="just">
              <a:lnSpc>
                <a:spcPct val="170000"/>
              </a:lnSpc>
              <a:buNone/>
            </a:pPr>
            <a:r>
              <a:rPr lang="el-GR" sz="3000" dirty="0" smtClean="0">
                <a:latin typeface="Times New Roman" pitchFamily="18" charset="0"/>
                <a:cs typeface="Times New Roman" pitchFamily="18" charset="0"/>
              </a:rPr>
              <a:t>3. Κάθε συμβολαιογράφος, για την κατάρτιση πράξεως αγοραπωλησίας ακινήτου, υποχρεούται να ελέγξει την εγκυρότητα του ΠΕΑ από το πληροφοριακό σύστημα του αρχείου επιθεώρησης κτιρίων, να μνημονεύσει στο συμβόλαιο τον αριθμό πρωτοκόλλου και τον αριθμό ασφαλείας του ΠΕΑ και να επισυνάψει σε αυτό επίσημο αντίγραφο του ΠΕΑ.</a:t>
            </a:r>
          </a:p>
          <a:p>
            <a:pPr algn="just">
              <a:lnSpc>
                <a:spcPct val="170000"/>
              </a:lnSpc>
              <a:buNone/>
            </a:pPr>
            <a:r>
              <a:rPr lang="el-GR" sz="3000" dirty="0" smtClean="0">
                <a:latin typeface="Times New Roman" pitchFamily="18" charset="0"/>
                <a:cs typeface="Times New Roman" pitchFamily="18" charset="0"/>
              </a:rPr>
              <a:t>4. Κατά τη μίσθωση σε νέο ενοικιαστή κτιρίου ή κτιριακής μονάδας, ο αριθμός πρωτοκόλλου του ΠΕΑ αναγράφεται υποχρεωτικά στην ηλεκτρονική εφαρμογή "Δήλωση Πληροφοριακών Στοιχείων Μισθώσεων Ακίνητης Περιουσίας" της ιστοσελίδας της Γενικής Γραμματείας Πληροφοριακών Συστημάτων (</a:t>
            </a:r>
            <a:r>
              <a:rPr lang="el-GR" sz="3000" dirty="0" err="1" smtClean="0">
                <a:latin typeface="Times New Roman" pitchFamily="18" charset="0"/>
                <a:cs typeface="Times New Roman" pitchFamily="18" charset="0"/>
              </a:rPr>
              <a:t>www.gsis.gr</a:t>
            </a:r>
            <a:r>
              <a:rPr lang="el-GR" sz="3000" dirty="0" smtClean="0">
                <a:latin typeface="Times New Roman" pitchFamily="18" charset="0"/>
                <a:cs typeface="Times New Roman" pitchFamily="18" charset="0"/>
              </a:rPr>
              <a:t>).</a:t>
            </a:r>
          </a:p>
          <a:p>
            <a:pPr algn="just">
              <a:lnSpc>
                <a:spcPct val="170000"/>
              </a:lnSpc>
              <a:buNone/>
            </a:pPr>
            <a:r>
              <a:rPr lang="el-GR" sz="3000" dirty="0" smtClean="0">
                <a:latin typeface="Times New Roman" pitchFamily="18" charset="0"/>
                <a:cs typeface="Times New Roman" pitchFamily="18" charset="0"/>
              </a:rPr>
              <a:t>5. Με σχετική ΤΟΤΕΕ καθορίζονται η μορφή και το οριστικό περιεχόμενο του ΠΕΑ.</a:t>
            </a:r>
          </a:p>
          <a:p>
            <a:pPr algn="just">
              <a:lnSpc>
                <a:spcPct val="170000"/>
              </a:lnSpc>
            </a:pPr>
            <a:endParaRPr lang="el-GR"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
            </a:r>
            <a:br>
              <a:rPr lang="el-GR" sz="3600" dirty="0" smtClean="0"/>
            </a:br>
            <a:r>
              <a:rPr lang="el-GR" sz="3600" dirty="0" smtClean="0">
                <a:latin typeface="Times New Roman" pitchFamily="18" charset="0"/>
                <a:cs typeface="Times New Roman" pitchFamily="18" charset="0"/>
              </a:rPr>
              <a:t>ΕΝΕΡΓΕΙΑΚΗ ΕΠΙΘΕΩΡΗΣΗ ΚΤΙΡΙΟΥ Η ΚΤΙΡΙΑΚΗΣ ΜΟΝΑΔΑΣ</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buNone/>
            </a:pPr>
            <a:r>
              <a:rPr lang="el-GR" dirty="0" smtClean="0">
                <a:latin typeface="Times New Roman" pitchFamily="18" charset="0"/>
                <a:cs typeface="Times New Roman" pitchFamily="18" charset="0"/>
              </a:rPr>
              <a:t>Στάδια</a:t>
            </a:r>
          </a:p>
          <a:p>
            <a:pPr algn="just">
              <a:lnSpc>
                <a:spcPct val="170000"/>
              </a:lnSpc>
            </a:pPr>
            <a:r>
              <a:rPr lang="el-GR" dirty="0" smtClean="0">
                <a:latin typeface="Times New Roman" pitchFamily="18" charset="0"/>
                <a:cs typeface="Times New Roman" pitchFamily="18" charset="0"/>
              </a:rPr>
              <a:t>Ανάθεση της ενεργειακής επιθεώρησης του κτιρίου στον ενεργειακό επιθεωρητή κατόπιν πρόσκλησης από τον ιδιοκτήτη / διαχειριστή του κτιρίου. Κατά την ανάθεση καθορίζονται με έγγραφη συμφωνία οι υποχρεώσεις των συμβαλλόμενων μερών, του ενεργειακού επιθεωρητή του ιδιοκτήτη / διαχειριστή (όπως παροχή γενικών πληροφοριών για τη χρήση και κατασκευή του κτιρίου, το ιδιοκτησιακό καθεστώς, παράδοση της άδειας δόμησης και τυχόν αρχιτεκτονικών και Η/Μ σχεδίων του κτιρίου ως </a:t>
            </a:r>
            <a:r>
              <a:rPr lang="el-GR" dirty="0" err="1" smtClean="0">
                <a:latin typeface="Times New Roman" pitchFamily="18" charset="0"/>
                <a:cs typeface="Times New Roman" pitchFamily="18" charset="0"/>
              </a:rPr>
              <a:t>κατασκευασθέντος</a:t>
            </a:r>
            <a:r>
              <a:rPr lang="el-GR" dirty="0" smtClean="0">
                <a:latin typeface="Times New Roman" pitchFamily="18" charset="0"/>
                <a:cs typeface="Times New Roman" pitchFamily="18" charset="0"/>
              </a:rPr>
              <a:t> κ.ά.), για τη διευκόλυνση της ενεργειακής επιθεώρησης.</a:t>
            </a:r>
          </a:p>
          <a:p>
            <a:pPr algn="just">
              <a:lnSpc>
                <a:spcPct val="170000"/>
              </a:lnSpc>
            </a:pPr>
            <a:r>
              <a:rPr lang="el-GR" dirty="0" smtClean="0">
                <a:latin typeface="Times New Roman" pitchFamily="18" charset="0"/>
                <a:cs typeface="Times New Roman" pitchFamily="18" charset="0"/>
              </a:rPr>
              <a:t>Ηλεκτρονική απόδοση Αριθμού Πρωτοκόλλου (ΑΠ) ενεργειακής επιθεώρησης, κατόπιν ηλεκτρονικής καταχώρησης των γενικών στοιχείων του κτιρίου σε ειδική μερίδα του, αρχείου επιθεωρήσεως κτιρίων. Ο ίδιος αριθμός πρωτοκόλλου χρησιμοποιείται για την ηλεκτρονική καταχώρηση του ΠΕΑ στο προαναφερόμενο Αρχείο.</a:t>
            </a:r>
          </a:p>
          <a:p>
            <a:pPr algn="just">
              <a:lnSpc>
                <a:spcPct val="170000"/>
              </a:lnSpc>
            </a:pPr>
            <a:r>
              <a:rPr lang="el-GR" dirty="0" smtClean="0">
                <a:latin typeface="Times New Roman" pitchFamily="18" charset="0"/>
                <a:cs typeface="Times New Roman" pitchFamily="18" charset="0"/>
              </a:rPr>
              <a:t> Επιτόπιος έλεγχος του ενεργειακού επιθεωρητή στο κτίριο.</a:t>
            </a:r>
          </a:p>
          <a:p>
            <a:pPr algn="just">
              <a:lnSpc>
                <a:spcPct val="170000"/>
              </a:lnSpc>
            </a:pP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ΕΝΕΡΓΕΙΑΚΗ ΕΠΙΘΕΩΡΗΣΗ ΚΤΙΡΙΟΥ Η ΚΤΙΡΙΑΚΗΣ ΜΟΝΑΔΑΣ</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pPr>
            <a:r>
              <a:rPr lang="el-GR" dirty="0" smtClean="0">
                <a:latin typeface="Times New Roman" pitchFamily="18" charset="0"/>
                <a:cs typeface="Times New Roman" pitchFamily="18" charset="0"/>
              </a:rPr>
              <a:t>Επαλήθευση των στοιχείων που του έχουν παρασχεθεί από τον ιδιοκτήτη / διαχειριστή και την καταγραφή όλων των απαραίτητων στοιχείων για τον υπολογισμό της ενεργειακής απόδοσης του κτιρίου και την έκδοση του ΠΕΑ. Εφόσον ο ενεργειακός επιθεωρητής  δεν έχει στη διάθεσή του τα αρχιτεκτονικά σχέδια του κτιρίου (κατόψεις, όψεις, τομές) «ως </a:t>
            </a:r>
            <a:r>
              <a:rPr lang="el-GR" dirty="0" err="1" smtClean="0">
                <a:latin typeface="Times New Roman" pitchFamily="18" charset="0"/>
                <a:cs typeface="Times New Roman" pitchFamily="18" charset="0"/>
              </a:rPr>
              <a:t>κατασκευασθέντος</a:t>
            </a:r>
            <a:r>
              <a:rPr lang="el-GR" dirty="0" smtClean="0">
                <a:latin typeface="Times New Roman" pitchFamily="18" charset="0"/>
                <a:cs typeface="Times New Roman" pitchFamily="18" charset="0"/>
              </a:rPr>
              <a:t>», συντάσσει σκαριφήματα για τη σχηματική αποτύπωση της γεωμετρίας του κτιρίου.</a:t>
            </a:r>
          </a:p>
          <a:p>
            <a:pPr algn="just">
              <a:lnSpc>
                <a:spcPct val="170000"/>
              </a:lnSpc>
            </a:pPr>
            <a:r>
              <a:rPr lang="el-GR" dirty="0" smtClean="0">
                <a:latin typeface="Times New Roman" pitchFamily="18" charset="0"/>
                <a:cs typeface="Times New Roman" pitchFamily="18" charset="0"/>
              </a:rPr>
              <a:t>Επεξεργασία </a:t>
            </a:r>
            <a:r>
              <a:rPr lang="el-GR" dirty="0" smtClean="0">
                <a:latin typeface="Times New Roman" pitchFamily="18" charset="0"/>
                <a:cs typeface="Times New Roman" pitchFamily="18" charset="0"/>
              </a:rPr>
              <a:t>των στοιχείων του κτιρίου με την εφαρμογή της μεθοδολογίας υπολογισμού της ενεργειακής απόδοσης κτιρίου, όπως αναφέρεται στο κεφάλαιο Β ́ της παρούσας. Από τους υπολογισμούς προκύπτει η ενεργειακή κατανάλωση του κτιρίου (για ΘΨΚ, ΖΝΧ και φωτισμό) και η αντίστοιχη ενεργειακή του κατάταξη.</a:t>
            </a:r>
          </a:p>
          <a:p>
            <a:pPr algn="just">
              <a:lnSpc>
                <a:spcPct val="170000"/>
              </a:lnSpc>
            </a:pPr>
            <a:r>
              <a:rPr lang="el-GR" dirty="0" smtClean="0">
                <a:latin typeface="Times New Roman" pitchFamily="18" charset="0"/>
                <a:cs typeface="Times New Roman" pitchFamily="18" charset="0"/>
              </a:rPr>
              <a:t>Σύνταξη του ΠΕΑ Κτιρίου.</a:t>
            </a:r>
          </a:p>
          <a:p>
            <a:pPr algn="just">
              <a:lnSpc>
                <a:spcPct val="170000"/>
              </a:lnSpc>
            </a:pPr>
            <a:r>
              <a:rPr lang="el-GR" dirty="0" smtClean="0">
                <a:latin typeface="Times New Roman" pitchFamily="18" charset="0"/>
                <a:cs typeface="Times New Roman" pitchFamily="18" charset="0"/>
              </a:rPr>
              <a:t>Ηλεκτρονική υποβολή και καταχώρηση του σε ειδική μερίδα του αρχείου επιθεώρησης κτιρίων, την έκδοση του ΠΕΑ και την παράδοση των συμφωνημένων αντιγράφων αυτού, σφραγισμένων και υπογεγραμμένων, στον ιδιοκτήτη / διαχειριστή, με μέριμνα του </a:t>
            </a:r>
            <a:r>
              <a:rPr lang="el-GR" dirty="0" err="1" smtClean="0">
                <a:latin typeface="Times New Roman" pitchFamily="18" charset="0"/>
                <a:cs typeface="Times New Roman" pitchFamily="18" charset="0"/>
              </a:rPr>
              <a:t>ενεργεια</a:t>
            </a:r>
            <a:r>
              <a:rPr lang="el-GR" dirty="0" smtClean="0">
                <a:latin typeface="Times New Roman" pitchFamily="18" charset="0"/>
                <a:cs typeface="Times New Roman" pitchFamily="18" charset="0"/>
              </a:rPr>
              <a:t>-</a:t>
            </a:r>
            <a:r>
              <a:rPr lang="el-GR" dirty="0" err="1" smtClean="0">
                <a:latin typeface="Times New Roman" pitchFamily="18" charset="0"/>
                <a:cs typeface="Times New Roman" pitchFamily="18" charset="0"/>
              </a:rPr>
              <a:t>κού</a:t>
            </a:r>
            <a:r>
              <a:rPr lang="el-GR" dirty="0" smtClean="0">
                <a:latin typeface="Times New Roman" pitchFamily="18" charset="0"/>
                <a:cs typeface="Times New Roman" pitchFamily="18" charset="0"/>
              </a:rPr>
              <a:t> επιθεωρητή.</a:t>
            </a:r>
          </a:p>
          <a:p>
            <a:pPr algn="just">
              <a:lnSpc>
                <a:spcPct val="170000"/>
              </a:lnSpc>
            </a:pP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ΕΝΕΡΓΕΙΑΚΗ ΕΠΙΘΕΩΡΗΣΗ ΚΤΙΡΙΟΥ Η ΚΤΙΡΙΑΚΗΣ ΜΟΝΑΔΑΣ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buNone/>
            </a:pPr>
            <a:endParaRPr lang="el-GR" dirty="0" smtClean="0"/>
          </a:p>
          <a:p>
            <a:pPr algn="just">
              <a:lnSpc>
                <a:spcPct val="170000"/>
              </a:lnSpc>
              <a:buNone/>
            </a:pPr>
            <a:r>
              <a:rPr lang="el-GR" sz="2600" dirty="0" smtClean="0">
                <a:latin typeface="Times New Roman" pitchFamily="18" charset="0"/>
                <a:cs typeface="Times New Roman" pitchFamily="18" charset="0"/>
              </a:rPr>
              <a:t> Έκθεση ενεργειακής επιθεώρησης:</a:t>
            </a:r>
          </a:p>
          <a:p>
            <a:pPr algn="just">
              <a:lnSpc>
                <a:spcPct val="170000"/>
              </a:lnSpc>
            </a:pPr>
            <a:r>
              <a:rPr lang="el-GR" sz="2600" dirty="0" smtClean="0">
                <a:latin typeface="Times New Roman" pitchFamily="18" charset="0"/>
                <a:cs typeface="Times New Roman" pitchFamily="18" charset="0"/>
              </a:rPr>
              <a:t> Κατά την ενεργειακή επιθεώρηση κτιρίων δύναται να συμπληρώνεται τυποποιημένο έντυπο έκθεσης ενεργειακής επιθεώρησης του κτιρίου, το οποίο περιλαμβάνει τα απαιτούμενα στοιχεία για τον υπολογισμό της ενεργειακής απόδοσης του κτιρίου και την έκδοση του ΠΕΑ. Το έντυπο διευκολύνει τον ενεργειακό επιθεωρητή στην ποιοτική και ποσοτική εκτίμηση των παραμέτρων που αφορούν στα δομικά στοιχεία του κελύφους και στα τεχνικά συστήματα των κτιρίων και συμβάλλει στη σύντομη διεξαγωγή της ενεργειακής επιθεώρησης.</a:t>
            </a:r>
          </a:p>
          <a:p>
            <a:pPr algn="just">
              <a:lnSpc>
                <a:spcPct val="170000"/>
              </a:lnSpc>
            </a:pPr>
            <a:r>
              <a:rPr lang="el-GR" sz="2600" dirty="0" smtClean="0">
                <a:latin typeface="Times New Roman" pitchFamily="18" charset="0"/>
                <a:cs typeface="Times New Roman" pitchFamily="18" charset="0"/>
              </a:rPr>
              <a:t>Το έντυπο έκθεσης ενεργειακής επιθεώρησης του κτιρίου περιλαμβάνει στοιχεία του κτιρίου που αφορούν: α) στο κτιριακό κέλυφος, β) στα συστήματα ΘΨΚ, γ) στο ΖΝΧ, δ) στο φωτισμό και η) στις παραμέτρους εσωτερικών συνθηκών άνεσης.</a:t>
            </a:r>
          </a:p>
          <a:p>
            <a:pPr algn="just">
              <a:lnSpc>
                <a:spcPct val="170000"/>
              </a:lnSpc>
            </a:pPr>
            <a:r>
              <a:rPr lang="el-GR" sz="2600" dirty="0" smtClean="0">
                <a:latin typeface="Times New Roman" pitchFamily="18" charset="0"/>
                <a:cs typeface="Times New Roman" pitchFamily="18" charset="0"/>
              </a:rPr>
              <a:t>Με σχετική ΤΟΤΕΕ καθορίζονται τυχόν επιπρόσθετα στοιχεία που απαιτούνται για την ενεργειακή επιθεώρηση κτιρίων και το περιεχόμενο του εντύπου έκθεσης ενεργειακής επιθεώρησης του κτιρίου.</a:t>
            </a:r>
          </a:p>
          <a:p>
            <a:endParaRPr lang="el-G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ΕΝΕΡΓΕΙΑΚΗ ΕΠΙΘΕΩΡΗΣΗ ΣΥΣΤΗΜΑΤΩΝ ΘΕΡΜΑΝΣΗΣ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85000" lnSpcReduction="10000"/>
          </a:bodyPr>
          <a:lstStyle/>
          <a:p>
            <a:pPr algn="just">
              <a:lnSpc>
                <a:spcPct val="150000"/>
              </a:lnSpc>
              <a:buNone/>
            </a:pPr>
            <a:r>
              <a:rPr lang="el-GR" sz="1600" dirty="0" smtClean="0">
                <a:latin typeface="Times New Roman" pitchFamily="18" charset="0"/>
                <a:cs typeface="Times New Roman" pitchFamily="18" charset="0"/>
              </a:rPr>
              <a:t>Στάδια</a:t>
            </a:r>
          </a:p>
          <a:p>
            <a:pPr algn="just">
              <a:lnSpc>
                <a:spcPct val="160000"/>
              </a:lnSpc>
            </a:pPr>
            <a:r>
              <a:rPr lang="el-GR" sz="1600" dirty="0" smtClean="0">
                <a:latin typeface="Times New Roman" pitchFamily="18" charset="0"/>
                <a:cs typeface="Times New Roman" pitchFamily="18" charset="0"/>
              </a:rPr>
              <a:t>Ανάθεση της ενεργειακής επιθεώρησης των συστημάτων θέρμανσης του κτιρίου στον ενεργειακό επιθεωρητή κατόπιν πρόσκλησης από τον ιδιοκτήτη / διαχειριστή του κτιρίου. Κατά την ανάθεση καθορίζονται με έγγραφη συμφωνία οι υποχρεώσεις των συμβαλλόμενων μερών, του ενεργειακού επιθεωρητή (όπως σύνταξη έκθεσης επιθεώρησης κ.ά.) και του ιδιοκτήτη / διαχειριστή (όπως παροχή γενικών πληροφοριών για τη χρήση και κατασκευή του κτιρίου, το ιδιοκτησιακό καθεστώς, παράδοση της άδειας δόμησης και τυχόν αρχιτεκτονικών και Η/Μ σχεδίων του κτιρίου ως </a:t>
            </a:r>
            <a:r>
              <a:rPr lang="el-GR" sz="1600" dirty="0" err="1" smtClean="0">
                <a:latin typeface="Times New Roman" pitchFamily="18" charset="0"/>
                <a:cs typeface="Times New Roman" pitchFamily="18" charset="0"/>
              </a:rPr>
              <a:t>κατασκευασθέντος</a:t>
            </a:r>
            <a:r>
              <a:rPr lang="el-GR" sz="1600" dirty="0" smtClean="0">
                <a:latin typeface="Times New Roman" pitchFamily="18" charset="0"/>
                <a:cs typeface="Times New Roman" pitchFamily="18" charset="0"/>
              </a:rPr>
              <a:t>, ου δελτίου εγκατάστασης κεντρικής θέρμανσης, του φύλλου συντήρησης και ρύθμισης των εγκαταστάσεων κεντρικής θέρμανσης κ.ά.), για τη διευκόλυνση της ενεργειακής επιθεώρησης.</a:t>
            </a:r>
          </a:p>
          <a:p>
            <a:pPr algn="just">
              <a:lnSpc>
                <a:spcPct val="160000"/>
              </a:lnSpc>
            </a:pPr>
            <a:r>
              <a:rPr lang="el-GR" sz="1600" dirty="0" smtClean="0">
                <a:latin typeface="Times New Roman" pitchFamily="18" charset="0"/>
                <a:cs typeface="Times New Roman" pitchFamily="18" charset="0"/>
              </a:rPr>
              <a:t>Ηλεκτρονική απόδοση Αριθμού Πρωτοκόλλου (ΑΠ) ενεργειακής επιθεώρησης, κατόπιν ηλεκτρονικής καταχώρησης των γενικών στοιχείων του κτιρίου σε ειδική μερίδα του αρχείου επιθεωρήσεως κτιρίων. Ο ίδιος αριθμός πρωτοκόλλου χρησιμοποιείται για την ηλεκτρονική καταχώρηση της έκθεσης επιθεώρησης συστήματος θέρμανσης, στο προαναφερόμενο αρχείο.</a:t>
            </a:r>
          </a:p>
          <a:p>
            <a:pPr algn="just">
              <a:lnSpc>
                <a:spcPct val="160000"/>
              </a:lnSpc>
            </a:pPr>
            <a:endParaRPr lang="el-GR" sz="1600" dirty="0" smtClean="0">
              <a:latin typeface="Times New Roman" pitchFamily="18" charset="0"/>
              <a:cs typeface="Times New Roman" pitchFamily="18" charset="0"/>
            </a:endParaRPr>
          </a:p>
          <a:p>
            <a:endParaRPr lang="el-G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ΕΝΕΡΓΕΙΑΚΗ ΕΠΙΘΕΩΡΗΣΗ ΣΥΣΤΗΜΑΤΩΝ ΘΕΡΜΑΝΣΗΣ</a:t>
            </a:r>
            <a:endParaRPr lang="el-GR" dirty="0"/>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pPr>
            <a:r>
              <a:rPr lang="el-GR" dirty="0" smtClean="0">
                <a:latin typeface="Times New Roman" pitchFamily="18" charset="0"/>
                <a:cs typeface="Times New Roman" pitchFamily="18" charset="0"/>
              </a:rPr>
              <a:t>Επιτόπιος έλεγχος του ενεργειακού επιθεωρητή στα </a:t>
            </a:r>
            <a:r>
              <a:rPr lang="el-GR" dirty="0" err="1" smtClean="0">
                <a:latin typeface="Times New Roman" pitchFamily="18" charset="0"/>
                <a:cs typeface="Times New Roman" pitchFamily="18" charset="0"/>
              </a:rPr>
              <a:t>προσβάσιμα</a:t>
            </a:r>
            <a:r>
              <a:rPr lang="el-GR" dirty="0" smtClean="0">
                <a:latin typeface="Times New Roman" pitchFamily="18" charset="0"/>
                <a:cs typeface="Times New Roman" pitchFamily="18" charset="0"/>
              </a:rPr>
              <a:t> τμήματα των κεντρικών συστημάτων θέρμανσης του κτιρίου (όπως οι μονάδες παραγωγής θερμότητας, το σύστημα ελέγχου, οι κυκλοφορητές κ.ά.), την επαλήθευση των στοιχείων που του έχουν παρασχεθεί από τον ιδιοκτήτη / διαχειριστή και την καταγραφή όλων των απαραίτητων στοιχείων για τη σύνταξη της  έκθεσης επιθεώρησης συστήματος θέρμανσης. Στον ενεργειακό επιθεωρητή παρέχεται από τον ιδιοκτήτη η δυνατότητα επίσκεψης των εσωτερικών κοινόχρηστων και ιδιόκτητων χώρων που πρόκειται να επιθεωρήσει. Τα στοιχεία που καταγράφονται λαμβάνονται από το δελτίο εγκατάστασης κεντρικής θέρμανσης και το φύλλο συντήρησης και ρύθμισης της καύσης των εγκαταστάσεων κεντρικής </a:t>
            </a:r>
            <a:r>
              <a:rPr lang="el-GR" dirty="0" smtClean="0">
                <a:latin typeface="Times New Roman" pitchFamily="18" charset="0"/>
                <a:cs typeface="Times New Roman" pitchFamily="18" charset="0"/>
              </a:rPr>
              <a:t>θέρμανσης</a:t>
            </a:r>
            <a:r>
              <a:rPr lang="en-US" dirty="0" smtClean="0">
                <a:latin typeface="Times New Roman" pitchFamily="18" charset="0"/>
                <a:cs typeface="Times New Roman" pitchFamily="18" charset="0"/>
              </a:rPr>
              <a:t>.</a:t>
            </a:r>
          </a:p>
          <a:p>
            <a:pPr algn="just">
              <a:lnSpc>
                <a:spcPct val="170000"/>
              </a:lnSpc>
            </a:pPr>
            <a:r>
              <a:rPr lang="el-GR" dirty="0" smtClean="0">
                <a:latin typeface="Times New Roman" pitchFamily="18" charset="0"/>
                <a:cs typeface="Times New Roman" pitchFamily="18" charset="0"/>
              </a:rPr>
              <a:t>Επεξεργασία των στοιχείων και την αξιολόγηση του βαθμού απόδοσης του λέβητα και του μεγέθους του (ονομαστική ισχύς), σε σχέση με τις απαιτήσεις θέρμανσης του κτιρίου. Επιπλέον, λαμβάνονται υπόψη οι μέσες τιμές για όμοια συστήματα θέρμανσης, όπως καθορίζονται σε εθνικά πρότυπα, τα οποία βασίζονται σε τυπολογίες λεβήτων και συστημάτων θέρμανσης.</a:t>
            </a:r>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ΕΝΕΡΓΕΙΑΚΗ ΕΠΙΘΕΩΡΗΣΗ ΣΥΣΤΗΜΑΤΩΝ ΘΕΡΜΑΝΣΗΣ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endParaRPr lang="el-GR" dirty="0" smtClean="0">
              <a:latin typeface="Times New Roman" pitchFamily="18" charset="0"/>
              <a:cs typeface="Times New Roman" pitchFamily="18" charset="0"/>
            </a:endParaRPr>
          </a:p>
          <a:p>
            <a:pPr algn="just">
              <a:lnSpc>
                <a:spcPct val="170000"/>
              </a:lnSpc>
            </a:pPr>
            <a:r>
              <a:rPr lang="el-GR" dirty="0" smtClean="0">
                <a:latin typeface="Times New Roman" pitchFamily="18" charset="0"/>
                <a:cs typeface="Times New Roman" pitchFamily="18" charset="0"/>
              </a:rPr>
              <a:t>Σύνταξη της έκθεσης επιθεώρησης συστήματος θέρμανσης με τα αποτελέσματα της αξιολόγησης, διαπιστώσεις και συστάσεις για την οικονομικώς συμφέρουσα βελτίωση της ενεργειακής απόδοσης του επιθεωρούμενου συστήματος ή την αντικατάστασή του. Οι συστάσεις βασίζονται στα αποτελέσματα της επιθεώρησης, λαμβάνοντας υπόψη και τη διαθεσιμότητα νέων τεχνολογιών. Για τη σύνταξη των συστάσεων βελτίωσης της ενεργειακής απόδοσης των συστημάτων θέρμανσης ο ενεργειακός επιθεωρητής δύναται να ανατρέχει σε κατάλογο προτεινόμενων συστάσεων, όπως καθορίζονται με σχετική ΤΟΤΕΕ.</a:t>
            </a:r>
          </a:p>
          <a:p>
            <a:pPr algn="just">
              <a:lnSpc>
                <a:spcPct val="170000"/>
              </a:lnSpc>
            </a:pPr>
            <a:r>
              <a:rPr lang="el-GR" dirty="0" smtClean="0">
                <a:latin typeface="Times New Roman" pitchFamily="18" charset="0"/>
                <a:cs typeface="Times New Roman" pitchFamily="18" charset="0"/>
              </a:rPr>
              <a:t>Ηλεκτρονική υποβολή και καταχώριση ειδική μερίδα του Αρχείου Επιθεώρησης Κτιρίων, την έκδοση της έκθεσης επιθεώρησης συστήματος θέρμανσης και την παράδοση των συμφωνημένων αντιγράφων αυτής, σφραγισμένων και υπογεγραμμένων, στον  ιδιοκτήτη / διαχειριστή, με μέριμνα του ενεργειακού επιθεωρητή.</a:t>
            </a:r>
          </a:p>
          <a:p>
            <a:pPr algn="just">
              <a:lnSpc>
                <a:spcPct val="170000"/>
              </a:lnSpc>
            </a:pP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sz="4000" dirty="0" smtClean="0">
                <a:latin typeface="Times New Roman" pitchFamily="18" charset="0"/>
                <a:cs typeface="Times New Roman" pitchFamily="18" charset="0"/>
              </a:rPr>
              <a:t>Ενεργειακή επιθεώρηση συστημάτων κλιματισμού</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32500" lnSpcReduction="20000"/>
          </a:bodyPr>
          <a:lstStyle/>
          <a:p>
            <a:pPr>
              <a:buNone/>
            </a:pPr>
            <a:r>
              <a:rPr lang="el-GR" sz="4000" dirty="0" smtClean="0">
                <a:latin typeface="Times New Roman" pitchFamily="18" charset="0"/>
                <a:cs typeface="Times New Roman" pitchFamily="18" charset="0"/>
              </a:rPr>
              <a:t>Στάδια</a:t>
            </a:r>
          </a:p>
          <a:p>
            <a:pPr algn="just">
              <a:lnSpc>
                <a:spcPct val="170000"/>
              </a:lnSpc>
            </a:pPr>
            <a:r>
              <a:rPr lang="el-GR" sz="4000" dirty="0" smtClean="0">
                <a:latin typeface="Times New Roman" pitchFamily="18" charset="0"/>
                <a:cs typeface="Times New Roman" pitchFamily="18" charset="0"/>
              </a:rPr>
              <a:t> Ανάθεση της ενεργειακής επιθεώρησης των συστημάτων κλιματισμού του κτιρίου στον ενεργειακό επιθεωρητή κατόπιν πρόσκλησης από τον ιδιοκτήτη / διαχειριστή του κτιρίου. Κατά την ανάθεση καθορίζονται με έγγραφη συμφωνία οι υποχρεώσεις των συμβαλλόμενων μερών, του ενεργειακού επιθεωρητή (όπως σύνταξη έκθεσης επιθεώρησης κ.ά.) και του ιδιοκτήτη / διαχειριστή (όπως παροχή γενικών πληροφοριών για τη χρήση και κατασκευή του κτιρίου, το ιδιοκτησιακό καθεστώς, παράδοση της άδειας δόμησης και τυχόν αρχιτεκτονικών και Η/Μ σχεδίων του κτιρίου ως </a:t>
            </a:r>
            <a:r>
              <a:rPr lang="el-GR" sz="4000" dirty="0" err="1" smtClean="0">
                <a:latin typeface="Times New Roman" pitchFamily="18" charset="0"/>
                <a:cs typeface="Times New Roman" pitchFamily="18" charset="0"/>
              </a:rPr>
              <a:t>κατασκευασθέντος</a:t>
            </a:r>
            <a:r>
              <a:rPr lang="el-GR" sz="4000" dirty="0" smtClean="0">
                <a:latin typeface="Times New Roman" pitchFamily="18" charset="0"/>
                <a:cs typeface="Times New Roman" pitchFamily="18" charset="0"/>
              </a:rPr>
              <a:t> κ.ά.), για τη διευκόλυνση της ενεργειακής επιθεώρησης.</a:t>
            </a:r>
          </a:p>
          <a:p>
            <a:pPr algn="just">
              <a:lnSpc>
                <a:spcPct val="170000"/>
              </a:lnSpc>
            </a:pPr>
            <a:r>
              <a:rPr lang="el-GR" sz="4000" dirty="0" smtClean="0">
                <a:latin typeface="Times New Roman" pitchFamily="18" charset="0"/>
                <a:cs typeface="Times New Roman" pitchFamily="18" charset="0"/>
              </a:rPr>
              <a:t>Ηλεκτρονική απόδοση Αριθμού Πρωτοκόλλου (ΑΠ) ενεργειακής επιθεώρησης, κατόπιν ηλεκτρονικής καταχώρησης των γενικών στοιχείων του κτιρίου σε ειδική μερίδα του προβλεπόμενου, από το άρθρο 17 του ν.4122/2013, όπως αντικαταστάθηκε από το άρθρο 54  του ν.4409/2016, αρχείου επιθεωρήσεως κτιρίων. Ο ίδιος αριθμός πρωτοκόλλου χρησιμοποιείται για την ηλεκτρονική καταχώριση της έκθεσης επιθεώρησης συστήματος κλιματισμού, στο προαναφερόμενο αρχείο</a:t>
            </a:r>
            <a:r>
              <a:rPr lang="el-GR" sz="4000" dirty="0" smtClean="0">
                <a:latin typeface="Times New Roman" pitchFamily="18" charset="0"/>
                <a:cs typeface="Times New Roman" pitchFamily="18" charset="0"/>
              </a:rPr>
              <a:t>.</a:t>
            </a:r>
            <a:endParaRPr lang="el-GR" sz="4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Ενεργειακή επιθεώρηση συστημάτων κλιματισμού</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smtClean="0">
                <a:latin typeface="Times New Roman" pitchFamily="18" charset="0"/>
                <a:cs typeface="Times New Roman" pitchFamily="18" charset="0"/>
              </a:rPr>
              <a:t>Επιτόπιος έλεγχος του ενεργειακού επιθεωρητή στα </a:t>
            </a:r>
            <a:r>
              <a:rPr lang="el-GR" dirty="0" err="1" smtClean="0">
                <a:latin typeface="Times New Roman" pitchFamily="18" charset="0"/>
                <a:cs typeface="Times New Roman" pitchFamily="18" charset="0"/>
              </a:rPr>
              <a:t>προσβάσιμα</a:t>
            </a:r>
            <a:r>
              <a:rPr lang="el-GR" dirty="0" smtClean="0">
                <a:latin typeface="Times New Roman" pitchFamily="18" charset="0"/>
                <a:cs typeface="Times New Roman" pitchFamily="18" charset="0"/>
              </a:rPr>
              <a:t> τμήματα των κεντρικών συστημάτων κλιματισμού του κτιρίου (όπως αντλίες θερμότητας, </a:t>
            </a:r>
            <a:r>
              <a:rPr lang="el-GR" dirty="0" err="1" smtClean="0">
                <a:latin typeface="Times New Roman" pitchFamily="18" charset="0"/>
                <a:cs typeface="Times New Roman" pitchFamily="18" charset="0"/>
              </a:rPr>
              <a:t>ψύκτες</a:t>
            </a:r>
            <a:r>
              <a:rPr lang="el-GR" dirty="0" smtClean="0">
                <a:latin typeface="Times New Roman" pitchFamily="18" charset="0"/>
                <a:cs typeface="Times New Roman" pitchFamily="18" charset="0"/>
              </a:rPr>
              <a:t>, κεντρικές κλιματιστικές μονάδες, κυκλοφορητές, σύστημα ελέγχου, κ.ά.), την επαλήθευση των στοιχείων που του έχουν παρασχεθεί από τον ιδιοκτήτη / διαχειριστή και την καταγραφή όλων των απαραίτητων στοιχείων για τη σύνταξη της έκθεσης επιθεώρησης συστήματος κλιματισμού. Στον ενεργειακό επιθεωρητή παρέχεται από τον ιδιοκτήτη η δυνατότητα επίσκεψης των εσωτερικών κοινόχρηστων και ιδιόκτητων χώρων που πρόκειται να επιθεωρήσει.</a:t>
            </a:r>
          </a:p>
          <a:p>
            <a:pPr algn="just">
              <a:lnSpc>
                <a:spcPct val="170000"/>
              </a:lnSpc>
            </a:pPr>
            <a:r>
              <a:rPr lang="el-GR" dirty="0" smtClean="0">
                <a:latin typeface="Times New Roman" pitchFamily="18" charset="0"/>
                <a:cs typeface="Times New Roman" pitchFamily="18" charset="0"/>
              </a:rPr>
              <a:t> Το σύστημα αερισμού, εφόσον υπάρχει, επιθεωρείται με το σύστημα κλιματισμού. Για το λόγο αυτό, στη διαδικασία επιθεώρησης του συστήματος κλιματισμού περιλαμβάνεται και η επιθεώρηση του συστήματος αερισμού και των κλιματιστικών μονάδων που υπάρχουν στο κτίριο ή τμήμα αυτού.</a:t>
            </a:r>
          </a:p>
          <a:p>
            <a:pPr algn="just">
              <a:lnSpc>
                <a:spcPct val="170000"/>
              </a:lnSpc>
            </a:pPr>
            <a:endParaRPr lang="el-GR" sz="3200" dirty="0" smtClean="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ΟΡΙΣΜΟΙ</a:t>
            </a:r>
            <a:br>
              <a:rPr lang="el-GR" dirty="0" smtClean="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"Συντελεστής σκίασης": Συντελεστής που δείχνει τον περιορισμό της ηλιακής ακτινοβολίας που προσπίπτει σε μια επιφάνεια λόγω ύπαρξης εξωτερικών εμποδίων, προεξοχών του κτιρίου ή/και συστημάτων </a:t>
            </a:r>
            <a:r>
              <a:rPr lang="el-GR" dirty="0" err="1" smtClean="0">
                <a:latin typeface="Times New Roman" pitchFamily="18" charset="0"/>
                <a:cs typeface="Times New Roman" pitchFamily="18" charset="0"/>
              </a:rPr>
              <a:t>ηλιοπροστασίας</a:t>
            </a:r>
            <a:r>
              <a:rPr lang="el-GR" dirty="0" smtClean="0">
                <a:latin typeface="Times New Roman" pitchFamily="18" charset="0"/>
                <a:cs typeface="Times New Roman" pitchFamily="18" charset="0"/>
              </a:rPr>
              <a:t> του κτιρίου.</a:t>
            </a:r>
          </a:p>
          <a:p>
            <a:pPr algn="just">
              <a:lnSpc>
                <a:spcPct val="170000"/>
              </a:lnSpc>
              <a:buNone/>
            </a:pPr>
            <a:r>
              <a:rPr lang="el-GR" dirty="0" smtClean="0">
                <a:latin typeface="Times New Roman" pitchFamily="18" charset="0"/>
                <a:cs typeface="Times New Roman" pitchFamily="18" charset="0"/>
              </a:rPr>
              <a:t>	 "Μέσος συντελεστής θερμικών απωλειών διανομής": Το ποσοστό συνολικών θερμικών απωλειών του δικτύου διανομής επί της συνολικής κατανάλωσης θερμικής ενέργειας ανά τελική χρήση (ΘΨΚ ή ΖΝΧ) του κτιρίου ή της θερμικής ζώνης.</a:t>
            </a:r>
          </a:p>
          <a:p>
            <a:pPr algn="just">
              <a:lnSpc>
                <a:spcPct val="170000"/>
              </a:lnSpc>
              <a:buNone/>
            </a:pPr>
            <a:r>
              <a:rPr lang="el-GR" dirty="0" smtClean="0">
                <a:latin typeface="Times New Roman" pitchFamily="18" charset="0"/>
                <a:cs typeface="Times New Roman" pitchFamily="18" charset="0"/>
              </a:rPr>
              <a:t>	 "Αερισμός μέσω χαραμάδων": Η ποσότητα αέρα που διέρχεται από τις χαραμάδες των </a:t>
            </a:r>
            <a:r>
              <a:rPr lang="el-GR" dirty="0" smtClean="0">
                <a:latin typeface="Times New Roman" pitchFamily="18" charset="0"/>
                <a:cs typeface="Times New Roman" pitchFamily="18" charset="0"/>
              </a:rPr>
              <a:t>κουφωμάτων</a:t>
            </a:r>
            <a:r>
              <a:rPr lang="en-US"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a:p>
            <a:endParaRPr lang="el-G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ΕΝΕΡΓΕΙΑΚΗ ΕΠΙΘΕΩΡΗΣΗ ΣΥΣΤΗΜΑΤΩΝ ΚΛΙΜΑΤΙΣΜΟΥ</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pPr>
            <a:r>
              <a:rPr lang="el-GR" dirty="0" smtClean="0">
                <a:latin typeface="Times New Roman" pitchFamily="18" charset="0"/>
                <a:cs typeface="Times New Roman" pitchFamily="18" charset="0"/>
              </a:rPr>
              <a:t>Επεξεργασία των στοιχείων και την αξιολόγηση του βαθμού απόδοσης του συστήματος κλιματισμού και του μεγέθους του (ονομαστική ισχύς), σε σχέση με τις απαιτήσεις ψύξης/θέρμανσης του κτιρίου. Επιπλέον, λαμβάνονται υπόψη οι μέσες τιμές για όμοια συστήματα κλιματισμού, όπως καθορίζονται σε εθνικά πρότυπα, τα οποία βασίζονται σε τυπολογίες συστημάτων κλιματισμού.</a:t>
            </a:r>
          </a:p>
          <a:p>
            <a:pPr algn="just">
              <a:lnSpc>
                <a:spcPct val="170000"/>
              </a:lnSpc>
            </a:pPr>
            <a:r>
              <a:rPr lang="el-GR" dirty="0" smtClean="0">
                <a:latin typeface="Times New Roman" pitchFamily="18" charset="0"/>
                <a:cs typeface="Times New Roman" pitchFamily="18" charset="0"/>
              </a:rPr>
              <a:t> Σύνταξη της έκθεσης επιθεώρησης συστήματος κλιματισμού με τα αποτελέσματα της αξιολόγησης, διαπιστώσεις και συστάσεις για την οικονομικώς συμφέρουσα βελτίωση της ενεργειακής απόδοσης του επιθεωρούμενου συστήματος ή την αντικατάστασή του. Οι συστάσεις βασίζονται στα αποτελέσματα της επιθεώρησης, λαμβάνοντας υπόψη και τη διαθεσιμότητα νέων τεχνολογιών. Για τη σύνταξη των συστάσεων βελτίωσης της ενεργειακής απόδοσης των συστημάτων κλιματισμού, ο ενεργειακός επιθεωρητής δύναται να ανατρέχει σε κατάλογο προτεινόμενων συστάσεων, όπως καθορίζονται με σχετική ΤΟΤΕΕ.</a:t>
            </a:r>
          </a:p>
          <a:p>
            <a:pPr algn="just">
              <a:lnSpc>
                <a:spcPct val="170000"/>
              </a:lnSpc>
            </a:pPr>
            <a:r>
              <a:rPr lang="el-GR" dirty="0" smtClean="0">
                <a:latin typeface="Times New Roman" pitchFamily="18" charset="0"/>
                <a:cs typeface="Times New Roman" pitchFamily="18" charset="0"/>
              </a:rPr>
              <a:t> Ηλεκτρονική υποβολή και την καταχώρηση σε ειδική μερίδα του αρχείου επιθεώρησης κτιρίων, την έκδοση της έκθεσης επιθεώρησης συστήματος κλιματισμού και την παράδοση των συμφωνημένων αντιγράφων αυτής, σφραγισμένων και υπογεγραμμένων, στον ιδιοκτήτη / διαχειριστή, με μέριμνα του ενεργειακού επιθεωρητή.</a:t>
            </a:r>
          </a:p>
          <a:p>
            <a:pPr algn="just">
              <a:lnSpc>
                <a:spcPct val="170000"/>
              </a:lnSpc>
            </a:pP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36712"/>
            <a:ext cx="8229600" cy="1080120"/>
          </a:xfrm>
        </p:spPr>
        <p:txBody>
          <a:bodyPr>
            <a:noAutofit/>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ΒΑΣΙΚΕΣ ΠΑΡΑΜΕΤΡΟΙ</a:t>
            </a:r>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395536" y="1916832"/>
            <a:ext cx="8291264" cy="4680520"/>
          </a:xfrm>
        </p:spPr>
        <p:txBody>
          <a:bodyPr>
            <a:normAutofit fontScale="32500" lnSpcReduction="20000"/>
          </a:bodyPr>
          <a:lstStyle/>
          <a:p>
            <a:pPr algn="just">
              <a:lnSpc>
                <a:spcPct val="170000"/>
              </a:lnSpc>
              <a:buNone/>
            </a:pPr>
            <a:r>
              <a:rPr lang="el-GR" dirty="0" smtClean="0"/>
              <a:t>	 </a:t>
            </a:r>
            <a:r>
              <a:rPr lang="el-GR" sz="4200" dirty="0">
                <a:latin typeface="Times New Roman" pitchFamily="18" charset="0"/>
                <a:cs typeface="Times New Roman" pitchFamily="18" charset="0"/>
              </a:rPr>
              <a:t>Η ενεργειακή απόδοση των κτιρίων </a:t>
            </a:r>
            <a:r>
              <a:rPr lang="el-GR" sz="4200" dirty="0" smtClean="0">
                <a:latin typeface="Times New Roman" pitchFamily="18" charset="0"/>
                <a:cs typeface="Times New Roman" pitchFamily="18" charset="0"/>
              </a:rPr>
              <a:t>προσδιορίζεται </a:t>
            </a:r>
            <a:r>
              <a:rPr lang="el-GR" sz="4200" dirty="0">
                <a:latin typeface="Times New Roman" pitchFamily="18" charset="0"/>
                <a:cs typeface="Times New Roman" pitchFamily="18" charset="0"/>
              </a:rPr>
              <a:t>με βάση μεθοδολογία υπολογισμού κατανάλωσης </a:t>
            </a:r>
            <a:r>
              <a:rPr lang="el-GR" sz="4200" dirty="0" smtClean="0">
                <a:latin typeface="Times New Roman" pitchFamily="18" charset="0"/>
                <a:cs typeface="Times New Roman" pitchFamily="18" charset="0"/>
              </a:rPr>
              <a:t>πρωτογενούς </a:t>
            </a:r>
            <a:r>
              <a:rPr lang="el-GR" sz="4200" dirty="0">
                <a:latin typeface="Times New Roman" pitchFamily="18" charset="0"/>
                <a:cs typeface="Times New Roman" pitchFamily="18" charset="0"/>
              </a:rPr>
              <a:t>ενέργειας. Η μεθοδολογία υπολογισμού </a:t>
            </a:r>
            <a:r>
              <a:rPr lang="el-GR" sz="4200" dirty="0" smtClean="0">
                <a:latin typeface="Times New Roman" pitchFamily="18" charset="0"/>
                <a:cs typeface="Times New Roman" pitchFamily="18" charset="0"/>
              </a:rPr>
              <a:t>της </a:t>
            </a:r>
            <a:r>
              <a:rPr lang="el-GR" sz="4200" dirty="0">
                <a:latin typeface="Times New Roman" pitchFamily="18" charset="0"/>
                <a:cs typeface="Times New Roman" pitchFamily="18" charset="0"/>
              </a:rPr>
              <a:t>ενεργειακής απόδοσης των κτιρίων βασίζεται στα </a:t>
            </a:r>
            <a:r>
              <a:rPr lang="el-GR" sz="4200" dirty="0" smtClean="0">
                <a:latin typeface="Times New Roman" pitchFamily="18" charset="0"/>
                <a:cs typeface="Times New Roman" pitchFamily="18" charset="0"/>
              </a:rPr>
              <a:t>ευρωπαϊκά πρότυπα καθορίζεται </a:t>
            </a:r>
            <a:r>
              <a:rPr lang="el-GR" sz="4200" dirty="0">
                <a:latin typeface="Times New Roman" pitchFamily="18" charset="0"/>
                <a:cs typeface="Times New Roman" pitchFamily="18" charset="0"/>
              </a:rPr>
              <a:t>λαμβάνοντας </a:t>
            </a:r>
            <a:r>
              <a:rPr lang="el-GR" sz="4200" dirty="0" smtClean="0">
                <a:latin typeface="Times New Roman" pitchFamily="18" charset="0"/>
                <a:cs typeface="Times New Roman" pitchFamily="18" charset="0"/>
              </a:rPr>
              <a:t>υπόψη </a:t>
            </a:r>
            <a:r>
              <a:rPr lang="el-GR" sz="4200" dirty="0">
                <a:latin typeface="Times New Roman" pitchFamily="18" charset="0"/>
                <a:cs typeface="Times New Roman" pitchFamily="18" charset="0"/>
              </a:rPr>
              <a:t>τουλάχιστον τα εξής:</a:t>
            </a:r>
          </a:p>
          <a:p>
            <a:pPr algn="just">
              <a:lnSpc>
                <a:spcPct val="170000"/>
              </a:lnSpc>
            </a:pPr>
            <a:r>
              <a:rPr lang="el-GR" sz="4200" dirty="0" smtClean="0">
                <a:latin typeface="Times New Roman" pitchFamily="18" charset="0"/>
                <a:cs typeface="Times New Roman" pitchFamily="18" charset="0"/>
              </a:rPr>
              <a:t> </a:t>
            </a:r>
            <a:r>
              <a:rPr lang="el-GR" sz="4200" dirty="0">
                <a:latin typeface="Times New Roman" pitchFamily="18" charset="0"/>
                <a:cs typeface="Times New Roman" pitchFamily="18" charset="0"/>
              </a:rPr>
              <a:t>την πραγματική κύρια χρήση του κτιρίου ή της </a:t>
            </a:r>
            <a:r>
              <a:rPr lang="el-GR" sz="4200" dirty="0" smtClean="0">
                <a:latin typeface="Times New Roman" pitchFamily="18" charset="0"/>
                <a:cs typeface="Times New Roman" pitchFamily="18" charset="0"/>
              </a:rPr>
              <a:t>κτιριακής </a:t>
            </a:r>
            <a:r>
              <a:rPr lang="el-GR" sz="4200" dirty="0">
                <a:latin typeface="Times New Roman" pitchFamily="18" charset="0"/>
                <a:cs typeface="Times New Roman" pitchFamily="18" charset="0"/>
              </a:rPr>
              <a:t>μονάδας, τις επιθυμητές συνθήκες </a:t>
            </a:r>
            <a:r>
              <a:rPr lang="el-GR" sz="4200" dirty="0" smtClean="0">
                <a:latin typeface="Times New Roman" pitchFamily="18" charset="0"/>
                <a:cs typeface="Times New Roman" pitchFamily="18" charset="0"/>
              </a:rPr>
              <a:t>εσωτερικού </a:t>
            </a:r>
            <a:r>
              <a:rPr lang="el-GR" sz="4200" dirty="0">
                <a:latin typeface="Times New Roman" pitchFamily="18" charset="0"/>
                <a:cs typeface="Times New Roman" pitchFamily="18" charset="0"/>
              </a:rPr>
              <a:t>περιβάλλοντος (θερμοκρασία, υγρασία, αερισμό), </a:t>
            </a:r>
            <a:r>
              <a:rPr lang="el-GR" sz="4200" dirty="0" smtClean="0">
                <a:latin typeface="Times New Roman" pitchFamily="18" charset="0"/>
                <a:cs typeface="Times New Roman" pitchFamily="18" charset="0"/>
              </a:rPr>
              <a:t>τα </a:t>
            </a:r>
            <a:r>
              <a:rPr lang="el-GR" sz="4200" dirty="0">
                <a:latin typeface="Times New Roman" pitchFamily="18" charset="0"/>
                <a:cs typeface="Times New Roman" pitchFamily="18" charset="0"/>
              </a:rPr>
              <a:t>χαρακτηριστικά λειτουργίας και τον αριθμό χρηστών,</a:t>
            </a:r>
          </a:p>
          <a:p>
            <a:pPr algn="just">
              <a:lnSpc>
                <a:spcPct val="170000"/>
              </a:lnSpc>
            </a:pPr>
            <a:r>
              <a:rPr lang="el-GR" sz="4200" dirty="0" smtClean="0">
                <a:latin typeface="Times New Roman" pitchFamily="18" charset="0"/>
                <a:cs typeface="Times New Roman" pitchFamily="18" charset="0"/>
              </a:rPr>
              <a:t>τα </a:t>
            </a:r>
            <a:r>
              <a:rPr lang="el-GR" sz="4200" dirty="0">
                <a:latin typeface="Times New Roman" pitchFamily="18" charset="0"/>
                <a:cs typeface="Times New Roman" pitchFamily="18" charset="0"/>
              </a:rPr>
              <a:t>κλιματικά δεδομένα της περιοχής του κτιρίου ή </a:t>
            </a:r>
            <a:r>
              <a:rPr lang="el-GR" sz="4200" dirty="0" smtClean="0">
                <a:latin typeface="Times New Roman" pitchFamily="18" charset="0"/>
                <a:cs typeface="Times New Roman" pitchFamily="18" charset="0"/>
              </a:rPr>
              <a:t>της </a:t>
            </a:r>
            <a:r>
              <a:rPr lang="el-GR" sz="4200" dirty="0">
                <a:latin typeface="Times New Roman" pitchFamily="18" charset="0"/>
                <a:cs typeface="Times New Roman" pitchFamily="18" charset="0"/>
              </a:rPr>
              <a:t>κτιριακής μονάδας (θερμοκρασία, σχετική και </a:t>
            </a:r>
            <a:r>
              <a:rPr lang="el-GR" sz="4200" dirty="0" smtClean="0">
                <a:latin typeface="Times New Roman" pitchFamily="18" charset="0"/>
                <a:cs typeface="Times New Roman" pitchFamily="18" charset="0"/>
              </a:rPr>
              <a:t>απόλυτη </a:t>
            </a:r>
            <a:r>
              <a:rPr lang="el-GR" sz="4200" dirty="0">
                <a:latin typeface="Times New Roman" pitchFamily="18" charset="0"/>
                <a:cs typeface="Times New Roman" pitchFamily="18" charset="0"/>
              </a:rPr>
              <a:t>υγρασία, ταχύτητα ανέμου και ηλιακή ακτινοβολία</a:t>
            </a:r>
            <a:r>
              <a:rPr lang="el-GR" sz="4200" dirty="0" smtClean="0">
                <a:latin typeface="Times New Roman" pitchFamily="18" charset="0"/>
                <a:cs typeface="Times New Roman" pitchFamily="18" charset="0"/>
              </a:rPr>
              <a:t>),</a:t>
            </a:r>
          </a:p>
          <a:p>
            <a:pPr algn="just">
              <a:lnSpc>
                <a:spcPct val="170000"/>
              </a:lnSpc>
            </a:pPr>
            <a:r>
              <a:rPr lang="el-GR" sz="4200" dirty="0" smtClean="0">
                <a:latin typeface="Times New Roman" pitchFamily="18" charset="0"/>
                <a:cs typeface="Times New Roman" pitchFamily="18" charset="0"/>
              </a:rPr>
              <a:t> </a:t>
            </a:r>
            <a:r>
              <a:rPr lang="el-GR" sz="4200" dirty="0">
                <a:latin typeface="Times New Roman" pitchFamily="18" charset="0"/>
                <a:cs typeface="Times New Roman" pitchFamily="18" charset="0"/>
              </a:rPr>
              <a:t>τα γεωμετρικά χαρακτηριστικά των δομικών </a:t>
            </a:r>
            <a:r>
              <a:rPr lang="el-GR" sz="4200" dirty="0" smtClean="0">
                <a:latin typeface="Times New Roman" pitchFamily="18" charset="0"/>
                <a:cs typeface="Times New Roman" pitchFamily="18" charset="0"/>
              </a:rPr>
              <a:t>στοιχείων </a:t>
            </a:r>
            <a:r>
              <a:rPr lang="el-GR" sz="4200" dirty="0">
                <a:latin typeface="Times New Roman" pitchFamily="18" charset="0"/>
                <a:cs typeface="Times New Roman" pitchFamily="18" charset="0"/>
              </a:rPr>
              <a:t>του κτιριακού κελύφους (μορφή του κτιρίου, </a:t>
            </a:r>
            <a:r>
              <a:rPr lang="el-GR" sz="4200" dirty="0" smtClean="0">
                <a:latin typeface="Times New Roman" pitchFamily="18" charset="0"/>
                <a:cs typeface="Times New Roman" pitchFamily="18" charset="0"/>
              </a:rPr>
              <a:t>διαφανείς </a:t>
            </a:r>
            <a:r>
              <a:rPr lang="el-GR" sz="4200" dirty="0">
                <a:latin typeface="Times New Roman" pitchFamily="18" charset="0"/>
                <a:cs typeface="Times New Roman" pitchFamily="18" charset="0"/>
              </a:rPr>
              <a:t>και μη επιφάνειες, σκίαστρα κ.ά.), σε σχέση με τον </a:t>
            </a:r>
            <a:r>
              <a:rPr lang="el-GR" sz="4200" dirty="0" smtClean="0">
                <a:latin typeface="Times New Roman" pitchFamily="18" charset="0"/>
                <a:cs typeface="Times New Roman" pitchFamily="18" charset="0"/>
              </a:rPr>
              <a:t>προσανατολισμό </a:t>
            </a:r>
            <a:r>
              <a:rPr lang="el-GR" sz="4200" dirty="0">
                <a:latin typeface="Times New Roman" pitchFamily="18" charset="0"/>
                <a:cs typeface="Times New Roman" pitchFamily="18" charset="0"/>
              </a:rPr>
              <a:t>και τα χαρακτηριστικά των εσωτερικών </a:t>
            </a:r>
            <a:r>
              <a:rPr lang="el-GR" sz="4200" dirty="0" smtClean="0">
                <a:latin typeface="Times New Roman" pitchFamily="18" charset="0"/>
                <a:cs typeface="Times New Roman" pitchFamily="18" charset="0"/>
              </a:rPr>
              <a:t>δομικών </a:t>
            </a:r>
            <a:r>
              <a:rPr lang="el-GR" sz="4200" dirty="0">
                <a:latin typeface="Times New Roman" pitchFamily="18" charset="0"/>
                <a:cs typeface="Times New Roman" pitchFamily="18" charset="0"/>
              </a:rPr>
              <a:t>στοιχείων (χωρίσματα κ.ά.),</a:t>
            </a:r>
          </a:p>
          <a:p>
            <a:pPr algn="just">
              <a:lnSpc>
                <a:spcPct val="170000"/>
              </a:lnSpc>
              <a:buNone/>
            </a:pPr>
            <a:r>
              <a:rPr lang="el-GR" sz="4200" dirty="0" smtClean="0">
                <a:latin typeface="Times New Roman" pitchFamily="18" charset="0"/>
                <a:cs typeface="Times New Roman" pitchFamily="18" charset="0"/>
              </a:rPr>
              <a:t> </a:t>
            </a:r>
            <a:endParaRPr lang="el-GR" sz="4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ΒΑΣΙΚΕΣ ΠΑΡΑΜΕΤΡΟΙ</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smtClean="0">
                <a:latin typeface="Times New Roman" pitchFamily="18" charset="0"/>
                <a:cs typeface="Times New Roman" pitchFamily="18" charset="0"/>
              </a:rPr>
              <a:t>τα </a:t>
            </a:r>
            <a:r>
              <a:rPr lang="el-GR" dirty="0" err="1" smtClean="0">
                <a:latin typeface="Times New Roman" pitchFamily="18" charset="0"/>
                <a:cs typeface="Times New Roman" pitchFamily="18" charset="0"/>
              </a:rPr>
              <a:t>θερμοφυσικά</a:t>
            </a:r>
            <a:r>
              <a:rPr lang="el-GR" dirty="0" smtClean="0">
                <a:latin typeface="Times New Roman" pitchFamily="18" charset="0"/>
                <a:cs typeface="Times New Roman" pitchFamily="18" charset="0"/>
              </a:rPr>
              <a:t> χαρακτηριστικά των δομικών στοιχείων του κτιριακού κελύφους (</a:t>
            </a:r>
            <a:r>
              <a:rPr lang="el-GR" dirty="0" err="1" smtClean="0">
                <a:latin typeface="Times New Roman" pitchFamily="18" charset="0"/>
                <a:cs typeface="Times New Roman" pitchFamily="18" charset="0"/>
              </a:rPr>
              <a:t>θερμοπερατότητα</a:t>
            </a:r>
            <a:r>
              <a:rPr lang="el-GR" dirty="0" smtClean="0">
                <a:latin typeface="Times New Roman" pitchFamily="18" charset="0"/>
                <a:cs typeface="Times New Roman" pitchFamily="18" charset="0"/>
              </a:rPr>
              <a:t>, θερμική μάζα, απορροφητικότητα ηλιακής ακτινοβολίας, διαπερατότητα κ.ά.).</a:t>
            </a:r>
          </a:p>
          <a:p>
            <a:pPr algn="just">
              <a:lnSpc>
                <a:spcPct val="170000"/>
              </a:lnSpc>
            </a:pPr>
            <a:r>
              <a:rPr lang="el-GR" dirty="0" smtClean="0">
                <a:latin typeface="Times New Roman" pitchFamily="18" charset="0"/>
                <a:cs typeface="Times New Roman" pitchFamily="18" charset="0"/>
              </a:rPr>
              <a:t> τα τεχνικά χαρακτηριστικά των Η/Μ συστημάτων  για ΘΨΚ και ΖΝΧ (τύπος συστημάτων, δίκτυο διανομής, απόδοση συστημάτων κ.α.),</a:t>
            </a:r>
          </a:p>
          <a:p>
            <a:pPr algn="just">
              <a:lnSpc>
                <a:spcPct val="170000"/>
              </a:lnSpc>
            </a:pPr>
            <a:r>
              <a:rPr lang="el-GR" dirty="0" smtClean="0">
                <a:latin typeface="Times New Roman" pitchFamily="18" charset="0"/>
                <a:cs typeface="Times New Roman" pitchFamily="18" charset="0"/>
              </a:rPr>
              <a:t> τα τεχνικά χαρακτηριστικά της εγκατάστασης γενικού φωτισμού (στα κτίρια του τριτογενούς τομέα),</a:t>
            </a:r>
          </a:p>
          <a:p>
            <a:pPr algn="just">
              <a:lnSpc>
                <a:spcPct val="170000"/>
              </a:lnSpc>
            </a:pPr>
            <a:r>
              <a:rPr lang="el-GR" dirty="0" smtClean="0">
                <a:latin typeface="Times New Roman" pitchFamily="18" charset="0"/>
                <a:cs typeface="Times New Roman" pitchFamily="18" charset="0"/>
              </a:rPr>
              <a:t> τα τεχνικά χαρακτηριστικά των διατάξεων αυτομάτου ελέγχου και ρύθμισης λειτουργίας των Η/Μ συστημάτων,1.8 το μηχανικό και φυσικό αερισμό, που περιλαμβάνει και την αεροστεγανότητα,1.9 τα παθητικά και υβριδικά ηλιακά συστήματα και την ηλιακή προστασία,1.10 την παθητική θέρμανση και δροσισμό,</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355</TotalTime>
  <Words>7830</Words>
  <Application>Microsoft Office PowerPoint</Application>
  <PresentationFormat>Προβολή στην οθόνη (4:3)</PresentationFormat>
  <Paragraphs>375</Paragraphs>
  <Slides>70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70</vt:i4>
      </vt:variant>
    </vt:vector>
  </HeadingPairs>
  <TitlesOfParts>
    <vt:vector size="71" baseType="lpstr">
      <vt:lpstr>Αστικό</vt:lpstr>
      <vt:lpstr>ΕΝΕΡΓΕΙΑΚΗ ΕΠΙΘΕΩΡΗΣΗ</vt:lpstr>
      <vt:lpstr>ΚΕΝΑΚ</vt:lpstr>
      <vt:lpstr> ΚΕΝΑΚ </vt:lpstr>
      <vt:lpstr> ΟΡΙΣΜΟΙ </vt:lpstr>
      <vt:lpstr>ΟΡΙΣΜΟΙ </vt:lpstr>
      <vt:lpstr> ΟΡΙΣΜΟΙ </vt:lpstr>
      <vt:lpstr>ΟΡΙΣΜΟΙ </vt:lpstr>
      <vt:lpstr> ΒΑΣΙΚΕΣ ΠΑΡΑΜΕΤΡΟΙ </vt:lpstr>
      <vt:lpstr>ΒΑΣΙΚΕΣ ΠΑΡΑΜΕΤΡΟΙ</vt:lpstr>
      <vt:lpstr> ΒΑΣΙΚΕΣ ΠΑΡΑΜΕΤΡΟΙ </vt:lpstr>
      <vt:lpstr> ΥΠΟΛΟΓΙΣΤΙΚΕΣ ΜΕΘΟΔΟΙ – ΔΕΔΟΜΕΝΑ ΥΠΟΛΟΓΙΣΜΟΥ </vt:lpstr>
      <vt:lpstr>ΥΠΟΛΟΓΙΣΤΙΚΕΣ ΜΕΘΟΔΟΙ – ΔΕΔΟΜΕΝΑ ΥΠΟΛΟΓΙΣΜΟΥ</vt:lpstr>
      <vt:lpstr>Διαφάνεια 13</vt:lpstr>
      <vt:lpstr>ΚΛΙΜΑΤΙΚΕΣ ΖΩΝΕΣ</vt:lpstr>
      <vt:lpstr>ΚΛΙΜΑΤΙΚΕΣ ΖΩΝΕΣ  </vt:lpstr>
      <vt:lpstr>Διαφάνεια 16</vt:lpstr>
      <vt:lpstr>  ΕΛΑΧΙΣΤΕΣ ΑΠΑΙΤΗΣΕΙΣ ΕΝΕΡΓΕΙΑΚΗΣ ΑΠΟΔΟΣΗΣ ΚΤΙΡΙΩΝ </vt:lpstr>
      <vt:lpstr>ΕΛΑΧΙΣΤΕΣ ΑΠΑΙΤΗΣΕΙΣ ΕΝΕΡΓΕΙΑΚΗΣ ΑΠΟΔΟΣΗΣ ΚΤΙΡΙΩΝ </vt:lpstr>
      <vt:lpstr>ΕΛΑΧΙΣΤΕΣ ΑΠΑΙΤΗΣΕΙΣ ΕΝΕΡΓΕΙΑΚΗΣ ΑΠΟΔΟΣΗΣ ΚΤΙΡΙΩΝ</vt:lpstr>
      <vt:lpstr>     ΕΛΑΧΙΣΤΕΣ ΑΠΑΙΤΗΣΕΙΣ ΕΝΕΡΓΕΙΑΚΗΣ ΑΠΟΔΟΣΗΣ ΚΤΙΡΙΩΝ  </vt:lpstr>
      <vt:lpstr>ΕΛΑΧΙΣΤΕΣ ΑΠΑΙΤΗΣΕΙΣ ΕΝΕΡΓΕΙΑΚΗΣ ΑΠΟΔΟΣΗΣ ΚΤΙΡΙΩΝ</vt:lpstr>
      <vt:lpstr>ΕΛΑΧΙΣΤΕΣ ΑΠΑΙΤΗΣΕΙΣ ΕΝΕΡΓΕΙΑΚΗΣ ΑΠΟΔΟΣΗΣ ΚΤΙΡΙΩΝ</vt:lpstr>
      <vt:lpstr> ΕΛΑΧΙΣΤΕΣ ΠΡΟΔΙΑΓΡΑΦΕΣ ΚΤΙΡΙΩΝ </vt:lpstr>
      <vt:lpstr>ΕΛΑΧΙΣΤΕΣ ΠΡΟΔΙΑΓΡΑΦΕΣ ΚΤΙΡΙΩΝ </vt:lpstr>
      <vt:lpstr> ΕΛΑΧΙΣΤΕΣ ΠΡΟΔΙΑΓΡΑΦΕΣ ΚΤΙΡΙΩΝ </vt:lpstr>
      <vt:lpstr> ΕΛΑΧΙΣΤΕΣ ΠΡΟΔΙΑΓΡΑΦΕΣ ΚΤΙΡΙΩΝ </vt:lpstr>
      <vt:lpstr>ΕΛΑΧΙΣΤΕΣ ΠΡΟΔΙΑΓΡΑΦΕΣ ΚΤΙΡΙΩΝ</vt:lpstr>
      <vt:lpstr> ΕΛΑΧΙΣΤΕΣ ΠΡΟΔΙΑΓΡΑΦΕΣ ΚΤΙΡΙΩΝ </vt:lpstr>
      <vt:lpstr>ΕΛΑΧΙΣΤΕΣ ΠΡΟΔΙΑΓΡΑΦΕΣ ΚΤΙΡΙΩΝ</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ΤΕΧΝΙΚΑ ΧΑΡΑΚΤΗΡΙΣΤΙΚΑ ΤΟΥ ΚΤΙΡΙΟΥ ΑΝΑΦΟΡΑΣ</vt:lpstr>
      <vt:lpstr>  ΚΑΤΗΓΟΡΙΕΣ ΕΝΕΡΓΕΙΑΚΗΣ ΑΠΟΔΟΣΗΣ  ΚΤΙΡΙΩΝ </vt:lpstr>
      <vt:lpstr>Διαφάνεια 43</vt:lpstr>
      <vt:lpstr>ΜΕΛΕΤΗ ΕΝΕΡΓΕΙΑΚΗΣ ΑΠΟΔΟΣΗΣ (ΜΕΑ)</vt:lpstr>
      <vt:lpstr>ΜΕΛΕΤΗ ΕΝΕΡΓΕΙΑΚΗΣ ΑΠΟΔΟΣΗΣ (ΜΕΑ)</vt:lpstr>
      <vt:lpstr>ΠΕΡΙΕΧΟΜΕΝΑ ΜΕΑ</vt:lpstr>
      <vt:lpstr>ΠΕΡΙΕΧΟΜΕΝΑ ΜΕΑ</vt:lpstr>
      <vt:lpstr>ΠΕΡΙΕΧΟΜΕΝΑ ΜΕΑ</vt:lpstr>
      <vt:lpstr>ΠΕΡΙΕΧΟΜΕΝΑ ΜΕΑ</vt:lpstr>
      <vt:lpstr>ΠΕΡΙΕΧΟΜΕΝΑ ΜΕΑ</vt:lpstr>
      <vt:lpstr>ΠΕΡΙΕΧΟΜΕΝΑ ΜΕΑ</vt:lpstr>
      <vt:lpstr>ΠΕΡΙΕΧΟΜΕΝΑ ΜΕΑ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ΠΙΣΤΟΠΟΙΗΤΙΚΟ ΕΝΕΡΓΕΙΑΚΗΣ ΑΠΟΔΟΣΗΣ(ΠΕΑ)</vt:lpstr>
      <vt:lpstr> ΕΝΕΡΓΕΙΑΚΗ ΕΠΙΘΕΩΡΗΣΗ ΚΤΙΡΙΟΥ Η ΚΤΙΡΙΑΚΗΣ ΜΟΝΑΔΑΣ </vt:lpstr>
      <vt:lpstr>ΕΝΕΡΓΕΙΑΚΗ ΕΠΙΘΕΩΡΗΣΗ ΚΤΙΡΙΟΥ Η ΚΤΙΡΙΑΚΗΣ ΜΟΝΑΔΑΣ </vt:lpstr>
      <vt:lpstr>ΕΝΕΡΓΕΙΑΚΗ ΕΠΙΘΕΩΡΗΣΗ ΚΤΙΡΙΟΥ Η ΚΤΙΡΙΑΚΗΣ ΜΟΝΑΔΑΣ</vt:lpstr>
      <vt:lpstr>ΕΝΕΡΓΕΙΑΚΗ ΕΠΙΘΕΩΡΗΣΗ ΣΥΣΤΗΜΑΤΩΝ ΘΕΡΜΑΝΣΗΣ</vt:lpstr>
      <vt:lpstr>ΕΝΕΡΓΕΙΑΚΗ ΕΠΙΘΕΩΡΗΣΗ ΣΥΣΤΗΜΑΤΩΝ ΘΕΡΜΑΝΣΗΣ</vt:lpstr>
      <vt:lpstr>ΕΝΕΡΓΕΙΑΚΗ ΕΠΙΘΕΩΡΗΣΗ ΣΥΣΤΗΜΑΤΩΝ ΘΕΡΜΑΝΣΗΣ</vt:lpstr>
      <vt:lpstr> Ενεργειακή επιθεώρηση συστημάτων κλιματισμού </vt:lpstr>
      <vt:lpstr>Ενεργειακή επιθεώρηση συστημάτων κλιματισμού</vt:lpstr>
      <vt:lpstr>ΕΝΕΡΓΕΙΑΚΗ ΕΠΙΘΕΩΡΗΣΗ ΣΥΣΤΗΜΑΤΩΝ ΚΛΙΜΑΤΙΣΜΟΥ</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lefthimiou</dc:creator>
  <cp:lastModifiedBy>nikos</cp:lastModifiedBy>
  <cp:revision>38</cp:revision>
  <dcterms:created xsi:type="dcterms:W3CDTF">2018-04-18T06:41:00Z</dcterms:created>
  <dcterms:modified xsi:type="dcterms:W3CDTF">2018-06-02T14:57:11Z</dcterms:modified>
</cp:coreProperties>
</file>