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7" r:id="rId2"/>
    <p:sldId id="353" r:id="rId3"/>
    <p:sldId id="319" r:id="rId4"/>
    <p:sldId id="320" r:id="rId5"/>
    <p:sldId id="321" r:id="rId6"/>
    <p:sldId id="275" r:id="rId7"/>
    <p:sldId id="335" r:id="rId8"/>
    <p:sldId id="332" r:id="rId9"/>
    <p:sldId id="354" r:id="rId10"/>
    <p:sldId id="351" r:id="rId11"/>
    <p:sldId id="352" r:id="rId12"/>
    <p:sldId id="334" r:id="rId13"/>
    <p:sldId id="292" r:id="rId14"/>
    <p:sldId id="293" r:id="rId15"/>
    <p:sldId id="313" r:id="rId16"/>
    <p:sldId id="355" r:id="rId17"/>
    <p:sldId id="356" r:id="rId18"/>
    <p:sldId id="357" r:id="rId19"/>
    <p:sldId id="295" r:id="rId20"/>
    <p:sldId id="338" r:id="rId21"/>
    <p:sldId id="322" r:id="rId22"/>
    <p:sldId id="323" r:id="rId23"/>
    <p:sldId id="324" r:id="rId24"/>
    <p:sldId id="325" r:id="rId25"/>
    <p:sldId id="326" r:id="rId26"/>
    <p:sldId id="327" r:id="rId27"/>
    <p:sldId id="328" r:id="rId28"/>
    <p:sldId id="329" r:id="rId29"/>
    <p:sldId id="339" r:id="rId30"/>
    <p:sldId id="340" r:id="rId31"/>
    <p:sldId id="341" r:id="rId32"/>
    <p:sldId id="342" r:id="rId33"/>
    <p:sldId id="343" r:id="rId34"/>
    <p:sldId id="344" r:id="rId35"/>
    <p:sldId id="346" r:id="rId36"/>
    <p:sldId id="330" r:id="rId37"/>
    <p:sldId id="331" r:id="rId38"/>
    <p:sldId id="296" r:id="rId39"/>
    <p:sldId id="297" r:id="rId40"/>
    <p:sldId id="298" r:id="rId41"/>
    <p:sldId id="347" r:id="rId42"/>
    <p:sldId id="348" r:id="rId43"/>
    <p:sldId id="302" r:id="rId44"/>
    <p:sldId id="299" r:id="rId45"/>
    <p:sldId id="358" r:id="rId46"/>
    <p:sldId id="359" r:id="rId47"/>
    <p:sldId id="360" r:id="rId48"/>
    <p:sldId id="361" r:id="rId49"/>
    <p:sldId id="336" r:id="rId50"/>
    <p:sldId id="369" r:id="rId51"/>
    <p:sldId id="368" r:id="rId52"/>
    <p:sldId id="363" r:id="rId53"/>
    <p:sldId id="364" r:id="rId54"/>
    <p:sldId id="365" r:id="rId55"/>
    <p:sldId id="366" r:id="rId56"/>
    <p:sldId id="367" r:id="rId57"/>
    <p:sldId id="349" r:id="rId58"/>
    <p:sldId id="350" r:id="rId59"/>
    <p:sldId id="304" r:id="rId60"/>
    <p:sldId id="306" r:id="rId61"/>
    <p:sldId id="315" r:id="rId62"/>
    <p:sldId id="278" r:id="rId63"/>
    <p:sldId id="280" r:id="rId64"/>
    <p:sldId id="279" r:id="rId65"/>
    <p:sldId id="288" r:id="rId66"/>
    <p:sldId id="281" r:id="rId67"/>
    <p:sldId id="289" r:id="rId68"/>
    <p:sldId id="290" r:id="rId69"/>
    <p:sldId id="291" r:id="rId70"/>
    <p:sldId id="269" r:id="rId71"/>
    <p:sldId id="270" r:id="rId72"/>
    <p:sldId id="271" r:id="rId73"/>
    <p:sldId id="272" r:id="rId74"/>
    <p:sldId id="285" r:id="rId75"/>
    <p:sldId id="276" r:id="rId76"/>
    <p:sldId id="318" r:id="rId77"/>
    <p:sldId id="307" r:id="rId78"/>
    <p:sldId id="316" r:id="rId79"/>
    <p:sldId id="317" r:id="rId80"/>
    <p:sldId id="362" r:id="rId81"/>
    <p:sldId id="337" r:id="rId82"/>
  </p:sldIdLst>
  <p:sldSz cx="9144000" cy="6858000" type="screen4x3"/>
  <p:notesSz cx="6858000" cy="9144000"/>
  <p:defaultTextStyle>
    <a:defPPr>
      <a:defRPr lang="el-G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FF0000"/>
    <a:srgbClr val="A50021"/>
    <a:srgbClr val="008080"/>
    <a:srgbClr val="FFFFCC"/>
    <a:srgbClr val="CC6600"/>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80" autoAdjust="0"/>
    <p:restoredTop sz="94660"/>
  </p:normalViewPr>
  <p:slideViewPr>
    <p:cSldViewPr>
      <p:cViewPr varScale="1">
        <p:scale>
          <a:sx n="104" d="100"/>
          <a:sy n="104" d="100"/>
        </p:scale>
        <p:origin x="1548"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21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ABEB22C-748C-4D27-8598-40C829D94B21}" type="slidenum">
              <a:rPr lang="el-GR"/>
              <a:pPr>
                <a:defRPr/>
              </a:pPr>
              <a:t>‹#›</a:t>
            </a:fld>
            <a:endParaRPr lang="el-GR"/>
          </a:p>
        </p:txBody>
      </p:sp>
    </p:spTree>
    <p:extLst>
      <p:ext uri="{BB962C8B-B14F-4D97-AF65-F5344CB8AC3E}">
        <p14:creationId xmlns:p14="http://schemas.microsoft.com/office/powerpoint/2010/main" val="8343909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2C609390-FB56-421A-9B7A-B8DBC614EBE5}" type="slidenum">
              <a:rPr lang="el-GR" smtClean="0"/>
              <a:t>21</a:t>
            </a:fld>
            <a:endParaRPr lang="el-GR"/>
          </a:p>
        </p:txBody>
      </p:sp>
    </p:spTree>
    <p:extLst>
      <p:ext uri="{BB962C8B-B14F-4D97-AF65-F5344CB8AC3E}">
        <p14:creationId xmlns:p14="http://schemas.microsoft.com/office/powerpoint/2010/main" val="320232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301">
              <a:defRPr/>
            </a:pPr>
            <a:r>
              <a:rPr lang="en-US" dirty="0" err="1"/>
              <a:t>Hirotec</a:t>
            </a:r>
            <a:r>
              <a:rPr lang="en-US" dirty="0"/>
              <a:t> is a $1.6B global automotive tier1 supplier. They produce 7 million doors and 1.5 million exhaust systems annually. Being an automotive tier1 suppliers puts a lot of pressure on delivery commitment and thus, one of </a:t>
            </a:r>
            <a:r>
              <a:rPr lang="en-US" dirty="0" err="1"/>
              <a:t>Hirotec’s</a:t>
            </a:r>
            <a:r>
              <a:rPr lang="en-US" dirty="0"/>
              <a:t> critical priority is to ensure continuous operations, and to minimize unplanned downtime in its manufacturing facilities. </a:t>
            </a:r>
          </a:p>
          <a:p>
            <a:pPr defTabSz="897301">
              <a:defRPr/>
            </a:pPr>
            <a:endParaRPr lang="en-US" dirty="0"/>
          </a:p>
          <a:p>
            <a:pPr defTabSz="897301">
              <a:defRPr/>
            </a:pPr>
            <a:r>
              <a:rPr lang="en-US" dirty="0"/>
              <a:t>According to industry benchmarks, in North America, the cost of unplanned downtime to automobile OEMs is $1.3M per hour. That’s $361 per second. If it takes a 3 minute phone call to report an issue, you can lose $70,000 just to tell someone you have a problem.</a:t>
            </a:r>
          </a:p>
          <a:p>
            <a:pPr defTabSz="897301">
              <a:defRPr/>
            </a:pPr>
            <a:endParaRPr lang="en-US" dirty="0"/>
          </a:p>
          <a:p>
            <a:pPr defTabSz="897301">
              <a:defRPr/>
            </a:pPr>
            <a:r>
              <a:rPr lang="en-US" dirty="0"/>
              <a:t>They turned to </a:t>
            </a:r>
            <a:r>
              <a:rPr lang="en-US" dirty="0" err="1"/>
              <a:t>ThingWorx</a:t>
            </a:r>
            <a:r>
              <a:rPr lang="en-US" dirty="0"/>
              <a:t> and PTC to get started on their industry 4.0 journey. Within just 6 weeks, they deployed their first pilot and went live with remote real-time visibility into critical manufacturing equipment. They also use </a:t>
            </a:r>
            <a:r>
              <a:rPr lang="en-US" dirty="0" err="1"/>
              <a:t>ThingWorx</a:t>
            </a:r>
            <a:r>
              <a:rPr lang="en-US" dirty="0"/>
              <a:t> for analytics and are looking at augmented reality.</a:t>
            </a:r>
          </a:p>
          <a:p>
            <a:endParaRPr lang="en-US" dirty="0"/>
          </a:p>
        </p:txBody>
      </p:sp>
      <p:sp>
        <p:nvSpPr>
          <p:cNvPr id="4" name="Slide Number Placeholder 3"/>
          <p:cNvSpPr>
            <a:spLocks noGrp="1"/>
          </p:cNvSpPr>
          <p:nvPr>
            <p:ph type="sldNum" sz="quarter" idx="10"/>
          </p:nvPr>
        </p:nvSpPr>
        <p:spPr/>
        <p:txBody>
          <a:bodyPr/>
          <a:lstStyle/>
          <a:p>
            <a:fld id="{495F688D-3F93-4DCD-BE4F-1CFAE96663DE}" type="slidenum">
              <a:rPr lang="en-US" smtClean="0"/>
              <a:t>38</a:t>
            </a:fld>
            <a:endParaRPr lang="en-US" dirty="0"/>
          </a:p>
        </p:txBody>
      </p:sp>
    </p:spTree>
    <p:extLst>
      <p:ext uri="{BB962C8B-B14F-4D97-AF65-F5344CB8AC3E}">
        <p14:creationId xmlns:p14="http://schemas.microsoft.com/office/powerpoint/2010/main" val="194940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Airbus is a  multibillion-dollar European aircraft maker, which controls half the worldwide commercial airplane market. Airbus believes that by connecting both the people and tools to </a:t>
            </a:r>
            <a:r>
              <a:rPr lang="en-US" dirty="0" err="1"/>
              <a:t>ThingWorx</a:t>
            </a:r>
            <a:r>
              <a:rPr lang="en-US" dirty="0"/>
              <a:t> manufacturing speed increases and quality improves.</a:t>
            </a:r>
          </a:p>
          <a:p>
            <a:endParaRPr lang="en-US" dirty="0"/>
          </a:p>
          <a:p>
            <a:r>
              <a:rPr lang="en-US" dirty="0"/>
              <a:t>Challenges:</a:t>
            </a:r>
          </a:p>
          <a:p>
            <a:r>
              <a:rPr lang="en-US" dirty="0"/>
              <a:t>- Complex assembly thousands of manual steps by operators</a:t>
            </a:r>
          </a:p>
          <a:p>
            <a:r>
              <a:rPr lang="en-US" dirty="0"/>
              <a:t>- Paper for assembly instructions and quality inspection</a:t>
            </a:r>
          </a:p>
          <a:p>
            <a:r>
              <a:rPr lang="en-US" dirty="0"/>
              <a:t>- Critical data trapped in enterprise systems and complicated to access</a:t>
            </a:r>
          </a:p>
          <a:p>
            <a:r>
              <a:rPr lang="en-US" dirty="0"/>
              <a:t>- A single assembly mistake can be costly</a:t>
            </a:r>
          </a:p>
          <a:p>
            <a:endParaRPr lang="en-US" dirty="0"/>
          </a:p>
          <a:p>
            <a:r>
              <a:rPr lang="en-US" dirty="0"/>
              <a:t>Airbus has implemented a </a:t>
            </a:r>
            <a:r>
              <a:rPr lang="en-US" dirty="0" err="1"/>
              <a:t>ThingWorx</a:t>
            </a:r>
            <a:r>
              <a:rPr lang="en-US" dirty="0"/>
              <a:t> solution to monitoring the installation of thousands of fasteners.  By connecting both the people and the robotic tools to the solution the worker on the factory floor can use a tablet or smart glasses to scan an airplane’s metal skin and determine what size bolt is needed in a given hole, and the torque required to install it.  That information can be automatically sent to a robotic tool, which completes the task.  This connectivity improves quality and makes the process quicker compared to a manual process. </a:t>
            </a:r>
          </a:p>
          <a:p>
            <a:endParaRPr lang="en-US" dirty="0"/>
          </a:p>
          <a:p>
            <a:r>
              <a:rPr lang="en-US" dirty="0"/>
              <a:t>The </a:t>
            </a:r>
            <a:r>
              <a:rPr lang="en-US" dirty="0" err="1"/>
              <a:t>ThingWorx</a:t>
            </a:r>
            <a:r>
              <a:rPr lang="en-US" dirty="0"/>
              <a:t> solution is also being used to deliver digital work instructions to the plant floor.  Previously operators were working with as many as three screens in addition to paper to view work instructions.</a:t>
            </a:r>
          </a:p>
          <a:p>
            <a:r>
              <a:rPr lang="en-US" dirty="0"/>
              <a:t> </a:t>
            </a:r>
          </a:p>
          <a:p>
            <a:r>
              <a:rPr lang="en-US" dirty="0"/>
              <a:t>Benefits:</a:t>
            </a:r>
          </a:p>
          <a:p>
            <a:r>
              <a:rPr lang="en-US" dirty="0"/>
              <a:t>- Manage and check operator’s tasks with intelligence added to tools and systems</a:t>
            </a:r>
          </a:p>
          <a:p>
            <a:r>
              <a:rPr lang="en-US" dirty="0"/>
              <a:t>- Error proof manual operations, prevent operator mistakes and failures</a:t>
            </a:r>
          </a:p>
          <a:p>
            <a:r>
              <a:rPr lang="en-US" dirty="0"/>
              <a:t>- Real-time closed loop verification improve quality decreases re-work</a:t>
            </a:r>
          </a:p>
          <a:p>
            <a:endParaRPr lang="en-US" dirty="0"/>
          </a:p>
        </p:txBody>
      </p:sp>
      <p:sp>
        <p:nvSpPr>
          <p:cNvPr id="4" name="Slide Number Placeholder 3"/>
          <p:cNvSpPr>
            <a:spLocks noGrp="1"/>
          </p:cNvSpPr>
          <p:nvPr>
            <p:ph type="sldNum" sz="quarter" idx="10"/>
          </p:nvPr>
        </p:nvSpPr>
        <p:spPr/>
        <p:txBody>
          <a:bodyPr/>
          <a:lstStyle/>
          <a:p>
            <a:fld id="{13106E9B-4521-40D2-92B0-11D9407C5A35}" type="slidenum">
              <a:rPr lang="en-US" smtClean="0"/>
              <a:t>39</a:t>
            </a:fld>
            <a:endParaRPr lang="en-US" dirty="0"/>
          </a:p>
        </p:txBody>
      </p:sp>
    </p:spTree>
    <p:extLst>
      <p:ext uri="{BB962C8B-B14F-4D97-AF65-F5344CB8AC3E}">
        <p14:creationId xmlns:p14="http://schemas.microsoft.com/office/powerpoint/2010/main" val="8284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Solar Turbines is a manufacturer of highly complex and highly customized equipment: 200 feet long gas turbine power generators. Solar Turbines is a wholly owned subsidiary of Caterpillar Inc., designs and manufactures industrial gas turbines for onshore and offshore electrical power generation, for marine propulsion and for producing, processing and transporting natural gas and oil.</a:t>
            </a:r>
          </a:p>
          <a:p>
            <a:endParaRPr lang="en-US" dirty="0"/>
          </a:p>
          <a:p>
            <a:r>
              <a:rPr lang="en-US" dirty="0"/>
              <a:t>They turned to PTC to digitize process planning and to drive paperless shop floor with the electronic delivery of work instructions on the shop floor. They use PTC solutions to digitally perform </a:t>
            </a:r>
            <a:r>
              <a:rPr lang="en-US" dirty="0" err="1"/>
              <a:t>eBOm-mBOM</a:t>
            </a:r>
            <a:r>
              <a:rPr lang="en-US" dirty="0"/>
              <a:t> transformation, to create process plan directly from 3D data and to transform the shop floor into a paperless environment by providing all the required work instruction information on a single screen to operators on the shop floor. </a:t>
            </a:r>
          </a:p>
          <a:p>
            <a:endParaRPr lang="en-US" dirty="0"/>
          </a:p>
          <a:p>
            <a:r>
              <a:rPr lang="en-US" dirty="0"/>
              <a:t>Looking to provide work instructions to operators in real-time using AR and fixed screens.</a:t>
            </a:r>
          </a:p>
          <a:p>
            <a:endParaRPr lang="en-US" dirty="0"/>
          </a:p>
        </p:txBody>
      </p:sp>
      <p:sp>
        <p:nvSpPr>
          <p:cNvPr id="4" name="Slide Number Placeholder 3"/>
          <p:cNvSpPr>
            <a:spLocks noGrp="1"/>
          </p:cNvSpPr>
          <p:nvPr>
            <p:ph type="sldNum" sz="quarter" idx="10"/>
          </p:nvPr>
        </p:nvSpPr>
        <p:spPr/>
        <p:txBody>
          <a:bodyPr/>
          <a:lstStyle/>
          <a:p>
            <a:fld id="{495F688D-3F93-4DCD-BE4F-1CFAE96663DE}" type="slidenum">
              <a:rPr lang="en-US" smtClean="0"/>
              <a:t>40</a:t>
            </a:fld>
            <a:endParaRPr lang="en-US" dirty="0"/>
          </a:p>
        </p:txBody>
      </p:sp>
    </p:spTree>
    <p:extLst>
      <p:ext uri="{BB962C8B-B14F-4D97-AF65-F5344CB8AC3E}">
        <p14:creationId xmlns:p14="http://schemas.microsoft.com/office/powerpoint/2010/main" val="1014794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9ABEB22C-748C-4D27-8598-40C829D94B21}" type="slidenum">
              <a:rPr lang="el-GR" smtClean="0"/>
              <a:pPr>
                <a:defRPr/>
              </a:pPr>
              <a:t>43</a:t>
            </a:fld>
            <a:endParaRPr lang="el-GR"/>
          </a:p>
        </p:txBody>
      </p:sp>
    </p:spTree>
    <p:extLst>
      <p:ext uri="{BB962C8B-B14F-4D97-AF65-F5344CB8AC3E}">
        <p14:creationId xmlns:p14="http://schemas.microsoft.com/office/powerpoint/2010/main" val="279599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9ABEB22C-748C-4D27-8598-40C829D94B21}" type="slidenum">
              <a:rPr lang="el-GR" smtClean="0"/>
              <a:pPr>
                <a:defRPr/>
              </a:pPr>
              <a:t>44</a:t>
            </a:fld>
            <a:endParaRPr lang="el-GR"/>
          </a:p>
        </p:txBody>
      </p:sp>
    </p:spTree>
    <p:extLst>
      <p:ext uri="{BB962C8B-B14F-4D97-AF65-F5344CB8AC3E}">
        <p14:creationId xmlns:p14="http://schemas.microsoft.com/office/powerpoint/2010/main" val="156042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smtClean="0">
                <a:solidFill>
                  <a:schemeClr val="tx1"/>
                </a:solidFill>
                <a:latin typeface="Times New Roman" pitchFamily="18" charset="0"/>
                <a:ea typeface="+mn-ea"/>
                <a:cs typeface="+mn-cs"/>
              </a:rPr>
              <a:t>Platooning is typically used for self-driving vehicles. The lead vehicle detects the lane and traffic condition to decide the optimal speed to maneuver. This information is then communicated through the following vehicles in the platoon. Each car has vehicle-to-vehicle (V2V) communication capabilities and controls for driving safety. The lead vehicle gathers the information, such as the location of the fleet and the operating condition of each vehicle and reports to the office. </a:t>
            </a:r>
            <a:endParaRPr lang="el-GR" dirty="0"/>
          </a:p>
        </p:txBody>
      </p:sp>
      <p:sp>
        <p:nvSpPr>
          <p:cNvPr id="4" name="Θέση αριθμού διαφάνειας 3"/>
          <p:cNvSpPr>
            <a:spLocks noGrp="1"/>
          </p:cNvSpPr>
          <p:nvPr>
            <p:ph type="sldNum" sz="quarter" idx="10"/>
          </p:nvPr>
        </p:nvSpPr>
        <p:spPr/>
        <p:txBody>
          <a:bodyPr/>
          <a:lstStyle/>
          <a:p>
            <a:fld id="{84442AB8-7F45-4392-B0F6-496DB1A364CD}" type="slidenum">
              <a:rPr lang="el-GR" altLang="el-GR" smtClean="0"/>
              <a:pPr/>
              <a:t>56</a:t>
            </a:fld>
            <a:endParaRPr lang="el-GR" altLang="el-GR"/>
          </a:p>
        </p:txBody>
      </p:sp>
    </p:spTree>
    <p:extLst>
      <p:ext uri="{BB962C8B-B14F-4D97-AF65-F5344CB8AC3E}">
        <p14:creationId xmlns:p14="http://schemas.microsoft.com/office/powerpoint/2010/main" val="644554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442E2C55-803A-44A6-8B6D-4F8A72743B05}" type="slidenum">
              <a:rPr lang="el-GR" smtClean="0"/>
              <a:t>80</a:t>
            </a:fld>
            <a:endParaRPr lang="el-GR"/>
          </a:p>
        </p:txBody>
      </p:sp>
    </p:spTree>
    <p:extLst>
      <p:ext uri="{BB962C8B-B14F-4D97-AF65-F5344CB8AC3E}">
        <p14:creationId xmlns:p14="http://schemas.microsoft.com/office/powerpoint/2010/main" val="341699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5"/>
          <p:cNvSpPr>
            <a:spLocks noGrp="1" noChangeArrowheads="1"/>
          </p:cNvSpPr>
          <p:nvPr>
            <p:ph type="ftr" sz="quarter" idx="10"/>
          </p:nvPr>
        </p:nvSpPr>
        <p:spPr>
          <a:ln/>
        </p:spPr>
        <p:txBody>
          <a:bodyPr/>
          <a:lstStyle>
            <a:lvl1pPr>
              <a:defRPr/>
            </a:lvl1pPr>
          </a:lstStyle>
          <a:p>
            <a:pPr>
              <a:defRPr/>
            </a:pPr>
            <a:endParaRPr lang="el-GR"/>
          </a:p>
        </p:txBody>
      </p:sp>
      <p:sp>
        <p:nvSpPr>
          <p:cNvPr id="5" name="Rectangle 6"/>
          <p:cNvSpPr>
            <a:spLocks noGrp="1" noChangeArrowheads="1"/>
          </p:cNvSpPr>
          <p:nvPr>
            <p:ph type="sldNum" sz="quarter" idx="11"/>
          </p:nvPr>
        </p:nvSpPr>
        <p:spPr>
          <a:ln/>
        </p:spPr>
        <p:txBody>
          <a:bodyPr/>
          <a:lstStyle>
            <a:lvl1pPr>
              <a:defRPr/>
            </a:lvl1pPr>
          </a:lstStyle>
          <a:p>
            <a:pPr>
              <a:defRPr/>
            </a:pPr>
            <a:fld id="{D9BB6821-2211-4628-82BA-A07066FDA53E}" type="slidenum">
              <a:rPr lang="el-GR"/>
              <a:pPr>
                <a:defRPr/>
              </a:pPr>
              <a:t>‹#›</a:t>
            </a:fld>
            <a:endParaRPr lang="el-GR"/>
          </a:p>
        </p:txBody>
      </p:sp>
    </p:spTree>
    <p:extLst>
      <p:ext uri="{BB962C8B-B14F-4D97-AF65-F5344CB8AC3E}">
        <p14:creationId xmlns:p14="http://schemas.microsoft.com/office/powerpoint/2010/main" val="189567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5"/>
          <p:cNvSpPr>
            <a:spLocks noGrp="1" noChangeArrowheads="1"/>
          </p:cNvSpPr>
          <p:nvPr>
            <p:ph type="ftr" sz="quarter" idx="10"/>
          </p:nvPr>
        </p:nvSpPr>
        <p:spPr>
          <a:ln/>
        </p:spPr>
        <p:txBody>
          <a:bodyPr/>
          <a:lstStyle>
            <a:lvl1pPr>
              <a:defRPr/>
            </a:lvl1pPr>
          </a:lstStyle>
          <a:p>
            <a:pPr>
              <a:defRPr/>
            </a:pPr>
            <a:endParaRPr lang="el-GR"/>
          </a:p>
        </p:txBody>
      </p:sp>
      <p:sp>
        <p:nvSpPr>
          <p:cNvPr id="5" name="Rectangle 6"/>
          <p:cNvSpPr>
            <a:spLocks noGrp="1" noChangeArrowheads="1"/>
          </p:cNvSpPr>
          <p:nvPr>
            <p:ph type="sldNum" sz="quarter" idx="11"/>
          </p:nvPr>
        </p:nvSpPr>
        <p:spPr>
          <a:ln/>
        </p:spPr>
        <p:txBody>
          <a:bodyPr/>
          <a:lstStyle>
            <a:lvl1pPr>
              <a:defRPr/>
            </a:lvl1pPr>
          </a:lstStyle>
          <a:p>
            <a:pPr>
              <a:defRPr/>
            </a:pPr>
            <a:fld id="{CB7DE47E-D80B-4EEF-9703-CDA67A2A5FE1}" type="slidenum">
              <a:rPr lang="el-GR"/>
              <a:pPr>
                <a:defRPr/>
              </a:pPr>
              <a:t>‹#›</a:t>
            </a:fld>
            <a:endParaRPr lang="el-GR"/>
          </a:p>
        </p:txBody>
      </p:sp>
    </p:spTree>
    <p:extLst>
      <p:ext uri="{BB962C8B-B14F-4D97-AF65-F5344CB8AC3E}">
        <p14:creationId xmlns:p14="http://schemas.microsoft.com/office/powerpoint/2010/main" val="248936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05600" y="304800"/>
            <a:ext cx="2133600" cy="57912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304800" y="304800"/>
            <a:ext cx="6248400" cy="57912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5"/>
          <p:cNvSpPr>
            <a:spLocks noGrp="1" noChangeArrowheads="1"/>
          </p:cNvSpPr>
          <p:nvPr>
            <p:ph type="ftr" sz="quarter" idx="10"/>
          </p:nvPr>
        </p:nvSpPr>
        <p:spPr>
          <a:ln/>
        </p:spPr>
        <p:txBody>
          <a:bodyPr/>
          <a:lstStyle>
            <a:lvl1pPr>
              <a:defRPr/>
            </a:lvl1pPr>
          </a:lstStyle>
          <a:p>
            <a:pPr>
              <a:defRPr/>
            </a:pPr>
            <a:endParaRPr lang="el-GR"/>
          </a:p>
        </p:txBody>
      </p:sp>
      <p:sp>
        <p:nvSpPr>
          <p:cNvPr id="5" name="Rectangle 6"/>
          <p:cNvSpPr>
            <a:spLocks noGrp="1" noChangeArrowheads="1"/>
          </p:cNvSpPr>
          <p:nvPr>
            <p:ph type="sldNum" sz="quarter" idx="11"/>
          </p:nvPr>
        </p:nvSpPr>
        <p:spPr>
          <a:ln/>
        </p:spPr>
        <p:txBody>
          <a:bodyPr/>
          <a:lstStyle>
            <a:lvl1pPr>
              <a:defRPr/>
            </a:lvl1pPr>
          </a:lstStyle>
          <a:p>
            <a:pPr>
              <a:defRPr/>
            </a:pPr>
            <a:fld id="{EF3A74EC-A9DA-4848-9DA7-BC78FAD754A3}" type="slidenum">
              <a:rPr lang="el-GR"/>
              <a:pPr>
                <a:defRPr/>
              </a:pPr>
              <a:t>‹#›</a:t>
            </a:fld>
            <a:endParaRPr lang="el-GR"/>
          </a:p>
        </p:txBody>
      </p:sp>
    </p:spTree>
    <p:extLst>
      <p:ext uri="{BB962C8B-B14F-4D97-AF65-F5344CB8AC3E}">
        <p14:creationId xmlns:p14="http://schemas.microsoft.com/office/powerpoint/2010/main" val="190301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8184" y="1222375"/>
            <a:ext cx="8603949" cy="4956048"/>
          </a:xfrm>
        </p:spPr>
        <p:txBody>
          <a:bodyPr>
            <a:normAutofit/>
          </a:bodyPr>
          <a:lstStyle>
            <a:lvl1pPr marL="273582" indent="-273582">
              <a:lnSpc>
                <a:spcPct val="90000"/>
              </a:lnSpc>
              <a:spcBef>
                <a:spcPts val="2139"/>
              </a:spcBef>
              <a:buClr>
                <a:schemeClr val="tx1"/>
              </a:buClr>
              <a:defRPr sz="2200" b="0">
                <a:solidFill>
                  <a:schemeClr val="tx1"/>
                </a:solidFill>
                <a:latin typeface="+mn-lt"/>
              </a:defRPr>
            </a:lvl1pPr>
            <a:lvl2pPr marL="813195" indent="-271694">
              <a:lnSpc>
                <a:spcPct val="90000"/>
              </a:lnSpc>
              <a:spcBef>
                <a:spcPts val="0"/>
              </a:spcBef>
              <a:spcAft>
                <a:spcPts val="238"/>
              </a:spcAft>
              <a:defRPr sz="2000" b="0">
                <a:solidFill>
                  <a:schemeClr val="tx1"/>
                </a:solidFill>
                <a:latin typeface="+mn-lt"/>
              </a:defRPr>
            </a:lvl2pPr>
            <a:lvl3pPr marL="1358470" indent="-271694">
              <a:lnSpc>
                <a:spcPct val="90000"/>
              </a:lnSpc>
              <a:spcBef>
                <a:spcPts val="0"/>
              </a:spcBef>
              <a:spcAft>
                <a:spcPts val="238"/>
              </a:spcAft>
              <a:defRPr sz="1800" b="0">
                <a:solidFill>
                  <a:schemeClr val="tx1"/>
                </a:solidFill>
                <a:latin typeface="+mn-lt"/>
              </a:defRPr>
            </a:lvl3pPr>
            <a:lvl4pPr marL="1901952" indent="-271694">
              <a:lnSpc>
                <a:spcPct val="90000"/>
              </a:lnSpc>
              <a:defRPr sz="1600" b="0">
                <a:solidFill>
                  <a:schemeClr val="tx1"/>
                </a:solidFill>
                <a:latin typeface="+mn-lt"/>
              </a:defRPr>
            </a:lvl4pPr>
            <a:lvl5pPr marL="2441448" indent="-271694">
              <a:lnSpc>
                <a:spcPct val="90000"/>
              </a:lnSpc>
              <a:defRPr sz="1400" b="0" baseline="0">
                <a:solidFill>
                  <a:schemeClr val="tx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hasCustomPrompt="1"/>
          </p:nvPr>
        </p:nvSpPr>
        <p:spPr>
          <a:xfrm>
            <a:off x="308610" y="347472"/>
            <a:ext cx="7694676" cy="344710"/>
          </a:xfrm>
        </p:spPr>
        <p:txBody>
          <a:bodyPr vert="horz" lIns="0" tIns="0" rIns="0" bIns="0" rtlCol="0" anchor="ctr" anchorCtr="0">
            <a:normAutofit/>
          </a:bodyPr>
          <a:lstStyle>
            <a:lvl1pPr>
              <a:defRPr lang="en-US" dirty="0"/>
            </a:lvl1pPr>
          </a:lstStyle>
          <a:p>
            <a:pPr lvl="0"/>
            <a:r>
              <a:rPr lang="en-US" dirty="0"/>
              <a:t>Click to add title</a:t>
            </a:r>
          </a:p>
        </p:txBody>
      </p:sp>
    </p:spTree>
    <p:extLst>
      <p:ext uri="{BB962C8B-B14F-4D97-AF65-F5344CB8AC3E}">
        <p14:creationId xmlns:p14="http://schemas.microsoft.com/office/powerpoint/2010/main" val="30325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ck_No P#">
    <p:bg bwMode="black">
      <p:bgPr>
        <a:solidFill>
          <a:srgbClr val="00000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5595" y="312673"/>
            <a:ext cx="645488" cy="33427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5859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161" y="1"/>
            <a:ext cx="9151162" cy="6858000"/>
          </a:xfrm>
        </p:spPr>
        <p:txBody>
          <a:bodyPr anchor="ctr"/>
          <a:lstStyle>
            <a:lvl1pPr marL="0" indent="0" algn="ctr">
              <a:buFontTx/>
              <a:buNone/>
              <a:defRPr baseline="0">
                <a:solidFill>
                  <a:schemeClr val="tx1"/>
                </a:solidFill>
                <a:latin typeface="+mn-lt"/>
              </a:defRPr>
            </a:lvl1pPr>
          </a:lstStyle>
          <a:p>
            <a:r>
              <a:rPr lang="en-US"/>
              <a:t>Click icon to add picture</a:t>
            </a:r>
            <a:endParaRPr lang="en-US" dirty="0"/>
          </a:p>
        </p:txBody>
      </p:sp>
      <p:sp>
        <p:nvSpPr>
          <p:cNvPr id="5" name="Text Placeholder 33"/>
          <p:cNvSpPr>
            <a:spLocks noGrp="1"/>
          </p:cNvSpPr>
          <p:nvPr>
            <p:ph type="body" sz="quarter" idx="18" hasCustomPrompt="1"/>
          </p:nvPr>
        </p:nvSpPr>
        <p:spPr>
          <a:xfrm>
            <a:off x="-7161" y="5033360"/>
            <a:ext cx="9151162" cy="902866"/>
          </a:xfrm>
          <a:solidFill>
            <a:srgbClr val="000000">
              <a:alpha val="90000"/>
            </a:srgbClr>
          </a:solidFill>
        </p:spPr>
        <p:txBody>
          <a:bodyPr anchor="ctr"/>
          <a:lstStyle>
            <a:lvl1pPr marL="0" indent="0" algn="ctr">
              <a:buNone/>
              <a:defRPr/>
            </a:lvl1pPr>
          </a:lstStyle>
          <a:p>
            <a:pPr lvl="0"/>
            <a:r>
              <a:rPr lang="en-US" dirty="0"/>
              <a:t> </a:t>
            </a:r>
          </a:p>
        </p:txBody>
      </p:sp>
      <p:sp>
        <p:nvSpPr>
          <p:cNvPr id="6" name="Text Placeholder 29"/>
          <p:cNvSpPr>
            <a:spLocks noGrp="1"/>
          </p:cNvSpPr>
          <p:nvPr>
            <p:ph type="body" sz="quarter" idx="16" hasCustomPrompt="1"/>
          </p:nvPr>
        </p:nvSpPr>
        <p:spPr bwMode="gray">
          <a:xfrm>
            <a:off x="219895" y="5239527"/>
            <a:ext cx="8704214" cy="490537"/>
          </a:xfrm>
        </p:spPr>
        <p:txBody>
          <a:bodyPr anchor="ctr">
            <a:normAutofit/>
          </a:bodyPr>
          <a:lstStyle>
            <a:lvl1pPr marL="0" indent="0" algn="ctr">
              <a:lnSpc>
                <a:spcPct val="90000"/>
              </a:lnSpc>
              <a:buNone/>
              <a:defRPr sz="3200" baseline="0">
                <a:solidFill>
                  <a:schemeClr val="bg1"/>
                </a:solidFill>
                <a:latin typeface="+mn-lt"/>
              </a:defRPr>
            </a:lvl1pPr>
          </a:lstStyle>
          <a:p>
            <a:pPr lvl="0"/>
            <a:r>
              <a:rPr lang="en-US" dirty="0"/>
              <a:t>Click to add text</a:t>
            </a:r>
          </a:p>
        </p:txBody>
      </p:sp>
    </p:spTree>
    <p:extLst>
      <p:ext uri="{BB962C8B-B14F-4D97-AF65-F5344CB8AC3E}">
        <p14:creationId xmlns:p14="http://schemas.microsoft.com/office/powerpoint/2010/main" val="418806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5"/>
          <p:cNvSpPr>
            <a:spLocks noGrp="1" noChangeArrowheads="1"/>
          </p:cNvSpPr>
          <p:nvPr>
            <p:ph type="ftr" sz="quarter" idx="10"/>
          </p:nvPr>
        </p:nvSpPr>
        <p:spPr>
          <a:ln/>
        </p:spPr>
        <p:txBody>
          <a:bodyPr/>
          <a:lstStyle>
            <a:lvl1pPr>
              <a:defRPr/>
            </a:lvl1pPr>
          </a:lstStyle>
          <a:p>
            <a:pPr>
              <a:defRPr/>
            </a:pPr>
            <a:endParaRPr lang="el-GR"/>
          </a:p>
        </p:txBody>
      </p:sp>
      <p:sp>
        <p:nvSpPr>
          <p:cNvPr id="5" name="Rectangle 6"/>
          <p:cNvSpPr>
            <a:spLocks noGrp="1" noChangeArrowheads="1"/>
          </p:cNvSpPr>
          <p:nvPr>
            <p:ph type="sldNum" sz="quarter" idx="11"/>
          </p:nvPr>
        </p:nvSpPr>
        <p:spPr>
          <a:ln/>
        </p:spPr>
        <p:txBody>
          <a:bodyPr/>
          <a:lstStyle>
            <a:lvl1pPr>
              <a:defRPr/>
            </a:lvl1pPr>
          </a:lstStyle>
          <a:p>
            <a:pPr>
              <a:defRPr/>
            </a:pPr>
            <a:fld id="{286098AD-A67C-4E03-85A9-501A6495CC83}" type="slidenum">
              <a:rPr lang="el-GR"/>
              <a:pPr>
                <a:defRPr/>
              </a:pPr>
              <a:t>‹#›</a:t>
            </a:fld>
            <a:endParaRPr lang="el-GR"/>
          </a:p>
        </p:txBody>
      </p:sp>
    </p:spTree>
    <p:extLst>
      <p:ext uri="{BB962C8B-B14F-4D97-AF65-F5344CB8AC3E}">
        <p14:creationId xmlns:p14="http://schemas.microsoft.com/office/powerpoint/2010/main" val="343479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5"/>
          <p:cNvSpPr>
            <a:spLocks noGrp="1" noChangeArrowheads="1"/>
          </p:cNvSpPr>
          <p:nvPr>
            <p:ph type="ftr" sz="quarter" idx="10"/>
          </p:nvPr>
        </p:nvSpPr>
        <p:spPr>
          <a:ln/>
        </p:spPr>
        <p:txBody>
          <a:bodyPr/>
          <a:lstStyle>
            <a:lvl1pPr>
              <a:defRPr/>
            </a:lvl1pPr>
          </a:lstStyle>
          <a:p>
            <a:pPr>
              <a:defRPr/>
            </a:pPr>
            <a:endParaRPr lang="el-GR"/>
          </a:p>
        </p:txBody>
      </p:sp>
      <p:sp>
        <p:nvSpPr>
          <p:cNvPr id="5" name="Rectangle 6"/>
          <p:cNvSpPr>
            <a:spLocks noGrp="1" noChangeArrowheads="1"/>
          </p:cNvSpPr>
          <p:nvPr>
            <p:ph type="sldNum" sz="quarter" idx="11"/>
          </p:nvPr>
        </p:nvSpPr>
        <p:spPr>
          <a:ln/>
        </p:spPr>
        <p:txBody>
          <a:bodyPr/>
          <a:lstStyle>
            <a:lvl1pPr>
              <a:defRPr/>
            </a:lvl1pPr>
          </a:lstStyle>
          <a:p>
            <a:pPr>
              <a:defRPr/>
            </a:pPr>
            <a:fld id="{84F97B83-93A2-4A01-B358-923EF36B3063}" type="slidenum">
              <a:rPr lang="el-GR"/>
              <a:pPr>
                <a:defRPr/>
              </a:pPr>
              <a:t>‹#›</a:t>
            </a:fld>
            <a:endParaRPr lang="el-GR"/>
          </a:p>
        </p:txBody>
      </p:sp>
    </p:spTree>
    <p:extLst>
      <p:ext uri="{BB962C8B-B14F-4D97-AF65-F5344CB8AC3E}">
        <p14:creationId xmlns:p14="http://schemas.microsoft.com/office/powerpoint/2010/main" val="232956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304800" y="1371600"/>
            <a:ext cx="4191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371600"/>
            <a:ext cx="4191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5"/>
          <p:cNvSpPr>
            <a:spLocks noGrp="1" noChangeArrowheads="1"/>
          </p:cNvSpPr>
          <p:nvPr>
            <p:ph type="ftr" sz="quarter" idx="10"/>
          </p:nvPr>
        </p:nvSpPr>
        <p:spPr>
          <a:ln/>
        </p:spPr>
        <p:txBody>
          <a:bodyPr/>
          <a:lstStyle>
            <a:lvl1pPr>
              <a:defRPr/>
            </a:lvl1pPr>
          </a:lstStyle>
          <a:p>
            <a:pPr>
              <a:defRPr/>
            </a:pPr>
            <a:endParaRPr lang="el-GR"/>
          </a:p>
        </p:txBody>
      </p:sp>
      <p:sp>
        <p:nvSpPr>
          <p:cNvPr id="6" name="Rectangle 6"/>
          <p:cNvSpPr>
            <a:spLocks noGrp="1" noChangeArrowheads="1"/>
          </p:cNvSpPr>
          <p:nvPr>
            <p:ph type="sldNum" sz="quarter" idx="11"/>
          </p:nvPr>
        </p:nvSpPr>
        <p:spPr>
          <a:ln/>
        </p:spPr>
        <p:txBody>
          <a:bodyPr/>
          <a:lstStyle>
            <a:lvl1pPr>
              <a:defRPr/>
            </a:lvl1pPr>
          </a:lstStyle>
          <a:p>
            <a:pPr>
              <a:defRPr/>
            </a:pPr>
            <a:fld id="{1C28EA53-83AE-444A-BF39-384EC9A7AED1}" type="slidenum">
              <a:rPr lang="el-GR"/>
              <a:pPr>
                <a:defRPr/>
              </a:pPr>
              <a:t>‹#›</a:t>
            </a:fld>
            <a:endParaRPr lang="el-GR"/>
          </a:p>
        </p:txBody>
      </p:sp>
    </p:spTree>
    <p:extLst>
      <p:ext uri="{BB962C8B-B14F-4D97-AF65-F5344CB8AC3E}">
        <p14:creationId xmlns:p14="http://schemas.microsoft.com/office/powerpoint/2010/main" val="166003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5"/>
          <p:cNvSpPr>
            <a:spLocks noGrp="1" noChangeArrowheads="1"/>
          </p:cNvSpPr>
          <p:nvPr>
            <p:ph type="ftr" sz="quarter" idx="10"/>
          </p:nvPr>
        </p:nvSpPr>
        <p:spPr>
          <a:ln/>
        </p:spPr>
        <p:txBody>
          <a:bodyPr/>
          <a:lstStyle>
            <a:lvl1pPr>
              <a:defRPr/>
            </a:lvl1pPr>
          </a:lstStyle>
          <a:p>
            <a:pPr>
              <a:defRPr/>
            </a:pPr>
            <a:endParaRPr lang="el-GR"/>
          </a:p>
        </p:txBody>
      </p:sp>
      <p:sp>
        <p:nvSpPr>
          <p:cNvPr id="8" name="Rectangle 6"/>
          <p:cNvSpPr>
            <a:spLocks noGrp="1" noChangeArrowheads="1"/>
          </p:cNvSpPr>
          <p:nvPr>
            <p:ph type="sldNum" sz="quarter" idx="11"/>
          </p:nvPr>
        </p:nvSpPr>
        <p:spPr>
          <a:ln/>
        </p:spPr>
        <p:txBody>
          <a:bodyPr/>
          <a:lstStyle>
            <a:lvl1pPr>
              <a:defRPr/>
            </a:lvl1pPr>
          </a:lstStyle>
          <a:p>
            <a:pPr>
              <a:defRPr/>
            </a:pPr>
            <a:fld id="{A3A5E58F-1EB3-4630-B892-95E4A97C745D}" type="slidenum">
              <a:rPr lang="el-GR"/>
              <a:pPr>
                <a:defRPr/>
              </a:pPr>
              <a:t>‹#›</a:t>
            </a:fld>
            <a:endParaRPr lang="el-GR"/>
          </a:p>
        </p:txBody>
      </p:sp>
    </p:spTree>
    <p:extLst>
      <p:ext uri="{BB962C8B-B14F-4D97-AF65-F5344CB8AC3E}">
        <p14:creationId xmlns:p14="http://schemas.microsoft.com/office/powerpoint/2010/main" val="1689691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5"/>
          <p:cNvSpPr>
            <a:spLocks noGrp="1" noChangeArrowheads="1"/>
          </p:cNvSpPr>
          <p:nvPr>
            <p:ph type="ftr" sz="quarter" idx="10"/>
          </p:nvPr>
        </p:nvSpPr>
        <p:spPr>
          <a:ln/>
        </p:spPr>
        <p:txBody>
          <a:bodyPr/>
          <a:lstStyle>
            <a:lvl1pPr>
              <a:defRPr/>
            </a:lvl1pPr>
          </a:lstStyle>
          <a:p>
            <a:pPr>
              <a:defRPr/>
            </a:pPr>
            <a:endParaRPr lang="el-GR"/>
          </a:p>
        </p:txBody>
      </p:sp>
      <p:sp>
        <p:nvSpPr>
          <p:cNvPr id="4" name="Rectangle 6"/>
          <p:cNvSpPr>
            <a:spLocks noGrp="1" noChangeArrowheads="1"/>
          </p:cNvSpPr>
          <p:nvPr>
            <p:ph type="sldNum" sz="quarter" idx="11"/>
          </p:nvPr>
        </p:nvSpPr>
        <p:spPr>
          <a:ln/>
        </p:spPr>
        <p:txBody>
          <a:bodyPr/>
          <a:lstStyle>
            <a:lvl1pPr>
              <a:defRPr/>
            </a:lvl1pPr>
          </a:lstStyle>
          <a:p>
            <a:pPr>
              <a:defRPr/>
            </a:pPr>
            <a:fld id="{DC6234A6-5D02-4EF6-84B1-93961FDAEFC7}" type="slidenum">
              <a:rPr lang="el-GR"/>
              <a:pPr>
                <a:defRPr/>
              </a:pPr>
              <a:t>‹#›</a:t>
            </a:fld>
            <a:endParaRPr lang="el-GR"/>
          </a:p>
        </p:txBody>
      </p:sp>
    </p:spTree>
    <p:extLst>
      <p:ext uri="{BB962C8B-B14F-4D97-AF65-F5344CB8AC3E}">
        <p14:creationId xmlns:p14="http://schemas.microsoft.com/office/powerpoint/2010/main" val="137543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l-GR"/>
          </a:p>
        </p:txBody>
      </p:sp>
      <p:sp>
        <p:nvSpPr>
          <p:cNvPr id="3" name="Rectangle 6"/>
          <p:cNvSpPr>
            <a:spLocks noGrp="1" noChangeArrowheads="1"/>
          </p:cNvSpPr>
          <p:nvPr>
            <p:ph type="sldNum" sz="quarter" idx="11"/>
          </p:nvPr>
        </p:nvSpPr>
        <p:spPr>
          <a:ln/>
        </p:spPr>
        <p:txBody>
          <a:bodyPr/>
          <a:lstStyle>
            <a:lvl1pPr>
              <a:defRPr/>
            </a:lvl1pPr>
          </a:lstStyle>
          <a:p>
            <a:pPr>
              <a:defRPr/>
            </a:pPr>
            <a:fld id="{87A7E70F-D539-4ADB-8F24-76F2E90503DF}" type="slidenum">
              <a:rPr lang="el-GR"/>
              <a:pPr>
                <a:defRPr/>
              </a:pPr>
              <a:t>‹#›</a:t>
            </a:fld>
            <a:endParaRPr lang="el-GR"/>
          </a:p>
        </p:txBody>
      </p:sp>
    </p:spTree>
    <p:extLst>
      <p:ext uri="{BB962C8B-B14F-4D97-AF65-F5344CB8AC3E}">
        <p14:creationId xmlns:p14="http://schemas.microsoft.com/office/powerpoint/2010/main" val="257946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5"/>
          <p:cNvSpPr>
            <a:spLocks noGrp="1" noChangeArrowheads="1"/>
          </p:cNvSpPr>
          <p:nvPr>
            <p:ph type="ftr" sz="quarter" idx="10"/>
          </p:nvPr>
        </p:nvSpPr>
        <p:spPr>
          <a:ln/>
        </p:spPr>
        <p:txBody>
          <a:bodyPr/>
          <a:lstStyle>
            <a:lvl1pPr>
              <a:defRPr/>
            </a:lvl1pPr>
          </a:lstStyle>
          <a:p>
            <a:pPr>
              <a:defRPr/>
            </a:pPr>
            <a:endParaRPr lang="el-GR"/>
          </a:p>
        </p:txBody>
      </p:sp>
      <p:sp>
        <p:nvSpPr>
          <p:cNvPr id="6" name="Rectangle 6"/>
          <p:cNvSpPr>
            <a:spLocks noGrp="1" noChangeArrowheads="1"/>
          </p:cNvSpPr>
          <p:nvPr>
            <p:ph type="sldNum" sz="quarter" idx="11"/>
          </p:nvPr>
        </p:nvSpPr>
        <p:spPr>
          <a:ln/>
        </p:spPr>
        <p:txBody>
          <a:bodyPr/>
          <a:lstStyle>
            <a:lvl1pPr>
              <a:defRPr/>
            </a:lvl1pPr>
          </a:lstStyle>
          <a:p>
            <a:pPr>
              <a:defRPr/>
            </a:pPr>
            <a:fld id="{BF2A9CA7-D9ED-4669-AB89-7ADFF9E259FF}" type="slidenum">
              <a:rPr lang="el-GR"/>
              <a:pPr>
                <a:defRPr/>
              </a:pPr>
              <a:t>‹#›</a:t>
            </a:fld>
            <a:endParaRPr lang="el-GR"/>
          </a:p>
        </p:txBody>
      </p:sp>
    </p:spTree>
    <p:extLst>
      <p:ext uri="{BB962C8B-B14F-4D97-AF65-F5344CB8AC3E}">
        <p14:creationId xmlns:p14="http://schemas.microsoft.com/office/powerpoint/2010/main" val="2983068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5"/>
          <p:cNvSpPr>
            <a:spLocks noGrp="1" noChangeArrowheads="1"/>
          </p:cNvSpPr>
          <p:nvPr>
            <p:ph type="ftr" sz="quarter" idx="10"/>
          </p:nvPr>
        </p:nvSpPr>
        <p:spPr>
          <a:ln/>
        </p:spPr>
        <p:txBody>
          <a:bodyPr/>
          <a:lstStyle>
            <a:lvl1pPr>
              <a:defRPr/>
            </a:lvl1pPr>
          </a:lstStyle>
          <a:p>
            <a:pPr>
              <a:defRPr/>
            </a:pPr>
            <a:endParaRPr lang="el-GR"/>
          </a:p>
        </p:txBody>
      </p:sp>
      <p:sp>
        <p:nvSpPr>
          <p:cNvPr id="6" name="Rectangle 6"/>
          <p:cNvSpPr>
            <a:spLocks noGrp="1" noChangeArrowheads="1"/>
          </p:cNvSpPr>
          <p:nvPr>
            <p:ph type="sldNum" sz="quarter" idx="11"/>
          </p:nvPr>
        </p:nvSpPr>
        <p:spPr>
          <a:ln/>
        </p:spPr>
        <p:txBody>
          <a:bodyPr/>
          <a:lstStyle>
            <a:lvl1pPr>
              <a:defRPr/>
            </a:lvl1pPr>
          </a:lstStyle>
          <a:p>
            <a:pPr>
              <a:defRPr/>
            </a:pPr>
            <a:fld id="{B595D0E5-1901-497A-B62B-FD66552DB82E}" type="slidenum">
              <a:rPr lang="el-GR"/>
              <a:pPr>
                <a:defRPr/>
              </a:pPr>
              <a:t>‹#›</a:t>
            </a:fld>
            <a:endParaRPr lang="el-GR"/>
          </a:p>
        </p:txBody>
      </p:sp>
    </p:spTree>
    <p:extLst>
      <p:ext uri="{BB962C8B-B14F-4D97-AF65-F5344CB8AC3E}">
        <p14:creationId xmlns:p14="http://schemas.microsoft.com/office/powerpoint/2010/main" val="1348695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3048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να επεξεργαστείτε τον τίτλο</a:t>
            </a:r>
          </a:p>
        </p:txBody>
      </p:sp>
      <p:sp>
        <p:nvSpPr>
          <p:cNvPr id="1027" name="Rectangle 3"/>
          <p:cNvSpPr>
            <a:spLocks noGrp="1" noChangeArrowheads="1"/>
          </p:cNvSpPr>
          <p:nvPr>
            <p:ph type="body" idx="1"/>
          </p:nvPr>
        </p:nvSpPr>
        <p:spPr bwMode="auto">
          <a:xfrm>
            <a:off x="304800" y="1371600"/>
            <a:ext cx="853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9" name="Rectangle 5"/>
          <p:cNvSpPr>
            <a:spLocks noGrp="1" noChangeArrowheads="1"/>
          </p:cNvSpPr>
          <p:nvPr>
            <p:ph type="ftr" sz="quarter" idx="3"/>
          </p:nvPr>
        </p:nvSpPr>
        <p:spPr bwMode="auto">
          <a:xfrm>
            <a:off x="304800" y="6248400"/>
            <a:ext cx="7086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rgbClr val="0000FF"/>
                </a:solidFill>
                <a:latin typeface="+mn-lt"/>
              </a:defRPr>
            </a:lvl1pPr>
          </a:lstStyle>
          <a:p>
            <a:pPr>
              <a:defRPr/>
            </a:pPr>
            <a:endParaRPr lang="el-GR"/>
          </a:p>
        </p:txBody>
      </p:sp>
      <p:sp>
        <p:nvSpPr>
          <p:cNvPr id="1030" name="Rectangle 6"/>
          <p:cNvSpPr>
            <a:spLocks noGrp="1" noChangeArrowheads="1"/>
          </p:cNvSpPr>
          <p:nvPr>
            <p:ph type="sldNum" sz="quarter" idx="4"/>
          </p:nvPr>
        </p:nvSpPr>
        <p:spPr bwMode="auto">
          <a:xfrm>
            <a:off x="7620000" y="6248400"/>
            <a:ext cx="1143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0000FF"/>
                </a:solidFill>
                <a:latin typeface="+mn-lt"/>
              </a:defRPr>
            </a:lvl1pPr>
          </a:lstStyle>
          <a:p>
            <a:pPr>
              <a:defRPr/>
            </a:pPr>
            <a:fld id="{489081E4-435E-4BB9-AEE6-3A2E002AB6DB}"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3200">
          <a:solidFill>
            <a:srgbClr val="0000FF"/>
          </a:solidFill>
          <a:latin typeface="+mj-lt"/>
          <a:ea typeface="+mj-ea"/>
          <a:cs typeface="+mj-cs"/>
        </a:defRPr>
      </a:lvl1pPr>
      <a:lvl2pPr algn="ctr" rtl="0" eaLnBrk="0" fontAlgn="base" hangingPunct="0">
        <a:spcBef>
          <a:spcPct val="0"/>
        </a:spcBef>
        <a:spcAft>
          <a:spcPct val="0"/>
        </a:spcAft>
        <a:defRPr sz="3200">
          <a:solidFill>
            <a:srgbClr val="0000FF"/>
          </a:solidFill>
          <a:latin typeface="Comic Sans MS" pitchFamily="66" charset="0"/>
        </a:defRPr>
      </a:lvl2pPr>
      <a:lvl3pPr algn="ctr" rtl="0" eaLnBrk="0" fontAlgn="base" hangingPunct="0">
        <a:spcBef>
          <a:spcPct val="0"/>
        </a:spcBef>
        <a:spcAft>
          <a:spcPct val="0"/>
        </a:spcAft>
        <a:defRPr sz="3200">
          <a:solidFill>
            <a:srgbClr val="0000FF"/>
          </a:solidFill>
          <a:latin typeface="Comic Sans MS" pitchFamily="66" charset="0"/>
        </a:defRPr>
      </a:lvl3pPr>
      <a:lvl4pPr algn="ctr" rtl="0" eaLnBrk="0" fontAlgn="base" hangingPunct="0">
        <a:spcBef>
          <a:spcPct val="0"/>
        </a:spcBef>
        <a:spcAft>
          <a:spcPct val="0"/>
        </a:spcAft>
        <a:defRPr sz="3200">
          <a:solidFill>
            <a:srgbClr val="0000FF"/>
          </a:solidFill>
          <a:latin typeface="Comic Sans MS" pitchFamily="66" charset="0"/>
        </a:defRPr>
      </a:lvl4pPr>
      <a:lvl5pPr algn="ctr" rtl="0" eaLnBrk="0" fontAlgn="base" hangingPunct="0">
        <a:spcBef>
          <a:spcPct val="0"/>
        </a:spcBef>
        <a:spcAft>
          <a:spcPct val="0"/>
        </a:spcAft>
        <a:defRPr sz="3200">
          <a:solidFill>
            <a:srgbClr val="0000FF"/>
          </a:solidFill>
          <a:latin typeface="Comic Sans MS" pitchFamily="66" charset="0"/>
        </a:defRPr>
      </a:lvl5pPr>
      <a:lvl6pPr marL="457200" algn="ctr" rtl="0" fontAlgn="base">
        <a:spcBef>
          <a:spcPct val="0"/>
        </a:spcBef>
        <a:spcAft>
          <a:spcPct val="0"/>
        </a:spcAft>
        <a:defRPr sz="3200">
          <a:solidFill>
            <a:srgbClr val="0000FF"/>
          </a:solidFill>
          <a:latin typeface="Comic Sans MS" pitchFamily="66" charset="0"/>
        </a:defRPr>
      </a:lvl6pPr>
      <a:lvl7pPr marL="914400" algn="ctr" rtl="0" fontAlgn="base">
        <a:spcBef>
          <a:spcPct val="0"/>
        </a:spcBef>
        <a:spcAft>
          <a:spcPct val="0"/>
        </a:spcAft>
        <a:defRPr sz="3200">
          <a:solidFill>
            <a:srgbClr val="0000FF"/>
          </a:solidFill>
          <a:latin typeface="Comic Sans MS" pitchFamily="66" charset="0"/>
        </a:defRPr>
      </a:lvl7pPr>
      <a:lvl8pPr marL="1371600" algn="ctr" rtl="0" fontAlgn="base">
        <a:spcBef>
          <a:spcPct val="0"/>
        </a:spcBef>
        <a:spcAft>
          <a:spcPct val="0"/>
        </a:spcAft>
        <a:defRPr sz="3200">
          <a:solidFill>
            <a:srgbClr val="0000FF"/>
          </a:solidFill>
          <a:latin typeface="Comic Sans MS" pitchFamily="66" charset="0"/>
        </a:defRPr>
      </a:lvl8pPr>
      <a:lvl9pPr marL="1828800" algn="ctr" rtl="0" fontAlgn="base">
        <a:spcBef>
          <a:spcPct val="0"/>
        </a:spcBef>
        <a:spcAft>
          <a:spcPct val="0"/>
        </a:spcAft>
        <a:defRPr sz="3200">
          <a:solidFill>
            <a:srgbClr val="0000FF"/>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katsav@pme.duth.gr" TargetMode="External"/><Relationship Id="rId2" Type="http://schemas.openxmlformats.org/officeDocument/2006/relationships/hyperlink" Target="https://eclass.duth.gr/courses/TME120/" TargetMode="External"/><Relationship Id="rId1" Type="http://schemas.openxmlformats.org/officeDocument/2006/relationships/slideLayout" Target="../slideLayouts/slideLayout2.xml"/><Relationship Id="rId4" Type="http://schemas.openxmlformats.org/officeDocument/2006/relationships/hyperlink" Target="mailto:abalafou@pme.duth.g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eclass.duth.gr/courses/TME120/"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eclass.duth.gr/modules/document/index.php?course=TME120&amp;openDir=/5f805185NtpV"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f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image" Target="../media/image45.jf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1"/>
          </p:nvPr>
        </p:nvSpPr>
        <p:spPr/>
        <p:txBody>
          <a:bodyPr/>
          <a:lstStyle/>
          <a:p>
            <a:pPr>
              <a:defRPr/>
            </a:pPr>
            <a:fld id="{04760164-0312-4E66-848C-4FFF95A43F13}" type="slidenum">
              <a:rPr lang="el-GR"/>
              <a:pPr>
                <a:defRPr/>
              </a:pPr>
              <a:t>1</a:t>
            </a:fld>
            <a:endParaRPr lang="el-GR"/>
          </a:p>
        </p:txBody>
      </p:sp>
      <p:sp>
        <p:nvSpPr>
          <p:cNvPr id="2052" name="Rectangle 2"/>
          <p:cNvSpPr>
            <a:spLocks noGrp="1" noChangeArrowheads="1"/>
          </p:cNvSpPr>
          <p:nvPr>
            <p:ph type="title"/>
          </p:nvPr>
        </p:nvSpPr>
        <p:spPr/>
        <p:txBody>
          <a:bodyPr/>
          <a:lstStyle/>
          <a:p>
            <a:pPr eaLnBrk="1" hangingPunct="1"/>
            <a:r>
              <a:rPr lang="el-GR" altLang="el-GR" sz="2800" b="1" dirty="0" smtClean="0">
                <a:solidFill>
                  <a:srgbClr val="3366FF"/>
                </a:solidFill>
              </a:rPr>
              <a:t>ΕΙΣΑΓΩΓΗ ΣΤΗΝ ΕΠΙΣΤΗΜΗ ΤΩΝ ΥΠΟΛΟΓΙΣΤΩΝ</a:t>
            </a:r>
            <a:endParaRPr lang="en-US" altLang="el-GR" sz="2800" b="1" dirty="0" smtClean="0">
              <a:solidFill>
                <a:srgbClr val="3366FF"/>
              </a:solidFill>
            </a:endParaRPr>
          </a:p>
        </p:txBody>
      </p:sp>
      <p:sp>
        <p:nvSpPr>
          <p:cNvPr id="2053" name="Rectangle 3"/>
          <p:cNvSpPr>
            <a:spLocks noGrp="1" noChangeArrowheads="1"/>
          </p:cNvSpPr>
          <p:nvPr>
            <p:ph type="body" idx="1"/>
          </p:nvPr>
        </p:nvSpPr>
        <p:spPr>
          <a:xfrm>
            <a:off x="304800" y="1196975"/>
            <a:ext cx="8534400" cy="4899025"/>
          </a:xfrm>
        </p:spPr>
        <p:txBody>
          <a:bodyPr/>
          <a:lstStyle/>
          <a:p>
            <a:pPr algn="ctr" eaLnBrk="1" hangingPunct="1">
              <a:lnSpc>
                <a:spcPct val="90000"/>
              </a:lnSpc>
              <a:buFontTx/>
              <a:buNone/>
              <a:defRPr/>
            </a:pPr>
            <a:endParaRPr lang="el-GR" altLang="el-GR" sz="1800" dirty="0" smtClean="0"/>
          </a:p>
          <a:p>
            <a:pPr algn="ctr" eaLnBrk="1" hangingPunct="1">
              <a:lnSpc>
                <a:spcPct val="90000"/>
              </a:lnSpc>
              <a:buFontTx/>
              <a:buNone/>
              <a:defRPr/>
            </a:pPr>
            <a:r>
              <a:rPr lang="el-GR" altLang="el-GR" sz="1800" dirty="0" smtClean="0"/>
              <a:t>Δ.Π.Θ. - ΤΜΗΜΑ ΜΗΧΑΝΙΚΩΝ ΠΑΡΑΓΩΓΗΣ &amp; ΔΙΟΙΚΗΣΗΣ</a:t>
            </a:r>
          </a:p>
          <a:p>
            <a:pPr algn="ctr" eaLnBrk="1" hangingPunct="1">
              <a:lnSpc>
                <a:spcPct val="90000"/>
              </a:lnSpc>
              <a:buFontTx/>
              <a:buNone/>
              <a:defRPr/>
            </a:pPr>
            <a:r>
              <a:rPr lang="el-GR" altLang="el-GR" sz="1800" b="1" dirty="0" smtClean="0">
                <a:solidFill>
                  <a:srgbClr val="3366FF"/>
                </a:solidFill>
              </a:rPr>
              <a:t>ΕΞΑΜΗΝΟ Α’ - ΑΚΑΔΗΜΑΪΚΟ ΕΤΟΣ : 20</a:t>
            </a:r>
            <a:r>
              <a:rPr lang="en-US" altLang="el-GR" sz="1800" b="1" dirty="0" smtClean="0">
                <a:solidFill>
                  <a:srgbClr val="3366FF"/>
                </a:solidFill>
              </a:rPr>
              <a:t>23</a:t>
            </a:r>
            <a:r>
              <a:rPr lang="el-GR" altLang="el-GR" sz="1800" b="1" dirty="0" smtClean="0">
                <a:solidFill>
                  <a:srgbClr val="3366FF"/>
                </a:solidFill>
              </a:rPr>
              <a:t>-202</a:t>
            </a:r>
            <a:r>
              <a:rPr lang="en-US" altLang="el-GR" sz="1800" b="1" dirty="0" smtClean="0">
                <a:solidFill>
                  <a:srgbClr val="3366FF"/>
                </a:solidFill>
              </a:rPr>
              <a:t>4</a:t>
            </a:r>
            <a:endParaRPr lang="el-GR" altLang="el-GR" sz="1800" b="1" dirty="0" smtClean="0">
              <a:solidFill>
                <a:srgbClr val="3366FF"/>
              </a:solidFill>
            </a:endParaRPr>
          </a:p>
          <a:p>
            <a:pPr algn="ctr" eaLnBrk="1" hangingPunct="1">
              <a:lnSpc>
                <a:spcPct val="90000"/>
              </a:lnSpc>
              <a:buFontTx/>
              <a:buNone/>
              <a:defRPr/>
            </a:pPr>
            <a:endParaRPr lang="en-US" altLang="el-GR" sz="2000" b="1" dirty="0" smtClean="0">
              <a:solidFill>
                <a:srgbClr val="3366FF"/>
              </a:solidFill>
            </a:endParaRPr>
          </a:p>
          <a:p>
            <a:pPr eaLnBrk="1" hangingPunct="1">
              <a:lnSpc>
                <a:spcPct val="120000"/>
              </a:lnSpc>
              <a:buFontTx/>
              <a:buNone/>
              <a:defRPr/>
            </a:pPr>
            <a:r>
              <a:rPr lang="el-GR" altLang="el-GR" sz="2000" b="1" u="sng" dirty="0" smtClean="0">
                <a:solidFill>
                  <a:srgbClr val="A50021"/>
                </a:solidFill>
              </a:rPr>
              <a:t>ΘΕΩΡΙΑ </a:t>
            </a:r>
            <a:r>
              <a:rPr lang="en-US" altLang="el-GR" sz="2000" b="1" u="sng" dirty="0" smtClean="0">
                <a:solidFill>
                  <a:srgbClr val="A50021"/>
                </a:solidFill>
              </a:rPr>
              <a:t>&amp;</a:t>
            </a:r>
            <a:r>
              <a:rPr lang="el-GR" altLang="el-GR" sz="2000" b="1" u="sng" dirty="0" smtClean="0">
                <a:solidFill>
                  <a:srgbClr val="A50021"/>
                </a:solidFill>
              </a:rPr>
              <a:t> ΑΣΚΗΣΕΙΣ </a:t>
            </a:r>
            <a:r>
              <a:rPr lang="el-GR" altLang="el-GR" sz="2400" b="1" u="sng" dirty="0" smtClean="0">
                <a:solidFill>
                  <a:srgbClr val="A50021"/>
                </a:solidFill>
              </a:rPr>
              <a:t>:</a:t>
            </a:r>
            <a:r>
              <a:rPr lang="el-GR" altLang="el-GR" sz="2400" b="1" u="sng" dirty="0" smtClean="0">
                <a:solidFill>
                  <a:srgbClr val="00B050"/>
                </a:solidFill>
              </a:rPr>
              <a:t> </a:t>
            </a:r>
            <a:r>
              <a:rPr lang="el-GR" altLang="el-GR" sz="2000" b="1" u="sng" dirty="0" smtClean="0">
                <a:solidFill>
                  <a:srgbClr val="00B050"/>
                </a:solidFill>
              </a:rPr>
              <a:t>ΔΕΥΤΕΡΑ 1</a:t>
            </a:r>
            <a:r>
              <a:rPr lang="en-US" altLang="el-GR" sz="2000" b="1" u="sng" dirty="0" smtClean="0">
                <a:solidFill>
                  <a:srgbClr val="00B050"/>
                </a:solidFill>
              </a:rPr>
              <a:t>0</a:t>
            </a:r>
            <a:r>
              <a:rPr lang="el-GR" altLang="el-GR" sz="2000" b="1" u="sng" dirty="0" smtClean="0">
                <a:solidFill>
                  <a:srgbClr val="00B050"/>
                </a:solidFill>
              </a:rPr>
              <a:t>:00 – 1</a:t>
            </a:r>
            <a:r>
              <a:rPr lang="en-US" altLang="el-GR" sz="2000" b="1" u="sng" dirty="0" smtClean="0">
                <a:solidFill>
                  <a:srgbClr val="00B050"/>
                </a:solidFill>
              </a:rPr>
              <a:t>3</a:t>
            </a:r>
            <a:r>
              <a:rPr lang="el-GR" altLang="el-GR" sz="2000" b="1" u="sng" dirty="0" smtClean="0">
                <a:solidFill>
                  <a:srgbClr val="00B050"/>
                </a:solidFill>
              </a:rPr>
              <a:t>:00 (Α1)</a:t>
            </a:r>
            <a:endParaRPr lang="en-US" altLang="el-GR" sz="2000" b="1" u="sng" dirty="0" smtClean="0">
              <a:solidFill>
                <a:srgbClr val="00B050"/>
              </a:solidFill>
            </a:endParaRPr>
          </a:p>
          <a:p>
            <a:pPr eaLnBrk="1" hangingPunct="1">
              <a:lnSpc>
                <a:spcPct val="90000"/>
              </a:lnSpc>
              <a:buFontTx/>
              <a:buNone/>
              <a:defRPr/>
            </a:pPr>
            <a:r>
              <a:rPr lang="el-GR" altLang="el-GR" sz="2000" b="1" u="sng" dirty="0" smtClean="0">
                <a:solidFill>
                  <a:srgbClr val="A50021"/>
                </a:solidFill>
              </a:rPr>
              <a:t>ΕΡΓΑΣΤΗΡΙΑ :</a:t>
            </a:r>
            <a:r>
              <a:rPr lang="el-GR" altLang="el-GR" sz="2000" b="1" u="sng" dirty="0" smtClean="0">
                <a:solidFill>
                  <a:srgbClr val="00B050"/>
                </a:solidFill>
              </a:rPr>
              <a:t>ΠΑΡΑΣΚΕΥΗ 13:00 – 16:00 (</a:t>
            </a:r>
            <a:r>
              <a:rPr lang="el-GR" altLang="el-GR" sz="2000" b="1" u="sng" dirty="0" err="1" smtClean="0">
                <a:solidFill>
                  <a:srgbClr val="00B050"/>
                </a:solidFill>
              </a:rPr>
              <a:t>Εργ</a:t>
            </a:r>
            <a:r>
              <a:rPr lang="el-GR" altLang="el-GR" sz="2000" b="1" u="sng" dirty="0" smtClean="0">
                <a:solidFill>
                  <a:srgbClr val="00B050"/>
                </a:solidFill>
              </a:rPr>
              <a:t>. </a:t>
            </a:r>
            <a:r>
              <a:rPr lang="el-GR" altLang="el-GR" sz="2000" b="1" u="sng" dirty="0" err="1" smtClean="0">
                <a:solidFill>
                  <a:srgbClr val="00B050"/>
                </a:solidFill>
              </a:rPr>
              <a:t>Υπολ</a:t>
            </a:r>
            <a:r>
              <a:rPr lang="el-GR" altLang="el-GR" sz="2000" b="1" u="sng" dirty="0" smtClean="0">
                <a:solidFill>
                  <a:srgbClr val="00B050"/>
                </a:solidFill>
              </a:rPr>
              <a:t>. Μαθημ.)</a:t>
            </a:r>
          </a:p>
          <a:p>
            <a:pPr algn="ctr" eaLnBrk="1" hangingPunct="1">
              <a:lnSpc>
                <a:spcPct val="90000"/>
              </a:lnSpc>
              <a:buFontTx/>
              <a:buNone/>
              <a:defRPr/>
            </a:pPr>
            <a:endParaRPr lang="el-GR" altLang="el-GR" sz="2400" b="1" dirty="0" smtClean="0">
              <a:solidFill>
                <a:srgbClr val="0000FF"/>
              </a:solidFill>
            </a:endParaRPr>
          </a:p>
          <a:p>
            <a:pPr algn="ctr" eaLnBrk="1" hangingPunct="1">
              <a:lnSpc>
                <a:spcPct val="90000"/>
              </a:lnSpc>
              <a:buFontTx/>
              <a:buNone/>
              <a:defRPr/>
            </a:pPr>
            <a:r>
              <a:rPr lang="el-GR" altLang="el-GR" sz="2400" b="1" dirty="0" smtClean="0">
                <a:solidFill>
                  <a:srgbClr val="0000FF"/>
                </a:solidFill>
              </a:rPr>
              <a:t>ΙΣΤΟΣΕΛΙΔΑ μαθήματος</a:t>
            </a:r>
            <a:endParaRPr lang="en-US" altLang="el-GR" sz="2400" b="1" dirty="0" smtClean="0">
              <a:solidFill>
                <a:srgbClr val="0000FF"/>
              </a:solidFill>
            </a:endParaRPr>
          </a:p>
          <a:p>
            <a:pPr algn="ctr" eaLnBrk="1" hangingPunct="1">
              <a:lnSpc>
                <a:spcPct val="90000"/>
              </a:lnSpc>
              <a:buFontTx/>
              <a:buNone/>
              <a:defRPr/>
            </a:pPr>
            <a:r>
              <a:rPr lang="en-US" altLang="el-GR" sz="2000" dirty="0" smtClean="0">
                <a:hlinkClick r:id="rId2"/>
              </a:rPr>
              <a:t>https</a:t>
            </a:r>
            <a:r>
              <a:rPr lang="en-US" altLang="el-GR" sz="2000" dirty="0">
                <a:hlinkClick r:id="rId2"/>
              </a:rPr>
              <a:t>://eclass.duth.gr/courses/TME120</a:t>
            </a:r>
            <a:r>
              <a:rPr lang="en-US" altLang="el-GR" sz="2000" dirty="0" smtClean="0">
                <a:hlinkClick r:id="rId2"/>
              </a:rPr>
              <a:t>/</a:t>
            </a:r>
            <a:endParaRPr lang="en-US" altLang="el-GR" sz="2000" dirty="0" smtClean="0"/>
          </a:p>
          <a:p>
            <a:pPr algn="ctr" eaLnBrk="1" hangingPunct="1">
              <a:lnSpc>
                <a:spcPct val="90000"/>
              </a:lnSpc>
              <a:buFontTx/>
              <a:buNone/>
              <a:defRPr/>
            </a:pPr>
            <a:endParaRPr lang="el-GR" altLang="el-GR" sz="2000" dirty="0" smtClean="0"/>
          </a:p>
          <a:p>
            <a:pPr algn="ctr" eaLnBrk="1" hangingPunct="1">
              <a:lnSpc>
                <a:spcPct val="90000"/>
              </a:lnSpc>
              <a:buFontTx/>
              <a:buNone/>
              <a:defRPr/>
            </a:pPr>
            <a:r>
              <a:rPr lang="el-GR" altLang="el-GR" sz="2000" dirty="0" smtClean="0"/>
              <a:t>ΔΙΔΑΣΚΟΝΤΕΣ </a:t>
            </a:r>
            <a:endParaRPr lang="en-US" altLang="el-GR" sz="2000" dirty="0"/>
          </a:p>
          <a:p>
            <a:pPr eaLnBrk="1" hangingPunct="1">
              <a:lnSpc>
                <a:spcPct val="90000"/>
              </a:lnSpc>
              <a:defRPr/>
            </a:pPr>
            <a:r>
              <a:rPr lang="el-GR" altLang="el-GR" sz="2000" dirty="0" smtClean="0">
                <a:solidFill>
                  <a:schemeClr val="accent2"/>
                </a:solidFill>
              </a:rPr>
              <a:t>Στέφανος</a:t>
            </a:r>
            <a:r>
              <a:rPr lang="en-US" altLang="el-GR" sz="2000" dirty="0" smtClean="0">
                <a:solidFill>
                  <a:schemeClr val="accent2"/>
                </a:solidFill>
              </a:rPr>
              <a:t> </a:t>
            </a:r>
            <a:r>
              <a:rPr lang="el-GR" altLang="el-GR" sz="2000" dirty="0" smtClean="0">
                <a:solidFill>
                  <a:schemeClr val="accent2"/>
                </a:solidFill>
              </a:rPr>
              <a:t>Δ. </a:t>
            </a:r>
            <a:r>
              <a:rPr lang="el-GR" altLang="el-GR" sz="2000" dirty="0" err="1" smtClean="0">
                <a:solidFill>
                  <a:schemeClr val="accent2"/>
                </a:solidFill>
              </a:rPr>
              <a:t>Κατσαβούνης</a:t>
            </a:r>
            <a:r>
              <a:rPr lang="en-US" altLang="el-GR" sz="2000" dirty="0" smtClean="0">
                <a:solidFill>
                  <a:schemeClr val="accent2"/>
                </a:solidFill>
              </a:rPr>
              <a:t> – </a:t>
            </a:r>
            <a:r>
              <a:rPr lang="el-GR" altLang="el-GR" sz="2000" dirty="0" smtClean="0">
                <a:solidFill>
                  <a:schemeClr val="accent2"/>
                </a:solidFill>
              </a:rPr>
              <a:t>Αναπληρωτής Καθηγητής, Μηχανολόγος Μηχανικός</a:t>
            </a:r>
            <a:r>
              <a:rPr lang="en-US" altLang="el-GR" sz="2000" dirty="0" smtClean="0">
                <a:solidFill>
                  <a:schemeClr val="accent2"/>
                </a:solidFill>
              </a:rPr>
              <a:t>,  </a:t>
            </a:r>
            <a:r>
              <a:rPr lang="en-US" altLang="el-GR" sz="2000" dirty="0" smtClean="0">
                <a:solidFill>
                  <a:srgbClr val="A50021"/>
                </a:solidFill>
                <a:hlinkClick r:id="rId3"/>
              </a:rPr>
              <a:t>skatsav@pme.duth.gr</a:t>
            </a:r>
            <a:endParaRPr lang="el-GR" altLang="el-GR" sz="2000" dirty="0" smtClean="0">
              <a:solidFill>
                <a:srgbClr val="A50021"/>
              </a:solidFill>
            </a:endParaRPr>
          </a:p>
          <a:p>
            <a:pPr eaLnBrk="1" hangingPunct="1">
              <a:lnSpc>
                <a:spcPct val="90000"/>
              </a:lnSpc>
              <a:defRPr/>
            </a:pPr>
            <a:r>
              <a:rPr lang="el-GR" altLang="el-GR" sz="2000" dirty="0" smtClean="0">
                <a:solidFill>
                  <a:srgbClr val="A50021"/>
                </a:solidFill>
              </a:rPr>
              <a:t>Δρ. Αθανάσιος </a:t>
            </a:r>
            <a:r>
              <a:rPr lang="el-GR" altLang="el-GR" sz="2000" dirty="0" err="1" smtClean="0">
                <a:solidFill>
                  <a:srgbClr val="A50021"/>
                </a:solidFill>
              </a:rPr>
              <a:t>Μπαλαφούτης</a:t>
            </a:r>
            <a:r>
              <a:rPr lang="en-US" altLang="el-GR" sz="2000" dirty="0" smtClean="0">
                <a:solidFill>
                  <a:srgbClr val="A50021"/>
                </a:solidFill>
              </a:rPr>
              <a:t>, </a:t>
            </a:r>
            <a:r>
              <a:rPr lang="en-US" sz="2000" dirty="0" smtClean="0">
                <a:hlinkClick r:id="rId4"/>
              </a:rPr>
              <a:t>abalafou@pme.duth.gr</a:t>
            </a:r>
            <a:endParaRPr lang="en-US" sz="2000" dirty="0" smtClean="0"/>
          </a:p>
          <a:p>
            <a:pPr algn="ctr" eaLnBrk="1" hangingPunct="1">
              <a:lnSpc>
                <a:spcPct val="90000"/>
              </a:lnSpc>
              <a:buFontTx/>
              <a:buNone/>
              <a:defRPr/>
            </a:pPr>
            <a:endParaRPr lang="en-US" altLang="el-GR" sz="2000" dirty="0" smtClean="0">
              <a:solidFill>
                <a:srgbClr val="A50021"/>
              </a:solidFill>
            </a:endParaRPr>
          </a:p>
          <a:p>
            <a:pPr algn="ctr" eaLnBrk="1" hangingPunct="1">
              <a:lnSpc>
                <a:spcPct val="90000"/>
              </a:lnSpc>
              <a:buFontTx/>
              <a:buNone/>
              <a:defRPr/>
            </a:pPr>
            <a:endParaRPr lang="en-US" altLang="el-GR" sz="2000" dirty="0" smtClean="0">
              <a:solidFill>
                <a:srgbClr val="A5002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Who uses C and C++ to develop products</a:t>
            </a:r>
            <a:r>
              <a:rPr lang="en-US" sz="2400" b="1" dirty="0" smtClean="0"/>
              <a:t>?</a:t>
            </a:r>
            <a:endParaRPr lang="el-GR" sz="2400" dirty="0"/>
          </a:p>
        </p:txBody>
      </p:sp>
      <p:sp>
        <p:nvSpPr>
          <p:cNvPr id="3" name="Content Placeholder 2"/>
          <p:cNvSpPr>
            <a:spLocks noGrp="1"/>
          </p:cNvSpPr>
          <p:nvPr>
            <p:ph idx="1"/>
          </p:nvPr>
        </p:nvSpPr>
        <p:spPr>
          <a:xfrm>
            <a:off x="304800" y="1066800"/>
            <a:ext cx="8534400" cy="5029200"/>
          </a:xfrm>
        </p:spPr>
        <p:txBody>
          <a:bodyPr/>
          <a:lstStyle/>
          <a:p>
            <a:pPr marL="0" indent="0">
              <a:buNone/>
            </a:pPr>
            <a:r>
              <a:rPr lang="en-US" sz="2000" dirty="0"/>
              <a:t>C and/or C++ (two separate languages) are used by developers of (or contributors to</a:t>
            </a:r>
            <a:r>
              <a:rPr lang="en-US" sz="2000" dirty="0" smtClean="0"/>
              <a:t>):</a:t>
            </a:r>
            <a:endParaRPr lang="el-GR" sz="2000" dirty="0" smtClean="0"/>
          </a:p>
          <a:p>
            <a:r>
              <a:rPr lang="en-US" sz="1800" dirty="0"/>
              <a:t>high-performance libraries and/or frameworks, used by a variety of other languages</a:t>
            </a:r>
          </a:p>
          <a:p>
            <a:r>
              <a:rPr lang="en-US" sz="1800" dirty="0"/>
              <a:t>runtime execution environments/interpreters/just-in-time compilers, used by a variety of other languages (e.g., JVM, CLR, etc.)</a:t>
            </a:r>
          </a:p>
          <a:p>
            <a:r>
              <a:rPr lang="en-US" sz="1800" dirty="0"/>
              <a:t>operating </a:t>
            </a:r>
            <a:r>
              <a:rPr lang="en-US" sz="1800" dirty="0" smtClean="0"/>
              <a:t>systems</a:t>
            </a:r>
            <a:r>
              <a:rPr lang="el-GR" sz="1800" dirty="0" smtClean="0"/>
              <a:t>, </a:t>
            </a:r>
            <a:r>
              <a:rPr lang="en-US" sz="1800" dirty="0" smtClean="0"/>
              <a:t>device drivers</a:t>
            </a:r>
            <a:r>
              <a:rPr lang="el-GR" sz="1800" dirty="0" smtClean="0"/>
              <a:t>, </a:t>
            </a:r>
            <a:r>
              <a:rPr lang="en-US" sz="1800" dirty="0" smtClean="0"/>
              <a:t>file </a:t>
            </a:r>
            <a:r>
              <a:rPr lang="en-US" sz="1800" dirty="0"/>
              <a:t>systems</a:t>
            </a:r>
          </a:p>
          <a:p>
            <a:r>
              <a:rPr lang="en-US" sz="1800" dirty="0"/>
              <a:t>AAA games, and libraries/frameworks used by AAA </a:t>
            </a:r>
            <a:r>
              <a:rPr lang="en-US" sz="1800" dirty="0" smtClean="0"/>
              <a:t>games</a:t>
            </a:r>
            <a:endParaRPr lang="el-GR" sz="1800" dirty="0" smtClean="0"/>
          </a:p>
          <a:p>
            <a:r>
              <a:rPr lang="en-US" sz="1800" dirty="0"/>
              <a:t>Adobe </a:t>
            </a:r>
            <a:r>
              <a:rPr lang="en-US" sz="1800" dirty="0" smtClean="0"/>
              <a:t>applications</a:t>
            </a:r>
            <a:r>
              <a:rPr lang="el-GR" sz="1800" dirty="0" smtClean="0"/>
              <a:t>, </a:t>
            </a:r>
            <a:r>
              <a:rPr lang="en-US" sz="1800" dirty="0" smtClean="0"/>
              <a:t>Adobe </a:t>
            </a:r>
            <a:r>
              <a:rPr lang="en-US" sz="1800" dirty="0"/>
              <a:t>plug-ins</a:t>
            </a:r>
          </a:p>
          <a:p>
            <a:r>
              <a:rPr lang="en-US" sz="1800" dirty="0" smtClean="0"/>
              <a:t>Compilers</a:t>
            </a:r>
            <a:r>
              <a:rPr lang="el-GR" sz="1800" dirty="0" smtClean="0"/>
              <a:t>, </a:t>
            </a:r>
            <a:r>
              <a:rPr lang="en-US" sz="1800" dirty="0" smtClean="0"/>
              <a:t>interpreters</a:t>
            </a:r>
            <a:r>
              <a:rPr lang="el-GR" sz="1800" dirty="0" smtClean="0"/>
              <a:t>, </a:t>
            </a:r>
            <a:r>
              <a:rPr lang="en-US" sz="1800" dirty="0" smtClean="0"/>
              <a:t>assemblers</a:t>
            </a:r>
            <a:endParaRPr lang="el-GR" sz="1800" dirty="0" smtClean="0"/>
          </a:p>
          <a:p>
            <a:r>
              <a:rPr lang="en-US" sz="1800" dirty="0"/>
              <a:t>development tools (e.g., linkers, debuggers, profilers, static analyzers, etc.)</a:t>
            </a:r>
          </a:p>
          <a:p>
            <a:r>
              <a:rPr lang="en-US" sz="1800" dirty="0">
                <a:solidFill>
                  <a:srgbClr val="FF0000"/>
                </a:solidFill>
              </a:rPr>
              <a:t>embedded systems with real-time requirements, based on microprocessors or microcontrollers</a:t>
            </a:r>
          </a:p>
          <a:p>
            <a:pPr lvl="1"/>
            <a:r>
              <a:rPr lang="en-US" sz="1800" dirty="0">
                <a:solidFill>
                  <a:srgbClr val="FF0000"/>
                </a:solidFill>
              </a:rPr>
              <a:t>You are surrounded by vehicles, appliances, entertainment devices, medical devices, etc. which contain embedded software/firmware.</a:t>
            </a:r>
          </a:p>
          <a:p>
            <a:endParaRPr lang="en-US" sz="1800" dirty="0"/>
          </a:p>
          <a:p>
            <a:endParaRPr lang="en-US" sz="2000" dirty="0"/>
          </a:p>
          <a:p>
            <a:pPr marL="0" indent="0">
              <a:buNone/>
            </a:pPr>
            <a:endParaRPr lang="el-GR" sz="2000"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10</a:t>
            </a:fld>
            <a:endParaRPr lang="el-GR"/>
          </a:p>
        </p:txBody>
      </p:sp>
    </p:spTree>
    <p:extLst>
      <p:ext uri="{BB962C8B-B14F-4D97-AF65-F5344CB8AC3E}">
        <p14:creationId xmlns:p14="http://schemas.microsoft.com/office/powerpoint/2010/main" val="106603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04664"/>
            <a:ext cx="8534400" cy="5691336"/>
          </a:xfrm>
        </p:spPr>
        <p:txBody>
          <a:bodyPr/>
          <a:lstStyle/>
          <a:p>
            <a:r>
              <a:rPr lang="en-US" sz="1800" dirty="0" smtClean="0">
                <a:solidFill>
                  <a:srgbClr val="FF0000"/>
                </a:solidFill>
              </a:rPr>
              <a:t>industrial </a:t>
            </a:r>
            <a:r>
              <a:rPr lang="en-US" sz="1800" dirty="0">
                <a:solidFill>
                  <a:srgbClr val="FF0000"/>
                </a:solidFill>
              </a:rPr>
              <a:t>control systems</a:t>
            </a:r>
          </a:p>
          <a:p>
            <a:r>
              <a:rPr lang="en-US" sz="1800" dirty="0">
                <a:solidFill>
                  <a:srgbClr val="FF0000"/>
                </a:solidFill>
              </a:rPr>
              <a:t>robotics</a:t>
            </a:r>
          </a:p>
          <a:p>
            <a:r>
              <a:rPr lang="en-US" sz="1800" dirty="0"/>
              <a:t>web browsers</a:t>
            </a:r>
          </a:p>
          <a:p>
            <a:r>
              <a:rPr lang="en-US" sz="1800" dirty="0"/>
              <a:t>email clients</a:t>
            </a:r>
          </a:p>
          <a:p>
            <a:r>
              <a:rPr lang="en-US" sz="1800" dirty="0"/>
              <a:t>database engines</a:t>
            </a:r>
          </a:p>
          <a:p>
            <a:r>
              <a:rPr lang="en-US" sz="1800" dirty="0"/>
              <a:t>media players</a:t>
            </a:r>
          </a:p>
          <a:p>
            <a:r>
              <a:rPr lang="en-US" sz="1800" dirty="0"/>
              <a:t>civil engineering and surveying applications</a:t>
            </a:r>
          </a:p>
          <a:p>
            <a:r>
              <a:rPr lang="en-US" sz="1800" dirty="0">
                <a:solidFill>
                  <a:srgbClr val="FF0000"/>
                </a:solidFill>
              </a:rPr>
              <a:t>computer-aided design (CAD) </a:t>
            </a:r>
            <a:r>
              <a:rPr lang="en-US" sz="1800" dirty="0" smtClean="0">
                <a:solidFill>
                  <a:srgbClr val="FF0000"/>
                </a:solidFill>
              </a:rPr>
              <a:t>applications</a:t>
            </a:r>
            <a:endParaRPr lang="el-GR" sz="1800" dirty="0" smtClean="0">
              <a:solidFill>
                <a:srgbClr val="FF0000"/>
              </a:solidFill>
            </a:endParaRPr>
          </a:p>
          <a:p>
            <a:r>
              <a:rPr lang="en-US" sz="1800" dirty="0"/>
              <a:t>network protocol implementations</a:t>
            </a:r>
          </a:p>
          <a:p>
            <a:r>
              <a:rPr lang="en-US" sz="1800" dirty="0"/>
              <a:t>cryptography implementations</a:t>
            </a:r>
          </a:p>
          <a:p>
            <a:r>
              <a:rPr lang="en-US" sz="1800" dirty="0"/>
              <a:t>emulators, simulators, test equipment, etc</a:t>
            </a:r>
            <a:r>
              <a:rPr lang="en-US" sz="1800" dirty="0" smtClean="0"/>
              <a:t>.</a:t>
            </a:r>
            <a:endParaRPr lang="el-GR" sz="1800" dirty="0" smtClean="0"/>
          </a:p>
          <a:p>
            <a:r>
              <a:rPr lang="en-US" sz="1800" dirty="0"/>
              <a:t>animation tools</a:t>
            </a:r>
          </a:p>
          <a:p>
            <a:r>
              <a:rPr lang="en-US" sz="1800" dirty="0"/>
              <a:t>special effects tools</a:t>
            </a:r>
          </a:p>
          <a:p>
            <a:r>
              <a:rPr lang="en-US" sz="1800" dirty="0">
                <a:solidFill>
                  <a:srgbClr val="FF0000"/>
                </a:solidFill>
              </a:rPr>
              <a:t>large-scale e-commerce systems</a:t>
            </a:r>
          </a:p>
          <a:p>
            <a:r>
              <a:rPr lang="en-US" sz="1800" dirty="0"/>
              <a:t>telecommunication systems</a:t>
            </a:r>
          </a:p>
          <a:p>
            <a:r>
              <a:rPr lang="en-US" sz="1800" dirty="0">
                <a:solidFill>
                  <a:srgbClr val="FF0000"/>
                </a:solidFill>
              </a:rPr>
              <a:t>financial analysis software</a:t>
            </a:r>
          </a:p>
          <a:p>
            <a:endParaRPr lang="en-US" sz="1800" dirty="0"/>
          </a:p>
          <a:p>
            <a:endParaRPr lang="en-US" sz="1800" dirty="0"/>
          </a:p>
          <a:p>
            <a:endParaRPr lang="el-GR" sz="1800"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11</a:t>
            </a:fld>
            <a:endParaRPr lang="el-GR"/>
          </a:p>
        </p:txBody>
      </p:sp>
    </p:spTree>
    <p:extLst>
      <p:ext uri="{BB962C8B-B14F-4D97-AF65-F5344CB8AC3E}">
        <p14:creationId xmlns:p14="http://schemas.microsoft.com/office/powerpoint/2010/main" val="3203726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4 - Θέση αριθμού διαφάνειας"/>
          <p:cNvSpPr>
            <a:spLocks noGrp="1"/>
          </p:cNvSpPr>
          <p:nvPr>
            <p:ph type="sldNum" sz="quarter" idx="11"/>
          </p:nvPr>
        </p:nvSpPr>
        <p:spPr/>
        <p:txBody>
          <a:bodyPr/>
          <a:lstStyle/>
          <a:p>
            <a:pPr>
              <a:defRPr/>
            </a:pPr>
            <a:fld id="{02F7DCD3-735F-4388-A4F8-98BD43D480B8}" type="slidenum">
              <a:rPr lang="el-GR"/>
              <a:pPr>
                <a:defRPr/>
              </a:pPr>
              <a:t>12</a:t>
            </a:fld>
            <a:endParaRPr lang="el-GR"/>
          </a:p>
        </p:txBody>
      </p:sp>
      <p:sp>
        <p:nvSpPr>
          <p:cNvPr id="13316" name="AutoShape 5"/>
          <p:cNvSpPr>
            <a:spLocks noChangeArrowheads="1"/>
          </p:cNvSpPr>
          <p:nvPr/>
        </p:nvSpPr>
        <p:spPr bwMode="auto">
          <a:xfrm>
            <a:off x="685800" y="2133600"/>
            <a:ext cx="3733800" cy="1828800"/>
          </a:xfrm>
          <a:prstGeom prst="roundRect">
            <a:avLst>
              <a:gd name="adj" fmla="val 16667"/>
            </a:avLst>
          </a:prstGeom>
          <a:solidFill>
            <a:srgbClr val="FFFFCC"/>
          </a:solidFill>
          <a:ln w="25400">
            <a:solidFill>
              <a:srgbClr val="3366FF"/>
            </a:solidFill>
            <a:round/>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13317" name="Rectangle 2"/>
          <p:cNvSpPr>
            <a:spLocks noGrp="1" noChangeArrowheads="1"/>
          </p:cNvSpPr>
          <p:nvPr>
            <p:ph type="title"/>
          </p:nvPr>
        </p:nvSpPr>
        <p:spPr/>
        <p:txBody>
          <a:bodyPr/>
          <a:lstStyle/>
          <a:p>
            <a:pPr eaLnBrk="1" hangingPunct="1"/>
            <a:r>
              <a:rPr lang="el-GR" altLang="el-GR" smtClean="0"/>
              <a:t>ΔΙΔΑΚΤΙΚΟ ΥΛΙΚΟ</a:t>
            </a:r>
            <a:endParaRPr lang="en-US" altLang="el-GR" smtClean="0"/>
          </a:p>
        </p:txBody>
      </p:sp>
      <p:sp>
        <p:nvSpPr>
          <p:cNvPr id="13318" name="Rectangle 3"/>
          <p:cNvSpPr>
            <a:spLocks noGrp="1" noChangeArrowheads="1"/>
          </p:cNvSpPr>
          <p:nvPr>
            <p:ph type="body" idx="1"/>
          </p:nvPr>
        </p:nvSpPr>
        <p:spPr>
          <a:xfrm>
            <a:off x="323528" y="980728"/>
            <a:ext cx="8712968" cy="5267672"/>
          </a:xfrm>
        </p:spPr>
        <p:txBody>
          <a:bodyPr/>
          <a:lstStyle/>
          <a:p>
            <a:pPr eaLnBrk="1" hangingPunct="1">
              <a:lnSpc>
                <a:spcPct val="130000"/>
              </a:lnSpc>
            </a:pPr>
            <a:r>
              <a:rPr lang="el-GR" altLang="el-GR" dirty="0" smtClean="0"/>
              <a:t>ΒΙΒΛΙΟ</a:t>
            </a:r>
            <a:r>
              <a:rPr lang="el-GR" altLang="el-GR" dirty="0"/>
              <a:t> </a:t>
            </a:r>
            <a:r>
              <a:rPr lang="el-GR" altLang="el-GR" dirty="0" smtClean="0"/>
              <a:t>– επιλογή μέσω του συστήματος ΕΥΔΟΞΟΣ: </a:t>
            </a:r>
            <a:r>
              <a:rPr lang="en-US" dirty="0">
                <a:solidFill>
                  <a:srgbClr val="C00000"/>
                </a:solidFill>
              </a:rPr>
              <a:t>https://eudoxus.gr</a:t>
            </a:r>
            <a:r>
              <a:rPr lang="en-US" dirty="0" smtClean="0">
                <a:solidFill>
                  <a:srgbClr val="C00000"/>
                </a:solidFill>
              </a:rPr>
              <a:t>/</a:t>
            </a:r>
            <a:endParaRPr lang="el-GR" altLang="el-GR" dirty="0" smtClean="0"/>
          </a:p>
          <a:p>
            <a:pPr eaLnBrk="1" hangingPunct="1">
              <a:lnSpc>
                <a:spcPct val="130000"/>
              </a:lnSpc>
            </a:pPr>
            <a:r>
              <a:rPr lang="el-GR" altLang="el-GR" b="1" dirty="0" smtClean="0">
                <a:solidFill>
                  <a:srgbClr val="0070C0"/>
                </a:solidFill>
              </a:rPr>
              <a:t>ΔΙΑΦΑΝΕΙΕΣ</a:t>
            </a:r>
          </a:p>
          <a:p>
            <a:pPr eaLnBrk="1" hangingPunct="1">
              <a:lnSpc>
                <a:spcPct val="130000"/>
              </a:lnSpc>
            </a:pPr>
            <a:r>
              <a:rPr lang="el-GR" altLang="el-GR" b="1" dirty="0" smtClean="0">
                <a:solidFill>
                  <a:srgbClr val="0070C0"/>
                </a:solidFill>
              </a:rPr>
              <a:t>ΠΑΡΑΔΕΙΓΜΑΤΑ</a:t>
            </a:r>
            <a:endParaRPr lang="en-US" altLang="el-GR" b="1" dirty="0" smtClean="0">
              <a:solidFill>
                <a:srgbClr val="0070C0"/>
              </a:solidFill>
            </a:endParaRPr>
          </a:p>
          <a:p>
            <a:pPr eaLnBrk="1" hangingPunct="1">
              <a:lnSpc>
                <a:spcPct val="130000"/>
              </a:lnSpc>
            </a:pPr>
            <a:r>
              <a:rPr lang="el-GR" altLang="el-GR" b="1" dirty="0" smtClean="0">
                <a:solidFill>
                  <a:srgbClr val="0070C0"/>
                </a:solidFill>
              </a:rPr>
              <a:t>ΦΥΛΛΑΔΙΑ ασκήσεων</a:t>
            </a:r>
          </a:p>
          <a:p>
            <a:pPr eaLnBrk="1" hangingPunct="1">
              <a:lnSpc>
                <a:spcPct val="130000"/>
              </a:lnSpc>
            </a:pPr>
            <a:r>
              <a:rPr lang="el-GR" altLang="el-GR" dirty="0" smtClean="0"/>
              <a:t>ΗΛΕΚΤΡΟΝΙΚΟ ΥΛΙΚΟ (</a:t>
            </a:r>
            <a:r>
              <a:rPr lang="en-US" altLang="el-GR" dirty="0" smtClean="0"/>
              <a:t>e-books, web-sites)</a:t>
            </a:r>
            <a:endParaRPr lang="el-GR" altLang="el-GR" dirty="0" smtClean="0"/>
          </a:p>
          <a:p>
            <a:pPr eaLnBrk="1" hangingPunct="1">
              <a:lnSpc>
                <a:spcPct val="130000"/>
              </a:lnSpc>
            </a:pPr>
            <a:r>
              <a:rPr lang="el-GR" altLang="el-GR" dirty="0" smtClean="0"/>
              <a:t>ΘΕΜΑΤΑ ΠΡΟΗΓΟΥΜΕΝΩΝ ΕΤΩΝ – είναι ενσωματωμένα στα φυλλάδια ασκήσεων</a:t>
            </a:r>
            <a:endParaRPr lang="en-US" altLang="el-GR" dirty="0" smtClean="0"/>
          </a:p>
        </p:txBody>
      </p:sp>
      <p:sp>
        <p:nvSpPr>
          <p:cNvPr id="13319" name="Line 6"/>
          <p:cNvSpPr>
            <a:spLocks noChangeShapeType="1"/>
          </p:cNvSpPr>
          <p:nvPr/>
        </p:nvSpPr>
        <p:spPr bwMode="auto">
          <a:xfrm>
            <a:off x="4419600" y="3048000"/>
            <a:ext cx="5334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3320" name="Text Box 7"/>
          <p:cNvSpPr txBox="1">
            <a:spLocks noChangeArrowheads="1"/>
          </p:cNvSpPr>
          <p:nvPr/>
        </p:nvSpPr>
        <p:spPr bwMode="auto">
          <a:xfrm>
            <a:off x="4953000" y="2743200"/>
            <a:ext cx="3505200" cy="757130"/>
          </a:xfrm>
          <a:prstGeom prst="rect">
            <a:avLst/>
          </a:prstGeom>
          <a:solidFill>
            <a:srgbClr val="FFFFCC"/>
          </a:solidFill>
          <a:ln w="31750">
            <a:solidFill>
              <a:srgbClr val="3366FF"/>
            </a:solidFill>
            <a:miter lim="800000"/>
            <a:headEnd/>
            <a:tailEnd/>
          </a:ln>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lnSpc>
                <a:spcPct val="90000"/>
              </a:lnSpc>
              <a:buFontTx/>
              <a:buNone/>
              <a:defRPr/>
            </a:pPr>
            <a:r>
              <a:rPr lang="en-US" altLang="el-GR" sz="2400" dirty="0">
                <a:hlinkClick r:id="rId2"/>
              </a:rPr>
              <a:t>https://eclass.duth.gr/courses/TME120/</a:t>
            </a:r>
            <a:endParaRPr lang="en-US" altLang="el-GR" sz="2400" dirty="0"/>
          </a:p>
        </p:txBody>
      </p:sp>
    </p:spTree>
    <p:extLst>
      <p:ext uri="{BB962C8B-B14F-4D97-AF65-F5344CB8AC3E}">
        <p14:creationId xmlns:p14="http://schemas.microsoft.com/office/powerpoint/2010/main" val="2397653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b="1" dirty="0">
                <a:solidFill>
                  <a:srgbClr val="008080"/>
                </a:solidFill>
              </a:rPr>
              <a:t>Οι σπουδές μηχανικών σε ένα κόσμο που αλλάζει</a:t>
            </a:r>
          </a:p>
        </p:txBody>
      </p:sp>
      <p:sp>
        <p:nvSpPr>
          <p:cNvPr id="3" name="Θέση περιεχομένου 2"/>
          <p:cNvSpPr>
            <a:spLocks noGrp="1"/>
          </p:cNvSpPr>
          <p:nvPr>
            <p:ph idx="1"/>
          </p:nvPr>
        </p:nvSpPr>
        <p:spPr/>
        <p:txBody>
          <a:bodyPr/>
          <a:lstStyle/>
          <a:p>
            <a:r>
              <a:rPr lang="el-GR" sz="2000" dirty="0"/>
              <a:t>Η</a:t>
            </a:r>
            <a:r>
              <a:rPr lang="el-GR" sz="2000" dirty="0" smtClean="0"/>
              <a:t> </a:t>
            </a:r>
            <a:r>
              <a:rPr lang="el-GR" sz="2000" dirty="0"/>
              <a:t>επαγγελματική σταδιοδρομία συναρτάται με την κατοχή διπλώματος Πολυτεχνείου, το οποίο με τη σειρά του υποδεικνύει υψηλό επίπεδο γνώσεων σε </a:t>
            </a:r>
            <a:r>
              <a:rPr lang="el-GR" sz="2000" dirty="0">
                <a:solidFill>
                  <a:srgbClr val="C00000"/>
                </a:solidFill>
              </a:rPr>
              <a:t>STEM (</a:t>
            </a:r>
            <a:r>
              <a:rPr lang="el-GR" sz="2000" dirty="0" err="1">
                <a:solidFill>
                  <a:srgbClr val="C00000"/>
                </a:solidFill>
              </a:rPr>
              <a:t>Science</a:t>
            </a:r>
            <a:r>
              <a:rPr lang="el-GR" sz="2000" dirty="0">
                <a:solidFill>
                  <a:srgbClr val="C00000"/>
                </a:solidFill>
              </a:rPr>
              <a:t> – </a:t>
            </a:r>
            <a:r>
              <a:rPr lang="el-GR" sz="2000" dirty="0" err="1">
                <a:solidFill>
                  <a:srgbClr val="C00000"/>
                </a:solidFill>
              </a:rPr>
              <a:t>Technology</a:t>
            </a:r>
            <a:r>
              <a:rPr lang="el-GR" sz="2000" dirty="0">
                <a:solidFill>
                  <a:srgbClr val="C00000"/>
                </a:solidFill>
              </a:rPr>
              <a:t> – </a:t>
            </a:r>
            <a:r>
              <a:rPr lang="el-GR" sz="2000" dirty="0" err="1">
                <a:solidFill>
                  <a:srgbClr val="C00000"/>
                </a:solidFill>
              </a:rPr>
              <a:t>Engineering</a:t>
            </a:r>
            <a:r>
              <a:rPr lang="el-GR" sz="2000" dirty="0">
                <a:solidFill>
                  <a:srgbClr val="C00000"/>
                </a:solidFill>
              </a:rPr>
              <a:t> – </a:t>
            </a:r>
            <a:r>
              <a:rPr lang="el-GR" sz="2000" dirty="0" err="1">
                <a:solidFill>
                  <a:srgbClr val="C00000"/>
                </a:solidFill>
              </a:rPr>
              <a:t>Mathematics</a:t>
            </a:r>
            <a:r>
              <a:rPr lang="el-GR" sz="2000" dirty="0">
                <a:solidFill>
                  <a:srgbClr val="C00000"/>
                </a:solidFill>
              </a:rPr>
              <a:t>) </a:t>
            </a:r>
            <a:r>
              <a:rPr lang="el-GR" sz="2000" dirty="0"/>
              <a:t>αντικείμενα, δηλαδή επιστήμης, τεχνολογίας, επιστημών μηχανικών και μαθηματικών</a:t>
            </a:r>
            <a:r>
              <a:rPr lang="el-GR" sz="2000" dirty="0" smtClean="0"/>
              <a:t>.</a:t>
            </a:r>
          </a:p>
          <a:p>
            <a:r>
              <a:rPr lang="el-GR" sz="2000" dirty="0"/>
              <a:t>Η αυξημένη ζήτηση μηχανικών σε Ευρωπαϊκό επίπεδο συναρτάται κυρίως για θέσεις εργασίας με τα ακόλουθα χαρακτηριστικά</a:t>
            </a:r>
            <a:r>
              <a:rPr lang="el-GR" sz="2000" dirty="0" smtClean="0"/>
              <a:t>:</a:t>
            </a:r>
          </a:p>
          <a:p>
            <a:endParaRPr lang="el-GR" sz="2000" dirty="0"/>
          </a:p>
          <a:p>
            <a:pPr lvl="1"/>
            <a:r>
              <a:rPr lang="el-GR" sz="2000" dirty="0" smtClean="0"/>
              <a:t>θέσεις </a:t>
            </a:r>
            <a:r>
              <a:rPr lang="el-GR" sz="2000" dirty="0"/>
              <a:t>εργασίας σε τμήματα Έρευνας &amp; Ανάπτυξης</a:t>
            </a:r>
          </a:p>
          <a:p>
            <a:pPr lvl="1"/>
            <a:r>
              <a:rPr lang="el-GR" sz="2000" dirty="0"/>
              <a:t>θ</a:t>
            </a:r>
            <a:r>
              <a:rPr lang="el-GR" sz="2000" dirty="0" smtClean="0"/>
              <a:t>έσεις </a:t>
            </a:r>
            <a:r>
              <a:rPr lang="el-GR" sz="2000" dirty="0"/>
              <a:t>εργασίας για εφαρμογή της υπάρχουσας τεχνολογίας</a:t>
            </a:r>
          </a:p>
          <a:p>
            <a:pPr lvl="1"/>
            <a:r>
              <a:rPr lang="el-GR" sz="2000" dirty="0" smtClean="0"/>
              <a:t>θέσεις </a:t>
            </a:r>
            <a:r>
              <a:rPr lang="el-GR" sz="2000" dirty="0"/>
              <a:t>εργασίας με αυξημένη διοικητική ευθύνη.</a:t>
            </a:r>
          </a:p>
          <a:p>
            <a:endParaRPr lang="el-GR" sz="2000" dirty="0"/>
          </a:p>
        </p:txBody>
      </p:sp>
      <p:sp>
        <p:nvSpPr>
          <p:cNvPr id="5" name="Θέση αριθμού διαφάνειας 4"/>
          <p:cNvSpPr>
            <a:spLocks noGrp="1"/>
          </p:cNvSpPr>
          <p:nvPr>
            <p:ph type="sldNum" sz="quarter" idx="11"/>
          </p:nvPr>
        </p:nvSpPr>
        <p:spPr/>
        <p:txBody>
          <a:bodyPr/>
          <a:lstStyle/>
          <a:p>
            <a:pPr>
              <a:defRPr/>
            </a:pPr>
            <a:fld id="{286098AD-A67C-4E03-85A9-501A6495CC83}" type="slidenum">
              <a:rPr lang="el-GR" smtClean="0"/>
              <a:pPr>
                <a:defRPr/>
              </a:pPr>
              <a:t>13</a:t>
            </a:fld>
            <a:endParaRPr lang="el-GR"/>
          </a:p>
        </p:txBody>
      </p:sp>
    </p:spTree>
    <p:extLst>
      <p:ext uri="{BB962C8B-B14F-4D97-AF65-F5344CB8AC3E}">
        <p14:creationId xmlns:p14="http://schemas.microsoft.com/office/powerpoint/2010/main" val="1135448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Α</a:t>
            </a:r>
            <a:r>
              <a:rPr lang="el-GR" dirty="0" smtClean="0"/>
              <a:t>υτό </a:t>
            </a:r>
            <a:r>
              <a:rPr lang="el-GR" dirty="0"/>
              <a:t>που αναζητείται διεθνώς είναι εκείνες οι σπουδές που θα παρέχουν τις αναγκαίες γνώσεις, ικανότητες και δεξιότητες που είναι αναγκαίες για τις προκλήσεις του μέλλοντος και μπορούν να διασφαλίσουν μια σχετικά εύκολη προσαρμογή των αποφοίτων μηχανικών που διαθέτουν </a:t>
            </a:r>
            <a:r>
              <a:rPr lang="el-GR" dirty="0" smtClean="0"/>
              <a:t>τη </a:t>
            </a:r>
            <a:r>
              <a:rPr lang="el-GR" dirty="0"/>
              <a:t>σοφία του χθες και του σήμερα στο αύριο, σε μια εποχή που αλλάζει με δραματικούς ρυθμούς</a:t>
            </a:r>
          </a:p>
        </p:txBody>
      </p:sp>
      <p:sp>
        <p:nvSpPr>
          <p:cNvPr id="5" name="Θέση αριθμού διαφάνειας 4"/>
          <p:cNvSpPr>
            <a:spLocks noGrp="1"/>
          </p:cNvSpPr>
          <p:nvPr>
            <p:ph type="sldNum" sz="quarter" idx="11"/>
          </p:nvPr>
        </p:nvSpPr>
        <p:spPr/>
        <p:txBody>
          <a:bodyPr/>
          <a:lstStyle/>
          <a:p>
            <a:pPr>
              <a:defRPr/>
            </a:pPr>
            <a:fld id="{286098AD-A67C-4E03-85A9-501A6495CC83}" type="slidenum">
              <a:rPr lang="el-GR" smtClean="0"/>
              <a:pPr>
                <a:defRPr/>
              </a:pPr>
              <a:t>14</a:t>
            </a:fld>
            <a:endParaRPr lang="el-GR"/>
          </a:p>
        </p:txBody>
      </p:sp>
    </p:spTree>
    <p:extLst>
      <p:ext uri="{BB962C8B-B14F-4D97-AF65-F5344CB8AC3E}">
        <p14:creationId xmlns:p14="http://schemas.microsoft.com/office/powerpoint/2010/main" val="1337382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pPr marL="0" indent="0">
              <a:buNone/>
            </a:pPr>
            <a:r>
              <a:rPr lang="en-US" sz="2400" dirty="0" smtClean="0">
                <a:solidFill>
                  <a:schemeClr val="accent1">
                    <a:lumMod val="75000"/>
                  </a:schemeClr>
                </a:solidFill>
              </a:rPr>
              <a:t>…</a:t>
            </a:r>
            <a:r>
              <a:rPr lang="el-GR" sz="2400" dirty="0">
                <a:solidFill>
                  <a:schemeClr val="accent1">
                    <a:lumMod val="75000"/>
                  </a:schemeClr>
                </a:solidFill>
              </a:rPr>
              <a:t>Ο ανατέλλων πολιτισμός καθορίζει έναν νέο κώδικα συμπεριφοράς και μας οδηγεί πέρα από την τυποποίηση, τον συγχρονισμό και τον συγκεντρωτισμό, πέρα από την αναζήτηση ενέργειας, χρήματος και δύναμης</a:t>
            </a:r>
            <a:r>
              <a:rPr lang="el-GR" sz="2400" dirty="0" smtClean="0">
                <a:solidFill>
                  <a:schemeClr val="accent1">
                    <a:lumMod val="75000"/>
                  </a:schemeClr>
                </a:solidFill>
              </a:rPr>
              <a:t>.</a:t>
            </a:r>
            <a:endParaRPr lang="en-US" sz="2400" dirty="0" smtClean="0">
              <a:solidFill>
                <a:schemeClr val="accent1">
                  <a:lumMod val="75000"/>
                </a:schemeClr>
              </a:solidFill>
            </a:endParaRPr>
          </a:p>
          <a:p>
            <a:pPr marL="0" indent="0">
              <a:buNone/>
            </a:pPr>
            <a:r>
              <a:rPr lang="el-GR" sz="2400" dirty="0" err="1">
                <a:solidFill>
                  <a:srgbClr val="C00000"/>
                </a:solidFill>
              </a:rPr>
              <a:t>Καλούμεθα</a:t>
            </a:r>
            <a:r>
              <a:rPr lang="el-GR" sz="2400" dirty="0">
                <a:solidFill>
                  <a:srgbClr val="C00000"/>
                </a:solidFill>
              </a:rPr>
              <a:t> έτσι να κάνουμε ένα νέο και τεράστιο νέο άλμα, που απαιτεί και νέους όρους αντίληψης, άρα νοημοσύνης.</a:t>
            </a:r>
            <a:endParaRPr lang="en-US" sz="2400" dirty="0" smtClean="0">
              <a:solidFill>
                <a:srgbClr val="C00000"/>
              </a:solidFill>
            </a:endParaRPr>
          </a:p>
          <a:p>
            <a:pPr marL="0" indent="0">
              <a:buNone/>
            </a:pPr>
            <a:r>
              <a:rPr lang="en-US" sz="2400" dirty="0" smtClean="0">
                <a:solidFill>
                  <a:schemeClr val="accent1">
                    <a:lumMod val="75000"/>
                  </a:schemeClr>
                </a:solidFill>
              </a:rPr>
              <a:t>….</a:t>
            </a:r>
            <a:r>
              <a:rPr lang="el-GR" sz="2400" dirty="0">
                <a:solidFill>
                  <a:schemeClr val="accent1">
                    <a:lumMod val="75000"/>
                  </a:schemeClr>
                </a:solidFill>
              </a:rPr>
              <a:t> Είναι ένας πολιτισμός με </a:t>
            </a:r>
            <a:r>
              <a:rPr lang="el-GR" sz="2400" dirty="0" smtClean="0">
                <a:solidFill>
                  <a:schemeClr val="accent1">
                    <a:lumMod val="75000"/>
                  </a:schemeClr>
                </a:solidFill>
              </a:rPr>
              <a:t>το </a:t>
            </a:r>
            <a:r>
              <a:rPr lang="el-GR" sz="2400" dirty="0">
                <a:solidFill>
                  <a:schemeClr val="accent1">
                    <a:lumMod val="75000"/>
                  </a:schemeClr>
                </a:solidFill>
              </a:rPr>
              <a:t>δικό του ξεχωριστό τρόπο θεώρησης του κόσμου, τους δικούς του τρόπους χρήσης του χρόνου και της λογικής…». </a:t>
            </a:r>
            <a:r>
              <a:rPr lang="el-GR" sz="2400" u="sng" dirty="0">
                <a:solidFill>
                  <a:srgbClr val="C00000"/>
                </a:solidFill>
              </a:rPr>
              <a:t>Η απόκτηση συνεπώς νέων διανοητικών εφοδίων είναι </a:t>
            </a:r>
            <a:r>
              <a:rPr lang="el-GR" sz="2400" u="sng" dirty="0">
                <a:solidFill>
                  <a:schemeClr val="accent2"/>
                </a:solidFill>
              </a:rPr>
              <a:t>εκ των ων ουκ άνευ</a:t>
            </a:r>
            <a:r>
              <a:rPr lang="el-GR" sz="2400" dirty="0">
                <a:solidFill>
                  <a:srgbClr val="C00000"/>
                </a:solidFill>
              </a:rPr>
              <a:t>.</a:t>
            </a:r>
            <a:r>
              <a:rPr lang="el-GR" sz="2400" dirty="0">
                <a:solidFill>
                  <a:schemeClr val="accent1">
                    <a:lumMod val="75000"/>
                  </a:schemeClr>
                </a:solidFill>
              </a:rPr>
              <a:t> </a:t>
            </a:r>
          </a:p>
        </p:txBody>
      </p:sp>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15</a:t>
            </a:fld>
            <a:endParaRPr lang="el-GR"/>
          </a:p>
        </p:txBody>
      </p:sp>
    </p:spTree>
    <p:extLst>
      <p:ext uri="{BB962C8B-B14F-4D97-AF65-F5344CB8AC3E}">
        <p14:creationId xmlns:p14="http://schemas.microsoft.com/office/powerpoint/2010/main" val="826457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Sustainability and interconnectivity of environment, economy, and society </a:t>
            </a:r>
            <a:endParaRPr lang="el-GR" dirty="0"/>
          </a:p>
        </p:txBody>
      </p:sp>
      <p:sp>
        <p:nvSpPr>
          <p:cNvPr id="3" name="Content Placeholder 2"/>
          <p:cNvSpPr>
            <a:spLocks noGrp="1"/>
          </p:cNvSpPr>
          <p:nvPr>
            <p:ph idx="1"/>
          </p:nvPr>
        </p:nvSpPr>
        <p:spPr>
          <a:xfrm>
            <a:off x="271676" y="1340768"/>
            <a:ext cx="6028515" cy="4724400"/>
          </a:xfrm>
        </p:spPr>
        <p:txBody>
          <a:bodyPr/>
          <a:lstStyle/>
          <a:p>
            <a:r>
              <a:rPr lang="en-US" sz="1800" dirty="0"/>
              <a:t>The engineering profession is being challenged with a new and forceful set of requirements: population growth, resource scarcity, and environmental change.</a:t>
            </a:r>
            <a:br>
              <a:rPr lang="en-US" sz="1800" dirty="0"/>
            </a:br>
            <a:r>
              <a:rPr lang="en-US" sz="1800" dirty="0"/>
              <a:t>These include apparent changes to the atmosphere, hydrosphere, and biosphere resulting in major shifts from the environmental norms under which the artifacts of our civilization were originally designed. At one time, these aspects of engineering design could be taken for granted, because of the obvious stability of the environment within a narrow, acceptable, and predictable range of change. The added interconnectivity and complexity of the environment, shifting requirements from environmental changes, cannot be easily addressed with methods developed in the industrial age. </a:t>
            </a:r>
          </a:p>
          <a:p>
            <a:endParaRPr lang="el-GR" sz="1800"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16</a:t>
            </a:fld>
            <a:endParaRPr lang="el-GR"/>
          </a:p>
        </p:txBody>
      </p:sp>
      <p:pic>
        <p:nvPicPr>
          <p:cNvPr id="5" name="Content Placeholder 4"/>
          <p:cNvPicPr>
            <a:picLocks noChangeAspect="1"/>
          </p:cNvPicPr>
          <p:nvPr/>
        </p:nvPicPr>
        <p:blipFill>
          <a:blip r:embed="rId2"/>
          <a:stretch>
            <a:fillRect/>
          </a:stretch>
        </p:blipFill>
        <p:spPr bwMode="auto">
          <a:xfrm>
            <a:off x="6444208" y="1772816"/>
            <a:ext cx="2513763"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057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Transdisciplinarity</a:t>
            </a:r>
            <a:endParaRPr lang="el-GR" dirty="0"/>
          </a:p>
        </p:txBody>
      </p:sp>
      <p:sp>
        <p:nvSpPr>
          <p:cNvPr id="3" name="Content Placeholder 2"/>
          <p:cNvSpPr>
            <a:spLocks noGrp="1"/>
          </p:cNvSpPr>
          <p:nvPr>
            <p:ph idx="1"/>
          </p:nvPr>
        </p:nvSpPr>
        <p:spPr/>
        <p:txBody>
          <a:bodyPr/>
          <a:lstStyle/>
          <a:p>
            <a:r>
              <a:rPr lang="en-US" dirty="0" err="1">
                <a:solidFill>
                  <a:srgbClr val="00B050"/>
                </a:solidFill>
              </a:rPr>
              <a:t>Transdisciplinarity</a:t>
            </a:r>
            <a:r>
              <a:rPr lang="en-US" dirty="0"/>
              <a:t> is the development of new knowledge, concepts, tools, and technologies shared by researchers from different disciplines (social science, natural science, humanities, and engineering). It is a collaborative process of organized knowledge generation and integration by crossing disciplinary boundaries to design and implement solutions to unstructured problems. </a:t>
            </a:r>
            <a:br>
              <a:rPr lang="en-US" dirty="0"/>
            </a:br>
            <a:endParaRPr lang="en-US"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17</a:t>
            </a:fld>
            <a:endParaRPr lang="el-GR"/>
          </a:p>
        </p:txBody>
      </p:sp>
    </p:spTree>
    <p:extLst>
      <p:ext uri="{BB962C8B-B14F-4D97-AF65-F5344CB8AC3E}">
        <p14:creationId xmlns:p14="http://schemas.microsoft.com/office/powerpoint/2010/main" val="2354527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458200" cy="459904"/>
          </a:xfrm>
        </p:spPr>
        <p:txBody>
          <a:bodyPr/>
          <a:lstStyle/>
          <a:p>
            <a:r>
              <a:rPr lang="en-US" dirty="0"/>
              <a:t>Fixed offshore drilling platform</a:t>
            </a:r>
            <a:endParaRPr lang="el-GR"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18</a:t>
            </a:fld>
            <a:endParaRPr lang="el-GR"/>
          </a:p>
        </p:txBody>
      </p:sp>
      <p:pic>
        <p:nvPicPr>
          <p:cNvPr id="5" name="Picture 4"/>
          <p:cNvPicPr>
            <a:picLocks noChangeAspect="1"/>
          </p:cNvPicPr>
          <p:nvPr/>
        </p:nvPicPr>
        <p:blipFill>
          <a:blip r:embed="rId2"/>
          <a:stretch>
            <a:fillRect/>
          </a:stretch>
        </p:blipFill>
        <p:spPr>
          <a:xfrm>
            <a:off x="1835696" y="764704"/>
            <a:ext cx="5243014" cy="5883150"/>
          </a:xfrm>
          <a:prstGeom prst="rect">
            <a:avLst/>
          </a:prstGeom>
        </p:spPr>
      </p:pic>
    </p:spTree>
    <p:extLst>
      <p:ext uri="{BB962C8B-B14F-4D97-AF65-F5344CB8AC3E}">
        <p14:creationId xmlns:p14="http://schemas.microsoft.com/office/powerpoint/2010/main" val="88308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539552" y="260648"/>
            <a:ext cx="7772400" cy="1072939"/>
          </a:xfrm>
        </p:spPr>
        <p:txBody>
          <a:bodyPr>
            <a:normAutofit/>
          </a:bodyPr>
          <a:lstStyle/>
          <a:p>
            <a:r>
              <a:rPr lang="el-GR" sz="2800" b="1" dirty="0">
                <a:solidFill>
                  <a:srgbClr val="FF0000"/>
                </a:solidFill>
                <a:latin typeface="Comic Sans MS" panose="030F0702030302020204" pitchFamily="66" charset="0"/>
              </a:rPr>
              <a:t>Industry 4.0 - Η Τέταρτη Βιομηχανική </a:t>
            </a:r>
            <a:r>
              <a:rPr lang="el-GR" sz="2800" b="1" dirty="0" smtClean="0">
                <a:solidFill>
                  <a:srgbClr val="FF0000"/>
                </a:solidFill>
                <a:latin typeface="Comic Sans MS" panose="030F0702030302020204" pitchFamily="66" charset="0"/>
              </a:rPr>
              <a:t>Επανάσταση</a:t>
            </a:r>
            <a:endParaRPr lang="el-GR" sz="2800" b="1" dirty="0">
              <a:solidFill>
                <a:srgbClr val="FF0000"/>
              </a:solidFill>
              <a:latin typeface="Comic Sans MS" panose="030F0702030302020204" pitchFamily="66" charset="0"/>
            </a:endParaRPr>
          </a:p>
        </p:txBody>
      </p:sp>
      <p:pic>
        <p:nvPicPr>
          <p:cNvPr id="1026" name="Picture 2" descr="Industry 4.0 - Î Î¤Î­ÏÎ±ÏÏÎ· ÎÎ¹Î¿Î¼Î·ÏÎ±Î½Î¹ÎºÎ® ÎÏÎ±Î½Î¬ÏÏÎ±Ï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33587"/>
            <a:ext cx="5112568" cy="287582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67544" y="4293096"/>
            <a:ext cx="8424935" cy="2123658"/>
          </a:xfrm>
          <a:prstGeom prst="rect">
            <a:avLst/>
          </a:prstGeom>
        </p:spPr>
        <p:txBody>
          <a:bodyPr wrap="square">
            <a:spAutoFit/>
          </a:bodyPr>
          <a:lstStyle/>
          <a:p>
            <a:r>
              <a:rPr lang="el-GR" sz="2200" dirty="0">
                <a:latin typeface="Comic Sans MS" panose="030F0702030302020204" pitchFamily="66" charset="0"/>
              </a:rPr>
              <a:t>Στη Βιομηχανία 4ης γενιάς οι υπολογιστές και η αυτοματοποίηση ενώνονται με ένα τελείως νέο τρόπο, με τα ρομπότ να συνδέονται εξ αποστάσεως με υπολογιστικά συστήματα εξοπλισμένα με αλγόριθμους μηχανικής μάθησης (</a:t>
            </a:r>
            <a:r>
              <a:rPr lang="el-GR" sz="2200" dirty="0" err="1">
                <a:latin typeface="Comic Sans MS" panose="030F0702030302020204" pitchFamily="66" charset="0"/>
              </a:rPr>
              <a:t>machine</a:t>
            </a:r>
            <a:r>
              <a:rPr lang="el-GR" sz="2200" dirty="0">
                <a:latin typeface="Comic Sans MS" panose="030F0702030302020204" pitchFamily="66" charset="0"/>
              </a:rPr>
              <a:t> </a:t>
            </a:r>
            <a:r>
              <a:rPr lang="el-GR" sz="2200" dirty="0" err="1">
                <a:latin typeface="Comic Sans MS" panose="030F0702030302020204" pitchFamily="66" charset="0"/>
              </a:rPr>
              <a:t>learning</a:t>
            </a:r>
            <a:r>
              <a:rPr lang="el-GR" sz="2200" dirty="0">
                <a:latin typeface="Comic Sans MS" panose="030F0702030302020204" pitchFamily="66" charset="0"/>
              </a:rPr>
              <a:t>) που μπορούν να μαθαίνουν και να ελέγχουν τα ρομπότ με ελάχιστες εισροές από τους χειριστές.</a:t>
            </a:r>
            <a:endParaRPr lang="el-GR" sz="2200" dirty="0"/>
          </a:p>
        </p:txBody>
      </p:sp>
      <p:sp>
        <p:nvSpPr>
          <p:cNvPr id="3" name="Θέση αριθμού διαφάνειας 2"/>
          <p:cNvSpPr>
            <a:spLocks noGrp="1"/>
          </p:cNvSpPr>
          <p:nvPr>
            <p:ph type="sldNum" sz="quarter" idx="11"/>
          </p:nvPr>
        </p:nvSpPr>
        <p:spPr/>
        <p:txBody>
          <a:bodyPr/>
          <a:lstStyle/>
          <a:p>
            <a:pPr>
              <a:defRPr/>
            </a:pPr>
            <a:fld id="{D9BB6821-2211-4628-82BA-A07066FDA53E}" type="slidenum">
              <a:rPr lang="el-GR" smtClean="0"/>
              <a:pPr>
                <a:defRPr/>
              </a:pPr>
              <a:t>19</a:t>
            </a:fld>
            <a:endParaRPr lang="el-GR"/>
          </a:p>
        </p:txBody>
      </p:sp>
    </p:spTree>
    <p:extLst>
      <p:ext uri="{BB962C8B-B14F-4D97-AF65-F5344CB8AC3E}">
        <p14:creationId xmlns:p14="http://schemas.microsoft.com/office/powerpoint/2010/main" val="2666085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Βοηθοί Εργαστηρίων</a:t>
            </a:r>
            <a:endParaRPr lang="el-GR" dirty="0"/>
          </a:p>
        </p:txBody>
      </p:sp>
      <p:sp>
        <p:nvSpPr>
          <p:cNvPr id="3" name="Content Placeholder 2"/>
          <p:cNvSpPr>
            <a:spLocks noGrp="1"/>
          </p:cNvSpPr>
          <p:nvPr>
            <p:ph idx="1"/>
          </p:nvPr>
        </p:nvSpPr>
        <p:spPr/>
        <p:txBody>
          <a:bodyPr/>
          <a:lstStyle/>
          <a:p>
            <a:r>
              <a:rPr lang="el-GR" dirty="0" smtClean="0">
                <a:solidFill>
                  <a:srgbClr val="00B050"/>
                </a:solidFill>
              </a:rPr>
              <a:t>ΠΡΟΠΤΥΧΙΑΚΟΙ ΦΟΙΤΗΤΕΣ</a:t>
            </a:r>
          </a:p>
          <a:p>
            <a:pPr lvl="1"/>
            <a:r>
              <a:rPr lang="el-GR" dirty="0" err="1" smtClean="0"/>
              <a:t>Κακούλης</a:t>
            </a:r>
            <a:r>
              <a:rPr lang="el-GR" dirty="0" smtClean="0"/>
              <a:t> Δημήτρης</a:t>
            </a:r>
          </a:p>
          <a:p>
            <a:pPr lvl="1"/>
            <a:r>
              <a:rPr lang="el-GR" dirty="0" err="1" smtClean="0"/>
              <a:t>Σελελιάδης</a:t>
            </a:r>
            <a:r>
              <a:rPr lang="el-GR" dirty="0" smtClean="0"/>
              <a:t> Γεώργιος</a:t>
            </a:r>
          </a:p>
          <a:p>
            <a:pPr lvl="1"/>
            <a:r>
              <a:rPr lang="el-GR" dirty="0" err="1" smtClean="0"/>
              <a:t>Πετκάκης</a:t>
            </a:r>
            <a:r>
              <a:rPr lang="el-GR" dirty="0" smtClean="0"/>
              <a:t> Διαμαντής</a:t>
            </a:r>
            <a:endParaRPr lang="el-GR"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2</a:t>
            </a:fld>
            <a:endParaRPr lang="el-GR"/>
          </a:p>
        </p:txBody>
      </p:sp>
    </p:spTree>
    <p:extLst>
      <p:ext uri="{BB962C8B-B14F-4D97-AF65-F5344CB8AC3E}">
        <p14:creationId xmlns:p14="http://schemas.microsoft.com/office/powerpoint/2010/main" val="3851345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C00000"/>
                </a:solidFill>
              </a:rPr>
              <a:t>Industry 4.0</a:t>
            </a:r>
            <a:endParaRPr lang="el-GR" dirty="0"/>
          </a:p>
        </p:txBody>
      </p:sp>
      <p:sp>
        <p:nvSpPr>
          <p:cNvPr id="3" name="Content Placeholder 2"/>
          <p:cNvSpPr>
            <a:spLocks noGrp="1"/>
          </p:cNvSpPr>
          <p:nvPr>
            <p:ph idx="1"/>
          </p:nvPr>
        </p:nvSpPr>
        <p:spPr>
          <a:xfrm>
            <a:off x="304800" y="1196752"/>
            <a:ext cx="8534400" cy="4899248"/>
          </a:xfrm>
        </p:spPr>
        <p:txBody>
          <a:bodyPr/>
          <a:lstStyle/>
          <a:p>
            <a:pPr marL="0" indent="0">
              <a:buNone/>
            </a:pPr>
            <a:r>
              <a:rPr lang="el-GR" sz="2400" dirty="0"/>
              <a:t>Ε</a:t>
            </a:r>
            <a:r>
              <a:rPr lang="el-GR" sz="2400" dirty="0" smtClean="0"/>
              <a:t>ίναι </a:t>
            </a:r>
            <a:r>
              <a:rPr lang="el-GR" sz="2400" dirty="0"/>
              <a:t>αποτέλεσμα της ένωσης δύο συνόλων</a:t>
            </a:r>
          </a:p>
          <a:p>
            <a:r>
              <a:rPr lang="el-GR" sz="2400" b="1" dirty="0">
                <a:solidFill>
                  <a:schemeClr val="accent2"/>
                </a:solidFill>
              </a:rPr>
              <a:t>Διαδίκτυο των Πραγμάτων</a:t>
            </a:r>
            <a:r>
              <a:rPr lang="el-GR" sz="2400" dirty="0"/>
              <a:t>: χαρακτηρίζεται από τη μόνιμη συνδεσιμότητα οντοτήτων στο Διαδίκτυο</a:t>
            </a:r>
          </a:p>
          <a:p>
            <a:r>
              <a:rPr lang="el-GR" sz="2400" b="1" dirty="0" err="1">
                <a:solidFill>
                  <a:schemeClr val="accent1">
                    <a:lumMod val="75000"/>
                  </a:schemeClr>
                </a:solidFill>
              </a:rPr>
              <a:t>Κυβερνοφυσικά</a:t>
            </a:r>
            <a:r>
              <a:rPr lang="el-GR" sz="2400" b="1" dirty="0">
                <a:solidFill>
                  <a:schemeClr val="accent1">
                    <a:lumMod val="75000"/>
                  </a:schemeClr>
                </a:solidFill>
              </a:rPr>
              <a:t> Συστήματα</a:t>
            </a:r>
            <a:r>
              <a:rPr lang="el-GR" sz="2400" dirty="0"/>
              <a:t>: αποτελούν διασυνδεδεμένα και ολοκληρωμένα συστήματα που περιλαμβάνουν δίκτυα αλληλεπίδρασης φυσικών και υπολογιστικών στοιχείων </a:t>
            </a:r>
          </a:p>
          <a:p>
            <a:endParaRPr lang="el-GR" sz="2400"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20</a:t>
            </a:fld>
            <a:endParaRPr lang="el-GR"/>
          </a:p>
        </p:txBody>
      </p:sp>
      <p:pic>
        <p:nvPicPr>
          <p:cNvPr id="5" name="Picture 4"/>
          <p:cNvPicPr>
            <a:picLocks noChangeAspect="1"/>
          </p:cNvPicPr>
          <p:nvPr/>
        </p:nvPicPr>
        <p:blipFill>
          <a:blip r:embed="rId2"/>
          <a:stretch>
            <a:fillRect/>
          </a:stretch>
        </p:blipFill>
        <p:spPr>
          <a:xfrm>
            <a:off x="3131840" y="3717032"/>
            <a:ext cx="3240360" cy="2519696"/>
          </a:xfrm>
          <a:prstGeom prst="rect">
            <a:avLst/>
          </a:prstGeom>
        </p:spPr>
      </p:pic>
    </p:spTree>
    <p:extLst>
      <p:ext uri="{BB962C8B-B14F-4D97-AF65-F5344CB8AC3E}">
        <p14:creationId xmlns:p14="http://schemas.microsoft.com/office/powerpoint/2010/main" val="2856208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7704" y="571899"/>
            <a:ext cx="633670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D60093"/>
                </a:solidFill>
                <a:effectLst/>
                <a:uLnTx/>
                <a:uFillTx/>
                <a:latin typeface="Comic Sans MS" panose="030F0702030302020204" pitchFamily="66" charset="0"/>
              </a:rPr>
              <a:t>How Industry</a:t>
            </a:r>
            <a:r>
              <a:rPr kumimoji="0" lang="en-GB" sz="2000" b="1" i="0" u="none" strike="noStrike" kern="0" cap="none" spc="0" normalizeH="0" noProof="0" dirty="0">
                <a:ln>
                  <a:noFill/>
                </a:ln>
                <a:solidFill>
                  <a:srgbClr val="D60093"/>
                </a:solidFill>
                <a:effectLst/>
                <a:uLnTx/>
                <a:uFillTx/>
                <a:latin typeface="Comic Sans MS" panose="030F0702030302020204" pitchFamily="66" charset="0"/>
              </a:rPr>
              <a:t> 4.0 can be described in 5 words?</a:t>
            </a:r>
            <a:endParaRPr kumimoji="0" lang="en-GB" sz="2000" b="1" i="0" u="none" strike="noStrike" kern="0" cap="none" spc="0" normalizeH="0" baseline="0" noProof="0" dirty="0">
              <a:ln>
                <a:noFill/>
              </a:ln>
              <a:solidFill>
                <a:srgbClr val="D60093"/>
              </a:solidFill>
              <a:effectLst/>
              <a:uLnTx/>
              <a:uFillTx/>
              <a:latin typeface="Comic Sans MS" panose="030F0702030302020204" pitchFamily="66" charset="0"/>
            </a:endParaRPr>
          </a:p>
        </p:txBody>
      </p:sp>
      <p:pic>
        <p:nvPicPr>
          <p:cNvPr id="5" name="Picture 19"/>
          <p:cNvPicPr>
            <a:picLocks noChangeAspect="1"/>
          </p:cNvPicPr>
          <p:nvPr/>
        </p:nvPicPr>
        <p:blipFill>
          <a:blip r:embed="rId3"/>
          <a:stretch>
            <a:fillRect/>
          </a:stretch>
        </p:blipFill>
        <p:spPr>
          <a:xfrm>
            <a:off x="2425804" y="1340768"/>
            <a:ext cx="5300504" cy="4608512"/>
          </a:xfrm>
          <a:prstGeom prst="rect">
            <a:avLst/>
          </a:prstGeom>
        </p:spPr>
      </p:pic>
      <p:sp>
        <p:nvSpPr>
          <p:cNvPr id="2" name="Θέση αριθμού διαφάνειας 1"/>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rgbClr val="008080"/>
                </a:solidFill>
                <a:latin typeface="+mn-lt"/>
              </a:rPr>
              <a:pPr algn="r"/>
              <a:t>21</a:t>
            </a:fld>
            <a:endParaRPr lang="el-GR" sz="1400" b="1">
              <a:solidFill>
                <a:srgbClr val="008080"/>
              </a:solidFill>
              <a:latin typeface="+mn-lt"/>
            </a:endParaRPr>
          </a:p>
        </p:txBody>
      </p:sp>
    </p:spTree>
    <p:extLst>
      <p:ext uri="{BB962C8B-B14F-4D97-AF65-F5344CB8AC3E}">
        <p14:creationId xmlns:p14="http://schemas.microsoft.com/office/powerpoint/2010/main" val="1924897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rgbClr val="008080"/>
                </a:solidFill>
                <a:latin typeface="+mn-lt"/>
              </a:rPr>
              <a:pPr algn="r"/>
              <a:t>22</a:t>
            </a:fld>
            <a:endParaRPr lang="el-GR" sz="1400" b="1">
              <a:solidFill>
                <a:srgbClr val="008080"/>
              </a:solidFill>
              <a:latin typeface="+mn-lt"/>
            </a:endParaRPr>
          </a:p>
        </p:txBody>
      </p:sp>
      <p:pic>
        <p:nvPicPr>
          <p:cNvPr id="1026" name="Picture 2" descr="Αποτέλεσμα εικόνας για From Traditional to Digitalised Manufacturing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897384" cy="497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668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rgbClr val="008080"/>
                </a:solidFill>
                <a:latin typeface="+mn-lt"/>
              </a:rPr>
              <a:pPr algn="r"/>
              <a:t>23</a:t>
            </a:fld>
            <a:endParaRPr lang="el-GR" sz="1400" b="1">
              <a:solidFill>
                <a:srgbClr val="008080"/>
              </a:solidFill>
              <a:latin typeface="+mn-lt"/>
            </a:endParaRPr>
          </a:p>
        </p:txBody>
      </p:sp>
      <p:pic>
        <p:nvPicPr>
          <p:cNvPr id="4098" name="Picture 2" descr="Αποτέλεσμα εικόνας για From Traditional to Digitalised Manufacturing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8710163"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511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1"/>
          </p:nvPr>
        </p:nvSpPr>
        <p:spPr/>
        <p:txBody>
          <a:bodyPr/>
          <a:lstStyle/>
          <a:p>
            <a:pPr>
              <a:defRPr/>
            </a:pPr>
            <a:fld id="{286098AD-A67C-4E03-85A9-501A6495CC83}" type="slidenum">
              <a:rPr lang="el-GR" smtClean="0"/>
              <a:pPr>
                <a:defRPr/>
              </a:pPr>
              <a:t>24</a:t>
            </a:fld>
            <a:endParaRPr lang="el-G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4801"/>
            <a:ext cx="8129910" cy="605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7048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solidFill>
                  <a:srgbClr val="00B0F0"/>
                </a:solidFill>
                <a:latin typeface="Comic Sans MS" panose="030F0702030302020204" pitchFamily="66" charset="0"/>
              </a:rPr>
              <a:t>Industry 4.0</a:t>
            </a:r>
            <a:endParaRPr lang="el-GR" dirty="0"/>
          </a:p>
        </p:txBody>
      </p:sp>
      <p:sp>
        <p:nvSpPr>
          <p:cNvPr id="5" name="Θέση αριθμού διαφάνειας 4"/>
          <p:cNvSpPr>
            <a:spLocks noGrp="1"/>
          </p:cNvSpPr>
          <p:nvPr>
            <p:ph type="sldNum" sz="quarter" idx="11"/>
          </p:nvPr>
        </p:nvSpPr>
        <p:spPr/>
        <p:txBody>
          <a:bodyPr/>
          <a:lstStyle/>
          <a:p>
            <a:pPr>
              <a:defRPr/>
            </a:pPr>
            <a:fld id="{286098AD-A67C-4E03-85A9-501A6495CC83}" type="slidenum">
              <a:rPr lang="el-GR" smtClean="0"/>
              <a:pPr>
                <a:defRPr/>
              </a:pPr>
              <a:t>25</a:t>
            </a:fld>
            <a:endParaRPr lang="el-G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7668344" cy="527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838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56" y="332656"/>
            <a:ext cx="8784976" cy="5791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αριθμού διαφάνειας 2"/>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FD0DC063-B439-4B57-9789-F8F26E8C11E8}" type="slidenum">
              <a:rPr lang="el-GR" sz="1400" b="1">
                <a:solidFill>
                  <a:srgbClr val="008080"/>
                </a:solidFill>
                <a:latin typeface="+mn-lt"/>
              </a:rPr>
              <a:pPr algn="r"/>
              <a:t>26</a:t>
            </a:fld>
            <a:endParaRPr lang="el-GR" sz="1400" b="1">
              <a:solidFill>
                <a:srgbClr val="008080"/>
              </a:solidFill>
              <a:latin typeface="+mn-lt"/>
            </a:endParaRPr>
          </a:p>
        </p:txBody>
      </p:sp>
    </p:spTree>
    <p:extLst>
      <p:ext uri="{BB962C8B-B14F-4D97-AF65-F5344CB8AC3E}">
        <p14:creationId xmlns:p14="http://schemas.microsoft.com/office/powerpoint/2010/main" val="3609496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rgbClr val="008080"/>
                </a:solidFill>
                <a:latin typeface="+mn-lt"/>
              </a:rPr>
              <a:pPr algn="r"/>
              <a:t>27</a:t>
            </a:fld>
            <a:endParaRPr lang="el-GR" sz="1400" b="1">
              <a:solidFill>
                <a:srgbClr val="008080"/>
              </a:solidFill>
              <a:latin typeface="+mn-lt"/>
            </a:endParaRPr>
          </a:p>
        </p:txBody>
      </p:sp>
      <p:pic>
        <p:nvPicPr>
          <p:cNvPr id="2050" name="Picture 2" descr="Αποτέλεσμα εικόνας για From Traditional to Digitalised Manufacturing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36712"/>
            <a:ext cx="7424824" cy="417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6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3034680" cy="778098"/>
          </a:xfrm>
        </p:spPr>
        <p:txBody>
          <a:bodyPr>
            <a:normAutofit/>
          </a:bodyPr>
          <a:lstStyle/>
          <a:p>
            <a:r>
              <a:rPr lang="en-US" sz="3200" dirty="0" smtClean="0">
                <a:solidFill>
                  <a:schemeClr val="accent5">
                    <a:lumMod val="75000"/>
                  </a:schemeClr>
                </a:solidFill>
                <a:latin typeface="Comic Sans MS" panose="030F0702030302020204" pitchFamily="66" charset="0"/>
              </a:rPr>
              <a:t>Industrial </a:t>
            </a:r>
            <a:r>
              <a:rPr lang="en-US" sz="3200" dirty="0" err="1" smtClean="0">
                <a:solidFill>
                  <a:schemeClr val="accent5">
                    <a:lumMod val="75000"/>
                  </a:schemeClr>
                </a:solidFill>
                <a:latin typeface="Comic Sans MS" panose="030F0702030302020204" pitchFamily="66" charset="0"/>
              </a:rPr>
              <a:t>IoT</a:t>
            </a:r>
            <a:endParaRPr lang="el-GR" sz="3200" dirty="0">
              <a:solidFill>
                <a:schemeClr val="accent5">
                  <a:lumMod val="75000"/>
                </a:schemeClr>
              </a:solidFill>
              <a:latin typeface="Comic Sans MS" panose="030F0702030302020204" pitchFamily="66" charset="0"/>
            </a:endParaRPr>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rgbClr val="008080"/>
                </a:solidFill>
                <a:latin typeface="+mn-lt"/>
              </a:rPr>
              <a:pPr algn="r"/>
              <a:t>28</a:t>
            </a:fld>
            <a:endParaRPr lang="el-GR" sz="1400" b="1" dirty="0">
              <a:solidFill>
                <a:srgbClr val="008080"/>
              </a:solidFill>
              <a:latin typeface="+mn-lt"/>
            </a:endParaRPr>
          </a:p>
        </p:txBody>
      </p:sp>
      <p:pic>
        <p:nvPicPr>
          <p:cNvPr id="5" name="Εικόνα 4"/>
          <p:cNvPicPr>
            <a:picLocks noChangeAspect="1"/>
          </p:cNvPicPr>
          <p:nvPr/>
        </p:nvPicPr>
        <p:blipFill>
          <a:blip r:embed="rId2"/>
          <a:stretch>
            <a:fillRect/>
          </a:stretch>
        </p:blipFill>
        <p:spPr>
          <a:xfrm>
            <a:off x="323528" y="2871928"/>
            <a:ext cx="7128792" cy="3849547"/>
          </a:xfrm>
          <a:prstGeom prst="rect">
            <a:avLst/>
          </a:prstGeom>
        </p:spPr>
      </p:pic>
      <p:pic>
        <p:nvPicPr>
          <p:cNvPr id="3" name="Picture 2"/>
          <p:cNvPicPr>
            <a:picLocks noChangeAspect="1"/>
          </p:cNvPicPr>
          <p:nvPr/>
        </p:nvPicPr>
        <p:blipFill>
          <a:blip r:embed="rId3"/>
          <a:stretch>
            <a:fillRect/>
          </a:stretch>
        </p:blipFill>
        <p:spPr>
          <a:xfrm>
            <a:off x="4283968" y="116632"/>
            <a:ext cx="4779678" cy="2694666"/>
          </a:xfrm>
          <a:prstGeom prst="rect">
            <a:avLst/>
          </a:prstGeom>
        </p:spPr>
      </p:pic>
    </p:spTree>
    <p:extLst>
      <p:ext uri="{BB962C8B-B14F-4D97-AF65-F5344CB8AC3E}">
        <p14:creationId xmlns:p14="http://schemas.microsoft.com/office/powerpoint/2010/main" val="3459847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Αρχιτεκτονική Διαδικτύου των </a:t>
            </a:r>
            <a:r>
              <a:rPr lang="el-GR" dirty="0" smtClean="0"/>
              <a:t>Πραγμάτων</a:t>
            </a:r>
            <a:endParaRPr lang="el-GR"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29</a:t>
            </a:fld>
            <a:endParaRPr lang="el-GR"/>
          </a:p>
        </p:txBody>
      </p:sp>
      <p:sp>
        <p:nvSpPr>
          <p:cNvPr id="5" name="Content Placeholder 7"/>
          <p:cNvSpPr txBox="1">
            <a:spLocks/>
          </p:cNvSpPr>
          <p:nvPr/>
        </p:nvSpPr>
        <p:spPr>
          <a:xfrm>
            <a:off x="3131840" y="908720"/>
            <a:ext cx="3004691" cy="204348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fontAlgn="auto">
              <a:buFont typeface="Arial" panose="020B0604020202020204" pitchFamily="34" charset="0"/>
              <a:buChar char="•"/>
            </a:pPr>
            <a:r>
              <a:rPr lang="el-GR" sz="2000" dirty="0" smtClean="0">
                <a:cs typeface="Calibri" panose="020F0502020204030204" pitchFamily="34" charset="0"/>
              </a:rPr>
              <a:t>Επίπεδο Ανίχνευσης</a:t>
            </a:r>
          </a:p>
          <a:p>
            <a:pPr fontAlgn="auto">
              <a:buFont typeface="Arial" panose="020B0604020202020204" pitchFamily="34" charset="0"/>
              <a:buChar char="•"/>
            </a:pPr>
            <a:r>
              <a:rPr lang="el-GR" sz="2000" dirty="0" smtClean="0">
                <a:cs typeface="Calibri" panose="020F0502020204030204" pitchFamily="34" charset="0"/>
              </a:rPr>
              <a:t>Επίπεδο Δικτύου</a:t>
            </a:r>
          </a:p>
          <a:p>
            <a:pPr fontAlgn="auto">
              <a:buFont typeface="Arial" panose="020B0604020202020204" pitchFamily="34" charset="0"/>
              <a:buChar char="•"/>
            </a:pPr>
            <a:r>
              <a:rPr lang="el-GR" sz="2000" dirty="0" smtClean="0">
                <a:cs typeface="Calibri" panose="020F0502020204030204" pitchFamily="34" charset="0"/>
              </a:rPr>
              <a:t>Επίπεδο Υπηρεσιών</a:t>
            </a:r>
          </a:p>
          <a:p>
            <a:pPr fontAlgn="auto">
              <a:buFont typeface="Arial" panose="020B0604020202020204" pitchFamily="34" charset="0"/>
              <a:buChar char="•"/>
            </a:pPr>
            <a:r>
              <a:rPr lang="el-GR" sz="2000" dirty="0" smtClean="0">
                <a:cs typeface="Calibri" panose="020F0502020204030204" pitchFamily="34" charset="0"/>
              </a:rPr>
              <a:t>Επίπεδο </a:t>
            </a:r>
            <a:r>
              <a:rPr lang="el-GR" sz="2000" dirty="0" err="1" smtClean="0">
                <a:cs typeface="Calibri" panose="020F0502020204030204" pitchFamily="34" charset="0"/>
              </a:rPr>
              <a:t>Διεπαφής</a:t>
            </a:r>
            <a:endParaRPr lang="el-GR" sz="2000" dirty="0" smtClean="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539552" y="2780928"/>
            <a:ext cx="7937623" cy="3384376"/>
          </a:xfrm>
          <a:prstGeom prst="rect">
            <a:avLst/>
          </a:prstGeom>
        </p:spPr>
      </p:pic>
    </p:spTree>
    <p:extLst>
      <p:ext uri="{BB962C8B-B14F-4D97-AF65-F5344CB8AC3E}">
        <p14:creationId xmlns:p14="http://schemas.microsoft.com/office/powerpoint/2010/main" val="1051634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Ακαδημαϊκό Ημερολόγιο</a:t>
            </a:r>
            <a:endParaRPr lang="el-GR" dirty="0"/>
          </a:p>
        </p:txBody>
      </p:sp>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3</a:t>
            </a:fld>
            <a:endParaRPr lang="el-GR"/>
          </a:p>
        </p:txBody>
      </p:sp>
      <p:graphicFrame>
        <p:nvGraphicFramePr>
          <p:cNvPr id="6" name="Object 5"/>
          <p:cNvGraphicFramePr>
            <a:graphicFrameLocks noChangeAspect="1"/>
          </p:cNvGraphicFramePr>
          <p:nvPr>
            <p:extLst>
              <p:ext uri="{D42A27DB-BD31-4B8C-83A1-F6EECF244321}">
                <p14:modId xmlns:p14="http://schemas.microsoft.com/office/powerpoint/2010/main" val="551551368"/>
              </p:ext>
            </p:extLst>
          </p:nvPr>
        </p:nvGraphicFramePr>
        <p:xfrm>
          <a:off x="2627784" y="1241450"/>
          <a:ext cx="4010025" cy="5200650"/>
        </p:xfrm>
        <a:graphic>
          <a:graphicData uri="http://schemas.openxmlformats.org/presentationml/2006/ole">
            <mc:AlternateContent xmlns:mc="http://schemas.openxmlformats.org/markup-compatibility/2006">
              <mc:Choice xmlns:v="urn:schemas-microsoft-com:vml" Requires="v">
                <p:oleObj spid="_x0000_s1056" name="Worksheet" r:id="rId3" imgW="3867302" imgH="5014912" progId="Excel.Sheet.12">
                  <p:embed/>
                </p:oleObj>
              </mc:Choice>
              <mc:Fallback>
                <p:oleObj name="Worksheet" r:id="rId3" imgW="3867302" imgH="5014912" progId="Excel.Sheet.12">
                  <p:embed/>
                  <p:pic>
                    <p:nvPicPr>
                      <p:cNvPr id="0" name=""/>
                      <p:cNvPicPr/>
                      <p:nvPr/>
                    </p:nvPicPr>
                    <p:blipFill>
                      <a:blip r:embed="rId4"/>
                      <a:stretch>
                        <a:fillRect/>
                      </a:stretch>
                    </p:blipFill>
                    <p:spPr>
                      <a:xfrm>
                        <a:off x="2627784" y="1241450"/>
                        <a:ext cx="4010025" cy="5200650"/>
                      </a:xfrm>
                      <a:prstGeom prst="rect">
                        <a:avLst/>
                      </a:prstGeom>
                    </p:spPr>
                  </p:pic>
                </p:oleObj>
              </mc:Fallback>
            </mc:AlternateContent>
          </a:graphicData>
        </a:graphic>
      </p:graphicFrame>
    </p:spTree>
    <p:extLst>
      <p:ext uri="{BB962C8B-B14F-4D97-AF65-F5344CB8AC3E}">
        <p14:creationId xmlns:p14="http://schemas.microsoft.com/office/powerpoint/2010/main" val="3832912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Digital Twins </a:t>
            </a:r>
            <a:r>
              <a:rPr lang="en-US" dirty="0" smtClean="0"/>
              <a:t>- </a:t>
            </a:r>
            <a:r>
              <a:rPr lang="el-GR" dirty="0" smtClean="0"/>
              <a:t>Ψηφιακά </a:t>
            </a:r>
            <a:r>
              <a:rPr lang="el-GR" dirty="0"/>
              <a:t>Δίδυμα</a:t>
            </a:r>
          </a:p>
        </p:txBody>
      </p:sp>
      <p:sp>
        <p:nvSpPr>
          <p:cNvPr id="3" name="Content Placeholder 2"/>
          <p:cNvSpPr>
            <a:spLocks noGrp="1"/>
          </p:cNvSpPr>
          <p:nvPr>
            <p:ph idx="1"/>
          </p:nvPr>
        </p:nvSpPr>
        <p:spPr>
          <a:xfrm>
            <a:off x="325057" y="1124744"/>
            <a:ext cx="8534400" cy="4724400"/>
          </a:xfrm>
        </p:spPr>
        <p:txBody>
          <a:bodyPr/>
          <a:lstStyle/>
          <a:p>
            <a:pPr>
              <a:buFont typeface="Arial" panose="020B0604020202020204" pitchFamily="34" charset="0"/>
              <a:buChar char="•"/>
            </a:pPr>
            <a:r>
              <a:rPr lang="el-GR" sz="2400" dirty="0">
                <a:cs typeface="Calibri" panose="020F0502020204030204" pitchFamily="34" charset="0"/>
              </a:rPr>
              <a:t>Αποτελούν μία μέθοδο ψηφιακής προσομοίωσης.</a:t>
            </a:r>
            <a:r>
              <a:rPr lang="en-US" sz="2400" dirty="0">
                <a:cs typeface="Calibri" panose="020F0502020204030204" pitchFamily="34" charset="0"/>
              </a:rPr>
              <a:t> </a:t>
            </a:r>
            <a:endParaRPr lang="el-GR" sz="2400" dirty="0">
              <a:cs typeface="Calibri" panose="020F0502020204030204" pitchFamily="34" charset="0"/>
            </a:endParaRPr>
          </a:p>
          <a:p>
            <a:pPr>
              <a:buFont typeface="Arial" panose="020B0604020202020204" pitchFamily="34" charset="0"/>
              <a:buChar char="•"/>
            </a:pPr>
            <a:r>
              <a:rPr lang="el-GR" sz="2400" dirty="0">
                <a:cs typeface="Calibri" panose="020F0502020204030204" pitchFamily="34" charset="0"/>
              </a:rPr>
              <a:t>Χαρακτηρίζονται ως ένα σύνολο από κατασκευές εικονικών πληροφοριών οι οποίες περιγράφουν πλήρως ένα δυνητικό ή πραγματικό φυσικό προϊόν από το ατομικό έως το </a:t>
            </a:r>
            <a:r>
              <a:rPr lang="el-GR" sz="2400" dirty="0" err="1">
                <a:cs typeface="Calibri" panose="020F0502020204030204" pitchFamily="34" charset="0"/>
              </a:rPr>
              <a:t>μακρο</a:t>
            </a:r>
            <a:r>
              <a:rPr lang="el-GR" sz="2400" dirty="0">
                <a:cs typeface="Calibri" panose="020F0502020204030204" pitchFamily="34" charset="0"/>
              </a:rPr>
              <a:t>-γεωμετρικό επίπεδο. </a:t>
            </a:r>
          </a:p>
          <a:p>
            <a:pPr>
              <a:buFont typeface="Arial" panose="020B0604020202020204" pitchFamily="34" charset="0"/>
              <a:buChar char="•"/>
            </a:pPr>
            <a:r>
              <a:rPr lang="el-GR" sz="2400" dirty="0">
                <a:cs typeface="Calibri" panose="020F0502020204030204" pitchFamily="34" charset="0"/>
              </a:rPr>
              <a:t>Αποτελούνται από τον</a:t>
            </a:r>
          </a:p>
          <a:p>
            <a:pPr lvl="1">
              <a:buFont typeface="Arial" panose="020B0604020202020204" pitchFamily="34" charset="0"/>
              <a:buChar char="•"/>
            </a:pPr>
            <a:r>
              <a:rPr lang="el-GR" sz="2000" b="1" dirty="0">
                <a:solidFill>
                  <a:schemeClr val="accent4">
                    <a:lumMod val="75000"/>
                  </a:schemeClr>
                </a:solidFill>
                <a:cs typeface="Calibri" panose="020F0502020204030204" pitchFamily="34" charset="0"/>
              </a:rPr>
              <a:t>Φυσικό Χώρο</a:t>
            </a:r>
            <a:r>
              <a:rPr lang="el-GR" sz="2000" b="1" dirty="0">
                <a:cs typeface="Calibri" panose="020F0502020204030204" pitchFamily="34" charset="0"/>
              </a:rPr>
              <a:t>, </a:t>
            </a:r>
            <a:r>
              <a:rPr lang="el-GR" sz="2000" dirty="0">
                <a:cs typeface="Calibri" panose="020F0502020204030204" pitchFamily="34" charset="0"/>
              </a:rPr>
              <a:t>που θεωρείται ένα πολύπλοκο, πολυδιάστατο και δυναμικό περιβάλλον αποτελούμενο από ανθρώπινο δυναμικό, μηχανές, πρώτες ύλες.</a:t>
            </a:r>
          </a:p>
          <a:p>
            <a:pPr lvl="1">
              <a:buFont typeface="Arial" panose="020B0604020202020204" pitchFamily="34" charset="0"/>
              <a:buChar char="•"/>
            </a:pPr>
            <a:r>
              <a:rPr lang="el-GR" sz="2000" b="1" dirty="0">
                <a:solidFill>
                  <a:schemeClr val="accent4">
                    <a:lumMod val="75000"/>
                  </a:schemeClr>
                </a:solidFill>
                <a:cs typeface="Calibri" panose="020F0502020204030204" pitchFamily="34" charset="0"/>
              </a:rPr>
              <a:t>Εικονικό Χώρο</a:t>
            </a:r>
            <a:r>
              <a:rPr lang="el-GR" sz="2000" dirty="0">
                <a:cs typeface="Calibri" panose="020F0502020204030204" pitchFamily="34" charset="0"/>
              </a:rPr>
              <a:t>, είναι η πραγματική αντανάκλαση του φυσικού χώρου</a:t>
            </a:r>
          </a:p>
          <a:p>
            <a:endParaRPr lang="el-GR" sz="2400"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30</a:t>
            </a:fld>
            <a:endParaRPr lang="el-GR"/>
          </a:p>
        </p:txBody>
      </p:sp>
    </p:spTree>
    <p:extLst>
      <p:ext uri="{BB962C8B-B14F-4D97-AF65-F5344CB8AC3E}">
        <p14:creationId xmlns:p14="http://schemas.microsoft.com/office/powerpoint/2010/main" val="3341549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Εικονικό Μοντέλο γραμμής παραγωγής</a:t>
            </a:r>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31</a:t>
            </a:fld>
            <a:endParaRPr lang="el-GR"/>
          </a:p>
        </p:txBody>
      </p:sp>
      <p:pic>
        <p:nvPicPr>
          <p:cNvPr id="5" name="Picture 4"/>
          <p:cNvPicPr>
            <a:picLocks noChangeAspect="1"/>
          </p:cNvPicPr>
          <p:nvPr/>
        </p:nvPicPr>
        <p:blipFill>
          <a:blip r:embed="rId2"/>
          <a:stretch>
            <a:fillRect/>
          </a:stretch>
        </p:blipFill>
        <p:spPr>
          <a:xfrm>
            <a:off x="395536" y="1196752"/>
            <a:ext cx="8148664" cy="4464496"/>
          </a:xfrm>
          <a:prstGeom prst="rect">
            <a:avLst/>
          </a:prstGeom>
        </p:spPr>
      </p:pic>
    </p:spTree>
    <p:extLst>
      <p:ext uri="{BB962C8B-B14F-4D97-AF65-F5344CB8AC3E}">
        <p14:creationId xmlns:p14="http://schemas.microsoft.com/office/powerpoint/2010/main" val="266222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Additive Manufacturing</a:t>
            </a:r>
            <a:endParaRPr lang="el-GR"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32</a:t>
            </a:fld>
            <a:endParaRPr lang="el-GR"/>
          </a:p>
        </p:txBody>
      </p:sp>
      <p:pic>
        <p:nvPicPr>
          <p:cNvPr id="5"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11560" y="1124744"/>
            <a:ext cx="7725942" cy="4986868"/>
          </a:xfrm>
          <a:prstGeom prst="rect">
            <a:avLst/>
          </a:prstGeom>
        </p:spPr>
      </p:pic>
    </p:spTree>
    <p:extLst>
      <p:ext uri="{BB962C8B-B14F-4D97-AF65-F5344CB8AC3E}">
        <p14:creationId xmlns:p14="http://schemas.microsoft.com/office/powerpoint/2010/main" val="3539600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Διάγραμμα </a:t>
            </a:r>
            <a:r>
              <a:rPr lang="en-US" dirty="0" smtClean="0"/>
              <a:t>BPMN </a:t>
            </a:r>
            <a:br>
              <a:rPr lang="en-US" dirty="0" smtClean="0"/>
            </a:br>
            <a:r>
              <a:rPr lang="en-US" dirty="0" smtClean="0"/>
              <a:t>(Business Process Modeling Notation)</a:t>
            </a:r>
            <a:endParaRPr lang="el-GR"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33</a:t>
            </a:fld>
            <a:endParaRPr lang="el-GR"/>
          </a:p>
        </p:txBody>
      </p:sp>
      <p:pic>
        <p:nvPicPr>
          <p:cNvPr id="5" name="Picture 4"/>
          <p:cNvPicPr>
            <a:picLocks noChangeAspect="1"/>
          </p:cNvPicPr>
          <p:nvPr/>
        </p:nvPicPr>
        <p:blipFill>
          <a:blip r:embed="rId2"/>
          <a:stretch>
            <a:fillRect/>
          </a:stretch>
        </p:blipFill>
        <p:spPr>
          <a:xfrm>
            <a:off x="0" y="1844824"/>
            <a:ext cx="9144000" cy="1926465"/>
          </a:xfrm>
          <a:prstGeom prst="rect">
            <a:avLst/>
          </a:prstGeom>
        </p:spPr>
      </p:pic>
    </p:spTree>
    <p:extLst>
      <p:ext uri="{BB962C8B-B14F-4D97-AF65-F5344CB8AC3E}">
        <p14:creationId xmlns:p14="http://schemas.microsoft.com/office/powerpoint/2010/main" val="1963217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Διαδικασία Σχεδιασμού</a:t>
            </a:r>
            <a:endParaRPr lang="el-GR"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34</a:t>
            </a:fld>
            <a:endParaRPr lang="el-GR"/>
          </a:p>
        </p:txBody>
      </p:sp>
      <p:pic>
        <p:nvPicPr>
          <p:cNvPr id="5" name="Picture 4"/>
          <p:cNvPicPr>
            <a:picLocks noChangeAspect="1"/>
          </p:cNvPicPr>
          <p:nvPr/>
        </p:nvPicPr>
        <p:blipFill>
          <a:blip r:embed="rId2"/>
          <a:stretch>
            <a:fillRect/>
          </a:stretch>
        </p:blipFill>
        <p:spPr>
          <a:xfrm>
            <a:off x="611560" y="1141536"/>
            <a:ext cx="8205927" cy="5072312"/>
          </a:xfrm>
          <a:prstGeom prst="rect">
            <a:avLst/>
          </a:prstGeom>
        </p:spPr>
      </p:pic>
      <p:sp>
        <p:nvSpPr>
          <p:cNvPr id="7" name="Oval 6"/>
          <p:cNvSpPr/>
          <p:nvPr/>
        </p:nvSpPr>
        <p:spPr>
          <a:xfrm>
            <a:off x="539552" y="2492896"/>
            <a:ext cx="115212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Oval 7"/>
          <p:cNvSpPr/>
          <p:nvPr/>
        </p:nvSpPr>
        <p:spPr>
          <a:xfrm>
            <a:off x="755576" y="1484784"/>
            <a:ext cx="792088" cy="3600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Oval 9"/>
          <p:cNvSpPr/>
          <p:nvPr/>
        </p:nvSpPr>
        <p:spPr>
          <a:xfrm>
            <a:off x="683568" y="4171020"/>
            <a:ext cx="115212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Oval 10"/>
          <p:cNvSpPr/>
          <p:nvPr/>
        </p:nvSpPr>
        <p:spPr>
          <a:xfrm>
            <a:off x="611560" y="5849144"/>
            <a:ext cx="1368152" cy="40858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71067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400" dirty="0"/>
              <a:t>Προσομοίωση γραμμής παραγωγής μηχανουργείου</a:t>
            </a:r>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35</a:t>
            </a:fld>
            <a:endParaRPr lang="el-GR"/>
          </a:p>
        </p:txBody>
      </p:sp>
      <p:pic>
        <p:nvPicPr>
          <p:cNvPr id="5" name="Picture 4"/>
          <p:cNvPicPr>
            <a:picLocks noChangeAspect="1"/>
          </p:cNvPicPr>
          <p:nvPr/>
        </p:nvPicPr>
        <p:blipFill>
          <a:blip r:embed="rId2"/>
          <a:stretch>
            <a:fillRect/>
          </a:stretch>
        </p:blipFill>
        <p:spPr>
          <a:xfrm>
            <a:off x="304800" y="1066800"/>
            <a:ext cx="8498561" cy="5236918"/>
          </a:xfrm>
          <a:prstGeom prst="rect">
            <a:avLst/>
          </a:prstGeom>
        </p:spPr>
      </p:pic>
    </p:spTree>
    <p:extLst>
      <p:ext uri="{BB962C8B-B14F-4D97-AF65-F5344CB8AC3E}">
        <p14:creationId xmlns:p14="http://schemas.microsoft.com/office/powerpoint/2010/main" val="2389316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rgbClr val="008080"/>
                </a:solidFill>
                <a:latin typeface="+mn-lt"/>
              </a:rPr>
              <a:pPr algn="r"/>
              <a:t>36</a:t>
            </a:fld>
            <a:endParaRPr lang="el-GR" sz="1400" b="1" dirty="0">
              <a:solidFill>
                <a:srgbClr val="008080"/>
              </a:solidFill>
              <a:latin typeface="+mn-lt"/>
            </a:endParaRPr>
          </a:p>
        </p:txBody>
      </p:sp>
      <p:pic>
        <p:nvPicPr>
          <p:cNvPr id="5122" name="Picture 2" descr="Αποτέλεσμα εικόνας για From Traditional to Digitalised Manufacturing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476672"/>
            <a:ext cx="8056190" cy="5833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5552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p:spPr>
        <p:txBody>
          <a:bodyPr/>
          <a:lstStyle/>
          <a:p>
            <a:fld id="{69084534-9367-4A09-ABAE-EB26D3621719}" type="slidenum">
              <a:rPr lang="el-GR" smtClean="0"/>
              <a:t>37</a:t>
            </a:fld>
            <a:endParaRPr lang="el-G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8948695" cy="493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464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431" b="9968"/>
          <a:stretch/>
        </p:blipFill>
        <p:spPr>
          <a:xfrm>
            <a:off x="0" y="0"/>
            <a:ext cx="9144000" cy="6883776"/>
          </a:xfrm>
          <a:prstGeom prst="rect">
            <a:avLst/>
          </a:prstGeom>
        </p:spPr>
      </p:pic>
      <p:sp>
        <p:nvSpPr>
          <p:cNvPr id="6" name="Rectangle 5"/>
          <p:cNvSpPr/>
          <p:nvPr/>
        </p:nvSpPr>
        <p:spPr>
          <a:xfrm>
            <a:off x="6119446" y="640370"/>
            <a:ext cx="3024554" cy="9542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274320" rtlCol="0" anchor="b"/>
          <a:lstStyle/>
          <a:p>
            <a:pPr algn="ctr"/>
            <a:endParaRPr lang="en-US" sz="2400" dirty="0">
              <a:solidFill>
                <a:schemeClr val="bg1"/>
              </a:solidFill>
            </a:endParaRPr>
          </a:p>
        </p:txBody>
      </p:sp>
      <p:pic>
        <p:nvPicPr>
          <p:cNvPr id="7" name="Picture 6"/>
          <p:cNvPicPr>
            <a:picLocks noChangeAspect="1"/>
          </p:cNvPicPr>
          <p:nvPr/>
        </p:nvPicPr>
        <p:blipFill rotWithShape="1">
          <a:blip r:embed="rId4"/>
          <a:srcRect t="26575" b="26575"/>
          <a:stretch/>
        </p:blipFill>
        <p:spPr>
          <a:xfrm>
            <a:off x="6598627" y="778176"/>
            <a:ext cx="2066192" cy="678632"/>
          </a:xfrm>
          <a:prstGeom prst="rect">
            <a:avLst/>
          </a:prstGeom>
        </p:spPr>
      </p:pic>
    </p:spTree>
    <p:extLst>
      <p:ext uri="{BB962C8B-B14F-4D97-AF65-F5344CB8AC3E}">
        <p14:creationId xmlns:p14="http://schemas.microsoft.com/office/powerpoint/2010/main" val="192012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10886" b="4553"/>
          <a:stretch/>
        </p:blipFill>
        <p:spPr>
          <a:xfrm>
            <a:off x="0" y="0"/>
            <a:ext cx="9144000" cy="6858000"/>
          </a:xfrm>
          <a:prstGeom prst="rect">
            <a:avLst/>
          </a:prstGeom>
        </p:spPr>
      </p:pic>
      <p:sp>
        <p:nvSpPr>
          <p:cNvPr id="7" name="Rectangle 6"/>
          <p:cNvSpPr txBox="1">
            <a:spLocks noChangeArrowheads="1"/>
          </p:cNvSpPr>
          <p:nvPr/>
        </p:nvSpPr>
        <p:spPr bwMode="auto">
          <a:xfrm>
            <a:off x="8481672" y="6629406"/>
            <a:ext cx="444500"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1086775" rtl="0" eaLnBrk="0" fontAlgn="base" latinLnBrk="0" hangingPunct="0">
              <a:lnSpc>
                <a:spcPct val="100000"/>
              </a:lnSpc>
              <a:spcBef>
                <a:spcPct val="0"/>
              </a:spcBef>
              <a:spcAft>
                <a:spcPct val="0"/>
              </a:spcAft>
              <a:buClrTx/>
              <a:buSzTx/>
              <a:buFontTx/>
              <a:buNone/>
              <a:tabLst/>
              <a:defRPr/>
            </a:pPr>
            <a:fld id="{8D7874BA-B114-4D1F-A449-70AD1C45E88A}" type="slidenum">
              <a:rPr kumimoji="0" lang="en-US" sz="9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r" defTabSz="1086775" rtl="0" eaLnBrk="0" fontAlgn="base" latinLnBrk="0" hangingPunct="0">
                <a:lnSpc>
                  <a:spcPct val="100000"/>
                </a:lnSpc>
                <a:spcBef>
                  <a:spcPct val="0"/>
                </a:spcBef>
                <a:spcAft>
                  <a:spcPct val="0"/>
                </a:spcAft>
                <a:buClrTx/>
                <a:buSzTx/>
                <a:buFontTx/>
                <a:buNone/>
                <a:tabLst/>
                <a:defRPr/>
              </a:pPr>
              <a:t>39</a:t>
            </a:fld>
            <a:endParaRPr kumimoji="0" lang="en-US" sz="9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8" name="Rectangle 7"/>
          <p:cNvSpPr/>
          <p:nvPr/>
        </p:nvSpPr>
        <p:spPr>
          <a:xfrm>
            <a:off x="6119446" y="640370"/>
            <a:ext cx="3024554" cy="9542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274320" rtlCol="0" anchor="b"/>
          <a:lstStyle/>
          <a:p>
            <a:pPr algn="ctr"/>
            <a:endParaRPr lang="en-US" sz="2400"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9931" y="775026"/>
            <a:ext cx="2303585" cy="684932"/>
          </a:xfrm>
          <a:prstGeom prst="rect">
            <a:avLst/>
          </a:prstGeom>
        </p:spPr>
      </p:pic>
    </p:spTree>
    <p:extLst>
      <p:ext uri="{BB962C8B-B14F-4D97-AF65-F5344CB8AC3E}">
        <p14:creationId xmlns:p14="http://schemas.microsoft.com/office/powerpoint/2010/main" val="233753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188640"/>
            <a:ext cx="8458200" cy="387896"/>
          </a:xfrm>
        </p:spPr>
        <p:txBody>
          <a:bodyPr/>
          <a:lstStyle/>
          <a:p>
            <a:r>
              <a:rPr lang="el-GR" dirty="0" smtClean="0"/>
              <a:t>Περιεχόμενα Μαθήματος</a:t>
            </a:r>
            <a:endParaRPr lang="el-GR" dirty="0"/>
          </a:p>
        </p:txBody>
      </p:sp>
      <p:sp>
        <p:nvSpPr>
          <p:cNvPr id="3" name="Θέση περιεχομένου 2"/>
          <p:cNvSpPr>
            <a:spLocks noGrp="1"/>
          </p:cNvSpPr>
          <p:nvPr>
            <p:ph idx="1"/>
          </p:nvPr>
        </p:nvSpPr>
        <p:spPr>
          <a:xfrm>
            <a:off x="304800" y="620688"/>
            <a:ext cx="8659688" cy="5475312"/>
          </a:xfrm>
        </p:spPr>
        <p:txBody>
          <a:bodyPr/>
          <a:lstStyle/>
          <a:p>
            <a:pPr marL="228600" indent="-228600">
              <a:buFont typeface="+mj-lt"/>
              <a:buAutoNum type="arabicPeriod"/>
            </a:pPr>
            <a:r>
              <a:rPr lang="el-GR" sz="1200" dirty="0" smtClean="0"/>
              <a:t>Εισαγωγή</a:t>
            </a:r>
            <a:r>
              <a:rPr lang="el-GR" sz="1200" dirty="0"/>
              <a:t>:  STEM και οι σπουδές των μηχανικών. Βασικά χαρακτηριστικά του Industry 4.0 και δεξιότητες του μηχανικού.  Ψηφιακή Τεχνολογία και Πληροφορική στην παραγωγή και τη διοίκηση. Ψηφιακός μετασχηματισμός και ψηφιακά επιχειρηματικά μοντέλα.</a:t>
            </a:r>
          </a:p>
          <a:p>
            <a:pPr marL="228600" indent="-228600">
              <a:buFont typeface="+mj-lt"/>
              <a:buAutoNum type="arabicPeriod"/>
            </a:pPr>
            <a:r>
              <a:rPr lang="el-GR" sz="1200" dirty="0" smtClean="0"/>
              <a:t>Υπολογιστικές </a:t>
            </a:r>
            <a:r>
              <a:rPr lang="el-GR" sz="1200" dirty="0"/>
              <a:t>μηχανές και δυνατότητες. Βασικά μέρη ενός υπολογιστικού συστήματος (μνήμη και τρόπος λειτουργίας, επεξεργαστής και τεχνολογίες επεξεργαστών, περιφερειακές συσκευές, θεμελιώδεις έννοιες δικτύων Η/Υ και Διαδικτύου). Δεδομένα : αποθήκευση και διαχείριση. Αριθμητικές πράξεις, δυαδικό και </a:t>
            </a:r>
            <a:r>
              <a:rPr lang="el-GR" sz="1200" dirty="0" err="1"/>
              <a:t>δεκαεξαδικό</a:t>
            </a:r>
            <a:r>
              <a:rPr lang="el-GR" sz="1200" dirty="0"/>
              <a:t> σύστημα, αναπαραστάσεις ακεραίων και δεκαδικών αριθμών. </a:t>
            </a:r>
            <a:r>
              <a:rPr lang="el-GR" sz="1200" b="1" dirty="0">
                <a:solidFill>
                  <a:srgbClr val="0000FF"/>
                </a:solidFill>
              </a:rPr>
              <a:t>Το περιβάλλον προγραμματισμού </a:t>
            </a:r>
            <a:r>
              <a:rPr lang="el-GR" sz="1200" b="1" dirty="0" err="1">
                <a:solidFill>
                  <a:srgbClr val="0000FF"/>
                </a:solidFill>
              </a:rPr>
              <a:t>DevC</a:t>
            </a:r>
            <a:r>
              <a:rPr lang="el-GR" sz="1200" b="1" dirty="0" smtClean="0">
                <a:solidFill>
                  <a:srgbClr val="0000FF"/>
                </a:solidFill>
              </a:rPr>
              <a:t>++. </a:t>
            </a:r>
            <a:r>
              <a:rPr lang="el-GR" sz="1200" dirty="0" smtClean="0"/>
              <a:t>Διαδικασία </a:t>
            </a:r>
            <a:r>
              <a:rPr lang="el-GR" sz="1200" dirty="0"/>
              <a:t>δημιουργίας, </a:t>
            </a:r>
            <a:r>
              <a:rPr lang="el-GR" sz="1200" dirty="0" err="1" smtClean="0"/>
              <a:t>εκσφαλμάτωσης</a:t>
            </a:r>
            <a:r>
              <a:rPr lang="el-GR" sz="1200" dirty="0" smtClean="0"/>
              <a:t> &amp; </a:t>
            </a:r>
            <a:r>
              <a:rPr lang="el-GR" sz="1200" dirty="0"/>
              <a:t>εκτέλεσης προγράμματος στη γλώσσα C.</a:t>
            </a:r>
          </a:p>
          <a:p>
            <a:pPr marL="228600" indent="-228600">
              <a:buFont typeface="+mj-lt"/>
              <a:buAutoNum type="arabicPeriod"/>
            </a:pPr>
            <a:r>
              <a:rPr lang="el-GR" sz="1200" dirty="0" smtClean="0"/>
              <a:t>Η </a:t>
            </a:r>
            <a:r>
              <a:rPr lang="el-GR" sz="1200" dirty="0"/>
              <a:t>διαδικασία επίλυσης προβλημάτων μέσω Η/Υ – </a:t>
            </a:r>
            <a:r>
              <a:rPr lang="el-GR" sz="1200" b="1" dirty="0">
                <a:solidFill>
                  <a:srgbClr val="C00000"/>
                </a:solidFill>
              </a:rPr>
              <a:t>ο ρόλος των αλγορίθμων</a:t>
            </a:r>
            <a:r>
              <a:rPr lang="el-GR" sz="1200" dirty="0"/>
              <a:t>. Βασικές έννοιες αλγορίθμων, παραδείγματα αλγορίθμων στην επιστήμη του μηχανικού παραγωγής &amp; διοίκησης. Θεμελιώδεις πράξεις &amp; παραδείγματα.</a:t>
            </a:r>
          </a:p>
          <a:p>
            <a:pPr marL="228600" indent="-228600">
              <a:buFont typeface="+mj-lt"/>
              <a:buAutoNum type="arabicPeriod"/>
            </a:pPr>
            <a:r>
              <a:rPr lang="el-GR" sz="1200" dirty="0" smtClean="0"/>
              <a:t>Αναπαράσταση </a:t>
            </a:r>
            <a:r>
              <a:rPr lang="el-GR" sz="1200" dirty="0"/>
              <a:t>αλγορίθμων και τεχνικές επίλυσης προβλημάτων, παραδείγματα. Θεμελιώδεις αλγοριθμικές δομές (ακολουθία, επιλογή, επανάληψη) – παραδείγματα &amp; ασκήσεις.</a:t>
            </a:r>
          </a:p>
          <a:p>
            <a:pPr marL="228600" indent="-228600">
              <a:buFont typeface="+mj-lt"/>
              <a:buAutoNum type="arabicPeriod"/>
            </a:pPr>
            <a:r>
              <a:rPr lang="el-GR" sz="1200" b="1" dirty="0" smtClean="0">
                <a:solidFill>
                  <a:srgbClr val="C00000"/>
                </a:solidFill>
              </a:rPr>
              <a:t>Εισαγωγή </a:t>
            </a:r>
            <a:r>
              <a:rPr lang="el-GR" sz="1200" b="1" dirty="0">
                <a:solidFill>
                  <a:srgbClr val="C00000"/>
                </a:solidFill>
              </a:rPr>
              <a:t>στη γλώσσα προγραμματισμού C</a:t>
            </a:r>
            <a:r>
              <a:rPr lang="el-GR" sz="1200" dirty="0" smtClean="0"/>
              <a:t>: τύποι </a:t>
            </a:r>
            <a:r>
              <a:rPr lang="el-GR" sz="1200" dirty="0"/>
              <a:t>δεδομένων, τελεστές, εντολές εισόδου/εξόδου. Εφαρμογή με παραδείγματα και ασκήσεις στο εργαστήριο.</a:t>
            </a:r>
          </a:p>
          <a:p>
            <a:pPr marL="228600" indent="-228600">
              <a:buFont typeface="+mj-lt"/>
              <a:buAutoNum type="arabicPeriod"/>
            </a:pPr>
            <a:r>
              <a:rPr lang="el-GR" sz="1200" dirty="0" smtClean="0"/>
              <a:t>Εισαγωγή </a:t>
            </a:r>
            <a:r>
              <a:rPr lang="el-GR" sz="1200" dirty="0"/>
              <a:t>στη γλώσσα προγραμματισμού C: βασικές εντολές </a:t>
            </a:r>
            <a:r>
              <a:rPr lang="el-GR" sz="1200" dirty="0" smtClean="0"/>
              <a:t>επιλογής &amp; επανάληψης</a:t>
            </a:r>
            <a:r>
              <a:rPr lang="el-GR" sz="1200" dirty="0"/>
              <a:t>. Εφαρμογή με παραδείγματα και ασκήσεις στο εργαστήριο.</a:t>
            </a:r>
          </a:p>
          <a:p>
            <a:pPr marL="228600" indent="-228600">
              <a:buFont typeface="+mj-lt"/>
              <a:buAutoNum type="arabicPeriod"/>
            </a:pPr>
            <a:r>
              <a:rPr lang="el-GR" sz="1200" dirty="0" smtClean="0"/>
              <a:t>Συνδυασμός </a:t>
            </a:r>
            <a:r>
              <a:rPr lang="el-GR" sz="1200" dirty="0"/>
              <a:t>αλγοριθμικών δομών (</a:t>
            </a:r>
            <a:r>
              <a:rPr lang="el-GR" sz="1200" dirty="0" err="1"/>
              <a:t>εμφωλιασμένες</a:t>
            </a:r>
            <a:r>
              <a:rPr lang="el-GR" sz="1200" dirty="0"/>
              <a:t> επαναλήψεις και επαναλήψεις υπό συνθήκη) για την επίλυση προβλημάτων - παραδείγματα &amp; ασκήσεις. Βασικές μαθηματικές συναρτήσεις και βιβλιοθήκες της γλώσσας C. Υλοποίηση σε γλώσσα C.</a:t>
            </a:r>
          </a:p>
          <a:p>
            <a:pPr marL="228600" indent="-228600">
              <a:buFont typeface="+mj-lt"/>
              <a:buAutoNum type="arabicPeriod"/>
            </a:pPr>
            <a:r>
              <a:rPr lang="el-GR" sz="1200" dirty="0" smtClean="0"/>
              <a:t>Ο </a:t>
            </a:r>
            <a:r>
              <a:rPr lang="el-GR" sz="1200" dirty="0"/>
              <a:t>ρόλος των δομών δεδομένων στην αλγοριθμική διαδικασία και επίλυση προβλημάτων. Μονοδιάστατοι αριθμητικοί πίνακες στη γλώσσα C. Χαρακτηριστικά και ιδιότητες πινάκων. Υλοποίηση στο εργαστήριο.</a:t>
            </a:r>
          </a:p>
          <a:p>
            <a:pPr marL="228600" indent="-228600">
              <a:buFont typeface="+mj-lt"/>
              <a:buAutoNum type="arabicPeriod"/>
            </a:pPr>
            <a:r>
              <a:rPr lang="el-GR" sz="1200" dirty="0" smtClean="0"/>
              <a:t>Μονοδιάστατοι </a:t>
            </a:r>
            <a:r>
              <a:rPr lang="el-GR" sz="1200" dirty="0"/>
              <a:t>αριθμητικοί πίνακες – παραδείγματα και ασκήσεις. Η σημασία και η σπουδαιότητα της χρήσης τυχαίων αριθμών και των σχετικών συναρτήσεων στη γλώσσα C στη διαδικασία </a:t>
            </a:r>
            <a:r>
              <a:rPr lang="el-GR" sz="1200" dirty="0" err="1"/>
              <a:t>εκσφαλμάτωσης</a:t>
            </a:r>
            <a:r>
              <a:rPr lang="el-GR" sz="1200" dirty="0"/>
              <a:t> του πηγαίου κώδικα. Παραδείγματα και ασκήσεις στο εργαστήριο. </a:t>
            </a:r>
          </a:p>
          <a:p>
            <a:pPr marL="228600" indent="-228600">
              <a:buFont typeface="+mj-lt"/>
              <a:buAutoNum type="arabicPeriod"/>
            </a:pPr>
            <a:r>
              <a:rPr lang="el-GR" sz="1200" dirty="0" smtClean="0"/>
              <a:t>Βασικές </a:t>
            </a:r>
            <a:r>
              <a:rPr lang="el-GR" sz="1200" dirty="0"/>
              <a:t>αλγοριθμικές διαδικασίες : σειριακή και δυαδική αναζήτηση, εισαγωγή στην έννοια της πολυπλοκότητας των αλγορίθμων. Παραδείγματα και ασκήσεις στο εργαστήριο. </a:t>
            </a:r>
          </a:p>
          <a:p>
            <a:pPr marL="228600" indent="-228600">
              <a:buFont typeface="+mj-lt"/>
              <a:buAutoNum type="arabicPeriod"/>
            </a:pPr>
            <a:r>
              <a:rPr lang="el-GR" sz="1200" dirty="0" smtClean="0"/>
              <a:t>Προβλήματα </a:t>
            </a:r>
            <a:r>
              <a:rPr lang="el-GR" sz="1200" dirty="0"/>
              <a:t>αναζήτησης και απαρίθμησης με χρήση αριθμητικών πινάκων. Υλοποίηση με τη γλώσσα προγραμματισμού C.</a:t>
            </a:r>
          </a:p>
          <a:p>
            <a:pPr marL="228600" indent="-228600">
              <a:buFont typeface="+mj-lt"/>
              <a:buAutoNum type="arabicPeriod"/>
            </a:pPr>
            <a:r>
              <a:rPr lang="el-GR" sz="1200" dirty="0" smtClean="0"/>
              <a:t>Διαχείριση </a:t>
            </a:r>
            <a:r>
              <a:rPr lang="el-GR" sz="1200" dirty="0"/>
              <a:t>και επεξεργασία δεδομένων με χρήση αριθμητικών πινάκων. Υλοποίηση με τη γλώσσα προγραμματισμού C.</a:t>
            </a:r>
          </a:p>
          <a:p>
            <a:pPr marL="228600" indent="-228600">
              <a:buFont typeface="+mj-lt"/>
              <a:buAutoNum type="arabicPeriod"/>
            </a:pPr>
            <a:r>
              <a:rPr lang="el-GR" sz="1200" dirty="0" smtClean="0"/>
              <a:t>Επαναληπτικές </a:t>
            </a:r>
            <a:r>
              <a:rPr lang="el-GR" sz="1200" dirty="0"/>
              <a:t>εργαστηριακές ασκήσεις.</a:t>
            </a:r>
          </a:p>
          <a:p>
            <a:pPr marL="0" indent="0">
              <a:buNone/>
            </a:pPr>
            <a:endParaRPr lang="el-GR" sz="1200" dirty="0"/>
          </a:p>
        </p:txBody>
      </p:sp>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4</a:t>
            </a:fld>
            <a:endParaRPr lang="el-GR"/>
          </a:p>
        </p:txBody>
      </p:sp>
    </p:spTree>
    <p:extLst>
      <p:ext uri="{BB962C8B-B14F-4D97-AF65-F5344CB8AC3E}">
        <p14:creationId xmlns:p14="http://schemas.microsoft.com/office/powerpoint/2010/main" val="1176393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29" b="12529"/>
          <a:stretch>
            <a:fillRect/>
          </a:stretch>
        </p:blipFill>
        <p:spPr/>
      </p:pic>
      <p:sp>
        <p:nvSpPr>
          <p:cNvPr id="9" name="Rectangle 8"/>
          <p:cNvSpPr/>
          <p:nvPr/>
        </p:nvSpPr>
        <p:spPr>
          <a:xfrm>
            <a:off x="6119446" y="640370"/>
            <a:ext cx="3024554" cy="9542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274320" rtlCol="0" anchor="b"/>
          <a:lstStyle/>
          <a:p>
            <a:pPr algn="ctr"/>
            <a:endParaRPr lang="en-US" sz="2400"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243" y="762640"/>
            <a:ext cx="1874960" cy="709707"/>
          </a:xfrm>
          <a:prstGeom prst="rect">
            <a:avLst/>
          </a:prstGeom>
        </p:spPr>
      </p:pic>
    </p:spTree>
    <p:extLst>
      <p:ext uri="{BB962C8B-B14F-4D97-AF65-F5344CB8AC3E}">
        <p14:creationId xmlns:p14="http://schemas.microsoft.com/office/powerpoint/2010/main" val="74529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04800"/>
            <a:ext cx="8245207" cy="762000"/>
          </a:xfrm>
        </p:spPr>
        <p:txBody>
          <a:bodyPr/>
          <a:lstStyle/>
          <a:p>
            <a:r>
              <a:rPr lang="el-GR" b="1" dirty="0">
                <a:solidFill>
                  <a:srgbClr val="0070C0"/>
                </a:solidFill>
                <a:cs typeface="Arial" panose="020B0604020202020204" pitchFamily="34" charset="0"/>
              </a:rPr>
              <a:t>Έξυπνη Ναυτιλία</a:t>
            </a:r>
            <a:endParaRPr lang="el-GR" dirty="0"/>
          </a:p>
        </p:txBody>
      </p:sp>
      <p:sp>
        <p:nvSpPr>
          <p:cNvPr id="3" name="Content Placeholder 2"/>
          <p:cNvSpPr>
            <a:spLocks noGrp="1"/>
          </p:cNvSpPr>
          <p:nvPr>
            <p:ph idx="1"/>
          </p:nvPr>
        </p:nvSpPr>
        <p:spPr>
          <a:xfrm>
            <a:off x="395536" y="1066800"/>
            <a:ext cx="8534400" cy="4724400"/>
          </a:xfrm>
        </p:spPr>
        <p:txBody>
          <a:bodyPr/>
          <a:lstStyle/>
          <a:p>
            <a:pPr marL="0" indent="0">
              <a:buNone/>
            </a:pPr>
            <a:r>
              <a:rPr lang="el-GR" sz="2000" dirty="0">
                <a:cs typeface="Arial" panose="020B0604020202020204" pitchFamily="34" charset="0"/>
              </a:rPr>
              <a:t>Η υιοθέτηση των αυτόνομων πλοίων</a:t>
            </a:r>
          </a:p>
          <a:p>
            <a:pPr marL="0" indent="0">
              <a:buNone/>
            </a:pPr>
            <a:r>
              <a:rPr lang="el-GR" sz="2000" u="sng" dirty="0" smtClean="0">
                <a:cs typeface="Arial" panose="020B0604020202020204" pitchFamily="34" charset="0"/>
              </a:rPr>
              <a:t>Χαρακτηριστικά </a:t>
            </a:r>
            <a:r>
              <a:rPr lang="el-GR" sz="2000" u="sng" dirty="0">
                <a:cs typeface="Arial" panose="020B0604020202020204" pitchFamily="34" charset="0"/>
              </a:rPr>
              <a:t>της Έξυπνης Ναυτιλίας</a:t>
            </a:r>
            <a:r>
              <a:rPr lang="en-US" sz="2000" u="sng" dirty="0">
                <a:cs typeface="Arial" panose="020B0604020202020204" pitchFamily="34" charset="0"/>
              </a:rPr>
              <a:t>:</a:t>
            </a:r>
            <a:endParaRPr lang="el-GR" sz="2000" u="sng" dirty="0">
              <a:cs typeface="Arial" panose="020B0604020202020204" pitchFamily="34" charset="0"/>
            </a:endParaRPr>
          </a:p>
          <a:p>
            <a:r>
              <a:rPr lang="el-GR" sz="2000" dirty="0">
                <a:cs typeface="Arial" panose="020B0604020202020204" pitchFamily="34" charset="0"/>
              </a:rPr>
              <a:t>Υψηλός </a:t>
            </a:r>
            <a:r>
              <a:rPr lang="el-GR" sz="2000" dirty="0" smtClean="0">
                <a:cs typeface="Arial" panose="020B0604020202020204" pitchFamily="34" charset="0"/>
              </a:rPr>
              <a:t>αυτοματισμός, Μεγάλη αποδοτικότητα, Αυξημένη </a:t>
            </a:r>
            <a:r>
              <a:rPr lang="el-GR" sz="2000" dirty="0">
                <a:cs typeface="Arial" panose="020B0604020202020204" pitchFamily="34" charset="0"/>
              </a:rPr>
              <a:t>ασφάλεια</a:t>
            </a:r>
          </a:p>
          <a:p>
            <a:endParaRPr lang="el-GR" sz="2000" dirty="0" smtClean="0"/>
          </a:p>
          <a:p>
            <a:pPr marL="0" indent="0">
              <a:buNone/>
            </a:pPr>
            <a:r>
              <a:rPr lang="el-GR" sz="2000" b="1" dirty="0" smtClean="0">
                <a:solidFill>
                  <a:schemeClr val="accent2"/>
                </a:solidFill>
              </a:rPr>
              <a:t>Πλοία </a:t>
            </a:r>
            <a:r>
              <a:rPr lang="el-GR" sz="2000" b="1" dirty="0">
                <a:solidFill>
                  <a:schemeClr val="accent2"/>
                </a:solidFill>
              </a:rPr>
              <a:t>Μεταφοράς Εμπορευματοκιβωτίων:</a:t>
            </a:r>
          </a:p>
          <a:p>
            <a:r>
              <a:rPr lang="el-GR" sz="2000" dirty="0"/>
              <a:t>Αποτελεσματική μέθοδος εμπορίου μέσω θαλάσσης</a:t>
            </a:r>
          </a:p>
          <a:p>
            <a:r>
              <a:rPr lang="el-GR" sz="2000" dirty="0"/>
              <a:t>Υψηλή χωρητικότητα εμπορευματοκιβωτίων</a:t>
            </a:r>
          </a:p>
          <a:p>
            <a:r>
              <a:rPr lang="el-GR" sz="2000" dirty="0"/>
              <a:t>Συνδυασμός εμπορευματοκιβωτίων 20 TEU και 40 TEU</a:t>
            </a:r>
          </a:p>
          <a:p>
            <a:endParaRPr lang="el-GR" sz="2000" dirty="0"/>
          </a:p>
          <a:p>
            <a:pPr marL="0" indent="0">
              <a:buNone/>
            </a:pPr>
            <a:r>
              <a:rPr lang="el-GR" sz="2000" b="1" dirty="0">
                <a:solidFill>
                  <a:srgbClr val="FF0000"/>
                </a:solidFill>
              </a:rPr>
              <a:t>Αιτίες Πυρκαγιών σε Πλοία Μεταφοράς Εμπορευματοκιβωτίων:</a:t>
            </a:r>
          </a:p>
          <a:p>
            <a:r>
              <a:rPr lang="el-GR" sz="2000" dirty="0"/>
              <a:t>Ψευδής δήλωση επικίνδυνου φορτίου</a:t>
            </a:r>
          </a:p>
          <a:p>
            <a:r>
              <a:rPr lang="el-GR" sz="2000" dirty="0"/>
              <a:t>Λανθασμένη </a:t>
            </a:r>
            <a:r>
              <a:rPr lang="el-GR" sz="2000" dirty="0" err="1"/>
              <a:t>στοίβαξη</a:t>
            </a:r>
            <a:r>
              <a:rPr lang="el-GR" sz="2000" dirty="0"/>
              <a:t> εμπορευματοκιβωτίων</a:t>
            </a:r>
          </a:p>
          <a:p>
            <a:endParaRPr lang="el-GR" sz="2000"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41</a:t>
            </a:fld>
            <a:endParaRPr lang="el-GR"/>
          </a:p>
        </p:txBody>
      </p:sp>
      <p:pic>
        <p:nvPicPr>
          <p:cNvPr id="5" name="Picture 4"/>
          <p:cNvPicPr>
            <a:picLocks noChangeAspect="1"/>
          </p:cNvPicPr>
          <p:nvPr/>
        </p:nvPicPr>
        <p:blipFill>
          <a:blip r:embed="rId2"/>
          <a:stretch>
            <a:fillRect/>
          </a:stretch>
        </p:blipFill>
        <p:spPr>
          <a:xfrm>
            <a:off x="6012160" y="4725144"/>
            <a:ext cx="2245123" cy="1679972"/>
          </a:xfrm>
          <a:prstGeom prst="rect">
            <a:avLst/>
          </a:prstGeom>
        </p:spPr>
      </p:pic>
    </p:spTree>
    <p:extLst>
      <p:ext uri="{BB962C8B-B14F-4D97-AF65-F5344CB8AC3E}">
        <p14:creationId xmlns:p14="http://schemas.microsoft.com/office/powerpoint/2010/main" val="407387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chemeClr val="accent6">
                    <a:lumMod val="75000"/>
                  </a:schemeClr>
                </a:solidFill>
                <a:cs typeface="Arial" panose="020B0604020202020204" pitchFamily="34" charset="0"/>
              </a:rPr>
              <a:t>Αρχιτεκτονική </a:t>
            </a:r>
            <a:r>
              <a:rPr lang="en-US" b="1" dirty="0">
                <a:solidFill>
                  <a:schemeClr val="accent6">
                    <a:lumMod val="75000"/>
                  </a:schemeClr>
                </a:solidFill>
                <a:cs typeface="Arial" panose="020B0604020202020204" pitchFamily="34" charset="0"/>
              </a:rPr>
              <a:t>Digital Twin</a:t>
            </a:r>
            <a:endParaRPr lang="el-GR" dirty="0"/>
          </a:p>
        </p:txBody>
      </p:sp>
      <p:sp>
        <p:nvSpPr>
          <p:cNvPr id="3" name="Content Placeholder 2"/>
          <p:cNvSpPr>
            <a:spLocks noGrp="1"/>
          </p:cNvSpPr>
          <p:nvPr>
            <p:ph idx="1"/>
          </p:nvPr>
        </p:nvSpPr>
        <p:spPr>
          <a:xfrm>
            <a:off x="304800" y="1371600"/>
            <a:ext cx="8534400" cy="545232"/>
          </a:xfrm>
        </p:spPr>
        <p:txBody>
          <a:bodyPr/>
          <a:lstStyle/>
          <a:p>
            <a:pPr marL="0" indent="0" algn="ctr">
              <a:buNone/>
            </a:pPr>
            <a:r>
              <a:rPr lang="el-GR" sz="2000" b="1" dirty="0">
                <a:solidFill>
                  <a:srgbClr val="0070C0"/>
                </a:solidFill>
                <a:cs typeface="Arial" panose="020B0604020202020204" pitchFamily="34" charset="0"/>
              </a:rPr>
              <a:t>Μεθοδολογία κατασκευής </a:t>
            </a:r>
            <a:r>
              <a:rPr lang="en-US" sz="2000" b="1" dirty="0">
                <a:solidFill>
                  <a:srgbClr val="0070C0"/>
                </a:solidFill>
                <a:cs typeface="Arial" panose="020B0604020202020204" pitchFamily="34" charset="0"/>
              </a:rPr>
              <a:t>Digital Twin</a:t>
            </a:r>
            <a:r>
              <a:rPr lang="el-GR" sz="2000" b="1" dirty="0">
                <a:solidFill>
                  <a:srgbClr val="0070C0"/>
                </a:solidFill>
                <a:cs typeface="Arial" panose="020B0604020202020204" pitchFamily="34" charset="0"/>
              </a:rPr>
              <a:t> για τον έλεγχο θερμοκρασιών</a:t>
            </a:r>
            <a:r>
              <a:rPr lang="en-US" sz="2000" b="1" dirty="0">
                <a:solidFill>
                  <a:srgbClr val="0070C0"/>
                </a:solidFill>
                <a:cs typeface="Arial" panose="020B0604020202020204" pitchFamily="34" charset="0"/>
              </a:rPr>
              <a:t>:</a:t>
            </a:r>
            <a:endParaRPr lang="el-GR" sz="2000" b="1" dirty="0">
              <a:solidFill>
                <a:srgbClr val="0070C0"/>
              </a:solidFill>
              <a:cs typeface="Arial" panose="020B0604020202020204" pitchFamily="34" charset="0"/>
            </a:endParaRPr>
          </a:p>
          <a:p>
            <a:pPr marL="0" indent="0" algn="ctr">
              <a:buNone/>
            </a:pPr>
            <a:endParaRPr lang="el-GR" sz="2000"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42</a:t>
            </a:fld>
            <a:endParaRPr lang="el-GR"/>
          </a:p>
        </p:txBody>
      </p:sp>
      <p:pic>
        <p:nvPicPr>
          <p:cNvPr id="5" name="Picture 4">
            <a:extLst>
              <a:ext uri="{FF2B5EF4-FFF2-40B4-BE49-F238E27FC236}">
                <a16:creationId xmlns:a16="http://schemas.microsoft.com/office/drawing/2014/main" xmlns="" id="{B1939AFA-2BCF-4E5D-8798-6D4B377D118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2187393"/>
            <a:ext cx="6110135" cy="3397896"/>
          </a:xfrm>
          <a:prstGeom prst="rect">
            <a:avLst/>
          </a:prstGeom>
          <a:noFill/>
          <a:ln>
            <a:noFill/>
          </a:ln>
        </p:spPr>
      </p:pic>
      <p:sp>
        <p:nvSpPr>
          <p:cNvPr id="6" name="TextBox 5">
            <a:extLst>
              <a:ext uri="{FF2B5EF4-FFF2-40B4-BE49-F238E27FC236}">
                <a16:creationId xmlns:a16="http://schemas.microsoft.com/office/drawing/2014/main" xmlns="" id="{9057EF74-7749-4464-8600-DC7229BB4339}"/>
              </a:ext>
            </a:extLst>
          </p:cNvPr>
          <p:cNvSpPr txBox="1"/>
          <p:nvPr/>
        </p:nvSpPr>
        <p:spPr>
          <a:xfrm>
            <a:off x="814248" y="3535790"/>
            <a:ext cx="793807" cy="307777"/>
          </a:xfrm>
          <a:prstGeom prst="rect">
            <a:avLst/>
          </a:prstGeom>
          <a:solidFill>
            <a:srgbClr val="FFFF00"/>
          </a:solidFill>
        </p:spPr>
        <p:txBody>
          <a:bodyPr wrap="none" rtlCol="0">
            <a:spAutoFit/>
          </a:bodyPr>
          <a:lstStyle>
            <a:defPPr>
              <a:defRPr lang="en-US"/>
            </a:defPPr>
            <a:lvl1pPr>
              <a:defRPr sz="1000" b="1">
                <a:latin typeface="Arial" panose="020B0604020202020204" pitchFamily="34" charset="0"/>
                <a:cs typeface="Arial" panose="020B0604020202020204" pitchFamily="34" charset="0"/>
              </a:defRPr>
            </a:lvl1pPr>
          </a:lstStyle>
          <a:p>
            <a:r>
              <a:rPr lang="el-GR" sz="1400" dirty="0">
                <a:latin typeface="+mn-lt"/>
              </a:rPr>
              <a:t>Βήμα 2</a:t>
            </a:r>
            <a:endParaRPr lang="en-US" sz="1400" dirty="0">
              <a:latin typeface="+mn-lt"/>
            </a:endParaRPr>
          </a:p>
        </p:txBody>
      </p:sp>
      <p:sp>
        <p:nvSpPr>
          <p:cNvPr id="7" name="TextBox 6">
            <a:extLst>
              <a:ext uri="{FF2B5EF4-FFF2-40B4-BE49-F238E27FC236}">
                <a16:creationId xmlns:a16="http://schemas.microsoft.com/office/drawing/2014/main" xmlns="" id="{161846BB-A11E-4E32-A669-5DC4A2F57B85}"/>
              </a:ext>
            </a:extLst>
          </p:cNvPr>
          <p:cNvSpPr txBox="1"/>
          <p:nvPr/>
        </p:nvSpPr>
        <p:spPr>
          <a:xfrm>
            <a:off x="1336460" y="2265724"/>
            <a:ext cx="793807" cy="307777"/>
          </a:xfrm>
          <a:prstGeom prst="rect">
            <a:avLst/>
          </a:prstGeom>
          <a:solidFill>
            <a:srgbClr val="FFFF00"/>
          </a:solidFill>
        </p:spPr>
        <p:txBody>
          <a:bodyPr wrap="none" rtlCol="0">
            <a:spAutoFit/>
          </a:bodyPr>
          <a:lstStyle>
            <a:defPPr>
              <a:defRPr lang="en-US"/>
            </a:defPPr>
            <a:lvl1pPr>
              <a:defRPr sz="1000" b="1">
                <a:latin typeface="Arial" panose="020B0604020202020204" pitchFamily="34" charset="0"/>
                <a:cs typeface="Arial" panose="020B0604020202020204" pitchFamily="34" charset="0"/>
              </a:defRPr>
            </a:lvl1pPr>
          </a:lstStyle>
          <a:p>
            <a:r>
              <a:rPr lang="el-GR" sz="1400" dirty="0">
                <a:latin typeface="+mn-lt"/>
              </a:rPr>
              <a:t>Βήμα 1</a:t>
            </a:r>
          </a:p>
        </p:txBody>
      </p:sp>
      <p:sp>
        <p:nvSpPr>
          <p:cNvPr id="8" name="TextBox 7">
            <a:extLst>
              <a:ext uri="{FF2B5EF4-FFF2-40B4-BE49-F238E27FC236}">
                <a16:creationId xmlns:a16="http://schemas.microsoft.com/office/drawing/2014/main" xmlns="" id="{985B9F8E-235B-4F22-82B5-E901CA9417FF}"/>
              </a:ext>
            </a:extLst>
          </p:cNvPr>
          <p:cNvSpPr txBox="1"/>
          <p:nvPr/>
        </p:nvSpPr>
        <p:spPr>
          <a:xfrm>
            <a:off x="778294" y="5052074"/>
            <a:ext cx="793807" cy="307777"/>
          </a:xfrm>
          <a:prstGeom prst="rect">
            <a:avLst/>
          </a:prstGeom>
          <a:solidFill>
            <a:srgbClr val="FFFF00"/>
          </a:solidFill>
        </p:spPr>
        <p:txBody>
          <a:bodyPr wrap="none" rtlCol="0">
            <a:spAutoFit/>
          </a:bodyPr>
          <a:lstStyle>
            <a:defPPr>
              <a:defRPr lang="en-US"/>
            </a:defPPr>
            <a:lvl1pPr>
              <a:defRPr sz="1000" b="1">
                <a:latin typeface="Arial" panose="020B0604020202020204" pitchFamily="34" charset="0"/>
                <a:cs typeface="Arial" panose="020B0604020202020204" pitchFamily="34" charset="0"/>
              </a:defRPr>
            </a:lvl1pPr>
          </a:lstStyle>
          <a:p>
            <a:r>
              <a:rPr lang="el-GR" sz="1400" dirty="0">
                <a:latin typeface="+mn-lt"/>
              </a:rPr>
              <a:t>Βήμα 3</a:t>
            </a:r>
          </a:p>
        </p:txBody>
      </p:sp>
      <p:sp>
        <p:nvSpPr>
          <p:cNvPr id="9" name="TextBox 8">
            <a:extLst>
              <a:ext uri="{FF2B5EF4-FFF2-40B4-BE49-F238E27FC236}">
                <a16:creationId xmlns:a16="http://schemas.microsoft.com/office/drawing/2014/main" xmlns="" id="{26E0BC9A-3C77-44FE-8414-706CD555E971}"/>
              </a:ext>
            </a:extLst>
          </p:cNvPr>
          <p:cNvSpPr txBox="1"/>
          <p:nvPr/>
        </p:nvSpPr>
        <p:spPr>
          <a:xfrm>
            <a:off x="7937408" y="4037903"/>
            <a:ext cx="793807" cy="307777"/>
          </a:xfrm>
          <a:prstGeom prst="rect">
            <a:avLst/>
          </a:prstGeom>
          <a:solidFill>
            <a:srgbClr val="FFFF00"/>
          </a:solidFill>
        </p:spPr>
        <p:txBody>
          <a:bodyPr wrap="none" rtlCol="0">
            <a:spAutoFit/>
          </a:bodyPr>
          <a:lstStyle>
            <a:defPPr>
              <a:defRPr lang="en-US"/>
            </a:defPPr>
            <a:lvl1pPr>
              <a:defRPr sz="1400" b="1">
                <a:latin typeface="Arial" panose="020B0604020202020204" pitchFamily="34" charset="0"/>
                <a:cs typeface="Arial" panose="020B0604020202020204" pitchFamily="34" charset="0"/>
              </a:defRPr>
            </a:lvl1pPr>
          </a:lstStyle>
          <a:p>
            <a:r>
              <a:rPr lang="el-GR" dirty="0">
                <a:latin typeface="+mn-lt"/>
              </a:rPr>
              <a:t>Βήμα 5</a:t>
            </a:r>
            <a:endParaRPr lang="en-US" dirty="0">
              <a:latin typeface="+mn-lt"/>
            </a:endParaRPr>
          </a:p>
        </p:txBody>
      </p:sp>
      <p:sp>
        <p:nvSpPr>
          <p:cNvPr id="10" name="TextBox 9">
            <a:extLst>
              <a:ext uri="{FF2B5EF4-FFF2-40B4-BE49-F238E27FC236}">
                <a16:creationId xmlns:a16="http://schemas.microsoft.com/office/drawing/2014/main" xmlns="" id="{56EC6977-EA24-4C40-B86E-CC905C03179A}"/>
              </a:ext>
            </a:extLst>
          </p:cNvPr>
          <p:cNvSpPr txBox="1"/>
          <p:nvPr/>
        </p:nvSpPr>
        <p:spPr>
          <a:xfrm>
            <a:off x="4657644" y="5854618"/>
            <a:ext cx="793807" cy="307777"/>
          </a:xfrm>
          <a:prstGeom prst="rect">
            <a:avLst/>
          </a:prstGeom>
          <a:solidFill>
            <a:srgbClr val="FFFF00"/>
          </a:solidFill>
        </p:spPr>
        <p:txBody>
          <a:bodyPr wrap="none" rtlCol="0">
            <a:spAutoFit/>
          </a:bodyPr>
          <a:lstStyle>
            <a:defPPr>
              <a:defRPr lang="en-US"/>
            </a:defPPr>
            <a:lvl1pPr>
              <a:defRPr sz="1000" b="1">
                <a:latin typeface="Arial" panose="020B0604020202020204" pitchFamily="34" charset="0"/>
                <a:cs typeface="Arial" panose="020B0604020202020204" pitchFamily="34" charset="0"/>
              </a:defRPr>
            </a:lvl1pPr>
          </a:lstStyle>
          <a:p>
            <a:r>
              <a:rPr lang="el-GR" sz="1400" dirty="0">
                <a:latin typeface="+mn-lt"/>
              </a:rPr>
              <a:t>Βήμα 4</a:t>
            </a:r>
          </a:p>
        </p:txBody>
      </p:sp>
      <p:sp>
        <p:nvSpPr>
          <p:cNvPr id="11" name="TextBox 10">
            <a:extLst>
              <a:ext uri="{FF2B5EF4-FFF2-40B4-BE49-F238E27FC236}">
                <a16:creationId xmlns:a16="http://schemas.microsoft.com/office/drawing/2014/main" xmlns="" id="{E49F01D6-7783-4083-AD33-DCB1F351511D}"/>
              </a:ext>
            </a:extLst>
          </p:cNvPr>
          <p:cNvSpPr txBox="1"/>
          <p:nvPr/>
        </p:nvSpPr>
        <p:spPr>
          <a:xfrm>
            <a:off x="6215541" y="5566362"/>
            <a:ext cx="793807" cy="307777"/>
          </a:xfrm>
          <a:prstGeom prst="rect">
            <a:avLst/>
          </a:prstGeom>
          <a:solidFill>
            <a:srgbClr val="FFFF00"/>
          </a:solidFill>
        </p:spPr>
        <p:txBody>
          <a:bodyPr wrap="none" rtlCol="0">
            <a:spAutoFit/>
          </a:bodyPr>
          <a:lstStyle>
            <a:defPPr>
              <a:defRPr lang="en-US"/>
            </a:defPPr>
            <a:lvl1pPr>
              <a:defRPr sz="1400" b="1">
                <a:latin typeface="Arial" panose="020B0604020202020204" pitchFamily="34" charset="0"/>
                <a:cs typeface="Arial" panose="020B0604020202020204" pitchFamily="34" charset="0"/>
              </a:defRPr>
            </a:lvl1pPr>
          </a:lstStyle>
          <a:p>
            <a:r>
              <a:rPr lang="el-GR" dirty="0">
                <a:latin typeface="+mn-lt"/>
              </a:rPr>
              <a:t>Βήμα 6</a:t>
            </a:r>
            <a:endParaRPr lang="en-US" dirty="0">
              <a:latin typeface="+mn-lt"/>
            </a:endParaRPr>
          </a:p>
        </p:txBody>
      </p:sp>
      <p:sp>
        <p:nvSpPr>
          <p:cNvPr id="12" name="TextBox 11">
            <a:extLst>
              <a:ext uri="{FF2B5EF4-FFF2-40B4-BE49-F238E27FC236}">
                <a16:creationId xmlns:a16="http://schemas.microsoft.com/office/drawing/2014/main" xmlns="" id="{E127548F-5AD5-4AD6-990F-7A3507FF2CFD}"/>
              </a:ext>
            </a:extLst>
          </p:cNvPr>
          <p:cNvSpPr txBox="1"/>
          <p:nvPr/>
        </p:nvSpPr>
        <p:spPr>
          <a:xfrm>
            <a:off x="6382316" y="2439143"/>
            <a:ext cx="793807" cy="307777"/>
          </a:xfrm>
          <a:prstGeom prst="rect">
            <a:avLst/>
          </a:prstGeom>
          <a:solidFill>
            <a:srgbClr val="FFFF00"/>
          </a:solidFill>
        </p:spPr>
        <p:txBody>
          <a:bodyPr wrap="none" rtlCol="0">
            <a:spAutoFit/>
          </a:bodyPr>
          <a:lstStyle>
            <a:defPPr>
              <a:defRPr lang="en-US"/>
            </a:defPPr>
            <a:lvl1pPr>
              <a:defRPr sz="1400" b="1">
                <a:latin typeface="Arial" panose="020B0604020202020204" pitchFamily="34" charset="0"/>
                <a:cs typeface="Arial" panose="020B0604020202020204" pitchFamily="34" charset="0"/>
              </a:defRPr>
            </a:lvl1pPr>
          </a:lstStyle>
          <a:p>
            <a:r>
              <a:rPr lang="el-GR" dirty="0">
                <a:latin typeface="+mn-lt"/>
              </a:rPr>
              <a:t>Βήμα 7</a:t>
            </a:r>
            <a:endParaRPr lang="en-US" dirty="0">
              <a:latin typeface="+mn-lt"/>
            </a:endParaRPr>
          </a:p>
        </p:txBody>
      </p:sp>
      <p:sp>
        <p:nvSpPr>
          <p:cNvPr id="13" name="TextBox 12">
            <a:extLst>
              <a:ext uri="{FF2B5EF4-FFF2-40B4-BE49-F238E27FC236}">
                <a16:creationId xmlns:a16="http://schemas.microsoft.com/office/drawing/2014/main" xmlns="" id="{7321ECD4-64CF-4309-A555-63F42DD934EB}"/>
              </a:ext>
            </a:extLst>
          </p:cNvPr>
          <p:cNvSpPr txBox="1"/>
          <p:nvPr/>
        </p:nvSpPr>
        <p:spPr>
          <a:xfrm>
            <a:off x="3384778" y="2415571"/>
            <a:ext cx="793807" cy="307777"/>
          </a:xfrm>
          <a:prstGeom prst="rect">
            <a:avLst/>
          </a:prstGeom>
          <a:solidFill>
            <a:srgbClr val="FFFF00"/>
          </a:solidFill>
        </p:spPr>
        <p:txBody>
          <a:bodyPr wrap="none" rtlCol="0">
            <a:spAutoFit/>
          </a:bodyPr>
          <a:lstStyle>
            <a:defPPr>
              <a:defRPr lang="en-US"/>
            </a:defPPr>
            <a:lvl1pPr>
              <a:defRPr sz="1400" b="1">
                <a:latin typeface="Arial" panose="020B0604020202020204" pitchFamily="34" charset="0"/>
                <a:cs typeface="Arial" panose="020B0604020202020204" pitchFamily="34" charset="0"/>
              </a:defRPr>
            </a:lvl1pPr>
          </a:lstStyle>
          <a:p>
            <a:r>
              <a:rPr lang="el-GR" dirty="0">
                <a:latin typeface="+mn-lt"/>
              </a:rPr>
              <a:t>Βήμα 8</a:t>
            </a:r>
            <a:endParaRPr lang="en-US" dirty="0">
              <a:latin typeface="+mn-lt"/>
            </a:endParaRPr>
          </a:p>
        </p:txBody>
      </p:sp>
      <p:sp>
        <p:nvSpPr>
          <p:cNvPr id="14" name="TextBox 13">
            <a:extLst>
              <a:ext uri="{FF2B5EF4-FFF2-40B4-BE49-F238E27FC236}">
                <a16:creationId xmlns:a16="http://schemas.microsoft.com/office/drawing/2014/main" xmlns="" id="{0AC4F7E4-4D30-4E76-A7E6-ECA151F9B870}"/>
              </a:ext>
            </a:extLst>
          </p:cNvPr>
          <p:cNvSpPr txBox="1"/>
          <p:nvPr/>
        </p:nvSpPr>
        <p:spPr>
          <a:xfrm rot="2234682">
            <a:off x="3424086" y="3909122"/>
            <a:ext cx="853119" cy="307777"/>
          </a:xfrm>
          <a:prstGeom prst="rect">
            <a:avLst/>
          </a:prstGeom>
          <a:solidFill>
            <a:srgbClr val="FFFF00"/>
          </a:solidFill>
        </p:spPr>
        <p:txBody>
          <a:bodyPr wrap="none" rtlCol="0">
            <a:spAutoFit/>
          </a:bodyPr>
          <a:lstStyle>
            <a:defPPr>
              <a:defRPr lang="en-US"/>
            </a:defPPr>
            <a:lvl1pPr>
              <a:defRPr sz="1400" b="1">
                <a:latin typeface="Arial" panose="020B0604020202020204" pitchFamily="34" charset="0"/>
                <a:cs typeface="Arial" panose="020B0604020202020204" pitchFamily="34" charset="0"/>
              </a:defRPr>
            </a:lvl1pPr>
          </a:lstStyle>
          <a:p>
            <a:r>
              <a:rPr lang="el-GR" dirty="0">
                <a:latin typeface="+mn-lt"/>
              </a:rPr>
              <a:t>Βήμα 9)</a:t>
            </a:r>
            <a:endParaRPr lang="en-US" dirty="0">
              <a:latin typeface="+mn-lt"/>
            </a:endParaRPr>
          </a:p>
        </p:txBody>
      </p:sp>
      <p:cxnSp>
        <p:nvCxnSpPr>
          <p:cNvPr id="15" name="Straight Arrow Connector 14">
            <a:extLst>
              <a:ext uri="{FF2B5EF4-FFF2-40B4-BE49-F238E27FC236}">
                <a16:creationId xmlns:a16="http://schemas.microsoft.com/office/drawing/2014/main" xmlns="" id="{37D249AA-4077-4B78-A2E0-116D014EFBD1}"/>
              </a:ext>
            </a:extLst>
          </p:cNvPr>
          <p:cNvCxnSpPr>
            <a:stCxn id="14" idx="1"/>
          </p:cNvCxnSpPr>
          <p:nvPr/>
        </p:nvCxnSpPr>
        <p:spPr>
          <a:xfrm flipH="1" flipV="1">
            <a:off x="3248298" y="3716948"/>
            <a:ext cx="262781" cy="87900"/>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13F7979D-8E75-4D2A-839D-4BA0A9D3B265}"/>
              </a:ext>
            </a:extLst>
          </p:cNvPr>
          <p:cNvCxnSpPr>
            <a:cxnSpLocks/>
            <a:stCxn id="14" idx="3"/>
          </p:cNvCxnSpPr>
          <p:nvPr/>
        </p:nvCxnSpPr>
        <p:spPr>
          <a:xfrm>
            <a:off x="4190211" y="4321173"/>
            <a:ext cx="328592" cy="224768"/>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xmlns="" id="{559C3AB5-9B10-4139-B9FC-FC87DE9BF636}"/>
              </a:ext>
            </a:extLst>
          </p:cNvPr>
          <p:cNvCxnSpPr>
            <a:cxnSpLocks/>
            <a:stCxn id="14" idx="2"/>
          </p:cNvCxnSpPr>
          <p:nvPr/>
        </p:nvCxnSpPr>
        <p:spPr>
          <a:xfrm flipH="1">
            <a:off x="3248297" y="4185515"/>
            <a:ext cx="509212" cy="435267"/>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xmlns="" id="{99D9CA4E-B592-4264-B6DB-61B713FDE542}"/>
              </a:ext>
            </a:extLst>
          </p:cNvPr>
          <p:cNvCxnSpPr>
            <a:cxnSpLocks/>
          </p:cNvCxnSpPr>
          <p:nvPr/>
        </p:nvCxnSpPr>
        <p:spPr>
          <a:xfrm>
            <a:off x="2051720" y="2573738"/>
            <a:ext cx="189897" cy="173182"/>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xmlns="" id="{E0E1BA80-A066-45D9-844A-C719BCCA5B99}"/>
              </a:ext>
            </a:extLst>
          </p:cNvPr>
          <p:cNvCxnSpPr>
            <a:cxnSpLocks/>
            <a:stCxn id="6" idx="3"/>
          </p:cNvCxnSpPr>
          <p:nvPr/>
        </p:nvCxnSpPr>
        <p:spPr>
          <a:xfrm flipV="1">
            <a:off x="1608055" y="3658473"/>
            <a:ext cx="239857" cy="31206"/>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xmlns="" id="{B7C94DB8-9015-4621-BB52-E125889540F4}"/>
              </a:ext>
            </a:extLst>
          </p:cNvPr>
          <p:cNvCxnSpPr>
            <a:cxnSpLocks/>
            <a:stCxn id="8" idx="3"/>
          </p:cNvCxnSpPr>
          <p:nvPr/>
        </p:nvCxnSpPr>
        <p:spPr>
          <a:xfrm flipV="1">
            <a:off x="1572101" y="4928965"/>
            <a:ext cx="378701" cy="276998"/>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xmlns="" id="{32621B60-F8DA-469F-B8D2-50287A0135A0}"/>
              </a:ext>
            </a:extLst>
          </p:cNvPr>
          <p:cNvCxnSpPr>
            <a:cxnSpLocks/>
            <a:stCxn id="10" idx="0"/>
          </p:cNvCxnSpPr>
          <p:nvPr/>
        </p:nvCxnSpPr>
        <p:spPr>
          <a:xfrm flipH="1" flipV="1">
            <a:off x="4976001" y="5052074"/>
            <a:ext cx="78547" cy="802544"/>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B8B4CA61-A010-411A-B5B3-369413586187}"/>
              </a:ext>
            </a:extLst>
          </p:cNvPr>
          <p:cNvCxnSpPr>
            <a:cxnSpLocks/>
            <a:stCxn id="11" idx="0"/>
          </p:cNvCxnSpPr>
          <p:nvPr/>
        </p:nvCxnSpPr>
        <p:spPr>
          <a:xfrm flipH="1" flipV="1">
            <a:off x="6229615" y="5048748"/>
            <a:ext cx="382830" cy="517614"/>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xmlns="" id="{E8B856BE-572C-4D2A-95C5-19F6D67E529E}"/>
              </a:ext>
            </a:extLst>
          </p:cNvPr>
          <p:cNvCxnSpPr>
            <a:cxnSpLocks/>
          </p:cNvCxnSpPr>
          <p:nvPr/>
        </p:nvCxnSpPr>
        <p:spPr>
          <a:xfrm flipH="1" flipV="1">
            <a:off x="7937409" y="3482793"/>
            <a:ext cx="121808" cy="555110"/>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xmlns="" id="{1224102F-F743-4C56-AEA0-B129D3545097}"/>
              </a:ext>
            </a:extLst>
          </p:cNvPr>
          <p:cNvCxnSpPr>
            <a:cxnSpLocks/>
          </p:cNvCxnSpPr>
          <p:nvPr/>
        </p:nvCxnSpPr>
        <p:spPr>
          <a:xfrm flipH="1" flipV="1">
            <a:off x="7443082" y="4037903"/>
            <a:ext cx="494326" cy="123110"/>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90B8C39C-79FB-4010-B441-637E3ED4A02C}"/>
              </a:ext>
            </a:extLst>
          </p:cNvPr>
          <p:cNvCxnSpPr>
            <a:cxnSpLocks/>
            <a:stCxn id="12" idx="2"/>
          </p:cNvCxnSpPr>
          <p:nvPr/>
        </p:nvCxnSpPr>
        <p:spPr>
          <a:xfrm flipH="1">
            <a:off x="6382319" y="2746920"/>
            <a:ext cx="396901" cy="60089"/>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xmlns="" id="{46359C03-6F14-42BD-B6E9-2E1EF772B39D}"/>
              </a:ext>
            </a:extLst>
          </p:cNvPr>
          <p:cNvCxnSpPr>
            <a:cxnSpLocks/>
          </p:cNvCxnSpPr>
          <p:nvPr/>
        </p:nvCxnSpPr>
        <p:spPr>
          <a:xfrm>
            <a:off x="4178585" y="2569460"/>
            <a:ext cx="279550" cy="123111"/>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89813351-2507-4453-BD3B-F95C9E36980B}"/>
              </a:ext>
            </a:extLst>
          </p:cNvPr>
          <p:cNvCxnSpPr>
            <a:cxnSpLocks/>
            <a:stCxn id="13" idx="3"/>
          </p:cNvCxnSpPr>
          <p:nvPr/>
        </p:nvCxnSpPr>
        <p:spPr>
          <a:xfrm flipH="1">
            <a:off x="4021491" y="2569460"/>
            <a:ext cx="157094" cy="135891"/>
          </a:xfrm>
          <a:prstGeom prst="straightConnector1">
            <a:avLst/>
          </a:prstGeom>
          <a:ln w="2857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6377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60648"/>
            <a:ext cx="5672549" cy="272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140968"/>
            <a:ext cx="5506516" cy="318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179512" y="1340768"/>
            <a:ext cx="2664296" cy="2554545"/>
          </a:xfrm>
          <a:prstGeom prst="rect">
            <a:avLst/>
          </a:prstGeom>
        </p:spPr>
        <p:txBody>
          <a:bodyPr wrap="square">
            <a:spAutoFit/>
          </a:bodyPr>
          <a:lstStyle/>
          <a:p>
            <a:r>
              <a:rPr lang="en-US" sz="2000" b="1" dirty="0" smtClean="0">
                <a:latin typeface="Comic Sans MS" panose="030F0702030302020204" pitchFamily="66" charset="0"/>
              </a:rPr>
              <a:t>Exponential </a:t>
            </a:r>
            <a:r>
              <a:rPr lang="en-US" sz="2000" b="1" dirty="0">
                <a:latin typeface="Comic Sans MS" panose="030F0702030302020204" pitchFamily="66" charset="0"/>
              </a:rPr>
              <a:t>rate of change is creating new challenges and opportunities: </a:t>
            </a:r>
            <a:r>
              <a:rPr lang="en-US" sz="2000" b="1" dirty="0">
                <a:solidFill>
                  <a:srgbClr val="FF0000"/>
                </a:solidFill>
                <a:latin typeface="Comic Sans MS" panose="030F0702030302020204" pitchFamily="66" charset="0"/>
              </a:rPr>
              <a:t>Talent is key in closing the gap and increasing</a:t>
            </a:r>
            <a:r>
              <a:rPr lang="el-GR" sz="2000" b="1" dirty="0">
                <a:solidFill>
                  <a:srgbClr val="FF0000"/>
                </a:solidFill>
                <a:latin typeface="Comic Sans MS" panose="030F0702030302020204" pitchFamily="66" charset="0"/>
              </a:rPr>
              <a:t> </a:t>
            </a:r>
            <a:r>
              <a:rPr lang="en-US" sz="2000" b="1" dirty="0">
                <a:solidFill>
                  <a:srgbClr val="FF0000"/>
                </a:solidFill>
                <a:latin typeface="Comic Sans MS" panose="030F0702030302020204" pitchFamily="66" charset="0"/>
              </a:rPr>
              <a:t>the rate of change</a:t>
            </a:r>
            <a:endParaRPr lang="el-GR" sz="2000" dirty="0">
              <a:solidFill>
                <a:srgbClr val="FF0000"/>
              </a:solidFill>
              <a:latin typeface="Comic Sans MS" panose="030F0702030302020204" pitchFamily="66" charset="0"/>
            </a:endParaRPr>
          </a:p>
        </p:txBody>
      </p:sp>
      <p:sp>
        <p:nvSpPr>
          <p:cNvPr id="2" name="Θέση αριθμού διαφάνειας 1"/>
          <p:cNvSpPr>
            <a:spLocks noGrp="1"/>
          </p:cNvSpPr>
          <p:nvPr>
            <p:ph type="sldNum" sz="quarter" idx="11"/>
          </p:nvPr>
        </p:nvSpPr>
        <p:spPr/>
        <p:txBody>
          <a:bodyPr/>
          <a:lstStyle/>
          <a:p>
            <a:pPr>
              <a:defRPr/>
            </a:pPr>
            <a:fld id="{286098AD-A67C-4E03-85A9-501A6495CC83}" type="slidenum">
              <a:rPr lang="el-GR" smtClean="0"/>
              <a:pPr>
                <a:defRPr/>
              </a:pPr>
              <a:t>43</a:t>
            </a:fld>
            <a:endParaRPr lang="el-GR"/>
          </a:p>
        </p:txBody>
      </p:sp>
      <p:sp>
        <p:nvSpPr>
          <p:cNvPr id="3" name="TextBox 2"/>
          <p:cNvSpPr txBox="1"/>
          <p:nvPr/>
        </p:nvSpPr>
        <p:spPr>
          <a:xfrm>
            <a:off x="251520" y="692696"/>
            <a:ext cx="2952328" cy="461665"/>
          </a:xfrm>
          <a:prstGeom prst="rect">
            <a:avLst/>
          </a:prstGeom>
          <a:noFill/>
        </p:spPr>
        <p:txBody>
          <a:bodyPr wrap="square" rtlCol="0">
            <a:spAutoFit/>
          </a:bodyPr>
          <a:lstStyle/>
          <a:p>
            <a:r>
              <a:rPr lang="en-US" b="1">
                <a:solidFill>
                  <a:srgbClr val="FF0000"/>
                </a:solidFill>
                <a:latin typeface="Comic Sans MS" panose="030F0702030302020204" pitchFamily="66" charset="0"/>
              </a:rPr>
              <a:t>Technological GAP</a:t>
            </a:r>
            <a:endParaRPr lang="en-US" b="1" dirty="0">
              <a:solidFill>
                <a:srgbClr val="FF0000"/>
              </a:solidFill>
              <a:latin typeface="Comic Sans MS" panose="030F0702030302020204" pitchFamily="66" charset="0"/>
            </a:endParaRPr>
          </a:p>
        </p:txBody>
      </p:sp>
      <p:sp>
        <p:nvSpPr>
          <p:cNvPr id="7" name="Rectangle 6"/>
          <p:cNvSpPr/>
          <p:nvPr/>
        </p:nvSpPr>
        <p:spPr>
          <a:xfrm>
            <a:off x="211477" y="4116124"/>
            <a:ext cx="2920363" cy="2554545"/>
          </a:xfrm>
          <a:prstGeom prst="rect">
            <a:avLst/>
          </a:prstGeom>
        </p:spPr>
        <p:txBody>
          <a:bodyPr wrap="square">
            <a:spAutoFit/>
          </a:bodyPr>
          <a:lstStyle/>
          <a:p>
            <a:pPr fontAlgn="auto">
              <a:spcBef>
                <a:spcPts val="0"/>
              </a:spcBef>
              <a:spcAft>
                <a:spcPts val="0"/>
              </a:spcAft>
            </a:pPr>
            <a:r>
              <a:rPr lang="en-US" sz="2000" b="1" dirty="0">
                <a:solidFill>
                  <a:srgbClr val="0070C0"/>
                </a:solidFill>
                <a:latin typeface="+mn-lt"/>
              </a:rPr>
              <a:t>“The illiterate of the </a:t>
            </a:r>
            <a:r>
              <a:rPr lang="en-US" sz="2000" b="1" dirty="0" smtClean="0">
                <a:solidFill>
                  <a:srgbClr val="0070C0"/>
                </a:solidFill>
                <a:latin typeface="+mn-lt"/>
              </a:rPr>
              <a:t>21</a:t>
            </a:r>
            <a:r>
              <a:rPr lang="en-US" sz="2000" b="1" baseline="30000" dirty="0" smtClean="0">
                <a:solidFill>
                  <a:srgbClr val="0070C0"/>
                </a:solidFill>
                <a:latin typeface="+mn-lt"/>
              </a:rPr>
              <a:t>st</a:t>
            </a:r>
            <a:r>
              <a:rPr lang="en-US" sz="2000" b="1" dirty="0" smtClean="0">
                <a:solidFill>
                  <a:srgbClr val="0070C0"/>
                </a:solidFill>
                <a:latin typeface="+mn-lt"/>
              </a:rPr>
              <a:t>  </a:t>
            </a:r>
            <a:r>
              <a:rPr lang="en-US" sz="2000" b="1" dirty="0">
                <a:solidFill>
                  <a:srgbClr val="0070C0"/>
                </a:solidFill>
                <a:latin typeface="+mn-lt"/>
              </a:rPr>
              <a:t>century will not be those who cannot read and write, but those who cannot learn, unlearn, and relearn.” — </a:t>
            </a:r>
            <a:r>
              <a:rPr lang="en-US" sz="2000" b="1" dirty="0">
                <a:solidFill>
                  <a:srgbClr val="C00000"/>
                </a:solidFill>
                <a:latin typeface="+mn-lt"/>
              </a:rPr>
              <a:t>Alvin Toffler</a:t>
            </a:r>
            <a:endParaRPr lang="el-GR" sz="2000" b="1" dirty="0">
              <a:solidFill>
                <a:srgbClr val="C00000"/>
              </a:solidFill>
              <a:latin typeface="+mn-lt"/>
            </a:endParaRPr>
          </a:p>
        </p:txBody>
      </p:sp>
    </p:spTree>
    <p:extLst>
      <p:ext uri="{BB962C8B-B14F-4D97-AF65-F5344CB8AC3E}">
        <p14:creationId xmlns:p14="http://schemas.microsoft.com/office/powerpoint/2010/main" val="1817116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0000"/>
                </a:solidFill>
                <a:latin typeface="Comic Sans MS" panose="030F0702030302020204" pitchFamily="66" charset="0"/>
              </a:rPr>
              <a:t>Top 10 Skills to be relevant in Industry 4.0</a:t>
            </a:r>
            <a:endParaRPr lang="en-IN" sz="2800" dirty="0">
              <a:solidFill>
                <a:srgbClr val="FF0000"/>
              </a:solidFill>
              <a:latin typeface="Comic Sans MS" panose="030F0702030302020204" pitchFamily="66" charset="0"/>
            </a:endParaRPr>
          </a:p>
        </p:txBody>
      </p:sp>
      <p:pic>
        <p:nvPicPr>
          <p:cNvPr id="2050" name="Picture 2" descr="https://weforum-assets-production.s3-eu-west-1.amazonaws.com/editor/bD4ikTLC2_fTr1843WCwYsZFbkCs-VwJBAQu2COD1r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457"/>
          <a:stretch/>
        </p:blipFill>
        <p:spPr bwMode="auto">
          <a:xfrm>
            <a:off x="523624" y="1212784"/>
            <a:ext cx="7670381" cy="4946654"/>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4294967295"/>
          </p:nvPr>
        </p:nvSpPr>
        <p:spPr>
          <a:xfrm>
            <a:off x="6553200" y="6356350"/>
            <a:ext cx="2133600" cy="365125"/>
          </a:xfrm>
          <a:prstGeom prst="rect">
            <a:avLst/>
          </a:prstGeom>
        </p:spPr>
        <p:txBody>
          <a:bodyPr/>
          <a:lstStyle/>
          <a:p>
            <a:fld id="{69084534-9367-4A09-ABAE-EB26D3621719}" type="slidenum">
              <a:rPr lang="el-GR" smtClean="0"/>
              <a:t>44</a:t>
            </a:fld>
            <a:endParaRPr lang="el-GR"/>
          </a:p>
        </p:txBody>
      </p:sp>
    </p:spTree>
    <p:extLst>
      <p:ext uri="{BB962C8B-B14F-4D97-AF65-F5344CB8AC3E}">
        <p14:creationId xmlns:p14="http://schemas.microsoft.com/office/powerpoint/2010/main" val="15550598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08D3109-3CCD-4652-818B-88C24B44004C}" type="slidenum">
              <a:rPr lang="el-GR" sz="1400" b="1">
                <a:solidFill>
                  <a:srgbClr val="0000FF"/>
                </a:solidFill>
                <a:latin typeface="+mn-lt"/>
              </a:rPr>
              <a:pPr algn="r"/>
              <a:t>45</a:t>
            </a:fld>
            <a:endParaRPr lang="el-GR" sz="1400" b="1">
              <a:solidFill>
                <a:srgbClr val="0000FF"/>
              </a:solidFill>
              <a:latin typeface="+mn-lt"/>
            </a:endParaRPr>
          </a:p>
        </p:txBody>
      </p:sp>
      <p:pic>
        <p:nvPicPr>
          <p:cNvPr id="5" name="Picture 4"/>
          <p:cNvPicPr>
            <a:picLocks noChangeAspect="1"/>
          </p:cNvPicPr>
          <p:nvPr/>
        </p:nvPicPr>
        <p:blipFill>
          <a:blip r:embed="rId2"/>
          <a:stretch>
            <a:fillRect/>
          </a:stretch>
        </p:blipFill>
        <p:spPr>
          <a:xfrm>
            <a:off x="-13279" y="548680"/>
            <a:ext cx="9144000" cy="5143500"/>
          </a:xfrm>
          <a:prstGeom prst="rect">
            <a:avLst/>
          </a:prstGeom>
        </p:spPr>
      </p:pic>
    </p:spTree>
    <p:extLst>
      <p:ext uri="{BB962C8B-B14F-4D97-AF65-F5344CB8AC3E}">
        <p14:creationId xmlns:p14="http://schemas.microsoft.com/office/powerpoint/2010/main" val="273750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08D3109-3CCD-4652-818B-88C24B44004C}" type="slidenum">
              <a:rPr lang="el-GR" sz="1400" b="1">
                <a:solidFill>
                  <a:srgbClr val="0000FF"/>
                </a:solidFill>
                <a:latin typeface="+mn-lt"/>
              </a:rPr>
              <a:pPr algn="r"/>
              <a:t>46</a:t>
            </a:fld>
            <a:endParaRPr lang="el-GR" sz="1400" b="1">
              <a:solidFill>
                <a:srgbClr val="0000FF"/>
              </a:solidFill>
              <a:latin typeface="+mn-lt"/>
            </a:endParaRPr>
          </a:p>
        </p:txBody>
      </p:sp>
      <p:pic>
        <p:nvPicPr>
          <p:cNvPr id="3074" name="Picture 2" descr="https://149357281.v2.pressablecdn.com/wp-content/uploads/2023/05/image-2-1024x7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047350"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55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fontScale="90000"/>
          </a:bodyPr>
          <a:lstStyle/>
          <a:p>
            <a:pPr algn="just"/>
            <a:r>
              <a:rPr lang="en-US" sz="2000" b="1" dirty="0">
                <a:solidFill>
                  <a:srgbClr val="C00000"/>
                </a:solidFill>
              </a:rPr>
              <a:t>Coursera research in the </a:t>
            </a:r>
            <a:r>
              <a:rPr lang="en-US" sz="2000" b="1" dirty="0">
                <a:solidFill>
                  <a:srgbClr val="0000FF"/>
                </a:solidFill>
              </a:rPr>
              <a:t>WEF Future of Jobs Report 2023</a:t>
            </a:r>
            <a:r>
              <a:rPr lang="en-US" sz="2000" b="1" dirty="0">
                <a:solidFill>
                  <a:srgbClr val="C00000"/>
                </a:solidFill>
              </a:rPr>
              <a:t>: learners without degrees can learn critical skills just as fast as degree holders</a:t>
            </a:r>
          </a:p>
        </p:txBody>
      </p:sp>
      <p:sp>
        <p:nvSpPr>
          <p:cNvPr id="4" name="Slide Number Placeholder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08D3109-3CCD-4652-818B-88C24B44004C}" type="slidenum">
              <a:rPr lang="el-GR" sz="1400" b="1">
                <a:solidFill>
                  <a:srgbClr val="0000FF"/>
                </a:solidFill>
                <a:latin typeface="+mn-lt"/>
              </a:rPr>
              <a:pPr algn="r"/>
              <a:t>47</a:t>
            </a:fld>
            <a:endParaRPr lang="el-GR" sz="1400" b="1">
              <a:solidFill>
                <a:srgbClr val="0000FF"/>
              </a:solidFill>
              <a:latin typeface="+mn-lt"/>
            </a:endParaRPr>
          </a:p>
        </p:txBody>
      </p:sp>
      <p:sp>
        <p:nvSpPr>
          <p:cNvPr id="5" name="Rectangle 4"/>
          <p:cNvSpPr/>
          <p:nvPr/>
        </p:nvSpPr>
        <p:spPr>
          <a:xfrm>
            <a:off x="323528" y="1305342"/>
            <a:ext cx="8568952" cy="4524315"/>
          </a:xfrm>
          <a:prstGeom prst="rect">
            <a:avLst/>
          </a:prstGeom>
        </p:spPr>
        <p:txBody>
          <a:bodyPr wrap="square">
            <a:spAutoFit/>
          </a:bodyPr>
          <a:lstStyle/>
          <a:p>
            <a:r>
              <a:rPr lang="en-US" sz="2400" dirty="0">
                <a:latin typeface="+mn-lt"/>
              </a:rPr>
              <a:t>Individual learners on Coursera have mainly focused on building technical skills that are more commonly associated with good-paying, in-demand careers, such as programming, networks, cybersecurity, operations, and resource management. While these are not the top skills employers seek, per the Future of Jobs Survey, many are foundational to achieving advanced proficiency in high-priority skills like AI, big data, leadership, and social influence. Even though employers don’t explicitly list Reading, Writing and Mathematics as high priority skills, these skills remain an important foundation for any job seeker to thrive in the workplace. </a:t>
            </a:r>
            <a:endParaRPr lang="el-GR" sz="2400" dirty="0">
              <a:latin typeface="+mn-lt"/>
            </a:endParaRPr>
          </a:p>
        </p:txBody>
      </p:sp>
    </p:spTree>
    <p:extLst>
      <p:ext uri="{BB962C8B-B14F-4D97-AF65-F5344CB8AC3E}">
        <p14:creationId xmlns:p14="http://schemas.microsoft.com/office/powerpoint/2010/main" val="354241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08D3109-3CCD-4652-818B-88C24B44004C}" type="slidenum">
              <a:rPr lang="el-GR" sz="1400" b="1">
                <a:solidFill>
                  <a:srgbClr val="0000FF"/>
                </a:solidFill>
                <a:latin typeface="+mn-lt"/>
              </a:rPr>
              <a:pPr algn="r"/>
              <a:t>48</a:t>
            </a:fld>
            <a:endParaRPr lang="el-GR" sz="1400" b="1">
              <a:solidFill>
                <a:srgbClr val="0000FF"/>
              </a:solidFill>
              <a:latin typeface="+mn-lt"/>
            </a:endParaRPr>
          </a:p>
        </p:txBody>
      </p:sp>
      <p:pic>
        <p:nvPicPr>
          <p:cNvPr id="5" name="Picture 4"/>
          <p:cNvPicPr>
            <a:picLocks noChangeAspect="1"/>
          </p:cNvPicPr>
          <p:nvPr/>
        </p:nvPicPr>
        <p:blipFill>
          <a:blip r:embed="rId2"/>
          <a:stretch>
            <a:fillRect/>
          </a:stretch>
        </p:blipFill>
        <p:spPr>
          <a:xfrm>
            <a:off x="0" y="842544"/>
            <a:ext cx="9144000" cy="5172912"/>
          </a:xfrm>
          <a:prstGeom prst="rect">
            <a:avLst/>
          </a:prstGeom>
        </p:spPr>
      </p:pic>
    </p:spTree>
    <p:extLst>
      <p:ext uri="{BB962C8B-B14F-4D97-AF65-F5344CB8AC3E}">
        <p14:creationId xmlns:p14="http://schemas.microsoft.com/office/powerpoint/2010/main" val="90200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rgbClr val="008080"/>
                </a:solidFill>
                <a:latin typeface="+mn-lt"/>
              </a:rPr>
              <a:pPr algn="r"/>
              <a:t>49</a:t>
            </a:fld>
            <a:endParaRPr lang="el-GR" sz="1400" b="1">
              <a:solidFill>
                <a:srgbClr val="008080"/>
              </a:solidFill>
              <a:latin typeface="+mn-l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604448" cy="471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5547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Το περιβάλλον ανάπτυξης </a:t>
            </a:r>
            <a:r>
              <a:rPr lang="el-GR" altLang="el-GR" dirty="0" smtClean="0"/>
              <a:t>προγράμματος</a:t>
            </a:r>
            <a:r>
              <a:rPr lang="en-US" altLang="el-GR" dirty="0" smtClean="0"/>
              <a:t> (</a:t>
            </a:r>
            <a:r>
              <a:rPr lang="el-GR" altLang="el-GR" dirty="0" smtClean="0"/>
              <a:t>ΕΡΓΑΣΤΗΡΙΑ)</a:t>
            </a:r>
            <a:endParaRPr lang="el-GR" dirty="0"/>
          </a:p>
        </p:txBody>
      </p:sp>
      <p:sp>
        <p:nvSpPr>
          <p:cNvPr id="3" name="Θέση περιεχομένου 2"/>
          <p:cNvSpPr>
            <a:spLocks noGrp="1"/>
          </p:cNvSpPr>
          <p:nvPr>
            <p:ph idx="1"/>
          </p:nvPr>
        </p:nvSpPr>
        <p:spPr>
          <a:xfrm>
            <a:off x="304800" y="1268760"/>
            <a:ext cx="8534400" cy="4827240"/>
          </a:xfrm>
        </p:spPr>
        <p:txBody>
          <a:bodyPr/>
          <a:lstStyle/>
          <a:p>
            <a:pPr lvl="1" eaLnBrk="1" hangingPunct="1">
              <a:lnSpc>
                <a:spcPts val="3200"/>
              </a:lnSpc>
            </a:pPr>
            <a:r>
              <a:rPr lang="en-US" altLang="el-GR" sz="2000" b="1" dirty="0" smtClean="0">
                <a:solidFill>
                  <a:srgbClr val="0000FF"/>
                </a:solidFill>
              </a:rPr>
              <a:t>Dev </a:t>
            </a:r>
            <a:r>
              <a:rPr lang="en-US" altLang="el-GR" sz="2000" b="1" dirty="0">
                <a:solidFill>
                  <a:srgbClr val="0000FF"/>
                </a:solidFill>
              </a:rPr>
              <a:t>C++ 5.11 </a:t>
            </a:r>
            <a:r>
              <a:rPr lang="en-US" altLang="el-GR" sz="2000" b="1" dirty="0" smtClean="0">
                <a:solidFill>
                  <a:srgbClr val="C00000"/>
                </a:solidFill>
              </a:rPr>
              <a:t>	</a:t>
            </a:r>
            <a:r>
              <a:rPr lang="en-US" sz="2000" b="1" dirty="0" smtClean="0">
                <a:solidFill>
                  <a:srgbClr val="0000FF"/>
                </a:solidFill>
              </a:rPr>
              <a:t>https</a:t>
            </a:r>
            <a:r>
              <a:rPr lang="en-US" sz="2000" b="1" dirty="0">
                <a:solidFill>
                  <a:srgbClr val="0000FF"/>
                </a:solidFill>
              </a:rPr>
              <a:t>://</a:t>
            </a:r>
            <a:r>
              <a:rPr lang="en-US" sz="2000" b="1" dirty="0" smtClean="0">
                <a:solidFill>
                  <a:srgbClr val="0000FF"/>
                </a:solidFill>
              </a:rPr>
              <a:t>sourceforge.net/projects/orwelldevcpp/</a:t>
            </a:r>
          </a:p>
          <a:p>
            <a:pPr marL="457200" lvl="1" indent="0" eaLnBrk="1" hangingPunct="1">
              <a:lnSpc>
                <a:spcPts val="3200"/>
              </a:lnSpc>
              <a:buNone/>
            </a:pPr>
            <a:r>
              <a:rPr lang="en-US" altLang="el-GR" sz="2000" b="1" dirty="0" smtClean="0">
                <a:solidFill>
                  <a:srgbClr val="C00000"/>
                </a:solidFill>
              </a:rPr>
              <a:t>	</a:t>
            </a:r>
            <a:r>
              <a:rPr lang="en-US" altLang="el-GR" sz="2000" dirty="0" smtClean="0">
                <a:solidFill>
                  <a:srgbClr val="00B050"/>
                </a:solidFill>
              </a:rPr>
              <a:t>Code</a:t>
            </a:r>
            <a:r>
              <a:rPr lang="en-US" altLang="el-GR" sz="2000" dirty="0">
                <a:solidFill>
                  <a:srgbClr val="00B050"/>
                </a:solidFill>
              </a:rPr>
              <a:t>::Blocks </a:t>
            </a:r>
            <a:r>
              <a:rPr lang="en-US" altLang="el-GR" sz="2000" dirty="0" smtClean="0">
                <a:solidFill>
                  <a:srgbClr val="00B050"/>
                </a:solidFill>
              </a:rPr>
              <a:t>20.03</a:t>
            </a:r>
          </a:p>
          <a:p>
            <a:pPr marL="914400" lvl="2" indent="0" eaLnBrk="1" hangingPunct="1">
              <a:lnSpc>
                <a:spcPts val="3200"/>
              </a:lnSpc>
              <a:buNone/>
            </a:pPr>
            <a:r>
              <a:rPr lang="en-US" altLang="el-GR" sz="2000" dirty="0">
                <a:solidFill>
                  <a:srgbClr val="00B050"/>
                </a:solidFill>
              </a:rPr>
              <a:t>http://www.codeblocks.org/downloads/binaries</a:t>
            </a:r>
            <a:r>
              <a:rPr lang="el-GR" altLang="el-GR" sz="2000" dirty="0" smtClean="0">
                <a:solidFill>
                  <a:srgbClr val="00B050"/>
                </a:solidFill>
              </a:rPr>
              <a:t> </a:t>
            </a:r>
            <a:endParaRPr lang="en-US" altLang="el-GR" sz="2000" dirty="0">
              <a:solidFill>
                <a:srgbClr val="00B050"/>
              </a:solidFill>
            </a:endParaRPr>
          </a:p>
          <a:p>
            <a:pPr lvl="1"/>
            <a:r>
              <a:rPr lang="en-US" altLang="el-GR" sz="2000" dirty="0" smtClean="0">
                <a:solidFill>
                  <a:srgbClr val="FF0000"/>
                </a:solidFill>
              </a:rPr>
              <a:t>Visual </a:t>
            </a:r>
            <a:r>
              <a:rPr lang="en-US" altLang="el-GR" sz="2000" dirty="0">
                <a:solidFill>
                  <a:srgbClr val="FF0000"/>
                </a:solidFill>
              </a:rPr>
              <a:t>Studio Community 2019 </a:t>
            </a:r>
            <a:r>
              <a:rPr lang="el-GR" altLang="el-GR" sz="2000" dirty="0" smtClean="0">
                <a:solidFill>
                  <a:srgbClr val="FF0000"/>
                </a:solidFill>
              </a:rPr>
              <a:t>ή 2022 (</a:t>
            </a:r>
            <a:r>
              <a:rPr lang="en-US" altLang="el-GR" sz="2000" dirty="0">
                <a:solidFill>
                  <a:srgbClr val="FF0000"/>
                </a:solidFill>
              </a:rPr>
              <a:t>https://visualstudio.microsoft.com/vs</a:t>
            </a:r>
            <a:r>
              <a:rPr lang="en-US" altLang="el-GR" sz="2000" dirty="0" smtClean="0">
                <a:solidFill>
                  <a:srgbClr val="FF0000"/>
                </a:solidFill>
              </a:rPr>
              <a:t>/</a:t>
            </a:r>
            <a:r>
              <a:rPr lang="el-GR" altLang="el-GR" sz="2000" dirty="0" smtClean="0">
                <a:solidFill>
                  <a:srgbClr val="FF0000"/>
                </a:solidFill>
              </a:rPr>
              <a:t>)</a:t>
            </a:r>
            <a:endParaRPr lang="en-US" altLang="el-GR" sz="2000" dirty="0" smtClean="0">
              <a:solidFill>
                <a:srgbClr val="FF0000"/>
              </a:solidFill>
            </a:endParaRPr>
          </a:p>
          <a:p>
            <a:pPr lvl="2"/>
            <a:r>
              <a:rPr lang="en-US" altLang="el-GR" sz="2000" dirty="0" smtClean="0">
                <a:solidFill>
                  <a:schemeClr val="tx2">
                    <a:lumMod val="75000"/>
                    <a:lumOff val="25000"/>
                  </a:schemeClr>
                </a:solidFill>
              </a:rPr>
              <a:t>e-class </a:t>
            </a:r>
            <a:r>
              <a:rPr lang="en-US" altLang="el-GR" sz="2000" dirty="0" smtClean="0">
                <a:solidFill>
                  <a:schemeClr val="tx2">
                    <a:lumMod val="75000"/>
                    <a:lumOff val="25000"/>
                  </a:schemeClr>
                </a:solidFill>
                <a:sym typeface="Wingdings" panose="05000000000000000000" pitchFamily="2" charset="2"/>
              </a:rPr>
              <a:t> </a:t>
            </a:r>
            <a:r>
              <a:rPr lang="en-US" altLang="el-GR" sz="2000" dirty="0">
                <a:solidFill>
                  <a:schemeClr val="tx2">
                    <a:lumMod val="75000"/>
                    <a:lumOff val="25000"/>
                  </a:schemeClr>
                </a:solidFill>
                <a:sym typeface="Wingdings" panose="05000000000000000000" pitchFamily="2" charset="2"/>
                <a:hlinkClick r:id="rId2"/>
              </a:rPr>
              <a:t>https://eclass.duth.gr/modules/document/index.php?course=TME120&amp;openDir=/</a:t>
            </a:r>
            <a:r>
              <a:rPr lang="en-US" altLang="el-GR" sz="2000" dirty="0" smtClean="0">
                <a:solidFill>
                  <a:schemeClr val="tx2">
                    <a:lumMod val="75000"/>
                    <a:lumOff val="25000"/>
                  </a:schemeClr>
                </a:solidFill>
                <a:sym typeface="Wingdings" panose="05000000000000000000" pitchFamily="2" charset="2"/>
                <a:hlinkClick r:id="rId2"/>
              </a:rPr>
              <a:t>5f805185NtpV</a:t>
            </a:r>
            <a:endParaRPr lang="el-GR" altLang="el-GR" sz="2000" dirty="0" smtClean="0">
              <a:solidFill>
                <a:schemeClr val="tx2">
                  <a:lumMod val="75000"/>
                  <a:lumOff val="25000"/>
                </a:schemeClr>
              </a:solidFill>
              <a:sym typeface="Wingdings" panose="05000000000000000000" pitchFamily="2" charset="2"/>
            </a:endParaRPr>
          </a:p>
          <a:p>
            <a:pPr lvl="2"/>
            <a:r>
              <a:rPr lang="el-GR" altLang="el-GR" sz="2000" dirty="0" smtClean="0">
                <a:solidFill>
                  <a:schemeClr val="tx2">
                    <a:lumMod val="75000"/>
                    <a:lumOff val="25000"/>
                  </a:schemeClr>
                </a:solidFill>
                <a:sym typeface="Wingdings" panose="05000000000000000000" pitchFamily="2" charset="2"/>
              </a:rPr>
              <a:t>(2019) : </a:t>
            </a:r>
            <a:r>
              <a:rPr lang="en-US" altLang="el-GR" sz="2000" dirty="0" smtClean="0">
                <a:solidFill>
                  <a:schemeClr val="tx2">
                    <a:lumMod val="75000"/>
                    <a:lumOff val="25000"/>
                  </a:schemeClr>
                </a:solidFill>
                <a:sym typeface="Wingdings" panose="05000000000000000000" pitchFamily="2" charset="2"/>
              </a:rPr>
              <a:t>Visual Studio Installer (1.3 Mb)  install (75.3 Mb) </a:t>
            </a:r>
            <a:r>
              <a:rPr lang="el-GR" altLang="el-GR" sz="2000" dirty="0" smtClean="0">
                <a:solidFill>
                  <a:schemeClr val="tx2">
                    <a:lumMod val="75000"/>
                    <a:lumOff val="25000"/>
                  </a:schemeClr>
                </a:solidFill>
                <a:sym typeface="Wingdings" panose="05000000000000000000" pitchFamily="2" charset="2"/>
              </a:rPr>
              <a:t>επιλογή:</a:t>
            </a:r>
            <a:r>
              <a:rPr lang="en-US" altLang="el-GR" sz="2000" dirty="0" smtClean="0">
                <a:solidFill>
                  <a:schemeClr val="tx2">
                    <a:lumMod val="75000"/>
                    <a:lumOff val="25000"/>
                  </a:schemeClr>
                </a:solidFill>
              </a:rPr>
              <a:t> </a:t>
            </a:r>
            <a:r>
              <a:rPr lang="en-US" altLang="el-GR" sz="2000" dirty="0">
                <a:solidFill>
                  <a:schemeClr val="tx2">
                    <a:lumMod val="75000"/>
                    <a:lumOff val="25000"/>
                  </a:schemeClr>
                </a:solidFill>
              </a:rPr>
              <a:t>Desktop Development with C</a:t>
            </a:r>
            <a:r>
              <a:rPr lang="en-US" altLang="el-GR" sz="2000" dirty="0" smtClean="0">
                <a:solidFill>
                  <a:schemeClr val="tx2">
                    <a:lumMod val="75000"/>
                    <a:lumOff val="25000"/>
                  </a:schemeClr>
                </a:solidFill>
              </a:rPr>
              <a:t>++</a:t>
            </a:r>
            <a:r>
              <a:rPr lang="el-GR" altLang="el-GR" sz="2000" dirty="0" smtClean="0">
                <a:solidFill>
                  <a:schemeClr val="tx2">
                    <a:lumMod val="75000"/>
                    <a:lumOff val="25000"/>
                  </a:schemeClr>
                </a:solidFill>
              </a:rPr>
              <a:t> (</a:t>
            </a:r>
            <a:r>
              <a:rPr lang="en-US" altLang="el-GR" sz="2000" dirty="0" smtClean="0">
                <a:solidFill>
                  <a:schemeClr val="tx2">
                    <a:lumMod val="75000"/>
                    <a:lumOff val="25000"/>
                  </a:schemeClr>
                </a:solidFill>
              </a:rPr>
              <a:t>required space ~8 Gb)</a:t>
            </a:r>
            <a:endParaRPr lang="el-GR" altLang="el-GR" sz="2000" dirty="0" smtClean="0">
              <a:solidFill>
                <a:schemeClr val="tx2">
                  <a:lumMod val="75000"/>
                  <a:lumOff val="25000"/>
                </a:schemeClr>
              </a:solidFill>
            </a:endParaRPr>
          </a:p>
          <a:p>
            <a:pPr lvl="2"/>
            <a:r>
              <a:rPr lang="el-GR" altLang="el-GR" sz="2000" dirty="0" smtClean="0">
                <a:solidFill>
                  <a:schemeClr val="tx2">
                    <a:lumMod val="75000"/>
                    <a:lumOff val="25000"/>
                  </a:schemeClr>
                </a:solidFill>
              </a:rPr>
              <a:t>(2022) : </a:t>
            </a:r>
            <a:r>
              <a:rPr lang="en-US" altLang="el-GR" sz="2000" dirty="0" err="1" smtClean="0">
                <a:solidFill>
                  <a:schemeClr val="tx2">
                    <a:lumMod val="75000"/>
                    <a:lumOff val="25000"/>
                  </a:schemeClr>
                </a:solidFill>
              </a:rPr>
              <a:t>VisualStudioSetup.rar</a:t>
            </a:r>
            <a:r>
              <a:rPr lang="en-US" altLang="el-GR" sz="2000" dirty="0" smtClean="0">
                <a:solidFill>
                  <a:schemeClr val="tx2">
                    <a:lumMod val="75000"/>
                    <a:lumOff val="25000"/>
                  </a:schemeClr>
                </a:solidFill>
              </a:rPr>
              <a:t> (</a:t>
            </a:r>
            <a:r>
              <a:rPr lang="el-GR" altLang="el-GR" sz="2000" dirty="0" err="1" smtClean="0">
                <a:solidFill>
                  <a:schemeClr val="tx2">
                    <a:lumMod val="75000"/>
                    <a:lumOff val="25000"/>
                  </a:schemeClr>
                </a:solidFill>
              </a:rPr>
              <a:t>αποσυμπίεση</a:t>
            </a:r>
            <a:r>
              <a:rPr lang="el-GR" altLang="el-GR" sz="2000" dirty="0" smtClean="0">
                <a:solidFill>
                  <a:schemeClr val="tx2">
                    <a:lumMod val="75000"/>
                    <a:lumOff val="25000"/>
                  </a:schemeClr>
                </a:solidFill>
              </a:rPr>
              <a:t> και εκτέλεση)</a:t>
            </a:r>
            <a:endParaRPr lang="en-US" altLang="el-GR" sz="2000" dirty="0" smtClean="0">
              <a:solidFill>
                <a:schemeClr val="tx2">
                  <a:lumMod val="75000"/>
                  <a:lumOff val="25000"/>
                </a:schemeClr>
              </a:solidFill>
            </a:endParaRPr>
          </a:p>
          <a:p>
            <a:pPr marL="457200" lvl="1" indent="0">
              <a:buNone/>
            </a:pPr>
            <a:endParaRPr lang="en-US" altLang="el-GR" sz="2000" dirty="0">
              <a:solidFill>
                <a:srgbClr val="FF0000"/>
              </a:solidFill>
            </a:endParaRPr>
          </a:p>
          <a:p>
            <a:pPr marL="0" indent="0">
              <a:buNone/>
            </a:pPr>
            <a:endParaRPr lang="el-GR" dirty="0"/>
          </a:p>
        </p:txBody>
      </p:sp>
      <p:sp>
        <p:nvSpPr>
          <p:cNvPr id="5" name="Θέση αριθμού διαφάνειας 4"/>
          <p:cNvSpPr>
            <a:spLocks noGrp="1"/>
          </p:cNvSpPr>
          <p:nvPr>
            <p:ph type="sldNum" sz="quarter" idx="11"/>
          </p:nvPr>
        </p:nvSpPr>
        <p:spPr/>
        <p:txBody>
          <a:bodyPr/>
          <a:lstStyle/>
          <a:p>
            <a:pPr>
              <a:defRPr/>
            </a:pPr>
            <a:fld id="{CCF16F8C-83EA-4E53-BE8C-F6F1C3DD927D}" type="slidenum">
              <a:rPr lang="el-GR" smtClean="0"/>
              <a:pPr>
                <a:defRPr/>
              </a:pPr>
              <a:t>5</a:t>
            </a:fld>
            <a:endParaRPr lang="el-GR"/>
          </a:p>
        </p:txBody>
      </p:sp>
    </p:spTree>
    <p:extLst>
      <p:ext uri="{BB962C8B-B14F-4D97-AF65-F5344CB8AC3E}">
        <p14:creationId xmlns:p14="http://schemas.microsoft.com/office/powerpoint/2010/main" val="2749971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Edge Computing</a:t>
            </a:r>
            <a:endParaRPr lang="el-GR" dirty="0"/>
          </a:p>
        </p:txBody>
      </p:sp>
      <p:sp>
        <p:nvSpPr>
          <p:cNvPr id="3" name="Θέση περιεχομένου 2"/>
          <p:cNvSpPr>
            <a:spLocks noGrp="1"/>
          </p:cNvSpPr>
          <p:nvPr>
            <p:ph idx="1"/>
          </p:nvPr>
        </p:nvSpPr>
        <p:spPr/>
        <p:txBody>
          <a:bodyPr/>
          <a:lstStyle/>
          <a:p>
            <a:r>
              <a:rPr lang="en-US" sz="2000" dirty="0"/>
              <a:t>One of the biggest trends in networking and IT infrastructure of late is</a:t>
            </a:r>
            <a:r>
              <a:rPr lang="en-US" sz="2000" dirty="0">
                <a:solidFill>
                  <a:schemeClr val="accent6">
                    <a:lumMod val="60000"/>
                    <a:lumOff val="40000"/>
                  </a:schemeClr>
                </a:solidFill>
              </a:rPr>
              <a:t> </a:t>
            </a:r>
            <a:r>
              <a:rPr lang="en-US" sz="2000" dirty="0">
                <a:solidFill>
                  <a:srgbClr val="C00000"/>
                </a:solidFill>
              </a:rPr>
              <a:t>edge computing</a:t>
            </a:r>
            <a:r>
              <a:rPr lang="en-US" sz="2000" dirty="0">
                <a:solidFill>
                  <a:schemeClr val="accent6">
                    <a:lumMod val="60000"/>
                    <a:lumOff val="40000"/>
                  </a:schemeClr>
                </a:solidFill>
              </a:rPr>
              <a:t>. </a:t>
            </a:r>
            <a:r>
              <a:rPr lang="en-US" sz="2000" dirty="0"/>
              <a:t>As more connected </a:t>
            </a:r>
            <a:r>
              <a:rPr lang="en-US" sz="2000" dirty="0" err="1"/>
              <a:t>IoT</a:t>
            </a:r>
            <a:r>
              <a:rPr lang="en-US" sz="2000" dirty="0"/>
              <a:t> devices come online and put greater demands on networks, administrators and other IT staff are struggling to ensure their infrastructure keeps the pace</a:t>
            </a:r>
            <a:r>
              <a:rPr lang="en-US" sz="2000" dirty="0" smtClean="0"/>
              <a:t>.</a:t>
            </a:r>
          </a:p>
          <a:p>
            <a:r>
              <a:rPr lang="en-US" sz="2000" dirty="0" smtClean="0"/>
              <a:t>Edge </a:t>
            </a:r>
            <a:r>
              <a:rPr lang="en-US" sz="2000" dirty="0"/>
              <a:t>computing has emerged as a potential solution, </a:t>
            </a:r>
            <a:r>
              <a:rPr lang="en-US" sz="2000" dirty="0">
                <a:solidFill>
                  <a:srgbClr val="C00000"/>
                </a:solidFill>
              </a:rPr>
              <a:t>placing IT resources and applications at the edge of the network, farther away from the traditional centralized </a:t>
            </a:r>
            <a:r>
              <a:rPr lang="en-US" sz="2000" dirty="0" smtClean="0">
                <a:solidFill>
                  <a:srgbClr val="C00000"/>
                </a:solidFill>
              </a:rPr>
              <a:t>core.</a:t>
            </a:r>
            <a:endParaRPr lang="en-US" sz="2000" dirty="0">
              <a:solidFill>
                <a:schemeClr val="accent6">
                  <a:lumMod val="60000"/>
                  <a:lumOff val="40000"/>
                </a:schemeClr>
              </a:solidFill>
            </a:endParaRPr>
          </a:p>
          <a:p>
            <a:r>
              <a:rPr lang="en-US" sz="2000" dirty="0">
                <a:solidFill>
                  <a:srgbClr val="0000FF"/>
                </a:solidFill>
              </a:rPr>
              <a:t>The edge simply represents a way to make systems and applications more efficient by removing components, data or services from a centralized core and placing them closer to the logical extreme (the “edge”). In other words, data is processed closer to its origination (or final destination), reducing overall round trip network latency.</a:t>
            </a:r>
            <a:endParaRPr lang="el-GR" sz="2000" dirty="0">
              <a:solidFill>
                <a:srgbClr val="0000FF"/>
              </a:solidFill>
            </a:endParaRPr>
          </a:p>
        </p:txBody>
      </p:sp>
      <p:sp>
        <p:nvSpPr>
          <p:cNvPr id="4" name="Θέση αριθμού διαφάνειας 3"/>
          <p:cNvSpPr>
            <a:spLocks noGrp="1"/>
          </p:cNvSpPr>
          <p:nvPr>
            <p:ph type="sldNum" sz="quarter" idx="11"/>
          </p:nvPr>
        </p:nvSpPr>
        <p:spPr/>
        <p:txBody>
          <a:bodyPr/>
          <a:lstStyle/>
          <a:p>
            <a:fld id="{F726ABE5-A1D2-4B71-ACB8-2BD3D0621E26}" type="slidenum">
              <a:rPr lang="el-GR" altLang="el-GR" smtClean="0"/>
              <a:pPr/>
              <a:t>50</a:t>
            </a:fld>
            <a:endParaRPr lang="el-GR" altLang="el-GR"/>
          </a:p>
        </p:txBody>
      </p:sp>
    </p:spTree>
    <p:extLst>
      <p:ext uri="{BB962C8B-B14F-4D97-AF65-F5344CB8AC3E}">
        <p14:creationId xmlns:p14="http://schemas.microsoft.com/office/powerpoint/2010/main" val="1807772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in </a:t>
            </a:r>
            <a:r>
              <a:rPr lang="en-US" dirty="0" err="1" smtClean="0"/>
              <a:t>IIoT</a:t>
            </a:r>
            <a:endParaRPr lang="el-GR" dirty="0"/>
          </a:p>
        </p:txBody>
      </p:sp>
      <p:sp>
        <p:nvSpPr>
          <p:cNvPr id="3" name="Content Placeholder 2"/>
          <p:cNvSpPr>
            <a:spLocks noGrp="1"/>
          </p:cNvSpPr>
          <p:nvPr>
            <p:ph idx="1"/>
          </p:nvPr>
        </p:nvSpPr>
        <p:spPr/>
        <p:txBody>
          <a:bodyPr/>
          <a:lstStyle/>
          <a:p>
            <a:r>
              <a:rPr lang="en-US" sz="2200" dirty="0" smtClean="0"/>
              <a:t>In the context of </a:t>
            </a:r>
            <a:r>
              <a:rPr lang="en-US" sz="2200" dirty="0" err="1" smtClean="0"/>
              <a:t>IIoT</a:t>
            </a:r>
            <a:r>
              <a:rPr lang="en-US" sz="2200" dirty="0" smtClean="0"/>
              <a:t>, 'edge' refers to the computing infrastructure that exists close to the sources of data, for example, </a:t>
            </a:r>
          </a:p>
          <a:p>
            <a:pPr lvl="1"/>
            <a:r>
              <a:rPr lang="en-US" sz="2000" dirty="0" smtClean="0"/>
              <a:t>industrial machines (e.g. wind turbine, magnetic resonance (MR) scanner, undersea blowout preventers), </a:t>
            </a:r>
          </a:p>
          <a:p>
            <a:pPr lvl="1"/>
            <a:r>
              <a:rPr lang="en-US" sz="2000" dirty="0"/>
              <a:t>advanced Programmable Logic Controllers (PLCs</a:t>
            </a:r>
            <a:r>
              <a:rPr lang="en-US" sz="2000" dirty="0" smtClean="0"/>
              <a:t>),</a:t>
            </a:r>
            <a:endParaRPr lang="el-GR" sz="2000" dirty="0" smtClean="0"/>
          </a:p>
          <a:p>
            <a:pPr lvl="1"/>
            <a:r>
              <a:rPr lang="en-US" sz="2000" dirty="0"/>
              <a:t>Programmable Automation Controllers (PACs),</a:t>
            </a:r>
            <a:endParaRPr lang="el-GR" sz="2000" dirty="0" smtClean="0"/>
          </a:p>
          <a:p>
            <a:pPr lvl="1"/>
            <a:r>
              <a:rPr lang="en-US" sz="2000" dirty="0" smtClean="0"/>
              <a:t>industrial controllers such as SCADA systems, </a:t>
            </a:r>
            <a:endParaRPr lang="el-GR" sz="2000" dirty="0" smtClean="0"/>
          </a:p>
          <a:p>
            <a:pPr lvl="1"/>
            <a:r>
              <a:rPr lang="en-US" sz="2000" dirty="0" err="1"/>
              <a:t>IoT</a:t>
            </a:r>
            <a:r>
              <a:rPr lang="en-US" sz="2000" dirty="0"/>
              <a:t> Gateway </a:t>
            </a:r>
            <a:r>
              <a:rPr lang="en-US" sz="2000" dirty="0" smtClean="0"/>
              <a:t>devices</a:t>
            </a:r>
            <a:r>
              <a:rPr lang="el-GR" sz="2000" dirty="0" smtClean="0"/>
              <a:t>,</a:t>
            </a:r>
            <a:r>
              <a:rPr lang="en-US" sz="2000" dirty="0" smtClean="0"/>
              <a:t> </a:t>
            </a:r>
            <a:r>
              <a:rPr lang="en-US" sz="2000" dirty="0"/>
              <a:t>and </a:t>
            </a:r>
            <a:endParaRPr lang="en-US" sz="2000" dirty="0" smtClean="0"/>
          </a:p>
          <a:p>
            <a:pPr lvl="1"/>
            <a:r>
              <a:rPr lang="en-US" sz="2000" dirty="0" smtClean="0"/>
              <a:t>time series databases aggregating data from a variety of equipment and sensors. </a:t>
            </a:r>
          </a:p>
          <a:p>
            <a:r>
              <a:rPr lang="en-US" sz="2200" dirty="0" smtClean="0">
                <a:solidFill>
                  <a:srgbClr val="C00000"/>
                </a:solidFill>
              </a:rPr>
              <a:t>These edge computing devices typically reside away from the centralize computing available in the cloud.</a:t>
            </a:r>
            <a:endParaRPr lang="el-GR" sz="2200" dirty="0" smtClean="0">
              <a:solidFill>
                <a:srgbClr val="C00000"/>
              </a:solidFill>
            </a:endParaRPr>
          </a:p>
          <a:p>
            <a:endParaRPr lang="en-US" sz="2400" dirty="0"/>
          </a:p>
          <a:p>
            <a:endParaRPr lang="en-US" sz="2200" dirty="0" smtClean="0">
              <a:solidFill>
                <a:srgbClr val="C00000"/>
              </a:solidFill>
            </a:endParaRPr>
          </a:p>
          <a:p>
            <a:endParaRPr lang="el-GR" sz="2200" dirty="0"/>
          </a:p>
        </p:txBody>
      </p:sp>
      <p:sp>
        <p:nvSpPr>
          <p:cNvPr id="4" name="Slide Number Placeholder 3"/>
          <p:cNvSpPr>
            <a:spLocks noGrp="1"/>
          </p:cNvSpPr>
          <p:nvPr>
            <p:ph type="sldNum" sz="quarter" idx="11"/>
          </p:nvPr>
        </p:nvSpPr>
        <p:spPr/>
        <p:txBody>
          <a:bodyPr/>
          <a:lstStyle/>
          <a:p>
            <a:fld id="{F726ABE5-A1D2-4B71-ACB8-2BD3D0621E26}" type="slidenum">
              <a:rPr lang="el-GR" altLang="el-GR" smtClean="0"/>
              <a:pPr/>
              <a:t>51</a:t>
            </a:fld>
            <a:endParaRPr lang="el-GR" altLang="el-GR"/>
          </a:p>
        </p:txBody>
      </p:sp>
    </p:spTree>
    <p:extLst>
      <p:ext uri="{BB962C8B-B14F-4D97-AF65-F5344CB8AC3E}">
        <p14:creationId xmlns:p14="http://schemas.microsoft.com/office/powerpoint/2010/main" val="1827671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a:solidFill>
                  <a:srgbClr val="C00000"/>
                </a:solidFill>
              </a:rPr>
              <a:t>Time-Value curves for Edge information </a:t>
            </a:r>
            <a:endParaRPr lang="el-GR" dirty="0">
              <a:solidFill>
                <a:srgbClr val="C00000"/>
              </a:solidFill>
            </a:endParaRPr>
          </a:p>
        </p:txBody>
      </p:sp>
      <p:pic>
        <p:nvPicPr>
          <p:cNvPr id="2" name="Θέση περιεχομένου 1"/>
          <p:cNvPicPr>
            <a:picLocks noGrp="1" noChangeAspect="1"/>
          </p:cNvPicPr>
          <p:nvPr>
            <p:ph idx="1"/>
          </p:nvPr>
        </p:nvPicPr>
        <p:blipFill>
          <a:blip r:embed="rId2"/>
          <a:stretch>
            <a:fillRect/>
          </a:stretch>
        </p:blipFill>
        <p:spPr>
          <a:xfrm>
            <a:off x="110253" y="1268759"/>
            <a:ext cx="8854235" cy="4642141"/>
          </a:xfrm>
          <a:prstGeom prst="rect">
            <a:avLst/>
          </a:prstGeom>
        </p:spPr>
      </p:pic>
      <p:sp>
        <p:nvSpPr>
          <p:cNvPr id="4" name="Θέση αριθμού διαφάνειας 3"/>
          <p:cNvSpPr>
            <a:spLocks noGrp="1"/>
          </p:cNvSpPr>
          <p:nvPr>
            <p:ph type="sldNum" sz="quarter" idx="11"/>
          </p:nvPr>
        </p:nvSpPr>
        <p:spPr/>
        <p:txBody>
          <a:bodyPr/>
          <a:lstStyle/>
          <a:p>
            <a:fld id="{96E9AC35-98AB-4106-8183-A04378A43856}" type="slidenum">
              <a:rPr lang="el-GR" altLang="el-GR" smtClean="0"/>
              <a:pPr/>
              <a:t>52</a:t>
            </a:fld>
            <a:endParaRPr lang="el-GR" altLang="el-GR"/>
          </a:p>
        </p:txBody>
      </p:sp>
    </p:spTree>
    <p:extLst>
      <p:ext uri="{BB962C8B-B14F-4D97-AF65-F5344CB8AC3E}">
        <p14:creationId xmlns:p14="http://schemas.microsoft.com/office/powerpoint/2010/main" val="2534073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1"/>
          </p:nvPr>
        </p:nvSpPr>
        <p:spPr/>
        <p:txBody>
          <a:bodyPr/>
          <a:lstStyle/>
          <a:p>
            <a:fld id="{F726ABE5-A1D2-4B71-ACB8-2BD3D0621E26}" type="slidenum">
              <a:rPr lang="el-GR" altLang="el-GR" smtClean="0"/>
              <a:pPr/>
              <a:t>53</a:t>
            </a:fld>
            <a:endParaRPr lang="el-GR" altLang="el-GR"/>
          </a:p>
        </p:txBody>
      </p:sp>
      <p:sp>
        <p:nvSpPr>
          <p:cNvPr id="6" name="AutoShape 2" descr="ÎÏÎ¿ÏÎ­Î»ÎµÏÎ¼Î± ÎµÎ¹ÎºÏÎ½Î±Ï Î³Î¹Î± Components of edge computing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6149" name="Picture 5" descr="ÎÏÎ¿ÏÎ­Î»ÎµÏÎ¼Î± ÎµÎ¹ÎºÏÎ½Î±Ï Î³Î¹Î± Components of edge computing picture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5575" y="476672"/>
            <a:ext cx="8805958" cy="489654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460375" y="5517232"/>
            <a:ext cx="7856041" cy="923330"/>
          </a:xfrm>
          <a:prstGeom prst="rect">
            <a:avLst/>
          </a:prstGeom>
        </p:spPr>
        <p:txBody>
          <a:bodyPr wrap="square">
            <a:spAutoFit/>
          </a:bodyPr>
          <a:lstStyle/>
          <a:p>
            <a:pPr>
              <a:buNone/>
            </a:pPr>
            <a:r>
              <a:rPr lang="en-US" dirty="0">
                <a:solidFill>
                  <a:schemeClr val="accent1">
                    <a:lumMod val="75000"/>
                  </a:schemeClr>
                </a:solidFill>
              </a:rPr>
              <a:t>Industrial Edge </a:t>
            </a:r>
            <a:r>
              <a:rPr lang="en-US" dirty="0"/>
              <a:t>expands automation devices to include cloud functions like data analysis or software and device management </a:t>
            </a:r>
            <a:r>
              <a:rPr lang="en-US" dirty="0" smtClean="0"/>
              <a:t>feedback-free (Siemens).</a:t>
            </a:r>
            <a:endParaRPr lang="el-GR" dirty="0"/>
          </a:p>
        </p:txBody>
      </p:sp>
    </p:spTree>
    <p:extLst>
      <p:ext uri="{BB962C8B-B14F-4D97-AF65-F5344CB8AC3E}">
        <p14:creationId xmlns:p14="http://schemas.microsoft.com/office/powerpoint/2010/main" val="1140544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58200" cy="609600"/>
          </a:xfrm>
        </p:spPr>
        <p:txBody>
          <a:bodyPr/>
          <a:lstStyle/>
          <a:p>
            <a:r>
              <a:rPr lang="en-US" dirty="0" smtClean="0"/>
              <a:t>Business Implications </a:t>
            </a:r>
            <a:r>
              <a:rPr lang="en-US" dirty="0"/>
              <a:t>of edge computing</a:t>
            </a:r>
            <a:endParaRPr lang="el-GR" dirty="0"/>
          </a:p>
        </p:txBody>
      </p:sp>
      <p:sp>
        <p:nvSpPr>
          <p:cNvPr id="6" name="Θέση περιεχομένου 5"/>
          <p:cNvSpPr>
            <a:spLocks noGrp="1"/>
          </p:cNvSpPr>
          <p:nvPr>
            <p:ph idx="1"/>
          </p:nvPr>
        </p:nvSpPr>
        <p:spPr>
          <a:xfrm>
            <a:off x="304800" y="914400"/>
            <a:ext cx="8534400" cy="5181600"/>
          </a:xfrm>
        </p:spPr>
        <p:txBody>
          <a:bodyPr/>
          <a:lstStyle/>
          <a:p>
            <a:pPr marL="0" indent="0">
              <a:buNone/>
            </a:pPr>
            <a:r>
              <a:rPr lang="en-US" sz="1800" dirty="0" smtClean="0"/>
              <a:t>The</a:t>
            </a:r>
            <a:r>
              <a:rPr lang="en-US" sz="1800" dirty="0"/>
              <a:t> Edge Computing Consortium identifies the following:</a:t>
            </a:r>
          </a:p>
          <a:p>
            <a:r>
              <a:rPr lang="en-US" sz="1800" b="1" dirty="0" smtClean="0">
                <a:solidFill>
                  <a:srgbClr val="CC3300"/>
                </a:solidFill>
              </a:rPr>
              <a:t>Predictive </a:t>
            </a:r>
            <a:r>
              <a:rPr lang="en-US" sz="1800" b="1" dirty="0">
                <a:solidFill>
                  <a:srgbClr val="CC3300"/>
                </a:solidFill>
              </a:rPr>
              <a:t>maintenance</a:t>
            </a:r>
            <a:endParaRPr lang="en-US" sz="1800" dirty="0">
              <a:solidFill>
                <a:srgbClr val="CC3300"/>
              </a:solidFill>
            </a:endParaRPr>
          </a:p>
          <a:p>
            <a:pPr lvl="1"/>
            <a:r>
              <a:rPr lang="en-US" sz="1800" dirty="0"/>
              <a:t>Reducing costs</a:t>
            </a:r>
          </a:p>
          <a:p>
            <a:pPr lvl="1"/>
            <a:r>
              <a:rPr lang="en-US" sz="1800" dirty="0"/>
              <a:t>Security assurance</a:t>
            </a:r>
          </a:p>
          <a:p>
            <a:pPr lvl="1"/>
            <a:r>
              <a:rPr lang="en-US" sz="1800" dirty="0"/>
              <a:t>Product-to-service extension (new revenue streams)</a:t>
            </a:r>
          </a:p>
          <a:p>
            <a:r>
              <a:rPr lang="en-US" sz="1800" b="1" dirty="0">
                <a:solidFill>
                  <a:srgbClr val="CC3300"/>
                </a:solidFill>
              </a:rPr>
              <a:t>Energy Efficiency Management</a:t>
            </a:r>
            <a:endParaRPr lang="en-US" sz="1800" dirty="0">
              <a:solidFill>
                <a:srgbClr val="CC3300"/>
              </a:solidFill>
            </a:endParaRPr>
          </a:p>
          <a:p>
            <a:pPr lvl="1"/>
            <a:r>
              <a:rPr lang="en-US" sz="1800" dirty="0"/>
              <a:t>Lower energy consumption</a:t>
            </a:r>
          </a:p>
          <a:p>
            <a:pPr lvl="1"/>
            <a:r>
              <a:rPr lang="en-US" sz="1800" dirty="0"/>
              <a:t>Lower maintenance costs</a:t>
            </a:r>
          </a:p>
          <a:p>
            <a:pPr lvl="1"/>
            <a:r>
              <a:rPr lang="en-US" sz="1800" dirty="0"/>
              <a:t>Higher reliability</a:t>
            </a:r>
          </a:p>
          <a:p>
            <a:r>
              <a:rPr lang="en-US" sz="1800" b="1" dirty="0">
                <a:solidFill>
                  <a:srgbClr val="CC3300"/>
                </a:solidFill>
              </a:rPr>
              <a:t>Smart manufacturing</a:t>
            </a:r>
          </a:p>
          <a:p>
            <a:pPr lvl="1"/>
            <a:r>
              <a:rPr lang="en-US" sz="1800" dirty="0"/>
              <a:t>Increased customer demands mean product service life is dramatically reduced</a:t>
            </a:r>
          </a:p>
          <a:p>
            <a:pPr lvl="1"/>
            <a:r>
              <a:rPr lang="en-US" sz="1800" dirty="0"/>
              <a:t>Customization of production modes</a:t>
            </a:r>
          </a:p>
          <a:p>
            <a:pPr lvl="1"/>
            <a:r>
              <a:rPr lang="en-US" sz="1800" dirty="0"/>
              <a:t>Small-quantity and multi-batch modes are beginning to replace high-volume manufacturing</a:t>
            </a:r>
          </a:p>
          <a:p>
            <a:r>
              <a:rPr lang="en-US" sz="1800" b="1" dirty="0">
                <a:solidFill>
                  <a:srgbClr val="CC3300"/>
                </a:solidFill>
              </a:rPr>
              <a:t>Flexible device replacement</a:t>
            </a:r>
            <a:endParaRPr lang="en-US" sz="1800" dirty="0">
              <a:solidFill>
                <a:srgbClr val="CC3300"/>
              </a:solidFill>
            </a:endParaRPr>
          </a:p>
          <a:p>
            <a:pPr lvl="1"/>
            <a:r>
              <a:rPr lang="en-US" sz="1800" dirty="0"/>
              <a:t>Flexible adjustments to production plan</a:t>
            </a:r>
          </a:p>
          <a:p>
            <a:pPr lvl="1"/>
            <a:r>
              <a:rPr lang="en-US" sz="1800" dirty="0"/>
              <a:t>Rapid deployment of new processes and models</a:t>
            </a:r>
          </a:p>
          <a:p>
            <a:endParaRPr lang="el-GR" sz="1800" dirty="0"/>
          </a:p>
        </p:txBody>
      </p:sp>
      <p:sp>
        <p:nvSpPr>
          <p:cNvPr id="4" name="Θέση αριθμού διαφάνειας 3"/>
          <p:cNvSpPr>
            <a:spLocks noGrp="1"/>
          </p:cNvSpPr>
          <p:nvPr>
            <p:ph type="sldNum" sz="quarter" idx="11"/>
          </p:nvPr>
        </p:nvSpPr>
        <p:spPr/>
        <p:txBody>
          <a:bodyPr/>
          <a:lstStyle/>
          <a:p>
            <a:fld id="{96E9AC35-98AB-4106-8183-A04378A43856}" type="slidenum">
              <a:rPr lang="el-GR" altLang="el-GR" smtClean="0"/>
              <a:pPr/>
              <a:t>54</a:t>
            </a:fld>
            <a:endParaRPr lang="el-GR" altLang="el-GR"/>
          </a:p>
        </p:txBody>
      </p:sp>
    </p:spTree>
    <p:extLst>
      <p:ext uri="{BB962C8B-B14F-4D97-AF65-F5344CB8AC3E}">
        <p14:creationId xmlns:p14="http://schemas.microsoft.com/office/powerpoint/2010/main" val="2978941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a:t>Edge computing in </a:t>
            </a:r>
            <a:r>
              <a:rPr lang="en-US" dirty="0" smtClean="0"/>
              <a:t>action (1)</a:t>
            </a:r>
            <a:endParaRPr lang="el-GR" dirty="0"/>
          </a:p>
        </p:txBody>
      </p:sp>
      <p:sp>
        <p:nvSpPr>
          <p:cNvPr id="6" name="Θέση περιεχομένου 5"/>
          <p:cNvSpPr>
            <a:spLocks noGrp="1"/>
          </p:cNvSpPr>
          <p:nvPr>
            <p:ph idx="1"/>
          </p:nvPr>
        </p:nvSpPr>
        <p:spPr>
          <a:xfrm>
            <a:off x="304800" y="1196752"/>
            <a:ext cx="8534400" cy="4899248"/>
          </a:xfrm>
        </p:spPr>
        <p:txBody>
          <a:bodyPr/>
          <a:lstStyle/>
          <a:p>
            <a:pPr marL="0" indent="0">
              <a:buNone/>
            </a:pPr>
            <a:r>
              <a:rPr lang="en-US" sz="2400" dirty="0">
                <a:solidFill>
                  <a:srgbClr val="C00000"/>
                </a:solidFill>
              </a:rPr>
              <a:t>Fleet Management</a:t>
            </a:r>
          </a:p>
          <a:p>
            <a:pPr marL="0" indent="0">
              <a:buNone/>
            </a:pPr>
            <a:r>
              <a:rPr lang="en-US" sz="2000" dirty="0">
                <a:solidFill>
                  <a:schemeClr val="accent1">
                    <a:lumMod val="75000"/>
                  </a:schemeClr>
                </a:solidFill>
              </a:rPr>
              <a:t> </a:t>
            </a:r>
            <a:r>
              <a:rPr lang="en-US" sz="2000" dirty="0" smtClean="0"/>
              <a:t>In </a:t>
            </a:r>
            <a:r>
              <a:rPr lang="en-US" sz="2000" dirty="0"/>
              <a:t>a scenario where a company has a fleet (think trucking company, for example), the main goal could be to ingest, aggregate, and send data from multiple operational data points (think wheels, brakes, battery, electrical) to the cloud. </a:t>
            </a:r>
            <a:endParaRPr lang="el-GR" sz="2000" dirty="0" smtClean="0"/>
          </a:p>
          <a:p>
            <a:pPr marL="0" indent="0">
              <a:buNone/>
            </a:pPr>
            <a:r>
              <a:rPr lang="en-US" sz="2000" dirty="0" smtClean="0"/>
              <a:t>The </a:t>
            </a:r>
            <a:r>
              <a:rPr lang="en-US" sz="2000" dirty="0"/>
              <a:t>cloud performs analytics to monitor the health of key operational components. </a:t>
            </a:r>
            <a:endParaRPr lang="el-GR" sz="2000" dirty="0" smtClean="0"/>
          </a:p>
          <a:p>
            <a:pPr marL="0" indent="0">
              <a:buNone/>
            </a:pPr>
            <a:r>
              <a:rPr lang="en-US" sz="2000" dirty="0" smtClean="0"/>
              <a:t>A </a:t>
            </a:r>
            <a:r>
              <a:rPr lang="en-US" sz="2000" dirty="0"/>
              <a:t>fleet manager utilizes a fleet management solution to proactively service the vehicle to maximize uptime and lower cost. The operator can track KPIs such as cost over time by part, and/or the average cost of a given truck model over time. This in turn helps maintain optimal performance at a lower cost and higher safety.</a:t>
            </a:r>
          </a:p>
          <a:p>
            <a:endParaRPr lang="el-GR" sz="2000" dirty="0">
              <a:solidFill>
                <a:schemeClr val="accent1">
                  <a:lumMod val="75000"/>
                </a:schemeClr>
              </a:solidFill>
            </a:endParaRPr>
          </a:p>
        </p:txBody>
      </p:sp>
      <p:sp>
        <p:nvSpPr>
          <p:cNvPr id="4" name="Θέση αριθμού διαφάνειας 3"/>
          <p:cNvSpPr>
            <a:spLocks noGrp="1"/>
          </p:cNvSpPr>
          <p:nvPr>
            <p:ph type="sldNum" sz="quarter" idx="11"/>
          </p:nvPr>
        </p:nvSpPr>
        <p:spPr/>
        <p:txBody>
          <a:bodyPr/>
          <a:lstStyle/>
          <a:p>
            <a:fld id="{96E9AC35-98AB-4106-8183-A04378A43856}" type="slidenum">
              <a:rPr lang="el-GR" altLang="el-GR" smtClean="0"/>
              <a:pPr/>
              <a:t>55</a:t>
            </a:fld>
            <a:endParaRPr lang="el-GR" altLang="el-GR"/>
          </a:p>
        </p:txBody>
      </p:sp>
    </p:spTree>
    <p:extLst>
      <p:ext uri="{BB962C8B-B14F-4D97-AF65-F5344CB8AC3E}">
        <p14:creationId xmlns:p14="http://schemas.microsoft.com/office/powerpoint/2010/main" val="3020982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304800"/>
            <a:ext cx="8458200" cy="636712"/>
          </a:xfrm>
        </p:spPr>
        <p:txBody>
          <a:bodyPr/>
          <a:lstStyle/>
          <a:p>
            <a:r>
              <a:rPr lang="en-US" dirty="0"/>
              <a:t>Edge computing in action </a:t>
            </a:r>
            <a:r>
              <a:rPr lang="en-US" dirty="0" smtClean="0"/>
              <a:t>(2)</a:t>
            </a:r>
            <a:endParaRPr lang="el-GR" dirty="0"/>
          </a:p>
        </p:txBody>
      </p:sp>
      <p:sp>
        <p:nvSpPr>
          <p:cNvPr id="3" name="Θέση περιεχομένου 2"/>
          <p:cNvSpPr>
            <a:spLocks noGrp="1"/>
          </p:cNvSpPr>
          <p:nvPr>
            <p:ph idx="1"/>
          </p:nvPr>
        </p:nvSpPr>
        <p:spPr>
          <a:xfrm>
            <a:off x="304800" y="941512"/>
            <a:ext cx="8534400" cy="5123656"/>
          </a:xfrm>
        </p:spPr>
        <p:txBody>
          <a:bodyPr/>
          <a:lstStyle/>
          <a:p>
            <a:r>
              <a:rPr lang="en-US" sz="2000" dirty="0">
                <a:solidFill>
                  <a:srgbClr val="3366CC"/>
                </a:solidFill>
              </a:rPr>
              <a:t>CREW SAFETY MANAGEMENT </a:t>
            </a:r>
            <a:endParaRPr lang="en-US" sz="2000" dirty="0" smtClean="0">
              <a:solidFill>
                <a:srgbClr val="3366CC"/>
              </a:solidFill>
            </a:endParaRPr>
          </a:p>
          <a:p>
            <a:pPr lvl="1"/>
            <a:r>
              <a:rPr lang="en-US" sz="1600" dirty="0"/>
              <a:t>Use wearable multi-gas detectors to monitor employees’ exposure to harmful gases during a shift. Create real-time exposure profiles using data from the sensors and adjust the work schedule or work flow to prevent health issues. </a:t>
            </a:r>
          </a:p>
          <a:p>
            <a:r>
              <a:rPr lang="en-US" sz="2000" dirty="0">
                <a:solidFill>
                  <a:srgbClr val="3366CC"/>
                </a:solidFill>
              </a:rPr>
              <a:t>FLEET TRACKING AND PLATOONING </a:t>
            </a:r>
          </a:p>
          <a:p>
            <a:pPr lvl="1"/>
            <a:r>
              <a:rPr lang="en-US" sz="1600" dirty="0"/>
              <a:t>Combine real-time GPS data with vehicle usage data from sensors to monitor and optimize the location and status of the fleet. </a:t>
            </a:r>
          </a:p>
          <a:p>
            <a:r>
              <a:rPr lang="en-US" sz="2000" dirty="0">
                <a:solidFill>
                  <a:srgbClr val="3366CC"/>
                </a:solidFill>
              </a:rPr>
              <a:t>PREDICTIVE MAINTENANCE–CONNECTED ELEVATORS </a:t>
            </a:r>
          </a:p>
          <a:p>
            <a:pPr lvl="1"/>
            <a:r>
              <a:rPr lang="en-US" sz="1600" dirty="0"/>
              <a:t>Objective: With edge applications installed on connected elevators, operators and technicians are able to perform predictive maintenance of the elevators based on the data they provide at the edge. </a:t>
            </a:r>
          </a:p>
          <a:p>
            <a:r>
              <a:rPr lang="en-US" sz="2000" dirty="0">
                <a:solidFill>
                  <a:srgbClr val="3366CC"/>
                </a:solidFill>
              </a:rPr>
              <a:t>PRODUCT TRACEABILITY </a:t>
            </a:r>
          </a:p>
          <a:p>
            <a:pPr lvl="1"/>
            <a:r>
              <a:rPr lang="en-US" sz="1600" dirty="0"/>
              <a:t>Objective: Regulations in the food industry (e.g., EC 128/2002) require manufacturers to establish systems that enable traceability of food products across all stages of production, processing and distribution. While this use case focuses on the food industry, product traceability is important across multiple industries. </a:t>
            </a:r>
            <a:endParaRPr lang="el-GR" sz="1600" dirty="0"/>
          </a:p>
        </p:txBody>
      </p:sp>
      <p:sp>
        <p:nvSpPr>
          <p:cNvPr id="4" name="Θέση αριθμού διαφάνειας 3"/>
          <p:cNvSpPr>
            <a:spLocks noGrp="1"/>
          </p:cNvSpPr>
          <p:nvPr>
            <p:ph type="sldNum" sz="quarter" idx="11"/>
          </p:nvPr>
        </p:nvSpPr>
        <p:spPr/>
        <p:txBody>
          <a:bodyPr/>
          <a:lstStyle/>
          <a:p>
            <a:fld id="{F726ABE5-A1D2-4B71-ACB8-2BD3D0621E26}" type="slidenum">
              <a:rPr lang="el-GR" altLang="el-GR" smtClean="0"/>
              <a:pPr/>
              <a:t>56</a:t>
            </a:fld>
            <a:endParaRPr lang="el-GR" altLang="el-GR"/>
          </a:p>
        </p:txBody>
      </p:sp>
    </p:spTree>
    <p:extLst>
      <p:ext uri="{BB962C8B-B14F-4D97-AF65-F5344CB8AC3E}">
        <p14:creationId xmlns:p14="http://schemas.microsoft.com/office/powerpoint/2010/main" val="539467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57</a:t>
            </a:fld>
            <a:endParaRPr lang="el-G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548680"/>
            <a:ext cx="5734050" cy="5457825"/>
          </a:xfrm>
          <a:prstGeom prst="rect">
            <a:avLst/>
          </a:prstGeom>
        </p:spPr>
      </p:pic>
    </p:spTree>
    <p:extLst>
      <p:ext uri="{BB962C8B-B14F-4D97-AF65-F5344CB8AC3E}">
        <p14:creationId xmlns:p14="http://schemas.microsoft.com/office/powerpoint/2010/main" val="2531255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58</a:t>
            </a:fld>
            <a:endParaRPr lang="el-G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6632"/>
            <a:ext cx="4876800" cy="3657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3474235"/>
            <a:ext cx="5734050" cy="3219450"/>
          </a:xfrm>
          <a:prstGeom prst="rect">
            <a:avLst/>
          </a:prstGeom>
        </p:spPr>
      </p:pic>
      <p:sp>
        <p:nvSpPr>
          <p:cNvPr id="8" name="TextBox 7"/>
          <p:cNvSpPr txBox="1"/>
          <p:nvPr/>
        </p:nvSpPr>
        <p:spPr>
          <a:xfrm>
            <a:off x="5724128" y="836712"/>
            <a:ext cx="2664296" cy="830997"/>
          </a:xfrm>
          <a:prstGeom prst="rect">
            <a:avLst/>
          </a:prstGeom>
          <a:solidFill>
            <a:schemeClr val="accent5">
              <a:lumMod val="20000"/>
              <a:lumOff val="80000"/>
            </a:schemeClr>
          </a:solidFill>
          <a:ln w="53975">
            <a:solidFill>
              <a:srgbClr val="0070C0"/>
            </a:solidFill>
          </a:ln>
        </p:spPr>
        <p:txBody>
          <a:bodyPr wrap="square" rtlCol="0">
            <a:spAutoFit/>
          </a:bodyPr>
          <a:lstStyle/>
          <a:p>
            <a:pPr algn="ctr"/>
            <a:r>
              <a:rPr lang="el-GR" b="1" dirty="0" smtClean="0">
                <a:solidFill>
                  <a:srgbClr val="00B0F0"/>
                </a:solidFill>
                <a:latin typeface="+mn-lt"/>
              </a:rPr>
              <a:t>Περισσότερα από 30 χρόνια</a:t>
            </a:r>
            <a:endParaRPr lang="el-GR" b="1" dirty="0">
              <a:solidFill>
                <a:srgbClr val="00B0F0"/>
              </a:solidFill>
              <a:latin typeface="+mn-lt"/>
            </a:endParaRPr>
          </a:p>
        </p:txBody>
      </p:sp>
    </p:spTree>
    <p:extLst>
      <p:ext uri="{BB962C8B-B14F-4D97-AF65-F5344CB8AC3E}">
        <p14:creationId xmlns:p14="http://schemas.microsoft.com/office/powerpoint/2010/main" val="2405215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59</a:t>
            </a:fld>
            <a:endParaRPr lang="el-G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463" y="0"/>
            <a:ext cx="7527073" cy="6858000"/>
          </a:xfrm>
          <a:prstGeom prst="rect">
            <a:avLst/>
          </a:prstGeom>
        </p:spPr>
      </p:pic>
    </p:spTree>
    <p:extLst>
      <p:ext uri="{BB962C8B-B14F-4D97-AF65-F5344CB8AC3E}">
        <p14:creationId xmlns:p14="http://schemas.microsoft.com/office/powerpoint/2010/main" val="781701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1"/>
          </p:nvPr>
        </p:nvSpPr>
        <p:spPr/>
        <p:txBody>
          <a:bodyPr/>
          <a:lstStyle/>
          <a:p>
            <a:pPr>
              <a:defRPr/>
            </a:pPr>
            <a:fld id="{A22F731E-FE59-4BC7-93E0-536379F1D081}" type="slidenum">
              <a:rPr lang="el-GR"/>
              <a:pPr>
                <a:defRPr/>
              </a:pPr>
              <a:t>6</a:t>
            </a:fld>
            <a:endParaRPr lang="el-GR"/>
          </a:p>
        </p:txBody>
      </p:sp>
      <p:sp>
        <p:nvSpPr>
          <p:cNvPr id="4100" name="Rectangle 2"/>
          <p:cNvSpPr>
            <a:spLocks noGrp="1" noChangeArrowheads="1"/>
          </p:cNvSpPr>
          <p:nvPr>
            <p:ph type="title"/>
          </p:nvPr>
        </p:nvSpPr>
        <p:spPr/>
        <p:txBody>
          <a:bodyPr/>
          <a:lstStyle/>
          <a:p>
            <a:pPr eaLnBrk="1" hangingPunct="1"/>
            <a:r>
              <a:rPr lang="el-GR" altLang="el-GR" sz="2800" b="1" dirty="0" smtClean="0">
                <a:solidFill>
                  <a:schemeClr val="tx1"/>
                </a:solidFill>
              </a:rPr>
              <a:t>ΥΠΟΧΡΕΩΣΕΙΣ ΦΟΙΤΗΤΩΝ - ΦΟΙΤΗΤΡΙΩΝ</a:t>
            </a:r>
            <a:endParaRPr lang="en-US" altLang="el-GR" sz="2800" b="1" dirty="0" smtClean="0">
              <a:solidFill>
                <a:schemeClr val="tx1"/>
              </a:solidFill>
            </a:endParaRPr>
          </a:p>
        </p:txBody>
      </p:sp>
      <p:sp>
        <p:nvSpPr>
          <p:cNvPr id="4101" name="Rectangle 3"/>
          <p:cNvSpPr>
            <a:spLocks noGrp="1" noChangeArrowheads="1"/>
          </p:cNvSpPr>
          <p:nvPr>
            <p:ph type="body" idx="1"/>
          </p:nvPr>
        </p:nvSpPr>
        <p:spPr>
          <a:xfrm>
            <a:off x="304800" y="980728"/>
            <a:ext cx="8534400" cy="5115272"/>
          </a:xfrm>
        </p:spPr>
        <p:txBody>
          <a:bodyPr/>
          <a:lstStyle/>
          <a:p>
            <a:pPr eaLnBrk="1" hangingPunct="1">
              <a:spcBef>
                <a:spcPts val="1200"/>
              </a:spcBef>
            </a:pPr>
            <a:r>
              <a:rPr lang="el-GR" altLang="el-GR" sz="2200" b="1" dirty="0" smtClean="0">
                <a:solidFill>
                  <a:srgbClr val="FF0000"/>
                </a:solidFill>
              </a:rPr>
              <a:t>Καθημερινή παρακολούθηση του ιδρυματικού λογαριασμού </a:t>
            </a:r>
            <a:r>
              <a:rPr lang="el-GR" altLang="el-GR" sz="2200" b="1" dirty="0" smtClean="0">
                <a:solidFill>
                  <a:srgbClr val="00B050"/>
                </a:solidFill>
              </a:rPr>
              <a:t>(</a:t>
            </a:r>
            <a:r>
              <a:rPr lang="en-US" altLang="el-GR" sz="2200" b="1" dirty="0" smtClean="0">
                <a:solidFill>
                  <a:srgbClr val="00B050"/>
                </a:solidFill>
              </a:rPr>
              <a:t>xxxxxx@pme.duth.gr)</a:t>
            </a:r>
            <a:endParaRPr lang="el-GR" altLang="el-GR" sz="2200" b="1" dirty="0" smtClean="0">
              <a:solidFill>
                <a:srgbClr val="00B050"/>
              </a:solidFill>
            </a:endParaRPr>
          </a:p>
          <a:p>
            <a:pPr eaLnBrk="1" hangingPunct="1">
              <a:spcBef>
                <a:spcPts val="1200"/>
              </a:spcBef>
            </a:pPr>
            <a:r>
              <a:rPr lang="el-GR" altLang="el-GR" sz="2200" b="1" dirty="0" smtClean="0">
                <a:solidFill>
                  <a:schemeClr val="accent2"/>
                </a:solidFill>
              </a:rPr>
              <a:t>Παρακολούθηση της θεωρίας</a:t>
            </a:r>
          </a:p>
          <a:p>
            <a:pPr eaLnBrk="1" hangingPunct="1">
              <a:spcBef>
                <a:spcPts val="1200"/>
              </a:spcBef>
            </a:pPr>
            <a:r>
              <a:rPr lang="el-GR" altLang="el-GR" sz="2200" b="1" dirty="0" smtClean="0">
                <a:solidFill>
                  <a:srgbClr val="C00000"/>
                </a:solidFill>
              </a:rPr>
              <a:t>Ενασχόληση και εξάσκηση στη σχεδίαση και ανάπτυξη αλγορίθμων</a:t>
            </a:r>
          </a:p>
          <a:p>
            <a:pPr eaLnBrk="1" hangingPunct="1">
              <a:spcBef>
                <a:spcPts val="1200"/>
              </a:spcBef>
            </a:pPr>
            <a:r>
              <a:rPr lang="el-GR" altLang="el-GR" sz="2200" b="1" dirty="0" smtClean="0">
                <a:solidFill>
                  <a:srgbClr val="00B050"/>
                </a:solidFill>
              </a:rPr>
              <a:t>Εξοικείωση με το περιβάλλον ανάπτυξης κώδικα σε γλώσσα </a:t>
            </a:r>
            <a:r>
              <a:rPr lang="en-US" altLang="el-GR" sz="2200" b="1" dirty="0" smtClean="0">
                <a:solidFill>
                  <a:srgbClr val="00B050"/>
                </a:solidFill>
              </a:rPr>
              <a:t>C </a:t>
            </a:r>
            <a:r>
              <a:rPr lang="el-GR" altLang="el-GR" sz="2200" b="1" dirty="0" smtClean="0">
                <a:solidFill>
                  <a:srgbClr val="00B050"/>
                </a:solidFill>
              </a:rPr>
              <a:t>και εξάσκηση με την υλοποίηση των ασκήσεων σε γλώσσα </a:t>
            </a:r>
            <a:r>
              <a:rPr lang="en-US" altLang="el-GR" sz="2200" b="1" dirty="0" smtClean="0">
                <a:solidFill>
                  <a:srgbClr val="00B050"/>
                </a:solidFill>
              </a:rPr>
              <a:t>C.</a:t>
            </a:r>
            <a:endParaRPr lang="el-GR" altLang="el-GR" sz="2200" b="1" dirty="0" smtClean="0">
              <a:solidFill>
                <a:srgbClr val="00B050"/>
              </a:solidFill>
            </a:endParaRPr>
          </a:p>
          <a:p>
            <a:pPr eaLnBrk="1" hangingPunct="1">
              <a:spcBef>
                <a:spcPts val="1200"/>
              </a:spcBef>
            </a:pPr>
            <a:r>
              <a:rPr lang="el-GR" altLang="el-GR" sz="2200" b="1" dirty="0" smtClean="0">
                <a:solidFill>
                  <a:srgbClr val="FF0000"/>
                </a:solidFill>
              </a:rPr>
              <a:t>Ενεργός συμμετοχή στο εργαστηριακό μέρος του μαθήματος</a:t>
            </a:r>
          </a:p>
          <a:p>
            <a:pPr eaLnBrk="1" hangingPunct="1">
              <a:spcBef>
                <a:spcPts val="1200"/>
              </a:spcBef>
            </a:pPr>
            <a:r>
              <a:rPr lang="el-GR" altLang="el-GR" sz="2200" b="1" dirty="0" smtClean="0">
                <a:solidFill>
                  <a:srgbClr val="FF0000"/>
                </a:solidFill>
              </a:rPr>
              <a:t>Συστηματική παρακολούθηση και επίλυση των εργαστηριακών ασκήσεων</a:t>
            </a:r>
          </a:p>
          <a:p>
            <a:pPr eaLnBrk="1" hangingPunct="1">
              <a:spcBef>
                <a:spcPts val="1200"/>
              </a:spcBef>
            </a:pPr>
            <a:r>
              <a:rPr lang="el-GR" altLang="el-GR" sz="2200" b="1" dirty="0" smtClean="0">
                <a:solidFill>
                  <a:srgbClr val="008080"/>
                </a:solidFill>
              </a:rPr>
              <a:t>Συμμετοχή στις εξετάσεις</a:t>
            </a:r>
            <a:endParaRPr lang="en-US" altLang="el-GR" sz="2200" b="1" dirty="0" smtClean="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60</a:t>
            </a:fld>
            <a:endParaRPr lang="el-G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050043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dirty="0">
                <a:solidFill>
                  <a:schemeClr val="tx1"/>
                </a:solidFill>
              </a:rPr>
              <a:t>Ερώτημα που τέθηκε στο </a:t>
            </a:r>
            <a:r>
              <a:rPr lang="en-US" sz="2800" dirty="0">
                <a:solidFill>
                  <a:schemeClr val="tx1"/>
                </a:solidFill>
              </a:rPr>
              <a:t>blog </a:t>
            </a:r>
            <a:r>
              <a:rPr lang="el-GR" sz="2800" dirty="0">
                <a:solidFill>
                  <a:schemeClr val="tx1"/>
                </a:solidFill>
              </a:rPr>
              <a:t>του </a:t>
            </a:r>
            <a:r>
              <a:rPr lang="en-US" sz="2800" dirty="0">
                <a:solidFill>
                  <a:schemeClr val="tx1"/>
                </a:solidFill>
              </a:rPr>
              <a:t>Stephen-Hawking</a:t>
            </a:r>
            <a:r>
              <a:rPr lang="el-GR" sz="2800" dirty="0">
                <a:solidFill>
                  <a:schemeClr val="tx1"/>
                </a:solidFill>
              </a:rPr>
              <a:t> το 2015</a:t>
            </a:r>
            <a:endParaRPr lang="el-GR" sz="2800" dirty="0"/>
          </a:p>
        </p:txBody>
      </p:sp>
      <p:sp>
        <p:nvSpPr>
          <p:cNvPr id="3" name="Θέση περιεχομένου 2"/>
          <p:cNvSpPr>
            <a:spLocks noGrp="1"/>
          </p:cNvSpPr>
          <p:nvPr>
            <p:ph idx="1"/>
          </p:nvPr>
        </p:nvSpPr>
        <p:spPr/>
        <p:txBody>
          <a:bodyPr/>
          <a:lstStyle/>
          <a:p>
            <a:r>
              <a:rPr lang="el-GR" sz="2200" dirty="0">
                <a:solidFill>
                  <a:srgbClr val="C00000"/>
                </a:solidFill>
              </a:rPr>
              <a:t>Έχετε σκεφτεί πάνω στην πιθανότητα τεχνολογικής ανεργίας, όταν αναπτύσσουμε αυτοματοποιημένες διαδικασίες που τελικά μπορούν να προκαλέσουν μεγάλη ανεργία με το να εκτελούνται εργασίες γρηγορότερα ή και φθηνότερα από αυτές που μπορούν να εκτελέσουν οι άνθρωποι;</a:t>
            </a:r>
          </a:p>
          <a:p>
            <a:r>
              <a:rPr lang="el-GR" sz="2200" dirty="0">
                <a:solidFill>
                  <a:schemeClr val="accent6">
                    <a:lumMod val="75000"/>
                  </a:schemeClr>
                </a:solidFill>
              </a:rPr>
              <a:t>Εάν οι μηχανές παράγουν οτιδήποτε χρειαζόμαστε, το αποτέλεσμα θα εξαρτηθεί από το πώς διανέμονται τα αγαθά. Ο καθένας θα μπορούσε να απολαμβάνει μια ζωή πολυτελούς άνεσης αν ο πλούτος που παρήγαγαν οι μηχανές μοιραζόταν, ή περισσότεροι άνθρωποι θα μπορούσαν να καταλήξουν στη δυστυχία, αν οι κάτοχοι των μηχανών συσπειρώνονταν επιτυχώς κατά της αναδιανομής του πλούτου. Μέχρι στιγμής, η τάση φαίνεται να κατευθύνεται στη δεύτερη περίπτωση, με την τεχνολογία να οδηγεί σε συνεχώς αυξανόμενη ανισότητα.</a:t>
            </a:r>
            <a:endParaRPr lang="el-GR" sz="2200" dirty="0"/>
          </a:p>
        </p:txBody>
      </p:sp>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61</a:t>
            </a:fld>
            <a:endParaRPr lang="el-GR"/>
          </a:p>
        </p:txBody>
      </p:sp>
    </p:spTree>
    <p:extLst>
      <p:ext uri="{BB962C8B-B14F-4D97-AF65-F5344CB8AC3E}">
        <p14:creationId xmlns:p14="http://schemas.microsoft.com/office/powerpoint/2010/main" val="325151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l-GR" altLang="el-GR" smtClean="0"/>
              <a:t>Τι είναι Πληροφορική;</a:t>
            </a:r>
          </a:p>
        </p:txBody>
      </p:sp>
      <p:sp>
        <p:nvSpPr>
          <p:cNvPr id="5123" name="Content Placeholder 2"/>
          <p:cNvSpPr>
            <a:spLocks noGrp="1"/>
          </p:cNvSpPr>
          <p:nvPr>
            <p:ph idx="1"/>
          </p:nvPr>
        </p:nvSpPr>
        <p:spPr/>
        <p:txBody>
          <a:bodyPr/>
          <a:lstStyle/>
          <a:p>
            <a:r>
              <a:rPr lang="el-GR" altLang="el-GR" smtClean="0"/>
              <a:t>Η </a:t>
            </a:r>
            <a:r>
              <a:rPr lang="el-GR" altLang="el-GR" b="1" smtClean="0"/>
              <a:t>πληροφορική</a:t>
            </a:r>
            <a:r>
              <a:rPr lang="el-GR" altLang="el-GR" smtClean="0"/>
              <a:t> είναι η επιστήμη που ερευνά την κωδικοποίηση, διαχείριση και μετάδοση συμβολικών αναπαραστάσεων πληροφοριών. Εξετάζει τη σχεδίαση, υλοποίηση και βελτιστοποίηση αυτοματοποιημένων διατάξεων, συσκευών συστημάτων συλλογής, αποθήκευσης, επεξεργασίας και ανταλλαγής των αναπαραστάσεων. Ως επιστημονικό πεδίο, η πληροφορική περίπου ταυτίζεται με την επιστήμη υπολογιστών.</a:t>
            </a:r>
          </a:p>
        </p:txBody>
      </p:sp>
      <p:sp>
        <p:nvSpPr>
          <p:cNvPr id="5" name="Slide Number Placeholder 4"/>
          <p:cNvSpPr>
            <a:spLocks noGrp="1"/>
          </p:cNvSpPr>
          <p:nvPr>
            <p:ph type="sldNum" sz="quarter" idx="11"/>
          </p:nvPr>
        </p:nvSpPr>
        <p:spPr/>
        <p:txBody>
          <a:bodyPr/>
          <a:lstStyle/>
          <a:p>
            <a:pPr>
              <a:defRPr/>
            </a:pPr>
            <a:fld id="{E1C00F8B-0EB6-4DC3-8AC8-AE3E6070AC90}" type="slidenum">
              <a:rPr lang="el-GR" smtClean="0"/>
              <a:pPr>
                <a:defRPr/>
              </a:pPr>
              <a:t>62</a:t>
            </a:fld>
            <a:endParaRPr lang="el-G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l-GR" altLang="el-GR" smtClean="0"/>
          </a:p>
        </p:txBody>
      </p:sp>
      <p:sp>
        <p:nvSpPr>
          <p:cNvPr id="6147" name="Content Placeholder 2"/>
          <p:cNvSpPr>
            <a:spLocks noGrp="1"/>
          </p:cNvSpPr>
          <p:nvPr>
            <p:ph idx="1"/>
          </p:nvPr>
        </p:nvSpPr>
        <p:spPr>
          <a:xfrm>
            <a:off x="304800" y="1196752"/>
            <a:ext cx="8534400" cy="4899248"/>
          </a:xfrm>
        </p:spPr>
        <p:txBody>
          <a:bodyPr/>
          <a:lstStyle/>
          <a:p>
            <a:r>
              <a:rPr lang="el-GR" altLang="el-GR" sz="2200" b="1" dirty="0" smtClean="0"/>
              <a:t>Σήμερα </a:t>
            </a:r>
            <a:r>
              <a:rPr lang="el-GR" altLang="el-GR" sz="2200" dirty="0" smtClean="0"/>
              <a:t>η πληροφορική ασχολείται με ένα ευρύ φάσμα θεμάτων, όπως</a:t>
            </a:r>
            <a:r>
              <a:rPr lang="en-US" altLang="el-GR" sz="2200" dirty="0" smtClean="0"/>
              <a:t>:</a:t>
            </a:r>
          </a:p>
          <a:p>
            <a:pPr lvl="1"/>
            <a:r>
              <a:rPr lang="el-GR" altLang="el-GR" sz="1800" dirty="0" smtClean="0"/>
              <a:t> </a:t>
            </a:r>
            <a:r>
              <a:rPr lang="el-GR" altLang="el-GR" sz="1800" dirty="0" smtClean="0">
                <a:solidFill>
                  <a:srgbClr val="A50021"/>
                </a:solidFill>
              </a:rPr>
              <a:t>η ανάπτυξη αλγορίθμων για την αποτελεσματική επίλυση προβλημάτων, </a:t>
            </a:r>
            <a:endParaRPr lang="en-US" altLang="el-GR" sz="1800" dirty="0" smtClean="0">
              <a:solidFill>
                <a:srgbClr val="A50021"/>
              </a:solidFill>
            </a:endParaRPr>
          </a:p>
          <a:p>
            <a:pPr lvl="1"/>
            <a:r>
              <a:rPr lang="el-GR" altLang="el-GR" sz="1800" dirty="0" smtClean="0">
                <a:solidFill>
                  <a:srgbClr val="A50021"/>
                </a:solidFill>
              </a:rPr>
              <a:t>η κατασκευή και βελτίωση συστημάτων λογισμικού και υλικού υψηλής απόδοσης, </a:t>
            </a:r>
            <a:endParaRPr lang="en-US" altLang="el-GR" sz="1800" dirty="0" smtClean="0">
              <a:solidFill>
                <a:srgbClr val="A50021"/>
              </a:solidFill>
            </a:endParaRPr>
          </a:p>
          <a:p>
            <a:pPr lvl="1"/>
            <a:r>
              <a:rPr lang="el-GR" altLang="el-GR" sz="1800" dirty="0" smtClean="0">
                <a:solidFill>
                  <a:srgbClr val="A50021"/>
                </a:solidFill>
              </a:rPr>
              <a:t>η ταχεία και ασφαλής διακίνηση πληροφοριών μέσω τηλεπικοινωνιακών δικτύων, </a:t>
            </a:r>
            <a:endParaRPr lang="en-US" altLang="el-GR" sz="1800" dirty="0" smtClean="0">
              <a:solidFill>
                <a:srgbClr val="A50021"/>
              </a:solidFill>
            </a:endParaRPr>
          </a:p>
          <a:p>
            <a:pPr lvl="1"/>
            <a:r>
              <a:rPr lang="el-GR" altLang="el-GR" sz="1800" dirty="0" smtClean="0">
                <a:solidFill>
                  <a:srgbClr val="A50021"/>
                </a:solidFill>
              </a:rPr>
              <a:t>η δημιουργία συστημάτων διαχείρισης δεδομένων, </a:t>
            </a:r>
            <a:endParaRPr lang="en-US" altLang="el-GR" sz="1800" dirty="0" smtClean="0">
              <a:solidFill>
                <a:srgbClr val="A50021"/>
              </a:solidFill>
            </a:endParaRPr>
          </a:p>
          <a:p>
            <a:pPr lvl="1"/>
            <a:r>
              <a:rPr lang="el-GR" altLang="el-GR" sz="1800" dirty="0" smtClean="0">
                <a:solidFill>
                  <a:srgbClr val="A50021"/>
                </a:solidFill>
              </a:rPr>
              <a:t>η διερεύνηση του τρόπου με τον οποίο ο άνθρωπος διατυπώνει συλλογισμούς, </a:t>
            </a:r>
            <a:endParaRPr lang="en-US" altLang="el-GR" sz="1800" dirty="0" smtClean="0">
              <a:solidFill>
                <a:srgbClr val="A50021"/>
              </a:solidFill>
            </a:endParaRPr>
          </a:p>
          <a:p>
            <a:pPr lvl="1"/>
            <a:r>
              <a:rPr lang="el-GR" altLang="el-GR" sz="1800" dirty="0" smtClean="0">
                <a:solidFill>
                  <a:srgbClr val="A50021"/>
                </a:solidFill>
              </a:rPr>
              <a:t>η προσομοίωση της λειτουργίας του ανθρώπινου εγκεφάλου κλπ. </a:t>
            </a:r>
            <a:endParaRPr lang="en-US" altLang="el-GR" sz="1800" dirty="0" smtClean="0">
              <a:solidFill>
                <a:srgbClr val="A50021"/>
              </a:solidFill>
            </a:endParaRPr>
          </a:p>
          <a:p>
            <a:r>
              <a:rPr lang="el-GR" altLang="el-GR" sz="2200" dirty="0" smtClean="0"/>
              <a:t>Έτσι, η πληροφορική συνδέεται άμεσα με όλες τις θετικές επιστήμες, αλλά και με πολλές άλλες όπως η φιλοσοφία, η ψυχολογία, η γλωσσολογίας, η νομική, η ιατρική, τα οικονομικά και η διοίκηση επιχειρήσεων.</a:t>
            </a:r>
          </a:p>
        </p:txBody>
      </p:sp>
      <p:sp>
        <p:nvSpPr>
          <p:cNvPr id="5" name="Slide Number Placeholder 4"/>
          <p:cNvSpPr>
            <a:spLocks noGrp="1"/>
          </p:cNvSpPr>
          <p:nvPr>
            <p:ph type="sldNum" sz="quarter" idx="11"/>
          </p:nvPr>
        </p:nvSpPr>
        <p:spPr/>
        <p:txBody>
          <a:bodyPr/>
          <a:lstStyle/>
          <a:p>
            <a:pPr>
              <a:defRPr/>
            </a:pPr>
            <a:fld id="{68CFCD3E-438E-4E7E-82A8-7ABD9847DF17}" type="slidenum">
              <a:rPr lang="el-GR" smtClean="0"/>
              <a:pPr>
                <a:defRPr/>
              </a:pPr>
              <a:t>63</a:t>
            </a:fld>
            <a:endParaRPr lang="el-G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l-GR" dirty="0" smtClean="0">
                <a:solidFill>
                  <a:srgbClr val="FF0000"/>
                </a:solidFill>
              </a:rPr>
              <a:t>Τι </a:t>
            </a:r>
            <a:r>
              <a:rPr lang="el-GR" altLang="el-GR" b="1" u="sng" dirty="0" smtClean="0">
                <a:solidFill>
                  <a:srgbClr val="FF0000"/>
                </a:solidFill>
              </a:rPr>
              <a:t>ΔΕΝ</a:t>
            </a:r>
            <a:r>
              <a:rPr lang="el-GR" altLang="el-GR" dirty="0" smtClean="0">
                <a:solidFill>
                  <a:srgbClr val="FF0000"/>
                </a:solidFill>
              </a:rPr>
              <a:t> είναι Πληροφορική</a:t>
            </a:r>
          </a:p>
        </p:txBody>
      </p:sp>
      <p:sp>
        <p:nvSpPr>
          <p:cNvPr id="3" name="Content Placeholder 2"/>
          <p:cNvSpPr>
            <a:spLocks noGrp="1"/>
          </p:cNvSpPr>
          <p:nvPr>
            <p:ph idx="1"/>
          </p:nvPr>
        </p:nvSpPr>
        <p:spPr>
          <a:xfrm>
            <a:off x="304800" y="1124744"/>
            <a:ext cx="8534400" cy="4971256"/>
          </a:xfrm>
        </p:spPr>
        <p:txBody>
          <a:bodyPr/>
          <a:lstStyle/>
          <a:p>
            <a:pPr>
              <a:defRPr/>
            </a:pPr>
            <a:r>
              <a:rPr lang="en-US" sz="2400" dirty="0" smtClean="0"/>
              <a:t>Facebook, Twitter, Instagram</a:t>
            </a:r>
          </a:p>
          <a:p>
            <a:pPr>
              <a:defRPr/>
            </a:pPr>
            <a:r>
              <a:rPr lang="el-GR" sz="2400" dirty="0" smtClean="0"/>
              <a:t>Χρήση </a:t>
            </a:r>
            <a:r>
              <a:rPr lang="en-US" sz="2400" dirty="0" smtClean="0"/>
              <a:t>social media &amp; smartphones </a:t>
            </a:r>
            <a:r>
              <a:rPr lang="el-GR" sz="2400" dirty="0" smtClean="0"/>
              <a:t>και η ενασχόληση με άχρηστες «πληροφορίες»</a:t>
            </a:r>
            <a:endParaRPr lang="en-US" sz="2400" dirty="0" smtClean="0"/>
          </a:p>
          <a:p>
            <a:pPr>
              <a:defRPr/>
            </a:pPr>
            <a:endParaRPr lang="el-GR" sz="2400" dirty="0" smtClean="0"/>
          </a:p>
          <a:p>
            <a:pPr marL="0" indent="0" algn="ctr">
              <a:buFontTx/>
              <a:buNone/>
              <a:defRPr/>
            </a:pPr>
            <a:r>
              <a:rPr lang="el-GR" dirty="0" smtClean="0"/>
              <a:t>ΔΗΛΑΔΗ: η απλή χρήση των υπολογιστών και φορητών συσκευών </a:t>
            </a:r>
          </a:p>
          <a:p>
            <a:pPr marL="0" indent="0" algn="ctr">
              <a:buFontTx/>
              <a:buNone/>
              <a:defRPr/>
            </a:pPr>
            <a:r>
              <a:rPr lang="el-GR" dirty="0" smtClean="0"/>
              <a:t>(που πιθανόν να έχουν λανθασμένα στο μυαλό τους κάποιοι) </a:t>
            </a:r>
            <a:r>
              <a:rPr lang="el-GR" b="1" dirty="0" smtClean="0"/>
              <a:t>ΔΕΝ</a:t>
            </a:r>
            <a:r>
              <a:rPr lang="el-GR" dirty="0" smtClean="0"/>
              <a:t> είναι πληροφορική</a:t>
            </a:r>
            <a:endParaRPr lang="en-US" dirty="0"/>
          </a:p>
          <a:p>
            <a:pPr marL="0" indent="0" algn="ctr">
              <a:buFontTx/>
              <a:buNone/>
              <a:defRPr/>
            </a:pPr>
            <a:r>
              <a:rPr lang="el-GR" b="1" u="sng" dirty="0" smtClean="0">
                <a:solidFill>
                  <a:srgbClr val="FF0000"/>
                </a:solidFill>
              </a:rPr>
              <a:t>Επιβάλλεται</a:t>
            </a:r>
            <a:r>
              <a:rPr lang="el-GR" b="1" dirty="0" smtClean="0">
                <a:solidFill>
                  <a:srgbClr val="FF0000"/>
                </a:solidFill>
              </a:rPr>
              <a:t> η νέα γενιά της χώρας μας να μάθει να </a:t>
            </a:r>
            <a:r>
              <a:rPr lang="el-GR" b="1" u="sng" dirty="0" smtClean="0">
                <a:solidFill>
                  <a:srgbClr val="FF0000"/>
                </a:solidFill>
              </a:rPr>
              <a:t>σκέφτεται</a:t>
            </a:r>
            <a:r>
              <a:rPr lang="el-GR" b="1" dirty="0" smtClean="0">
                <a:solidFill>
                  <a:srgbClr val="FF0000"/>
                </a:solidFill>
              </a:rPr>
              <a:t> και να </a:t>
            </a:r>
            <a:r>
              <a:rPr lang="el-GR" b="1" u="sng" dirty="0" smtClean="0">
                <a:solidFill>
                  <a:srgbClr val="FF0000"/>
                </a:solidFill>
              </a:rPr>
              <a:t>ΔΗΜΙΟΥΡΓΕΙ ΤΕΧΝΟΛΟΓΙΑ</a:t>
            </a:r>
            <a:r>
              <a:rPr lang="el-GR" b="1" dirty="0" smtClean="0">
                <a:solidFill>
                  <a:srgbClr val="FF0000"/>
                </a:solidFill>
              </a:rPr>
              <a:t> και όχι απλά να χρησιμοποιεί τ</a:t>
            </a:r>
            <a:r>
              <a:rPr lang="en-US" b="1" dirty="0" smtClean="0">
                <a:solidFill>
                  <a:srgbClr val="FF0000"/>
                </a:solidFill>
              </a:rPr>
              <a:t>a </a:t>
            </a:r>
            <a:r>
              <a:rPr lang="el-GR" b="1" dirty="0" smtClean="0">
                <a:solidFill>
                  <a:srgbClr val="FF0000"/>
                </a:solidFill>
              </a:rPr>
              <a:t>παραπάνω </a:t>
            </a:r>
            <a:endParaRPr lang="el-GR" b="1" dirty="0">
              <a:solidFill>
                <a:srgbClr val="FF0000"/>
              </a:solidFill>
            </a:endParaRPr>
          </a:p>
        </p:txBody>
      </p:sp>
      <p:sp>
        <p:nvSpPr>
          <p:cNvPr id="5" name="Slide Number Placeholder 4"/>
          <p:cNvSpPr>
            <a:spLocks noGrp="1"/>
          </p:cNvSpPr>
          <p:nvPr>
            <p:ph type="sldNum" sz="quarter" idx="11"/>
          </p:nvPr>
        </p:nvSpPr>
        <p:spPr/>
        <p:txBody>
          <a:bodyPr/>
          <a:lstStyle/>
          <a:p>
            <a:pPr>
              <a:defRPr/>
            </a:pPr>
            <a:fld id="{01690D92-F9A8-4605-AE94-69E3CE8D6B77}" type="slidenum">
              <a:rPr lang="el-GR" smtClean="0"/>
              <a:pPr>
                <a:defRPr/>
              </a:pPr>
              <a:t>64</a:t>
            </a:fld>
            <a:endParaRPr lang="el-G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Τι είναι Πληροφορική - ΠΑΡΑΔΕΙΓΜΑΤΑ</a:t>
            </a:r>
            <a:endParaRPr lang="el-GR" dirty="0"/>
          </a:p>
        </p:txBody>
      </p:sp>
      <p:sp>
        <p:nvSpPr>
          <p:cNvPr id="3" name="Θέση περιεχομένου 2"/>
          <p:cNvSpPr>
            <a:spLocks noGrp="1"/>
          </p:cNvSpPr>
          <p:nvPr>
            <p:ph idx="1"/>
          </p:nvPr>
        </p:nvSpPr>
        <p:spPr/>
        <p:txBody>
          <a:bodyPr/>
          <a:lstStyle/>
          <a:p>
            <a:r>
              <a:rPr lang="el-GR" dirty="0" smtClean="0"/>
              <a:t>Η ομαδοποίηση (</a:t>
            </a:r>
            <a:r>
              <a:rPr lang="en-US" dirty="0" smtClean="0"/>
              <a:t>clustering) </a:t>
            </a:r>
            <a:r>
              <a:rPr lang="el-GR" dirty="0" smtClean="0"/>
              <a:t>χρηστών κοινωνικών δικτύων με όρους της θεωρίας γραφημάτων (</a:t>
            </a:r>
            <a:r>
              <a:rPr lang="en-US" dirty="0" smtClean="0"/>
              <a:t>graph theory) </a:t>
            </a:r>
            <a:r>
              <a:rPr lang="el-GR" dirty="0" smtClean="0"/>
              <a:t>για τη βελτιστοποίηση της αναδιανομής δεδομένων.</a:t>
            </a:r>
          </a:p>
          <a:p>
            <a:r>
              <a:rPr lang="el-GR" dirty="0" smtClean="0"/>
              <a:t>Η αριθμητική επίλυση μη συνήθων διαφορικών εξισώσεων για τον προσδιορισμό των </a:t>
            </a:r>
            <a:r>
              <a:rPr lang="el-GR" dirty="0" err="1" smtClean="0"/>
              <a:t>ιδιοσυχνοτήτων</a:t>
            </a:r>
            <a:r>
              <a:rPr lang="el-GR" dirty="0" smtClean="0"/>
              <a:t> σε κιβώτια ταχυτήτων ή των </a:t>
            </a:r>
            <a:r>
              <a:rPr lang="el-GR" dirty="0" err="1" smtClean="0"/>
              <a:t>ιδιοσυχνοτήτων</a:t>
            </a:r>
            <a:r>
              <a:rPr lang="el-GR" dirty="0" smtClean="0"/>
              <a:t> ταλαντώσεων του ανθρώπινου σώματος υπό την επίδραση εξωτερικών δυνάμεων</a:t>
            </a:r>
            <a:r>
              <a:rPr lang="en-US" dirty="0" smtClean="0"/>
              <a:t> (</a:t>
            </a:r>
            <a:r>
              <a:rPr lang="el-GR" dirty="0" smtClean="0"/>
              <a:t>π.χ. από το οδόστρωμα </a:t>
            </a:r>
            <a:r>
              <a:rPr lang="el-GR" smtClean="0"/>
              <a:t>ενός αυτοκινητοδρόμου).</a:t>
            </a:r>
            <a:endParaRPr lang="el-GR" dirty="0" smtClean="0"/>
          </a:p>
          <a:p>
            <a:endParaRPr lang="el-GR" dirty="0" smtClean="0"/>
          </a:p>
          <a:p>
            <a:endParaRPr lang="el-GR" dirty="0"/>
          </a:p>
        </p:txBody>
      </p:sp>
      <p:sp>
        <p:nvSpPr>
          <p:cNvPr id="5" name="Θέση αριθμού διαφάνειας 4"/>
          <p:cNvSpPr>
            <a:spLocks noGrp="1"/>
          </p:cNvSpPr>
          <p:nvPr>
            <p:ph type="sldNum" sz="quarter" idx="11"/>
          </p:nvPr>
        </p:nvSpPr>
        <p:spPr/>
        <p:txBody>
          <a:bodyPr/>
          <a:lstStyle/>
          <a:p>
            <a:pPr>
              <a:defRPr/>
            </a:pPr>
            <a:fld id="{286098AD-A67C-4E03-85A9-501A6495CC83}" type="slidenum">
              <a:rPr lang="el-GR" smtClean="0"/>
              <a:pPr>
                <a:defRPr/>
              </a:pPr>
              <a:t>65</a:t>
            </a:fld>
            <a:endParaRPr lang="el-GR"/>
          </a:p>
        </p:txBody>
      </p:sp>
    </p:spTree>
    <p:extLst>
      <p:ext uri="{BB962C8B-B14F-4D97-AF65-F5344CB8AC3E}">
        <p14:creationId xmlns:p14="http://schemas.microsoft.com/office/powerpoint/2010/main" val="15332653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l-GR" altLang="el-GR" smtClean="0"/>
          </a:p>
        </p:txBody>
      </p:sp>
      <p:sp>
        <p:nvSpPr>
          <p:cNvPr id="8195" name="Content Placeholder 2"/>
          <p:cNvSpPr>
            <a:spLocks noGrp="1"/>
          </p:cNvSpPr>
          <p:nvPr>
            <p:ph idx="1"/>
          </p:nvPr>
        </p:nvSpPr>
        <p:spPr>
          <a:xfrm>
            <a:off x="304800" y="1196975"/>
            <a:ext cx="8534400" cy="4899025"/>
          </a:xfrm>
        </p:spPr>
        <p:txBody>
          <a:bodyPr/>
          <a:lstStyle/>
          <a:p>
            <a:r>
              <a:rPr lang="el-GR" altLang="el-GR" sz="2000" dirty="0" smtClean="0"/>
              <a:t>Η </a:t>
            </a:r>
            <a:r>
              <a:rPr lang="el-GR" altLang="el-GR" sz="2000" b="1" dirty="0" smtClean="0"/>
              <a:t>αλγοριθμική διαδικασία </a:t>
            </a:r>
            <a:r>
              <a:rPr lang="el-GR" altLang="el-GR" sz="2000" dirty="0" smtClean="0"/>
              <a:t>βρίσκεται στον ΠΥΡΗΝΑ ΤΗΣ ΑΝΘΡΩΠΙΝΗΣ ΣΚΕΨΗΣ και απαιτεί αναλυτική και συνθετική ικανότητα από τον </a:t>
            </a:r>
            <a:r>
              <a:rPr lang="el-GR" altLang="el-GR" sz="2000" dirty="0" err="1" smtClean="0"/>
              <a:t>επιλύοντα</a:t>
            </a:r>
            <a:r>
              <a:rPr lang="el-GR" altLang="el-GR" sz="2000" dirty="0" smtClean="0"/>
              <a:t> το πρόβλημα, με άλλα λόγια τον/την </a:t>
            </a:r>
            <a:r>
              <a:rPr lang="el-GR" altLang="el-GR" sz="2000" b="1" dirty="0" smtClean="0">
                <a:solidFill>
                  <a:srgbClr val="C00000"/>
                </a:solidFill>
              </a:rPr>
              <a:t>ΜΑΘΑΙΝΕΙ ΠΩΣ ΝΑ ΣΚΕΦΤΕΤΑΙ !!!!!!</a:t>
            </a:r>
            <a:endParaRPr lang="el-GR" altLang="el-GR" sz="2000" dirty="0" smtClean="0"/>
          </a:p>
          <a:p>
            <a:endParaRPr lang="el-GR" altLang="el-GR" sz="2000" dirty="0" smtClean="0"/>
          </a:p>
          <a:p>
            <a:r>
              <a:rPr lang="el-GR" altLang="el-GR" sz="2000" dirty="0" smtClean="0"/>
              <a:t>Το να ΜΑΘΑΙΝΕΙ ΚΑΠΟΙΟΣ ΝΑ ΛΥΝΕΙ ΠΡΟΒΛΗΜΑΤΑ ΣΚΕΦΤΟΜΕΝΟΣ, αναλύοντας ένα πρόβλημα σε ΕΠΙΜΕΡΟΥΣ προβλήματα, και προσπαθώντας να δημιουργήσει μια λογική ακολουθία βημάτων είναι μια διαδικασία που είναι το κατεξοχήν αντικείμενο της πληροφορικής και σίγουρα υπάρχει χιλιάδες χρόνια πριν την ανακάλυψη του ηλεκτρονικού υπολογιστή.</a:t>
            </a:r>
          </a:p>
          <a:p>
            <a:endParaRPr lang="el-GR" altLang="el-GR" sz="2000" dirty="0" smtClean="0"/>
          </a:p>
          <a:p>
            <a:r>
              <a:rPr lang="el-GR" altLang="el-GR" sz="2000" b="1" dirty="0" smtClean="0">
                <a:solidFill>
                  <a:srgbClr val="0000FF"/>
                </a:solidFill>
              </a:rPr>
              <a:t>Η ΕΛΛΗΝΙΚΗ ΔΙΑΣΤΑΣΗ : οι περισσότερες διεθνείς διακρίσεις μας σε διεθνές επιστημονικό επίπεδο προέρχονται από το χώρο της πληροφορικής.</a:t>
            </a:r>
          </a:p>
        </p:txBody>
      </p:sp>
      <p:sp>
        <p:nvSpPr>
          <p:cNvPr id="5" name="Slide Number Placeholder 4"/>
          <p:cNvSpPr>
            <a:spLocks noGrp="1"/>
          </p:cNvSpPr>
          <p:nvPr>
            <p:ph type="sldNum" sz="quarter" idx="11"/>
          </p:nvPr>
        </p:nvSpPr>
        <p:spPr/>
        <p:txBody>
          <a:bodyPr/>
          <a:lstStyle/>
          <a:p>
            <a:pPr>
              <a:defRPr/>
            </a:pPr>
            <a:fld id="{E45890AF-315A-4ED1-BED8-955A162731C8}" type="slidenum">
              <a:rPr lang="el-GR" smtClean="0"/>
              <a:pPr>
                <a:defRPr/>
              </a:pPr>
              <a:t>66</a:t>
            </a:fld>
            <a:endParaRPr lang="el-G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ψηφιακή τεχνολογία</a:t>
            </a:r>
            <a:endParaRPr lang="el-GR" dirty="0"/>
          </a:p>
        </p:txBody>
      </p:sp>
      <p:sp>
        <p:nvSpPr>
          <p:cNvPr id="3" name="Θέση περιεχομένου 2"/>
          <p:cNvSpPr>
            <a:spLocks noGrp="1"/>
          </p:cNvSpPr>
          <p:nvPr>
            <p:ph idx="1"/>
          </p:nvPr>
        </p:nvSpPr>
        <p:spPr/>
        <p:txBody>
          <a:bodyPr/>
          <a:lstStyle/>
          <a:p>
            <a:pPr>
              <a:lnSpc>
                <a:spcPct val="150000"/>
              </a:lnSpc>
            </a:pPr>
            <a:r>
              <a:rPr lang="el-GR" sz="2000" dirty="0"/>
              <a:t>Η ψηφιακή τεχνολογία και οι αναρίθμητες εφαρμογές της προσφέρουν πάμπολλες ευκαιρίες, καθώς και νέα επιχειρηματικά πρότυπα</a:t>
            </a:r>
            <a:r>
              <a:rPr lang="el-GR" sz="2000" dirty="0" smtClean="0"/>
              <a:t>.</a:t>
            </a:r>
            <a:endParaRPr lang="en-US" sz="2000" dirty="0" smtClean="0"/>
          </a:p>
          <a:p>
            <a:pPr>
              <a:lnSpc>
                <a:spcPct val="150000"/>
              </a:lnSpc>
            </a:pPr>
            <a:r>
              <a:rPr lang="el-GR" sz="2000" dirty="0"/>
              <a:t>Με ολοένα και πιο εντατικούς ρυθμούς, οι κλάδοι της οικονομίας κατευθύνονται όχι από τις εταιρείες, από τα μονοπώλια και τους ρυθμιστικούς φορείς, αλλά από ανταγωνιστικά οικοσυστήματα</a:t>
            </a:r>
            <a:r>
              <a:rPr lang="el-GR" sz="2000" dirty="0" smtClean="0"/>
              <a:t>.</a:t>
            </a:r>
            <a:r>
              <a:rPr lang="en-US" sz="2000" dirty="0" smtClean="0"/>
              <a:t> </a:t>
            </a:r>
            <a:r>
              <a:rPr lang="el-GR" sz="2000" dirty="0" smtClean="0"/>
              <a:t>Αυτοί </a:t>
            </a:r>
            <a:r>
              <a:rPr lang="el-GR" sz="2000" dirty="0"/>
              <a:t>οι κλάδοι εξελίσσονται καθώς οι εταιρείες που τους απαρτίζουν στρέφονται προς τη φιλοσοφία του λογισμικού, έχοντας στον πυρήνα τους διάφορα </a:t>
            </a:r>
            <a:r>
              <a:rPr lang="el-GR" sz="2000" u="sng" dirty="0"/>
              <a:t>μοντέλα ψηφιακής επιχειρηματικότητας</a:t>
            </a:r>
            <a:r>
              <a:rPr lang="el-GR" sz="2000" dirty="0"/>
              <a:t>. Εκείνοι που θα αποδεχθούν πρώτοι την αλλαγή, θα αναδειχθούν νικητές</a:t>
            </a:r>
            <a:r>
              <a:rPr lang="el-GR" sz="2000" dirty="0" smtClean="0"/>
              <a:t>.</a:t>
            </a:r>
            <a:endParaRPr lang="el-GR" sz="2000" dirty="0"/>
          </a:p>
        </p:txBody>
      </p:sp>
      <p:sp>
        <p:nvSpPr>
          <p:cNvPr id="5" name="Θέση αριθμού διαφάνειας 4"/>
          <p:cNvSpPr>
            <a:spLocks noGrp="1"/>
          </p:cNvSpPr>
          <p:nvPr>
            <p:ph type="sldNum" sz="quarter" idx="11"/>
          </p:nvPr>
        </p:nvSpPr>
        <p:spPr/>
        <p:txBody>
          <a:bodyPr/>
          <a:lstStyle/>
          <a:p>
            <a:pPr>
              <a:defRPr/>
            </a:pPr>
            <a:fld id="{286098AD-A67C-4E03-85A9-501A6495CC83}" type="slidenum">
              <a:rPr lang="el-GR" smtClean="0"/>
              <a:pPr>
                <a:defRPr/>
              </a:pPr>
              <a:t>67</a:t>
            </a:fld>
            <a:endParaRPr lang="el-GR"/>
          </a:p>
        </p:txBody>
      </p:sp>
    </p:spTree>
    <p:extLst>
      <p:ext uri="{BB962C8B-B14F-4D97-AF65-F5344CB8AC3E}">
        <p14:creationId xmlns:p14="http://schemas.microsoft.com/office/powerpoint/2010/main" val="28424263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pPr>
              <a:lnSpc>
                <a:spcPct val="150000"/>
              </a:lnSpc>
            </a:pPr>
            <a:r>
              <a:rPr lang="el-GR" sz="2000" dirty="0" smtClean="0"/>
              <a:t>Σε </a:t>
            </a:r>
            <a:r>
              <a:rPr lang="el-GR" sz="2000" dirty="0"/>
              <a:t>κάθε κλάδο </a:t>
            </a:r>
            <a:r>
              <a:rPr lang="el-GR" sz="2000" dirty="0" smtClean="0"/>
              <a:t>- είτε </a:t>
            </a:r>
            <a:r>
              <a:rPr lang="el-GR" sz="2000" dirty="0"/>
              <a:t>αυτός είναι κατασκευαστικός-κτηματικός, ενεργειακός, υγείας, ψυχαγωγικός, ή οικονομικός- οι καλύτερες εταιρείες υιοθετούν τα </a:t>
            </a:r>
            <a:r>
              <a:rPr lang="el-GR" sz="2000" b="1" dirty="0">
                <a:solidFill>
                  <a:srgbClr val="3366FF"/>
                </a:solidFill>
              </a:rPr>
              <a:t>ψηφιακά επιχειρηματικά μοντέλα </a:t>
            </a:r>
            <a:r>
              <a:rPr lang="el-GR" sz="2000" dirty="0"/>
              <a:t>που οδηγούν σε νέες πηγές εσόδων.</a:t>
            </a:r>
          </a:p>
          <a:p>
            <a:pPr>
              <a:lnSpc>
                <a:spcPct val="150000"/>
              </a:lnSpc>
            </a:pPr>
            <a:r>
              <a:rPr lang="el-GR" sz="2000" dirty="0"/>
              <a:t>Το ίδιο μοτίβο βρίσκει κανείς σε όλους τους κλάδους. Οι νικητές σε έναν κλάδο έχουν περισσότερα κοινά με τους νικητές σε άλλους κλάδους, αντί με τους χαμένους στον δικό τους κλάδο. Αναπόφευκτα: </a:t>
            </a:r>
            <a:r>
              <a:rPr lang="el-GR" sz="2000" b="1" u="sng" dirty="0">
                <a:solidFill>
                  <a:srgbClr val="C00000"/>
                </a:solidFill>
              </a:rPr>
              <a:t>βασίζονται στο λογισμικό</a:t>
            </a:r>
            <a:r>
              <a:rPr lang="el-GR" sz="2000" dirty="0">
                <a:solidFill>
                  <a:srgbClr val="3366FF"/>
                </a:solidFill>
              </a:rPr>
              <a:t>, </a:t>
            </a:r>
            <a:r>
              <a:rPr lang="el-GR" sz="2000" b="1" dirty="0">
                <a:solidFill>
                  <a:srgbClr val="3366FF"/>
                </a:solidFill>
              </a:rPr>
              <a:t>είναι προσανατολισμένοι στο ψηφιακό επιχειρηματικό μοντέλο</a:t>
            </a:r>
            <a:r>
              <a:rPr lang="el-GR" sz="2000" dirty="0">
                <a:solidFill>
                  <a:srgbClr val="3366FF"/>
                </a:solidFill>
              </a:rPr>
              <a:t> </a:t>
            </a:r>
            <a:r>
              <a:rPr lang="el-GR" sz="2000" dirty="0"/>
              <a:t>και εστιάζουν στον καταναλωτή/χρήστη αντί για τον προμηθευτή.</a:t>
            </a:r>
          </a:p>
          <a:p>
            <a:endParaRPr lang="el-GR" sz="2000" dirty="0"/>
          </a:p>
        </p:txBody>
      </p:sp>
      <p:sp>
        <p:nvSpPr>
          <p:cNvPr id="5" name="Θέση αριθμού διαφάνειας 4"/>
          <p:cNvSpPr>
            <a:spLocks noGrp="1"/>
          </p:cNvSpPr>
          <p:nvPr>
            <p:ph type="sldNum" sz="quarter" idx="11"/>
          </p:nvPr>
        </p:nvSpPr>
        <p:spPr/>
        <p:txBody>
          <a:bodyPr/>
          <a:lstStyle/>
          <a:p>
            <a:pPr>
              <a:defRPr/>
            </a:pPr>
            <a:fld id="{286098AD-A67C-4E03-85A9-501A6495CC83}" type="slidenum">
              <a:rPr lang="el-GR" smtClean="0"/>
              <a:pPr>
                <a:defRPr/>
              </a:pPr>
              <a:t>68</a:t>
            </a:fld>
            <a:endParaRPr lang="el-GR"/>
          </a:p>
        </p:txBody>
      </p:sp>
    </p:spTree>
    <p:extLst>
      <p:ext uri="{BB962C8B-B14F-4D97-AF65-F5344CB8AC3E}">
        <p14:creationId xmlns:p14="http://schemas.microsoft.com/office/powerpoint/2010/main" val="9006125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smtClean="0"/>
              <a:t>Στο </a:t>
            </a:r>
            <a:r>
              <a:rPr lang="el-GR" dirty="0"/>
              <a:t>νέο κόσμο στον οποίο ήδη έχουμε </a:t>
            </a:r>
            <a:r>
              <a:rPr lang="el-GR" dirty="0" smtClean="0"/>
              <a:t>εισέλθει, η </a:t>
            </a:r>
            <a:r>
              <a:rPr lang="el-GR" dirty="0"/>
              <a:t>ψηφιακή απελευθέρωση </a:t>
            </a:r>
            <a:r>
              <a:rPr lang="el-GR" dirty="0" smtClean="0"/>
              <a:t>&amp; ο ψηφιακός μετασχηματισμός αξιοποιεί </a:t>
            </a:r>
            <a:r>
              <a:rPr lang="el-GR" dirty="0"/>
              <a:t>πρωτίστως τους έμψυχους πόρους και δευτερευόντως τους υλικούς. </a:t>
            </a:r>
            <a:endParaRPr lang="el-GR" dirty="0" smtClean="0"/>
          </a:p>
          <a:p>
            <a:r>
              <a:rPr lang="el-GR" dirty="0" smtClean="0"/>
              <a:t>Δημιουργεί</a:t>
            </a:r>
            <a:r>
              <a:rPr lang="el-GR" dirty="0"/>
              <a:t>, ωστόσο, και νέες υποχρεώσεις, γιατί η ελευθερία δεν είναι ασυδοσία αλλά </a:t>
            </a:r>
            <a:r>
              <a:rPr lang="el-GR" dirty="0" smtClean="0"/>
              <a:t>ευθύνη.</a:t>
            </a:r>
            <a:endParaRPr lang="el-GR" dirty="0"/>
          </a:p>
        </p:txBody>
      </p:sp>
      <p:sp>
        <p:nvSpPr>
          <p:cNvPr id="5" name="Θέση αριθμού διαφάνειας 4"/>
          <p:cNvSpPr>
            <a:spLocks noGrp="1"/>
          </p:cNvSpPr>
          <p:nvPr>
            <p:ph type="sldNum" sz="quarter" idx="11"/>
          </p:nvPr>
        </p:nvSpPr>
        <p:spPr/>
        <p:txBody>
          <a:bodyPr/>
          <a:lstStyle/>
          <a:p>
            <a:pPr>
              <a:defRPr/>
            </a:pPr>
            <a:fld id="{286098AD-A67C-4E03-85A9-501A6495CC83}" type="slidenum">
              <a:rPr lang="el-GR" smtClean="0"/>
              <a:pPr>
                <a:defRPr/>
              </a:pPr>
              <a:t>69</a:t>
            </a:fld>
            <a:endParaRPr lang="el-GR"/>
          </a:p>
        </p:txBody>
      </p:sp>
    </p:spTree>
    <p:extLst>
      <p:ext uri="{BB962C8B-B14F-4D97-AF65-F5344CB8AC3E}">
        <p14:creationId xmlns:p14="http://schemas.microsoft.com/office/powerpoint/2010/main" val="919183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p:txBody>
          <a:bodyPr/>
          <a:lstStyle/>
          <a:p>
            <a:r>
              <a:rPr lang="en-US" altLang="el-GR" sz="2200" b="1" dirty="0" smtClean="0"/>
              <a:t>TIOBE Programming Community Index for September 202</a:t>
            </a:r>
            <a:r>
              <a:rPr lang="el-GR" altLang="el-GR" sz="2200" b="1" dirty="0" smtClean="0"/>
              <a:t>3</a:t>
            </a:r>
            <a:r>
              <a:rPr lang="en-US" altLang="el-GR" sz="2200" b="1" dirty="0" smtClean="0"/>
              <a:t> </a:t>
            </a:r>
            <a:r>
              <a:rPr lang="en-US" sz="1600" dirty="0">
                <a:solidFill>
                  <a:srgbClr val="C00000"/>
                </a:solidFill>
              </a:rPr>
              <a:t>https://www.tiobe.com/tiobe-index/</a:t>
            </a:r>
            <a:endParaRPr lang="el-GR" altLang="el-GR" sz="1600" dirty="0" smtClean="0">
              <a:solidFill>
                <a:srgbClr val="C00000"/>
              </a:solidFill>
            </a:endParaRPr>
          </a:p>
        </p:txBody>
      </p:sp>
      <p:sp>
        <p:nvSpPr>
          <p:cNvPr id="5" name="Slide Number Placeholder 4"/>
          <p:cNvSpPr>
            <a:spLocks noGrp="1"/>
          </p:cNvSpPr>
          <p:nvPr>
            <p:ph type="sldNum" sz="quarter" idx="11"/>
          </p:nvPr>
        </p:nvSpPr>
        <p:spPr>
          <a:xfrm>
            <a:off x="8255314" y="6472527"/>
            <a:ext cx="518592" cy="324272"/>
          </a:xfrm>
        </p:spPr>
        <p:txBody>
          <a:bodyPr/>
          <a:lstStyle/>
          <a:p>
            <a:pPr>
              <a:defRPr/>
            </a:pPr>
            <a:fld id="{03FA55F7-5CD0-46CA-9022-0458FFA3B974}" type="slidenum">
              <a:rPr lang="el-GR" smtClean="0"/>
              <a:pPr>
                <a:defRPr/>
              </a:pPr>
              <a:t>7</a:t>
            </a:fld>
            <a:endParaRPr lang="el-GR" dirty="0"/>
          </a:p>
        </p:txBody>
      </p:sp>
      <p:pic>
        <p:nvPicPr>
          <p:cNvPr id="4" name="Picture 3"/>
          <p:cNvPicPr>
            <a:picLocks noChangeAspect="1"/>
          </p:cNvPicPr>
          <p:nvPr/>
        </p:nvPicPr>
        <p:blipFill>
          <a:blip r:embed="rId2"/>
          <a:stretch>
            <a:fillRect/>
          </a:stretch>
        </p:blipFill>
        <p:spPr>
          <a:xfrm>
            <a:off x="0" y="1221276"/>
            <a:ext cx="9144000" cy="5029868"/>
          </a:xfrm>
          <a:prstGeom prst="rect">
            <a:avLst/>
          </a:prstGeom>
        </p:spPr>
      </p:pic>
      <p:sp>
        <p:nvSpPr>
          <p:cNvPr id="6" name="TextBox 5"/>
          <p:cNvSpPr txBox="1"/>
          <p:nvPr/>
        </p:nvSpPr>
        <p:spPr>
          <a:xfrm>
            <a:off x="1907704" y="2420888"/>
            <a:ext cx="1728192" cy="830997"/>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b="1" dirty="0" smtClean="0">
                <a:solidFill>
                  <a:srgbClr val="C00000"/>
                </a:solidFill>
                <a:latin typeface="+mn-lt"/>
              </a:rPr>
              <a:t>Γιατί η γλώσσα </a:t>
            </a:r>
            <a:r>
              <a:rPr lang="en-US" b="1" dirty="0" smtClean="0">
                <a:solidFill>
                  <a:srgbClr val="C00000"/>
                </a:solidFill>
                <a:latin typeface="+mn-lt"/>
              </a:rPr>
              <a:t>C;</a:t>
            </a:r>
            <a:endParaRPr lang="el-GR" b="1" dirty="0">
              <a:solidFill>
                <a:srgbClr val="C00000"/>
              </a:solidFill>
              <a:latin typeface="+mn-lt"/>
            </a:endParaRPr>
          </a:p>
        </p:txBody>
      </p:sp>
    </p:spTree>
    <p:extLst>
      <p:ext uri="{BB962C8B-B14F-4D97-AF65-F5344CB8AC3E}">
        <p14:creationId xmlns:p14="http://schemas.microsoft.com/office/powerpoint/2010/main" val="22896110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1"/>
          </p:nvPr>
        </p:nvSpPr>
        <p:spPr/>
        <p:txBody>
          <a:bodyPr/>
          <a:lstStyle/>
          <a:p>
            <a:pPr>
              <a:defRPr/>
            </a:pPr>
            <a:fld id="{C5C15D3A-8990-41E4-B180-29C26D886C27}" type="slidenum">
              <a:rPr lang="el-GR"/>
              <a:pPr>
                <a:defRPr/>
              </a:pPr>
              <a:t>70</a:t>
            </a:fld>
            <a:endParaRPr lang="el-GR"/>
          </a:p>
        </p:txBody>
      </p:sp>
      <p:sp>
        <p:nvSpPr>
          <p:cNvPr id="14340" name="Rectangle 2"/>
          <p:cNvSpPr>
            <a:spLocks noGrp="1" noChangeArrowheads="1"/>
          </p:cNvSpPr>
          <p:nvPr>
            <p:ph type="title"/>
          </p:nvPr>
        </p:nvSpPr>
        <p:spPr/>
        <p:txBody>
          <a:bodyPr/>
          <a:lstStyle/>
          <a:p>
            <a:pPr eaLnBrk="1" hangingPunct="1"/>
            <a:r>
              <a:rPr lang="el-GR" altLang="el-GR" smtClean="0"/>
              <a:t>Γενικές παρατηρήσεις </a:t>
            </a:r>
          </a:p>
        </p:txBody>
      </p:sp>
      <p:sp>
        <p:nvSpPr>
          <p:cNvPr id="14341" name="Rectangle 3"/>
          <p:cNvSpPr>
            <a:spLocks noGrp="1" noChangeArrowheads="1"/>
          </p:cNvSpPr>
          <p:nvPr>
            <p:ph type="body" idx="1"/>
          </p:nvPr>
        </p:nvSpPr>
        <p:spPr/>
        <p:txBody>
          <a:bodyPr/>
          <a:lstStyle/>
          <a:p>
            <a:pPr eaLnBrk="1" hangingPunct="1"/>
            <a:r>
              <a:rPr lang="el-GR" altLang="el-GR" sz="2200" smtClean="0"/>
              <a:t>Αν και η επιτυχία ή η αποτυχία σε πολλές προσπάθειες ενός μηχανικού είναι πιθανόν να αποδοθεί στην «τύχη», τη «μοίρα» ή ακόμη και στο «πεπρωμένο» η επιστήμη του μηχανικού, σε συντριπτικό ποσοστό δεν βασίζεται σε αυτούς τους παράγοντες. </a:t>
            </a:r>
            <a:endParaRPr lang="en-US" altLang="el-GR" sz="2200" smtClean="0"/>
          </a:p>
          <a:p>
            <a:pPr eaLnBrk="1" hangingPunct="1"/>
            <a:r>
              <a:rPr lang="el-GR" altLang="el-GR" sz="2200" smtClean="0">
                <a:solidFill>
                  <a:srgbClr val="0000FF"/>
                </a:solidFill>
              </a:rPr>
              <a:t>Προφανώς η πιο σπουδαία άποψη σχετικά με την επιστήμη των μηχανικών είναι ότι ο μηχανικός μπορεί με συστηματική και προβλέψιμη προσπάθεια να φθάσει σύντομα σε εφικτές, αποτελεσματικές και χωρίς υπερβολικό κόστος λύσεις σε συνήθη ή εξειδικευμένα προβλήματα.</a:t>
            </a:r>
            <a:r>
              <a:rPr lang="el-GR" altLang="el-GR" sz="2200" smtClean="0"/>
              <a:t> </a:t>
            </a:r>
            <a:endParaRPr lang="en-US" altLang="el-GR" sz="2200" smtClean="0"/>
          </a:p>
          <a:p>
            <a:pPr eaLnBrk="1" hangingPunct="1"/>
            <a:r>
              <a:rPr lang="el-GR" altLang="el-GR" sz="2200" smtClean="0"/>
              <a:t>Η τύχη είναι πιθανόν να διαδραματίσει το ρόλο της σε πολλές προσπάθειες ενός μηχανικού, αλλά οι περισσότεροι μηχανικοί  προτιμούν να σκέφτονται ότι έχουν κατά κύριο λόγο τον έλεγχο των αποτελεσμάτων που παράγει κάθε αξιόλογη προσπάθεια.</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1"/>
          </p:nvPr>
        </p:nvSpPr>
        <p:spPr/>
        <p:txBody>
          <a:bodyPr/>
          <a:lstStyle/>
          <a:p>
            <a:pPr>
              <a:defRPr/>
            </a:pPr>
            <a:fld id="{FBA7B1C8-F995-428C-AD90-10965413935A}" type="slidenum">
              <a:rPr lang="el-GR"/>
              <a:pPr>
                <a:defRPr/>
              </a:pPr>
              <a:t>71</a:t>
            </a:fld>
            <a:endParaRPr lang="el-GR"/>
          </a:p>
        </p:txBody>
      </p:sp>
      <p:sp>
        <p:nvSpPr>
          <p:cNvPr id="15364" name="Rectangle 2"/>
          <p:cNvSpPr>
            <a:spLocks noGrp="1" noChangeArrowheads="1"/>
          </p:cNvSpPr>
          <p:nvPr>
            <p:ph type="title"/>
          </p:nvPr>
        </p:nvSpPr>
        <p:spPr/>
        <p:txBody>
          <a:bodyPr/>
          <a:lstStyle/>
          <a:p>
            <a:pPr eaLnBrk="1" hangingPunct="1"/>
            <a:endParaRPr lang="el-GR" altLang="el-GR" smtClean="0"/>
          </a:p>
        </p:txBody>
      </p:sp>
      <p:sp>
        <p:nvSpPr>
          <p:cNvPr id="15365" name="Rectangle 3"/>
          <p:cNvSpPr>
            <a:spLocks noGrp="1" noChangeArrowheads="1"/>
          </p:cNvSpPr>
          <p:nvPr>
            <p:ph type="body" idx="1"/>
          </p:nvPr>
        </p:nvSpPr>
        <p:spPr/>
        <p:txBody>
          <a:bodyPr/>
          <a:lstStyle/>
          <a:p>
            <a:pPr eaLnBrk="1" hangingPunct="1">
              <a:lnSpc>
                <a:spcPct val="90000"/>
              </a:lnSpc>
            </a:pPr>
            <a:r>
              <a:rPr lang="el-GR" altLang="el-GR" sz="2400" smtClean="0"/>
              <a:t>Οι πλέον αξιόλογες τεχνικές που εφαρμόζει ένας μηχανικός είναι εκείνες που μπορούν να : </a:t>
            </a:r>
            <a:endParaRPr lang="en-US" altLang="el-GR" sz="2400" smtClean="0"/>
          </a:p>
          <a:p>
            <a:pPr lvl="1" eaLnBrk="1" hangingPunct="1">
              <a:lnSpc>
                <a:spcPct val="130000"/>
              </a:lnSpc>
            </a:pPr>
            <a:r>
              <a:rPr lang="el-GR" altLang="el-GR" sz="2000" smtClean="0"/>
              <a:t> περιγραφούν τόσο ποσοτικά όσο και ποιοτικά, </a:t>
            </a:r>
          </a:p>
          <a:p>
            <a:pPr lvl="1" eaLnBrk="1" hangingPunct="1">
              <a:lnSpc>
                <a:spcPct val="130000"/>
              </a:lnSpc>
            </a:pPr>
            <a:r>
              <a:rPr lang="el-GR" altLang="el-GR" sz="2000" smtClean="0"/>
              <a:t> χρησιμοποιηθούν επαναληπτικά και να παράγουν κάθε φορά παρόμοια αποτελέσματα, </a:t>
            </a:r>
          </a:p>
          <a:p>
            <a:pPr lvl="1" eaLnBrk="1" hangingPunct="1">
              <a:lnSpc>
                <a:spcPct val="130000"/>
              </a:lnSpc>
            </a:pPr>
            <a:r>
              <a:rPr lang="el-GR" altLang="el-GR" sz="2000" smtClean="0"/>
              <a:t> διδαχθούν σε άλλους σε σχετικά μικρό χρονικό διάστημα, </a:t>
            </a:r>
          </a:p>
          <a:p>
            <a:pPr lvl="1" eaLnBrk="1" hangingPunct="1">
              <a:lnSpc>
                <a:spcPct val="130000"/>
              </a:lnSpc>
            </a:pPr>
            <a:r>
              <a:rPr lang="el-GR" altLang="el-GR" sz="2000" smtClean="0"/>
              <a:t> εφαρμοστούν από άλλους με σημαντικό ποσοστό επιτυχίας, </a:t>
            </a:r>
          </a:p>
          <a:p>
            <a:pPr lvl="1" eaLnBrk="1" hangingPunct="1">
              <a:lnSpc>
                <a:spcPct val="120000"/>
              </a:lnSpc>
            </a:pPr>
            <a:r>
              <a:rPr lang="el-GR" altLang="el-GR" sz="2000" smtClean="0"/>
              <a:t>παράγουν για ένα συγκεκριμένο πρόβλημα αξιόλογα και συνεπή με την πραγματικότητα καλύτερα αποτελέσματα από άλλες τεχνικές, </a:t>
            </a:r>
          </a:p>
          <a:p>
            <a:pPr lvl="1" eaLnBrk="1" hangingPunct="1">
              <a:lnSpc>
                <a:spcPct val="110000"/>
              </a:lnSpc>
            </a:pPr>
            <a:r>
              <a:rPr lang="el-GR" altLang="el-GR" sz="2000" smtClean="0"/>
              <a:t> είναι εφαρμόσιμες σε σχετικά μεγάλο ποσοστό συναφών περιπτώσεων</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1"/>
          </p:nvPr>
        </p:nvSpPr>
        <p:spPr/>
        <p:txBody>
          <a:bodyPr/>
          <a:lstStyle/>
          <a:p>
            <a:pPr>
              <a:defRPr/>
            </a:pPr>
            <a:fld id="{A9915139-CC2F-43C8-97AA-05EA5E302E1A}" type="slidenum">
              <a:rPr lang="el-GR"/>
              <a:pPr>
                <a:defRPr/>
              </a:pPr>
              <a:t>72</a:t>
            </a:fld>
            <a:endParaRPr lang="el-GR"/>
          </a:p>
        </p:txBody>
      </p:sp>
      <p:sp>
        <p:nvSpPr>
          <p:cNvPr id="16388" name="Rectangle 2"/>
          <p:cNvSpPr>
            <a:spLocks noGrp="1" noChangeArrowheads="1"/>
          </p:cNvSpPr>
          <p:nvPr>
            <p:ph type="title"/>
          </p:nvPr>
        </p:nvSpPr>
        <p:spPr/>
        <p:txBody>
          <a:bodyPr/>
          <a:lstStyle/>
          <a:p>
            <a:pPr eaLnBrk="1" hangingPunct="1"/>
            <a:endParaRPr lang="el-GR" altLang="el-GR" smtClean="0"/>
          </a:p>
        </p:txBody>
      </p:sp>
      <p:sp>
        <p:nvSpPr>
          <p:cNvPr id="16389" name="Rectangle 3"/>
          <p:cNvSpPr>
            <a:spLocks noGrp="1" noChangeArrowheads="1"/>
          </p:cNvSpPr>
          <p:nvPr>
            <p:ph type="body" idx="1"/>
          </p:nvPr>
        </p:nvSpPr>
        <p:spPr/>
        <p:txBody>
          <a:bodyPr/>
          <a:lstStyle/>
          <a:p>
            <a:pPr eaLnBrk="1" hangingPunct="1">
              <a:lnSpc>
                <a:spcPct val="110000"/>
              </a:lnSpc>
            </a:pPr>
            <a:r>
              <a:rPr lang="el-GR" altLang="el-GR" sz="2200" smtClean="0">
                <a:solidFill>
                  <a:srgbClr val="0000FF"/>
                </a:solidFill>
              </a:rPr>
              <a:t>Οι πραγματικοί μηχανικοί δεν είναι θαυματοποιοί.</a:t>
            </a:r>
            <a:r>
              <a:rPr lang="el-GR" altLang="el-GR" sz="2200" smtClean="0"/>
              <a:t> Αν ένας καλός μηχανικός ανακαλύψει έναν εμφανώς καλύτερο τρόπο αντιμετώπισης ενός προβλήματος θα πρέπει να προσπαθήσει να ενημερώσει τους υπόλοιπους για τη μέθοδό του. Οι θαυματοποιοί πρέπει λόγω της φύσης της δουλειάς τους να περιβάλλουν τις τεχνικές τους με μυστήριο. </a:t>
            </a:r>
            <a:endParaRPr lang="en-US" altLang="el-GR" sz="2200" smtClean="0"/>
          </a:p>
          <a:p>
            <a:pPr eaLnBrk="1" hangingPunct="1">
              <a:lnSpc>
                <a:spcPct val="110000"/>
              </a:lnSpc>
            </a:pPr>
            <a:r>
              <a:rPr lang="el-GR" altLang="el-GR" sz="2200" smtClean="0">
                <a:solidFill>
                  <a:srgbClr val="0000FF"/>
                </a:solidFill>
              </a:rPr>
              <a:t>Ένας καλός μηχανικός δεν είναι μάγος ούτε δάσκαλος απόκρυφης σοφίας</a:t>
            </a:r>
            <a:r>
              <a:rPr lang="el-GR" altLang="el-GR" sz="2200" smtClean="0"/>
              <a:t>. Ένας καλός</a:t>
            </a:r>
            <a:r>
              <a:rPr lang="el-GR" altLang="el-GR" sz="2200" smtClean="0">
                <a:solidFill>
                  <a:srgbClr val="0000FF"/>
                </a:solidFill>
              </a:rPr>
              <a:t> </a:t>
            </a:r>
            <a:r>
              <a:rPr lang="el-GR" altLang="el-GR" sz="2200" smtClean="0"/>
              <a:t>μηχανικός ίσως πρέπει να είναι «ταλαντούχος," «γενναιόδωρος," ή «διαισθητικός," </a:t>
            </a:r>
            <a:r>
              <a:rPr lang="el-GR" altLang="el-GR" sz="2200" u="sng" smtClean="0"/>
              <a:t>αλλά σε κάθε περίπτωση, </a:t>
            </a:r>
            <a:r>
              <a:rPr lang="el-GR" altLang="el-GR" sz="2200" u="sng" smtClean="0">
                <a:solidFill>
                  <a:srgbClr val="0000FF"/>
                </a:solidFill>
              </a:rPr>
              <a:t>ένας καλός μηχανικός πρέπει να μπορεί, απλά και αποτελεσματικά να μεταδίδει τις τεχνικές που χρησιμοποιεί για να απολαμβάνει μεγαλύτερο μερίδιο των επιτυχιών</a:t>
            </a:r>
            <a:r>
              <a:rPr lang="el-GR" altLang="el-GR" sz="2200" u="sng" smtClean="0"/>
              <a: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1"/>
          </p:nvPr>
        </p:nvSpPr>
        <p:spPr/>
        <p:txBody>
          <a:bodyPr/>
          <a:lstStyle/>
          <a:p>
            <a:pPr>
              <a:defRPr/>
            </a:pPr>
            <a:fld id="{73DC7802-B04C-4606-9973-4F8690FEEDB9}" type="slidenum">
              <a:rPr lang="el-GR"/>
              <a:pPr>
                <a:defRPr/>
              </a:pPr>
              <a:t>73</a:t>
            </a:fld>
            <a:endParaRPr lang="el-GR"/>
          </a:p>
        </p:txBody>
      </p:sp>
      <p:sp>
        <p:nvSpPr>
          <p:cNvPr id="17412" name="Rectangle 2"/>
          <p:cNvSpPr>
            <a:spLocks noGrp="1" noChangeArrowheads="1"/>
          </p:cNvSpPr>
          <p:nvPr>
            <p:ph type="title"/>
          </p:nvPr>
        </p:nvSpPr>
        <p:spPr/>
        <p:txBody>
          <a:bodyPr/>
          <a:lstStyle/>
          <a:p>
            <a:pPr eaLnBrk="1" hangingPunct="1"/>
            <a:endParaRPr lang="el-GR" altLang="el-GR" smtClean="0"/>
          </a:p>
        </p:txBody>
      </p:sp>
      <p:sp>
        <p:nvSpPr>
          <p:cNvPr id="17413" name="Rectangle 3"/>
          <p:cNvSpPr>
            <a:spLocks noGrp="1" noChangeArrowheads="1"/>
          </p:cNvSpPr>
          <p:nvPr>
            <p:ph type="body" idx="1"/>
          </p:nvPr>
        </p:nvSpPr>
        <p:spPr/>
        <p:txBody>
          <a:bodyPr/>
          <a:lstStyle/>
          <a:p>
            <a:pPr eaLnBrk="1" hangingPunct="1"/>
            <a:r>
              <a:rPr lang="el-GR" altLang="el-GR" dirty="0" smtClean="0"/>
              <a:t>Οι μηχανικοί διαφέρουν από τους επιστήμονες. Χρησιμοποιούν τη φυσική, τα μαθηματικά και άλλες επιστημονικές περιοχές (ανάλυση σφαλμάτων, διοίκηση, εκτίμηση κινδύνων) καθώς και εξαιρετικές επικοινωνιακές ικανότητες για να αναπτύξουν εφικτές, αποτελεσματικές και χωρίς υπερβολικό κόστος λύσεις σε συνήθη ή εξειδικευμένα προβλήματα.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l-GR" altLang="el-GR" smtClean="0"/>
          </a:p>
        </p:txBody>
      </p:sp>
      <p:sp>
        <p:nvSpPr>
          <p:cNvPr id="3" name="Content Placeholder 2"/>
          <p:cNvSpPr>
            <a:spLocks noGrp="1"/>
          </p:cNvSpPr>
          <p:nvPr>
            <p:ph idx="1"/>
          </p:nvPr>
        </p:nvSpPr>
        <p:spPr/>
        <p:txBody>
          <a:bodyPr/>
          <a:lstStyle/>
          <a:p>
            <a:pPr>
              <a:defRPr/>
            </a:pPr>
            <a:r>
              <a:rPr lang="el-GR" b="1" dirty="0" smtClean="0">
                <a:solidFill>
                  <a:schemeClr val="accent5">
                    <a:lumMod val="50000"/>
                  </a:schemeClr>
                </a:solidFill>
              </a:rPr>
              <a:t>Η συμβολική εξουσία του μηχανικού πρέπει να εκφράζεται με την επιβολή σημασιών που εδράζονται στην επιστημονική γνώση </a:t>
            </a:r>
            <a:r>
              <a:rPr lang="el-GR" b="1" dirty="0">
                <a:solidFill>
                  <a:schemeClr val="accent5">
                    <a:lumMod val="50000"/>
                  </a:schemeClr>
                </a:solidFill>
              </a:rPr>
              <a:t>ώστε οι πολίτες να «πιστεύουν» και να «βλέπουν» </a:t>
            </a:r>
            <a:r>
              <a:rPr lang="el-GR" b="1" dirty="0" smtClean="0">
                <a:solidFill>
                  <a:schemeClr val="accent5">
                    <a:lumMod val="50000"/>
                  </a:schemeClr>
                </a:solidFill>
              </a:rPr>
              <a:t> τον κόσμο σύμφωνα με τις θεμελιώδεις φυσικές και μαθηματικές έννοιες και όχι σύμφωνα </a:t>
            </a:r>
            <a:r>
              <a:rPr lang="el-GR" b="1" dirty="0">
                <a:solidFill>
                  <a:schemeClr val="accent5">
                    <a:lumMod val="50000"/>
                  </a:schemeClr>
                </a:solidFill>
              </a:rPr>
              <a:t>με τον τρόπο με τον οποίο η κυρίαρχη εξουσία ερμηνεύει τον </a:t>
            </a:r>
            <a:r>
              <a:rPr lang="el-GR" b="1" dirty="0" smtClean="0">
                <a:solidFill>
                  <a:schemeClr val="accent5">
                    <a:lumMod val="50000"/>
                  </a:schemeClr>
                </a:solidFill>
              </a:rPr>
              <a:t>κόσμο. </a:t>
            </a:r>
          </a:p>
          <a:p>
            <a:pPr>
              <a:defRPr/>
            </a:pPr>
            <a:r>
              <a:rPr lang="el-GR" altLang="el-GR" b="1" dirty="0" smtClean="0">
                <a:solidFill>
                  <a:srgbClr val="A50021"/>
                </a:solidFill>
              </a:rPr>
              <a:t>Ένας επιστήμονας συχνά δεν είναι μηχανικός, αλλά ένας μηχανικός πρέπει να θεμελιώνει τη γνώση του στην επιστήμη.</a:t>
            </a:r>
          </a:p>
          <a:p>
            <a:pPr>
              <a:defRPr/>
            </a:pPr>
            <a:endParaRPr lang="el-GR" dirty="0">
              <a:solidFill>
                <a:schemeClr val="accent5">
                  <a:lumMod val="50000"/>
                </a:schemeClr>
              </a:solidFill>
            </a:endParaRPr>
          </a:p>
          <a:p>
            <a:pPr>
              <a:defRPr/>
            </a:pPr>
            <a:endParaRPr lang="el-GR" dirty="0">
              <a:solidFill>
                <a:schemeClr val="accent5">
                  <a:lumMod val="50000"/>
                </a:schemeClr>
              </a:solidFill>
            </a:endParaRPr>
          </a:p>
        </p:txBody>
      </p:sp>
      <p:sp>
        <p:nvSpPr>
          <p:cNvPr id="5" name="Slide Number Placeholder 4"/>
          <p:cNvSpPr>
            <a:spLocks noGrp="1"/>
          </p:cNvSpPr>
          <p:nvPr>
            <p:ph type="sldNum" sz="quarter" idx="11"/>
          </p:nvPr>
        </p:nvSpPr>
        <p:spPr/>
        <p:txBody>
          <a:bodyPr/>
          <a:lstStyle/>
          <a:p>
            <a:pPr>
              <a:defRPr/>
            </a:pPr>
            <a:fld id="{1DACEB1E-8B58-4759-858C-BB40DD463866}" type="slidenum">
              <a:rPr lang="el-GR" smtClean="0"/>
              <a:pPr>
                <a:defRPr/>
              </a:pPr>
              <a:t>74</a:t>
            </a:fld>
            <a:endParaRPr lang="el-G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l-GR" altLang="el-GR" dirty="0" smtClean="0"/>
              <a:t>Σχετικά με τα μαθήματα του προγραμματισμού ΗΥ (1)</a:t>
            </a:r>
          </a:p>
        </p:txBody>
      </p:sp>
      <p:sp>
        <p:nvSpPr>
          <p:cNvPr id="19459" name="Content Placeholder 2"/>
          <p:cNvSpPr>
            <a:spLocks noGrp="1"/>
          </p:cNvSpPr>
          <p:nvPr>
            <p:ph idx="1"/>
          </p:nvPr>
        </p:nvSpPr>
        <p:spPr/>
        <p:txBody>
          <a:bodyPr/>
          <a:lstStyle/>
          <a:p>
            <a:r>
              <a:rPr lang="el-GR" altLang="el-GR" dirty="0" smtClean="0"/>
              <a:t>Η μηχανή αυτή καθαυτή δεν έχει απαιτήσεις και δεν δίνει υποσχέσεις</a:t>
            </a:r>
          </a:p>
          <a:p>
            <a:r>
              <a:rPr lang="el-GR" altLang="el-GR" dirty="0" smtClean="0"/>
              <a:t>Το ανθρώπινο πνεύμα είναι αυτό που δημιουργεί απαιτήσεις και δίνει υποσχέσεις</a:t>
            </a:r>
          </a:p>
          <a:p>
            <a:r>
              <a:rPr lang="el-GR" altLang="el-GR" dirty="0" smtClean="0"/>
              <a:t>Για να κατακτήσουμε τη μηχανή πρέπει πρώτα να την κατανοήσουμε και να την αφομοιώσουμε.</a:t>
            </a:r>
          </a:p>
          <a:p>
            <a:r>
              <a:rPr lang="el-GR" altLang="el-GR" b="1" dirty="0" smtClean="0">
                <a:solidFill>
                  <a:srgbClr val="FF0000"/>
                </a:solidFill>
              </a:rPr>
              <a:t>Πρέπει να συνυπάρχει η απαισιοδοξία της γνώσης, με την αισιοδοξία της θέλησης </a:t>
            </a:r>
            <a:r>
              <a:rPr lang="el-GR" altLang="el-GR" b="1" dirty="0" smtClean="0">
                <a:solidFill>
                  <a:srgbClr val="0000FF"/>
                </a:solidFill>
              </a:rPr>
              <a:t>(</a:t>
            </a:r>
            <a:r>
              <a:rPr lang="el-GR" dirty="0">
                <a:solidFill>
                  <a:srgbClr val="0000FF"/>
                </a:solidFill>
              </a:rPr>
              <a:t>Είμαι απαισιόδοξος λόγω ευφυΐας και αισιόδοξος λόγω </a:t>
            </a:r>
            <a:r>
              <a:rPr lang="el-GR" dirty="0" smtClean="0">
                <a:solidFill>
                  <a:srgbClr val="0000FF"/>
                </a:solidFill>
              </a:rPr>
              <a:t>θέλησης)</a:t>
            </a:r>
            <a:r>
              <a:rPr lang="el-GR" dirty="0" smtClean="0"/>
              <a:t>.</a:t>
            </a:r>
            <a:r>
              <a:rPr lang="el-GR" altLang="el-GR" b="1" dirty="0" smtClean="0">
                <a:solidFill>
                  <a:srgbClr val="FF0000"/>
                </a:solidFill>
              </a:rPr>
              <a:t> </a:t>
            </a:r>
            <a:r>
              <a:rPr lang="el-GR" altLang="el-GR" b="1" dirty="0" smtClean="0"/>
              <a:t>(</a:t>
            </a:r>
            <a:r>
              <a:rPr lang="en-US" altLang="el-GR" b="1" dirty="0" smtClean="0"/>
              <a:t>Antonio Gramsci</a:t>
            </a:r>
            <a:r>
              <a:rPr lang="el-GR" altLang="el-GR" b="1" dirty="0" smtClean="0"/>
              <a:t>)</a:t>
            </a:r>
          </a:p>
        </p:txBody>
      </p:sp>
      <p:sp>
        <p:nvSpPr>
          <p:cNvPr id="5" name="Slide Number Placeholder 4"/>
          <p:cNvSpPr>
            <a:spLocks noGrp="1"/>
          </p:cNvSpPr>
          <p:nvPr>
            <p:ph type="sldNum" sz="quarter" idx="11"/>
          </p:nvPr>
        </p:nvSpPr>
        <p:spPr/>
        <p:txBody>
          <a:bodyPr/>
          <a:lstStyle/>
          <a:p>
            <a:pPr>
              <a:defRPr/>
            </a:pPr>
            <a:fld id="{73560613-F0FB-4A47-9C07-BEE4FD175EC2}" type="slidenum">
              <a:rPr lang="el-GR" smtClean="0"/>
              <a:pPr>
                <a:defRPr/>
              </a:pPr>
              <a:t>75</a:t>
            </a:fld>
            <a:endParaRPr lang="el-G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Σχετικά με τα μαθήματα του προγραμματισμού ΗΥ </a:t>
            </a:r>
            <a:r>
              <a:rPr lang="el-GR" altLang="el-GR" dirty="0" smtClean="0"/>
              <a:t>(2)</a:t>
            </a:r>
            <a:endParaRPr lang="el-GR" dirty="0"/>
          </a:p>
        </p:txBody>
      </p:sp>
      <p:sp>
        <p:nvSpPr>
          <p:cNvPr id="3" name="Θέση περιεχομένου 2"/>
          <p:cNvSpPr>
            <a:spLocks noGrp="1"/>
          </p:cNvSpPr>
          <p:nvPr>
            <p:ph idx="1"/>
          </p:nvPr>
        </p:nvSpPr>
        <p:spPr>
          <a:xfrm>
            <a:off x="304800" y="1196752"/>
            <a:ext cx="8659688" cy="4968552"/>
          </a:xfrm>
          <a:solidFill>
            <a:schemeClr val="bg1">
              <a:alpha val="99000"/>
            </a:schemeClr>
          </a:solidFill>
        </p:spPr>
        <p:txBody>
          <a:bodyPr/>
          <a:lstStyle/>
          <a:p>
            <a:r>
              <a:rPr lang="el-GR" sz="2000" dirty="0" smtClean="0"/>
              <a:t>Η τέχνη του προγραμματισμού διαθέτει εγγενώς μια προϊούσα πολυπλοκότητα και δεν αποτελεί συστατικό της «δημοκρατίας της ακροαματικότητας».</a:t>
            </a:r>
          </a:p>
          <a:p>
            <a:r>
              <a:rPr lang="el-GR" sz="2000" dirty="0">
                <a:solidFill>
                  <a:srgbClr val="FF0000"/>
                </a:solidFill>
              </a:rPr>
              <a:t>Οι πρωτοετείς φοιτητές και φοιτήτριες είναι συνήθως αρνητικοί στη συστηματική ενασχόληση με τον προγραμματισμό, και αποφεύγουν να αναλαμβάνουν τις ευθύνες που αποδέχτηκαν με την είσοδό τους στο Τμήμα</a:t>
            </a:r>
            <a:r>
              <a:rPr lang="el-GR" sz="2000" dirty="0" smtClean="0">
                <a:solidFill>
                  <a:srgbClr val="FF0000"/>
                </a:solidFill>
              </a:rPr>
              <a:t>. Ωθούνται στην αναζήτηση της υποθετικής ασφάλειας που παρέχεται από την </a:t>
            </a:r>
            <a:r>
              <a:rPr lang="el-GR" sz="2000" dirty="0" err="1" smtClean="0">
                <a:solidFill>
                  <a:srgbClr val="FF0000"/>
                </a:solidFill>
              </a:rPr>
              <a:t>περιρρέουσα</a:t>
            </a:r>
            <a:r>
              <a:rPr lang="el-GR" sz="2000" dirty="0" smtClean="0">
                <a:solidFill>
                  <a:srgbClr val="FF0000"/>
                </a:solidFill>
              </a:rPr>
              <a:t> ατμόσφαιρα ναρκισσισμού.</a:t>
            </a:r>
          </a:p>
          <a:p>
            <a:r>
              <a:rPr lang="el-GR" sz="2000" dirty="0" smtClean="0"/>
              <a:t>Ο </a:t>
            </a:r>
            <a:r>
              <a:rPr lang="el-GR" sz="2000" dirty="0"/>
              <a:t>«φόβος» που δημιουργείται από την αποτυχία που επιβάλλει η λογική της ήσσονος προσπάθειας, επιδρά, σε μεγάλο βαθμό παραλυτικά, και στο επίπεδο της δημιουργικής προσπάθειας. </a:t>
            </a:r>
            <a:endParaRPr lang="el-GR" sz="2000" dirty="0" smtClean="0"/>
          </a:p>
          <a:p>
            <a:r>
              <a:rPr lang="el-GR" sz="2000" dirty="0" smtClean="0">
                <a:solidFill>
                  <a:srgbClr val="C00000"/>
                </a:solidFill>
              </a:rPr>
              <a:t>Η </a:t>
            </a:r>
            <a:r>
              <a:rPr lang="el-GR" sz="2000" dirty="0">
                <a:solidFill>
                  <a:srgbClr val="C00000"/>
                </a:solidFill>
              </a:rPr>
              <a:t>κριτική γνώση και η πνευματική διαύγεια </a:t>
            </a:r>
            <a:r>
              <a:rPr lang="el-GR" sz="2000" dirty="0" smtClean="0"/>
              <a:t>αποτελούν ουσιαστικές και πολύτιμες </a:t>
            </a:r>
            <a:r>
              <a:rPr lang="el-GR" sz="2000" dirty="0"/>
              <a:t>σανίδες </a:t>
            </a:r>
            <a:r>
              <a:rPr lang="el-GR" sz="2000" dirty="0" smtClean="0"/>
              <a:t>σωτηρίας.</a:t>
            </a:r>
          </a:p>
          <a:p>
            <a:endParaRPr lang="el-GR" sz="2000" dirty="0"/>
          </a:p>
        </p:txBody>
      </p:sp>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76</a:t>
            </a:fld>
            <a:endParaRPr lang="el-GR"/>
          </a:p>
        </p:txBody>
      </p:sp>
    </p:spTree>
    <p:extLst>
      <p:ext uri="{BB962C8B-B14F-4D97-AF65-F5344CB8AC3E}">
        <p14:creationId xmlns:p14="http://schemas.microsoft.com/office/powerpoint/2010/main" val="2368003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77</a:t>
            </a:fld>
            <a:endParaRPr lang="el-G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320"/>
            <a:ext cx="9144000" cy="6055360"/>
          </a:xfrm>
          <a:prstGeom prst="rect">
            <a:avLst/>
          </a:prstGeom>
        </p:spPr>
      </p:pic>
    </p:spTree>
    <p:extLst>
      <p:ext uri="{BB962C8B-B14F-4D97-AF65-F5344CB8AC3E}">
        <p14:creationId xmlns:p14="http://schemas.microsoft.com/office/powerpoint/2010/main" val="25511783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04800" y="332656"/>
            <a:ext cx="8534400" cy="5915744"/>
          </a:xfrm>
        </p:spPr>
        <p:txBody>
          <a:bodyPr/>
          <a:lstStyle/>
          <a:p>
            <a:r>
              <a:rPr lang="el-GR" sz="2600" b="1" dirty="0">
                <a:solidFill>
                  <a:srgbClr val="A50021"/>
                </a:solidFill>
              </a:rPr>
              <a:t>Ο μεγαλύτερος εχθρός της γνώσης δεν είναι η άγνοια, αλλά η ψευδαίσθηση της </a:t>
            </a:r>
            <a:r>
              <a:rPr lang="el-GR" sz="2600" b="1" dirty="0" smtClean="0">
                <a:solidFill>
                  <a:srgbClr val="A50021"/>
                </a:solidFill>
              </a:rPr>
              <a:t>γνώσης.</a:t>
            </a:r>
          </a:p>
          <a:p>
            <a:pPr marL="0" indent="0" algn="r">
              <a:buNone/>
            </a:pPr>
            <a:r>
              <a:rPr lang="en-US" sz="2600" dirty="0">
                <a:solidFill>
                  <a:srgbClr val="00B050"/>
                </a:solidFill>
              </a:rPr>
              <a:t>Stephen</a:t>
            </a:r>
            <a:r>
              <a:rPr lang="el-GR" sz="2600" dirty="0">
                <a:solidFill>
                  <a:srgbClr val="00B050"/>
                </a:solidFill>
              </a:rPr>
              <a:t> </a:t>
            </a:r>
            <a:r>
              <a:rPr lang="en-US" sz="2600" dirty="0" smtClean="0">
                <a:solidFill>
                  <a:srgbClr val="00B050"/>
                </a:solidFill>
              </a:rPr>
              <a:t>Hawking</a:t>
            </a:r>
            <a:endParaRPr lang="el-GR" sz="2600" dirty="0" smtClean="0">
              <a:solidFill>
                <a:srgbClr val="00B050"/>
              </a:solidFill>
            </a:endParaRPr>
          </a:p>
          <a:p>
            <a:pPr marL="0" indent="0" algn="r">
              <a:buNone/>
            </a:pPr>
            <a:endParaRPr lang="el-GR" sz="2600" dirty="0" smtClean="0">
              <a:solidFill>
                <a:srgbClr val="C00000"/>
              </a:solidFill>
              <a:latin typeface="Myriad Pro" panose="020B0503030403020204" pitchFamily="34" charset="0"/>
            </a:endParaRPr>
          </a:p>
          <a:p>
            <a:r>
              <a:rPr lang="en-US" sz="2600" b="1" dirty="0" smtClean="0">
                <a:solidFill>
                  <a:srgbClr val="0000FF"/>
                </a:solidFill>
              </a:rPr>
              <a:t>It </a:t>
            </a:r>
            <a:r>
              <a:rPr lang="en-US" sz="2600" b="1" dirty="0">
                <a:solidFill>
                  <a:srgbClr val="0000FF"/>
                </a:solidFill>
              </a:rPr>
              <a:t>is not enough to have a good mind; </a:t>
            </a:r>
            <a:r>
              <a:rPr lang="en-US" sz="2600" b="1" dirty="0" smtClean="0">
                <a:solidFill>
                  <a:srgbClr val="0000FF"/>
                </a:solidFill>
              </a:rPr>
              <a:t>the </a:t>
            </a:r>
            <a:r>
              <a:rPr lang="en-US" sz="2600" b="1" dirty="0">
                <a:solidFill>
                  <a:srgbClr val="0000FF"/>
                </a:solidFill>
              </a:rPr>
              <a:t>main thing is to use it well</a:t>
            </a:r>
            <a:r>
              <a:rPr lang="en-US" sz="2600" b="1" dirty="0" smtClean="0">
                <a:solidFill>
                  <a:srgbClr val="0000FF"/>
                </a:solidFill>
              </a:rPr>
              <a:t>.</a:t>
            </a:r>
            <a:endParaRPr lang="el-GR" sz="2600" b="1" dirty="0" smtClean="0">
              <a:solidFill>
                <a:srgbClr val="0000FF"/>
              </a:solidFill>
            </a:endParaRPr>
          </a:p>
          <a:p>
            <a:pPr marL="0" indent="0" algn="r">
              <a:buNone/>
            </a:pPr>
            <a:r>
              <a:rPr lang="en-US" sz="2600" dirty="0" smtClean="0">
                <a:solidFill>
                  <a:srgbClr val="00B050"/>
                </a:solidFill>
              </a:rPr>
              <a:t>Rene Descartes</a:t>
            </a:r>
            <a:endParaRPr lang="el-GR" sz="2600" dirty="0" smtClean="0">
              <a:solidFill>
                <a:srgbClr val="00B050"/>
              </a:solidFill>
            </a:endParaRPr>
          </a:p>
          <a:p>
            <a:endParaRPr lang="el-GR" sz="2600" b="1" dirty="0" smtClean="0">
              <a:solidFill>
                <a:srgbClr val="CC6600"/>
              </a:solidFill>
            </a:endParaRPr>
          </a:p>
          <a:p>
            <a:r>
              <a:rPr lang="el-GR" sz="2600" b="1" dirty="0" smtClean="0">
                <a:solidFill>
                  <a:srgbClr val="CC6600"/>
                </a:solidFill>
              </a:rPr>
              <a:t>Γίνε </a:t>
            </a:r>
            <a:r>
              <a:rPr lang="el-GR" sz="2600" b="1" dirty="0">
                <a:solidFill>
                  <a:srgbClr val="CC6600"/>
                </a:solidFill>
              </a:rPr>
              <a:t>Εσύ, Το Μέτρο Ποιοτικής Σύγκρισης. Μερικοί άνθρωποι, δεν αντιλαμβάνονται ότι υπάρχουν Περιβάλλοντα στα οποία η Αριστεία είναι το αναμενόμενο</a:t>
            </a:r>
            <a:r>
              <a:rPr lang="el-GR" sz="2600" b="1" dirty="0" smtClean="0">
                <a:solidFill>
                  <a:srgbClr val="CC6600"/>
                </a:solidFill>
              </a:rPr>
              <a:t>.</a:t>
            </a:r>
          </a:p>
          <a:p>
            <a:pPr marL="0" indent="0" algn="r">
              <a:buNone/>
            </a:pPr>
            <a:r>
              <a:rPr lang="en-US" sz="2600" dirty="0">
                <a:solidFill>
                  <a:srgbClr val="00B050"/>
                </a:solidFill>
              </a:rPr>
              <a:t>Steve </a:t>
            </a:r>
            <a:r>
              <a:rPr lang="en-US" sz="2600" dirty="0" err="1">
                <a:solidFill>
                  <a:srgbClr val="00B050"/>
                </a:solidFill>
              </a:rPr>
              <a:t>Jobbs</a:t>
            </a:r>
            <a:endParaRPr lang="el-GR" sz="2600" dirty="0">
              <a:solidFill>
                <a:srgbClr val="00B050"/>
              </a:solidFill>
            </a:endParaRPr>
          </a:p>
          <a:p>
            <a:pPr algn="r"/>
            <a:endParaRPr lang="el-GR" sz="2600" b="1" dirty="0">
              <a:solidFill>
                <a:srgbClr val="CC6600"/>
              </a:solidFill>
            </a:endParaRPr>
          </a:p>
          <a:p>
            <a:pPr marL="0" indent="0" algn="r">
              <a:buNone/>
            </a:pPr>
            <a:endParaRPr lang="en-US" sz="2600" dirty="0">
              <a:solidFill>
                <a:srgbClr val="00B050"/>
              </a:solidFill>
            </a:endParaRPr>
          </a:p>
          <a:p>
            <a:pPr marL="0" indent="0" algn="r">
              <a:buNone/>
            </a:pPr>
            <a:endParaRPr lang="el-GR" sz="2600" dirty="0"/>
          </a:p>
        </p:txBody>
      </p:sp>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78</a:t>
            </a:fld>
            <a:endParaRPr lang="el-GR"/>
          </a:p>
        </p:txBody>
      </p:sp>
    </p:spTree>
    <p:extLst>
      <p:ext uri="{BB962C8B-B14F-4D97-AF65-F5344CB8AC3E}">
        <p14:creationId xmlns:p14="http://schemas.microsoft.com/office/powerpoint/2010/main" val="18343370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pPr marL="0" indent="0">
              <a:buNone/>
            </a:pPr>
            <a:r>
              <a:rPr lang="el-GR" b="1" dirty="0">
                <a:solidFill>
                  <a:srgbClr val="0070C0"/>
                </a:solidFill>
              </a:rPr>
              <a:t>Αν σε δεχτώ όπως είσαι, θα σε κάνω χειρότερο. Αν όμως σε αντιμετωπίσω σαν να είσαι αυτό που είσαι ικανός να γίνεις, θα σε βοηθήσω να το πετύχεις</a:t>
            </a:r>
            <a:r>
              <a:rPr lang="el-GR" b="1" dirty="0">
                <a:solidFill>
                  <a:srgbClr val="3366FF"/>
                </a:solidFill>
              </a:rPr>
              <a:t>.</a:t>
            </a:r>
          </a:p>
          <a:p>
            <a:pPr marL="0" indent="0" algn="r">
              <a:buNone/>
            </a:pPr>
            <a:r>
              <a:rPr lang="en-US" dirty="0"/>
              <a:t>Johann Wolfgang von Goethe</a:t>
            </a:r>
            <a:endParaRPr lang="el-GR" altLang="el-GR" dirty="0"/>
          </a:p>
          <a:p>
            <a:pPr marL="0" indent="0">
              <a:buNone/>
            </a:pPr>
            <a:endParaRPr lang="el-GR" dirty="0"/>
          </a:p>
        </p:txBody>
      </p:sp>
      <p:sp>
        <p:nvSpPr>
          <p:cNvPr id="4" name="Θέση αριθμού διαφάνειας 3"/>
          <p:cNvSpPr>
            <a:spLocks noGrp="1"/>
          </p:cNvSpPr>
          <p:nvPr>
            <p:ph type="sldNum" sz="quarter" idx="11"/>
          </p:nvPr>
        </p:nvSpPr>
        <p:spPr/>
        <p:txBody>
          <a:bodyPr/>
          <a:lstStyle/>
          <a:p>
            <a:pPr>
              <a:defRPr/>
            </a:pPr>
            <a:fld id="{286098AD-A67C-4E03-85A9-501A6495CC83}" type="slidenum">
              <a:rPr lang="el-GR" smtClean="0"/>
              <a:pPr>
                <a:defRPr/>
              </a:pPr>
              <a:t>79</a:t>
            </a:fld>
            <a:endParaRPr lang="el-GR" dirty="0"/>
          </a:p>
        </p:txBody>
      </p:sp>
    </p:spTree>
    <p:extLst>
      <p:ext uri="{BB962C8B-B14F-4D97-AF65-F5344CB8AC3E}">
        <p14:creationId xmlns:p14="http://schemas.microsoft.com/office/powerpoint/2010/main" val="1247536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C2263640-E55B-4E85-98E8-8F7198794CA1}" type="slidenum">
              <a:rPr lang="el-GR" smtClean="0"/>
              <a:pPr>
                <a:defRPr/>
              </a:pPr>
              <a:t>8</a:t>
            </a:fld>
            <a:endParaRPr lang="el-GR"/>
          </a:p>
        </p:txBody>
      </p:sp>
      <p:sp>
        <p:nvSpPr>
          <p:cNvPr id="12290" name="Title 1"/>
          <p:cNvSpPr>
            <a:spLocks noGrp="1"/>
          </p:cNvSpPr>
          <p:nvPr>
            <p:ph type="title"/>
          </p:nvPr>
        </p:nvSpPr>
        <p:spPr>
          <a:xfrm>
            <a:off x="251520" y="162709"/>
            <a:ext cx="8713787" cy="762000"/>
          </a:xfrm>
        </p:spPr>
        <p:txBody>
          <a:bodyPr/>
          <a:lstStyle/>
          <a:p>
            <a:r>
              <a:rPr lang="en-US" sz="2000" dirty="0"/>
              <a:t>https://www.tiobe.com/tiobe-index/</a:t>
            </a:r>
            <a:endParaRPr lang="el-GR" altLang="el-GR" sz="2000" b="1" dirty="0" smtClean="0"/>
          </a:p>
        </p:txBody>
      </p:sp>
      <p:sp>
        <p:nvSpPr>
          <p:cNvPr id="2" name="TextBox 1"/>
          <p:cNvSpPr txBox="1"/>
          <p:nvPr/>
        </p:nvSpPr>
        <p:spPr>
          <a:xfrm>
            <a:off x="3563888" y="1196752"/>
            <a:ext cx="2880320" cy="461665"/>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b="1" dirty="0" smtClean="0">
                <a:solidFill>
                  <a:srgbClr val="C00000"/>
                </a:solidFill>
                <a:latin typeface="+mn-lt"/>
              </a:rPr>
              <a:t>Γιατί η γλώσσα </a:t>
            </a:r>
            <a:r>
              <a:rPr lang="en-US" b="1" dirty="0" smtClean="0">
                <a:solidFill>
                  <a:srgbClr val="C00000"/>
                </a:solidFill>
                <a:latin typeface="+mn-lt"/>
              </a:rPr>
              <a:t>C;</a:t>
            </a:r>
            <a:endParaRPr lang="el-GR" b="1" dirty="0">
              <a:solidFill>
                <a:srgbClr val="C00000"/>
              </a:solidFill>
              <a:latin typeface="+mn-lt"/>
            </a:endParaRPr>
          </a:p>
        </p:txBody>
      </p:sp>
      <p:pic>
        <p:nvPicPr>
          <p:cNvPr id="4" name="Picture 3"/>
          <p:cNvPicPr>
            <a:picLocks noChangeAspect="1"/>
          </p:cNvPicPr>
          <p:nvPr/>
        </p:nvPicPr>
        <p:blipFill>
          <a:blip r:embed="rId2"/>
          <a:stretch>
            <a:fillRect/>
          </a:stretch>
        </p:blipFill>
        <p:spPr>
          <a:xfrm>
            <a:off x="0" y="1916832"/>
            <a:ext cx="9144000" cy="2386557"/>
          </a:xfrm>
          <a:prstGeom prst="rect">
            <a:avLst/>
          </a:prstGeom>
        </p:spPr>
      </p:pic>
    </p:spTree>
    <p:extLst>
      <p:ext uri="{BB962C8B-B14F-4D97-AF65-F5344CB8AC3E}">
        <p14:creationId xmlns:p14="http://schemas.microsoft.com/office/powerpoint/2010/main" val="27081353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476672"/>
            <a:ext cx="8208912" cy="5688632"/>
          </a:xfrm>
        </p:spPr>
        <p:txBody>
          <a:bodyPr>
            <a:noAutofit/>
          </a:bodyPr>
          <a:lstStyle/>
          <a:p>
            <a:pPr>
              <a:lnSpc>
                <a:spcPct val="100000"/>
              </a:lnSpc>
            </a:pPr>
            <a:r>
              <a:rPr lang="el-GR" sz="2400" b="1" dirty="0" smtClean="0">
                <a:solidFill>
                  <a:srgbClr val="00B0F0"/>
                </a:solidFill>
              </a:rPr>
              <a:t>Χρησιμοποιείστε </a:t>
            </a:r>
            <a:r>
              <a:rPr lang="el-GR" sz="2400" b="1" dirty="0">
                <a:solidFill>
                  <a:srgbClr val="00B0F0"/>
                </a:solidFill>
              </a:rPr>
              <a:t>τις γνώσεις σας για να υπερασπιστείτε τον εαυτό σας </a:t>
            </a:r>
            <a:r>
              <a:rPr lang="el-GR" sz="2400" b="1" dirty="0"/>
              <a:t>και να υπερασπιστείτε αυτούς που δεν έχουν αυτές τις γνώσεις. </a:t>
            </a:r>
            <a:endParaRPr lang="el-GR" sz="2400" b="1" dirty="0" smtClean="0"/>
          </a:p>
          <a:p>
            <a:pPr>
              <a:lnSpc>
                <a:spcPct val="100000"/>
              </a:lnSpc>
            </a:pPr>
            <a:r>
              <a:rPr lang="el-GR" sz="2400" b="1" dirty="0" smtClean="0">
                <a:solidFill>
                  <a:srgbClr val="FF0000"/>
                </a:solidFill>
              </a:rPr>
              <a:t>Μην </a:t>
            </a:r>
            <a:r>
              <a:rPr lang="el-GR" sz="2400" b="1" dirty="0">
                <a:solidFill>
                  <a:srgbClr val="FF0000"/>
                </a:solidFill>
              </a:rPr>
              <a:t>είστε θεατές αλλά πρωταγωνιστές της </a:t>
            </a:r>
            <a:r>
              <a:rPr lang="el-GR" sz="2400" b="1" dirty="0" smtClean="0">
                <a:solidFill>
                  <a:srgbClr val="FF0000"/>
                </a:solidFill>
              </a:rPr>
              <a:t>ιστορίας</a:t>
            </a:r>
            <a:r>
              <a:rPr lang="el-GR" sz="2400" b="1" dirty="0" smtClean="0"/>
              <a:t>: </a:t>
            </a:r>
            <a:r>
              <a:rPr lang="el-GR" sz="2400" b="1" dirty="0"/>
              <a:t>μπείτε μέσα, λερώστε τα χέρια σας, δαγκώστε τη ζωή, μην προσαρμοστείτε, αφοσιωθείτε, </a:t>
            </a:r>
            <a:r>
              <a:rPr lang="el-GR" sz="2400" b="1" dirty="0">
                <a:solidFill>
                  <a:srgbClr val="00B0F0"/>
                </a:solidFill>
              </a:rPr>
              <a:t>μην εγκαταλείπετε ποτέ την επιδίωξη των στόχων σας</a:t>
            </a:r>
            <a:r>
              <a:rPr lang="el-GR" sz="2400" b="1" dirty="0"/>
              <a:t>, ακόμα και τους πιο φιλόδοξους, βάλτε στους ώμους σας αυτούς που δεν μπορούν να το κάνουν: </a:t>
            </a:r>
            <a:r>
              <a:rPr lang="el-GR" sz="2400" b="1" dirty="0">
                <a:solidFill>
                  <a:srgbClr val="FF0000"/>
                </a:solidFill>
              </a:rPr>
              <a:t>δεν είστε το μέλλον, είστε το παρόν. </a:t>
            </a:r>
          </a:p>
          <a:p>
            <a:pPr marL="0" indent="0">
              <a:lnSpc>
                <a:spcPct val="100000"/>
              </a:lnSpc>
              <a:buNone/>
            </a:pPr>
            <a:endParaRPr lang="el-GR" sz="2400" b="1" dirty="0"/>
          </a:p>
        </p:txBody>
      </p:sp>
      <p:sp>
        <p:nvSpPr>
          <p:cNvPr id="2" name="Slide Number Placeholder 1"/>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08D3109-3CCD-4652-818B-88C24B44004C}" type="slidenum">
              <a:rPr lang="el-GR" sz="1400" b="1">
                <a:solidFill>
                  <a:srgbClr val="0000FF"/>
                </a:solidFill>
                <a:latin typeface="+mn-lt"/>
              </a:rPr>
              <a:pPr algn="r"/>
              <a:t>80</a:t>
            </a:fld>
            <a:endParaRPr lang="el-GR" sz="1400" b="1">
              <a:solidFill>
                <a:srgbClr val="0000FF"/>
              </a:solidFill>
              <a:latin typeface="+mn-lt"/>
            </a:endParaRPr>
          </a:p>
        </p:txBody>
      </p:sp>
      <p:sp>
        <p:nvSpPr>
          <p:cNvPr id="4" name="TextBox 3"/>
          <p:cNvSpPr txBox="1"/>
          <p:nvPr/>
        </p:nvSpPr>
        <p:spPr>
          <a:xfrm>
            <a:off x="4572000" y="4725144"/>
            <a:ext cx="3600400" cy="830997"/>
          </a:xfrm>
          <a:prstGeom prst="rect">
            <a:avLst/>
          </a:prstGeom>
          <a:noFill/>
          <a:ln w="19050">
            <a:solidFill>
              <a:srgbClr val="0000FF"/>
            </a:solidFill>
          </a:ln>
        </p:spPr>
        <p:txBody>
          <a:bodyPr wrap="square" rtlCol="0">
            <a:spAutoFit/>
          </a:bodyPr>
          <a:lstStyle/>
          <a:p>
            <a:r>
              <a:rPr lang="el-GR" b="1" dirty="0" err="1">
                <a:solidFill>
                  <a:srgbClr val="0000FF"/>
                </a:solidFill>
                <a:latin typeface="+mn-lt"/>
              </a:rPr>
              <a:t>Σέρτζιο</a:t>
            </a:r>
            <a:r>
              <a:rPr lang="el-GR" b="1" dirty="0">
                <a:solidFill>
                  <a:srgbClr val="0000FF"/>
                </a:solidFill>
                <a:latin typeface="+mn-lt"/>
              </a:rPr>
              <a:t> </a:t>
            </a:r>
            <a:r>
              <a:rPr lang="el-GR" b="1" dirty="0" err="1">
                <a:solidFill>
                  <a:srgbClr val="0000FF"/>
                </a:solidFill>
                <a:latin typeface="+mn-lt"/>
              </a:rPr>
              <a:t>Ματαρέλα</a:t>
            </a:r>
            <a:r>
              <a:rPr lang="en-US" b="1" dirty="0">
                <a:solidFill>
                  <a:srgbClr val="0000FF"/>
                </a:solidFill>
                <a:latin typeface="+mn-lt"/>
              </a:rPr>
              <a:t>, </a:t>
            </a:r>
            <a:r>
              <a:rPr lang="el-GR" b="1" dirty="0" err="1">
                <a:solidFill>
                  <a:srgbClr val="0000FF"/>
                </a:solidFill>
                <a:latin typeface="+mn-lt"/>
              </a:rPr>
              <a:t>ΠτΔ</a:t>
            </a:r>
            <a:r>
              <a:rPr lang="el-GR" b="1" dirty="0">
                <a:solidFill>
                  <a:srgbClr val="0000FF"/>
                </a:solidFill>
                <a:latin typeface="+mn-lt"/>
              </a:rPr>
              <a:t>, Ιταλία, </a:t>
            </a:r>
            <a:r>
              <a:rPr lang="el-GR" b="1" dirty="0" smtClean="0">
                <a:solidFill>
                  <a:srgbClr val="0000FF"/>
                </a:solidFill>
                <a:latin typeface="+mn-lt"/>
              </a:rPr>
              <a:t>2021</a:t>
            </a:r>
            <a:endParaRPr lang="el-GR" dirty="0">
              <a:latin typeface="+mn-lt"/>
            </a:endParaRPr>
          </a:p>
        </p:txBody>
      </p:sp>
    </p:spTree>
    <p:extLst>
      <p:ext uri="{BB962C8B-B14F-4D97-AF65-F5344CB8AC3E}">
        <p14:creationId xmlns:p14="http://schemas.microsoft.com/office/powerpoint/2010/main" val="419185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532798"/>
          </a:xfrm>
        </p:spPr>
        <p:txBody>
          <a:bodyPr>
            <a:normAutofit fontScale="90000"/>
          </a:bodyPr>
          <a:lstStyle/>
          <a:p>
            <a:r>
              <a:rPr lang="en-US" dirty="0"/>
              <a:t>Links</a:t>
            </a:r>
            <a:endParaRPr lang="el-GR" dirty="0"/>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rgbClr val="008080"/>
                </a:solidFill>
                <a:latin typeface="+mn-lt"/>
              </a:rPr>
              <a:pPr algn="r"/>
              <a:t>81</a:t>
            </a:fld>
            <a:endParaRPr lang="el-GR" sz="1400" b="1">
              <a:solidFill>
                <a:srgbClr val="008080"/>
              </a:solidFill>
              <a:latin typeface="+mn-lt"/>
            </a:endParaRPr>
          </a:p>
        </p:txBody>
      </p:sp>
      <p:grpSp>
        <p:nvGrpSpPr>
          <p:cNvPr id="3" name="Ομάδα 2"/>
          <p:cNvGrpSpPr/>
          <p:nvPr/>
        </p:nvGrpSpPr>
        <p:grpSpPr>
          <a:xfrm>
            <a:off x="308905" y="764704"/>
            <a:ext cx="8352928" cy="3640754"/>
            <a:chOff x="498599" y="1078166"/>
            <a:chExt cx="8352928" cy="2890215"/>
          </a:xfrm>
        </p:grpSpPr>
        <p:sp>
          <p:nvSpPr>
            <p:cNvPr id="10" name="Ορθογώνιο 9"/>
            <p:cNvSpPr/>
            <p:nvPr/>
          </p:nvSpPr>
          <p:spPr>
            <a:xfrm>
              <a:off x="564257" y="1771898"/>
              <a:ext cx="8208912" cy="293194"/>
            </a:xfrm>
            <a:prstGeom prst="rect">
              <a:avLst/>
            </a:prstGeom>
          </p:spPr>
          <p:txBody>
            <a:bodyPr wrap="square">
              <a:spAutoFit/>
            </a:bodyPr>
            <a:lstStyle/>
            <a:p>
              <a:r>
                <a:rPr lang="el-GR" sz="1800" dirty="0">
                  <a:solidFill>
                    <a:srgbClr val="0000FF"/>
                  </a:solidFill>
                  <a:latin typeface="Comic Sans MS" panose="030F0702030302020204" pitchFamily="66" charset="0"/>
                </a:rPr>
                <a:t>https://www.weforum.org/platforms/shaping-the-future-of-production</a:t>
              </a:r>
            </a:p>
          </p:txBody>
        </p:sp>
        <p:sp>
          <p:nvSpPr>
            <p:cNvPr id="5" name="Ορθογώνιο 4"/>
            <p:cNvSpPr/>
            <p:nvPr/>
          </p:nvSpPr>
          <p:spPr>
            <a:xfrm>
              <a:off x="563474" y="1078166"/>
              <a:ext cx="8123326" cy="513090"/>
            </a:xfrm>
            <a:prstGeom prst="rect">
              <a:avLst/>
            </a:prstGeom>
          </p:spPr>
          <p:txBody>
            <a:bodyPr wrap="square">
              <a:spAutoFit/>
            </a:bodyPr>
            <a:lstStyle/>
            <a:p>
              <a:r>
                <a:rPr lang="en-US" sz="1800" dirty="0">
                  <a:solidFill>
                    <a:srgbClr val="0000FF"/>
                  </a:solidFill>
                  <a:latin typeface="Comic Sans MS" panose="030F0702030302020204" pitchFamily="66" charset="0"/>
                </a:rPr>
                <a:t>https://www.weforum.org/agenda/2019/01/the-hard-and-soft-skills-to-futureproof-your-career-according-to-linkedin/</a:t>
              </a:r>
              <a:endParaRPr lang="el-GR" sz="1800" dirty="0">
                <a:solidFill>
                  <a:srgbClr val="0000FF"/>
                </a:solidFill>
                <a:latin typeface="Comic Sans MS" panose="030F0702030302020204" pitchFamily="66" charset="0"/>
              </a:endParaRPr>
            </a:p>
          </p:txBody>
        </p:sp>
        <p:sp>
          <p:nvSpPr>
            <p:cNvPr id="7" name="Ορθογώνιο 6"/>
            <p:cNvSpPr/>
            <p:nvPr/>
          </p:nvSpPr>
          <p:spPr>
            <a:xfrm>
              <a:off x="563474" y="2211810"/>
              <a:ext cx="7848872" cy="513090"/>
            </a:xfrm>
            <a:prstGeom prst="rect">
              <a:avLst/>
            </a:prstGeom>
          </p:spPr>
          <p:txBody>
            <a:bodyPr wrap="square">
              <a:spAutoFit/>
            </a:bodyPr>
            <a:lstStyle/>
            <a:p>
              <a:r>
                <a:rPr lang="en-US" sz="1800" dirty="0">
                  <a:solidFill>
                    <a:srgbClr val="0000FF"/>
                  </a:solidFill>
                  <a:latin typeface="Comic Sans MS" panose="030F0702030302020204" pitchFamily="66" charset="0"/>
                </a:rPr>
                <a:t>https://intelligence.weforum.org/topics/a1Gb0000000pTDREA2?tab=publications</a:t>
              </a:r>
              <a:endParaRPr lang="el-GR" sz="1800" dirty="0">
                <a:solidFill>
                  <a:srgbClr val="0000FF"/>
                </a:solidFill>
                <a:latin typeface="Comic Sans MS" panose="030F0702030302020204" pitchFamily="66" charset="0"/>
              </a:endParaRPr>
            </a:p>
          </p:txBody>
        </p:sp>
        <p:sp>
          <p:nvSpPr>
            <p:cNvPr id="8" name="Ορθογώνιο 7"/>
            <p:cNvSpPr/>
            <p:nvPr/>
          </p:nvSpPr>
          <p:spPr>
            <a:xfrm>
              <a:off x="498599" y="3455291"/>
              <a:ext cx="8352928" cy="513090"/>
            </a:xfrm>
            <a:prstGeom prst="rect">
              <a:avLst/>
            </a:prstGeom>
          </p:spPr>
          <p:txBody>
            <a:bodyPr wrap="square">
              <a:spAutoFit/>
            </a:bodyPr>
            <a:lstStyle/>
            <a:p>
              <a:r>
                <a:rPr lang="en-US" sz="1800" dirty="0">
                  <a:solidFill>
                    <a:srgbClr val="0000FF"/>
                  </a:solidFill>
                  <a:latin typeface="Comic Sans MS" panose="030F0702030302020204" pitchFamily="66" charset="0"/>
                </a:rPr>
                <a:t>https://www2.deloitte.com/us/en/insights/industry/manufacturing/future-of-work-manufacturing-jobs-in-digital-era.html</a:t>
              </a:r>
              <a:endParaRPr lang="el-GR" sz="1800" dirty="0">
                <a:solidFill>
                  <a:srgbClr val="0000FF"/>
                </a:solidFill>
                <a:latin typeface="Comic Sans MS" panose="030F0702030302020204" pitchFamily="66" charset="0"/>
              </a:endParaRPr>
            </a:p>
          </p:txBody>
        </p:sp>
      </p:grpSp>
      <p:sp>
        <p:nvSpPr>
          <p:cNvPr id="11" name="Ορθογώνιο 10"/>
          <p:cNvSpPr/>
          <p:nvPr/>
        </p:nvSpPr>
        <p:spPr>
          <a:xfrm>
            <a:off x="299230" y="4587299"/>
            <a:ext cx="8387569" cy="646331"/>
          </a:xfrm>
          <a:prstGeom prst="rect">
            <a:avLst/>
          </a:prstGeom>
        </p:spPr>
        <p:txBody>
          <a:bodyPr wrap="square">
            <a:spAutoFit/>
          </a:bodyPr>
          <a:lstStyle/>
          <a:p>
            <a:r>
              <a:rPr lang="en-US" sz="1800" dirty="0">
                <a:solidFill>
                  <a:srgbClr val="C00000"/>
                </a:solidFill>
                <a:latin typeface="+mj-lt"/>
              </a:rPr>
              <a:t>https://op.europa.eu/el/publication-detail/-/publication/845051d4-4ed8-11ea-aece-01aa75ed71a1</a:t>
            </a:r>
            <a:endParaRPr lang="el-GR" sz="1800" dirty="0">
              <a:solidFill>
                <a:srgbClr val="C00000"/>
              </a:solidFill>
              <a:latin typeface="+mj-lt"/>
            </a:endParaRPr>
          </a:p>
        </p:txBody>
      </p:sp>
      <p:sp>
        <p:nvSpPr>
          <p:cNvPr id="12" name="Ορθογώνιο 11"/>
          <p:cNvSpPr/>
          <p:nvPr/>
        </p:nvSpPr>
        <p:spPr>
          <a:xfrm>
            <a:off x="324185" y="5592285"/>
            <a:ext cx="3567002" cy="369332"/>
          </a:xfrm>
          <a:prstGeom prst="rect">
            <a:avLst/>
          </a:prstGeom>
        </p:spPr>
        <p:txBody>
          <a:bodyPr wrap="square">
            <a:spAutoFit/>
          </a:bodyPr>
          <a:lstStyle/>
          <a:p>
            <a:r>
              <a:rPr lang="en-US" sz="1800" dirty="0">
                <a:solidFill>
                  <a:srgbClr val="C00000"/>
                </a:solidFill>
                <a:latin typeface="+mj-lt"/>
              </a:rPr>
              <a:t>https://www.iise.org/Home/</a:t>
            </a:r>
            <a:endParaRPr lang="el-GR" sz="1800" dirty="0">
              <a:solidFill>
                <a:srgbClr val="C00000"/>
              </a:solidFill>
              <a:latin typeface="+mj-lt"/>
            </a:endParaRPr>
          </a:p>
        </p:txBody>
      </p:sp>
      <p:sp>
        <p:nvSpPr>
          <p:cNvPr id="13" name="Ορθογώνιο 12"/>
          <p:cNvSpPr/>
          <p:nvPr/>
        </p:nvSpPr>
        <p:spPr>
          <a:xfrm>
            <a:off x="299231" y="6227939"/>
            <a:ext cx="3805850" cy="369332"/>
          </a:xfrm>
          <a:prstGeom prst="rect">
            <a:avLst/>
          </a:prstGeom>
        </p:spPr>
        <p:txBody>
          <a:bodyPr wrap="square">
            <a:spAutoFit/>
          </a:bodyPr>
          <a:lstStyle/>
          <a:p>
            <a:r>
              <a:rPr lang="en-US" sz="1800" dirty="0">
                <a:solidFill>
                  <a:srgbClr val="C00000"/>
                </a:solidFill>
                <a:latin typeface="+mj-lt"/>
              </a:rPr>
              <a:t>https://www.iiconsortium.org/</a:t>
            </a:r>
            <a:endParaRPr lang="el-GR" sz="1800" dirty="0">
              <a:solidFill>
                <a:srgbClr val="C00000"/>
              </a:solidFill>
              <a:latin typeface="+mj-lt"/>
            </a:endParaRPr>
          </a:p>
        </p:txBody>
      </p:sp>
      <p:sp>
        <p:nvSpPr>
          <p:cNvPr id="14" name="Ορθογώνιο 13"/>
          <p:cNvSpPr/>
          <p:nvPr/>
        </p:nvSpPr>
        <p:spPr>
          <a:xfrm>
            <a:off x="372815" y="2979635"/>
            <a:ext cx="8289017" cy="646331"/>
          </a:xfrm>
          <a:prstGeom prst="rect">
            <a:avLst/>
          </a:prstGeom>
        </p:spPr>
        <p:txBody>
          <a:bodyPr wrap="square">
            <a:spAutoFit/>
          </a:bodyPr>
          <a:lstStyle/>
          <a:p>
            <a:r>
              <a:rPr lang="en-US" sz="1800" dirty="0">
                <a:solidFill>
                  <a:srgbClr val="C00000"/>
                </a:solidFill>
                <a:latin typeface="+mj-lt"/>
              </a:rPr>
              <a:t>https://www.weforum.org/reports/jobs-of-tomorrow-mapping-opportunity-in-the-new-economy</a:t>
            </a:r>
            <a:endParaRPr lang="el-GR" sz="1800" dirty="0">
              <a:solidFill>
                <a:srgbClr val="C00000"/>
              </a:solidFill>
              <a:latin typeface="+mj-lt"/>
            </a:endParaRPr>
          </a:p>
        </p:txBody>
      </p:sp>
    </p:spTree>
    <p:extLst>
      <p:ext uri="{BB962C8B-B14F-4D97-AF65-F5344CB8AC3E}">
        <p14:creationId xmlns:p14="http://schemas.microsoft.com/office/powerpoint/2010/main" val="227329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Very Long Term </a:t>
            </a:r>
            <a:r>
              <a:rPr lang="en-US" b="1" dirty="0" smtClean="0"/>
              <a:t>History</a:t>
            </a:r>
            <a:endParaRPr lang="el-GR" dirty="0"/>
          </a:p>
        </p:txBody>
      </p:sp>
      <p:sp>
        <p:nvSpPr>
          <p:cNvPr id="4" name="Slide Number Placeholder 3"/>
          <p:cNvSpPr>
            <a:spLocks noGrp="1"/>
          </p:cNvSpPr>
          <p:nvPr>
            <p:ph type="sldNum" sz="quarter" idx="11"/>
          </p:nvPr>
        </p:nvSpPr>
        <p:spPr/>
        <p:txBody>
          <a:bodyPr/>
          <a:lstStyle/>
          <a:p>
            <a:pPr>
              <a:defRPr/>
            </a:pPr>
            <a:fld id="{286098AD-A67C-4E03-85A9-501A6495CC83}" type="slidenum">
              <a:rPr lang="el-GR" smtClean="0"/>
              <a:pPr>
                <a:defRPr/>
              </a:pPr>
              <a:t>9</a:t>
            </a:fld>
            <a:endParaRPr lang="el-GR"/>
          </a:p>
        </p:txBody>
      </p:sp>
      <p:pic>
        <p:nvPicPr>
          <p:cNvPr id="5" name="Picture 4"/>
          <p:cNvPicPr>
            <a:picLocks noChangeAspect="1"/>
          </p:cNvPicPr>
          <p:nvPr/>
        </p:nvPicPr>
        <p:blipFill>
          <a:blip r:embed="rId2"/>
          <a:stretch>
            <a:fillRect/>
          </a:stretch>
        </p:blipFill>
        <p:spPr>
          <a:xfrm>
            <a:off x="0" y="1196752"/>
            <a:ext cx="9144000" cy="3820874"/>
          </a:xfrm>
          <a:prstGeom prst="rect">
            <a:avLst/>
          </a:prstGeom>
        </p:spPr>
      </p:pic>
      <p:sp>
        <p:nvSpPr>
          <p:cNvPr id="7" name="Oval 6"/>
          <p:cNvSpPr/>
          <p:nvPr/>
        </p:nvSpPr>
        <p:spPr>
          <a:xfrm>
            <a:off x="-324544" y="1628800"/>
            <a:ext cx="9577064"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76622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TotalTime>
  <Words>4027</Words>
  <Application>Microsoft Office PowerPoint</Application>
  <PresentationFormat>On-screen Show (4:3)</PresentationFormat>
  <Paragraphs>409</Paragraphs>
  <Slides>81</Slides>
  <Notes>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0" baseType="lpstr">
      <vt:lpstr>MS PGothic</vt:lpstr>
      <vt:lpstr>Arial</vt:lpstr>
      <vt:lpstr>Calibri</vt:lpstr>
      <vt:lpstr>Comic Sans MS</vt:lpstr>
      <vt:lpstr>Myriad Pro</vt:lpstr>
      <vt:lpstr>Times New Roman</vt:lpstr>
      <vt:lpstr>Wingdings</vt:lpstr>
      <vt:lpstr>Προεπιλεγμένη σχεδίαση</vt:lpstr>
      <vt:lpstr>Worksheet</vt:lpstr>
      <vt:lpstr>ΕΙΣΑΓΩΓΗ ΣΤΗΝ ΕΠΙΣΤΗΜΗ ΤΩΝ ΥΠΟΛΟΓΙΣΤΩΝ</vt:lpstr>
      <vt:lpstr>Βοηθοί Εργαστηρίων</vt:lpstr>
      <vt:lpstr>Ακαδημαϊκό Ημερολόγιο</vt:lpstr>
      <vt:lpstr>Περιεχόμενα Μαθήματος</vt:lpstr>
      <vt:lpstr>Το περιβάλλον ανάπτυξης προγράμματος (ΕΡΓΑΣΤΗΡΙΑ)</vt:lpstr>
      <vt:lpstr>ΥΠΟΧΡΕΩΣΕΙΣ ΦΟΙΤΗΤΩΝ - ΦΟΙΤΗΤΡΙΩΝ</vt:lpstr>
      <vt:lpstr>TIOBE Programming Community Index for September 2023 https://www.tiobe.com/tiobe-index/</vt:lpstr>
      <vt:lpstr>https://www.tiobe.com/tiobe-index/</vt:lpstr>
      <vt:lpstr>Very Long Term History</vt:lpstr>
      <vt:lpstr>Who uses C and C++ to develop products?</vt:lpstr>
      <vt:lpstr>PowerPoint Presentation</vt:lpstr>
      <vt:lpstr>ΔΙΔΑΚΤΙΚΟ ΥΛΙΚΟ</vt:lpstr>
      <vt:lpstr>Οι σπουδές μηχανικών σε ένα κόσμο που αλλάζει</vt:lpstr>
      <vt:lpstr>PowerPoint Presentation</vt:lpstr>
      <vt:lpstr>PowerPoint Presentation</vt:lpstr>
      <vt:lpstr>Sustainability and interconnectivity of environment, economy, and society </vt:lpstr>
      <vt:lpstr>Transdisciplinarity</vt:lpstr>
      <vt:lpstr>Fixed offshore drilling platform</vt:lpstr>
      <vt:lpstr>Industry 4.0 - Η Τέταρτη Βιομηχανική Επανάσταση</vt:lpstr>
      <vt:lpstr>Industry 4.0</vt:lpstr>
      <vt:lpstr>PowerPoint Presentation</vt:lpstr>
      <vt:lpstr>PowerPoint Presentation</vt:lpstr>
      <vt:lpstr>PowerPoint Presentation</vt:lpstr>
      <vt:lpstr>PowerPoint Presentation</vt:lpstr>
      <vt:lpstr>Industry 4.0</vt:lpstr>
      <vt:lpstr>PowerPoint Presentation</vt:lpstr>
      <vt:lpstr>PowerPoint Presentation</vt:lpstr>
      <vt:lpstr>Industrial IoT</vt:lpstr>
      <vt:lpstr>Αρχιτεκτονική Διαδικτύου των Πραγμάτων</vt:lpstr>
      <vt:lpstr>Digital Twins - Ψηφιακά Δίδυμα</vt:lpstr>
      <vt:lpstr>Εικονικό Μοντέλο γραμμής παραγωγής</vt:lpstr>
      <vt:lpstr>Additive Manufacturing</vt:lpstr>
      <vt:lpstr>Διάγραμμα BPMN  (Business Process Modeling Notation)</vt:lpstr>
      <vt:lpstr>Η Διαδικασία Σχεδιασμού</vt:lpstr>
      <vt:lpstr>Προσομοίωση γραμμής παραγωγής μηχανουργείου</vt:lpstr>
      <vt:lpstr>PowerPoint Presentation</vt:lpstr>
      <vt:lpstr>PowerPoint Presentation</vt:lpstr>
      <vt:lpstr>PowerPoint Presentation</vt:lpstr>
      <vt:lpstr>PowerPoint Presentation</vt:lpstr>
      <vt:lpstr>PowerPoint Presentation</vt:lpstr>
      <vt:lpstr>Έξυπνη Ναυτιλία</vt:lpstr>
      <vt:lpstr>Αρχιτεκτονική Digital Twin</vt:lpstr>
      <vt:lpstr>PowerPoint Presentation</vt:lpstr>
      <vt:lpstr>Top 10 Skills to be relevant in Industry 4.0</vt:lpstr>
      <vt:lpstr>PowerPoint Presentation</vt:lpstr>
      <vt:lpstr>PowerPoint Presentation</vt:lpstr>
      <vt:lpstr>Coursera research in the WEF Future of Jobs Report 2023: learners without degrees can learn critical skills just as fast as degree holders</vt:lpstr>
      <vt:lpstr>PowerPoint Presentation</vt:lpstr>
      <vt:lpstr>PowerPoint Presentation</vt:lpstr>
      <vt:lpstr>Edge Computing</vt:lpstr>
      <vt:lpstr>Edge in IIoT</vt:lpstr>
      <vt:lpstr>Time-Value curves for Edge information </vt:lpstr>
      <vt:lpstr>PowerPoint Presentation</vt:lpstr>
      <vt:lpstr>Business Implications of edge computing</vt:lpstr>
      <vt:lpstr>Edge computing in action (1)</vt:lpstr>
      <vt:lpstr>Edge computing in action (2)</vt:lpstr>
      <vt:lpstr>PowerPoint Presentation</vt:lpstr>
      <vt:lpstr>PowerPoint Presentation</vt:lpstr>
      <vt:lpstr>PowerPoint Presentation</vt:lpstr>
      <vt:lpstr>PowerPoint Presentation</vt:lpstr>
      <vt:lpstr>Ερώτημα που τέθηκε στο blog του Stephen-Hawking το 2015</vt:lpstr>
      <vt:lpstr>Τι είναι Πληροφορική;</vt:lpstr>
      <vt:lpstr>PowerPoint Presentation</vt:lpstr>
      <vt:lpstr>Τι ΔΕΝ είναι Πληροφορική</vt:lpstr>
      <vt:lpstr>Τι είναι Πληροφορική - ΠΑΡΑΔΕΙΓΜΑΤΑ</vt:lpstr>
      <vt:lpstr>PowerPoint Presentation</vt:lpstr>
      <vt:lpstr>Η ψηφιακή τεχνολογία</vt:lpstr>
      <vt:lpstr>PowerPoint Presentation</vt:lpstr>
      <vt:lpstr>PowerPoint Presentation</vt:lpstr>
      <vt:lpstr>Γενικές παρατηρήσεις </vt:lpstr>
      <vt:lpstr>PowerPoint Presentation</vt:lpstr>
      <vt:lpstr>PowerPoint Presentation</vt:lpstr>
      <vt:lpstr>PowerPoint Presentation</vt:lpstr>
      <vt:lpstr>PowerPoint Presentation</vt:lpstr>
      <vt:lpstr>Σχετικά με τα μαθήματα του προγραμματισμού ΗΥ (1)</vt:lpstr>
      <vt:lpstr>Σχετικά με τα μαθήματα του προγραμματισμού ΗΥ (2)</vt:lpstr>
      <vt:lpstr>PowerPoint Presentation</vt:lpstr>
      <vt:lpstr>PowerPoint Presentation</vt:lpstr>
      <vt:lpstr>PowerPoint Presentation</vt:lpstr>
      <vt:lpstr>PowerPoint Presentation</vt:lpstr>
      <vt:lpstr>Links</vt:lpstr>
    </vt:vector>
  </TitlesOfParts>
  <Company>ΒΕΡΕΝΙΚΗ</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ΣΤΕΦΑΝΟΣ</dc:creator>
  <cp:lastModifiedBy>Λογαριασμός Microsoft</cp:lastModifiedBy>
  <cp:revision>286</cp:revision>
  <dcterms:created xsi:type="dcterms:W3CDTF">2003-09-21T16:57:34Z</dcterms:created>
  <dcterms:modified xsi:type="dcterms:W3CDTF">2023-10-02T03:55:58Z</dcterms:modified>
</cp:coreProperties>
</file>