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64" r:id="rId16"/>
    <p:sldId id="270" r:id="rId17"/>
    <p:sldId id="271" r:id="rId18"/>
    <p:sldId id="272" r:id="rId19"/>
    <p:sldId id="273" r:id="rId20"/>
    <p:sldId id="274" r:id="rId21"/>
    <p:sldId id="275" r:id="rId22"/>
    <p:sldId id="276" r:id="rId23"/>
  </p:sldIdLst>
  <p:sldSz cx="9144000" cy="6858000" type="screen4x3"/>
  <p:notesSz cx="6858000" cy="9144000"/>
  <p:embeddedFontLst>
    <p:embeddedFont>
      <p:font typeface="Book Antiqua" pitchFamily="18" charset="0"/>
      <p:regular r:id="rId25"/>
      <p:bold r:id="rId26"/>
      <p:italic r:id="rId27"/>
      <p:boldItalic r:id="rId28"/>
    </p:embeddedFont>
    <p:embeddedFont>
      <p:font typeface="Garamond" pitchFamily="18" charset="0"/>
      <p:regular r:id="rId29"/>
      <p:bold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KfFjXQFtHYi2ePvOJ8r/Ub+r8U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C563EAC-EB06-42A2-BDA6-1D2D5EE5BB80}">
  <a:tblStyle styleId="{2C563EAC-EB06-42A2-BDA6-1D2D5EE5BB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60" d="100"/>
          <a:sy n="60" d="100"/>
        </p:scale>
        <p:origin x="-461" y="-456"/>
      </p:cViewPr>
      <p:guideLst>
        <p:guide orient="horz" pos="2160"/>
        <p:guide pos="2880"/>
      </p:guideLst>
    </p:cSldViewPr>
  </p:slideViewPr>
  <p:notesTextViewPr>
    <p:cViewPr>
      <p:scale>
        <a:sx n="100" d="100"/>
        <a:sy n="100" d="100"/>
      </p:scale>
      <p:origin x="0" y="0"/>
    </p:cViewPr>
  </p:notesTextViewPr>
  <p:notesViewPr>
    <p:cSldViewPr snapToGrid="0">
      <p:cViewPr varScale="1">
        <p:scale>
          <a:sx n="62" d="100"/>
          <a:sy n="62" d="100"/>
        </p:scale>
        <p:origin x="-1286"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a:spLocks noGrp="1" noRot="1" noChangeAspect="1"/>
          </p:cNvSpPr>
          <p:nvPr>
            <p:ph type="sldImg" idx="2"/>
          </p:nvPr>
        </p:nvSpPr>
        <p:spPr>
          <a:xfrm>
            <a:off x="1371600" y="763588"/>
            <a:ext cx="5024438" cy="37671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77875" y="4776788"/>
            <a:ext cx="6213475" cy="4521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hdr" idx="3"/>
          </p:nvPr>
        </p:nvSpPr>
        <p:spPr>
          <a:xfrm>
            <a:off x="0" y="0"/>
            <a:ext cx="3368675" cy="498475"/>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dt" idx="10"/>
          </p:nvPr>
        </p:nvSpPr>
        <p:spPr>
          <a:xfrm>
            <a:off x="4398963" y="0"/>
            <a:ext cx="3368675" cy="498475"/>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ftr" idx="11"/>
          </p:nvPr>
        </p:nvSpPr>
        <p:spPr>
          <a:xfrm>
            <a:off x="0" y="9555163"/>
            <a:ext cx="3368675" cy="498475"/>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n"/>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a:t>
            </a:fld>
            <a:endParaRPr/>
          </a:p>
        </p:txBody>
      </p:sp>
      <p:sp>
        <p:nvSpPr>
          <p:cNvPr id="143" name="Google Shape;143;p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10</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11</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12</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13</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14</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15</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16</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17</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18</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18</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19</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19</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20</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20</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21</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21</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4</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5</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6</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7</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8</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9</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4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98" name="Google Shape;98;p4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4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07" name="Google Shape;107;p5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5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5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2" name="Google Shape;122;p5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3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5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0" name="Google Shape;130;p55"/>
          <p:cNvSpPr>
            <a:spLocks noGrp="1"/>
          </p:cNvSpPr>
          <p:nvPr>
            <p:ph type="pic" idx="2"/>
          </p:nvPr>
        </p:nvSpPr>
        <p:spPr>
          <a:xfrm>
            <a:off x="3887788" y="987425"/>
            <a:ext cx="4629150" cy="4873625"/>
          </a:xfrm>
          <a:prstGeom prst="rect">
            <a:avLst/>
          </a:prstGeom>
          <a:noFill/>
          <a:ln>
            <a:noFill/>
          </a:ln>
        </p:spPr>
      </p:sp>
      <p:sp>
        <p:nvSpPr>
          <p:cNvPr id="131" name="Google Shape;131;p5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5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5" name="Google Shape;135;p5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9" name="Google Shape;139;p5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4" name="Google Shape;44;p4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3887788" y="987425"/>
            <a:ext cx="4629150" cy="4873625"/>
          </a:xfrm>
          <a:prstGeom prst="rect">
            <a:avLst/>
          </a:prstGeom>
          <a:noFill/>
          <a:ln>
            <a:noFill/>
          </a:ln>
        </p:spPr>
      </p:sp>
      <p:sp>
        <p:nvSpPr>
          <p:cNvPr id="68" name="Google Shape;68;p4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9" name="Google Shape;29;p34"/>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3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0" name="Google Shape;80;p36"/>
          <p:cNvGrpSpPr/>
          <p:nvPr/>
        </p:nvGrpSpPr>
        <p:grpSpPr>
          <a:xfrm>
            <a:off x="0" y="0"/>
            <a:ext cx="9126538" cy="528638"/>
            <a:chOff x="0" y="0"/>
            <a:chExt cx="5749" cy="333"/>
          </a:xfrm>
        </p:grpSpPr>
        <p:sp>
          <p:nvSpPr>
            <p:cNvPr id="81" name="Google Shape;81;p36"/>
            <p:cNvSpPr/>
            <p:nvPr/>
          </p:nvSpPr>
          <p:spPr>
            <a:xfrm>
              <a:off x="0" y="0"/>
              <a:ext cx="169" cy="325"/>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6"/>
            <p:cNvSpPr/>
            <p:nvPr/>
          </p:nvSpPr>
          <p:spPr>
            <a:xfrm>
              <a:off x="260" y="85"/>
              <a:ext cx="5489" cy="162"/>
            </a:xfrm>
            <a:prstGeom prst="rect">
              <a:avLst/>
            </a:prstGeom>
            <a:gradFill>
              <a:gsLst>
                <a:gs pos="0">
                  <a:srgbClr val="00007D"/>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36"/>
            <p:cNvSpPr/>
            <p:nvPr/>
          </p:nvSpPr>
          <p:spPr>
            <a:xfrm>
              <a:off x="258" y="85"/>
              <a:ext cx="76" cy="7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6"/>
            <p:cNvSpPr/>
            <p:nvPr/>
          </p:nvSpPr>
          <p:spPr>
            <a:xfrm>
              <a:off x="345" y="0"/>
              <a:ext cx="77"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6"/>
            <p:cNvSpPr/>
            <p:nvPr/>
          </p:nvSpPr>
          <p:spPr>
            <a:xfrm>
              <a:off x="345" y="85"/>
              <a:ext cx="77" cy="7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36"/>
            <p:cNvSpPr/>
            <p:nvPr/>
          </p:nvSpPr>
          <p:spPr>
            <a:xfrm>
              <a:off x="173" y="173"/>
              <a:ext cx="75"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6"/>
            <p:cNvSpPr/>
            <p:nvPr/>
          </p:nvSpPr>
          <p:spPr>
            <a:xfrm>
              <a:off x="83" y="86"/>
              <a:ext cx="78"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6"/>
            <p:cNvSpPr/>
            <p:nvPr/>
          </p:nvSpPr>
          <p:spPr>
            <a:xfrm>
              <a:off x="258" y="171"/>
              <a:ext cx="76" cy="76"/>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6"/>
            <p:cNvSpPr/>
            <p:nvPr/>
          </p:nvSpPr>
          <p:spPr>
            <a:xfrm>
              <a:off x="173" y="258"/>
              <a:ext cx="75" cy="7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0" name="Google Shape;90;p36"/>
          <p:cNvSpPr/>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92" name="Google Shape;92;p3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dirty="0">
                <a:solidFill>
                  <a:schemeClr val="lt1"/>
                </a:solidFill>
                <a:latin typeface="Book Antiqua"/>
                <a:ea typeface="Book Antiqua"/>
                <a:cs typeface="Book Antiqua"/>
                <a:sym typeface="Book Antiqua"/>
              </a:rPr>
              <a:t>3</a:t>
            </a:r>
            <a:r>
              <a:rPr lang="en-US" sz="3200" b="1" i="0" u="none" strike="noStrike" cap="none" dirty="0" smtClean="0">
                <a:solidFill>
                  <a:schemeClr val="lt1"/>
                </a:solidFill>
                <a:latin typeface="Book Antiqua"/>
                <a:ea typeface="Book Antiqua"/>
                <a:cs typeface="Book Antiqua"/>
                <a:sym typeface="Book Antiqua"/>
              </a:rPr>
              <a:t>ο </a:t>
            </a:r>
            <a:r>
              <a:rPr lang="en-US" sz="3200" b="1" i="0" u="none" strike="noStrike" cap="none" dirty="0" err="1">
                <a:solidFill>
                  <a:schemeClr val="lt1"/>
                </a:solidFill>
                <a:latin typeface="Book Antiqua"/>
                <a:ea typeface="Book Antiqua"/>
                <a:cs typeface="Book Antiqua"/>
                <a:sym typeface="Book Antiqua"/>
              </a:rPr>
              <a:t>μάθημα-</a:t>
            </a:r>
            <a:r>
              <a:rPr lang="en-US" sz="3200" b="1" dirty="0" err="1">
                <a:solidFill>
                  <a:schemeClr val="lt1"/>
                </a:solidFill>
                <a:latin typeface="Book Antiqua"/>
                <a:ea typeface="Book Antiqua"/>
                <a:cs typeface="Book Antiqua"/>
                <a:sym typeface="Book Antiqua"/>
              </a:rPr>
              <a:t>Ευρωπαϊκά</a:t>
            </a:r>
            <a:r>
              <a:rPr lang="en-US" sz="3200" b="1" dirty="0">
                <a:solidFill>
                  <a:schemeClr val="lt1"/>
                </a:solidFill>
                <a:latin typeface="Book Antiqua"/>
                <a:ea typeface="Book Antiqua"/>
                <a:cs typeface="Book Antiqua"/>
                <a:sym typeface="Book Antiqua"/>
              </a:rPr>
              <a:t> </a:t>
            </a:r>
            <a:r>
              <a:rPr lang="en-US" sz="3200" b="1" dirty="0" err="1">
                <a:solidFill>
                  <a:schemeClr val="lt1"/>
                </a:solidFill>
                <a:latin typeface="Book Antiqua"/>
                <a:ea typeface="Book Antiqua"/>
                <a:cs typeface="Book Antiqua"/>
                <a:sym typeface="Book Antiqua"/>
              </a:rPr>
              <a:t>Πολιτικά</a:t>
            </a:r>
            <a:r>
              <a:rPr lang="en-US" sz="3200" b="1" dirty="0">
                <a:solidFill>
                  <a:schemeClr val="lt1"/>
                </a:solidFill>
                <a:latin typeface="Book Antiqua"/>
                <a:ea typeface="Book Antiqua"/>
                <a:cs typeface="Book Antiqua"/>
                <a:sym typeface="Book Antiqua"/>
              </a:rPr>
              <a:t> </a:t>
            </a:r>
            <a:r>
              <a:rPr lang="en-US" sz="3200" b="1" dirty="0" smtClean="0">
                <a:solidFill>
                  <a:schemeClr val="lt1"/>
                </a:solidFill>
                <a:latin typeface="Book Antiqua"/>
                <a:ea typeface="Book Antiqua"/>
                <a:cs typeface="Book Antiqua"/>
                <a:sym typeface="Book Antiqua"/>
              </a:rPr>
              <a:t> </a:t>
            </a:r>
            <a:r>
              <a:rPr lang="el-GR" sz="3200" b="1" dirty="0" smtClean="0">
                <a:solidFill>
                  <a:schemeClr val="lt1"/>
                </a:solidFill>
                <a:latin typeface="Book Antiqua"/>
                <a:ea typeface="Book Antiqua"/>
                <a:cs typeface="Book Antiqua"/>
                <a:sym typeface="Book Antiqua"/>
              </a:rPr>
              <a:t>Συστήματα- Κυβερνήσεις και κοινοβούλια</a:t>
            </a:r>
            <a:r>
              <a:rPr lang="en-US" sz="3200" b="1" i="0" u="none" strike="noStrike" cap="none" dirty="0" smtClean="0">
                <a:solidFill>
                  <a:schemeClr val="lt1"/>
                </a:solidFill>
                <a:latin typeface="Book Antiqua"/>
                <a:ea typeface="Book Antiqua"/>
                <a:cs typeface="Book Antiqua"/>
                <a:sym typeface="Book Antiqua"/>
              </a:rPr>
              <a:t>. </a:t>
            </a:r>
            <a:r>
              <a:rPr lang="en-US" sz="3200" b="1" i="0" u="none" strike="noStrike" cap="none" dirty="0" smtClean="0">
                <a:solidFill>
                  <a:schemeClr val="lt1"/>
                </a:solidFill>
                <a:latin typeface="Book Antiqua"/>
                <a:ea typeface="Book Antiqua"/>
                <a:cs typeface="Book Antiqua"/>
                <a:sym typeface="Book Antiqua"/>
              </a:rPr>
              <a:t>15</a:t>
            </a:r>
            <a:r>
              <a:rPr lang="en-US" sz="3200" b="1" i="0" u="none" strike="noStrike" cap="none" dirty="0" smtClean="0">
                <a:solidFill>
                  <a:schemeClr val="lt1"/>
                </a:solidFill>
                <a:latin typeface="Book Antiqua"/>
                <a:ea typeface="Book Antiqua"/>
                <a:cs typeface="Book Antiqua"/>
                <a:sym typeface="Book Antiqua"/>
              </a:rPr>
              <a:t>.</a:t>
            </a:r>
            <a:r>
              <a:rPr lang="en-US" sz="3200" b="1" dirty="0" smtClean="0">
                <a:solidFill>
                  <a:schemeClr val="lt1"/>
                </a:solidFill>
                <a:latin typeface="Book Antiqua"/>
                <a:ea typeface="Book Antiqua"/>
                <a:cs typeface="Book Antiqua"/>
                <a:sym typeface="Book Antiqua"/>
              </a:rPr>
              <a:t>11</a:t>
            </a:r>
            <a:r>
              <a:rPr lang="en-US" sz="3200" b="1" i="0" u="none" strike="noStrike" cap="none" dirty="0" smtClean="0">
                <a:solidFill>
                  <a:schemeClr val="lt1"/>
                </a:solidFill>
                <a:latin typeface="Book Antiqua"/>
                <a:ea typeface="Book Antiqua"/>
                <a:cs typeface="Book Antiqua"/>
                <a:sym typeface="Book Antiqua"/>
              </a:rPr>
              <a:t>.2023</a:t>
            </a:r>
            <a:endParaRPr sz="1400" b="0" i="0" u="none" strike="noStrike" cap="non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rgbClr val="000000"/>
              </a:buClr>
              <a:buSzPts val="2400"/>
              <a:buFont typeface="Times New Roman"/>
              <a:buNone/>
            </a:pP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Garamond"/>
                <a:ea typeface="Garamond"/>
                <a:cs typeface="Garamond"/>
                <a:sym typeface="Garamond"/>
              </a:rPr>
              <a:t>Δρ. Παναγιώτης ΠΑΣΧΑΛΙΔΗΣ</a:t>
            </a: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0"/>
              </a:spcBef>
              <a:spcAft>
                <a:spcPts val="0"/>
              </a:spcAft>
              <a:buClr>
                <a:schemeClr val="dk1"/>
              </a:buClr>
              <a:buSzPts val="2400"/>
              <a:buFont typeface="Arial"/>
              <a:buNone/>
            </a:pP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500"/>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Τμήμα </a:t>
            </a:r>
            <a:r>
              <a:rPr lang="en-US" sz="2000" b="1">
                <a:solidFill>
                  <a:schemeClr val="dk1"/>
                </a:solidFill>
                <a:latin typeface="Garamond"/>
                <a:ea typeface="Garamond"/>
                <a:cs typeface="Garamond"/>
                <a:sym typeface="Garamond"/>
              </a:rPr>
              <a:t>Πολιτικής Επιστήμης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Κ</a:t>
            </a:r>
            <a:r>
              <a:rPr lang="en-US" sz="2000" b="1">
                <a:solidFill>
                  <a:schemeClr val="dk1"/>
                </a:solidFill>
                <a:latin typeface="Garamond"/>
                <a:ea typeface="Garamond"/>
                <a:cs typeface="Garamond"/>
                <a:sym typeface="Garamond"/>
              </a:rPr>
              <a:t>ομοτηνή</a:t>
            </a:r>
            <a:r>
              <a:rPr lang="en-US" sz="2000" b="1" i="0" u="none" strike="noStrike" cap="none">
                <a:solidFill>
                  <a:schemeClr val="dk1"/>
                </a:solidFill>
                <a:latin typeface="Garamond"/>
                <a:ea typeface="Garamond"/>
                <a:cs typeface="Garamond"/>
                <a:sym typeface="Garamond"/>
              </a:rPr>
              <a:t>, </a:t>
            </a:r>
            <a:r>
              <a:rPr lang="en-US" sz="2000" b="1">
                <a:solidFill>
                  <a:schemeClr val="dk1"/>
                </a:solidFill>
                <a:latin typeface="Garamond"/>
                <a:ea typeface="Garamond"/>
                <a:cs typeface="Garamond"/>
                <a:sym typeface="Garamond"/>
              </a:rPr>
              <a:t>Δημοκρίτειο Πανεπιστήμιο Θράκης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Email: panagiotispaschalidis314@gmail.com</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Τηλέφωνο Επικοινωνίας: 6981005323</a:t>
            </a:r>
            <a:endParaRPr sz="2000" b="1" i="0" u="none" strike="noStrike" cap="none">
              <a:solidFill>
                <a:srgbClr val="000000"/>
              </a:solidFill>
              <a:latin typeface="Garamond"/>
              <a:ea typeface="Garamond"/>
              <a:cs typeface="Garamond"/>
              <a:sym typeface="Garamond"/>
            </a:endParaRPr>
          </a:p>
        </p:txBody>
      </p:sp>
      <p:pic>
        <p:nvPicPr>
          <p:cNvPr id="149" name="Google Shape;149;p1"/>
          <p:cNvPicPr preferRelativeResize="0"/>
          <p:nvPr/>
        </p:nvPicPr>
        <p:blipFill>
          <a:blip r:embed="rId3">
            <a:alphaModFix/>
          </a:blip>
          <a:stretch>
            <a:fillRect/>
          </a:stretch>
        </p:blipFill>
        <p:spPr>
          <a:xfrm>
            <a:off x="4920800" y="0"/>
            <a:ext cx="2035175" cy="1565475"/>
          </a:xfrm>
          <a:prstGeom prst="rect">
            <a:avLst/>
          </a:prstGeom>
          <a:noFill/>
          <a:ln>
            <a:noFill/>
          </a:ln>
        </p:spPr>
      </p:pic>
      <p:pic>
        <p:nvPicPr>
          <p:cNvPr id="150" name="Google Shape;150;p1"/>
          <p:cNvPicPr preferRelativeResize="0"/>
          <p:nvPr/>
        </p:nvPicPr>
        <p:blipFill>
          <a:blip r:embed="rId4">
            <a:alphaModFix/>
          </a:blip>
          <a:stretch>
            <a:fillRect/>
          </a:stretch>
        </p:blipFill>
        <p:spPr>
          <a:xfrm>
            <a:off x="7005600" y="0"/>
            <a:ext cx="2138400" cy="166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2) Δικομματική κυβέρνηση με ελάχιστη πλειοψηφία από κόμματα που μάλλον είναι πιο κοντά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5122" name="Picture 2"/>
          <p:cNvPicPr>
            <a:picLocks noChangeAspect="1" noChangeArrowheads="1"/>
          </p:cNvPicPr>
          <p:nvPr/>
        </p:nvPicPr>
        <p:blipFill>
          <a:blip r:embed="rId3"/>
          <a:srcRect/>
          <a:stretch>
            <a:fillRect/>
          </a:stretch>
        </p:blipFill>
        <p:spPr bwMode="auto">
          <a:xfrm>
            <a:off x="247649" y="3076574"/>
            <a:ext cx="8351205" cy="378142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3) Κυβέρνηση μειοψηφίας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6146" name="Picture 2"/>
          <p:cNvPicPr>
            <a:picLocks noChangeAspect="1" noChangeArrowheads="1"/>
          </p:cNvPicPr>
          <p:nvPr/>
        </p:nvPicPr>
        <p:blipFill>
          <a:blip r:embed="rId3"/>
          <a:srcRect/>
          <a:stretch>
            <a:fillRect/>
          </a:stretch>
        </p:blipFill>
        <p:spPr bwMode="auto">
          <a:xfrm>
            <a:off x="306388" y="2819399"/>
            <a:ext cx="8177212" cy="383199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4</a:t>
            </a:r>
            <a:r>
              <a:rPr lang="el-GR" sz="1700" b="1" dirty="0" smtClean="0"/>
              <a:t>) Πολυκομματική κυβέρνηση μεγάλης πλειοψηφίας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7170" name="Picture 2"/>
          <p:cNvPicPr>
            <a:picLocks noChangeAspect="1" noChangeArrowheads="1"/>
          </p:cNvPicPr>
          <p:nvPr/>
        </p:nvPicPr>
        <p:blipFill>
          <a:blip r:embed="rId3"/>
          <a:srcRect/>
          <a:stretch>
            <a:fillRect/>
          </a:stretch>
        </p:blipFill>
        <p:spPr bwMode="auto">
          <a:xfrm>
            <a:off x="282575" y="3173413"/>
            <a:ext cx="8172450" cy="33813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5</a:t>
            </a:r>
            <a:r>
              <a:rPr lang="el-GR" sz="1700" b="1" dirty="0" smtClean="0"/>
              <a:t>) Ο μεγάλος συνασπισμός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8194" name="Picture 2"/>
          <p:cNvPicPr>
            <a:picLocks noChangeAspect="1" noChangeArrowheads="1"/>
          </p:cNvPicPr>
          <p:nvPr/>
        </p:nvPicPr>
        <p:blipFill>
          <a:blip r:embed="rId3"/>
          <a:srcRect/>
          <a:stretch>
            <a:fillRect/>
          </a:stretch>
        </p:blipFill>
        <p:spPr bwMode="auto">
          <a:xfrm>
            <a:off x="287338" y="2562224"/>
            <a:ext cx="8339571" cy="382587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διάρκεια της κυβερνητικής θητείας και η σταθερότητα</a:t>
            </a:r>
          </a:p>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Κατά κανόνα, οι μονοκομματικές κυβερνήσεις διαρκούν περισσότερο από τις πολυκομματικές και αυτές που έχουν μειοψηφία στο κοινοβούλιο.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Ωστόσο, φαίνεται πως οι κυβερνήσεις που συγκροτούνται από κόμματα με μεγάλη πολιτική και ιδεολογική συνάφεια έχουν μεγάλη διάρκεια και σίγουρα μεγαλύτερη από αυτές που συγκροτούνται από κόμματα με μεγάλες ιδεολογικές αποκλίσεις.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 Επίσης, είναι σημαντικό να υπάρχει μια συμφωνία με αντικείμενο την εφαρμογή η μη συγκεκριμένων πολιτικών μεταξύ των κομμάτων που συμμετέχουν. Π.χ. στην Ολλανδία τέτοιες συμφωνίες γίνονται σεβαστές, στην Ιταλία όχι τόσο συχνά.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 Ο σχηματισμός πολυκομματικής κυβέρνησης είναι μια δύσκολη εξίσωση. Πολλές φορές, τα μικρότερα κόμματα κάνουν σκληρή διαπραγμάτευση και καταλήγουν να έχουν στο έλεγχο τους αρκετές θέσεις/ υπουργεία κλειδιά. </a:t>
            </a:r>
            <a:endParaRPr lang="el-GR" sz="1700" b="1" i="0" u="none" strike="noStrike" cap="none" dirty="0" smtClean="0">
              <a:solidFill>
                <a:srgbClr val="000000"/>
              </a:solidFill>
              <a:latin typeface="Arial"/>
              <a:ea typeface="Arial"/>
              <a:cs typeface="Arial"/>
              <a:sym typeface="Arial"/>
            </a:endParaRPr>
          </a:p>
          <a:p>
            <a:pPr marL="342900" lvl="1" indent="-342900" algn="just">
              <a:lnSpc>
                <a:spcPct val="115000"/>
              </a:lnSpc>
              <a:buSzPts val="1400"/>
            </a:pPr>
            <a:r>
              <a:rPr lang="el-GR" sz="1700" b="1" i="0" u="none" strike="noStrike" cap="none" dirty="0" smtClean="0">
                <a:solidFill>
                  <a:srgbClr val="000000"/>
                </a:solidFill>
                <a:latin typeface="Arial"/>
                <a:ea typeface="Arial"/>
                <a:cs typeface="Arial"/>
                <a:sym typeface="Arial"/>
              </a:rPr>
              <a:t>   </a:t>
            </a: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άσκηση της διακυβέρνησης, από την οπτική της κυβέρνησης είναι μια πολύ απαιτητική διαδικασία. </a:t>
            </a:r>
          </a:p>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Tx/>
              <a:buChar char="-"/>
            </a:pPr>
            <a:r>
              <a:rPr lang="el-GR" sz="1700" b="1" dirty="0" smtClean="0"/>
              <a:t>Συνήθως, η θέση του υπουργού προϋποθέτει την εξισορρόπηση ανάμεσα στους στόχους ενός κόμματος με τις αντιρρήσεις των υπολοίπων υπουργών (ειδικά όταν προέρχονται από άλλα κόμματα), τις ιδιαίτερες πολιτικές ενός τομέα, την ευρωπαϊκή νομοθεσία και τις οδηγίες της Ε.Ε. καθώς και τις πιέσεις διάφορων ομάδων συμφερόντων. </a:t>
            </a:r>
          </a:p>
          <a:p>
            <a:pPr marL="0" marR="0" lvl="0" indent="0" algn="just"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 </a:t>
            </a:r>
            <a:r>
              <a:rPr lang="el-GR" sz="1700" b="1" i="0" u="none" strike="noStrike" cap="none" dirty="0" smtClean="0">
                <a:solidFill>
                  <a:srgbClr val="000000"/>
                </a:solidFill>
                <a:latin typeface="Arial"/>
                <a:ea typeface="Arial"/>
                <a:cs typeface="Arial"/>
                <a:sym typeface="Arial"/>
              </a:rPr>
              <a:t>Γενικότερα, στις χώρες που έχουν παράδοση στο σχηματισμό κυβερνήσεων συνεργασίας έχουν υπάρξει δομές (π.χ. επιτροπές ομάδων υπουργών στη Σουηδία) για να συντονίζεται καλύτερα το κυβερνητικό έργο. </a:t>
            </a:r>
          </a:p>
          <a:p>
            <a:pPr marL="0" marR="0" lvl="0" indent="0" algn="just" rtl="0">
              <a:lnSpc>
                <a:spcPct val="115000"/>
              </a:lnSpc>
              <a:spcBef>
                <a:spcPts val="0"/>
              </a:spcBef>
              <a:spcAft>
                <a:spcPts val="0"/>
              </a:spcAft>
              <a:buClr>
                <a:srgbClr val="000000"/>
              </a:buClr>
              <a:buSzPts val="1400"/>
              <a:buFontTx/>
              <a:buChar char="-"/>
            </a:pPr>
            <a:endParaRPr lang="el-GR" sz="1700" b="1" dirty="0" smtClean="0"/>
          </a:p>
          <a:p>
            <a:pPr marL="0" marR="0" lvl="0" indent="0" algn="just"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Σε χώρες όπως η Ολλανδία, ενθαρρύνεται γενικότερα η συναναστροφή και η επικοινωνία μεταξύ των υπουργών και εκτός κυβέρνησης. </a:t>
            </a:r>
          </a:p>
          <a:p>
            <a:pPr marL="0" marR="0" lvl="0" indent="0" algn="just"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Σχεδόν τα μισά από τα κοινοβούλια των ευρωπαϊκών κρατώ αποτελούνται από ένα σώμα. Τα υπόλοιπα έχουν δύο, τα οποία έχουν συνήθως και διαφορετικό τρόπο εκλογής. (Συνήθως είναι η Γερουσία και η Βουλή) </a:t>
            </a:r>
          </a:p>
          <a:p>
            <a:pPr marL="0" marR="0" lvl="0" indent="0" algn="l" rtl="0">
              <a:lnSpc>
                <a:spcPct val="115000"/>
              </a:lnSpc>
              <a:spcBef>
                <a:spcPts val="0"/>
              </a:spcBef>
              <a:spcAft>
                <a:spcPts val="0"/>
              </a:spcAft>
              <a:buClr>
                <a:srgbClr val="000000"/>
              </a:buClr>
              <a:buSzPts val="1400"/>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Tx/>
              <a:buChar char="-"/>
            </a:pPr>
            <a:r>
              <a:rPr lang="el-GR" sz="1700" b="1" dirty="0" smtClean="0"/>
              <a:t>Από την άλλη, στα ευρωπαϊκά πολιτικά συστήματα είναι η Βουλή που βρίσκεται στο επίκεντρο της πολιτικής. Όχι μόνο γιατί προωθεί τη νομοθετική διαδικασία αλλά γιατί ασκεί έλεγχο στην κυβέρνηση και μπορεί να αποσύρει και την εμπιστοσύνη της σε αυτήν. </a:t>
            </a:r>
          </a:p>
          <a:p>
            <a:pPr marL="0" marR="0" lvl="0" indent="0" algn="l"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Tx/>
              <a:buChar char="-"/>
            </a:pPr>
            <a:r>
              <a:rPr lang="el-GR" sz="1700" b="1" dirty="0" smtClean="0"/>
              <a:t> Στο ευρωπαϊκό πλαίσιο έχουμε δύο τύπους κοινοβουλίων</a:t>
            </a:r>
            <a:r>
              <a:rPr lang="en-US" sz="1700" b="1" dirty="0" smtClean="0"/>
              <a:t>: </a:t>
            </a:r>
          </a:p>
          <a:p>
            <a:pPr marL="0" marR="0" lvl="0" indent="0" algn="l" rtl="0">
              <a:lnSpc>
                <a:spcPct val="115000"/>
              </a:lnSpc>
              <a:spcBef>
                <a:spcPts val="0"/>
              </a:spcBef>
              <a:spcAft>
                <a:spcPts val="0"/>
              </a:spcAft>
              <a:buClr>
                <a:srgbClr val="000000"/>
              </a:buClr>
              <a:buSzPts val="1400"/>
              <a:buFontTx/>
              <a:buChar char="-"/>
            </a:pPr>
            <a:endParaRPr lang="en-US" sz="1700" b="1" dirty="0" smtClean="0"/>
          </a:p>
          <a:p>
            <a:pPr marL="342900" marR="0" lvl="0" indent="-342900" algn="l" rtl="0">
              <a:lnSpc>
                <a:spcPct val="115000"/>
              </a:lnSpc>
              <a:spcBef>
                <a:spcPts val="0"/>
              </a:spcBef>
              <a:spcAft>
                <a:spcPts val="0"/>
              </a:spcAft>
              <a:buClr>
                <a:srgbClr val="000000"/>
              </a:buClr>
              <a:buSzPts val="1400"/>
              <a:buAutoNum type="arabicParenR"/>
            </a:pPr>
            <a:r>
              <a:rPr lang="el-GR" sz="1700" b="1" dirty="0" smtClean="0"/>
              <a:t>Πλειοψηφικά (Ηνωμένο Βασίλειο, Ελλάδα, Ιρλανδία και Γαλλία)= αυτά στα οποία η κυβερνητική πλειοψηφία εφαρμόζει την ατζέντα της χωρίς να λαμβάνει υπόψη τη συνεισφορά άλλων κομμάτων</a:t>
            </a:r>
          </a:p>
          <a:p>
            <a:pPr marL="342900" marR="0" lvl="0" indent="-342900" algn="l" rtl="0">
              <a:lnSpc>
                <a:spcPct val="115000"/>
              </a:lnSpc>
              <a:spcBef>
                <a:spcPts val="0"/>
              </a:spcBef>
              <a:spcAft>
                <a:spcPts val="0"/>
              </a:spcAft>
              <a:buClr>
                <a:srgbClr val="000000"/>
              </a:buClr>
              <a:buSzPts val="1400"/>
              <a:buAutoNum type="arabicParenR"/>
            </a:pPr>
            <a:r>
              <a:rPr lang="el-GR" sz="1700" b="1" i="0" u="none" strike="noStrike" cap="none" dirty="0" smtClean="0">
                <a:solidFill>
                  <a:srgbClr val="000000"/>
                </a:solidFill>
                <a:latin typeface="Arial"/>
                <a:ea typeface="Arial"/>
                <a:cs typeface="Arial"/>
                <a:sym typeface="Arial"/>
              </a:rPr>
              <a:t>Συναινετικά (Γερμανία, Βέλγιο, Ολλανδία, Σκανδιναβικές χώρες) στα οποία η κυβερνητική πλειοψηφία ενσωματώνει την εποικοδομητική κριτική από άλλα κόμματα. </a:t>
            </a: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p>
          <a:p>
            <a:pPr marL="0" marR="0" lvl="0" indent="0" algn="l" rtl="0">
              <a:lnSpc>
                <a:spcPct val="115000"/>
              </a:lnSpc>
              <a:spcBef>
                <a:spcPts val="0"/>
              </a:spcBef>
              <a:spcAft>
                <a:spcPts val="0"/>
              </a:spcAft>
              <a:buClr>
                <a:srgbClr val="000000"/>
              </a:buClr>
              <a:buSzPts val="1400"/>
              <a:buFont typeface="Times New Roman"/>
              <a:buNone/>
            </a:pPr>
            <a:endParaRPr lang="en-US" sz="1700" b="1" dirty="0" smtClean="0"/>
          </a:p>
          <a:p>
            <a:pPr marL="0" marR="0" lvl="0" indent="0" algn="l" rtl="0">
              <a:lnSpc>
                <a:spcPct val="115000"/>
              </a:lnSpc>
              <a:spcBef>
                <a:spcPts val="0"/>
              </a:spcBef>
              <a:spcAft>
                <a:spcPts val="0"/>
              </a:spcAft>
              <a:buClr>
                <a:srgbClr val="000000"/>
              </a:buClr>
              <a:buSzPts val="1400"/>
              <a:buFont typeface="Times New Roman"/>
              <a:buNone/>
            </a:pPr>
            <a:r>
              <a:rPr lang="en-US" sz="1700" b="1" dirty="0" smtClean="0"/>
              <a:t> </a:t>
            </a:r>
            <a:r>
              <a:rPr lang="en-US" sz="1700" b="1" dirty="0" smtClean="0"/>
              <a:t>  O </a:t>
            </a:r>
            <a:r>
              <a:rPr lang="el-GR" sz="1700" b="1" dirty="0" smtClean="0"/>
              <a:t>χρόνος που χρειάζεται μια βουλή για τη νομοθετική διαδικασία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9218" name="Picture 2"/>
          <p:cNvPicPr>
            <a:picLocks noChangeAspect="1" noChangeArrowheads="1"/>
          </p:cNvPicPr>
          <p:nvPr/>
        </p:nvPicPr>
        <p:blipFill>
          <a:blip r:embed="rId3"/>
          <a:srcRect/>
          <a:stretch>
            <a:fillRect/>
          </a:stretch>
        </p:blipFill>
        <p:spPr bwMode="auto">
          <a:xfrm>
            <a:off x="250825" y="2366963"/>
            <a:ext cx="3790950" cy="2581275"/>
          </a:xfrm>
          <a:prstGeom prst="rect">
            <a:avLst/>
          </a:prstGeom>
          <a:noFill/>
          <a:ln w="9525">
            <a:noFill/>
            <a:miter lim="800000"/>
            <a:headEnd/>
            <a:tailEnd/>
          </a:ln>
          <a:effectLst/>
        </p:spPr>
      </p:pic>
      <p:sp>
        <p:nvSpPr>
          <p:cNvPr id="15" name="14 - TextBox"/>
          <p:cNvSpPr txBox="1"/>
          <p:nvPr/>
        </p:nvSpPr>
        <p:spPr>
          <a:xfrm>
            <a:off x="4660900" y="2755900"/>
            <a:ext cx="3987800" cy="1415772"/>
          </a:xfrm>
          <a:prstGeom prst="rect">
            <a:avLst/>
          </a:prstGeom>
          <a:noFill/>
        </p:spPr>
        <p:txBody>
          <a:bodyPr wrap="square" rtlCol="0">
            <a:spAutoFit/>
          </a:bodyPr>
          <a:lstStyle/>
          <a:p>
            <a:pPr>
              <a:buFontTx/>
              <a:buChar char="-"/>
            </a:pPr>
            <a:r>
              <a:rPr lang="el-GR" sz="1800" dirty="0" smtClean="0"/>
              <a:t>Η πολυκομματική κυβέρνηση δε συνεπάγεται αυτόματα περισσότερο χρόνο για τη συζήτηση, προετοιμασία και ψήφιση νόμων</a:t>
            </a:r>
          </a:p>
          <a:p>
            <a:pPr>
              <a:buFontTx/>
              <a:buChar char="-"/>
            </a:pPr>
            <a:endParaRPr lang="el-GR" dirty="0"/>
          </a:p>
        </p:txBody>
      </p:sp>
      <p:sp>
        <p:nvSpPr>
          <p:cNvPr id="16" name="15 - TextBox"/>
          <p:cNvSpPr txBox="1"/>
          <p:nvPr/>
        </p:nvSpPr>
        <p:spPr>
          <a:xfrm>
            <a:off x="406400" y="5283200"/>
            <a:ext cx="2578100" cy="307777"/>
          </a:xfrm>
          <a:prstGeom prst="rect">
            <a:avLst/>
          </a:prstGeom>
          <a:noFill/>
        </p:spPr>
        <p:txBody>
          <a:bodyPr wrap="square" rtlCol="0">
            <a:spAutoFit/>
          </a:bodyPr>
          <a:lstStyle/>
          <a:p>
            <a:r>
              <a:rPr lang="el-GR" dirty="0" smtClean="0"/>
              <a:t>Πηγή, </a:t>
            </a:r>
            <a:r>
              <a:rPr lang="en-US" dirty="0" smtClean="0"/>
              <a:t>Tim Bale, 2017</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r>
              <a:rPr lang="en-US" sz="1700" b="1" i="0" u="none" strike="noStrike" cap="none" dirty="0" smtClean="0">
                <a:solidFill>
                  <a:srgbClr val="000000"/>
                </a:solidFill>
                <a:latin typeface="Arial"/>
                <a:ea typeface="Arial"/>
                <a:cs typeface="Arial"/>
                <a:sym typeface="Arial"/>
              </a:rPr>
              <a:t> </a:t>
            </a:r>
            <a:r>
              <a:rPr lang="el-GR" sz="1700" b="1" dirty="0" smtClean="0"/>
              <a:t>και το πραγματικό περιθώριο να </a:t>
            </a:r>
            <a:r>
              <a:rPr lang="el-GR" sz="1700" b="1" dirty="0" err="1" smtClean="0"/>
              <a:t>συνδιαμορφώσουν</a:t>
            </a:r>
            <a:r>
              <a:rPr lang="el-GR" sz="1700" b="1" dirty="0" smtClean="0"/>
              <a:t> τη νομοθεσία</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
        <p:nvSpPr>
          <p:cNvPr id="17" name="16 - TextBox"/>
          <p:cNvSpPr txBox="1"/>
          <p:nvPr/>
        </p:nvSpPr>
        <p:spPr>
          <a:xfrm>
            <a:off x="241300" y="1841500"/>
            <a:ext cx="3334331" cy="3560975"/>
          </a:xfrm>
          <a:prstGeom prst="rect">
            <a:avLst/>
          </a:prstGeom>
          <a:noFill/>
        </p:spPr>
        <p:txBody>
          <a:bodyPr wrap="square" rtlCol="0">
            <a:spAutoFit/>
          </a:bodyPr>
          <a:lstStyle/>
          <a:p>
            <a:pPr lvl="0">
              <a:lnSpc>
                <a:spcPct val="115000"/>
              </a:lnSpc>
              <a:buSzPts val="1400"/>
            </a:pPr>
            <a:r>
              <a:rPr lang="el-GR" b="1" dirty="0" smtClean="0"/>
              <a:t>Υπάρχουν δύο κατηγορίες</a:t>
            </a:r>
            <a:r>
              <a:rPr lang="en-US" b="1" dirty="0" smtClean="0"/>
              <a:t>: </a:t>
            </a:r>
            <a:endParaRPr lang="el-GR" b="1" dirty="0" smtClean="0"/>
          </a:p>
          <a:p>
            <a:pPr lvl="0">
              <a:lnSpc>
                <a:spcPct val="115000"/>
              </a:lnSpc>
              <a:buSzPts val="1400"/>
            </a:pPr>
            <a:endParaRPr lang="el-GR" b="1" dirty="0" smtClean="0"/>
          </a:p>
          <a:p>
            <a:pPr marL="342900" lvl="0" indent="-342900">
              <a:lnSpc>
                <a:spcPct val="115000"/>
              </a:lnSpc>
              <a:buSzPts val="1400"/>
              <a:buAutoNum type="arabicParenR"/>
            </a:pPr>
            <a:r>
              <a:rPr lang="el-GR" b="1" dirty="0" smtClean="0"/>
              <a:t>Αυτά </a:t>
            </a:r>
            <a:r>
              <a:rPr lang="el-GR" b="1" dirty="0" smtClean="0"/>
              <a:t>που έχουν </a:t>
            </a:r>
            <a:r>
              <a:rPr lang="el-GR" b="1" dirty="0" smtClean="0"/>
              <a:t>τη δικαιοδοσία να συμμετέχουν στη βελτίωση των νόμων ζητώντας περισσότερες πληροφορίες και στην ουσία την εκ νέου διαμόρφωση μιας νομοθεσίας </a:t>
            </a:r>
          </a:p>
          <a:p>
            <a:pPr marL="342900" lvl="0" indent="-342900">
              <a:lnSpc>
                <a:spcPct val="115000"/>
              </a:lnSpc>
              <a:buSzPts val="1400"/>
              <a:buAutoNum type="arabicParenR"/>
            </a:pPr>
            <a:r>
              <a:rPr lang="el-GR" b="1" dirty="0" smtClean="0"/>
              <a:t>Αυτά που δεν έχουν την ίδια δύναμη και στην ουσία λειτουργούν για να επιβεβαιώνουν και να επικυρώνουν τη βούληση της κυβερνητικής πλειοψηφίας </a:t>
            </a:r>
            <a:endParaRPr lang="el-GR" dirty="0"/>
          </a:p>
        </p:txBody>
      </p:sp>
      <p:pic>
        <p:nvPicPr>
          <p:cNvPr id="10242" name="Picture 2"/>
          <p:cNvPicPr>
            <a:picLocks noChangeAspect="1" noChangeArrowheads="1"/>
          </p:cNvPicPr>
          <p:nvPr/>
        </p:nvPicPr>
        <p:blipFill>
          <a:blip r:embed="rId3"/>
          <a:srcRect/>
          <a:stretch>
            <a:fillRect/>
          </a:stretch>
        </p:blipFill>
        <p:spPr bwMode="auto">
          <a:xfrm>
            <a:off x="3570288" y="1717674"/>
            <a:ext cx="4887912" cy="494825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r>
              <a:rPr lang="en-US" sz="1700" b="1" i="0" u="none" strike="noStrike" cap="none" dirty="0" smtClean="0">
                <a:solidFill>
                  <a:srgbClr val="000000"/>
                </a:solidFill>
                <a:latin typeface="Arial"/>
                <a:ea typeface="Arial"/>
                <a:cs typeface="Arial"/>
                <a:sym typeface="Arial"/>
              </a:rPr>
              <a:t> </a:t>
            </a:r>
            <a:r>
              <a:rPr lang="el-GR" sz="1700" b="1" dirty="0" smtClean="0"/>
              <a:t>και το πραγματικό περιθώριο να </a:t>
            </a:r>
            <a:r>
              <a:rPr lang="el-GR" sz="1700" b="1" dirty="0" err="1" smtClean="0"/>
              <a:t>συνδιαμορφώσουν</a:t>
            </a:r>
            <a:r>
              <a:rPr lang="el-GR" sz="1700" b="1" dirty="0" smtClean="0"/>
              <a:t> τη νομοθεσία</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Όπως και να έχει, τα κοινοβούλια στην Ευρώπη σε καμιά περίπτωση δεν έχουν την εξουσία και τα μέσα να ασκούν ένα διαρκή και αποτελεσματικό έλεγχο όπως τα αντίστοιχα σώματα στις ΗΠΑ (αυτό γενικά επιτείνει το δημοκρατικό έλλειμμα στην ΕΕ, τόσο στις χώρες όσο και στην ίδια την Ε.Ε.)</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 Σε γενικό βαθμό, όσο πιο δυνατά είναι τα κόμματα σε ένα κοινοβούλιο (π.χ. αριθμός βουλευτών, συμμετοχή σε κυβέρνηση με αρκετούς υπουργούς) τόσο μειώνεται η ισχύς των βουλευτών. Αυτό συμβαίνει επειδή οι βουλευτές αναγκάζονται να προσαρμόζονται σε δυναμικές πλειοψηφίες που διαρκώς χρειάζονται επιβεβαίωση.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 Δεν μπορεί να υπάρξει κατηγορηματική απάντηση για το αν τα κοινοβουλευτικά συστήματα είναι προτιμότερα από τα προεδρικά. Θεωρητικά, τα κοινοβουλευτικά εκφράζουν μεγαλύτερο πλουραλισμό, ωστόσο και στα προεδρικά υπάρχουν τρόποι να εκφράζονται πολλές διαφορετικές εκδοχές (π.χ. κυβέρνηση)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127300" y="1210774"/>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700" b="1" i="0" u="none" strike="noStrike" cap="none" dirty="0" err="1">
                <a:solidFill>
                  <a:srgbClr val="000000"/>
                </a:solidFill>
                <a:latin typeface="Arial"/>
                <a:ea typeface="Arial"/>
                <a:cs typeface="Arial"/>
                <a:sym typeface="Arial"/>
              </a:rPr>
              <a:t>Βασικές</a:t>
            </a:r>
            <a:r>
              <a:rPr lang="en-US" sz="1700" b="1" i="0" u="none" strike="noStrike" cap="none" dirty="0">
                <a:solidFill>
                  <a:srgbClr val="000000"/>
                </a:solidFill>
                <a:latin typeface="Arial"/>
                <a:ea typeface="Arial"/>
                <a:cs typeface="Arial"/>
                <a:sym typeface="Arial"/>
              </a:rPr>
              <a:t> </a:t>
            </a:r>
            <a:r>
              <a:rPr lang="en-US" sz="1700" b="1" i="0" u="none" strike="noStrike" cap="none" dirty="0" err="1">
                <a:solidFill>
                  <a:srgbClr val="000000"/>
                </a:solidFill>
                <a:latin typeface="Arial"/>
                <a:ea typeface="Arial"/>
                <a:cs typeface="Arial"/>
                <a:sym typeface="Arial"/>
              </a:rPr>
              <a:t>διαπιστώσεις</a:t>
            </a:r>
            <a:r>
              <a:rPr lang="en-US" sz="1700" b="1" i="0" u="none" strike="noStrike" cap="none" dirty="0" smtClean="0">
                <a:solidFill>
                  <a:srgbClr val="000000"/>
                </a:solidFill>
                <a:latin typeface="Arial"/>
                <a:ea typeface="Arial"/>
                <a:cs typeface="Arial"/>
                <a:sym typeface="Arial"/>
              </a:rPr>
              <a:t>…</a:t>
            </a:r>
            <a:endParaRPr sz="1700" b="1" i="0" u="none" strike="noStrike" cap="none">
              <a:solidFill>
                <a:srgbClr val="000000"/>
              </a:solidFill>
              <a:latin typeface="Arial"/>
              <a:ea typeface="Arial"/>
              <a:cs typeface="Arial"/>
              <a:sym typeface="Arial"/>
            </a:endParaRPr>
          </a:p>
          <a:p>
            <a:pPr marL="457200" marR="0" lvl="0" indent="-342900" algn="just" rtl="0">
              <a:lnSpc>
                <a:spcPct val="115000"/>
              </a:lnSpc>
              <a:spcBef>
                <a:spcPts val="0"/>
              </a:spcBef>
              <a:spcAft>
                <a:spcPts val="0"/>
              </a:spcAft>
              <a:buClr>
                <a:srgbClr val="000000"/>
              </a:buClr>
              <a:buSzPts val="1800"/>
              <a:buFont typeface="Arial"/>
              <a:buChar char="-"/>
            </a:pPr>
            <a:r>
              <a:rPr lang="el-GR" sz="1700" b="1" dirty="0" smtClean="0"/>
              <a:t>Όλα τα ευρωπαϊκά κράτ</a:t>
            </a:r>
            <a:r>
              <a:rPr lang="el-GR" sz="1700" b="1" dirty="0" smtClean="0"/>
              <a:t>η έχουν το αρχηγό τους (</a:t>
            </a:r>
            <a:r>
              <a:rPr lang="en-US" sz="1700" b="1" dirty="0" smtClean="0"/>
              <a:t>head of state)</a:t>
            </a:r>
            <a:endParaRPr lang="el-GR" sz="1700" b="1" dirty="0" smtClean="0"/>
          </a:p>
          <a:p>
            <a:pPr marL="457200" marR="0" lvl="0" indent="-342900" algn="just" rtl="0">
              <a:lnSpc>
                <a:spcPct val="115000"/>
              </a:lnSpc>
              <a:spcBef>
                <a:spcPts val="0"/>
              </a:spcBef>
              <a:spcAft>
                <a:spcPts val="0"/>
              </a:spcAft>
              <a:buClr>
                <a:srgbClr val="000000"/>
              </a:buClr>
              <a:buSzPts val="1800"/>
            </a:pPr>
            <a:r>
              <a:rPr lang="el-GR" sz="1700" b="1" dirty="0" smtClean="0"/>
              <a:t> </a:t>
            </a:r>
            <a:r>
              <a:rPr lang="el-GR" sz="1700" b="1" dirty="0" smtClean="0"/>
              <a:t>     Στις συνταγματικές μοναρχίες είναι ο βασιλιάς/ η βασίλισσα (Βέλγιο, Ηνωμένο Βασίλειο, Ολλανδία, Δανία, Νορβηγία, Σουηδία, Ισπανία) </a:t>
            </a:r>
          </a:p>
          <a:p>
            <a:pPr marL="457200" marR="0" lvl="0" indent="-342900" algn="just" rtl="0">
              <a:lnSpc>
                <a:spcPct val="115000"/>
              </a:lnSpc>
              <a:spcBef>
                <a:spcPts val="0"/>
              </a:spcBef>
              <a:spcAft>
                <a:spcPts val="0"/>
              </a:spcAft>
              <a:buClr>
                <a:srgbClr val="000000"/>
              </a:buClr>
              <a:buSzPts val="1800"/>
            </a:pPr>
            <a:endParaRPr lang="el-GR" sz="1700" b="1" dirty="0" smtClean="0"/>
          </a:p>
          <a:p>
            <a:pPr marL="457200" marR="0" lvl="0" indent="-342900" algn="just" rtl="0">
              <a:lnSpc>
                <a:spcPct val="115000"/>
              </a:lnSpc>
              <a:spcBef>
                <a:spcPts val="0"/>
              </a:spcBef>
              <a:spcAft>
                <a:spcPts val="0"/>
              </a:spcAft>
              <a:buClr>
                <a:srgbClr val="000000"/>
              </a:buClr>
              <a:buSzPts val="1800"/>
            </a:pPr>
            <a:r>
              <a:rPr lang="el-GR" sz="1700" b="1" dirty="0" smtClean="0"/>
              <a:t>      Στις δημοκρατίες (</a:t>
            </a:r>
            <a:r>
              <a:rPr lang="en-US" sz="1700" b="1" dirty="0" smtClean="0"/>
              <a:t>republics)</a:t>
            </a:r>
            <a:r>
              <a:rPr lang="el-GR" sz="1700" b="1" dirty="0" smtClean="0"/>
              <a:t> θα είναι ο πρόεδρος, είτε με απευθείας εκλογή από τους πολίτες (Αυστρία, Βουλγαρία, Κύπρος, Φινλανδία, Γαλλία, Ιρλανδία, Λιθουανία, Πολωνία, Πορτογαλία, Ρουμανία, Σλοβακία, Σλοβενία και Τσεχία) είτε από τα κοινοβούλια (Ελλάδα, Γερμανία και Εσθονία)</a:t>
            </a:r>
          </a:p>
          <a:p>
            <a:pPr marL="457200" marR="0" lvl="0" indent="-342900" algn="just" rtl="0">
              <a:lnSpc>
                <a:spcPct val="115000"/>
              </a:lnSpc>
              <a:spcBef>
                <a:spcPts val="0"/>
              </a:spcBef>
              <a:spcAft>
                <a:spcPts val="0"/>
              </a:spcAft>
              <a:buClr>
                <a:srgbClr val="000000"/>
              </a:buClr>
              <a:buSzPts val="1800"/>
            </a:pPr>
            <a:endParaRPr lang="el-GR" sz="1700" b="1" dirty="0" smtClean="0"/>
          </a:p>
          <a:p>
            <a:pPr marL="457200" marR="0" lvl="0" indent="-342900" algn="just" rtl="0">
              <a:lnSpc>
                <a:spcPct val="115000"/>
              </a:lnSpc>
              <a:spcBef>
                <a:spcPts val="0"/>
              </a:spcBef>
              <a:spcAft>
                <a:spcPts val="0"/>
              </a:spcAft>
              <a:buClr>
                <a:srgbClr val="000000"/>
              </a:buClr>
              <a:buSzPts val="1800"/>
              <a:buFontTx/>
              <a:buChar char="-"/>
            </a:pPr>
            <a:r>
              <a:rPr lang="el-GR" sz="1700" b="1" dirty="0" smtClean="0"/>
              <a:t>Η Κύπρος και η Γαλλία έχουν τα λεγόμενο </a:t>
            </a:r>
            <a:r>
              <a:rPr lang="el-GR" sz="1700" b="1" dirty="0" err="1" smtClean="0"/>
              <a:t>ημι</a:t>
            </a:r>
            <a:r>
              <a:rPr lang="el-GR" sz="1700" b="1" dirty="0" smtClean="0"/>
              <a:t>-προεδρικά συστήματα (μεγάλη εκτελεστική εξουσία προέδρου, αρχηγός κυβέρνησης και κράτους) και σε μικρότερο βαθμό το ίδιο έχουν και η Ρουμανία και η Πορτογαλία.  </a:t>
            </a:r>
          </a:p>
          <a:p>
            <a:pPr marL="457200" marR="0" lvl="0" indent="-342900" algn="just" rtl="0">
              <a:lnSpc>
                <a:spcPct val="115000"/>
              </a:lnSpc>
              <a:spcBef>
                <a:spcPts val="0"/>
              </a:spcBef>
              <a:spcAft>
                <a:spcPts val="0"/>
              </a:spcAft>
              <a:buClr>
                <a:srgbClr val="000000"/>
              </a:buClr>
              <a:buSzPts val="1800"/>
              <a:buFontTx/>
              <a:buChar char="-"/>
            </a:pPr>
            <a:endParaRPr lang="el-GR" sz="1700" b="1" dirty="0" smtClean="0"/>
          </a:p>
          <a:p>
            <a:pPr marL="457200" marR="0" lvl="0" indent="-342900" algn="just" rtl="0">
              <a:lnSpc>
                <a:spcPct val="115000"/>
              </a:lnSpc>
              <a:spcBef>
                <a:spcPts val="0"/>
              </a:spcBef>
              <a:spcAft>
                <a:spcPts val="0"/>
              </a:spcAft>
              <a:buClr>
                <a:srgbClr val="000000"/>
              </a:buClr>
              <a:buSzPts val="1800"/>
              <a:buFontTx/>
              <a:buChar char="-"/>
            </a:pPr>
            <a:r>
              <a:rPr lang="el-GR" sz="1700" b="1" dirty="0" smtClean="0"/>
              <a:t>Έτσι, στα περισσότερα ευρωπαϊκά κράτη, οι πρόεδροι δεν έχουν εκτελεστική εξουσία. Εκπροσωπούν τα κράτη διπλωματικά. Πρέπει να είναι ουδέτεροι και να εγγυώνται την ομαλή λειτουργία του πολιτεύματος με συμβολικό κυρίως τρόπο. </a:t>
            </a:r>
          </a:p>
          <a:p>
            <a:pPr marL="457200" marR="0" lvl="0" indent="-342900" algn="just" rtl="0">
              <a:lnSpc>
                <a:spcPct val="115000"/>
              </a:lnSpc>
              <a:spcBef>
                <a:spcPts val="0"/>
              </a:spcBef>
              <a:spcAft>
                <a:spcPts val="0"/>
              </a:spcAft>
              <a:buClr>
                <a:srgbClr val="000000"/>
              </a:buClr>
              <a:buSzPts val="1800"/>
              <a:buFontTx/>
              <a:buChar char="-"/>
            </a:pP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58"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παρουσία των γυναικών στο κοινοβούλιο και την κυβέρνηση</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11266" name="Picture 2"/>
          <p:cNvPicPr>
            <a:picLocks noChangeAspect="1" noChangeArrowheads="1"/>
          </p:cNvPicPr>
          <p:nvPr/>
        </p:nvPicPr>
        <p:blipFill>
          <a:blip r:embed="rId3"/>
          <a:srcRect/>
          <a:stretch>
            <a:fillRect/>
          </a:stretch>
        </p:blipFill>
        <p:spPr bwMode="auto">
          <a:xfrm>
            <a:off x="365125" y="1693863"/>
            <a:ext cx="4095750" cy="48672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παρουσία των μελών της κοινότητας ΛΟΑΤΚΙ στο κοινοβούλιο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12290" name="Picture 2"/>
          <p:cNvPicPr>
            <a:picLocks noChangeAspect="1" noChangeArrowheads="1"/>
          </p:cNvPicPr>
          <p:nvPr/>
        </p:nvPicPr>
        <p:blipFill>
          <a:blip r:embed="rId3"/>
          <a:srcRect/>
          <a:stretch>
            <a:fillRect/>
          </a:stretch>
        </p:blipFill>
        <p:spPr bwMode="auto">
          <a:xfrm>
            <a:off x="352425" y="1595439"/>
            <a:ext cx="4171950" cy="491966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700" b="1" i="0" u="none" strike="noStrike" cap="none" dirty="0" err="1">
                <a:solidFill>
                  <a:srgbClr val="000000"/>
                </a:solidFill>
                <a:latin typeface="Arial"/>
                <a:ea typeface="Arial"/>
                <a:cs typeface="Arial"/>
                <a:sym typeface="Arial"/>
              </a:rPr>
              <a:t>Βασικές</a:t>
            </a:r>
            <a:r>
              <a:rPr lang="en-US" sz="1700" b="1" i="0" u="none" strike="noStrike" cap="none" dirty="0">
                <a:solidFill>
                  <a:srgbClr val="000000"/>
                </a:solidFill>
                <a:latin typeface="Arial"/>
                <a:ea typeface="Arial"/>
                <a:cs typeface="Arial"/>
                <a:sym typeface="Arial"/>
              </a:rPr>
              <a:t> </a:t>
            </a:r>
            <a:r>
              <a:rPr lang="en-US" sz="1700" b="1" i="0" u="none" strike="noStrike" cap="none" dirty="0" err="1">
                <a:solidFill>
                  <a:srgbClr val="000000"/>
                </a:solidFill>
                <a:latin typeface="Arial"/>
                <a:ea typeface="Arial"/>
                <a:cs typeface="Arial"/>
                <a:sym typeface="Arial"/>
              </a:rPr>
              <a:t>διαπιστώσεις</a:t>
            </a:r>
            <a:r>
              <a:rPr lang="en-US" sz="1700" b="1" i="0" u="none" strike="noStrike" cap="none" dirty="0" smtClean="0">
                <a:solidFill>
                  <a:srgbClr val="000000"/>
                </a:solidFill>
                <a:latin typeface="Arial"/>
                <a:ea typeface="Arial"/>
                <a:cs typeface="Arial"/>
                <a:sym typeface="Arial"/>
              </a:rPr>
              <a:t>…</a:t>
            </a: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Times New Roman"/>
              <a:buNone/>
            </a:pP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 typeface="Arial"/>
              <a:buChar char="-"/>
            </a:pPr>
            <a:r>
              <a:rPr lang="el-GR" sz="1800" b="1" dirty="0" smtClean="0"/>
              <a:t>Επομένως, στα περισσότερα ευρωπαϊκά κράτη, οι πρόεδροι έχουν έναν ρόλο τελετουργικό/ συμβολικό. Υπάρχουν, ωστόσο παραδείγματα διαφωνιών και αντιδικίας μεταξύ προέδρων και κυβερνήσεων</a:t>
            </a:r>
            <a:r>
              <a:rPr lang="en-US" sz="1800" b="1" dirty="0" smtClean="0"/>
              <a:t>.</a:t>
            </a:r>
            <a:endParaRPr lang="el-GR" sz="1800" b="1" dirty="0" smtClean="0"/>
          </a:p>
          <a:p>
            <a:pPr marL="457200" lvl="1" indent="-342900" algn="just">
              <a:lnSpc>
                <a:spcPct val="115000"/>
              </a:lnSpc>
              <a:buSzPts val="1800"/>
              <a:buFont typeface="Arial"/>
              <a:buChar char="-"/>
            </a:pPr>
            <a:endParaRPr lang="el-GR" sz="1800" b="1" dirty="0" smtClean="0"/>
          </a:p>
          <a:p>
            <a:pPr marL="457200" lvl="1" indent="-342900" algn="just">
              <a:lnSpc>
                <a:spcPct val="115000"/>
              </a:lnSpc>
              <a:buSzPts val="1800"/>
              <a:buFontTx/>
              <a:buChar char="-"/>
            </a:pPr>
            <a:r>
              <a:rPr lang="el-GR" sz="1800" b="1" dirty="0" smtClean="0"/>
              <a:t>Τα παραδείγματα προέρχονται κυρίως από τις πρώην κομμουνιστικές χώρες (π.χ. Πολωνία- διαφωνίες σε θέματα εξωτερικής πολιτικής, Βουλγαρία- ανάμειξη προέδρου σε </a:t>
            </a:r>
            <a:r>
              <a:rPr lang="el-GR" sz="1800" b="1" dirty="0" err="1" smtClean="0"/>
              <a:t>ενδο</a:t>
            </a:r>
            <a:r>
              <a:rPr lang="el-GR" sz="1800" b="1" dirty="0" smtClean="0"/>
              <a:t>-κυβερνητικές διαφωνίες, Λετονία- προσπάθεια προέδρου να διαλύσει το κοινοβούλιο, Ρουμανία- κριτική στο πρόεδρο ότι παρενέβαινε στο έργο της δικαιοσύνης) </a:t>
            </a:r>
          </a:p>
          <a:p>
            <a:pPr marL="457200" lvl="1" indent="-342900" algn="just">
              <a:lnSpc>
                <a:spcPct val="115000"/>
              </a:lnSpc>
              <a:buSzPts val="1800"/>
              <a:buFontTx/>
              <a:buChar char="-"/>
            </a:pPr>
            <a:endParaRPr lang="el-GR" sz="1800" b="1" dirty="0" smtClean="0"/>
          </a:p>
          <a:p>
            <a:pPr marL="457200" lvl="1" indent="-342900" algn="just">
              <a:lnSpc>
                <a:spcPct val="115000"/>
              </a:lnSpc>
              <a:buSzPts val="1800"/>
              <a:buFontTx/>
              <a:buChar char="-"/>
            </a:pPr>
            <a:r>
              <a:rPr lang="el-GR" sz="1800" b="1" dirty="0" smtClean="0"/>
              <a:t>Και σε άλλα κράτη έχουμε παραδείγματα διαφωνιών μεταξύ προέδρου και κυβέρνησης/ κοινοβουλίου όπως π.χ. στην Πορτογαλία όπου ο πρόεδρος άσκησε κριτική στα μέλη του κοινοβουλίου για τον τρόπο που ασκούν τα καθήκοντά τους. </a:t>
            </a: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Πρωθυπουργοί/ κυβερνήσεις και κοινοβούλια</a:t>
            </a:r>
          </a:p>
          <a:p>
            <a:pPr marL="0" marR="0" lvl="0" indent="0" algn="l"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Σε όλα τα ευρωπαϊκά κράτη, με εξαίρεση την Κύπρο και την Γαλλία, το πρόσωπο/ αξίωμα που έχει την ευθύνη της διακυβέρνησης είναι ο πρωθυπουργός (συνήθως είναι και ο/η αρχηγός του μεγαλύτερου κόμματος στο κοινοβούλιο, άλλες φορές όπως π.χ. σε κυβερνήσεις συνεργασίας αυτό δεν είναι απαραίτητο) </a:t>
            </a:r>
          </a:p>
          <a:p>
            <a:pPr marL="0" marR="0" lvl="0" indent="0" algn="just" rtl="0">
              <a:lnSpc>
                <a:spcPct val="115000"/>
              </a:lnSpc>
              <a:spcBef>
                <a:spcPts val="0"/>
              </a:spcBef>
              <a:spcAft>
                <a:spcPts val="0"/>
              </a:spcAft>
              <a:buClr>
                <a:srgbClr val="000000"/>
              </a:buClr>
              <a:buSzPts val="1400"/>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Κατά κανόνα, η εκτελεστική εξουσία ασκείται από τις κυβερνήσεις που βασίζονται στην αποδοχή των κοινοβουλίων. Από την άλλη, ο/η πρωθυπουργός έχει την εξουσία να διορίζει ή να παύει υπουργούς, να διαλύει το κοινοβούλιο και γενικά να έχει την πρωτοβουλία της νομοθετικής και κοινοβουλευτικής διαδικασίας. </a:t>
            </a:r>
          </a:p>
          <a:p>
            <a:pPr marL="0" marR="0" lvl="0" indent="0" algn="just" rtl="0">
              <a:lnSpc>
                <a:spcPct val="115000"/>
              </a:lnSpc>
              <a:spcBef>
                <a:spcPts val="0"/>
              </a:spcBef>
              <a:spcAft>
                <a:spcPts val="0"/>
              </a:spcAft>
              <a:buClr>
                <a:srgbClr val="000000"/>
              </a:buClr>
              <a:buSzPts val="1400"/>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Γενικότερα, η εξουσία του πρωθυπουργού είναι ανάλογη της δύναμής του κόμματός στου στο κοινοβούλιο και την κυβέρνηση. Δηλαδή, σε κυβερνήσεις συνεργασίας, υπάρχουν μικρότερα περιθώρια για απόλυτη εξουσία και πρωτοβουλίες. </a:t>
            </a: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 typeface="Times New Roman"/>
              <a:buNone/>
            </a:pP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1026" name="Picture 2" descr="C:\Users\User\Downloads\Screenshot 2023-11-13 at 21-54-44 european-politics-a-comparative-introduction-4nbsped-1137581336-9781137581334_compress-1.pdf.png"/>
          <p:cNvPicPr>
            <a:picLocks noChangeAspect="1" noChangeArrowheads="1"/>
          </p:cNvPicPr>
          <p:nvPr/>
        </p:nvPicPr>
        <p:blipFill>
          <a:blip r:embed="rId3"/>
          <a:srcRect/>
          <a:stretch>
            <a:fillRect/>
          </a:stretch>
        </p:blipFill>
        <p:spPr bwMode="auto">
          <a:xfrm>
            <a:off x="3581401" y="1409700"/>
            <a:ext cx="4757738" cy="5103813"/>
          </a:xfrm>
          <a:prstGeom prst="rect">
            <a:avLst/>
          </a:prstGeom>
          <a:noFill/>
        </p:spPr>
      </p:pic>
      <p:sp>
        <p:nvSpPr>
          <p:cNvPr id="15" name="14 - TextBox"/>
          <p:cNvSpPr txBox="1"/>
          <p:nvPr/>
        </p:nvSpPr>
        <p:spPr>
          <a:xfrm>
            <a:off x="406400" y="2247900"/>
            <a:ext cx="1993900" cy="1600438"/>
          </a:xfrm>
          <a:prstGeom prst="rect">
            <a:avLst/>
          </a:prstGeom>
          <a:noFill/>
        </p:spPr>
        <p:txBody>
          <a:bodyPr wrap="square" rtlCol="0">
            <a:spAutoFit/>
          </a:bodyPr>
          <a:lstStyle/>
          <a:p>
            <a:r>
              <a:rPr lang="el-GR" dirty="0" smtClean="0"/>
              <a:t>Συγκριτικά στοιχεία για το μέγεθος της χώρας, το αριθμό μελών των κοινοβουλίων και τον αριθμό των μελών της κυβέρνησης, πηγή</a:t>
            </a:r>
            <a:r>
              <a:rPr lang="en-US" dirty="0" smtClean="0"/>
              <a:t> </a:t>
            </a:r>
            <a:r>
              <a:rPr lang="en-US" dirty="0" smtClean="0"/>
              <a:t>Tim Bale, 2017</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
        <p:nvSpPr>
          <p:cNvPr id="15" name="14 - TextBox"/>
          <p:cNvSpPr txBox="1"/>
          <p:nvPr/>
        </p:nvSpPr>
        <p:spPr>
          <a:xfrm>
            <a:off x="406400" y="2247900"/>
            <a:ext cx="1993900" cy="1815882"/>
          </a:xfrm>
          <a:prstGeom prst="rect">
            <a:avLst/>
          </a:prstGeom>
          <a:noFill/>
        </p:spPr>
        <p:txBody>
          <a:bodyPr wrap="square" rtlCol="0">
            <a:spAutoFit/>
          </a:bodyPr>
          <a:lstStyle/>
          <a:p>
            <a:r>
              <a:rPr lang="el-GR" dirty="0" smtClean="0"/>
              <a:t>Συγκριτικά στοιχεία για τον αριθμό των ημερών που χρειάζονται σε διαφορετικές χώρες για τον σχηματισμό κυβέρνησης,</a:t>
            </a:r>
          </a:p>
          <a:p>
            <a:r>
              <a:rPr lang="el-GR" dirty="0" smtClean="0"/>
              <a:t>Πηγή</a:t>
            </a:r>
            <a:r>
              <a:rPr lang="en-US" dirty="0" smtClean="0"/>
              <a:t>: Tim Bale, 2017</a:t>
            </a:r>
            <a:endParaRPr lang="el-GR" dirty="0"/>
          </a:p>
        </p:txBody>
      </p:sp>
      <p:pic>
        <p:nvPicPr>
          <p:cNvPr id="2050" name="Picture 2" descr="C:\Users\User\Downloads\Screenshot 2023-11-13 at 21-55-09 european-politics-a-comparative-introduction-4nbsped-1137581336-9781137581334_compress-1.pdf.png"/>
          <p:cNvPicPr>
            <a:picLocks noChangeAspect="1" noChangeArrowheads="1"/>
          </p:cNvPicPr>
          <p:nvPr/>
        </p:nvPicPr>
        <p:blipFill>
          <a:blip r:embed="rId3"/>
          <a:srcRect/>
          <a:stretch>
            <a:fillRect/>
          </a:stretch>
        </p:blipFill>
        <p:spPr bwMode="auto">
          <a:xfrm>
            <a:off x="3606800" y="1563688"/>
            <a:ext cx="5016500" cy="50911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pPr>
            <a:r>
              <a:rPr lang="el-GR" sz="1700" b="1" i="0" u="none" strike="noStrike" cap="none" dirty="0" smtClean="0">
                <a:solidFill>
                  <a:srgbClr val="000000"/>
                </a:solidFill>
                <a:latin typeface="Arial"/>
                <a:ea typeface="Arial"/>
                <a:cs typeface="Arial"/>
                <a:sym typeface="Arial"/>
              </a:rPr>
              <a:t>  </a:t>
            </a: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
        <p:nvSpPr>
          <p:cNvPr id="15" name="14 - TextBox"/>
          <p:cNvSpPr txBox="1"/>
          <p:nvPr/>
        </p:nvSpPr>
        <p:spPr>
          <a:xfrm>
            <a:off x="1892300" y="6032500"/>
            <a:ext cx="6045200" cy="738664"/>
          </a:xfrm>
          <a:prstGeom prst="rect">
            <a:avLst/>
          </a:prstGeom>
          <a:noFill/>
        </p:spPr>
        <p:txBody>
          <a:bodyPr wrap="square" rtlCol="0">
            <a:spAutoFit/>
          </a:bodyPr>
          <a:lstStyle/>
          <a:p>
            <a:r>
              <a:rPr lang="el-GR" dirty="0" smtClean="0"/>
              <a:t>Συγκριτικά στοιχεία για τον τύπο κυβέρνησης με βάση τον αριθμό των κομμάτων που συμμετέχουν στην κυβέρνηση από το 1945 μέχρι το 2014, Πηγή, </a:t>
            </a:r>
            <a:r>
              <a:rPr lang="en-US" dirty="0" smtClean="0"/>
              <a:t>Tim Bale, 2017</a:t>
            </a:r>
            <a:endParaRPr lang="el-GR" dirty="0"/>
          </a:p>
        </p:txBody>
      </p:sp>
      <p:pic>
        <p:nvPicPr>
          <p:cNvPr id="3074" name="Picture 2" descr="C:\Users\User\Downloads\Screenshot 2023-11-13 at 21-55-31 european-politics-a-comparative-introduction-4nbsped-1137581336-9781137581334_compress-1.pdf.png"/>
          <p:cNvPicPr>
            <a:picLocks noChangeAspect="1" noChangeArrowheads="1"/>
          </p:cNvPicPr>
          <p:nvPr/>
        </p:nvPicPr>
        <p:blipFill>
          <a:blip r:embed="rId3"/>
          <a:srcRect/>
          <a:stretch>
            <a:fillRect/>
          </a:stretch>
        </p:blipFill>
        <p:spPr bwMode="auto">
          <a:xfrm>
            <a:off x="317500" y="1790699"/>
            <a:ext cx="8331200" cy="39497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15000"/>
              </a:lnSpc>
              <a:buSzPts val="1400"/>
            </a:pPr>
            <a:r>
              <a:rPr lang="el-GR" sz="1700" b="1" i="0" u="none" strike="noStrike" cap="none" dirty="0" smtClean="0">
                <a:solidFill>
                  <a:srgbClr val="000000"/>
                </a:solidFill>
                <a:latin typeface="Arial"/>
                <a:ea typeface="Arial"/>
                <a:cs typeface="Arial"/>
                <a:sym typeface="Arial"/>
              </a:rPr>
              <a:t>Υπάρχουν 4 τύποι κυβέρνησης με βάση τον αριθμό των κομμάτων που     συμμετέχουν</a:t>
            </a:r>
          </a:p>
          <a:p>
            <a:pPr lvl="1" algn="just">
              <a:lnSpc>
                <a:spcPct val="115000"/>
              </a:lnSpc>
              <a:buSzPts val="1400"/>
              <a:buFontTx/>
              <a:buChar char="-"/>
            </a:pPr>
            <a:endParaRPr lang="el-GR" sz="1700" b="1" dirty="0" smtClean="0"/>
          </a:p>
          <a:p>
            <a:pPr marL="342900" lvl="1" indent="-342900" algn="just">
              <a:lnSpc>
                <a:spcPct val="115000"/>
              </a:lnSpc>
              <a:buSzPts val="1400"/>
              <a:buAutoNum type="arabicParenR"/>
            </a:pPr>
            <a:r>
              <a:rPr lang="el-GR" sz="1700" b="1" dirty="0" smtClean="0"/>
              <a:t>Μονοκομματική κυβέρνηση με πλειοψηφία (μάλλον σπάνια περίπτωση στην Ευρώπη, συμβαίνει κυρίως σε Ελλάδα, Ηνωμένο Βασίλειο και Ισπανία) </a:t>
            </a:r>
          </a:p>
          <a:p>
            <a:pPr marL="342900" lvl="1" indent="-342900" algn="just">
              <a:lnSpc>
                <a:spcPct val="115000"/>
              </a:lnSpc>
              <a:buSzPts val="1400"/>
            </a:pPr>
            <a:endParaRPr lang="el-GR" sz="1700" b="1" dirty="0" smtClean="0"/>
          </a:p>
          <a:p>
            <a:pPr marL="342900" lvl="1" indent="-342900" algn="just">
              <a:lnSpc>
                <a:spcPct val="115000"/>
              </a:lnSpc>
              <a:buSzPts val="1400"/>
            </a:pPr>
            <a:r>
              <a:rPr lang="el-GR" sz="1700" b="1" dirty="0" smtClean="0"/>
              <a:t>2)  Συνασπισμός 2 κομμάτων τουλάχιστο με πλειοψηφία (αρκετά συχνό σε πολλές χώρες, ιδιαίτερα στη Γερμανία, την Ολλανδία, την Πολωνία και την Τσεχία). Ο μεγάλος συνασπισμός είναι όταν τα δύο μεγαλύτερα κόμματα συνασπίζονται (μάλλον σπάνιο αφού το δεύτερο κόμμα συνήθως είναι αντιπολίτευση)</a:t>
            </a:r>
          </a:p>
          <a:p>
            <a:pPr marL="342900" lvl="1" indent="-342900" algn="just">
              <a:lnSpc>
                <a:spcPct val="115000"/>
              </a:lnSpc>
              <a:buSzPts val="1400"/>
            </a:pPr>
            <a:endParaRPr lang="el-GR" sz="1700" b="1" dirty="0" smtClean="0"/>
          </a:p>
          <a:p>
            <a:pPr marL="342900" lvl="1" indent="-342900" algn="just">
              <a:lnSpc>
                <a:spcPct val="115000"/>
              </a:lnSpc>
              <a:buSzPts val="1400"/>
            </a:pPr>
            <a:r>
              <a:rPr lang="el-GR" sz="1700" b="1" dirty="0" smtClean="0"/>
              <a:t>3) Συνασπισμός πολλών κομμάτων με πλειοψηφία (αρκετά συχνό σε πολλές χώρες όπως η Γαλλία, η Ιταλία, η Ολλανδία και η Ουγγαρία) </a:t>
            </a:r>
          </a:p>
          <a:p>
            <a:pPr marL="342900" lvl="1" indent="-342900" algn="just">
              <a:lnSpc>
                <a:spcPct val="115000"/>
              </a:lnSpc>
              <a:buSzPts val="1400"/>
            </a:pPr>
            <a:endParaRPr lang="el-GR" sz="1700" b="1" dirty="0" smtClean="0"/>
          </a:p>
          <a:p>
            <a:pPr marL="342900" lvl="1" indent="-342900" algn="just">
              <a:lnSpc>
                <a:spcPct val="115000"/>
              </a:lnSpc>
              <a:buSzPts val="1400"/>
            </a:pPr>
            <a:r>
              <a:rPr lang="el-GR" sz="1700" b="1" dirty="0" smtClean="0"/>
              <a:t>4) Κυβέρνηση μειοψηφίας (όταν το/τα κόμματα δεν έχουν την πλειοψηφία στο κοινοβούλιο (αρκετά συχνό σε πολλές χώρες όπως Τσεχία, Σουηδία, Ισπανία, Πολωνία και Ιταλία..) </a:t>
            </a:r>
          </a:p>
          <a:p>
            <a:pPr marL="342900" lvl="1" indent="-342900" algn="just">
              <a:lnSpc>
                <a:spcPct val="115000"/>
              </a:lnSpc>
              <a:buSzPts val="1400"/>
              <a:buAutoNum type="arabicParen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buAutoNum type="arabicParenR"/>
            </a:pPr>
            <a:r>
              <a:rPr lang="el-GR" sz="1700" b="1" dirty="0" smtClean="0"/>
              <a:t>Μονοκομματική κυβέρνηση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4098" name="Picture 2"/>
          <p:cNvPicPr>
            <a:picLocks noChangeAspect="1" noChangeArrowheads="1"/>
          </p:cNvPicPr>
          <p:nvPr/>
        </p:nvPicPr>
        <p:blipFill>
          <a:blip r:embed="rId3"/>
          <a:srcRect/>
          <a:stretch>
            <a:fillRect/>
          </a:stretch>
        </p:blipFill>
        <p:spPr bwMode="auto">
          <a:xfrm>
            <a:off x="407988" y="2700338"/>
            <a:ext cx="5992812" cy="385350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1775</Words>
  <PresentationFormat>Προβολή στην οθόνη (4:3)</PresentationFormat>
  <Paragraphs>366</Paragraphs>
  <Slides>21</Slides>
  <Notes>21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21</vt:i4>
      </vt:variant>
    </vt:vector>
  </HeadingPairs>
  <TitlesOfParts>
    <vt:vector size="27" baseType="lpstr">
      <vt:lpstr>Arial</vt:lpstr>
      <vt:lpstr>Book Antiqua</vt:lpstr>
      <vt:lpstr>Times New Roman</vt:lpstr>
      <vt:lpstr>Garamond</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45</cp:revision>
  <dcterms:created xsi:type="dcterms:W3CDTF">1601-01-01T00:00:00Z</dcterms:created>
  <dcterms:modified xsi:type="dcterms:W3CDTF">2023-11-14T00:13:13Z</dcterms:modified>
</cp:coreProperties>
</file>