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15-02-23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15-02-23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15-02-23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15-02-23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15-02-23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15-02-23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15-02-23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15-02-23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15-02-23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15-02-23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15-02-23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15-02-23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1905000"/>
          </a:xfrm>
        </p:spPr>
        <p:txBody>
          <a:bodyPr>
            <a:noAutofit/>
          </a:bodyPr>
          <a:lstStyle/>
          <a:p>
            <a:r>
              <a:rPr lang="el-GR" sz="4200" b="1" dirty="0" smtClean="0">
                <a:latin typeface="Times New Roman" panose="02020603050405020304" pitchFamily="18" charset="0"/>
                <a:cs typeface="Times New Roman" panose="02020603050405020304" pitchFamily="18" charset="0"/>
              </a:rPr>
              <a:t>Σύγχρονες Προσεγγίσεις στην Παιδική Λογοτεχνία και Εκπαιδευτική Πράξη  </a:t>
            </a:r>
            <a:endParaRPr lang="en-US" sz="42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371600" y="4876800"/>
            <a:ext cx="6400800" cy="1524000"/>
          </a:xfrm>
        </p:spPr>
        <p:txBody>
          <a:bodyPr/>
          <a:lstStyle/>
          <a:p>
            <a:r>
              <a:rPr lang="el-GR" dirty="0" smtClean="0">
                <a:latin typeface="Times New Roman" panose="02020603050405020304" pitchFamily="18" charset="0"/>
                <a:cs typeface="Times New Roman" panose="02020603050405020304" pitchFamily="18" charset="0"/>
              </a:rPr>
              <a:t>Καρανικολάου Θεοπούλα </a:t>
            </a:r>
          </a:p>
          <a:p>
            <a:r>
              <a:rPr lang="el-GR" dirty="0" smtClean="0">
                <a:latin typeface="Times New Roman" panose="02020603050405020304" pitchFamily="18" charset="0"/>
                <a:cs typeface="Times New Roman" panose="02020603050405020304" pitchFamily="18" charset="0"/>
              </a:rPr>
              <a:t>Διδάκτωρ Δ.Π.Θ.</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86965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a:bodyPr>
          <a:lstStyle/>
          <a:p>
            <a:r>
              <a:rPr lang="el-GR" sz="2400" dirty="0" smtClean="0"/>
              <a:t>Το 1920΄υπήρξε μια δεκαετία πειραματισμού για νέες φόρμες</a:t>
            </a:r>
          </a:p>
          <a:p>
            <a:r>
              <a:rPr lang="el-GR" sz="2400" dirty="0" smtClean="0"/>
              <a:t>Ρομαντικές περιπετειώδεις ιστορίες και παραμύθια του παρελθόντος εκμοντερνίζονται, αμερικάνικα δράματα και ποίηση μπαίνουν ορμητικά στο προσκήνιο, ενώ η τεχνολογική εξέλιξη της εποχής τροφοδοτεί ιστορίες επιστημονικής φαντασίας </a:t>
            </a:r>
          </a:p>
          <a:p>
            <a:r>
              <a:rPr lang="el-GR" sz="2400" dirty="0" smtClean="0"/>
              <a:t>Παράλληλα αυτή τη δεκαετία αυξάνεται σημαντικά ο αριθμός των καλλιτεχνών που διερευνούν την εικονογράφηση των παιδικών βιβλίων ως μέσο έκφρασης </a:t>
            </a:r>
          </a:p>
          <a:p>
            <a:r>
              <a:rPr lang="el-GR" sz="2400" dirty="0"/>
              <a:t>Τ</a:t>
            </a:r>
            <a:r>
              <a:rPr lang="el-GR" sz="2400" dirty="0" smtClean="0"/>
              <a:t>η δεκαετία του 1930 οι παλαιότερες τεχνικές εικονογράφησης έχουν ξεπεραστεί, για να επικρατήσουν νέες, πιο πρακτικές, που επιτρέπουν </a:t>
            </a:r>
            <a:r>
              <a:rPr lang="el-GR" sz="2400" dirty="0" err="1" smtClean="0"/>
              <a:t>πλεόν</a:t>
            </a:r>
            <a:r>
              <a:rPr lang="el-GR" sz="2400" dirty="0" smtClean="0"/>
              <a:t> την μαζική παραγωγή εκφραστικών εικόνων</a:t>
            </a:r>
            <a:endParaRPr lang="en-US" sz="2400" dirty="0"/>
          </a:p>
        </p:txBody>
      </p:sp>
    </p:spTree>
    <p:extLst>
      <p:ext uri="{BB962C8B-B14F-4D97-AF65-F5344CB8AC3E}">
        <p14:creationId xmlns:p14="http://schemas.microsoft.com/office/powerpoint/2010/main" val="1954665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lnSpcReduction="10000"/>
          </a:bodyPr>
          <a:lstStyle/>
          <a:p>
            <a:r>
              <a:rPr lang="el-GR" sz="2400" dirty="0" smtClean="0"/>
              <a:t>Η σημαντική αυτή πρόοδος σε θεματολογία και μέθοδο, ώθησε την παιδική λογοτεχνία στη σύγχρονη εποχή</a:t>
            </a:r>
          </a:p>
          <a:p>
            <a:r>
              <a:rPr lang="el-GR" sz="2400" dirty="0" smtClean="0"/>
              <a:t>Τα παιδικά βιβλία δεν ήταν πλέον εκπαιδευτικά εργαλεία ενός απαίδευτου κοινού. Αντίθετα τα παιδιά αναγνωρίστηκαν ως μια ξεχωριστή ηλικιακή ομάδα άξια κοινωνικής προσοχής </a:t>
            </a:r>
          </a:p>
          <a:p>
            <a:r>
              <a:rPr lang="en-US" sz="2400" dirty="0"/>
              <a:t>H</a:t>
            </a:r>
            <a:r>
              <a:rPr lang="el-GR" sz="2400" dirty="0" smtClean="0"/>
              <a:t> περίοδος από το 1860 έως και το 1930 είναι γνωστή ως η ‘Χρυσή Περίοδος’ της Παιδικής Λογοτεχνίας (</a:t>
            </a:r>
            <a:r>
              <a:rPr lang="en-US" sz="2400" dirty="0" smtClean="0"/>
              <a:t>Golden Age of Children’s Literature) </a:t>
            </a:r>
            <a:r>
              <a:rPr lang="el-GR" sz="2400" dirty="0" smtClean="0"/>
              <a:t>καθώς σε αυτό το διάστημα η παιδική λογοτεχνία καθιερώθηκε ως το λογοτεχνικό είδος που αναγνωρίζουμε σήμερα</a:t>
            </a:r>
          </a:p>
          <a:p>
            <a:r>
              <a:rPr lang="el-GR" sz="2400" dirty="0" smtClean="0"/>
              <a:t>Βέβαια αυτές οι αλλαγές δεν πραγματοποιήθηκαν χωρίς διαμαρτυρίες. Η πουριτανική εκκλησία είδε τα νέα δημοφιλή λογοτεχνικά κείμενα ως πνευματική απειλή για τα παιδιά, τα οποία όπως υποστήριξε έπρεπε να προστατευτούν από την διαφθορά </a:t>
            </a:r>
          </a:p>
          <a:p>
            <a:endParaRPr lang="el-GR" sz="2400" dirty="0" smtClean="0"/>
          </a:p>
        </p:txBody>
      </p:sp>
    </p:spTree>
    <p:extLst>
      <p:ext uri="{BB962C8B-B14F-4D97-AF65-F5344CB8AC3E}">
        <p14:creationId xmlns:p14="http://schemas.microsoft.com/office/powerpoint/2010/main" val="2144935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592763"/>
          </a:xfrm>
        </p:spPr>
        <p:txBody>
          <a:bodyPr>
            <a:normAutofit lnSpcReduction="10000"/>
          </a:bodyPr>
          <a:lstStyle/>
          <a:p>
            <a:r>
              <a:rPr lang="el-GR" sz="2400" dirty="0" smtClean="0"/>
              <a:t>Παρά τις αντιδράσεις των συντηρητικών την περίοδο αυτή παράγονται βιβλία εξαιρετικής ποιότητας με τους συγγραφείς να επιχειρούν μέσα από τις ιστορίες τους να </a:t>
            </a:r>
            <a:r>
              <a:rPr lang="el-GR" sz="2400" dirty="0" err="1" smtClean="0"/>
              <a:t>επαναπροσεγγίσουν</a:t>
            </a:r>
            <a:r>
              <a:rPr lang="el-GR" sz="2400" dirty="0" smtClean="0"/>
              <a:t> τις αισθήσεις της παιδικότητας </a:t>
            </a:r>
          </a:p>
          <a:p>
            <a:r>
              <a:rPr lang="el-GR" sz="2400" dirty="0" smtClean="0"/>
              <a:t>Για τον </a:t>
            </a:r>
            <a:r>
              <a:rPr lang="en-US" sz="2400" dirty="0" smtClean="0"/>
              <a:t>Wall</a:t>
            </a:r>
            <a:r>
              <a:rPr lang="el-GR" sz="2400" dirty="0" smtClean="0"/>
              <a:t> (1991) τα κλασσικά της παιδικής λογοτεχνίας είναι εκείνα τα οποία εκφράζουν μια νοσταλγία για την παιδικότητα, κάτι που έχει μεγάλη απήχηση και στους ενήλικες </a:t>
            </a:r>
          </a:p>
          <a:p>
            <a:r>
              <a:rPr lang="el-GR" sz="2400" dirty="0" smtClean="0"/>
              <a:t>Σε αυτό συμφωνεί και ο </a:t>
            </a:r>
            <a:r>
              <a:rPr lang="en-US" sz="2400" dirty="0" err="1" smtClean="0"/>
              <a:t>Nodelman</a:t>
            </a:r>
            <a:r>
              <a:rPr lang="el-GR" sz="2400" dirty="0" smtClean="0"/>
              <a:t> (2008), ο οποίος μετά από εκτενή μελέτη για τη σχέση των ενηλίκων με την παιδική λογοτεχνία καταλήγει ότι ένας από τους πιο σημαντικούς παράγοντες που επηρεάζουν την αναγνωστική ανταπόκριση των ενηλίκων όταν διαβάζουν λογοτεχνία για παιδιά είναι συχνά η νοσταλγικές τους αντιλήψεις για την παιδική αθωότητα  </a:t>
            </a:r>
            <a:endParaRPr lang="en-US" sz="2400" dirty="0"/>
          </a:p>
        </p:txBody>
      </p:sp>
    </p:spTree>
    <p:extLst>
      <p:ext uri="{BB962C8B-B14F-4D97-AF65-F5344CB8AC3E}">
        <p14:creationId xmlns:p14="http://schemas.microsoft.com/office/powerpoint/2010/main" val="425636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a:bodyPr>
          <a:lstStyle/>
          <a:p>
            <a:r>
              <a:rPr lang="el-GR" sz="2400" dirty="0" smtClean="0"/>
              <a:t>Για άλλους η εποχή αυτή αφορά την περίοδο κατά την οποία τα παιδιά άρχισαν να καταλαμβάνουν έναν ξεχωριστό χώρο από εκείνο των ενηλίκων </a:t>
            </a:r>
          </a:p>
          <a:p>
            <a:r>
              <a:rPr lang="el-GR" sz="2400" dirty="0" smtClean="0"/>
              <a:t>Παρά τις μεγάλες κοινωνικοπολιτικές εξελίξεις των δεκαετιών 1950 και 1960 η παιδική λογοτεχνία έμεινε σχετικά ανέπαφη από τις αλλαγές διανύοντας μια ‘ειρηνική’ περίοδο</a:t>
            </a:r>
          </a:p>
          <a:p>
            <a:r>
              <a:rPr lang="el-GR" sz="2400" dirty="0" smtClean="0"/>
              <a:t>Αν και μέχρι τη δεκαετία του 1960 επικρατούσε μια παραδοσιακή αντίληψη της παιδικότητας στη λογοτεχνία για παιδιά, από αυτή τη δεκαετία και έπειτα παρατηρείται μια μεγάλη αλλαγή στην θεματολογία των βιβλίων </a:t>
            </a:r>
          </a:p>
          <a:p>
            <a:r>
              <a:rPr lang="el-GR" sz="2400" dirty="0" smtClean="0"/>
              <a:t>Πολλοί συγγραφείς παιδικής λογοτεχνίας  πλέον γράφουν ιστορίες για την καθημερινή ζωή των παιδιών και όχι για φανταστικές περιπέτειες </a:t>
            </a:r>
            <a:endParaRPr lang="en-US" sz="2400" dirty="0"/>
          </a:p>
        </p:txBody>
      </p:sp>
    </p:spTree>
    <p:extLst>
      <p:ext uri="{BB962C8B-B14F-4D97-AF65-F5344CB8AC3E}">
        <p14:creationId xmlns:p14="http://schemas.microsoft.com/office/powerpoint/2010/main" val="3048070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592763"/>
          </a:xfrm>
        </p:spPr>
        <p:txBody>
          <a:bodyPr>
            <a:normAutofit lnSpcReduction="10000"/>
          </a:bodyPr>
          <a:lstStyle/>
          <a:p>
            <a:r>
              <a:rPr lang="el-GR" sz="2400" dirty="0"/>
              <a:t>Χ</a:t>
            </a:r>
            <a:r>
              <a:rPr lang="el-GR" sz="2400" dirty="0" smtClean="0"/>
              <a:t>αρακτηριστικά ο </a:t>
            </a:r>
            <a:r>
              <a:rPr lang="en-US" sz="2400" dirty="0" smtClean="0"/>
              <a:t>Townsend </a:t>
            </a:r>
            <a:r>
              <a:rPr lang="el-GR" sz="2400" dirty="0" smtClean="0"/>
              <a:t>(1996) αναφέρει ότι  πριν από αυτή τη δεκαετία υπήρχε ένα είδος άγραφου κοινωνικού ‘συμβολαίου’ μεταξύ παιδιών και γονέων, το οποίο διαφαινόταν στην παιδική λογοτεχνία του παρελθόντος </a:t>
            </a:r>
          </a:p>
          <a:p>
            <a:r>
              <a:rPr lang="el-GR" sz="2400" dirty="0" smtClean="0"/>
              <a:t>Όμως από το 1960 και έπειτα αυτό το ‘συμβόλαιο’ διερράγη εφόσον οι γονείς έπαψαν πια να θεωρούνται η ενσάρκωση της σοφίας και η εξουσία τους έπαψε να είναι αδιαμφισβήτητη</a:t>
            </a:r>
          </a:p>
          <a:p>
            <a:r>
              <a:rPr lang="el-GR" sz="2400" dirty="0" smtClean="0"/>
              <a:t>Από τότε έως και σήμερα αυτό το ‘συμβόλαιο’ παραβιάζεται ολοένα και περισσότερο (βλ. επικαιρότητα)</a:t>
            </a:r>
          </a:p>
          <a:p>
            <a:r>
              <a:rPr lang="el-GR" sz="2400" dirty="0" smtClean="0"/>
              <a:t>Ένας από τους τρόπους με τους οποίους αυτή η νέα συνθήκη γίνεται φανερή στην παιδική λογοτεχνία είναι ότι πλέον συναντούμε ιστορίες με παιδιά ως κεντρικούς χαρακτήρες, τα οποία καλούνται να αντιμετωπίσουν σκληρές πραγματικότητες, κάτι που δεν θα συνέβαινε σε βιβλία του παρελθόντος </a:t>
            </a:r>
            <a:endParaRPr lang="en-US" sz="2400" dirty="0"/>
          </a:p>
        </p:txBody>
      </p:sp>
    </p:spTree>
    <p:extLst>
      <p:ext uri="{BB962C8B-B14F-4D97-AF65-F5344CB8AC3E}">
        <p14:creationId xmlns:p14="http://schemas.microsoft.com/office/powerpoint/2010/main" val="2004793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a:bodyPr>
          <a:lstStyle/>
          <a:p>
            <a:r>
              <a:rPr lang="el-GR" sz="2400" dirty="0" smtClean="0"/>
              <a:t>Μάλιστα σε ορισμένες περιπτώσεις οι δυσκολίες που καλείται να αντιμετωπίσει ένας λογοτεχνικός ήρωας μικρής ηλικίας πηγάζουν από τις σχέσεις του με τους ενήλικες </a:t>
            </a:r>
          </a:p>
          <a:p>
            <a:r>
              <a:rPr lang="el-GR" sz="2400" dirty="0" smtClean="0"/>
              <a:t>Έτσι η μυθοπλασία που γράφεται από το 1950 περίπου και έπειτα, διαφέρει σημαντικά από εκείνες των προηγούμενων ετών οι οποίες ήταν προσκολλημένες στο παρελθόν και παρουσίαζαν τις καταστάσεις ειδυλλιακά </a:t>
            </a:r>
          </a:p>
          <a:p>
            <a:r>
              <a:rPr lang="el-GR" sz="2400" dirty="0" smtClean="0"/>
              <a:t>Αντίθετα αυτή την περίοδο η παιδική λογοτεχνία έχει στραμμένο το βλέμμα της στο μέλλον και δίνει έμφαση στην πνευματική εξέλιξη και ανάπτυξη των παιδιών </a:t>
            </a:r>
          </a:p>
          <a:p>
            <a:r>
              <a:rPr lang="el-GR" sz="2400" dirty="0" smtClean="0"/>
              <a:t>Σε τέτοιου είδους έργα οι γονείς αλλά και οι λοιποί ενήλικοι χαρακτήρες παύουν να αποτελούν δευτερεύουσες φιγούρες της ιστορίας που παρέχουν κατανόηση και στήριξη στον ήρωα </a:t>
            </a:r>
          </a:p>
          <a:p>
            <a:endParaRPr lang="en-US" sz="2400" dirty="0"/>
          </a:p>
        </p:txBody>
      </p:sp>
    </p:spTree>
    <p:extLst>
      <p:ext uri="{BB962C8B-B14F-4D97-AF65-F5344CB8AC3E}">
        <p14:creationId xmlns:p14="http://schemas.microsoft.com/office/powerpoint/2010/main" val="16150996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a:bodyPr>
          <a:lstStyle/>
          <a:p>
            <a:r>
              <a:rPr lang="el-GR" sz="2400" dirty="0" smtClean="0"/>
              <a:t>Παράλληλα κατά τις πιο πρόσφατες δεκαετίες παύουν να μονοπωλούν την παιδική λογοτεχνία ιστορίες που αφορούν την κλασική λευκή πυρηνική οικογένεια </a:t>
            </a:r>
          </a:p>
          <a:p>
            <a:r>
              <a:rPr lang="el-GR" sz="2400" dirty="0" smtClean="0"/>
              <a:t>Σταδιακά εμφανίζονται βιβλία που αφορούν </a:t>
            </a:r>
            <a:r>
              <a:rPr lang="el-GR" sz="2400" dirty="0" err="1" smtClean="0"/>
              <a:t>μονογονεϊκές</a:t>
            </a:r>
            <a:r>
              <a:rPr lang="el-GR" sz="2400" dirty="0" smtClean="0"/>
              <a:t> οικογένειες και στο εξωτερικό ακόμη και οικογένειες με γονείς του ίδιου φύλου </a:t>
            </a:r>
          </a:p>
          <a:p>
            <a:r>
              <a:rPr lang="el-GR" sz="2400" dirty="0" smtClean="0"/>
              <a:t>Ακόμη η θεματολογία των παιδικών βιβλίων τις τελευταίες δεκαετίες εμπλουτίζεται με κοινωνικά θέματα όπως η μετανάστευση, ο πόλεμος, η βία στο σπίτι ή το σχολείο, η αναπηρία, το διαζύγιο, η διαφορετικότητα, το περιβάλλον και άλλα </a:t>
            </a:r>
          </a:p>
          <a:p>
            <a:r>
              <a:rPr lang="el-GR" sz="2400" dirty="0" smtClean="0"/>
              <a:t>Τα θέματα αυτά αντικατοπτρίζουν τη σύγχρονη κοινωνία και τα προβλήματά της </a:t>
            </a:r>
          </a:p>
          <a:p>
            <a:endParaRPr lang="en-US" sz="2400" dirty="0"/>
          </a:p>
        </p:txBody>
      </p:sp>
    </p:spTree>
    <p:extLst>
      <p:ext uri="{BB962C8B-B14F-4D97-AF65-F5344CB8AC3E}">
        <p14:creationId xmlns:p14="http://schemas.microsoft.com/office/powerpoint/2010/main" val="7031818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a:bodyPr>
          <a:lstStyle/>
          <a:p>
            <a:r>
              <a:rPr lang="el-GR" sz="2400" dirty="0" smtClean="0"/>
              <a:t>Μέσα από αυτές τις θεματολογίες τα παιδιά μπορούν να εξοικειωθούν με μικρά ζητήματα καθημερινής φύσεως αλλά και μεγάλα πανανθρώπινα ζητήματα </a:t>
            </a:r>
          </a:p>
          <a:p>
            <a:r>
              <a:rPr lang="el-GR" sz="2400" dirty="0" smtClean="0"/>
              <a:t>Μέσα από τέτοιου είδους βιβλία οι νεαροί αναγνώστες μαθαίνουν να αναγνωρίζουν ένα πρόβλημα ή μια κατάσταση, συγκεντρώνουν χρήσιμες πληροφορίες που θα τους βοηθήσουν να το κατανοήσουν καλύτερα, ενώ παράλληλα μέσα από τις περιπέτειες των ηρώων τους παρέχονται προτάσεις διαχείρισης παρόμοιων καταστάσεων ή </a:t>
            </a:r>
            <a:r>
              <a:rPr lang="el-GR" sz="2400" dirty="0" smtClean="0"/>
              <a:t>φαινομένων</a:t>
            </a:r>
          </a:p>
          <a:p>
            <a:endParaRPr lang="el-GR" sz="2400" dirty="0"/>
          </a:p>
          <a:p>
            <a:r>
              <a:rPr lang="el-GR" sz="2400" dirty="0" smtClean="0"/>
              <a:t>Παράδειγμα: </a:t>
            </a:r>
            <a:r>
              <a:rPr lang="el-GR" sz="2400" i="1" dirty="0" smtClean="0"/>
              <a:t>Η μητριά με τη χρυσή καρδιά (Διαζύγιο)</a:t>
            </a:r>
          </a:p>
          <a:p>
            <a:r>
              <a:rPr lang="el-GR" sz="2400" i="1" dirty="0"/>
              <a:t> </a:t>
            </a:r>
            <a:r>
              <a:rPr lang="el-GR" sz="2400" i="1" dirty="0" smtClean="0"/>
              <a:t>                       Τα κίτρινα καπέλα (πόλεμος, μετανάστευση)</a:t>
            </a:r>
            <a:endParaRPr lang="el-GR" sz="2400" dirty="0" smtClean="0"/>
          </a:p>
          <a:p>
            <a:endParaRPr lang="el-GR" sz="2400" dirty="0"/>
          </a:p>
          <a:p>
            <a:pPr marL="0" indent="0">
              <a:buNone/>
            </a:pPr>
            <a:endParaRPr lang="en-US" sz="2400" dirty="0"/>
          </a:p>
        </p:txBody>
      </p:sp>
    </p:spTree>
    <p:extLst>
      <p:ext uri="{BB962C8B-B14F-4D97-AF65-F5344CB8AC3E}">
        <p14:creationId xmlns:p14="http://schemas.microsoft.com/office/powerpoint/2010/main" val="3362704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smtClean="0"/>
              <a:t>Μια πρώτη ματιά στην παιδική λογοτεχνία</a:t>
            </a:r>
            <a:endParaRPr lang="en-US" sz="3200" dirty="0"/>
          </a:p>
        </p:txBody>
      </p:sp>
      <p:sp>
        <p:nvSpPr>
          <p:cNvPr id="3" name="Content Placeholder 2"/>
          <p:cNvSpPr>
            <a:spLocks noGrp="1"/>
          </p:cNvSpPr>
          <p:nvPr>
            <p:ph idx="1"/>
          </p:nvPr>
        </p:nvSpPr>
        <p:spPr/>
        <p:txBody>
          <a:bodyPr>
            <a:normAutofit fontScale="92500" lnSpcReduction="20000"/>
          </a:bodyPr>
          <a:lstStyle/>
          <a:p>
            <a:r>
              <a:rPr lang="el-GR" sz="2400" dirty="0"/>
              <a:t>Τ</a:t>
            </a:r>
            <a:r>
              <a:rPr lang="el-GR" sz="2400" dirty="0" smtClean="0"/>
              <a:t>α παιδικά βιβλία έχουν μεγάλη αξία τόσο εκπαιδευτική όσο και εμπορική ενώ ασκούν επιρροή στην κουλτούρα μιας κοινωνίας, τόσο μέσω των εκφραστικών τους μέσων όσο και των ιδεολογικών τους θέσεων</a:t>
            </a:r>
          </a:p>
          <a:p>
            <a:r>
              <a:rPr lang="el-GR" sz="2400" dirty="0" smtClean="0"/>
              <a:t>Η πλειοψηφία των ενηλίκων, ακόμη και εκείνων που κατέχουν σήμερα θέσεις εξουσίας, διάβασαν παιδικά βιβλία κατά την παιδική τους ηλικία και θα ήταν αδιανόητο να σκεφτεί κανείς πως οι ιδεολογίες που διαπερνούν τα βιβλία αυτά δεν άσκησαν κάποια επιρροή επάνω τους. </a:t>
            </a:r>
          </a:p>
          <a:p>
            <a:r>
              <a:rPr lang="el-GR" sz="2400" dirty="0" smtClean="0"/>
              <a:t>Παρόλα αυτά υπάρχουν πολλοί που πιθανόν θα αρνηθούν ότι επηρεάστηκαν ως παιδιά από τα παιδικά τους αναγνώσματα. Την ίδια στιγμή όμως οι ίδιοι αυτοί άνθρωποι θα συμφωνήσουν ότι η παιδική ηλικία είναι μια σημαντική περίοδος στη ζωή ενός ανθρώπου και ότι τα παιδιά είναι ευάλωτα, ευαίσθητα και πρέπει να προστατευτούν από την χειραγώγηση</a:t>
            </a:r>
            <a:endParaRPr lang="en-US" sz="2400" dirty="0"/>
          </a:p>
        </p:txBody>
      </p:sp>
    </p:spTree>
    <p:extLst>
      <p:ext uri="{BB962C8B-B14F-4D97-AF65-F5344CB8AC3E}">
        <p14:creationId xmlns:p14="http://schemas.microsoft.com/office/powerpoint/2010/main" val="4017778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a:bodyPr>
          <a:lstStyle/>
          <a:p>
            <a:r>
              <a:rPr lang="el-GR" sz="2400" dirty="0" smtClean="0"/>
              <a:t>Τα παιδικά βιβλία διαφέρουν από εκείνα των ενηλίκων: είναι γραμμένα για ένα διαφορετικό κοινό, με διαφορετικές ανάγκες και διαφορετικούς τρόπους ανάγνωσης. Παράλληλα, τα παιδιά βιώνουν τα κείμενα με τρόπους που συχνά είναι άγνωστοι σε εμάς τους ενήλικες αλλά που πολλές φορές υποπτευόμαστε ότι είναι περίπλοκοι. </a:t>
            </a:r>
          </a:p>
          <a:p>
            <a:r>
              <a:rPr lang="el-GR" sz="2400" dirty="0" smtClean="0"/>
              <a:t>Εάν κρίνουμε τα παιδικά βιβλία με τα ίδια συστήματα αξιών που κρίνουμε τα βιβλία των ενηλίκων τότε περιπλέκουμε τα πράγματα περισσότερο από ότι χρειάζεται, ενώ μπορούμε να οδηγηθούμε και σε εσφαλμένα συμπεράσματα </a:t>
            </a:r>
          </a:p>
          <a:p>
            <a:endParaRPr lang="el-GR" sz="2400" dirty="0" smtClean="0"/>
          </a:p>
          <a:p>
            <a:endParaRPr lang="el-GR" sz="2400" dirty="0" smtClean="0"/>
          </a:p>
          <a:p>
            <a:endParaRPr lang="el-GR" sz="2400" dirty="0" smtClean="0"/>
          </a:p>
        </p:txBody>
      </p:sp>
    </p:spTree>
    <p:extLst>
      <p:ext uri="{BB962C8B-B14F-4D97-AF65-F5344CB8AC3E}">
        <p14:creationId xmlns:p14="http://schemas.microsoft.com/office/powerpoint/2010/main" val="4230736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l-GR" sz="3200" dirty="0" smtClean="0"/>
              <a:t>Μια σύντομη ιστορία της παιδικής λογοτεχνίας</a:t>
            </a:r>
            <a:endParaRPr lang="en-US" sz="3200" dirty="0"/>
          </a:p>
        </p:txBody>
      </p:sp>
      <p:sp>
        <p:nvSpPr>
          <p:cNvPr id="3" name="Content Placeholder 2"/>
          <p:cNvSpPr>
            <a:spLocks noGrp="1"/>
          </p:cNvSpPr>
          <p:nvPr>
            <p:ph idx="1"/>
          </p:nvPr>
        </p:nvSpPr>
        <p:spPr>
          <a:xfrm>
            <a:off x="457200" y="1143000"/>
            <a:ext cx="8229600" cy="4983163"/>
          </a:xfrm>
        </p:spPr>
        <p:txBody>
          <a:bodyPr>
            <a:normAutofit lnSpcReduction="10000"/>
          </a:bodyPr>
          <a:lstStyle/>
          <a:p>
            <a:r>
              <a:rPr lang="el-GR" sz="2400" dirty="0" smtClean="0"/>
              <a:t>Εφόσον τα παιδικά βιβλία αποτελούν μέρος των ιδεολογικών δομών και της κουλτούρας της εκάστοτε κοινωνίας και η ίδια τους η ιστορία διαρθρώνεται ιδεολογικά </a:t>
            </a:r>
          </a:p>
          <a:p>
            <a:r>
              <a:rPr lang="el-GR" sz="2400" dirty="0" smtClean="0"/>
              <a:t>Από τα βιβλία ιστορίας της παιδικής λογοτεχνίας παγκοσμίως διαφαίνονται εντάσεις μεταξύ εκπαιδευτικών, θρησκευτικών και πολιτικών πρακτικών εξουσίας από τη μία και διαφορετικών αντιλήψεων περί ελευθερίας από την άλλη. Αυτό που προκύπτει ως αποτέλεσμα είναι οι αντιλήψεις της κάθε κοινωνίας για την παιδικότητα και οι σχέσεις εξουσίας της παιδικότητας με τους ενήλικες </a:t>
            </a:r>
          </a:p>
          <a:p>
            <a:r>
              <a:rPr lang="el-GR" sz="2400" dirty="0" smtClean="0"/>
              <a:t>Τα βιβλία που απευθύνονται στη σημερινή γενιά φέρουν ελάχιστες ομοιότητες με εκείνα που γράφτηκαν για παιδιά περασμένων αιώνων</a:t>
            </a:r>
            <a:endParaRPr lang="en-US" sz="2400" dirty="0"/>
          </a:p>
        </p:txBody>
      </p:sp>
    </p:spTree>
    <p:extLst>
      <p:ext uri="{BB962C8B-B14F-4D97-AF65-F5344CB8AC3E}">
        <p14:creationId xmlns:p14="http://schemas.microsoft.com/office/powerpoint/2010/main" val="1580150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516563"/>
          </a:xfrm>
        </p:spPr>
        <p:txBody>
          <a:bodyPr>
            <a:normAutofit fontScale="92500" lnSpcReduction="10000"/>
          </a:bodyPr>
          <a:lstStyle/>
          <a:p>
            <a:r>
              <a:rPr lang="el-GR" sz="2400" dirty="0" smtClean="0"/>
              <a:t>Από τα αρχαία χρόνια οι άνθρωποι αφηγούνταν ιστορίες για να ψυχαγωγηθούν. Οι ιστορίες αυτές απευθύνονταν αρχικά σε όλους και όχι σε συγκεκριμένες ηλικιακές ομάδες</a:t>
            </a:r>
          </a:p>
          <a:p>
            <a:r>
              <a:rPr lang="el-GR" sz="2400" dirty="0" smtClean="0"/>
              <a:t>Πολύ πριν τυπωθούν τα βιβλία, οι άνθρωποι αναπαρήγαγαν ιστορίες προφορικά. Πολλές φορές υπήρχαν άτομα με ιδιαίτερα αφηγηματικά ταλέντα και καλή μνήμη τα οποία αναλάμβαναν τον ρόλο του αφηγητή. Κάποιες</a:t>
            </a:r>
            <a:r>
              <a:rPr lang="el-GR" sz="2400" dirty="0"/>
              <a:t> </a:t>
            </a:r>
            <a:r>
              <a:rPr lang="el-GR" sz="2400" dirty="0" smtClean="0"/>
              <a:t>ιστορίες αποσκοπούσαν αποκλειστικά στην ψυχαγωγία των ακροατών ενώ άλλες επιχειρούσαν να τους παρηγορήσουν για τις δυσκολίες της καθημερινής ζωής ή να ερμηνεύσουν τα ‘ανεξήγητα’ του κόσμου, όπως φαινόμενα της φύσης</a:t>
            </a:r>
          </a:p>
          <a:p>
            <a:r>
              <a:rPr lang="el-GR" sz="2400" dirty="0" smtClean="0"/>
              <a:t>Αυτού του είδους οι ιστορίες οι οποίες αναπαράγονταν από στόμα σε στόμα για αιώνες είναι γνωστές ως ‘λαϊκές’ καθώς προέρχονται από τον λαό και δεν έχουν έναν επώνυμο δημιουργό. Συνήθως τις συναντούμε σε πολλές παραλλαγές ενώ είναι δύσκολο για τους ερευνητές να εξακριβώσουν την αρχική τους μορφή. Σε αυτή την κατηγορία ανήκουν τα λαϊκά παραμύθια, οι μύθοι, οι θρύλοι κ.α. </a:t>
            </a:r>
            <a:endParaRPr lang="en-US" sz="2400" dirty="0"/>
          </a:p>
        </p:txBody>
      </p:sp>
    </p:spTree>
    <p:extLst>
      <p:ext uri="{BB962C8B-B14F-4D97-AF65-F5344CB8AC3E}">
        <p14:creationId xmlns:p14="http://schemas.microsoft.com/office/powerpoint/2010/main" val="626024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6019800"/>
          </a:xfrm>
        </p:spPr>
        <p:txBody>
          <a:bodyPr>
            <a:normAutofit fontScale="92500" lnSpcReduction="20000"/>
          </a:bodyPr>
          <a:lstStyle/>
          <a:p>
            <a:r>
              <a:rPr lang="el-GR" sz="2400" dirty="0" smtClean="0"/>
              <a:t>Με το πέρασμα των αιώνων, η αύξηση του γραμματισμού αλλά και οι </a:t>
            </a:r>
            <a:r>
              <a:rPr lang="el-GR" sz="2400" dirty="0" err="1" smtClean="0"/>
              <a:t>κοινωνικο</a:t>
            </a:r>
            <a:r>
              <a:rPr lang="el-GR" sz="2400" dirty="0" smtClean="0"/>
              <a:t>-ιστορικές συνθήκες δημιούργησαν την ανάγκη για νέες θεματολογίες στο λαϊκό αφήγημα</a:t>
            </a:r>
          </a:p>
          <a:p>
            <a:r>
              <a:rPr lang="el-GR" sz="2400" dirty="0" smtClean="0"/>
              <a:t>Από το 1850 και έπειτα παρατηρείται μία άνοδος και πτώση της δημοτικότητας ορισμένων θεμάτων της παιδικής λογοτεχνίας</a:t>
            </a:r>
          </a:p>
          <a:p>
            <a:r>
              <a:rPr lang="el-GR" sz="2400" dirty="0" smtClean="0"/>
              <a:t>Αυτές οι διακυμάνσεις στη θεματολογία μπορούν να τοποθετηθούν σε μια ιστορική χρονική γραμμή και να συσχετιστούν με πολιτικά, κοινωνικά και οικονομικά ορόσημα. Για παράδειγμα οι ιστορίες για τους θεούς των Ρωμαίων και οι Κέλτικοι μύθοι έχασαν τη </a:t>
            </a:r>
            <a:r>
              <a:rPr lang="el-GR" sz="2400" dirty="0" err="1" smtClean="0"/>
              <a:t>δημοφιλία</a:t>
            </a:r>
            <a:r>
              <a:rPr lang="el-GR" sz="2400" dirty="0" smtClean="0"/>
              <a:t> τους με το πέρασμα του χρόνου </a:t>
            </a:r>
          </a:p>
          <a:p>
            <a:r>
              <a:rPr lang="el-GR" sz="2400" dirty="0" smtClean="0"/>
              <a:t>Η επικράτηση του Χριστιανισμού στον ευρωπαϊκό κόσμο, αλλά και στις συνδεδεμένες με αυτόν περιοχές, επέφερε μοιραία αλλαγές στη θεματολογία των ιστοριών, αφήνοντας ελάχιστες παγανιστικές αφηγήσεις του παρελθόντος άθικτες</a:t>
            </a:r>
          </a:p>
          <a:p>
            <a:r>
              <a:rPr lang="el-GR" sz="2400" dirty="0" smtClean="0"/>
              <a:t>Σχεδόν αποκλειστικά τα πρώτα βιβλία για παιδιά περιείχαν ιστορίες θρησκευτικού περιεχομένου ή ‘οδηγίες ευπρεπούς συμπεριφοράς’</a:t>
            </a:r>
          </a:p>
          <a:p>
            <a:endParaRPr lang="el-GR" sz="2400" dirty="0" smtClean="0"/>
          </a:p>
          <a:p>
            <a:pPr marL="0" indent="0">
              <a:buNone/>
            </a:pPr>
            <a:r>
              <a:rPr lang="el-GR" sz="2400" dirty="0"/>
              <a:t> </a:t>
            </a:r>
            <a:endParaRPr lang="en-US" sz="2400" dirty="0"/>
          </a:p>
        </p:txBody>
      </p:sp>
    </p:spTree>
    <p:extLst>
      <p:ext uri="{BB962C8B-B14F-4D97-AF65-F5344CB8AC3E}">
        <p14:creationId xmlns:p14="http://schemas.microsoft.com/office/powerpoint/2010/main" val="3905745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943600"/>
          </a:xfrm>
        </p:spPr>
        <p:txBody>
          <a:bodyPr>
            <a:normAutofit lnSpcReduction="10000"/>
          </a:bodyPr>
          <a:lstStyle/>
          <a:p>
            <a:r>
              <a:rPr lang="el-GR" sz="2400" dirty="0" smtClean="0"/>
              <a:t>Η πλειοψηφία των παιδικών βιβλίων πριν το 1860 είχε σκοπό να βοηθήσει την ηθική διάπλαση των παιδιών, όπως ακριβώς έκαναν και οι μύθοι του παρελθόντος, με τη διαφορά ότι οι συγγραφείς αυτής της περιόδου ήταν ιδιαίτερα προσεκτικοί στην χρήση δελεαστικών φανταστικών στοιχείων</a:t>
            </a:r>
          </a:p>
          <a:p>
            <a:r>
              <a:rPr lang="el-GR" sz="2400" dirty="0" smtClean="0"/>
              <a:t>Το αποτέλεσμα αυτής της προσέγγισης ήταν έργα με επίπεδους χαρακτήρες και πλοκή που κατά βάση αφορούσε ένα παιδί με λάθος συμπεριφορά το οποίο στο τέλος της ιστορίας λάμβανε ηθική διόρθωση </a:t>
            </a:r>
          </a:p>
          <a:p>
            <a:r>
              <a:rPr lang="el-GR" sz="2400" dirty="0" smtClean="0"/>
              <a:t>Οι ιστορίες αυτές ήταν συχνά αποτελεσματικές ως προς τον στόχο τους αλλά φτωχές σε λογοτεχνική αξία </a:t>
            </a:r>
          </a:p>
          <a:p>
            <a:r>
              <a:rPr lang="el-GR" sz="2400" dirty="0" smtClean="0"/>
              <a:t>Οι δεκαετίες του 1860 και 1870 έφεραν αλλαγές στη θεματολογία. Την περίοδο αυτή τυπώθηκαν πιο ρεαλιστικές ιστορίες για νεαρές γυναίκες ή πολυπληθείς οικογένειες της Αμερικής οι οποίες αντιμετώπιζαν τα προβλήματα που συναντούσαν με θρησκευτικό ζήλο και δύναμη χαρακτήρα </a:t>
            </a:r>
          </a:p>
          <a:p>
            <a:endParaRPr lang="el-GR" sz="2400" dirty="0" smtClean="0"/>
          </a:p>
        </p:txBody>
      </p:sp>
    </p:spTree>
    <p:extLst>
      <p:ext uri="{BB962C8B-B14F-4D97-AF65-F5344CB8AC3E}">
        <p14:creationId xmlns:p14="http://schemas.microsoft.com/office/powerpoint/2010/main" val="1500291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867400"/>
          </a:xfrm>
        </p:spPr>
        <p:txBody>
          <a:bodyPr>
            <a:normAutofit lnSpcReduction="10000"/>
          </a:bodyPr>
          <a:lstStyle/>
          <a:p>
            <a:r>
              <a:rPr lang="el-GR" sz="2400" dirty="0" smtClean="0"/>
              <a:t>Ένα χαρακτηριστικό παράδειγμα αυτής της λογοτεχνίας αποτελεί το έργο της </a:t>
            </a:r>
            <a:r>
              <a:rPr lang="en-US" sz="2400" dirty="0" smtClean="0"/>
              <a:t>Louisa May Alcott</a:t>
            </a:r>
            <a:r>
              <a:rPr lang="el-GR" sz="2400" dirty="0" smtClean="0"/>
              <a:t>,</a:t>
            </a:r>
            <a:r>
              <a:rPr lang="en-US" sz="2400" dirty="0" smtClean="0"/>
              <a:t> </a:t>
            </a:r>
            <a:r>
              <a:rPr lang="el-GR" sz="2400" i="1" dirty="0" smtClean="0"/>
              <a:t>Μικρές κυρίες </a:t>
            </a:r>
            <a:r>
              <a:rPr lang="el-GR" sz="2400" dirty="0" smtClean="0"/>
              <a:t>(1868) το οποίο πραγματεύεται τις διαφορετικές σφαίρες στις οποίες κινούνται τα δύο φύλα αλλά και τη γυναικεία ενηλικίωση</a:t>
            </a:r>
          </a:p>
          <a:p>
            <a:r>
              <a:rPr lang="el-GR" sz="2400" dirty="0" smtClean="0"/>
              <a:t>Η θεματολογία αυτή δεν είναι τυχαία αν αναλογιστούμε ότι εκείνη την περίοδο στην Αμερική εμφανιζόταν το πρώτο φεμινιστικό κύμα </a:t>
            </a:r>
          </a:p>
          <a:p>
            <a:r>
              <a:rPr lang="el-GR" sz="2400" dirty="0" smtClean="0"/>
              <a:t>Παρόλα αυτά η διδακτική θεματολογία παρέμεινε δημοφιλής κατά τα τέλη του 1800 και τις αρχές του 1900</a:t>
            </a:r>
          </a:p>
          <a:p>
            <a:r>
              <a:rPr lang="el-GR" sz="2400" dirty="0" smtClean="0"/>
              <a:t>Σκοπός πλέον ήταν η διαμόρφωση της τέλειας νεαρής κυρίας ή του τέλειου νεαρού κυρίου. Έτσι έχουμε αφηγήματα τα οποία δίνουν έμφαση στις αρετές της τάξης των ευγενών</a:t>
            </a:r>
          </a:p>
          <a:p>
            <a:r>
              <a:rPr lang="el-GR" sz="2400" dirty="0" smtClean="0"/>
              <a:t>Μέσα από αυτή τη μετατόπιση της θεματολογίας η παιδική λογοτεχνία ξεφεύγει από την μακρά παράδοση των ‘αυστηρών οδηγιών’ συμμόρφωσης  προς τα παιδιά  </a:t>
            </a:r>
          </a:p>
          <a:p>
            <a:pPr marL="0" indent="0">
              <a:buNone/>
            </a:pPr>
            <a:endParaRPr lang="en-US" sz="2400" dirty="0"/>
          </a:p>
        </p:txBody>
      </p:sp>
    </p:spTree>
    <p:extLst>
      <p:ext uri="{BB962C8B-B14F-4D97-AF65-F5344CB8AC3E}">
        <p14:creationId xmlns:p14="http://schemas.microsoft.com/office/powerpoint/2010/main" val="4071270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lnSpcReduction="10000"/>
          </a:bodyPr>
          <a:lstStyle/>
          <a:p>
            <a:r>
              <a:rPr lang="el-GR" sz="2400" dirty="0" smtClean="0"/>
              <a:t>Πλέον αντί τα βιβλία να ζητούν από τους νεαρούς αναγνώστες αυτοέλεγχο, παρουσιάζουν ήρωες που διαμορφώνουν τον χαρακτήρα τους μέσα από δοκιμασίες διάφορων περιστάσεων, με άλλα λόγια τις περιπέτειες που βιώνουν</a:t>
            </a:r>
          </a:p>
          <a:p>
            <a:r>
              <a:rPr lang="el-GR" sz="2400" dirty="0" smtClean="0"/>
              <a:t>Χαρακτηριστικό παράδειγμα περιπετειώδους αναζήτησης είναι η </a:t>
            </a:r>
            <a:r>
              <a:rPr lang="el-GR" sz="2400" i="1" dirty="0" smtClean="0"/>
              <a:t>Αλίκη στη χώρα των θαυμάτων </a:t>
            </a:r>
            <a:r>
              <a:rPr lang="el-GR" sz="2400" dirty="0" smtClean="0"/>
              <a:t>(</a:t>
            </a:r>
            <a:r>
              <a:rPr lang="en-US" sz="2400" dirty="0" smtClean="0"/>
              <a:t>Lewis Carroll, </a:t>
            </a:r>
            <a:r>
              <a:rPr lang="el-GR" sz="2400" dirty="0" smtClean="0"/>
              <a:t>1865)</a:t>
            </a:r>
          </a:p>
          <a:p>
            <a:r>
              <a:rPr lang="el-GR" sz="2400" dirty="0"/>
              <a:t>Η</a:t>
            </a:r>
            <a:r>
              <a:rPr lang="el-GR" sz="2400" dirty="0" smtClean="0"/>
              <a:t> φαντασία σταδιακά γίνεται βασικό συστατικό της παιδικής λογοτεχνίας και αυτό πυροδοτεί μια έκρηξη ποικίλης θεματολογίας στην παραγωγή της εποχής </a:t>
            </a:r>
          </a:p>
          <a:p>
            <a:r>
              <a:rPr lang="el-GR" sz="2400" dirty="0" smtClean="0"/>
              <a:t>Σημαντικές εκδόσεις του 19</a:t>
            </a:r>
            <a:r>
              <a:rPr lang="el-GR" sz="2400" baseline="30000" dirty="0" smtClean="0"/>
              <a:t>ου</a:t>
            </a:r>
            <a:r>
              <a:rPr lang="el-GR" sz="2400" dirty="0" smtClean="0"/>
              <a:t> αιώνα απέδειξαν πως τα βιβλία για παιδιά μπορούν να έχουν λογοτεχνική αξία. Παρόλα αυτά στις αρχές του 20</a:t>
            </a:r>
            <a:r>
              <a:rPr lang="el-GR" sz="2400" baseline="30000" dirty="0" smtClean="0"/>
              <a:t>ου</a:t>
            </a:r>
            <a:r>
              <a:rPr lang="el-GR" sz="2400" dirty="0" smtClean="0"/>
              <a:t> αιώνα η παιδική λογοτεχνία άνθισε πραγματικά και κατάφερε να εδραιωθεί ως ένα ξεχωριστό είδος της λογοτεχνίας </a:t>
            </a:r>
            <a:endParaRPr lang="en-US" sz="2400" dirty="0"/>
          </a:p>
        </p:txBody>
      </p:sp>
    </p:spTree>
    <p:extLst>
      <p:ext uri="{BB962C8B-B14F-4D97-AF65-F5344CB8AC3E}">
        <p14:creationId xmlns:p14="http://schemas.microsoft.com/office/powerpoint/2010/main" val="4192364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10060</TotalTime>
  <Words>1805</Words>
  <Application>Microsoft Office PowerPoint</Application>
  <PresentationFormat>On-screen Show (4:3)</PresentationFormat>
  <Paragraphs>69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Σύγχρονες Προσεγγίσεις στην Παιδική Λογοτεχνία και Εκπαιδευτική Πράξη  </vt:lpstr>
      <vt:lpstr>Μια πρώτη ματιά στην παιδική λογοτεχνία</vt:lpstr>
      <vt:lpstr>PowerPoint Presentation</vt:lpstr>
      <vt:lpstr>Μια σύντομη ιστορία της παιδικής λογοτεχνίας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Σύγχρονες Προσεγγίσεις στην Παιδική Λογοτεχνία και Εκπαιδευτική Πράξη</dc:title>
  <dc:creator>asismanidis</dc:creator>
  <cp:lastModifiedBy>asismanidis</cp:lastModifiedBy>
  <cp:revision>40</cp:revision>
  <dcterms:created xsi:type="dcterms:W3CDTF">2006-08-16T00:00:00Z</dcterms:created>
  <dcterms:modified xsi:type="dcterms:W3CDTF">2023-02-15T09:09:35Z</dcterms:modified>
</cp:coreProperties>
</file>