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80" r:id="rId3"/>
    <p:sldId id="260" r:id="rId4"/>
    <p:sldId id="269" r:id="rId5"/>
    <p:sldId id="261" r:id="rId6"/>
    <p:sldId id="264" r:id="rId7"/>
    <p:sldId id="263" r:id="rId8"/>
    <p:sldId id="270" r:id="rId9"/>
    <p:sldId id="271" r:id="rId10"/>
    <p:sldId id="272" r:id="rId11"/>
    <p:sldId id="274" r:id="rId12"/>
    <p:sldId id="273" r:id="rId13"/>
    <p:sldId id="275" r:id="rId14"/>
    <p:sldId id="276" r:id="rId15"/>
    <p:sldId id="277" r:id="rId16"/>
    <p:sldId id="278" r:id="rId17"/>
    <p:sldId id="279" r:id="rId18"/>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3300"/>
    <a:srgbClr val="3366CC"/>
    <a:srgbClr val="E3A221"/>
    <a:srgbClr val="E4FAFA"/>
    <a:srgbClr val="008080"/>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p:normalViewPr>
  <p:slideViewPr>
    <p:cSldViewPr>
      <p:cViewPr varScale="1">
        <p:scale>
          <a:sx n="113" d="100"/>
          <a:sy n="113" d="100"/>
        </p:scale>
        <p:origin x="234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538F40A-FBA5-4F27-9F7C-73329D1ACAD1}" type="slidenum">
              <a:rPr lang="el-GR"/>
              <a:pPr>
                <a:defRPr/>
              </a:pPr>
              <a:t>‹#›</a:t>
            </a:fld>
            <a:endParaRPr lang="el-GR"/>
          </a:p>
        </p:txBody>
      </p:sp>
    </p:spTree>
    <p:extLst>
      <p:ext uri="{BB962C8B-B14F-4D97-AF65-F5344CB8AC3E}">
        <p14:creationId xmlns:p14="http://schemas.microsoft.com/office/powerpoint/2010/main" val="1135759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dirty="0" err="1" smtClean="0"/>
              <a:t>Kλικ</a:t>
            </a:r>
            <a:r>
              <a:rPr lang="el-GR" dirty="0" smtClean="0"/>
              <a:t> για επεξεργασία του τίτλου</a:t>
            </a:r>
            <a:endParaRPr lang="el-GR"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endParaRPr lang="el-GR"/>
          </a:p>
        </p:txBody>
      </p:sp>
      <p:sp>
        <p:nvSpPr>
          <p:cNvPr id="5" name="Rectangle 6"/>
          <p:cNvSpPr>
            <a:spLocks noGrp="1" noChangeArrowheads="1"/>
          </p:cNvSpPr>
          <p:nvPr>
            <p:ph type="sldNum" sz="quarter" idx="11"/>
          </p:nvPr>
        </p:nvSpPr>
        <p:spPr>
          <a:ln/>
        </p:spPr>
        <p:txBody>
          <a:bodyPr/>
          <a:lstStyle>
            <a:lvl1pPr>
              <a:defRPr/>
            </a:lvl1pPr>
          </a:lstStyle>
          <a:p>
            <a:pPr>
              <a:defRPr/>
            </a:pPr>
            <a:fld id="{F9002A03-CDC8-44A8-BFB5-81CBE2DE4D43}" type="slidenum">
              <a:rPr lang="el-GR"/>
              <a:pPr>
                <a:defRPr/>
              </a:pPr>
              <a:t>‹#›</a:t>
            </a:fld>
            <a:endParaRPr lang="el-GR" dirty="0"/>
          </a:p>
        </p:txBody>
      </p:sp>
    </p:spTree>
    <p:extLst>
      <p:ext uri="{BB962C8B-B14F-4D97-AF65-F5344CB8AC3E}">
        <p14:creationId xmlns:p14="http://schemas.microsoft.com/office/powerpoint/2010/main" val="2001955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3"/>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5" name="Rectangle 4"/>
          <p:cNvSpPr>
            <a:spLocks noGrp="1" noChangeArrowheads="1"/>
          </p:cNvSpPr>
          <p:nvPr>
            <p:ph type="sldNum" sz="quarter" idx="11"/>
          </p:nvPr>
        </p:nvSpPr>
        <p:spPr/>
        <p:txBody>
          <a:bodyPr/>
          <a:lstStyle>
            <a:lvl1pPr>
              <a:defRPr/>
            </a:lvl1pPr>
          </a:lstStyle>
          <a:p>
            <a:pPr>
              <a:defRPr/>
            </a:pPr>
            <a:fld id="{3C389FF0-C32D-4CD4-8FED-894B6586B585}" type="slidenum">
              <a:rPr lang="el-GR"/>
              <a:pPr>
                <a:defRPr/>
              </a:pPr>
              <a:t>‹#›</a:t>
            </a:fld>
            <a:endParaRPr lang="el-GR"/>
          </a:p>
        </p:txBody>
      </p:sp>
    </p:spTree>
    <p:extLst>
      <p:ext uri="{BB962C8B-B14F-4D97-AF65-F5344CB8AC3E}">
        <p14:creationId xmlns:p14="http://schemas.microsoft.com/office/powerpoint/2010/main" val="131119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05600" y="304800"/>
            <a:ext cx="2133600" cy="57912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304800" y="304800"/>
            <a:ext cx="6248400" cy="57912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3"/>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5" name="Rectangle 4"/>
          <p:cNvSpPr>
            <a:spLocks noGrp="1" noChangeArrowheads="1"/>
          </p:cNvSpPr>
          <p:nvPr>
            <p:ph type="sldNum" sz="quarter" idx="11"/>
          </p:nvPr>
        </p:nvSpPr>
        <p:spPr/>
        <p:txBody>
          <a:bodyPr/>
          <a:lstStyle>
            <a:lvl1pPr>
              <a:defRPr/>
            </a:lvl1pPr>
          </a:lstStyle>
          <a:p>
            <a:pPr>
              <a:defRPr/>
            </a:pPr>
            <a:fld id="{0D0CDB88-CDAC-4DAB-ADD0-AFD03A3950C5}" type="slidenum">
              <a:rPr lang="el-GR"/>
              <a:pPr>
                <a:defRPr/>
              </a:pPr>
              <a:t>‹#›</a:t>
            </a:fld>
            <a:endParaRPr lang="el-GR"/>
          </a:p>
        </p:txBody>
      </p:sp>
    </p:spTree>
    <p:extLst>
      <p:ext uri="{BB962C8B-B14F-4D97-AF65-F5344CB8AC3E}">
        <p14:creationId xmlns:p14="http://schemas.microsoft.com/office/powerpoint/2010/main" val="587931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bg1"/>
          </a:solidFill>
        </p:spPr>
        <p:txBody>
          <a:bodyPr/>
          <a:lstStyle>
            <a:lvl1pPr>
              <a:defRPr>
                <a:solidFill>
                  <a:srgbClr val="0000FF"/>
                </a:solidFill>
                <a:latin typeface="Arno Pro Caption" pitchFamily="18" charset="0"/>
              </a:defRPr>
            </a:lvl1pPr>
          </a:lstStyle>
          <a:p>
            <a:r>
              <a:rPr lang="el-GR" dirty="0" err="1" smtClean="0"/>
              <a:t>Kλικ</a:t>
            </a:r>
            <a:r>
              <a:rPr lang="el-GR" dirty="0" smtClean="0"/>
              <a:t> για επεξεργασία του τίτλου</a:t>
            </a:r>
            <a:endParaRPr lang="el-GR" dirty="0"/>
          </a:p>
        </p:txBody>
      </p:sp>
      <p:sp>
        <p:nvSpPr>
          <p:cNvPr id="3" name="2 - Θέση περιεχομένου"/>
          <p:cNvSpPr>
            <a:spLocks noGrp="1"/>
          </p:cNvSpPr>
          <p:nvPr>
            <p:ph idx="1"/>
          </p:nvPr>
        </p:nvSpPr>
        <p:spPr/>
        <p:txBody>
          <a:bodyPr/>
          <a:lstStyle>
            <a:lvl1pPr>
              <a:defRPr>
                <a:latin typeface="Arno Pro Caption" pitchFamily="18" charset="0"/>
              </a:defRPr>
            </a:lvl1pPr>
            <a:lvl2pPr>
              <a:defRPr>
                <a:latin typeface="Arno Pro Caption" pitchFamily="18" charset="0"/>
              </a:defRPr>
            </a:lvl2pPr>
            <a:lvl3pPr>
              <a:defRPr>
                <a:latin typeface="Arno Pro Caption" pitchFamily="18" charset="0"/>
              </a:defRPr>
            </a:lvl3pPr>
            <a:lvl4pPr>
              <a:defRPr>
                <a:latin typeface="Arno Pro Caption" pitchFamily="18" charset="0"/>
              </a:defRPr>
            </a:lvl4pPr>
            <a:lvl5pPr>
              <a:defRPr>
                <a:latin typeface="Arno Pro Caption" pitchFamily="18" charset="0"/>
              </a:defRPr>
            </a:lvl5p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Rectangle 3"/>
          <p:cNvSpPr>
            <a:spLocks noGrp="1" noChangeArrowheads="1"/>
          </p:cNvSpPr>
          <p:nvPr>
            <p:ph type="ftr" sz="quarter" idx="10"/>
          </p:nvPr>
        </p:nvSpPr>
        <p:spPr/>
        <p:txBody>
          <a:bodyPr/>
          <a:lstStyle>
            <a:lvl1pPr>
              <a:defRPr baseline="0">
                <a:latin typeface="Arno Pro Caption" pitchFamily="18" charset="0"/>
              </a:defRPr>
            </a:lvl1pPr>
          </a:lstStyle>
          <a:p>
            <a:pPr>
              <a:defRPr/>
            </a:pPr>
            <a:endParaRPr lang="el-GR"/>
          </a:p>
        </p:txBody>
      </p:sp>
      <p:sp>
        <p:nvSpPr>
          <p:cNvPr id="5" name="Rectangle 4"/>
          <p:cNvSpPr>
            <a:spLocks noGrp="1" noChangeArrowheads="1"/>
          </p:cNvSpPr>
          <p:nvPr>
            <p:ph type="sldNum" sz="quarter" idx="11"/>
          </p:nvPr>
        </p:nvSpPr>
        <p:spPr/>
        <p:txBody>
          <a:bodyPr/>
          <a:lstStyle>
            <a:lvl1pPr>
              <a:defRPr baseline="0">
                <a:solidFill>
                  <a:schemeClr val="accent1">
                    <a:lumMod val="50000"/>
                  </a:schemeClr>
                </a:solidFill>
                <a:latin typeface="Arno Pro Caption" pitchFamily="18" charset="0"/>
              </a:defRPr>
            </a:lvl1pPr>
          </a:lstStyle>
          <a:p>
            <a:pPr>
              <a:defRPr/>
            </a:pPr>
            <a:fld id="{B48EF106-218F-4541-A85A-1517D476379B}" type="slidenum">
              <a:rPr lang="el-GR"/>
              <a:pPr>
                <a:defRPr/>
              </a:pPr>
              <a:t>‹#›</a:t>
            </a:fld>
            <a:endParaRPr lang="el-GR" dirty="0"/>
          </a:p>
        </p:txBody>
      </p:sp>
    </p:spTree>
    <p:extLst>
      <p:ext uri="{BB962C8B-B14F-4D97-AF65-F5344CB8AC3E}">
        <p14:creationId xmlns:p14="http://schemas.microsoft.com/office/powerpoint/2010/main" val="2101769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3"/>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5" name="Rectangle 4"/>
          <p:cNvSpPr>
            <a:spLocks noGrp="1" noChangeArrowheads="1"/>
          </p:cNvSpPr>
          <p:nvPr>
            <p:ph type="sldNum" sz="quarter" idx="11"/>
          </p:nvPr>
        </p:nvSpPr>
        <p:spPr/>
        <p:txBody>
          <a:bodyPr/>
          <a:lstStyle>
            <a:lvl1pPr>
              <a:defRPr/>
            </a:lvl1pPr>
          </a:lstStyle>
          <a:p>
            <a:pPr>
              <a:defRPr/>
            </a:pPr>
            <a:fld id="{430D2090-AD0E-4B02-8F19-6518751C14E1}" type="slidenum">
              <a:rPr lang="el-GR"/>
              <a:pPr>
                <a:defRPr/>
              </a:pPr>
              <a:t>‹#›</a:t>
            </a:fld>
            <a:endParaRPr lang="el-GR"/>
          </a:p>
        </p:txBody>
      </p:sp>
    </p:spTree>
    <p:extLst>
      <p:ext uri="{BB962C8B-B14F-4D97-AF65-F5344CB8AC3E}">
        <p14:creationId xmlns:p14="http://schemas.microsoft.com/office/powerpoint/2010/main" val="2078430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3048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5"/>
          <p:cNvSpPr>
            <a:spLocks noGrp="1" noChangeArrowheads="1"/>
          </p:cNvSpPr>
          <p:nvPr>
            <p:ph type="ftr" sz="quarter" idx="10"/>
          </p:nvPr>
        </p:nvSpPr>
        <p:spPr>
          <a:ln/>
        </p:spPr>
        <p:txBody>
          <a:bodyPr/>
          <a:lstStyle>
            <a:lvl1pPr>
              <a:defRPr/>
            </a:lvl1pPr>
          </a:lstStyle>
          <a:p>
            <a:pPr>
              <a:defRPr/>
            </a:pPr>
            <a:endParaRPr lang="el-GR"/>
          </a:p>
        </p:txBody>
      </p:sp>
      <p:sp>
        <p:nvSpPr>
          <p:cNvPr id="6" name="Rectangle 6"/>
          <p:cNvSpPr>
            <a:spLocks noGrp="1" noChangeArrowheads="1"/>
          </p:cNvSpPr>
          <p:nvPr>
            <p:ph type="sldNum" sz="quarter" idx="11"/>
          </p:nvPr>
        </p:nvSpPr>
        <p:spPr>
          <a:ln/>
        </p:spPr>
        <p:txBody>
          <a:bodyPr/>
          <a:lstStyle>
            <a:lvl1pPr>
              <a:defRPr/>
            </a:lvl1pPr>
          </a:lstStyle>
          <a:p>
            <a:pPr>
              <a:defRPr/>
            </a:pPr>
            <a:fld id="{428BDAF5-EE44-4341-BA41-41EE20E0B9D3}" type="slidenum">
              <a:rPr lang="el-GR"/>
              <a:pPr>
                <a:defRPr/>
              </a:pPr>
              <a:t>‹#›</a:t>
            </a:fld>
            <a:endParaRPr lang="el-GR" dirty="0"/>
          </a:p>
        </p:txBody>
      </p:sp>
    </p:spTree>
    <p:extLst>
      <p:ext uri="{BB962C8B-B14F-4D97-AF65-F5344CB8AC3E}">
        <p14:creationId xmlns:p14="http://schemas.microsoft.com/office/powerpoint/2010/main" val="3900503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6"/>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8" name="Rectangle 7"/>
          <p:cNvSpPr>
            <a:spLocks noGrp="1" noChangeArrowheads="1"/>
          </p:cNvSpPr>
          <p:nvPr>
            <p:ph type="sldNum" sz="quarter" idx="11"/>
          </p:nvPr>
        </p:nvSpPr>
        <p:spPr/>
        <p:txBody>
          <a:bodyPr/>
          <a:lstStyle>
            <a:lvl1pPr>
              <a:defRPr/>
            </a:lvl1pPr>
          </a:lstStyle>
          <a:p>
            <a:pPr>
              <a:defRPr/>
            </a:pPr>
            <a:fld id="{60DE7CFD-8B1E-4740-9117-8DB78B7012AE}" type="slidenum">
              <a:rPr lang="el-GR"/>
              <a:pPr>
                <a:defRPr/>
              </a:pPr>
              <a:t>‹#›</a:t>
            </a:fld>
            <a:endParaRPr lang="el-GR"/>
          </a:p>
        </p:txBody>
      </p:sp>
    </p:spTree>
    <p:extLst>
      <p:ext uri="{BB962C8B-B14F-4D97-AF65-F5344CB8AC3E}">
        <p14:creationId xmlns:p14="http://schemas.microsoft.com/office/powerpoint/2010/main" val="1954757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2"/>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4" name="Rectangle 3"/>
          <p:cNvSpPr>
            <a:spLocks noGrp="1" noChangeArrowheads="1"/>
          </p:cNvSpPr>
          <p:nvPr>
            <p:ph type="sldNum" sz="quarter" idx="11"/>
          </p:nvPr>
        </p:nvSpPr>
        <p:spPr/>
        <p:txBody>
          <a:bodyPr/>
          <a:lstStyle>
            <a:lvl1pPr>
              <a:defRPr/>
            </a:lvl1pPr>
          </a:lstStyle>
          <a:p>
            <a:pPr>
              <a:defRPr/>
            </a:pPr>
            <a:fld id="{5AC5BD67-7472-41E9-AC46-9E97DF719440}" type="slidenum">
              <a:rPr lang="el-GR"/>
              <a:pPr>
                <a:defRPr/>
              </a:pPr>
              <a:t>‹#›</a:t>
            </a:fld>
            <a:endParaRPr lang="el-GR"/>
          </a:p>
        </p:txBody>
      </p:sp>
    </p:spTree>
    <p:extLst>
      <p:ext uri="{BB962C8B-B14F-4D97-AF65-F5344CB8AC3E}">
        <p14:creationId xmlns:p14="http://schemas.microsoft.com/office/powerpoint/2010/main" val="218577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1"/>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3" name="Rectangle 2"/>
          <p:cNvSpPr>
            <a:spLocks noGrp="1" noChangeArrowheads="1"/>
          </p:cNvSpPr>
          <p:nvPr>
            <p:ph type="sldNum" sz="quarter" idx="11"/>
          </p:nvPr>
        </p:nvSpPr>
        <p:spPr/>
        <p:txBody>
          <a:bodyPr/>
          <a:lstStyle>
            <a:lvl1pPr>
              <a:defRPr/>
            </a:lvl1pPr>
          </a:lstStyle>
          <a:p>
            <a:pPr>
              <a:defRPr/>
            </a:pPr>
            <a:fld id="{3948AAD4-35F7-4B6F-9E11-111A4B7FA2B8}" type="slidenum">
              <a:rPr lang="el-GR"/>
              <a:pPr>
                <a:defRPr/>
              </a:pPr>
              <a:t>‹#›</a:t>
            </a:fld>
            <a:endParaRPr lang="el-GR"/>
          </a:p>
        </p:txBody>
      </p:sp>
    </p:spTree>
    <p:extLst>
      <p:ext uri="{BB962C8B-B14F-4D97-AF65-F5344CB8AC3E}">
        <p14:creationId xmlns:p14="http://schemas.microsoft.com/office/powerpoint/2010/main" val="738117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6" name="Rectangle 5"/>
          <p:cNvSpPr>
            <a:spLocks noGrp="1" noChangeArrowheads="1"/>
          </p:cNvSpPr>
          <p:nvPr>
            <p:ph type="sldNum" sz="quarter" idx="11"/>
          </p:nvPr>
        </p:nvSpPr>
        <p:spPr/>
        <p:txBody>
          <a:bodyPr/>
          <a:lstStyle>
            <a:lvl1pPr>
              <a:defRPr/>
            </a:lvl1pPr>
          </a:lstStyle>
          <a:p>
            <a:pPr>
              <a:defRPr/>
            </a:pPr>
            <a:fld id="{C49F9D9E-A196-461D-975A-53F0AE295AFC}" type="slidenum">
              <a:rPr lang="el-GR"/>
              <a:pPr>
                <a:defRPr/>
              </a:pPr>
              <a:t>‹#›</a:t>
            </a:fld>
            <a:endParaRPr lang="el-GR"/>
          </a:p>
        </p:txBody>
      </p:sp>
    </p:spTree>
    <p:extLst>
      <p:ext uri="{BB962C8B-B14F-4D97-AF65-F5344CB8AC3E}">
        <p14:creationId xmlns:p14="http://schemas.microsoft.com/office/powerpoint/2010/main" val="777579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ftr" sz="quarter" idx="10"/>
          </p:nvPr>
        </p:nvSpPr>
        <p:spPr/>
        <p:txBody>
          <a:bodyPr/>
          <a:lstStyle>
            <a:lvl1pPr>
              <a:defRPr/>
            </a:lvl1pPr>
          </a:lstStyle>
          <a:p>
            <a:pPr>
              <a:defRPr/>
            </a:pPr>
            <a:r>
              <a:rPr lang="el-GR"/>
              <a:t>ΔΠΘ-ΤΜΗΜΑ ΜΠΔ:ΔΟΜΕΣ ΔΕΔΟΜΕΝΩΝ &amp; ΑΡΧΕΙΩΝ</a:t>
            </a:r>
            <a:r>
              <a:rPr lang="en-US"/>
              <a:t> - 00</a:t>
            </a:r>
            <a:endParaRPr lang="el-GR"/>
          </a:p>
        </p:txBody>
      </p:sp>
      <p:sp>
        <p:nvSpPr>
          <p:cNvPr id="6" name="Rectangle 5"/>
          <p:cNvSpPr>
            <a:spLocks noGrp="1" noChangeArrowheads="1"/>
          </p:cNvSpPr>
          <p:nvPr>
            <p:ph type="sldNum" sz="quarter" idx="11"/>
          </p:nvPr>
        </p:nvSpPr>
        <p:spPr/>
        <p:txBody>
          <a:bodyPr/>
          <a:lstStyle>
            <a:lvl1pPr>
              <a:defRPr/>
            </a:lvl1pPr>
          </a:lstStyle>
          <a:p>
            <a:pPr>
              <a:defRPr/>
            </a:pPr>
            <a:fld id="{A90F019D-5594-44EF-A14B-AA3E5CA4688E}" type="slidenum">
              <a:rPr lang="el-GR"/>
              <a:pPr>
                <a:defRPr/>
              </a:pPr>
              <a:t>‹#›</a:t>
            </a:fld>
            <a:endParaRPr lang="el-GR"/>
          </a:p>
        </p:txBody>
      </p:sp>
    </p:spTree>
    <p:extLst>
      <p:ext uri="{BB962C8B-B14F-4D97-AF65-F5344CB8AC3E}">
        <p14:creationId xmlns:p14="http://schemas.microsoft.com/office/powerpoint/2010/main" val="1146205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304800"/>
            <a:ext cx="8458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τον τίτλο</a:t>
            </a:r>
          </a:p>
        </p:txBody>
      </p:sp>
      <p:sp>
        <p:nvSpPr>
          <p:cNvPr id="1027" name="Rectangle 3"/>
          <p:cNvSpPr>
            <a:spLocks noGrp="1" noChangeArrowheads="1"/>
          </p:cNvSpPr>
          <p:nvPr>
            <p:ph type="body" idx="1"/>
          </p:nvPr>
        </p:nvSpPr>
        <p:spPr bwMode="auto">
          <a:xfrm>
            <a:off x="304800" y="1371600"/>
            <a:ext cx="8534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1029" name="Rectangle 5"/>
          <p:cNvSpPr>
            <a:spLocks noGrp="1" noChangeArrowheads="1"/>
          </p:cNvSpPr>
          <p:nvPr>
            <p:ph type="ftr" sz="quarter" idx="3"/>
          </p:nvPr>
        </p:nvSpPr>
        <p:spPr bwMode="auto">
          <a:xfrm>
            <a:off x="304800" y="6248400"/>
            <a:ext cx="7086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1">
                <a:solidFill>
                  <a:srgbClr val="3366CC"/>
                </a:solidFill>
                <a:latin typeface="+mn-lt"/>
              </a:defRPr>
            </a:lvl1pPr>
          </a:lstStyle>
          <a:p>
            <a:pPr>
              <a:defRPr/>
            </a:pPr>
            <a:endParaRPr lang="el-GR"/>
          </a:p>
        </p:txBody>
      </p:sp>
      <p:sp>
        <p:nvSpPr>
          <p:cNvPr id="1030" name="Rectangle 6"/>
          <p:cNvSpPr>
            <a:spLocks noGrp="1" noChangeArrowheads="1"/>
          </p:cNvSpPr>
          <p:nvPr>
            <p:ph type="sldNum" sz="quarter" idx="4"/>
          </p:nvPr>
        </p:nvSpPr>
        <p:spPr bwMode="auto">
          <a:xfrm>
            <a:off x="7620000" y="6248400"/>
            <a:ext cx="1143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baseline="0">
                <a:solidFill>
                  <a:schemeClr val="accent1">
                    <a:lumMod val="50000"/>
                  </a:schemeClr>
                </a:solidFill>
                <a:latin typeface="Arno Pro Caption" pitchFamily="18" charset="0"/>
              </a:defRPr>
            </a:lvl1pPr>
          </a:lstStyle>
          <a:p>
            <a:pPr>
              <a:defRPr/>
            </a:pPr>
            <a:fld id="{F8DFE150-74B4-4015-80EA-CC686183E76B}" type="slidenum">
              <a:rPr lang="el-GR"/>
              <a:pPr>
                <a:defRPr/>
              </a:pPr>
              <a:t>‹#›</a:t>
            </a:fld>
            <a:endParaRPr lang="el-GR" dirty="0"/>
          </a:p>
        </p:txBody>
      </p:sp>
    </p:spTree>
  </p:cSld>
  <p:clrMap bg1="lt1" tx1="dk1" bg2="lt2" tx2="dk2" accent1="accent1" accent2="accent2" accent3="accent3" accent4="accent4" accent5="accent5" accent6="accent6" hlink="hlink" folHlink="folHlink"/>
  <p:sldLayoutIdLst>
    <p:sldLayoutId id="2147483853" r:id="rId1"/>
    <p:sldLayoutId id="2147483855" r:id="rId2"/>
    <p:sldLayoutId id="2147483856" r:id="rId3"/>
    <p:sldLayoutId id="2147483854" r:id="rId4"/>
    <p:sldLayoutId id="2147483857" r:id="rId5"/>
    <p:sldLayoutId id="2147483858" r:id="rId6"/>
    <p:sldLayoutId id="2147483859" r:id="rId7"/>
    <p:sldLayoutId id="2147483860" r:id="rId8"/>
    <p:sldLayoutId id="2147483861" r:id="rId9"/>
    <p:sldLayoutId id="2147483862" r:id="rId10"/>
    <p:sldLayoutId id="2147483863" r:id="rId11"/>
  </p:sldLayoutIdLst>
  <p:hf hdr="0" dt="0"/>
  <p:txStyles>
    <p:titleStyle>
      <a:lvl1pPr algn="ctr" rtl="0" eaLnBrk="0" fontAlgn="base" hangingPunct="0">
        <a:spcBef>
          <a:spcPct val="0"/>
        </a:spcBef>
        <a:spcAft>
          <a:spcPct val="0"/>
        </a:spcAft>
        <a:defRPr sz="3200">
          <a:solidFill>
            <a:srgbClr val="0000FF"/>
          </a:solidFill>
          <a:latin typeface="Arno Pro Caption" pitchFamily="18" charset="0"/>
          <a:ea typeface="+mj-ea"/>
          <a:cs typeface="+mj-cs"/>
        </a:defRPr>
      </a:lvl1pPr>
      <a:lvl2pPr algn="ctr" rtl="0" eaLnBrk="0" fontAlgn="base" hangingPunct="0">
        <a:spcBef>
          <a:spcPct val="0"/>
        </a:spcBef>
        <a:spcAft>
          <a:spcPct val="0"/>
        </a:spcAft>
        <a:defRPr sz="3200">
          <a:solidFill>
            <a:srgbClr val="0000FF"/>
          </a:solidFill>
          <a:latin typeface="Arno Pro Caption" pitchFamily="18" charset="0"/>
        </a:defRPr>
      </a:lvl2pPr>
      <a:lvl3pPr algn="ctr" rtl="0" eaLnBrk="0" fontAlgn="base" hangingPunct="0">
        <a:spcBef>
          <a:spcPct val="0"/>
        </a:spcBef>
        <a:spcAft>
          <a:spcPct val="0"/>
        </a:spcAft>
        <a:defRPr sz="3200">
          <a:solidFill>
            <a:srgbClr val="0000FF"/>
          </a:solidFill>
          <a:latin typeface="Arno Pro Caption" pitchFamily="18" charset="0"/>
        </a:defRPr>
      </a:lvl3pPr>
      <a:lvl4pPr algn="ctr" rtl="0" eaLnBrk="0" fontAlgn="base" hangingPunct="0">
        <a:spcBef>
          <a:spcPct val="0"/>
        </a:spcBef>
        <a:spcAft>
          <a:spcPct val="0"/>
        </a:spcAft>
        <a:defRPr sz="3200">
          <a:solidFill>
            <a:srgbClr val="0000FF"/>
          </a:solidFill>
          <a:latin typeface="Arno Pro Caption" pitchFamily="18" charset="0"/>
        </a:defRPr>
      </a:lvl4pPr>
      <a:lvl5pPr algn="ctr" rtl="0" eaLnBrk="0" fontAlgn="base" hangingPunct="0">
        <a:spcBef>
          <a:spcPct val="0"/>
        </a:spcBef>
        <a:spcAft>
          <a:spcPct val="0"/>
        </a:spcAft>
        <a:defRPr sz="3200">
          <a:solidFill>
            <a:srgbClr val="0000FF"/>
          </a:solidFill>
          <a:latin typeface="Arno Pro Caption" pitchFamily="18" charset="0"/>
        </a:defRPr>
      </a:lvl5pPr>
      <a:lvl6pPr marL="457200" algn="ctr" rtl="0" fontAlgn="base">
        <a:spcBef>
          <a:spcPct val="0"/>
        </a:spcBef>
        <a:spcAft>
          <a:spcPct val="0"/>
        </a:spcAft>
        <a:defRPr sz="3200">
          <a:solidFill>
            <a:srgbClr val="3366CC"/>
          </a:solidFill>
          <a:latin typeface="Comic Sans MS" pitchFamily="66" charset="0"/>
        </a:defRPr>
      </a:lvl6pPr>
      <a:lvl7pPr marL="914400" algn="ctr" rtl="0" fontAlgn="base">
        <a:spcBef>
          <a:spcPct val="0"/>
        </a:spcBef>
        <a:spcAft>
          <a:spcPct val="0"/>
        </a:spcAft>
        <a:defRPr sz="3200">
          <a:solidFill>
            <a:srgbClr val="3366CC"/>
          </a:solidFill>
          <a:latin typeface="Comic Sans MS" pitchFamily="66" charset="0"/>
        </a:defRPr>
      </a:lvl7pPr>
      <a:lvl8pPr marL="1371600" algn="ctr" rtl="0" fontAlgn="base">
        <a:spcBef>
          <a:spcPct val="0"/>
        </a:spcBef>
        <a:spcAft>
          <a:spcPct val="0"/>
        </a:spcAft>
        <a:defRPr sz="3200">
          <a:solidFill>
            <a:srgbClr val="3366CC"/>
          </a:solidFill>
          <a:latin typeface="Comic Sans MS" pitchFamily="66" charset="0"/>
        </a:defRPr>
      </a:lvl8pPr>
      <a:lvl9pPr marL="1828800" algn="ctr" rtl="0" fontAlgn="base">
        <a:spcBef>
          <a:spcPct val="0"/>
        </a:spcBef>
        <a:spcAft>
          <a:spcPct val="0"/>
        </a:spcAft>
        <a:defRPr sz="3200">
          <a:solidFill>
            <a:srgbClr val="3366CC"/>
          </a:solidFill>
          <a:latin typeface="Comic Sans MS" pitchFamily="66"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3a7BBOg1DeSBo9QqNRh-xG_7tjQnJ1eivBpc3Qw04ZFmA1%40thread.tacv2/1707689655568?context=%7b%22Tid%22%3a%228035113d-c2cd-41bd-b069-0815370690c7%22%2c%22Oid%22%3a%22ccd7dd61-503d-4dd2-8d59-6997e76eb046%22%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4 - Θέση αριθμού διαφάνειας"/>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fld id="{1D8B1EB5-3DAD-4ECE-B95F-74C3BDE8519C}" type="slidenum">
              <a:rPr lang="el-GR" sz="1400" smtClean="0">
                <a:solidFill>
                  <a:schemeClr val="accent1">
                    <a:lumMod val="50000"/>
                  </a:schemeClr>
                </a:solidFill>
                <a:latin typeface="Arno Pro Caption" pitchFamily="18" charset="0"/>
              </a:rPr>
              <a:pPr eaLnBrk="1" hangingPunct="1">
                <a:defRPr/>
              </a:pPr>
              <a:t>1</a:t>
            </a:fld>
            <a:endParaRPr lang="el-GR" sz="1400" dirty="0" smtClean="0">
              <a:solidFill>
                <a:schemeClr val="accent1">
                  <a:lumMod val="50000"/>
                </a:schemeClr>
              </a:solidFill>
              <a:latin typeface="Arno Pro Caption" pitchFamily="18" charset="0"/>
            </a:endParaRPr>
          </a:p>
        </p:txBody>
      </p:sp>
      <p:sp>
        <p:nvSpPr>
          <p:cNvPr id="3076" name="Rectangle 4"/>
          <p:cNvSpPr>
            <a:spLocks noGrp="1" noChangeArrowheads="1"/>
          </p:cNvSpPr>
          <p:nvPr>
            <p:ph type="ctrTitle"/>
          </p:nvPr>
        </p:nvSpPr>
        <p:spPr>
          <a:xfrm>
            <a:off x="683568" y="836712"/>
            <a:ext cx="7772400" cy="1470025"/>
          </a:xfrm>
        </p:spPr>
        <p:txBody>
          <a:bodyPr/>
          <a:lstStyle/>
          <a:p>
            <a:pPr eaLnBrk="1" hangingPunct="1">
              <a:defRPr/>
            </a:pPr>
            <a:r>
              <a:rPr lang="el-GR" sz="4000" b="1" dirty="0" smtClean="0">
                <a:solidFill>
                  <a:srgbClr val="0070C0"/>
                </a:solidFill>
                <a:latin typeface="Linux Biolinum O" pitchFamily="50" charset="0"/>
                <a:ea typeface="Linux Biolinum O" pitchFamily="50" charset="0"/>
                <a:cs typeface="Linux Biolinum O" pitchFamily="50" charset="0"/>
              </a:rPr>
              <a:t>ΑΡΙΘΜΗΤΙΚΗ ΑΝΑΛΥΣΗ</a:t>
            </a:r>
            <a:endParaRPr lang="en-US" sz="4000" b="1" dirty="0" smtClean="0">
              <a:solidFill>
                <a:srgbClr val="0070C0"/>
              </a:solidFill>
              <a:latin typeface="Linux Biolinum O" pitchFamily="50" charset="0"/>
              <a:ea typeface="Linux Biolinum O" pitchFamily="50" charset="0"/>
              <a:cs typeface="Linux Biolinum O" pitchFamily="50" charset="0"/>
            </a:endParaRPr>
          </a:p>
        </p:txBody>
      </p:sp>
      <p:sp>
        <p:nvSpPr>
          <p:cNvPr id="3077" name="Rectangle 5"/>
          <p:cNvSpPr>
            <a:spLocks noGrp="1" noChangeArrowheads="1"/>
          </p:cNvSpPr>
          <p:nvPr>
            <p:ph type="subTitle" idx="1"/>
          </p:nvPr>
        </p:nvSpPr>
        <p:spPr>
          <a:xfrm>
            <a:off x="827584" y="2132856"/>
            <a:ext cx="7632700" cy="3743920"/>
          </a:xfrm>
        </p:spPr>
        <p:txBody>
          <a:bodyPr/>
          <a:lstStyle/>
          <a:p>
            <a:pPr eaLnBrk="1" hangingPunct="1">
              <a:defRPr/>
            </a:pPr>
            <a:r>
              <a:rPr lang="el-GR" b="1" dirty="0" smtClean="0">
                <a:latin typeface="Linux Biolinum O" pitchFamily="50" charset="0"/>
                <a:ea typeface="Linux Biolinum O" pitchFamily="50" charset="0"/>
                <a:cs typeface="Linux Biolinum O" pitchFamily="50" charset="0"/>
              </a:rPr>
              <a:t>Δ.Π.Θ</a:t>
            </a:r>
            <a:r>
              <a:rPr lang="el-GR" dirty="0" smtClean="0">
                <a:latin typeface="Linux Biolinum O" pitchFamily="50" charset="0"/>
                <a:ea typeface="Linux Biolinum O" pitchFamily="50" charset="0"/>
                <a:cs typeface="Linux Biolinum O" pitchFamily="50" charset="0"/>
              </a:rPr>
              <a:t>. </a:t>
            </a:r>
            <a:endParaRPr lang="en-US" dirty="0" smtClean="0">
              <a:latin typeface="Linux Biolinum O" pitchFamily="50" charset="0"/>
              <a:ea typeface="Linux Biolinum O" pitchFamily="50" charset="0"/>
              <a:cs typeface="Linux Biolinum O" pitchFamily="50" charset="0"/>
            </a:endParaRPr>
          </a:p>
          <a:p>
            <a:pPr eaLnBrk="1" hangingPunct="1">
              <a:defRPr/>
            </a:pPr>
            <a:r>
              <a:rPr lang="el-GR" dirty="0" smtClean="0">
                <a:latin typeface="Linux Biolinum O" pitchFamily="50" charset="0"/>
                <a:ea typeface="Linux Biolinum O" pitchFamily="50" charset="0"/>
                <a:cs typeface="Linux Biolinum O" pitchFamily="50" charset="0"/>
              </a:rPr>
              <a:t>ΤΜΗΜΑ Μηχανικών Παραγωγής &amp; Διοίκησης</a:t>
            </a:r>
          </a:p>
          <a:p>
            <a:pPr eaLnBrk="1" hangingPunct="1"/>
            <a:r>
              <a:rPr lang="el-GR" b="1" dirty="0" smtClean="0">
                <a:solidFill>
                  <a:schemeClr val="accent1">
                    <a:lumMod val="50000"/>
                  </a:schemeClr>
                </a:solidFill>
                <a:latin typeface="Linux Biolinum O" pitchFamily="50" charset="0"/>
                <a:ea typeface="Linux Biolinum O" pitchFamily="50" charset="0"/>
                <a:cs typeface="Linux Biolinum O" pitchFamily="50" charset="0"/>
              </a:rPr>
              <a:t>Φεβρουάριος – Ιούνιος 20</a:t>
            </a:r>
            <a:r>
              <a:rPr lang="en-US" b="1" dirty="0" smtClean="0">
                <a:solidFill>
                  <a:schemeClr val="accent1">
                    <a:lumMod val="50000"/>
                  </a:schemeClr>
                </a:solidFill>
                <a:latin typeface="Linux Biolinum O" pitchFamily="50" charset="0"/>
                <a:ea typeface="Linux Biolinum O" pitchFamily="50" charset="0"/>
                <a:cs typeface="Linux Biolinum O" pitchFamily="50" charset="0"/>
              </a:rPr>
              <a:t>24</a:t>
            </a:r>
            <a:endParaRPr lang="en-US" b="1" dirty="0" smtClean="0">
              <a:solidFill>
                <a:schemeClr val="accent1">
                  <a:lumMod val="50000"/>
                </a:schemeClr>
              </a:solidFill>
              <a:latin typeface="Linux Biolinum O" pitchFamily="50" charset="0"/>
              <a:ea typeface="Linux Biolinum O" pitchFamily="50" charset="0"/>
              <a:cs typeface="Linux Biolinum O" pitchFamily="50" charset="0"/>
            </a:endParaRPr>
          </a:p>
          <a:p>
            <a:pPr eaLnBrk="1" hangingPunct="1"/>
            <a:endParaRPr lang="en-US" altLang="el-GR" b="1" dirty="0">
              <a:solidFill>
                <a:schemeClr val="accent1">
                  <a:lumMod val="50000"/>
                </a:schemeClr>
              </a:solidFill>
              <a:latin typeface="Linux Biolinum O" pitchFamily="50" charset="0"/>
              <a:ea typeface="Linux Biolinum O" pitchFamily="50" charset="0"/>
              <a:cs typeface="Linux Biolinum O" pitchFamily="50" charset="0"/>
            </a:endParaRPr>
          </a:p>
          <a:p>
            <a:pPr eaLnBrk="1" hangingPunct="1"/>
            <a:r>
              <a:rPr lang="el-GR" altLang="el-GR" sz="4000" b="1" dirty="0" smtClean="0">
                <a:solidFill>
                  <a:srgbClr val="C00000"/>
                </a:solidFill>
                <a:latin typeface="Linux Biolinum O" pitchFamily="50" charset="0"/>
                <a:ea typeface="Linux Biolinum O" pitchFamily="50" charset="0"/>
                <a:cs typeface="Linux Biolinum O" pitchFamily="50" charset="0"/>
              </a:rPr>
              <a:t>Δευτέρα </a:t>
            </a:r>
            <a:r>
              <a:rPr lang="el-GR" altLang="el-GR" sz="4000" b="1" dirty="0">
                <a:solidFill>
                  <a:srgbClr val="C00000"/>
                </a:solidFill>
                <a:latin typeface="Linux Biolinum O" pitchFamily="50" charset="0"/>
                <a:ea typeface="Linux Biolinum O" pitchFamily="50" charset="0"/>
                <a:cs typeface="Linux Biolinum O" pitchFamily="50" charset="0"/>
              </a:rPr>
              <a:t>0</a:t>
            </a:r>
            <a:r>
              <a:rPr lang="en-US" altLang="el-GR" sz="4000" b="1" dirty="0">
                <a:solidFill>
                  <a:srgbClr val="C00000"/>
                </a:solidFill>
                <a:latin typeface="Linux Biolinum O" pitchFamily="50" charset="0"/>
                <a:ea typeface="Linux Biolinum O" pitchFamily="50" charset="0"/>
                <a:cs typeface="Linux Biolinum O" pitchFamily="50" charset="0"/>
              </a:rPr>
              <a:t>9</a:t>
            </a:r>
            <a:r>
              <a:rPr lang="el-GR" altLang="el-GR" sz="4000" b="1" dirty="0">
                <a:solidFill>
                  <a:srgbClr val="C00000"/>
                </a:solidFill>
                <a:latin typeface="Linux Biolinum O" pitchFamily="50" charset="0"/>
                <a:ea typeface="Linux Biolinum O" pitchFamily="50" charset="0"/>
                <a:cs typeface="Linux Biolinum O" pitchFamily="50" charset="0"/>
              </a:rPr>
              <a:t>:00 – 13:00</a:t>
            </a:r>
          </a:p>
          <a:p>
            <a:pPr eaLnBrk="1" hangingPunct="1">
              <a:defRPr/>
            </a:pPr>
            <a:r>
              <a:rPr lang="el-GR" b="1" dirty="0" smtClean="0">
                <a:solidFill>
                  <a:schemeClr val="accent1">
                    <a:lumMod val="50000"/>
                  </a:schemeClr>
                </a:solidFill>
                <a:latin typeface="Linux Biolinum O" pitchFamily="50" charset="0"/>
                <a:ea typeface="Linux Biolinum O" pitchFamily="50" charset="0"/>
                <a:cs typeface="Linux Biolinum O" pitchFamily="50" charset="0"/>
              </a:rPr>
              <a:t>ΑΙΘΟΥΣΑ </a:t>
            </a:r>
            <a:r>
              <a:rPr lang="el-GR" sz="3600" b="1" dirty="0" smtClean="0">
                <a:solidFill>
                  <a:schemeClr val="accent1">
                    <a:lumMod val="50000"/>
                  </a:schemeClr>
                </a:solidFill>
                <a:latin typeface="Linux Biolinum O" pitchFamily="50" charset="0"/>
                <a:ea typeface="Linux Biolinum O" pitchFamily="50" charset="0"/>
                <a:cs typeface="Linux Biolinum O" pitchFamily="50" charset="0"/>
              </a:rPr>
              <a:t>Α2</a:t>
            </a:r>
            <a:endParaRPr lang="en-US" sz="3600" b="1" dirty="0" smtClean="0">
              <a:solidFill>
                <a:schemeClr val="accent1">
                  <a:lumMod val="50000"/>
                </a:schemeClr>
              </a:solidFill>
              <a:latin typeface="Linux Biolinum O" pitchFamily="50" charset="0"/>
              <a:ea typeface="Linux Biolinum O" pitchFamily="50" charset="0"/>
              <a:cs typeface="Linux Biolinum O" pitchFamily="50"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10</a:t>
            </a:fld>
            <a:endParaRPr lang="el-GR" dirty="0"/>
          </a:p>
        </p:txBody>
      </p:sp>
      <p:pic>
        <p:nvPicPr>
          <p:cNvPr id="6" name="Εικόνα 5"/>
          <p:cNvPicPr>
            <a:picLocks noChangeAspect="1"/>
          </p:cNvPicPr>
          <p:nvPr/>
        </p:nvPicPr>
        <p:blipFill>
          <a:blip r:embed="rId2"/>
          <a:stretch>
            <a:fillRect/>
          </a:stretch>
        </p:blipFill>
        <p:spPr>
          <a:xfrm>
            <a:off x="107503" y="116632"/>
            <a:ext cx="6933897" cy="6696744"/>
          </a:xfrm>
          <a:prstGeom prst="rect">
            <a:avLst/>
          </a:prstGeom>
        </p:spPr>
      </p:pic>
      <p:sp>
        <p:nvSpPr>
          <p:cNvPr id="2" name="Τίτλος 1"/>
          <p:cNvSpPr>
            <a:spLocks noGrp="1"/>
          </p:cNvSpPr>
          <p:nvPr>
            <p:ph type="title"/>
          </p:nvPr>
        </p:nvSpPr>
        <p:spPr>
          <a:xfrm>
            <a:off x="5868144" y="2204864"/>
            <a:ext cx="3199284" cy="1756048"/>
          </a:xfrm>
          <a:ln w="34925">
            <a:solidFill>
              <a:srgbClr val="3366CC"/>
            </a:solidFill>
          </a:ln>
        </p:spPr>
        <p:txBody>
          <a:bodyPr/>
          <a:lstStyle/>
          <a:p>
            <a:r>
              <a:rPr lang="en-US" sz="2400" dirty="0">
                <a:solidFill>
                  <a:srgbClr val="000000"/>
                </a:solidFill>
                <a:latin typeface="Georgia" panose="02040502050405020303" pitchFamily="18" charset="0"/>
              </a:rPr>
              <a:t>Four-stage engineering analysis in general engineering design process</a:t>
            </a:r>
            <a:endParaRPr lang="el-GR" sz="2400" dirty="0"/>
          </a:p>
        </p:txBody>
      </p:sp>
    </p:spTree>
    <p:extLst>
      <p:ext uri="{BB962C8B-B14F-4D97-AF65-F5344CB8AC3E}">
        <p14:creationId xmlns:p14="http://schemas.microsoft.com/office/powerpoint/2010/main" val="2412252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a:solidFill>
                  <a:srgbClr val="0070C0"/>
                </a:solidFill>
                <a:latin typeface="Linux Biolinum O" pitchFamily="50" charset="0"/>
                <a:ea typeface="Linux Biolinum O" pitchFamily="50" charset="0"/>
                <a:cs typeface="Linux Biolinum O" pitchFamily="50" charset="0"/>
              </a:rPr>
              <a:t>The role of mathematical modeling in engineering analysis</a:t>
            </a:r>
            <a:endParaRPr lang="el-GR" b="1" dirty="0">
              <a:solidFill>
                <a:srgbClr val="0070C0"/>
              </a:solidFill>
              <a:latin typeface="Linux Biolinum O" pitchFamily="50" charset="0"/>
              <a:ea typeface="Linux Biolinum O" pitchFamily="50" charset="0"/>
              <a:cs typeface="Linux Biolinum O" pitchFamily="50" charset="0"/>
            </a:endParaRPr>
          </a:p>
        </p:txBody>
      </p:sp>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11</a:t>
            </a:fld>
            <a:endParaRPr lang="el-GR" dirty="0"/>
          </a:p>
        </p:txBody>
      </p:sp>
      <p:pic>
        <p:nvPicPr>
          <p:cNvPr id="6" name="Εικόνα 5"/>
          <p:cNvPicPr>
            <a:picLocks noChangeAspect="1"/>
          </p:cNvPicPr>
          <p:nvPr/>
        </p:nvPicPr>
        <p:blipFill>
          <a:blip r:embed="rId2"/>
          <a:stretch>
            <a:fillRect/>
          </a:stretch>
        </p:blipFill>
        <p:spPr>
          <a:xfrm>
            <a:off x="611560" y="1246898"/>
            <a:ext cx="8005407" cy="5001502"/>
          </a:xfrm>
          <a:prstGeom prst="rect">
            <a:avLst/>
          </a:prstGeom>
        </p:spPr>
      </p:pic>
    </p:spTree>
    <p:extLst>
      <p:ext uri="{BB962C8B-B14F-4D97-AF65-F5344CB8AC3E}">
        <p14:creationId xmlns:p14="http://schemas.microsoft.com/office/powerpoint/2010/main" val="2678144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332656"/>
            <a:ext cx="8458200" cy="762000"/>
          </a:xfrm>
        </p:spPr>
        <p:txBody>
          <a:bodyPr/>
          <a:lstStyle/>
          <a:p>
            <a:r>
              <a:rPr lang="en-US" b="1" dirty="0">
                <a:solidFill>
                  <a:srgbClr val="0070C0"/>
                </a:solidFill>
                <a:latin typeface="Linux Biolinum O" pitchFamily="50" charset="0"/>
                <a:ea typeface="Linux Biolinum O" pitchFamily="50" charset="0"/>
                <a:cs typeface="Linux Biolinum O" pitchFamily="50" charset="0"/>
              </a:rPr>
              <a:t>Numerical solution </a:t>
            </a:r>
            <a:r>
              <a:rPr lang="en-US" b="1" dirty="0" smtClean="0">
                <a:solidFill>
                  <a:srgbClr val="0070C0"/>
                </a:solidFill>
                <a:latin typeface="Linux Biolinum O" pitchFamily="50" charset="0"/>
                <a:ea typeface="Linux Biolinum O" pitchFamily="50" charset="0"/>
                <a:cs typeface="Linux Biolinum O" pitchFamily="50" charset="0"/>
              </a:rPr>
              <a:t>methods</a:t>
            </a:r>
            <a:r>
              <a:rPr lang="el-GR" b="1" dirty="0" smtClean="0">
                <a:solidFill>
                  <a:srgbClr val="0070C0"/>
                </a:solidFill>
                <a:latin typeface="Linux Biolinum O" pitchFamily="50" charset="0"/>
                <a:ea typeface="Linux Biolinum O" pitchFamily="50" charset="0"/>
                <a:cs typeface="Linux Biolinum O" pitchFamily="50" charset="0"/>
              </a:rPr>
              <a:t> (1)</a:t>
            </a:r>
            <a:endParaRPr lang="el-GR" b="1" dirty="0">
              <a:solidFill>
                <a:srgbClr val="0070C0"/>
              </a:solidFill>
              <a:latin typeface="Linux Biolinum O" pitchFamily="50" charset="0"/>
              <a:ea typeface="Linux Biolinum O" pitchFamily="50" charset="0"/>
              <a:cs typeface="Linux Biolinum O" pitchFamily="50" charset="0"/>
            </a:endParaRPr>
          </a:p>
        </p:txBody>
      </p:sp>
      <p:sp>
        <p:nvSpPr>
          <p:cNvPr id="3" name="Θέση περιεχομένου 2"/>
          <p:cNvSpPr>
            <a:spLocks noGrp="1"/>
          </p:cNvSpPr>
          <p:nvPr>
            <p:ph idx="1"/>
          </p:nvPr>
        </p:nvSpPr>
        <p:spPr>
          <a:xfrm>
            <a:off x="304800" y="1124744"/>
            <a:ext cx="8534400" cy="4971256"/>
          </a:xfrm>
        </p:spPr>
        <p:txBody>
          <a:bodyPr/>
          <a:lstStyle/>
          <a:p>
            <a:pPr marL="0" indent="0">
              <a:buNone/>
            </a:pPr>
            <a:r>
              <a:rPr lang="en-US" sz="2400" dirty="0">
                <a:latin typeface="Linux Biolinum" panose="02000503000000000000" pitchFamily="2" charset="0"/>
                <a:ea typeface="Linux Biolinum" panose="02000503000000000000" pitchFamily="2" charset="0"/>
                <a:cs typeface="Linux Biolinum" panose="02000503000000000000" pitchFamily="2" charset="0"/>
              </a:rPr>
              <a:t>There are ample occasions when mathematical modeling for engineering analysis become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too</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complicated</a:t>
            </a:r>
            <a:r>
              <a:rPr lang="en-US" sz="2400" dirty="0">
                <a:latin typeface="Linux Biolinum" panose="02000503000000000000" pitchFamily="2" charset="0"/>
                <a:ea typeface="Linux Biolinum" panose="02000503000000000000" pitchFamily="2" charset="0"/>
                <a:cs typeface="Linux Biolinum" panose="02000503000000000000" pitchFamily="2" charset="0"/>
              </a:rPr>
              <a:t>, with the requirement for solving nonlinear equations such as transcendental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equations</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in </a:t>
            </a:r>
            <a:r>
              <a:rPr lang="en-US" sz="2400" dirty="0">
                <a:latin typeface="Linux Biolinum" panose="02000503000000000000" pitchFamily="2" charset="0"/>
                <a:ea typeface="Linux Biolinum" panose="02000503000000000000" pitchFamily="2" charset="0"/>
                <a:cs typeface="Linux Biolinum" panose="02000503000000000000" pitchFamily="2" charset="0"/>
              </a:rPr>
              <a:t>solutions of partial differential equations</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a:latin typeface="Linux Biolinum" panose="02000503000000000000" pitchFamily="2" charset="0"/>
                <a:ea typeface="Linux Biolinum" panose="02000503000000000000" pitchFamily="2" charset="0"/>
                <a:cs typeface="Linux Biolinum" panose="02000503000000000000" pitchFamily="2" charset="0"/>
              </a:rPr>
              <a:t>as well as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nonlinear</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differential </a:t>
            </a:r>
            <a:r>
              <a:rPr lang="en-US" sz="2400" dirty="0">
                <a:latin typeface="Linux Biolinum" panose="02000503000000000000" pitchFamily="2" charset="0"/>
                <a:ea typeface="Linux Biolinum" panose="02000503000000000000" pitchFamily="2" charset="0"/>
                <a:cs typeface="Linux Biolinum" panose="02000503000000000000" pitchFamily="2" charset="0"/>
              </a:rPr>
              <a:t>and integral equations. Closed-form solutions will not be available for these cases.</a:t>
            </a:r>
            <a:br>
              <a:rPr lang="en-US" sz="2400" dirty="0">
                <a:latin typeface="Linux Biolinum" panose="02000503000000000000" pitchFamily="2" charset="0"/>
                <a:ea typeface="Linux Biolinum" panose="02000503000000000000" pitchFamily="2" charset="0"/>
                <a:cs typeface="Linux Biolinum" panose="02000503000000000000" pitchFamily="2" charset="0"/>
              </a:rPr>
            </a:br>
            <a:r>
              <a:rPr lang="en-US" sz="2400" dirty="0">
                <a:latin typeface="Linux Biolinum" panose="02000503000000000000" pitchFamily="2" charset="0"/>
                <a:ea typeface="Linux Biolinum" panose="02000503000000000000" pitchFamily="2" charset="0"/>
                <a:cs typeface="Linux Biolinum" panose="02000503000000000000" pitchFamily="2" charset="0"/>
              </a:rPr>
              <a:t>Numerical analysis techniques that require the use of digital computer with algorithms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developed</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specifically </a:t>
            </a:r>
            <a:r>
              <a:rPr lang="en-US" sz="2400" dirty="0">
                <a:latin typeface="Linux Biolinum" panose="02000503000000000000" pitchFamily="2" charset="0"/>
                <a:ea typeface="Linux Biolinum" panose="02000503000000000000" pitchFamily="2" charset="0"/>
                <a:cs typeface="Linux Biolinum" panose="02000503000000000000" pitchFamily="2" charset="0"/>
              </a:rPr>
              <a:t>for these types of problems are then the only viable technique for solution. </a:t>
            </a:r>
            <a:endParaRPr lang="el-GR" sz="2400" dirty="0" smtClean="0">
              <a:latin typeface="Linux Biolinum" panose="02000503000000000000" pitchFamily="2" charset="0"/>
              <a:ea typeface="Linux Biolinum" panose="02000503000000000000" pitchFamily="2" charset="0"/>
              <a:cs typeface="Linux Biolinum" panose="02000503000000000000" pitchFamily="2" charset="0"/>
            </a:endParaRPr>
          </a:p>
          <a:p>
            <a:pPr marL="0" indent="0">
              <a:buNone/>
            </a:pP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There </a:t>
            </a:r>
            <a:r>
              <a:rPr lang="en-US" sz="2400" dirty="0">
                <a:latin typeface="Linux Biolinum" panose="02000503000000000000" pitchFamily="2" charset="0"/>
                <a:ea typeface="Linux Biolinum" panose="02000503000000000000" pitchFamily="2" charset="0"/>
                <a:cs typeface="Linux Biolinum" panose="02000503000000000000" pitchFamily="2" charset="0"/>
              </a:rPr>
              <a:t>are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number </a:t>
            </a:r>
            <a:r>
              <a:rPr lang="en-US" sz="2400" dirty="0">
                <a:latin typeface="Linux Biolinum" panose="02000503000000000000" pitchFamily="2" charset="0"/>
                <a:ea typeface="Linux Biolinum" panose="02000503000000000000" pitchFamily="2" charset="0"/>
                <a:cs typeface="Linux Biolinum" panose="02000503000000000000" pitchFamily="2" charset="0"/>
              </a:rPr>
              <a:t>of sources that engineers may use for their numerical analysis, for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example</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t>
            </a:r>
            <a:r>
              <a:rPr lang="en-US" sz="2400" dirty="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Burden </a:t>
            </a:r>
            <a:r>
              <a:rPr lang="en-US" sz="2400" dirty="0" smtClean="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and</a:t>
            </a:r>
            <a:r>
              <a:rPr lang="el-GR" sz="2400" dirty="0" smtClean="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 </a:t>
            </a:r>
            <a:r>
              <a:rPr lang="en-US" sz="2400" dirty="0" err="1" smtClean="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Faires</a:t>
            </a:r>
            <a:r>
              <a:rPr lang="en-US" sz="2400" dirty="0" smtClean="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 </a:t>
            </a:r>
            <a:r>
              <a:rPr lang="en-US" sz="2400" dirty="0">
                <a:latin typeface="Linux Biolinum" panose="02000503000000000000" pitchFamily="2" charset="0"/>
                <a:ea typeface="Linux Biolinum" panose="02000503000000000000" pitchFamily="2" charset="0"/>
                <a:cs typeface="Linux Biolinum" panose="02000503000000000000" pitchFamily="2" charset="0"/>
              </a:rPr>
              <a:t>(2011</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b="1" dirty="0" smtClean="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Sauer</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a:latin typeface="Linux Biolinum" panose="02000503000000000000" pitchFamily="2" charset="0"/>
                <a:ea typeface="Linux Biolinum" panose="02000503000000000000" pitchFamily="2" charset="0"/>
                <a:cs typeface="Linux Biolinum" panose="02000503000000000000" pitchFamily="2" charset="0"/>
              </a:rPr>
              <a:t>(</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201</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8</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t>
            </a:r>
            <a:r>
              <a:rPr lang="en-US" sz="2400" dirty="0">
                <a:latin typeface="Linux Biolinum" panose="02000503000000000000" pitchFamily="2" charset="0"/>
                <a:ea typeface="Linux Biolinum" panose="02000503000000000000" pitchFamily="2" charset="0"/>
                <a:cs typeface="Linux Biolinum" panose="02000503000000000000" pitchFamily="2" charset="0"/>
              </a:rPr>
              <a:t/>
            </a:r>
            <a:br>
              <a:rPr lang="en-US" sz="2400" dirty="0">
                <a:latin typeface="Linux Biolinum" panose="02000503000000000000" pitchFamily="2" charset="0"/>
                <a:ea typeface="Linux Biolinum" panose="02000503000000000000" pitchFamily="2" charset="0"/>
                <a:cs typeface="Linux Biolinum" panose="02000503000000000000" pitchFamily="2" charset="0"/>
              </a:rPr>
            </a:br>
            <a:endParaRPr lang="el-GR" sz="2400" dirty="0">
              <a:latin typeface="Linux Biolinum" panose="02000503000000000000" pitchFamily="2" charset="0"/>
              <a:ea typeface="Linux Biolinum" panose="02000503000000000000" pitchFamily="2" charset="0"/>
              <a:cs typeface="Linux Biolinum" panose="02000503000000000000" pitchFamily="2" charset="0"/>
            </a:endParaRPr>
          </a:p>
        </p:txBody>
      </p:sp>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12</a:t>
            </a:fld>
            <a:endParaRPr lang="el-GR" dirty="0"/>
          </a:p>
        </p:txBody>
      </p:sp>
    </p:spTree>
    <p:extLst>
      <p:ext uri="{BB962C8B-B14F-4D97-AF65-F5344CB8AC3E}">
        <p14:creationId xmlns:p14="http://schemas.microsoft.com/office/powerpoint/2010/main" val="35707701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332656"/>
            <a:ext cx="8458200" cy="762000"/>
          </a:xfrm>
        </p:spPr>
        <p:txBody>
          <a:bodyPr/>
          <a:lstStyle/>
          <a:p>
            <a:r>
              <a:rPr lang="en-US" b="1" dirty="0">
                <a:solidFill>
                  <a:srgbClr val="0070C0"/>
                </a:solidFill>
                <a:latin typeface="Linux Biolinum O" pitchFamily="50" charset="0"/>
                <a:ea typeface="Linux Biolinum O" pitchFamily="50" charset="0"/>
                <a:cs typeface="Linux Biolinum O" pitchFamily="50" charset="0"/>
              </a:rPr>
              <a:t>Numerical solution </a:t>
            </a:r>
            <a:r>
              <a:rPr lang="en-US" b="1" dirty="0" smtClean="0">
                <a:solidFill>
                  <a:srgbClr val="0070C0"/>
                </a:solidFill>
                <a:latin typeface="Linux Biolinum O" pitchFamily="50" charset="0"/>
                <a:ea typeface="Linux Biolinum O" pitchFamily="50" charset="0"/>
                <a:cs typeface="Linux Biolinum O" pitchFamily="50" charset="0"/>
              </a:rPr>
              <a:t>methods</a:t>
            </a:r>
            <a:r>
              <a:rPr lang="el-GR" b="1" dirty="0" smtClean="0">
                <a:solidFill>
                  <a:srgbClr val="0070C0"/>
                </a:solidFill>
                <a:latin typeface="Linux Biolinum O" pitchFamily="50" charset="0"/>
                <a:ea typeface="Linux Biolinum O" pitchFamily="50" charset="0"/>
                <a:cs typeface="Linux Biolinum O" pitchFamily="50" charset="0"/>
              </a:rPr>
              <a:t> (2)</a:t>
            </a:r>
            <a:endParaRPr lang="el-GR" b="1" dirty="0">
              <a:solidFill>
                <a:srgbClr val="0070C0"/>
              </a:solidFill>
              <a:latin typeface="Linux Biolinum O" pitchFamily="50" charset="0"/>
              <a:ea typeface="Linux Biolinum O" pitchFamily="50" charset="0"/>
              <a:cs typeface="Linux Biolinum O" pitchFamily="50" charset="0"/>
            </a:endParaRPr>
          </a:p>
        </p:txBody>
      </p:sp>
      <p:sp>
        <p:nvSpPr>
          <p:cNvPr id="3" name="Θέση περιεχομένου 2"/>
          <p:cNvSpPr>
            <a:spLocks noGrp="1"/>
          </p:cNvSpPr>
          <p:nvPr>
            <p:ph idx="1"/>
          </p:nvPr>
        </p:nvSpPr>
        <p:spPr>
          <a:xfrm>
            <a:off x="304800" y="1094656"/>
            <a:ext cx="8534400" cy="5001344"/>
          </a:xfrm>
        </p:spPr>
        <p:txBody>
          <a:bodyPr/>
          <a:lstStyle/>
          <a:p>
            <a:pPr marL="0" indent="0">
              <a:buNone/>
            </a:pPr>
            <a:r>
              <a:rPr lang="en-US" sz="2400" dirty="0">
                <a:latin typeface="Linux Biolinum" panose="02000503000000000000" pitchFamily="2" charset="0"/>
                <a:ea typeface="Linux Biolinum" panose="02000503000000000000" pitchFamily="2" charset="0"/>
                <a:cs typeface="Linux Biolinum" panose="02000503000000000000" pitchFamily="2" charset="0"/>
              </a:rPr>
              <a:t>As demand arises for sophisticated engineering analysis on increasing numbers of cases involving</a:t>
            </a:r>
            <a:r>
              <a:rPr lang="el-GR" sz="2400" dirty="0">
                <a:latin typeface="Linux Biolinum" panose="02000503000000000000" pitchFamily="2" charset="0"/>
                <a:ea typeface="Linux Biolinum" panose="02000503000000000000" pitchFamily="2" charset="0"/>
                <a:cs typeface="Linux Biolinum" panose="02000503000000000000" pitchFamily="2" charset="0"/>
              </a:rPr>
              <a:t> </a:t>
            </a:r>
            <a:r>
              <a:rPr lang="en-US" sz="2400" dirty="0">
                <a:latin typeface="Linux Biolinum" panose="02000503000000000000" pitchFamily="2" charset="0"/>
                <a:ea typeface="Linux Biolinum" panose="02000503000000000000" pitchFamily="2" charset="0"/>
                <a:cs typeface="Linux Biolinum" panose="02000503000000000000" pitchFamily="2" charset="0"/>
              </a:rPr>
              <a:t>complex physical conditions in the geometry, loading, and boundary conditions—such as</a:t>
            </a:r>
            <a:r>
              <a:rPr lang="el-GR" sz="2400" dirty="0">
                <a:latin typeface="Linux Biolinum" panose="02000503000000000000" pitchFamily="2" charset="0"/>
                <a:ea typeface="Linux Biolinum" panose="02000503000000000000" pitchFamily="2" charset="0"/>
                <a:cs typeface="Linux Biolinum" panose="02000503000000000000" pitchFamily="2" charset="0"/>
              </a:rPr>
              <a:t> </a:t>
            </a:r>
            <a:r>
              <a:rPr lang="en-US" sz="2400" dirty="0" err="1">
                <a:latin typeface="Linux Biolinum" panose="02000503000000000000" pitchFamily="2" charset="0"/>
                <a:ea typeface="Linux Biolinum" panose="02000503000000000000" pitchFamily="2" charset="0"/>
                <a:cs typeface="Linux Biolinum" panose="02000503000000000000" pitchFamily="2" charset="0"/>
              </a:rPr>
              <a:t>thermofracture</a:t>
            </a:r>
            <a:r>
              <a:rPr lang="en-US" sz="2400" dirty="0">
                <a:latin typeface="Linux Biolinum" panose="02000503000000000000" pitchFamily="2" charset="0"/>
                <a:ea typeface="Linux Biolinum" panose="02000503000000000000" pitchFamily="2" charset="0"/>
                <a:cs typeface="Linux Biolinum" panose="02000503000000000000" pitchFamily="2" charset="0"/>
              </a:rPr>
              <a:t>, </a:t>
            </a:r>
            <a:r>
              <a:rPr lang="en-US" sz="2400" dirty="0" err="1">
                <a:latin typeface="Linux Biolinum" panose="02000503000000000000" pitchFamily="2" charset="0"/>
                <a:ea typeface="Linux Biolinum" panose="02000503000000000000" pitchFamily="2" charset="0"/>
                <a:cs typeface="Linux Biolinum" panose="02000503000000000000" pitchFamily="2" charset="0"/>
              </a:rPr>
              <a:t>thermohydraulic</a:t>
            </a:r>
            <a:r>
              <a:rPr lang="en-US" sz="2400" dirty="0">
                <a:latin typeface="Linux Biolinum" panose="02000503000000000000" pitchFamily="2" charset="0"/>
                <a:ea typeface="Linux Biolinum" panose="02000503000000000000" pitchFamily="2" charset="0"/>
                <a:cs typeface="Linux Biolinum" panose="02000503000000000000" pitchFamily="2" charset="0"/>
              </a:rPr>
              <a:t>, and thermomechanical analyses that require advanced</a:t>
            </a:r>
            <a:r>
              <a:rPr lang="el-GR" sz="2400" dirty="0">
                <a:latin typeface="Linux Biolinum" panose="02000503000000000000" pitchFamily="2" charset="0"/>
                <a:ea typeface="Linux Biolinum" panose="02000503000000000000" pitchFamily="2" charset="0"/>
                <a:cs typeface="Linux Biolinum" panose="02000503000000000000" pitchFamily="2" charset="0"/>
              </a:rPr>
              <a:t> </a:t>
            </a:r>
            <a:r>
              <a:rPr lang="en-US" sz="2400" dirty="0">
                <a:latin typeface="Linux Biolinum" panose="02000503000000000000" pitchFamily="2" charset="0"/>
                <a:ea typeface="Linux Biolinum" panose="02000503000000000000" pitchFamily="2" charset="0"/>
                <a:cs typeface="Linux Biolinum" panose="02000503000000000000" pitchFamily="2" charset="0"/>
              </a:rPr>
              <a:t>engineering analysis—the forms 1 to 3 of mathematical modeling just outlined are no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longer</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adequate</a:t>
            </a:r>
            <a:r>
              <a:rPr lang="en-US" sz="2400" dirty="0">
                <a:latin typeface="Linux Biolinum" panose="02000503000000000000" pitchFamily="2" charset="0"/>
                <a:ea typeface="Linux Biolinum" panose="02000503000000000000" pitchFamily="2" charset="0"/>
                <a:cs typeface="Linux Biolinum" panose="02000503000000000000" pitchFamily="2" charset="0"/>
              </a:rPr>
              <a:t>. </a:t>
            </a:r>
            <a:endParaRPr lang="el-GR" sz="2400" dirty="0">
              <a:latin typeface="Linux Biolinum" panose="02000503000000000000" pitchFamily="2" charset="0"/>
              <a:ea typeface="Linux Biolinum" panose="02000503000000000000" pitchFamily="2" charset="0"/>
              <a:cs typeface="Linux Biolinum" panose="02000503000000000000" pitchFamily="2" charset="0"/>
            </a:endParaRPr>
          </a:p>
        </p:txBody>
      </p:sp>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13</a:t>
            </a:fld>
            <a:endParaRPr lang="el-GR" dirty="0"/>
          </a:p>
        </p:txBody>
      </p:sp>
    </p:spTree>
    <p:extLst>
      <p:ext uri="{BB962C8B-B14F-4D97-AF65-F5344CB8AC3E}">
        <p14:creationId xmlns:p14="http://schemas.microsoft.com/office/powerpoint/2010/main" val="20257315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a:solidFill>
                  <a:srgbClr val="0070C0"/>
                </a:solidFill>
                <a:latin typeface="Linux Biolinum O" pitchFamily="50" charset="0"/>
                <a:ea typeface="Linux Biolinum O" pitchFamily="50" charset="0"/>
                <a:cs typeface="Linux Biolinum O" pitchFamily="50" charset="0"/>
              </a:rPr>
              <a:t>Numerical solution </a:t>
            </a:r>
            <a:r>
              <a:rPr lang="en-US" b="1" dirty="0" smtClean="0">
                <a:solidFill>
                  <a:srgbClr val="0070C0"/>
                </a:solidFill>
                <a:latin typeface="Linux Biolinum O" pitchFamily="50" charset="0"/>
                <a:ea typeface="Linux Biolinum O" pitchFamily="50" charset="0"/>
                <a:cs typeface="Linux Biolinum O" pitchFamily="50" charset="0"/>
              </a:rPr>
              <a:t>methods</a:t>
            </a:r>
            <a:r>
              <a:rPr lang="el-GR" b="1" dirty="0" smtClean="0">
                <a:solidFill>
                  <a:srgbClr val="0070C0"/>
                </a:solidFill>
                <a:latin typeface="Linux Biolinum O" pitchFamily="50" charset="0"/>
                <a:ea typeface="Linux Biolinum O" pitchFamily="50" charset="0"/>
                <a:cs typeface="Linux Biolinum O" pitchFamily="50" charset="0"/>
              </a:rPr>
              <a:t> (3)</a:t>
            </a:r>
            <a:endParaRPr lang="el-GR" dirty="0"/>
          </a:p>
        </p:txBody>
      </p:sp>
      <p:sp>
        <p:nvSpPr>
          <p:cNvPr id="3" name="Θέση περιεχομένου 2"/>
          <p:cNvSpPr>
            <a:spLocks noGrp="1"/>
          </p:cNvSpPr>
          <p:nvPr>
            <p:ph idx="1"/>
          </p:nvPr>
        </p:nvSpPr>
        <p:spPr/>
        <p:txBody>
          <a:bodyPr/>
          <a:lstStyle/>
          <a:p>
            <a:pPr marL="0" indent="0">
              <a:buNone/>
            </a:pPr>
            <a:r>
              <a:rPr lang="en-US" sz="2400" dirty="0">
                <a:latin typeface="Linux Biolinum" panose="02000503000000000000" pitchFamily="2" charset="0"/>
                <a:ea typeface="Linux Biolinum" panose="02000503000000000000" pitchFamily="2" charset="0"/>
                <a:cs typeface="Linux Biolinum" panose="02000503000000000000" pitchFamily="2" charset="0"/>
              </a:rPr>
              <a:t>The finite-element method (FEM) and finite-difference method (FDM) are the appropriate tools for such analyses. Both of these methods are based on discretizing bodies of complex geometry into a finite number of elements of specific simple geometry interconnected at nodes of the elements.</a:t>
            </a:r>
            <a:br>
              <a:rPr lang="en-US" sz="2400" dirty="0">
                <a:latin typeface="Linux Biolinum" panose="02000503000000000000" pitchFamily="2" charset="0"/>
                <a:ea typeface="Linux Biolinum" panose="02000503000000000000" pitchFamily="2" charset="0"/>
                <a:cs typeface="Linux Biolinum" panose="02000503000000000000" pitchFamily="2" charset="0"/>
              </a:rPr>
            </a:br>
            <a:r>
              <a:rPr lang="en-US" sz="2400" dirty="0">
                <a:latin typeface="Linux Biolinum" panose="02000503000000000000" pitchFamily="2" charset="0"/>
                <a:ea typeface="Linux Biolinum" panose="02000503000000000000" pitchFamily="2" charset="0"/>
                <a:cs typeface="Linux Biolinum" panose="02000503000000000000" pitchFamily="2" charset="0"/>
              </a:rPr>
              <a:t>Analyses are performed on these elements rather than on the whole body. Publications describing the principles of these advanced engineering analysis techniques are available in the literature.</a:t>
            </a:r>
            <a:br>
              <a:rPr lang="en-US" sz="2400" dirty="0">
                <a:latin typeface="Linux Biolinum" panose="02000503000000000000" pitchFamily="2" charset="0"/>
                <a:ea typeface="Linux Biolinum" panose="02000503000000000000" pitchFamily="2" charset="0"/>
                <a:cs typeface="Linux Biolinum" panose="02000503000000000000" pitchFamily="2" charset="0"/>
              </a:rPr>
            </a:br>
            <a:r>
              <a:rPr lang="en-US" sz="2400" dirty="0">
                <a:latin typeface="Linux Biolinum" panose="02000503000000000000" pitchFamily="2" charset="0"/>
                <a:ea typeface="Linux Biolinum" panose="02000503000000000000" pitchFamily="2" charset="0"/>
                <a:cs typeface="Linux Biolinum" panose="02000503000000000000" pitchFamily="2" charset="0"/>
              </a:rPr>
              <a:t>There are several commercial software packages available to engineers for advanced engineering analysis of virtually every discipline.</a:t>
            </a:r>
            <a:br>
              <a:rPr lang="en-US" sz="2400" dirty="0">
                <a:latin typeface="Linux Biolinum" panose="02000503000000000000" pitchFamily="2" charset="0"/>
                <a:ea typeface="Linux Biolinum" panose="02000503000000000000" pitchFamily="2" charset="0"/>
                <a:cs typeface="Linux Biolinum" panose="02000503000000000000" pitchFamily="2" charset="0"/>
              </a:rPr>
            </a:br>
            <a:endParaRPr lang="en-US" sz="2400" dirty="0">
              <a:latin typeface="Linux Biolinum" panose="02000503000000000000" pitchFamily="2" charset="0"/>
              <a:ea typeface="Linux Biolinum" panose="02000503000000000000" pitchFamily="2" charset="0"/>
              <a:cs typeface="Linux Biolinum" panose="02000503000000000000" pitchFamily="2" charset="0"/>
            </a:endParaRPr>
          </a:p>
          <a:p>
            <a:pPr marL="0" indent="0">
              <a:buNone/>
            </a:pPr>
            <a:endParaRPr lang="el-GR" sz="2400" dirty="0">
              <a:latin typeface="Linux Biolinum" panose="02000503000000000000" pitchFamily="2" charset="0"/>
              <a:ea typeface="Linux Biolinum" panose="02000503000000000000" pitchFamily="2" charset="0"/>
              <a:cs typeface="Linux Biolinum" panose="02000503000000000000" pitchFamily="2" charset="0"/>
            </a:endParaRPr>
          </a:p>
        </p:txBody>
      </p:sp>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14</a:t>
            </a:fld>
            <a:endParaRPr lang="el-GR" dirty="0"/>
          </a:p>
        </p:txBody>
      </p:sp>
    </p:spTree>
    <p:extLst>
      <p:ext uri="{BB962C8B-B14F-4D97-AF65-F5344CB8AC3E}">
        <p14:creationId xmlns:p14="http://schemas.microsoft.com/office/powerpoint/2010/main" val="1558944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Γιώργο</a:t>
            </a:r>
            <a:r>
              <a:rPr lang="el-GR" sz="2400" dirty="0">
                <a:latin typeface="Linux Biolinum" panose="02000503000000000000" pitchFamily="2" charset="0"/>
                <a:ea typeface="Linux Biolinum" panose="02000503000000000000" pitchFamily="2" charset="0"/>
                <a:cs typeface="Linux Biolinum" panose="02000503000000000000" pitchFamily="2" charset="0"/>
              </a:rPr>
              <a:t>ς</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 Ευσταθίου, Καθηγητής Αστροφυσικής, </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Cambridge University, “</a:t>
            </a:r>
            <a:r>
              <a:rPr lang="el-GR" sz="2400" dirty="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Το Σύμπαν είναι πιο έξυπνο από εμάς και θα είναι έκπληξη να είμαστε μόνοι μας μέσα σε </a:t>
            </a:r>
            <a:r>
              <a:rPr lang="el-GR" sz="2400" dirty="0" smtClean="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αυτό</a:t>
            </a:r>
            <a:r>
              <a:rPr lang="en-US" sz="2400" dirty="0" smtClean="0">
                <a:latin typeface="Linux Biolinum" panose="02000503000000000000" pitchFamily="2" charset="0"/>
                <a:ea typeface="Linux Biolinum" panose="02000503000000000000" pitchFamily="2" charset="0"/>
                <a:cs typeface="Linux Biolinum" panose="02000503000000000000" pitchFamily="2" charset="0"/>
              </a:rPr>
              <a:t>”.</a:t>
            </a:r>
          </a:p>
          <a:p>
            <a:r>
              <a:rPr lang="el-GR" sz="2400" dirty="0">
                <a:latin typeface="Linux Biolinum" panose="02000503000000000000" pitchFamily="2" charset="0"/>
                <a:ea typeface="Linux Biolinum" panose="02000503000000000000" pitchFamily="2" charset="0"/>
                <a:cs typeface="Linux Biolinum" panose="02000503000000000000" pitchFamily="2" charset="0"/>
              </a:rPr>
              <a:t>Είναι από τους πρωτοπόρους στους τομείς των προσομοιώσεων και ειδικά αυτών για τη δομή του Σύμπαντος και επίσης από τους πρώτους που ασχολήθηκαν με τη κοσμική ακτινοβολία υποβάθρου, τον απόηχο της Μεγάλης Έκρηξης από την οποία προέκυψε το Σύμπαν. Έχει επίσης συμμετάσχει σε έρευνες για τον σχηματισμό των γαλαξιών και τη σκοτεινή ενέργεια</a:t>
            </a:r>
            <a:r>
              <a:rPr lang="el-GR" sz="2400" dirty="0" smtClean="0">
                <a:latin typeface="Linux Biolinum" panose="02000503000000000000" pitchFamily="2" charset="0"/>
                <a:ea typeface="Linux Biolinum" panose="02000503000000000000" pitchFamily="2" charset="0"/>
                <a:cs typeface="Linux Biolinum" panose="02000503000000000000" pitchFamily="2" charset="0"/>
              </a:rPr>
              <a:t>.</a:t>
            </a:r>
            <a:endParaRPr lang="en-US" sz="2400" dirty="0" smtClean="0">
              <a:latin typeface="Linux Biolinum" panose="02000503000000000000" pitchFamily="2" charset="0"/>
              <a:ea typeface="Linux Biolinum" panose="02000503000000000000" pitchFamily="2" charset="0"/>
              <a:cs typeface="Linux Biolinum" panose="02000503000000000000" pitchFamily="2" charset="0"/>
            </a:endParaRPr>
          </a:p>
          <a:p>
            <a:endParaRPr lang="el-GR" sz="2400" dirty="0">
              <a:latin typeface="Linux Biolinum" panose="02000503000000000000" pitchFamily="2" charset="0"/>
              <a:ea typeface="Linux Biolinum" panose="02000503000000000000" pitchFamily="2" charset="0"/>
              <a:cs typeface="Linux Biolinum" panose="02000503000000000000" pitchFamily="2" charset="0"/>
            </a:endParaRPr>
          </a:p>
        </p:txBody>
      </p:sp>
      <p:sp>
        <p:nvSpPr>
          <p:cNvPr id="4" name="Footer Placeholder 3"/>
          <p:cNvSpPr>
            <a:spLocks noGrp="1"/>
          </p:cNvSpPr>
          <p:nvPr>
            <p:ph type="ftr" sz="quarter" idx="10"/>
          </p:nvPr>
        </p:nvSpPr>
        <p:spPr/>
        <p:txBody>
          <a:bodyPr/>
          <a:lstStyle/>
          <a:p>
            <a:pPr>
              <a:defRPr/>
            </a:pPr>
            <a:endParaRPr lang="el-GR"/>
          </a:p>
        </p:txBody>
      </p:sp>
      <p:sp>
        <p:nvSpPr>
          <p:cNvPr id="5" name="Slide Number Placeholder 4"/>
          <p:cNvSpPr>
            <a:spLocks noGrp="1"/>
          </p:cNvSpPr>
          <p:nvPr>
            <p:ph type="sldNum" sz="quarter" idx="11"/>
          </p:nvPr>
        </p:nvSpPr>
        <p:spPr/>
        <p:txBody>
          <a:bodyPr/>
          <a:lstStyle/>
          <a:p>
            <a:pPr>
              <a:defRPr/>
            </a:pPr>
            <a:fld id="{B48EF106-218F-4541-A85A-1517D476379B}" type="slidenum">
              <a:rPr lang="el-GR" smtClean="0"/>
              <a:pPr>
                <a:defRPr/>
              </a:pPr>
              <a:t>15</a:t>
            </a:fld>
            <a:endParaRPr lang="el-GR" dirty="0"/>
          </a:p>
        </p:txBody>
      </p:sp>
    </p:spTree>
    <p:extLst>
      <p:ext uri="{BB962C8B-B14F-4D97-AF65-F5344CB8AC3E}">
        <p14:creationId xmlns:p14="http://schemas.microsoft.com/office/powerpoint/2010/main" val="15992193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a:xfrm>
            <a:off x="304800" y="1124744"/>
            <a:ext cx="8534400" cy="4971256"/>
          </a:xfrm>
        </p:spPr>
        <p:txBody>
          <a:bodyPr/>
          <a:lstStyle/>
          <a:p>
            <a:r>
              <a:rPr lang="el-GR" sz="2400" dirty="0">
                <a:solidFill>
                  <a:srgbClr val="CC3300"/>
                </a:solidFill>
                <a:latin typeface="Linux Biolinum" panose="02000503000000000000" pitchFamily="2" charset="0"/>
                <a:ea typeface="Linux Biolinum" panose="02000503000000000000" pitchFamily="2" charset="0"/>
                <a:cs typeface="Linux Biolinum" panose="02000503000000000000" pitchFamily="2" charset="0"/>
              </a:rPr>
              <a:t>Είστε από τους πρωτοπόρους στον τομέα των υπολογιστικών προσομοιώσεων γενικά αλλά και ειδικότερα με αυτές για την δομή του Σύμπαντος. Τι ήταν αυτό που σας ώθησε να ασχοληθείτε με αυτόν τον τομέα;</a:t>
            </a:r>
          </a:p>
          <a:p>
            <a:r>
              <a:rPr lang="el-GR" sz="2400" b="1" dirty="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Υπάρχουν ορισμένα επιστημονικά προβλήματα που είναι από την φύση τους υπολογιστικά</a:t>
            </a:r>
            <a:r>
              <a:rPr lang="el-GR" sz="2400" dirty="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 H συμπεριφορά των σωματιδίων υπό την επίδραση της βαρύτητας σε ένα διαστελλόμενο Σύμπαν είναι ένα τέτοιο πρόβλημα. Το 1978 έπεσα πάνω σε μια καινοτόμο αριθμητική μέθοδο που ανέπτυξαν επιστήμονες του τομέα των υπολογιστών η οποία μπορούσε να βρει εφαρμογή στην κοσμολογία. Η μέθοδος αυτή μου επέτρεψε να κάνω μεγάλες για εκείνη την εποχή προσομοιώσεις με τις οποίες μελετούσα την εξέλιξη της δομής του Σύμπαντος. </a:t>
            </a:r>
          </a:p>
        </p:txBody>
      </p:sp>
      <p:sp>
        <p:nvSpPr>
          <p:cNvPr id="4" name="Footer Placeholder 3"/>
          <p:cNvSpPr>
            <a:spLocks noGrp="1"/>
          </p:cNvSpPr>
          <p:nvPr>
            <p:ph type="ftr" sz="quarter" idx="10"/>
          </p:nvPr>
        </p:nvSpPr>
        <p:spPr/>
        <p:txBody>
          <a:bodyPr/>
          <a:lstStyle/>
          <a:p>
            <a:pPr>
              <a:defRPr/>
            </a:pPr>
            <a:endParaRPr lang="el-GR"/>
          </a:p>
        </p:txBody>
      </p:sp>
      <p:sp>
        <p:nvSpPr>
          <p:cNvPr id="5" name="Slide Number Placeholder 4"/>
          <p:cNvSpPr>
            <a:spLocks noGrp="1"/>
          </p:cNvSpPr>
          <p:nvPr>
            <p:ph type="sldNum" sz="quarter" idx="11"/>
          </p:nvPr>
        </p:nvSpPr>
        <p:spPr/>
        <p:txBody>
          <a:bodyPr/>
          <a:lstStyle/>
          <a:p>
            <a:pPr>
              <a:defRPr/>
            </a:pPr>
            <a:fld id="{B48EF106-218F-4541-A85A-1517D476379B}" type="slidenum">
              <a:rPr lang="el-GR" smtClean="0"/>
              <a:pPr>
                <a:defRPr/>
              </a:pPr>
              <a:t>16</a:t>
            </a:fld>
            <a:endParaRPr lang="el-GR" dirty="0"/>
          </a:p>
        </p:txBody>
      </p:sp>
    </p:spTree>
    <p:extLst>
      <p:ext uri="{BB962C8B-B14F-4D97-AF65-F5344CB8AC3E}">
        <p14:creationId xmlns:p14="http://schemas.microsoft.com/office/powerpoint/2010/main" val="2483625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sz="2400" dirty="0">
                <a:solidFill>
                  <a:srgbClr val="CC3300"/>
                </a:solidFill>
                <a:latin typeface="Linux Biolinum" panose="02000503000000000000" pitchFamily="2" charset="0"/>
                <a:ea typeface="Linux Biolinum" panose="02000503000000000000" pitchFamily="2" charset="0"/>
                <a:cs typeface="Linux Biolinum" panose="02000503000000000000" pitchFamily="2" charset="0"/>
              </a:rPr>
              <a:t>Πόσο έχει προοδεύσει ο τομέας των προσομοιώσεων και τι μπορούμε να περιμένουμε από αυτόν τα επόμενα χρόνια;</a:t>
            </a:r>
          </a:p>
          <a:p>
            <a:r>
              <a:rPr lang="el-GR" sz="2400" dirty="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Η πρόοδος που έχει υπάρξει είναι με μια λέξη, απίστευτη. Οι προσομοιώσεις στην εποχή που τις ξεκίνησα εγώ περιλάμβαναν 30 χιλιάδες σωματίδια και χρειάζονταν περίπου 70 ώρες σε ένα υπολογιστή IBM 360/195 που ήταν ένας </a:t>
            </a:r>
            <a:r>
              <a:rPr lang="el-GR" sz="2400" dirty="0" err="1">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υπερυπολογιστής</a:t>
            </a:r>
            <a:r>
              <a:rPr lang="el-GR" sz="2400" dirty="0">
                <a:solidFill>
                  <a:srgbClr val="0000FF"/>
                </a:solidFill>
                <a:latin typeface="Linux Biolinum" panose="02000503000000000000" pitchFamily="2" charset="0"/>
                <a:ea typeface="Linux Biolinum" panose="02000503000000000000" pitchFamily="2" charset="0"/>
                <a:cs typeface="Linux Biolinum" panose="02000503000000000000" pitchFamily="2" charset="0"/>
              </a:rPr>
              <a:t> πριν από 44 χρόνια. Μια τέτοια προσομοίωση σήμερα μπορεί να γίνει σε λιγότερο από 30 δευτερόλεπτα σε ένα υψηλών επιδόσεων φορητό υπολογιστή. Οι σημερινές προσομοιώσεις περιλαμβάνουν δισεκατομμύρια σωματίδια και μπορούν επίσης να παρακολουθήσουν την αλληλεπίδραση των αερίων με τη βαρύτητα.</a:t>
            </a:r>
          </a:p>
          <a:p>
            <a:endParaRPr lang="el-GR" sz="2400" dirty="0">
              <a:latin typeface="Linux Biolinum" panose="02000503000000000000" pitchFamily="2" charset="0"/>
              <a:ea typeface="Linux Biolinum" panose="02000503000000000000" pitchFamily="2" charset="0"/>
              <a:cs typeface="Linux Biolinum" panose="02000503000000000000" pitchFamily="2" charset="0"/>
            </a:endParaRPr>
          </a:p>
        </p:txBody>
      </p:sp>
      <p:sp>
        <p:nvSpPr>
          <p:cNvPr id="4" name="Footer Placeholder 3"/>
          <p:cNvSpPr>
            <a:spLocks noGrp="1"/>
          </p:cNvSpPr>
          <p:nvPr>
            <p:ph type="ftr" sz="quarter" idx="10"/>
          </p:nvPr>
        </p:nvSpPr>
        <p:spPr/>
        <p:txBody>
          <a:bodyPr/>
          <a:lstStyle/>
          <a:p>
            <a:pPr>
              <a:defRPr/>
            </a:pPr>
            <a:endParaRPr lang="el-GR"/>
          </a:p>
        </p:txBody>
      </p:sp>
      <p:sp>
        <p:nvSpPr>
          <p:cNvPr id="5" name="Slide Number Placeholder 4"/>
          <p:cNvSpPr>
            <a:spLocks noGrp="1"/>
          </p:cNvSpPr>
          <p:nvPr>
            <p:ph type="sldNum" sz="quarter" idx="11"/>
          </p:nvPr>
        </p:nvSpPr>
        <p:spPr/>
        <p:txBody>
          <a:bodyPr/>
          <a:lstStyle/>
          <a:p>
            <a:pPr>
              <a:defRPr/>
            </a:pPr>
            <a:fld id="{B48EF106-218F-4541-A85A-1517D476379B}" type="slidenum">
              <a:rPr lang="el-GR" smtClean="0"/>
              <a:pPr>
                <a:defRPr/>
              </a:pPr>
              <a:t>17</a:t>
            </a:fld>
            <a:endParaRPr lang="el-GR" dirty="0"/>
          </a:p>
        </p:txBody>
      </p:sp>
    </p:spTree>
    <p:extLst>
      <p:ext uri="{BB962C8B-B14F-4D97-AF65-F5344CB8AC3E}">
        <p14:creationId xmlns:p14="http://schemas.microsoft.com/office/powerpoint/2010/main" val="129747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MS Teams</a:t>
            </a:r>
            <a:endParaRPr lang="el-GR" dirty="0"/>
          </a:p>
        </p:txBody>
      </p:sp>
      <p:sp>
        <p:nvSpPr>
          <p:cNvPr id="3" name="Content Placeholder 2"/>
          <p:cNvSpPr>
            <a:spLocks noGrp="1"/>
          </p:cNvSpPr>
          <p:nvPr>
            <p:ph idx="1"/>
          </p:nvPr>
        </p:nvSpPr>
        <p:spPr/>
        <p:txBody>
          <a:bodyPr/>
          <a:lstStyle/>
          <a:p>
            <a:pPr marL="0" indent="0">
              <a:buNone/>
            </a:pPr>
            <a:r>
              <a:rPr lang="en-US" sz="1600" dirty="0">
                <a:latin typeface="Courier New" panose="02070309020205020404" pitchFamily="49" charset="0"/>
                <a:cs typeface="Courier New" panose="02070309020205020404" pitchFamily="49" charset="0"/>
                <a:hlinkClick r:id="rId2"/>
              </a:rPr>
              <a:t>https://teams.microsoft.com/l/meetup-join/19%3a7BBOg1DeSBo9QqNRh-xG_7tjQnJ1eivBpc3Qw04ZFmA1%40thread.tacv2/1707689655568?context=%</a:t>
            </a:r>
            <a:r>
              <a:rPr lang="en-US" sz="1600" dirty="0" smtClean="0">
                <a:latin typeface="Courier New" panose="02070309020205020404" pitchFamily="49" charset="0"/>
                <a:cs typeface="Courier New" panose="02070309020205020404" pitchFamily="49" charset="0"/>
                <a:hlinkClick r:id="rId2"/>
              </a:rPr>
              <a:t>7b%22Tid%22%3a%228035113d-c2cd-41bd-b069-0815370690c7%22%2c%22Oid%22%3a%22ccd7dd61-503d-4dd2-8d59-6997e76eb046%22%7d</a:t>
            </a:r>
            <a:endParaRPr lang="en-US" sz="1600" dirty="0" smtClean="0">
              <a:latin typeface="Courier New" panose="02070309020205020404" pitchFamily="49" charset="0"/>
              <a:cs typeface="Courier New" panose="02070309020205020404" pitchFamily="49" charset="0"/>
            </a:endParaRPr>
          </a:p>
          <a:p>
            <a:pPr marL="0" indent="0">
              <a:buNone/>
            </a:pPr>
            <a:endParaRPr lang="en-US" sz="1600" dirty="0">
              <a:latin typeface="Courier New" panose="02070309020205020404" pitchFamily="49" charset="0"/>
              <a:cs typeface="Courier New" panose="02070309020205020404" pitchFamily="49" charset="0"/>
            </a:endParaRPr>
          </a:p>
          <a:p>
            <a:pPr marL="0" indent="0">
              <a:buNone/>
            </a:pPr>
            <a:endParaRPr lang="en-US" dirty="0"/>
          </a:p>
          <a:p>
            <a:pPr marL="0" indent="0">
              <a:buNone/>
            </a:pPr>
            <a:r>
              <a:rPr lang="en-US" dirty="0"/>
              <a:t>Microsoft Teams meeting</a:t>
            </a:r>
            <a:endParaRPr lang="el-GR" dirty="0"/>
          </a:p>
        </p:txBody>
      </p:sp>
      <p:sp>
        <p:nvSpPr>
          <p:cNvPr id="5" name="Slide Number Placeholder 4"/>
          <p:cNvSpPr>
            <a:spLocks noGrp="1"/>
          </p:cNvSpPr>
          <p:nvPr>
            <p:ph type="sldNum" sz="quarter" idx="11"/>
          </p:nvPr>
        </p:nvSpPr>
        <p:spPr/>
        <p:txBody>
          <a:bodyPr/>
          <a:lstStyle/>
          <a:p>
            <a:pPr>
              <a:defRPr/>
            </a:pPr>
            <a:fld id="{B48EF106-218F-4541-A85A-1517D476379B}" type="slidenum">
              <a:rPr lang="el-GR" smtClean="0"/>
              <a:pPr>
                <a:defRPr/>
              </a:pPr>
              <a:t>2</a:t>
            </a:fld>
            <a:endParaRPr lang="el-GR" dirty="0"/>
          </a:p>
        </p:txBody>
      </p:sp>
    </p:spTree>
    <p:extLst>
      <p:ext uri="{BB962C8B-B14F-4D97-AF65-F5344CB8AC3E}">
        <p14:creationId xmlns:p14="http://schemas.microsoft.com/office/powerpoint/2010/main" val="1351308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4 - Θέση αριθμού διαφάνειας"/>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fld id="{8BD397B4-CE1E-464F-883F-68329B426EB9}" type="slidenum">
              <a:rPr lang="el-GR" sz="1400" smtClean="0">
                <a:solidFill>
                  <a:schemeClr val="accent1">
                    <a:lumMod val="50000"/>
                  </a:schemeClr>
                </a:solidFill>
                <a:latin typeface="Arno Pro Caption" pitchFamily="18" charset="0"/>
              </a:rPr>
              <a:pPr eaLnBrk="1" hangingPunct="1">
                <a:defRPr/>
              </a:pPr>
              <a:t>3</a:t>
            </a:fld>
            <a:endParaRPr lang="el-GR" sz="1400" dirty="0" smtClean="0">
              <a:solidFill>
                <a:schemeClr val="accent1">
                  <a:lumMod val="50000"/>
                </a:schemeClr>
              </a:solidFill>
              <a:latin typeface="Arno Pro Caption" pitchFamily="18" charset="0"/>
            </a:endParaRPr>
          </a:p>
        </p:txBody>
      </p:sp>
      <p:sp>
        <p:nvSpPr>
          <p:cNvPr id="5124" name="Rectangle 2"/>
          <p:cNvSpPr>
            <a:spLocks noGrp="1" noChangeArrowheads="1"/>
          </p:cNvSpPr>
          <p:nvPr>
            <p:ph type="title"/>
          </p:nvPr>
        </p:nvSpPr>
        <p:spPr/>
        <p:txBody>
          <a:bodyPr/>
          <a:lstStyle/>
          <a:p>
            <a:pPr eaLnBrk="1" hangingPunct="1">
              <a:defRPr/>
            </a:pPr>
            <a:r>
              <a:rPr lang="el-GR" b="1" dirty="0" smtClean="0">
                <a:solidFill>
                  <a:srgbClr val="0070C0"/>
                </a:solidFill>
                <a:latin typeface="Linux Biolinum O" pitchFamily="50" charset="0"/>
                <a:ea typeface="Linux Biolinum O" pitchFamily="50" charset="0"/>
                <a:cs typeface="Linux Biolinum O" pitchFamily="50" charset="0"/>
              </a:rPr>
              <a:t>ΧΡΟΝΟΔΙΑΓΡΑΜΜΑ ΕΞΑΜΗΝΟΥ</a:t>
            </a:r>
            <a:endParaRPr lang="en-US" b="1" dirty="0" smtClean="0">
              <a:solidFill>
                <a:srgbClr val="0070C0"/>
              </a:solidFill>
              <a:latin typeface="Linux Biolinum O" pitchFamily="50" charset="0"/>
              <a:ea typeface="Linux Biolinum O" pitchFamily="50" charset="0"/>
              <a:cs typeface="Linux Biolinum O" pitchFamily="50"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318549403"/>
              </p:ext>
            </p:extLst>
          </p:nvPr>
        </p:nvGraphicFramePr>
        <p:xfrm>
          <a:off x="3491880" y="1196752"/>
          <a:ext cx="2295525" cy="5291138"/>
        </p:xfrm>
        <a:graphic>
          <a:graphicData uri="http://schemas.openxmlformats.org/presentationml/2006/ole">
            <mc:AlternateContent xmlns:mc="http://schemas.openxmlformats.org/markup-compatibility/2006">
              <mc:Choice xmlns:v="urn:schemas-microsoft-com:vml" Requires="v">
                <p:oleObj spid="_x0000_s1043" name="Worksheet" r:id="rId3" imgW="2295449" imgH="5291149" progId="Excel.Sheet.12">
                  <p:embed/>
                </p:oleObj>
              </mc:Choice>
              <mc:Fallback>
                <p:oleObj name="Worksheet" r:id="rId3" imgW="2295449" imgH="5291149" progId="Excel.Sheet.12">
                  <p:embed/>
                  <p:pic>
                    <p:nvPicPr>
                      <p:cNvPr id="0" name=""/>
                      <p:cNvPicPr/>
                      <p:nvPr/>
                    </p:nvPicPr>
                    <p:blipFill>
                      <a:blip r:embed="rId4"/>
                      <a:stretch>
                        <a:fillRect/>
                      </a:stretch>
                    </p:blipFill>
                    <p:spPr>
                      <a:xfrm>
                        <a:off x="3491880" y="1196752"/>
                        <a:ext cx="2295525" cy="5291138"/>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4 - Θέση αριθμού διαφάνειας"/>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fld id="{108F535D-FE5D-4680-93FF-C3AE203DE0E9}" type="slidenum">
              <a:rPr lang="el-GR" sz="1400" smtClean="0">
                <a:solidFill>
                  <a:schemeClr val="accent1">
                    <a:lumMod val="50000"/>
                  </a:schemeClr>
                </a:solidFill>
                <a:latin typeface="Arno Pro Caption" pitchFamily="18" charset="0"/>
              </a:rPr>
              <a:pPr eaLnBrk="1" hangingPunct="1">
                <a:defRPr/>
              </a:pPr>
              <a:t>4</a:t>
            </a:fld>
            <a:endParaRPr lang="el-GR" sz="1400" dirty="0" smtClean="0">
              <a:solidFill>
                <a:schemeClr val="accent1">
                  <a:lumMod val="50000"/>
                </a:schemeClr>
              </a:solidFill>
              <a:latin typeface="Arno Pro Caption" pitchFamily="18" charset="0"/>
            </a:endParaRPr>
          </a:p>
        </p:txBody>
      </p:sp>
      <p:sp>
        <p:nvSpPr>
          <p:cNvPr id="6148" name="Rectangle 2"/>
          <p:cNvSpPr>
            <a:spLocks noGrp="1" noChangeArrowheads="1"/>
          </p:cNvSpPr>
          <p:nvPr>
            <p:ph type="title"/>
          </p:nvPr>
        </p:nvSpPr>
        <p:spPr>
          <a:xfrm>
            <a:off x="304800" y="304800"/>
            <a:ext cx="8458200" cy="603920"/>
          </a:xfrm>
        </p:spPr>
        <p:txBody>
          <a:bodyPr/>
          <a:lstStyle/>
          <a:p>
            <a:pPr eaLnBrk="1" hangingPunct="1">
              <a:defRPr/>
            </a:pPr>
            <a:r>
              <a:rPr lang="el-GR" b="1" dirty="0" smtClean="0">
                <a:solidFill>
                  <a:srgbClr val="0070C0"/>
                </a:solidFill>
                <a:latin typeface="Linux Biolinum O" pitchFamily="50" charset="0"/>
                <a:ea typeface="Linux Biolinum O" pitchFamily="50" charset="0"/>
                <a:cs typeface="Linux Biolinum O" pitchFamily="50" charset="0"/>
              </a:rPr>
              <a:t>ΠΡΟΓΡΑΜΜΑΤΙΣΜΟΣ ΥΛΗΣ</a:t>
            </a:r>
            <a:r>
              <a:rPr lang="el-GR" dirty="0" smtClean="0">
                <a:solidFill>
                  <a:srgbClr val="0070C0"/>
                </a:solidFill>
                <a:latin typeface="Linux Biolinum O" pitchFamily="50" charset="0"/>
                <a:ea typeface="Linux Biolinum O" pitchFamily="50" charset="0"/>
                <a:cs typeface="Linux Biolinum O" pitchFamily="50" charset="0"/>
              </a:rPr>
              <a:t> </a:t>
            </a:r>
          </a:p>
        </p:txBody>
      </p:sp>
      <p:sp>
        <p:nvSpPr>
          <p:cNvPr id="6149" name="Rectangle 3"/>
          <p:cNvSpPr>
            <a:spLocks noGrp="1" noChangeArrowheads="1"/>
          </p:cNvSpPr>
          <p:nvPr>
            <p:ph type="body" idx="1"/>
          </p:nvPr>
        </p:nvSpPr>
        <p:spPr>
          <a:xfrm>
            <a:off x="304800" y="908720"/>
            <a:ext cx="8534400" cy="5472607"/>
          </a:xfrm>
        </p:spPr>
        <p:txBody>
          <a:bodyPr/>
          <a:lstStyle/>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Εισαγωγή</a:t>
            </a:r>
            <a:r>
              <a:rPr lang="en-US" sz="2600" dirty="0" smtClean="0">
                <a:latin typeface="Linux Biolinum O" pitchFamily="50" charset="0"/>
                <a:ea typeface="Linux Biolinum O" pitchFamily="50" charset="0"/>
                <a:cs typeface="Linux Biolinum O" pitchFamily="50" charset="0"/>
              </a:rPr>
              <a:t> </a:t>
            </a:r>
            <a:r>
              <a:rPr lang="el-GR" sz="2600" dirty="0" smtClean="0">
                <a:latin typeface="Linux Biolinum O" pitchFamily="50" charset="0"/>
                <a:ea typeface="Linux Biolinum O" pitchFamily="50" charset="0"/>
                <a:cs typeface="Linux Biolinum O" pitchFamily="50" charset="0"/>
              </a:rPr>
              <a:t>στην Αριθμητική Ανάλυση</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Αναπαράσταση αριθμών στον υπολογιστή</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Σφάλματα</a:t>
            </a:r>
            <a:endParaRPr lang="en-US" sz="2600" dirty="0" smtClean="0">
              <a:latin typeface="Linux Biolinum O" pitchFamily="50" charset="0"/>
              <a:ea typeface="Linux Biolinum O" pitchFamily="50" charset="0"/>
              <a:cs typeface="Linux Biolinum O" pitchFamily="50" charset="0"/>
            </a:endParaRP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Υπολογιστική Πολυπλοκότητα</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Αριθμητική Επίλυση μη Γραμμικών Εξισώσεων</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Αριθμητική Επίλυση Συστημάτων Γραμμικών Εξισώσεων</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Προσέγγιση Συναρτήσεων και Παρεμβολή </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Αριθμητική </a:t>
            </a:r>
            <a:r>
              <a:rPr lang="el-GR" sz="2600" dirty="0" err="1" smtClean="0">
                <a:latin typeface="Linux Biolinum O" pitchFamily="50" charset="0"/>
                <a:ea typeface="Linux Biolinum O" pitchFamily="50" charset="0"/>
                <a:cs typeface="Linux Biolinum O" pitchFamily="50" charset="0"/>
              </a:rPr>
              <a:t>Παραγώγιση</a:t>
            </a:r>
            <a:r>
              <a:rPr lang="el-GR" sz="2600" dirty="0" smtClean="0">
                <a:latin typeface="Linux Biolinum O" pitchFamily="50" charset="0"/>
                <a:ea typeface="Linux Biolinum O" pitchFamily="50" charset="0"/>
                <a:cs typeface="Linux Biolinum O" pitchFamily="50" charset="0"/>
              </a:rPr>
              <a:t> &amp; Ολοκλήρωση</a:t>
            </a:r>
          </a:p>
          <a:p>
            <a:pPr marL="514350" indent="-514350" eaLnBrk="1" hangingPunct="1">
              <a:buFont typeface="+mj-lt"/>
              <a:buAutoNum type="arabicPeriod"/>
              <a:defRPr/>
            </a:pPr>
            <a:r>
              <a:rPr lang="el-GR" sz="2600" dirty="0" smtClean="0">
                <a:latin typeface="Linux Biolinum O" pitchFamily="50" charset="0"/>
                <a:ea typeface="Linux Biolinum O" pitchFamily="50" charset="0"/>
                <a:cs typeface="Linux Biolinum O" pitchFamily="50" charset="0"/>
              </a:rPr>
              <a:t>Αριθμητική Επίλυση Συνήθων Διαφορικών Εξισώσεων</a:t>
            </a:r>
          </a:p>
          <a:p>
            <a:pPr marL="0" indent="0" eaLnBrk="1" hangingPunct="1">
              <a:buNone/>
              <a:defRPr/>
            </a:pPr>
            <a:r>
              <a:rPr lang="el-GR" sz="2600" dirty="0" smtClean="0">
                <a:latin typeface="Linux Biolinum O" pitchFamily="50" charset="0"/>
                <a:ea typeface="Linux Biolinum O" pitchFamily="50" charset="0"/>
                <a:cs typeface="Linux Biolinum O" pitchFamily="50" charset="0"/>
              </a:rPr>
              <a:t>10. </a:t>
            </a:r>
            <a:r>
              <a:rPr lang="en-US" sz="2600" dirty="0" err="1" smtClean="0">
                <a:latin typeface="Linux Biolinum O" pitchFamily="50" charset="0"/>
                <a:ea typeface="Linux Biolinum O" pitchFamily="50" charset="0"/>
                <a:cs typeface="Linux Biolinum O" pitchFamily="50" charset="0"/>
              </a:rPr>
              <a:t>TeX</a:t>
            </a:r>
            <a:r>
              <a:rPr lang="en-US" sz="2600" dirty="0" smtClean="0">
                <a:latin typeface="Linux Biolinum O" pitchFamily="50" charset="0"/>
                <a:ea typeface="Linux Biolinum O" pitchFamily="50" charset="0"/>
                <a:cs typeface="Linux Biolinum O" pitchFamily="50" charset="0"/>
              </a:rPr>
              <a:t>, </a:t>
            </a:r>
            <a:r>
              <a:rPr lang="en-US" sz="2600" dirty="0" err="1" smtClean="0">
                <a:latin typeface="Linux Biolinum O" pitchFamily="50" charset="0"/>
                <a:ea typeface="Linux Biolinum O" pitchFamily="50" charset="0"/>
                <a:cs typeface="Linux Biolinum O" pitchFamily="50" charset="0"/>
              </a:rPr>
              <a:t>LaTeX</a:t>
            </a:r>
            <a:r>
              <a:rPr lang="en-US" sz="2600" dirty="0" smtClean="0">
                <a:latin typeface="Linux Biolinum O" pitchFamily="50" charset="0"/>
                <a:ea typeface="Linux Biolinum O" pitchFamily="50" charset="0"/>
                <a:cs typeface="Linux Biolinum O" pitchFamily="50" charset="0"/>
              </a:rPr>
              <a:t>, MATLAB, OCTAVE</a:t>
            </a:r>
            <a:endParaRPr lang="el-GR" sz="2600" dirty="0" smtClean="0">
              <a:latin typeface="Linux Biolinum O" pitchFamily="50" charset="0"/>
              <a:ea typeface="Linux Biolinum O" pitchFamily="50" charset="0"/>
              <a:cs typeface="Linux Biolinum O" pitchFamily="50" charset="0"/>
            </a:endParaRPr>
          </a:p>
          <a:p>
            <a:pPr eaLnBrk="1" hangingPunct="1">
              <a:defRPr/>
            </a:pPr>
            <a:endParaRPr lang="el-GR" sz="2600" dirty="0" smtClean="0">
              <a:latin typeface="Linux Biolinum O" pitchFamily="50" charset="0"/>
              <a:ea typeface="Linux Biolinum O" pitchFamily="50" charset="0"/>
              <a:cs typeface="Linux Biolinum O" pitchFamily="50" charset="0"/>
            </a:endParaRPr>
          </a:p>
          <a:p>
            <a:pPr eaLnBrk="1" hangingPunct="1">
              <a:defRPr/>
            </a:pPr>
            <a:endParaRPr lang="el-GR" sz="2600" dirty="0" smtClean="0">
              <a:latin typeface="Linux Biolinum O" pitchFamily="50" charset="0"/>
              <a:ea typeface="Linux Biolinum O" pitchFamily="50" charset="0"/>
              <a:cs typeface="Linux Biolinum O" pitchFamily="50"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4 - Θέση αριθμού διαφάνειας"/>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fld id="{65987B57-6629-4F58-986E-8E34754FC5F6}" type="slidenum">
              <a:rPr lang="el-GR" sz="1400" smtClean="0">
                <a:solidFill>
                  <a:schemeClr val="accent1">
                    <a:lumMod val="50000"/>
                  </a:schemeClr>
                </a:solidFill>
                <a:latin typeface="Arno Pro Caption" pitchFamily="18" charset="0"/>
              </a:rPr>
              <a:pPr eaLnBrk="1" hangingPunct="1">
                <a:defRPr/>
              </a:pPr>
              <a:t>5</a:t>
            </a:fld>
            <a:endParaRPr lang="el-GR" sz="1400" dirty="0" smtClean="0">
              <a:solidFill>
                <a:schemeClr val="accent1">
                  <a:lumMod val="50000"/>
                </a:schemeClr>
              </a:solidFill>
              <a:latin typeface="Arno Pro Caption" pitchFamily="18" charset="0"/>
            </a:endParaRPr>
          </a:p>
        </p:txBody>
      </p:sp>
      <p:sp>
        <p:nvSpPr>
          <p:cNvPr id="12292" name="Rectangle 2"/>
          <p:cNvSpPr>
            <a:spLocks noGrp="1" noChangeArrowheads="1"/>
          </p:cNvSpPr>
          <p:nvPr>
            <p:ph type="title"/>
          </p:nvPr>
        </p:nvSpPr>
        <p:spPr/>
        <p:txBody>
          <a:bodyPr/>
          <a:lstStyle/>
          <a:p>
            <a:pPr eaLnBrk="1" hangingPunct="1">
              <a:defRPr/>
            </a:pPr>
            <a:r>
              <a:rPr lang="el-GR" sz="2800" b="1" dirty="0" smtClean="0">
                <a:solidFill>
                  <a:srgbClr val="0070C0"/>
                </a:solidFill>
                <a:latin typeface="Linux Biolinum O" pitchFamily="50" charset="0"/>
                <a:ea typeface="Linux Biolinum O" pitchFamily="50" charset="0"/>
                <a:cs typeface="Linux Biolinum O" pitchFamily="50" charset="0"/>
              </a:rPr>
              <a:t>ΥΠΟΧΡΕΩΣΕΙΣ ΦΟΙΤΗΤΩΝ - ΦΟΙΤΗΤΡΙΩΝ</a:t>
            </a:r>
            <a:endParaRPr lang="en-US" sz="2800" b="1" dirty="0" smtClean="0">
              <a:solidFill>
                <a:srgbClr val="0070C0"/>
              </a:solidFill>
              <a:latin typeface="Linux Biolinum O" pitchFamily="50" charset="0"/>
              <a:ea typeface="Linux Biolinum O" pitchFamily="50" charset="0"/>
              <a:cs typeface="Linux Biolinum O" pitchFamily="50" charset="0"/>
            </a:endParaRPr>
          </a:p>
        </p:txBody>
      </p:sp>
      <p:sp>
        <p:nvSpPr>
          <p:cNvPr id="15364" name="Rectangle 3"/>
          <p:cNvSpPr>
            <a:spLocks noGrp="1" noChangeArrowheads="1"/>
          </p:cNvSpPr>
          <p:nvPr>
            <p:ph type="body" idx="1"/>
          </p:nvPr>
        </p:nvSpPr>
        <p:spPr>
          <a:xfrm>
            <a:off x="304800" y="1125538"/>
            <a:ext cx="8659688" cy="4970462"/>
          </a:xfrm>
        </p:spPr>
        <p:txBody>
          <a:bodyPr/>
          <a:lstStyle/>
          <a:p>
            <a:pPr eaLnBrk="1" hangingPunct="1">
              <a:defRPr/>
            </a:pPr>
            <a:r>
              <a:rPr lang="el-GR" sz="2400" b="1" dirty="0" smtClean="0">
                <a:solidFill>
                  <a:srgbClr val="C00000"/>
                </a:solidFill>
                <a:latin typeface="Linux Biolinum O" pitchFamily="50" charset="0"/>
                <a:ea typeface="Linux Biolinum O" pitchFamily="50" charset="0"/>
                <a:cs typeface="Linux Biolinum O" pitchFamily="50" charset="0"/>
              </a:rPr>
              <a:t>Παρακολούθηση &amp; Συμμετοχή στο μάθημα </a:t>
            </a:r>
            <a:r>
              <a:rPr lang="el-GR" sz="2400" dirty="0" smtClean="0">
                <a:latin typeface="Linux Biolinum O" pitchFamily="50" charset="0"/>
                <a:ea typeface="Linux Biolinum O" pitchFamily="50" charset="0"/>
                <a:cs typeface="Linux Biolinum O" pitchFamily="50" charset="0"/>
              </a:rPr>
              <a:t>που θα περιλαμβάνει θεωρία, ασκήσεις, υλοποίηση αριθμητικών μεθόδων και αλγορίθμων σε </a:t>
            </a:r>
            <a:r>
              <a:rPr lang="en-US" sz="2400" dirty="0" smtClean="0">
                <a:latin typeface="Linux Biolinum O" pitchFamily="50" charset="0"/>
                <a:ea typeface="Linux Biolinum O" pitchFamily="50" charset="0"/>
                <a:cs typeface="Linux Biolinum O" pitchFamily="50" charset="0"/>
              </a:rPr>
              <a:t>MATLAB</a:t>
            </a:r>
            <a:r>
              <a:rPr lang="el-GR" sz="2400" dirty="0" smtClean="0">
                <a:latin typeface="Linux Biolinum O" pitchFamily="50" charset="0"/>
                <a:ea typeface="Linux Biolinum O" pitchFamily="50" charset="0"/>
                <a:cs typeface="Linux Biolinum O" pitchFamily="50" charset="0"/>
              </a:rPr>
              <a:t>  ή </a:t>
            </a:r>
            <a:r>
              <a:rPr lang="en-US" sz="2400" dirty="0" smtClean="0">
                <a:latin typeface="Linux Biolinum O" pitchFamily="50" charset="0"/>
                <a:ea typeface="Linux Biolinum O" pitchFamily="50" charset="0"/>
                <a:cs typeface="Linux Biolinum O" pitchFamily="50" charset="0"/>
              </a:rPr>
              <a:t>OCTAVE  </a:t>
            </a:r>
            <a:r>
              <a:rPr lang="el-GR" sz="2400" dirty="0" smtClean="0">
                <a:latin typeface="Linux Biolinum O" pitchFamily="50" charset="0"/>
                <a:ea typeface="Linux Biolinum O" pitchFamily="50" charset="0"/>
                <a:cs typeface="Linux Biolinum O" pitchFamily="50" charset="0"/>
              </a:rPr>
              <a:t>καθώς και σε </a:t>
            </a:r>
            <a:r>
              <a:rPr lang="en-US" sz="2400" dirty="0" smtClean="0">
                <a:latin typeface="Linux Biolinum O" pitchFamily="50" charset="0"/>
                <a:ea typeface="Linux Biolinum O" pitchFamily="50" charset="0"/>
                <a:cs typeface="Linux Biolinum O" pitchFamily="50" charset="0"/>
              </a:rPr>
              <a:t>C </a:t>
            </a:r>
            <a:r>
              <a:rPr lang="el-GR" sz="2400" dirty="0">
                <a:latin typeface="Linux Biolinum O" pitchFamily="50" charset="0"/>
                <a:ea typeface="Linux Biolinum O" pitchFamily="50" charset="0"/>
                <a:cs typeface="Linux Biolinum O" pitchFamily="50" charset="0"/>
              </a:rPr>
              <a:t>/</a:t>
            </a:r>
            <a:r>
              <a:rPr lang="el-GR" sz="2400" dirty="0" smtClean="0">
                <a:latin typeface="Linux Biolinum O" pitchFamily="50" charset="0"/>
                <a:ea typeface="Linux Biolinum O" pitchFamily="50" charset="0"/>
                <a:cs typeface="Linux Biolinum O" pitchFamily="50" charset="0"/>
              </a:rPr>
              <a:t> </a:t>
            </a:r>
            <a:r>
              <a:rPr lang="en-US" sz="2400" dirty="0" smtClean="0">
                <a:latin typeface="Linux Biolinum O" pitchFamily="50" charset="0"/>
                <a:ea typeface="Linux Biolinum O" pitchFamily="50" charset="0"/>
                <a:cs typeface="Linux Biolinum O" pitchFamily="50" charset="0"/>
              </a:rPr>
              <a:t>C++</a:t>
            </a:r>
            <a:r>
              <a:rPr lang="el-GR" sz="2400" dirty="0" smtClean="0">
                <a:latin typeface="Linux Biolinum O" pitchFamily="50" charset="0"/>
                <a:ea typeface="Linux Biolinum O" pitchFamily="50" charset="0"/>
                <a:cs typeface="Linux Biolinum O" pitchFamily="50" charset="0"/>
              </a:rPr>
              <a:t> . Οι σχετικοί αλγόριθμοι θα αναζητούνται στο </a:t>
            </a:r>
            <a:r>
              <a:rPr lang="el-GR" sz="2400" dirty="0">
                <a:latin typeface="Linux Biolinum O" pitchFamily="50" charset="0"/>
                <a:ea typeface="Linux Biolinum O" pitchFamily="50" charset="0"/>
                <a:cs typeface="Linux Biolinum O" pitchFamily="50" charset="0"/>
              </a:rPr>
              <a:t>Δ</a:t>
            </a:r>
            <a:r>
              <a:rPr lang="el-GR" sz="2400" dirty="0" smtClean="0">
                <a:latin typeface="Linux Biolinum O" pitchFamily="50" charset="0"/>
                <a:ea typeface="Linux Biolinum O" pitchFamily="50" charset="0"/>
                <a:cs typeface="Linux Biolinum O" pitchFamily="50" charset="0"/>
              </a:rPr>
              <a:t>ιαδίκτυο ή θα δίνονται και θα απαιτείται η προσαρμογή τους.</a:t>
            </a:r>
          </a:p>
          <a:p>
            <a:pPr eaLnBrk="1" hangingPunct="1">
              <a:defRPr/>
            </a:pPr>
            <a:r>
              <a:rPr lang="el-GR" sz="2400" b="1" dirty="0">
                <a:solidFill>
                  <a:srgbClr val="0070C0"/>
                </a:solidFill>
                <a:latin typeface="Linux Biolinum O" pitchFamily="50" charset="0"/>
                <a:ea typeface="Linux Biolinum O" pitchFamily="50" charset="0"/>
                <a:cs typeface="Linux Biolinum O" pitchFamily="50" charset="0"/>
              </a:rPr>
              <a:t>Η παράδοση και η </a:t>
            </a:r>
            <a:r>
              <a:rPr lang="el-GR" sz="2400" b="1" dirty="0" smtClean="0">
                <a:solidFill>
                  <a:srgbClr val="0070C0"/>
                </a:solidFill>
                <a:latin typeface="Linux Biolinum O" pitchFamily="50" charset="0"/>
                <a:ea typeface="Linux Biolinum O" pitchFamily="50" charset="0"/>
                <a:cs typeface="Linux Biolinum O" pitchFamily="50" charset="0"/>
              </a:rPr>
              <a:t>προφορική παρουσίαση </a:t>
            </a:r>
            <a:r>
              <a:rPr lang="en-US" sz="2400" b="1" dirty="0" smtClean="0">
                <a:solidFill>
                  <a:srgbClr val="0070C0"/>
                </a:solidFill>
                <a:latin typeface="Linux Biolinum O" pitchFamily="50" charset="0"/>
                <a:ea typeface="Linux Biolinum O" pitchFamily="50" charset="0"/>
                <a:cs typeface="Linux Biolinum O" pitchFamily="50" charset="0"/>
              </a:rPr>
              <a:t> 2 (</a:t>
            </a:r>
            <a:r>
              <a:rPr lang="el-GR" sz="2400" b="1" dirty="0" smtClean="0">
                <a:solidFill>
                  <a:srgbClr val="0070C0"/>
                </a:solidFill>
                <a:latin typeface="Linux Biolinum O" pitchFamily="50" charset="0"/>
                <a:ea typeface="Linux Biolinum O" pitchFamily="50" charset="0"/>
                <a:cs typeface="Linux Biolinum O" pitchFamily="50" charset="0"/>
              </a:rPr>
              <a:t>δύο) επιλεγμένων εργασιών</a:t>
            </a:r>
            <a:r>
              <a:rPr lang="en-US" sz="2400" b="1" dirty="0" smtClean="0">
                <a:solidFill>
                  <a:srgbClr val="0070C0"/>
                </a:solidFill>
                <a:latin typeface="Linux Biolinum O" pitchFamily="50" charset="0"/>
                <a:ea typeface="Linux Biolinum O" pitchFamily="50" charset="0"/>
                <a:cs typeface="Linux Biolinum O" pitchFamily="50" charset="0"/>
              </a:rPr>
              <a:t> (</a:t>
            </a:r>
            <a:r>
              <a:rPr lang="el-GR" sz="2400" b="1" dirty="0" smtClean="0">
                <a:solidFill>
                  <a:srgbClr val="0070C0"/>
                </a:solidFill>
                <a:latin typeface="Linux Biolinum O" pitchFamily="50" charset="0"/>
                <a:ea typeface="Linux Biolinum O" pitchFamily="50" charset="0"/>
                <a:cs typeface="Linux Biolinum O" pitchFamily="50" charset="0"/>
              </a:rPr>
              <a:t>απαραίτητη η χρήση  </a:t>
            </a:r>
            <a:r>
              <a:rPr lang="en-US" sz="2400" b="1" dirty="0" err="1" smtClean="0">
                <a:solidFill>
                  <a:srgbClr val="0070C0"/>
                </a:solidFill>
                <a:latin typeface="Linux Biolinum O" pitchFamily="50" charset="0"/>
                <a:ea typeface="Linux Biolinum O" pitchFamily="50" charset="0"/>
                <a:cs typeface="Linux Biolinum O" pitchFamily="50" charset="0"/>
              </a:rPr>
              <a:t>TeX</a:t>
            </a:r>
            <a:r>
              <a:rPr lang="el-GR" sz="2400" b="1" dirty="0" smtClean="0">
                <a:solidFill>
                  <a:srgbClr val="0070C0"/>
                </a:solidFill>
                <a:latin typeface="Linux Biolinum O" pitchFamily="50" charset="0"/>
                <a:ea typeface="Linux Biolinum O" pitchFamily="50" charset="0"/>
                <a:cs typeface="Linux Biolinum O" pitchFamily="50" charset="0"/>
              </a:rPr>
              <a:t> /</a:t>
            </a:r>
            <a:r>
              <a:rPr lang="en-US" sz="2400" b="1" dirty="0" err="1" smtClean="0">
                <a:solidFill>
                  <a:srgbClr val="0070C0"/>
                </a:solidFill>
                <a:latin typeface="Linux Biolinum O" pitchFamily="50" charset="0"/>
                <a:ea typeface="Linux Biolinum O" pitchFamily="50" charset="0"/>
                <a:cs typeface="Linux Biolinum O" pitchFamily="50" charset="0"/>
              </a:rPr>
              <a:t>LaTeX</a:t>
            </a:r>
            <a:r>
              <a:rPr lang="en-US" sz="2400" b="1" dirty="0" smtClean="0">
                <a:solidFill>
                  <a:srgbClr val="0070C0"/>
                </a:solidFill>
                <a:latin typeface="Linux Biolinum O" pitchFamily="50" charset="0"/>
                <a:ea typeface="Linux Biolinum O" pitchFamily="50" charset="0"/>
                <a:cs typeface="Linux Biolinum O" pitchFamily="50" charset="0"/>
              </a:rPr>
              <a:t>,</a:t>
            </a:r>
            <a:r>
              <a:rPr lang="el-GR" sz="2400" b="1" dirty="0" smtClean="0">
                <a:solidFill>
                  <a:srgbClr val="0070C0"/>
                </a:solidFill>
                <a:latin typeface="Linux Biolinum O" pitchFamily="50" charset="0"/>
                <a:ea typeface="Linux Biolinum O" pitchFamily="50" charset="0"/>
                <a:cs typeface="Linux Biolinum O" pitchFamily="50" charset="0"/>
              </a:rPr>
              <a:t> </a:t>
            </a:r>
            <a:r>
              <a:rPr lang="en-US" sz="2400" b="1" dirty="0" smtClean="0">
                <a:solidFill>
                  <a:srgbClr val="0070C0"/>
                </a:solidFill>
                <a:latin typeface="Linux Biolinum O" pitchFamily="50" charset="0"/>
                <a:ea typeface="Linux Biolinum O" pitchFamily="50" charset="0"/>
                <a:cs typeface="Linux Biolinum O" pitchFamily="50" charset="0"/>
              </a:rPr>
              <a:t>MATLAB</a:t>
            </a:r>
            <a:r>
              <a:rPr lang="el-GR" sz="2400" b="1" dirty="0" smtClean="0">
                <a:solidFill>
                  <a:srgbClr val="0070C0"/>
                </a:solidFill>
                <a:latin typeface="Linux Biolinum O" pitchFamily="50" charset="0"/>
                <a:ea typeface="Linux Biolinum O" pitchFamily="50" charset="0"/>
                <a:cs typeface="Linux Biolinum O" pitchFamily="50" charset="0"/>
              </a:rPr>
              <a:t> ή </a:t>
            </a:r>
            <a:r>
              <a:rPr lang="en-US" sz="2400" b="1" dirty="0" smtClean="0">
                <a:solidFill>
                  <a:srgbClr val="0070C0"/>
                </a:solidFill>
                <a:latin typeface="Linux Biolinum O" pitchFamily="50" charset="0"/>
                <a:ea typeface="Linux Biolinum O" pitchFamily="50" charset="0"/>
                <a:cs typeface="Linux Biolinum O" pitchFamily="50" charset="0"/>
              </a:rPr>
              <a:t>OCTAVE)</a:t>
            </a:r>
            <a:r>
              <a:rPr lang="el-GR" sz="2400" b="1" dirty="0" smtClean="0">
                <a:solidFill>
                  <a:srgbClr val="0070C0"/>
                </a:solidFill>
                <a:latin typeface="Linux Biolinum O" pitchFamily="50" charset="0"/>
                <a:ea typeface="Linux Biolinum O" pitchFamily="50" charset="0"/>
                <a:cs typeface="Linux Biolinum O" pitchFamily="50" charset="0"/>
              </a:rPr>
              <a:t>, </a:t>
            </a:r>
            <a:r>
              <a:rPr lang="el-GR" sz="2400" b="1" dirty="0">
                <a:solidFill>
                  <a:srgbClr val="0070C0"/>
                </a:solidFill>
                <a:latin typeface="Linux Biolinum O" pitchFamily="50" charset="0"/>
                <a:ea typeface="Linux Biolinum O" pitchFamily="50" charset="0"/>
                <a:cs typeface="Linux Biolinum O" pitchFamily="50" charset="0"/>
              </a:rPr>
              <a:t>από την </a:t>
            </a:r>
            <a:r>
              <a:rPr lang="el-GR" sz="2400" b="1" dirty="0" smtClean="0">
                <a:solidFill>
                  <a:srgbClr val="0070C0"/>
                </a:solidFill>
                <a:latin typeface="Linux Biolinum O" pitchFamily="50" charset="0"/>
                <a:ea typeface="Linux Biolinum O" pitchFamily="50" charset="0"/>
                <a:cs typeface="Linux Biolinum O" pitchFamily="50" charset="0"/>
              </a:rPr>
              <a:t>επιστημονική περιοχή </a:t>
            </a:r>
            <a:r>
              <a:rPr lang="el-GR" sz="2400" b="1" dirty="0">
                <a:solidFill>
                  <a:srgbClr val="0070C0"/>
                </a:solidFill>
                <a:latin typeface="Linux Biolinum O" pitchFamily="50" charset="0"/>
                <a:ea typeface="Linux Biolinum O" pitchFamily="50" charset="0"/>
                <a:cs typeface="Linux Biolinum O" pitchFamily="50" charset="0"/>
              </a:rPr>
              <a:t>του </a:t>
            </a:r>
            <a:r>
              <a:rPr lang="el-GR" sz="2400" b="1" dirty="0" smtClean="0">
                <a:solidFill>
                  <a:srgbClr val="0070C0"/>
                </a:solidFill>
                <a:latin typeface="Linux Biolinum O" pitchFamily="50" charset="0"/>
                <a:ea typeface="Linux Biolinum O" pitchFamily="50" charset="0"/>
                <a:cs typeface="Linux Biolinum O" pitchFamily="50" charset="0"/>
              </a:rPr>
              <a:t>Μ.Π.Δ., </a:t>
            </a:r>
            <a:r>
              <a:rPr lang="el-GR" sz="2400" b="1" dirty="0">
                <a:solidFill>
                  <a:srgbClr val="0070C0"/>
                </a:solidFill>
                <a:latin typeface="Linux Biolinum O" pitchFamily="50" charset="0"/>
                <a:ea typeface="Linux Biolinum O" pitchFamily="50" charset="0"/>
                <a:cs typeface="Linux Biolinum O" pitchFamily="50" charset="0"/>
              </a:rPr>
              <a:t>κατά τη διάρκεια των </a:t>
            </a:r>
            <a:r>
              <a:rPr lang="el-GR" sz="2400" b="1" dirty="0" smtClean="0">
                <a:solidFill>
                  <a:srgbClr val="0070C0"/>
                </a:solidFill>
                <a:latin typeface="Linux Biolinum O" pitchFamily="50" charset="0"/>
                <a:ea typeface="Linux Biolinum O" pitchFamily="50" charset="0"/>
                <a:cs typeface="Linux Biolinum O" pitchFamily="50" charset="0"/>
              </a:rPr>
              <a:t>μαθημάτων, που θα συμμετέχουν στον τελικό βαθμό. </a:t>
            </a:r>
            <a:r>
              <a:rPr lang="el-GR" sz="2400" b="1" u="sng" dirty="0" smtClean="0">
                <a:solidFill>
                  <a:srgbClr val="C00000"/>
                </a:solidFill>
                <a:latin typeface="Linux Biolinum O" pitchFamily="50" charset="0"/>
                <a:ea typeface="Linux Biolinum O" pitchFamily="50" charset="0"/>
                <a:cs typeface="Linux Biolinum O" pitchFamily="50" charset="0"/>
              </a:rPr>
              <a:t>Οι ημερομηνίες παράδοσης των εργασιών είναι προκαθορισμένες.</a:t>
            </a:r>
            <a:endParaRPr lang="en-US" sz="2400" b="1" u="sng" dirty="0" smtClean="0">
              <a:solidFill>
                <a:srgbClr val="C00000"/>
              </a:solidFill>
              <a:latin typeface="Linux Biolinum O" pitchFamily="50" charset="0"/>
              <a:ea typeface="Linux Biolinum O" pitchFamily="50" charset="0"/>
              <a:cs typeface="Linux Biolinum O" pitchFamily="50"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4 - Θέση αριθμού διαφάνειας"/>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fld id="{DB10146A-D28F-4B66-9C89-289E00301D47}" type="slidenum">
              <a:rPr lang="el-GR" sz="1400" smtClean="0">
                <a:solidFill>
                  <a:schemeClr val="accent1">
                    <a:lumMod val="50000"/>
                  </a:schemeClr>
                </a:solidFill>
                <a:latin typeface="Arno Pro Caption" pitchFamily="18" charset="0"/>
              </a:rPr>
              <a:pPr eaLnBrk="1" hangingPunct="1">
                <a:defRPr/>
              </a:pPr>
              <a:t>6</a:t>
            </a:fld>
            <a:endParaRPr lang="el-GR" sz="1400" dirty="0" smtClean="0">
              <a:solidFill>
                <a:schemeClr val="accent1">
                  <a:lumMod val="50000"/>
                </a:schemeClr>
              </a:solidFill>
              <a:latin typeface="Arno Pro Caption" pitchFamily="18" charset="0"/>
            </a:endParaRPr>
          </a:p>
        </p:txBody>
      </p:sp>
      <p:sp>
        <p:nvSpPr>
          <p:cNvPr id="13316" name="Rectangle 2"/>
          <p:cNvSpPr>
            <a:spLocks noGrp="1" noChangeArrowheads="1"/>
          </p:cNvSpPr>
          <p:nvPr>
            <p:ph type="title"/>
          </p:nvPr>
        </p:nvSpPr>
        <p:spPr>
          <a:xfrm>
            <a:off x="251520" y="332656"/>
            <a:ext cx="8458200" cy="762000"/>
          </a:xfrm>
        </p:spPr>
        <p:txBody>
          <a:bodyPr/>
          <a:lstStyle/>
          <a:p>
            <a:pPr eaLnBrk="1" hangingPunct="1">
              <a:defRPr/>
            </a:pPr>
            <a:r>
              <a:rPr lang="el-GR" b="1" dirty="0" smtClean="0">
                <a:solidFill>
                  <a:srgbClr val="0070C0"/>
                </a:solidFill>
                <a:latin typeface="Linux Biolinum O" pitchFamily="50" charset="0"/>
                <a:ea typeface="Linux Biolinum O" pitchFamily="50" charset="0"/>
                <a:cs typeface="Linux Biolinum O" pitchFamily="50" charset="0"/>
              </a:rPr>
              <a:t>ΤΡΟΠΟΣ ΒΑΘΜΟΛΟΓΗΣΗΣ</a:t>
            </a:r>
            <a:endParaRPr lang="en-US" b="1" dirty="0" smtClean="0">
              <a:solidFill>
                <a:srgbClr val="0070C0"/>
              </a:solidFill>
              <a:latin typeface="Linux Biolinum O" pitchFamily="50" charset="0"/>
              <a:ea typeface="Linux Biolinum O" pitchFamily="50" charset="0"/>
              <a:cs typeface="Linux Biolinum O" pitchFamily="50" charset="0"/>
            </a:endParaRPr>
          </a:p>
        </p:txBody>
      </p:sp>
      <p:sp>
        <p:nvSpPr>
          <p:cNvPr id="12293" name="Rectangle 3"/>
          <p:cNvSpPr>
            <a:spLocks noGrp="1" noChangeArrowheads="1"/>
          </p:cNvSpPr>
          <p:nvPr>
            <p:ph type="body" idx="1"/>
          </p:nvPr>
        </p:nvSpPr>
        <p:spPr>
          <a:xfrm>
            <a:off x="304800" y="1124744"/>
            <a:ext cx="8534400" cy="4971256"/>
          </a:xfrm>
        </p:spPr>
        <p:txBody>
          <a:bodyPr/>
          <a:lstStyle/>
          <a:p>
            <a:pPr eaLnBrk="1" hangingPunct="1">
              <a:lnSpc>
                <a:spcPct val="140000"/>
              </a:lnSpc>
              <a:defRPr/>
            </a:pPr>
            <a:r>
              <a:rPr lang="el-GR" dirty="0" smtClean="0">
                <a:latin typeface="Linux Biolinum O" pitchFamily="50" charset="0"/>
                <a:ea typeface="Linux Biolinum O" pitchFamily="50" charset="0"/>
                <a:cs typeface="Linux Biolinum O" pitchFamily="50" charset="0"/>
              </a:rPr>
              <a:t>ΒΑΘΜΟΣ </a:t>
            </a:r>
            <a:r>
              <a:rPr lang="el-GR" b="1" dirty="0" smtClean="0">
                <a:solidFill>
                  <a:srgbClr val="C00000"/>
                </a:solidFill>
                <a:latin typeface="Linux Biolinum O" pitchFamily="50" charset="0"/>
                <a:ea typeface="Linux Biolinum O" pitchFamily="50" charset="0"/>
                <a:cs typeface="Linux Biolinum O" pitchFamily="50" charset="0"/>
              </a:rPr>
              <a:t>ΕΡΓΑΣΙΩΝ</a:t>
            </a:r>
            <a:r>
              <a:rPr lang="en-US" b="1" dirty="0" smtClean="0">
                <a:solidFill>
                  <a:srgbClr val="C00000"/>
                </a:solidFill>
                <a:latin typeface="Linux Biolinum O" pitchFamily="50" charset="0"/>
                <a:ea typeface="Linux Biolinum O" pitchFamily="50" charset="0"/>
                <a:cs typeface="Linux Biolinum O" pitchFamily="50" charset="0"/>
              </a:rPr>
              <a:t> </a:t>
            </a:r>
            <a:r>
              <a:rPr lang="el-GR" b="1" dirty="0" smtClean="0">
                <a:solidFill>
                  <a:srgbClr val="C00000"/>
                </a:solidFill>
                <a:latin typeface="Linux Biolinum O" pitchFamily="50" charset="0"/>
                <a:ea typeface="Linux Biolinum O" pitchFamily="50" charset="0"/>
                <a:cs typeface="Linux Biolinum O" pitchFamily="50" charset="0"/>
              </a:rPr>
              <a:t>(2)  </a:t>
            </a:r>
            <a:r>
              <a:rPr lang="el-GR" dirty="0" smtClean="0">
                <a:latin typeface="Linux Biolinum O" pitchFamily="50" charset="0"/>
                <a:ea typeface="Linux Biolinum O" pitchFamily="50" charset="0"/>
                <a:cs typeface="Linux Biolinum O" pitchFamily="50" charset="0"/>
              </a:rPr>
              <a:t>- </a:t>
            </a:r>
            <a:br>
              <a:rPr lang="el-GR" dirty="0" smtClean="0">
                <a:latin typeface="Linux Biolinum O" pitchFamily="50" charset="0"/>
                <a:ea typeface="Linux Biolinum O" pitchFamily="50" charset="0"/>
                <a:cs typeface="Linux Biolinum O" pitchFamily="50" charset="0"/>
              </a:rPr>
            </a:br>
            <a:r>
              <a:rPr lang="el-GR" dirty="0" smtClean="0">
                <a:latin typeface="Linux Biolinum O" pitchFamily="50" charset="0"/>
                <a:ea typeface="Linux Biolinum O" pitchFamily="50" charset="0"/>
                <a:cs typeface="Linux Biolinum O" pitchFamily="50" charset="0"/>
              </a:rPr>
              <a:t>	Σ</a:t>
            </a:r>
            <a:r>
              <a:rPr lang="el-GR" sz="2400" dirty="0" smtClean="0">
                <a:latin typeface="Linux Biolinum O" pitchFamily="50" charset="0"/>
                <a:ea typeface="Linux Biolinum O" pitchFamily="50" charset="0"/>
                <a:cs typeface="Linux Biolinum O" pitchFamily="50" charset="0"/>
              </a:rPr>
              <a:t>ΥΜΜΕΤΟΧΗ </a:t>
            </a:r>
            <a:r>
              <a:rPr lang="el-GR" sz="2400" dirty="0">
                <a:latin typeface="Linux Biolinum O" pitchFamily="50" charset="0"/>
                <a:ea typeface="Linux Biolinum O" pitchFamily="50" charset="0"/>
                <a:cs typeface="Linux Biolinum O" pitchFamily="50" charset="0"/>
              </a:rPr>
              <a:t>ΣΤΟΝ ΤΕΛΙΚΟ </a:t>
            </a:r>
            <a:r>
              <a:rPr lang="el-GR" sz="2400" dirty="0" smtClean="0">
                <a:latin typeface="Linux Biolinum O" pitchFamily="50" charset="0"/>
                <a:ea typeface="Linux Biolinum O" pitchFamily="50" charset="0"/>
                <a:cs typeface="Linux Biolinum O" pitchFamily="50" charset="0"/>
              </a:rPr>
              <a:t>ΒΑΘΜΟ </a:t>
            </a:r>
            <a:r>
              <a:rPr lang="en-US" sz="3200" b="1" u="sng" dirty="0" smtClean="0">
                <a:solidFill>
                  <a:srgbClr val="C00000"/>
                </a:solidFill>
                <a:latin typeface="Linux Biolinum O" pitchFamily="50" charset="0"/>
                <a:ea typeface="Linux Biolinum O" pitchFamily="50" charset="0"/>
                <a:cs typeface="Linux Biolinum O" pitchFamily="50" charset="0"/>
              </a:rPr>
              <a:t>30</a:t>
            </a:r>
            <a:r>
              <a:rPr lang="el-GR" sz="3200" b="1" u="sng" dirty="0" smtClean="0">
                <a:solidFill>
                  <a:srgbClr val="C00000"/>
                </a:solidFill>
                <a:latin typeface="Linux Biolinum O" pitchFamily="50" charset="0"/>
                <a:ea typeface="Linux Biolinum O" pitchFamily="50" charset="0"/>
                <a:cs typeface="Linux Biolinum O" pitchFamily="50" charset="0"/>
              </a:rPr>
              <a:t>%</a:t>
            </a:r>
          </a:p>
          <a:p>
            <a:pPr lvl="1" eaLnBrk="1" hangingPunct="1">
              <a:lnSpc>
                <a:spcPct val="140000"/>
              </a:lnSpc>
              <a:defRPr/>
            </a:pPr>
            <a:r>
              <a:rPr lang="el-GR" b="1" u="sng" dirty="0" smtClean="0">
                <a:solidFill>
                  <a:schemeClr val="accent5">
                    <a:lumMod val="75000"/>
                  </a:schemeClr>
                </a:solidFill>
                <a:latin typeface="Linux Biolinum O" pitchFamily="50" charset="0"/>
                <a:ea typeface="Linux Biolinum O" pitchFamily="50" charset="0"/>
                <a:cs typeface="Linux Biolinum O" pitchFamily="50" charset="0"/>
              </a:rPr>
              <a:t>Ημερομηνίες παράδοσης εργασιών : </a:t>
            </a:r>
          </a:p>
          <a:p>
            <a:pPr lvl="2" eaLnBrk="1" hangingPunct="1">
              <a:lnSpc>
                <a:spcPct val="140000"/>
              </a:lnSpc>
              <a:defRPr/>
            </a:pPr>
            <a:r>
              <a:rPr lang="el-GR" b="1" dirty="0" smtClean="0">
                <a:solidFill>
                  <a:srgbClr val="0070C0"/>
                </a:solidFill>
                <a:latin typeface="Linux Biolinum O" pitchFamily="50" charset="0"/>
                <a:ea typeface="Linux Biolinum O" pitchFamily="50" charset="0"/>
                <a:cs typeface="Linux Biolinum O" pitchFamily="50" charset="0"/>
              </a:rPr>
              <a:t>1</a:t>
            </a:r>
            <a:r>
              <a:rPr lang="el-GR" b="1" baseline="30000" dirty="0" smtClean="0">
                <a:solidFill>
                  <a:srgbClr val="0070C0"/>
                </a:solidFill>
                <a:latin typeface="Linux Biolinum O" pitchFamily="50" charset="0"/>
                <a:ea typeface="Linux Biolinum O" pitchFamily="50" charset="0"/>
                <a:cs typeface="Linux Biolinum O" pitchFamily="50" charset="0"/>
              </a:rPr>
              <a:t>η</a:t>
            </a:r>
            <a:r>
              <a:rPr lang="el-GR" b="1" dirty="0" smtClean="0">
                <a:solidFill>
                  <a:srgbClr val="0070C0"/>
                </a:solidFill>
                <a:latin typeface="Linux Biolinum O" pitchFamily="50" charset="0"/>
                <a:ea typeface="Linux Biolinum O" pitchFamily="50" charset="0"/>
                <a:cs typeface="Linux Biolinum O" pitchFamily="50" charset="0"/>
              </a:rPr>
              <a:t> εργασία </a:t>
            </a:r>
            <a:r>
              <a:rPr lang="en-US" b="1" dirty="0" smtClean="0">
                <a:solidFill>
                  <a:srgbClr val="0070C0"/>
                </a:solidFill>
                <a:latin typeface="Linux Biolinum O" pitchFamily="50" charset="0"/>
                <a:ea typeface="Linux Biolinum O" pitchFamily="50" charset="0"/>
                <a:cs typeface="Linux Biolinum O" pitchFamily="50" charset="0"/>
              </a:rPr>
              <a:t>8</a:t>
            </a:r>
            <a:r>
              <a:rPr lang="el-GR" b="1" dirty="0" smtClean="0">
                <a:solidFill>
                  <a:srgbClr val="0070C0"/>
                </a:solidFill>
                <a:latin typeface="Linux Biolinum O" pitchFamily="50" charset="0"/>
                <a:ea typeface="Linux Biolinum O" pitchFamily="50" charset="0"/>
                <a:cs typeface="Linux Biolinum O" pitchFamily="50" charset="0"/>
              </a:rPr>
              <a:t>/</a:t>
            </a:r>
            <a:r>
              <a:rPr lang="en-US" b="1" dirty="0" smtClean="0">
                <a:solidFill>
                  <a:srgbClr val="0070C0"/>
                </a:solidFill>
                <a:latin typeface="Linux Biolinum O" pitchFamily="50" charset="0"/>
                <a:ea typeface="Linux Biolinum O" pitchFamily="50" charset="0"/>
                <a:cs typeface="Linux Biolinum O" pitchFamily="50" charset="0"/>
              </a:rPr>
              <a:t>4</a:t>
            </a:r>
            <a:r>
              <a:rPr lang="el-GR" b="1" dirty="0" smtClean="0">
                <a:solidFill>
                  <a:srgbClr val="0070C0"/>
                </a:solidFill>
                <a:latin typeface="Linux Biolinum O" pitchFamily="50" charset="0"/>
                <a:ea typeface="Linux Biolinum O" pitchFamily="50" charset="0"/>
                <a:cs typeface="Linux Biolinum O" pitchFamily="50" charset="0"/>
              </a:rPr>
              <a:t>/20</a:t>
            </a:r>
            <a:r>
              <a:rPr lang="en-US" b="1" dirty="0" smtClean="0">
                <a:solidFill>
                  <a:srgbClr val="0070C0"/>
                </a:solidFill>
                <a:latin typeface="Linux Biolinum O" pitchFamily="50" charset="0"/>
                <a:ea typeface="Linux Biolinum O" pitchFamily="50" charset="0"/>
                <a:cs typeface="Linux Biolinum O" pitchFamily="50" charset="0"/>
              </a:rPr>
              <a:t>24</a:t>
            </a:r>
            <a:endParaRPr lang="el-GR" b="1" dirty="0" smtClean="0">
              <a:solidFill>
                <a:srgbClr val="0070C0"/>
              </a:solidFill>
              <a:latin typeface="Linux Biolinum O" pitchFamily="50" charset="0"/>
              <a:ea typeface="Linux Biolinum O" pitchFamily="50" charset="0"/>
              <a:cs typeface="Linux Biolinum O" pitchFamily="50" charset="0"/>
            </a:endParaRPr>
          </a:p>
          <a:p>
            <a:pPr lvl="2" eaLnBrk="1" hangingPunct="1">
              <a:lnSpc>
                <a:spcPct val="140000"/>
              </a:lnSpc>
              <a:defRPr/>
            </a:pPr>
            <a:r>
              <a:rPr lang="el-GR" b="1" dirty="0" smtClean="0">
                <a:solidFill>
                  <a:srgbClr val="0070C0"/>
                </a:solidFill>
                <a:latin typeface="Linux Biolinum O" pitchFamily="50" charset="0"/>
                <a:ea typeface="Linux Biolinum O" pitchFamily="50" charset="0"/>
                <a:cs typeface="Linux Biolinum O" pitchFamily="50" charset="0"/>
              </a:rPr>
              <a:t>2</a:t>
            </a:r>
            <a:r>
              <a:rPr lang="el-GR" b="1" baseline="30000" dirty="0" smtClean="0">
                <a:solidFill>
                  <a:srgbClr val="0070C0"/>
                </a:solidFill>
                <a:latin typeface="Linux Biolinum O" pitchFamily="50" charset="0"/>
                <a:ea typeface="Linux Biolinum O" pitchFamily="50" charset="0"/>
                <a:cs typeface="Linux Biolinum O" pitchFamily="50" charset="0"/>
              </a:rPr>
              <a:t>η</a:t>
            </a:r>
            <a:r>
              <a:rPr lang="el-GR" b="1" dirty="0" smtClean="0">
                <a:solidFill>
                  <a:srgbClr val="0070C0"/>
                </a:solidFill>
                <a:latin typeface="Linux Biolinum O" pitchFamily="50" charset="0"/>
                <a:ea typeface="Linux Biolinum O" pitchFamily="50" charset="0"/>
                <a:cs typeface="Linux Biolinum O" pitchFamily="50" charset="0"/>
              </a:rPr>
              <a:t> εργασία  </a:t>
            </a:r>
            <a:r>
              <a:rPr lang="en-US" b="1" dirty="0" smtClean="0">
                <a:solidFill>
                  <a:srgbClr val="0070C0"/>
                </a:solidFill>
                <a:latin typeface="Linux Biolinum O" pitchFamily="50" charset="0"/>
                <a:ea typeface="Linux Biolinum O" pitchFamily="50" charset="0"/>
                <a:cs typeface="Linux Biolinum O" pitchFamily="50" charset="0"/>
              </a:rPr>
              <a:t>20</a:t>
            </a:r>
            <a:r>
              <a:rPr lang="el-GR" b="1" dirty="0" smtClean="0">
                <a:solidFill>
                  <a:srgbClr val="0070C0"/>
                </a:solidFill>
                <a:latin typeface="Linux Biolinum O" pitchFamily="50" charset="0"/>
                <a:ea typeface="Linux Biolinum O" pitchFamily="50" charset="0"/>
                <a:cs typeface="Linux Biolinum O" pitchFamily="50" charset="0"/>
              </a:rPr>
              <a:t>/5/20</a:t>
            </a:r>
            <a:r>
              <a:rPr lang="en-US" b="1" dirty="0" smtClean="0">
                <a:solidFill>
                  <a:srgbClr val="0070C0"/>
                </a:solidFill>
                <a:latin typeface="Linux Biolinum O" pitchFamily="50" charset="0"/>
                <a:ea typeface="Linux Biolinum O" pitchFamily="50" charset="0"/>
                <a:cs typeface="Linux Biolinum O" pitchFamily="50" charset="0"/>
              </a:rPr>
              <a:t>24</a:t>
            </a:r>
            <a:endParaRPr lang="el-GR" b="1" dirty="0" smtClean="0">
              <a:solidFill>
                <a:srgbClr val="0070C0"/>
              </a:solidFill>
              <a:latin typeface="Linux Biolinum O" pitchFamily="50" charset="0"/>
              <a:ea typeface="Linux Biolinum O" pitchFamily="50" charset="0"/>
              <a:cs typeface="Linux Biolinum O" pitchFamily="50" charset="0"/>
            </a:endParaRPr>
          </a:p>
          <a:p>
            <a:pPr eaLnBrk="1" hangingPunct="1">
              <a:lnSpc>
                <a:spcPct val="140000"/>
              </a:lnSpc>
              <a:defRPr/>
            </a:pPr>
            <a:r>
              <a:rPr lang="el-GR" dirty="0" smtClean="0">
                <a:latin typeface="Linux Biolinum O" pitchFamily="50" charset="0"/>
                <a:ea typeface="Linux Biolinum O" pitchFamily="50" charset="0"/>
                <a:cs typeface="Linux Biolinum O" pitchFamily="50" charset="0"/>
              </a:rPr>
              <a:t>ΒΑΘΜΟΣ </a:t>
            </a:r>
            <a:r>
              <a:rPr lang="el-GR" b="1" dirty="0" smtClean="0">
                <a:solidFill>
                  <a:srgbClr val="C00000"/>
                </a:solidFill>
                <a:latin typeface="Linux Biolinum O" pitchFamily="50" charset="0"/>
                <a:ea typeface="Linux Biolinum O" pitchFamily="50" charset="0"/>
                <a:cs typeface="Linux Biolinum O" pitchFamily="50" charset="0"/>
              </a:rPr>
              <a:t>ΓΡΑΠΤΗΣ ΕΞΕΤΑΣΗΣ </a:t>
            </a:r>
            <a:r>
              <a:rPr lang="el-GR" dirty="0" smtClean="0">
                <a:latin typeface="Linux Biolinum O" pitchFamily="50" charset="0"/>
                <a:ea typeface="Linux Biolinum O" pitchFamily="50" charset="0"/>
                <a:cs typeface="Linux Biolinum O" pitchFamily="50" charset="0"/>
              </a:rPr>
              <a:t>– </a:t>
            </a:r>
          </a:p>
          <a:p>
            <a:pPr marL="0" indent="0" eaLnBrk="1" hangingPunct="1">
              <a:lnSpc>
                <a:spcPct val="140000"/>
              </a:lnSpc>
              <a:buFontTx/>
              <a:buNone/>
              <a:defRPr/>
            </a:pPr>
            <a:r>
              <a:rPr lang="el-GR" sz="2400" dirty="0" smtClean="0">
                <a:latin typeface="Linux Biolinum O" pitchFamily="50" charset="0"/>
                <a:ea typeface="Linux Biolinum O" pitchFamily="50" charset="0"/>
                <a:cs typeface="Linux Biolinum O" pitchFamily="50" charset="0"/>
              </a:rPr>
              <a:t>	</a:t>
            </a:r>
            <a:r>
              <a:rPr lang="el-GR" sz="2400" b="1" dirty="0">
                <a:latin typeface="Linux Biolinum O" pitchFamily="50" charset="0"/>
                <a:ea typeface="Linux Biolinum O" pitchFamily="50" charset="0"/>
                <a:cs typeface="Linux Biolinum O" pitchFamily="50" charset="0"/>
              </a:rPr>
              <a:t> </a:t>
            </a:r>
            <a:r>
              <a:rPr lang="el-GR" dirty="0">
                <a:latin typeface="Linux Biolinum O" pitchFamily="50" charset="0"/>
                <a:ea typeface="Linux Biolinum O" pitchFamily="50" charset="0"/>
                <a:cs typeface="Linux Biolinum O" pitchFamily="50" charset="0"/>
              </a:rPr>
              <a:t>Σ</a:t>
            </a:r>
            <a:r>
              <a:rPr lang="el-GR" sz="2400" dirty="0">
                <a:latin typeface="Linux Biolinum O" pitchFamily="50" charset="0"/>
                <a:ea typeface="Linux Biolinum O" pitchFamily="50" charset="0"/>
                <a:cs typeface="Linux Biolinum O" pitchFamily="50" charset="0"/>
              </a:rPr>
              <a:t>ΥΜΜΕΤΟΧΗ</a:t>
            </a:r>
            <a:r>
              <a:rPr lang="el-GR" sz="2400" dirty="0" smtClean="0">
                <a:latin typeface="Linux Biolinum O" pitchFamily="50" charset="0"/>
                <a:ea typeface="Linux Biolinum O" pitchFamily="50" charset="0"/>
                <a:cs typeface="Linux Biolinum O" pitchFamily="50" charset="0"/>
              </a:rPr>
              <a:t> </a:t>
            </a:r>
            <a:r>
              <a:rPr lang="el-GR" sz="2400" dirty="0">
                <a:latin typeface="Linux Biolinum O" pitchFamily="50" charset="0"/>
                <a:ea typeface="Linux Biolinum O" pitchFamily="50" charset="0"/>
                <a:cs typeface="Linux Biolinum O" pitchFamily="50" charset="0"/>
              </a:rPr>
              <a:t>ΣΤΟΝ ΤΕΛΙΚΟ ΒΑΘΜΟ </a:t>
            </a:r>
            <a:r>
              <a:rPr lang="el-GR" sz="3200" b="1" u="sng" dirty="0" smtClean="0">
                <a:solidFill>
                  <a:srgbClr val="C00000"/>
                </a:solidFill>
                <a:latin typeface="Linux Biolinum O" pitchFamily="50" charset="0"/>
                <a:ea typeface="Linux Biolinum O" pitchFamily="50" charset="0"/>
                <a:cs typeface="Linux Biolinum O" pitchFamily="50" charset="0"/>
              </a:rPr>
              <a:t>7</a:t>
            </a:r>
            <a:r>
              <a:rPr lang="en-US" sz="3200" b="1" u="sng" dirty="0" smtClean="0">
                <a:solidFill>
                  <a:srgbClr val="C00000"/>
                </a:solidFill>
                <a:latin typeface="Linux Biolinum O" pitchFamily="50" charset="0"/>
                <a:ea typeface="Linux Biolinum O" pitchFamily="50" charset="0"/>
                <a:cs typeface="Linux Biolinum O" pitchFamily="50" charset="0"/>
              </a:rPr>
              <a:t>0</a:t>
            </a:r>
            <a:r>
              <a:rPr lang="el-GR" sz="3200" b="1" u="sng" dirty="0" smtClean="0">
                <a:solidFill>
                  <a:srgbClr val="C00000"/>
                </a:solidFill>
                <a:latin typeface="Linux Biolinum O" pitchFamily="50" charset="0"/>
                <a:ea typeface="Linux Biolinum O" pitchFamily="50" charset="0"/>
                <a:cs typeface="Linux Biolinum O" pitchFamily="50" charset="0"/>
              </a:rPr>
              <a:t>%</a:t>
            </a:r>
            <a:endParaRPr lang="el-GR" b="1" u="sng" dirty="0" smtClean="0">
              <a:solidFill>
                <a:srgbClr val="C00000"/>
              </a:solidFill>
              <a:latin typeface="Linux Biolinum O" pitchFamily="50" charset="0"/>
              <a:ea typeface="Linux Biolinum O" pitchFamily="50" charset="0"/>
              <a:cs typeface="Linux Biolinum O" pitchFamily="50" charset="0"/>
            </a:endParaRPr>
          </a:p>
          <a:p>
            <a:pPr eaLnBrk="1" hangingPunct="1">
              <a:lnSpc>
                <a:spcPct val="140000"/>
              </a:lnSpc>
              <a:defRPr/>
            </a:pPr>
            <a:endParaRPr lang="el-GR" b="1" dirty="0" smtClean="0">
              <a:solidFill>
                <a:schemeClr val="accent2">
                  <a:lumMod val="75000"/>
                </a:schemeClr>
              </a:solidFill>
              <a:latin typeface="Linux Biolinum O" pitchFamily="50" charset="0"/>
              <a:ea typeface="Linux Biolinum O" pitchFamily="50" charset="0"/>
              <a:cs typeface="Linux Biolinum O" pitchFamily="50"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4 - Θέση αριθμού διαφάνειας"/>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fld id="{B7F4D94E-DC2C-4021-959D-01D4E5ABB9E9}" type="slidenum">
              <a:rPr lang="el-GR" sz="1400" smtClean="0">
                <a:solidFill>
                  <a:schemeClr val="accent1">
                    <a:lumMod val="50000"/>
                  </a:schemeClr>
                </a:solidFill>
                <a:latin typeface="Arno Pro Caption" pitchFamily="18" charset="0"/>
              </a:rPr>
              <a:pPr eaLnBrk="1" hangingPunct="1">
                <a:defRPr/>
              </a:pPr>
              <a:t>7</a:t>
            </a:fld>
            <a:endParaRPr lang="el-GR" sz="1400" dirty="0" smtClean="0">
              <a:solidFill>
                <a:schemeClr val="accent1">
                  <a:lumMod val="50000"/>
                </a:schemeClr>
              </a:solidFill>
              <a:latin typeface="Arno Pro Caption" pitchFamily="18" charset="0"/>
            </a:endParaRPr>
          </a:p>
        </p:txBody>
      </p:sp>
      <p:sp>
        <p:nvSpPr>
          <p:cNvPr id="14340" name="Rectangle 2"/>
          <p:cNvSpPr>
            <a:spLocks noGrp="1" noChangeArrowheads="1"/>
          </p:cNvSpPr>
          <p:nvPr>
            <p:ph type="title"/>
          </p:nvPr>
        </p:nvSpPr>
        <p:spPr/>
        <p:txBody>
          <a:bodyPr/>
          <a:lstStyle/>
          <a:p>
            <a:pPr eaLnBrk="1" hangingPunct="1">
              <a:defRPr/>
            </a:pPr>
            <a:r>
              <a:rPr lang="el-GR" b="1" dirty="0" smtClean="0">
                <a:solidFill>
                  <a:srgbClr val="0070C0"/>
                </a:solidFill>
                <a:latin typeface="Linux Biolinum O" pitchFamily="50" charset="0"/>
                <a:ea typeface="Linux Biolinum O" pitchFamily="50" charset="0"/>
                <a:cs typeface="Linux Biolinum O" pitchFamily="50" charset="0"/>
              </a:rPr>
              <a:t>ΔΙΔΑΚΤΙΚΟ ΥΛΙΚΟ</a:t>
            </a:r>
            <a:endParaRPr lang="en-US" b="1" dirty="0" smtClean="0">
              <a:solidFill>
                <a:srgbClr val="0070C0"/>
              </a:solidFill>
              <a:latin typeface="Linux Biolinum O" pitchFamily="50" charset="0"/>
              <a:ea typeface="Linux Biolinum O" pitchFamily="50" charset="0"/>
              <a:cs typeface="Linux Biolinum O" pitchFamily="50" charset="0"/>
            </a:endParaRPr>
          </a:p>
        </p:txBody>
      </p:sp>
      <p:sp>
        <p:nvSpPr>
          <p:cNvPr id="14341" name="Rectangle 3"/>
          <p:cNvSpPr>
            <a:spLocks noGrp="1" noChangeArrowheads="1"/>
          </p:cNvSpPr>
          <p:nvPr>
            <p:ph type="body" idx="1"/>
          </p:nvPr>
        </p:nvSpPr>
        <p:spPr>
          <a:xfrm>
            <a:off x="179512" y="1371600"/>
            <a:ext cx="8784976" cy="4724400"/>
          </a:xfrm>
        </p:spPr>
        <p:txBody>
          <a:bodyPr/>
          <a:lstStyle/>
          <a:p>
            <a:pPr eaLnBrk="1" hangingPunct="1">
              <a:lnSpc>
                <a:spcPct val="130000"/>
              </a:lnSpc>
              <a:defRPr/>
            </a:pPr>
            <a:r>
              <a:rPr lang="el-GR" dirty="0" smtClean="0">
                <a:solidFill>
                  <a:srgbClr val="0070C0"/>
                </a:solidFill>
                <a:latin typeface="Linux Biolinum O" pitchFamily="50" charset="0"/>
                <a:ea typeface="Linux Biolinum O" pitchFamily="50" charset="0"/>
                <a:cs typeface="Linux Biolinum O" pitchFamily="50" charset="0"/>
              </a:rPr>
              <a:t>ΒΙΒΛΙΟ </a:t>
            </a:r>
            <a:endParaRPr lang="en-US" dirty="0" smtClean="0">
              <a:solidFill>
                <a:srgbClr val="0070C0"/>
              </a:solidFill>
              <a:latin typeface="Linux Biolinum O" pitchFamily="50" charset="0"/>
              <a:ea typeface="Linux Biolinum O" pitchFamily="50" charset="0"/>
              <a:cs typeface="Linux Biolinum O" pitchFamily="50" charset="0"/>
            </a:endParaRPr>
          </a:p>
          <a:p>
            <a:pPr lvl="1" eaLnBrk="1" hangingPunct="1">
              <a:lnSpc>
                <a:spcPct val="130000"/>
              </a:lnSpc>
              <a:defRPr/>
            </a:pPr>
            <a:r>
              <a:rPr lang="en-US" dirty="0" smtClean="0">
                <a:solidFill>
                  <a:srgbClr val="0070C0"/>
                </a:solidFill>
                <a:latin typeface="Linux Biolinum O" pitchFamily="50" charset="0"/>
                <a:ea typeface="Linux Biolinum O" pitchFamily="50" charset="0"/>
                <a:cs typeface="Linux Biolinum O" pitchFamily="50" charset="0"/>
              </a:rPr>
              <a:t>(</a:t>
            </a:r>
            <a:r>
              <a:rPr lang="el-GR" dirty="0" smtClean="0">
                <a:solidFill>
                  <a:srgbClr val="0070C0"/>
                </a:solidFill>
                <a:latin typeface="Linux Biolinum O" pitchFamily="50" charset="0"/>
                <a:ea typeface="Linux Biolinum O" pitchFamily="50" charset="0"/>
                <a:cs typeface="Linux Biolinum O" pitchFamily="50" charset="0"/>
              </a:rPr>
              <a:t>ένα από τα προτεινόμενα στον ΕΥΔΟΞΟ</a:t>
            </a:r>
            <a:r>
              <a:rPr lang="en-US" dirty="0" smtClean="0">
                <a:solidFill>
                  <a:srgbClr val="0070C0"/>
                </a:solidFill>
                <a:latin typeface="Linux Biolinum O" pitchFamily="50" charset="0"/>
                <a:ea typeface="Linux Biolinum O" pitchFamily="50" charset="0"/>
                <a:cs typeface="Linux Biolinum O" pitchFamily="50" charset="0"/>
              </a:rPr>
              <a:t> -</a:t>
            </a:r>
            <a:r>
              <a:rPr lang="en-US" dirty="0" smtClean="0"/>
              <a:t>https</a:t>
            </a:r>
            <a:r>
              <a:rPr lang="en-US" dirty="0"/>
              <a:t>://eudoxus.gr/</a:t>
            </a:r>
            <a:r>
              <a:rPr lang="el-GR" dirty="0" smtClean="0">
                <a:solidFill>
                  <a:srgbClr val="0070C0"/>
                </a:solidFill>
                <a:latin typeface="Linux Biolinum O" pitchFamily="50" charset="0"/>
                <a:ea typeface="Linux Biolinum O" pitchFamily="50" charset="0"/>
                <a:cs typeface="Linux Biolinum O" pitchFamily="50" charset="0"/>
              </a:rPr>
              <a:t>)</a:t>
            </a:r>
          </a:p>
          <a:p>
            <a:pPr eaLnBrk="1" hangingPunct="1">
              <a:lnSpc>
                <a:spcPct val="130000"/>
              </a:lnSpc>
              <a:defRPr/>
            </a:pPr>
            <a:r>
              <a:rPr lang="el-GR" dirty="0" smtClean="0">
                <a:solidFill>
                  <a:srgbClr val="0070C0"/>
                </a:solidFill>
                <a:latin typeface="Linux Biolinum O" pitchFamily="50" charset="0"/>
                <a:ea typeface="Linux Biolinum O" pitchFamily="50" charset="0"/>
                <a:cs typeface="Linux Biolinum O" pitchFamily="50" charset="0"/>
              </a:rPr>
              <a:t>ΔΙΑΦΑΝΕΙΕΣ</a:t>
            </a:r>
            <a:r>
              <a:rPr lang="en-US" dirty="0" smtClean="0">
                <a:solidFill>
                  <a:srgbClr val="0070C0"/>
                </a:solidFill>
                <a:latin typeface="Linux Biolinum O" pitchFamily="50" charset="0"/>
                <a:ea typeface="Linux Biolinum O" pitchFamily="50" charset="0"/>
                <a:cs typeface="Linux Biolinum O" pitchFamily="50" charset="0"/>
              </a:rPr>
              <a:t> &amp; </a:t>
            </a:r>
            <a:r>
              <a:rPr lang="el-GR" dirty="0" smtClean="0">
                <a:solidFill>
                  <a:srgbClr val="0070C0"/>
                </a:solidFill>
                <a:latin typeface="Linux Biolinum O" pitchFamily="50" charset="0"/>
                <a:ea typeface="Linux Biolinum O" pitchFamily="50" charset="0"/>
                <a:cs typeface="Linux Biolinum O" pitchFamily="50" charset="0"/>
              </a:rPr>
              <a:t>διδακτικό υλικό (</a:t>
            </a:r>
            <a:r>
              <a:rPr lang="en-US" dirty="0" smtClean="0">
                <a:solidFill>
                  <a:srgbClr val="0070C0"/>
                </a:solidFill>
                <a:latin typeface="Linux Biolinum O" pitchFamily="50" charset="0"/>
                <a:ea typeface="Linux Biolinum O" pitchFamily="50" charset="0"/>
                <a:cs typeface="Linux Biolinum O" pitchFamily="50" charset="0"/>
              </a:rPr>
              <a:t>e-class) </a:t>
            </a:r>
            <a:endParaRPr lang="el-GR" dirty="0" smtClean="0">
              <a:solidFill>
                <a:srgbClr val="0070C0"/>
              </a:solidFill>
              <a:latin typeface="Linux Biolinum O" pitchFamily="50" charset="0"/>
              <a:ea typeface="Linux Biolinum O" pitchFamily="50" charset="0"/>
              <a:cs typeface="Linux Biolinum O" pitchFamily="50" charset="0"/>
            </a:endParaRPr>
          </a:p>
          <a:p>
            <a:pPr eaLnBrk="1" hangingPunct="1">
              <a:lnSpc>
                <a:spcPct val="130000"/>
              </a:lnSpc>
              <a:defRPr/>
            </a:pPr>
            <a:r>
              <a:rPr lang="el-GR" dirty="0" smtClean="0">
                <a:latin typeface="Linux Biolinum O" pitchFamily="50" charset="0"/>
                <a:ea typeface="Linux Biolinum O" pitchFamily="50" charset="0"/>
                <a:cs typeface="Linux Biolinum O" pitchFamily="50" charset="0"/>
              </a:rPr>
              <a:t>ΠΑΡΑΔΕΙΓΜΑΤΑ</a:t>
            </a:r>
            <a:endParaRPr lang="en-US" dirty="0" smtClean="0">
              <a:latin typeface="Linux Biolinum O" pitchFamily="50" charset="0"/>
              <a:ea typeface="Linux Biolinum O" pitchFamily="50" charset="0"/>
              <a:cs typeface="Linux Biolinum O" pitchFamily="50" charset="0"/>
            </a:endParaRPr>
          </a:p>
          <a:p>
            <a:pPr eaLnBrk="1" hangingPunct="1">
              <a:lnSpc>
                <a:spcPct val="130000"/>
              </a:lnSpc>
              <a:defRPr/>
            </a:pPr>
            <a:r>
              <a:rPr lang="el-GR" dirty="0" smtClean="0">
                <a:latin typeface="Linux Biolinum O" pitchFamily="50" charset="0"/>
                <a:ea typeface="Linux Biolinum O" pitchFamily="50" charset="0"/>
                <a:cs typeface="Linux Biolinum O" pitchFamily="50" charset="0"/>
              </a:rPr>
              <a:t>Φυλλάδια με ασκήσεις &amp; παλαιά θέματα εξετάσεων</a:t>
            </a:r>
          </a:p>
          <a:p>
            <a:pPr eaLnBrk="1" hangingPunct="1">
              <a:lnSpc>
                <a:spcPct val="130000"/>
              </a:lnSpc>
              <a:defRPr/>
            </a:pPr>
            <a:r>
              <a:rPr lang="el-GR" dirty="0" smtClean="0">
                <a:solidFill>
                  <a:srgbClr val="0070C0"/>
                </a:solidFill>
                <a:latin typeface="Linux Biolinum O" pitchFamily="50" charset="0"/>
                <a:ea typeface="Linux Biolinum O" pitchFamily="50" charset="0"/>
                <a:cs typeface="Linux Biolinum O" pitchFamily="50" charset="0"/>
              </a:rPr>
              <a:t>ΗΛΕΚΤΡΟΝΙΚΟ ΥΛΙΚΟ (</a:t>
            </a:r>
            <a:r>
              <a:rPr lang="en-US" dirty="0" smtClean="0">
                <a:solidFill>
                  <a:srgbClr val="0070C0"/>
                </a:solidFill>
                <a:latin typeface="Linux Biolinum O" pitchFamily="50" charset="0"/>
                <a:ea typeface="Linux Biolinum O" pitchFamily="50" charset="0"/>
                <a:cs typeface="Linux Biolinum O" pitchFamily="50" charset="0"/>
              </a:rPr>
              <a:t>e-books</a:t>
            </a:r>
            <a:r>
              <a:rPr lang="el-GR" dirty="0" smtClean="0">
                <a:solidFill>
                  <a:srgbClr val="0070C0"/>
                </a:solidFill>
                <a:latin typeface="Linux Biolinum O" pitchFamily="50" charset="0"/>
                <a:ea typeface="Linux Biolinum O" pitchFamily="50" charset="0"/>
                <a:cs typeface="Linux Biolinum O" pitchFamily="50"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a:solidFill>
                  <a:srgbClr val="0070C0"/>
                </a:solidFill>
                <a:latin typeface="Linux Biolinum O" pitchFamily="50" charset="0"/>
                <a:ea typeface="Linux Biolinum O" pitchFamily="50" charset="0"/>
                <a:cs typeface="Linux Biolinum O" pitchFamily="50" charset="0"/>
              </a:rPr>
              <a:t>Role of </a:t>
            </a:r>
            <a:r>
              <a:rPr lang="en-US" b="1" dirty="0">
                <a:solidFill>
                  <a:srgbClr val="C00000"/>
                </a:solidFill>
                <a:latin typeface="Linux Biolinum O" pitchFamily="50" charset="0"/>
                <a:ea typeface="Linux Biolinum O" pitchFamily="50" charset="0"/>
                <a:cs typeface="Linux Biolinum O" pitchFamily="50" charset="0"/>
              </a:rPr>
              <a:t>engineering analysis </a:t>
            </a:r>
            <a:r>
              <a:rPr lang="en-US" b="1" dirty="0">
                <a:solidFill>
                  <a:srgbClr val="0070C0"/>
                </a:solidFill>
                <a:latin typeface="Linux Biolinum O" pitchFamily="50" charset="0"/>
                <a:ea typeface="Linux Biolinum O" pitchFamily="50" charset="0"/>
                <a:cs typeface="Linux Biolinum O" pitchFamily="50" charset="0"/>
              </a:rPr>
              <a:t>in the solution of engineering problems</a:t>
            </a:r>
            <a:endParaRPr lang="el-GR" b="1" dirty="0">
              <a:solidFill>
                <a:srgbClr val="0070C0"/>
              </a:solidFill>
              <a:latin typeface="Linux Biolinum O" pitchFamily="50" charset="0"/>
              <a:ea typeface="Linux Biolinum O" pitchFamily="50" charset="0"/>
              <a:cs typeface="Linux Biolinum O" pitchFamily="50" charset="0"/>
            </a:endParaRPr>
          </a:p>
        </p:txBody>
      </p:sp>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8</a:t>
            </a:fld>
            <a:endParaRPr lang="el-GR" dirty="0"/>
          </a:p>
        </p:txBody>
      </p:sp>
      <p:pic>
        <p:nvPicPr>
          <p:cNvPr id="6" name="Εικόνα 5"/>
          <p:cNvPicPr>
            <a:picLocks noChangeAspect="1"/>
          </p:cNvPicPr>
          <p:nvPr/>
        </p:nvPicPr>
        <p:blipFill>
          <a:blip r:embed="rId2"/>
          <a:stretch>
            <a:fillRect/>
          </a:stretch>
        </p:blipFill>
        <p:spPr>
          <a:xfrm>
            <a:off x="539552" y="1268760"/>
            <a:ext cx="8029084" cy="4680520"/>
          </a:xfrm>
          <a:prstGeom prst="rect">
            <a:avLst/>
          </a:prstGeom>
        </p:spPr>
      </p:pic>
    </p:spTree>
    <p:extLst>
      <p:ext uri="{BB962C8B-B14F-4D97-AF65-F5344CB8AC3E}">
        <p14:creationId xmlns:p14="http://schemas.microsoft.com/office/powerpoint/2010/main" val="11707940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409252" y="304800"/>
            <a:ext cx="3555236" cy="1612032"/>
          </a:xfrm>
        </p:spPr>
        <p:txBody>
          <a:bodyPr/>
          <a:lstStyle/>
          <a:p>
            <a:pPr algn="l"/>
            <a:r>
              <a:rPr lang="en-US" sz="2800" b="1" dirty="0">
                <a:solidFill>
                  <a:srgbClr val="0070C0"/>
                </a:solidFill>
                <a:latin typeface="Linux Biolinum O" pitchFamily="50" charset="0"/>
                <a:ea typeface="Linux Biolinum O" pitchFamily="50" charset="0"/>
                <a:cs typeface="Linux Biolinum O" pitchFamily="50" charset="0"/>
              </a:rPr>
              <a:t>General engineering design procedures</a:t>
            </a:r>
            <a:endParaRPr lang="el-GR" sz="2800" b="1" dirty="0">
              <a:solidFill>
                <a:srgbClr val="0070C0"/>
              </a:solidFill>
              <a:latin typeface="Linux Biolinum O" pitchFamily="50" charset="0"/>
              <a:ea typeface="Linux Biolinum O" pitchFamily="50" charset="0"/>
              <a:cs typeface="Linux Biolinum O" pitchFamily="50" charset="0"/>
            </a:endParaRPr>
          </a:p>
        </p:txBody>
      </p:sp>
      <p:sp>
        <p:nvSpPr>
          <p:cNvPr id="5" name="Θέση αριθμού διαφάνειας 4"/>
          <p:cNvSpPr>
            <a:spLocks noGrp="1"/>
          </p:cNvSpPr>
          <p:nvPr>
            <p:ph type="sldNum" sz="quarter" idx="11"/>
          </p:nvPr>
        </p:nvSpPr>
        <p:spPr/>
        <p:txBody>
          <a:bodyPr/>
          <a:lstStyle/>
          <a:p>
            <a:pPr>
              <a:defRPr/>
            </a:pPr>
            <a:fld id="{B48EF106-218F-4541-A85A-1517D476379B}" type="slidenum">
              <a:rPr lang="el-GR" smtClean="0"/>
              <a:pPr>
                <a:defRPr/>
              </a:pPr>
              <a:t>9</a:t>
            </a:fld>
            <a:endParaRPr lang="el-GR" dirty="0"/>
          </a:p>
        </p:txBody>
      </p:sp>
      <p:pic>
        <p:nvPicPr>
          <p:cNvPr id="6" name="Εικόνα 5"/>
          <p:cNvPicPr>
            <a:picLocks noChangeAspect="1"/>
          </p:cNvPicPr>
          <p:nvPr/>
        </p:nvPicPr>
        <p:blipFill>
          <a:blip r:embed="rId2"/>
          <a:stretch>
            <a:fillRect/>
          </a:stretch>
        </p:blipFill>
        <p:spPr>
          <a:xfrm>
            <a:off x="879488" y="0"/>
            <a:ext cx="4529764" cy="6858000"/>
          </a:xfrm>
          <a:prstGeom prst="rect">
            <a:avLst/>
          </a:prstGeom>
        </p:spPr>
      </p:pic>
    </p:spTree>
    <p:extLst>
      <p:ext uri="{BB962C8B-B14F-4D97-AF65-F5344CB8AC3E}">
        <p14:creationId xmlns:p14="http://schemas.microsoft.com/office/powerpoint/2010/main" val="1966848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TotalTime>
  <Words>741</Words>
  <Application>Microsoft Office PowerPoint</Application>
  <PresentationFormat>On-screen Show (4:3)</PresentationFormat>
  <Paragraphs>75</Paragraphs>
  <Slides>17</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6" baseType="lpstr">
      <vt:lpstr>Arno Pro Caption</vt:lpstr>
      <vt:lpstr>Comic Sans MS</vt:lpstr>
      <vt:lpstr>Courier New</vt:lpstr>
      <vt:lpstr>Georgia</vt:lpstr>
      <vt:lpstr>Linux Biolinum</vt:lpstr>
      <vt:lpstr>Linux Biolinum O</vt:lpstr>
      <vt:lpstr>Times New Roman</vt:lpstr>
      <vt:lpstr>Προεπιλεγμένη σχεδίαση</vt:lpstr>
      <vt:lpstr>Microsoft Excel Worksheet</vt:lpstr>
      <vt:lpstr>ΑΡΙΘΜΗΤΙΚΗ ΑΝΑΛΥΣΗ</vt:lpstr>
      <vt:lpstr>Link MS Teams</vt:lpstr>
      <vt:lpstr>ΧΡΟΝΟΔΙΑΓΡΑΜΜΑ ΕΞΑΜΗΝΟΥ</vt:lpstr>
      <vt:lpstr>ΠΡΟΓΡΑΜΜΑΤΙΣΜΟΣ ΥΛΗΣ </vt:lpstr>
      <vt:lpstr>ΥΠΟΧΡΕΩΣΕΙΣ ΦΟΙΤΗΤΩΝ - ΦΟΙΤΗΤΡΙΩΝ</vt:lpstr>
      <vt:lpstr>ΤΡΟΠΟΣ ΒΑΘΜΟΛΟΓΗΣΗΣ</vt:lpstr>
      <vt:lpstr>ΔΙΔΑΚΤΙΚΟ ΥΛΙΚΟ</vt:lpstr>
      <vt:lpstr>Role of engineering analysis in the solution of engineering problems</vt:lpstr>
      <vt:lpstr>General engineering design procedures</vt:lpstr>
      <vt:lpstr>Four-stage engineering analysis in general engineering design process</vt:lpstr>
      <vt:lpstr>The role of mathematical modeling in engineering analysis</vt:lpstr>
      <vt:lpstr>Numerical solution methods (1)</vt:lpstr>
      <vt:lpstr>Numerical solution methods (2)</vt:lpstr>
      <vt:lpstr>Numerical solution methods (3)</vt:lpstr>
      <vt:lpstr>PowerPoint Presentation</vt:lpstr>
      <vt:lpstr>PowerPoint Presentation</vt:lpstr>
      <vt:lpstr>PowerPoint Presentation</vt:lpstr>
    </vt:vector>
  </TitlesOfParts>
  <Company>ΒΕΡΕΝΙΚΗ</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ΣΤΕΦΑΝΟΣ</dc:creator>
  <cp:lastModifiedBy>Λογαριασμός Microsoft</cp:lastModifiedBy>
  <cp:revision>139</cp:revision>
  <dcterms:created xsi:type="dcterms:W3CDTF">2003-09-21T16:57:34Z</dcterms:created>
  <dcterms:modified xsi:type="dcterms:W3CDTF">2024-02-25T06:29:44Z</dcterms:modified>
</cp:coreProperties>
</file>