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tags/tag10.xml" ContentType="application/vnd.openxmlformats-officedocument.presentationml.tags+xml"/>
  <Override PartName="/ppt/notesSlides/notesSlide22.xml" ContentType="application/vnd.openxmlformats-officedocument.presentationml.notesSlide+xml"/>
  <Override PartName="/ppt/tags/tag11.xml" ContentType="application/vnd.openxmlformats-officedocument.presentationml.tags+xml"/>
  <Override PartName="/ppt/notesSlides/notesSlide23.xml" ContentType="application/vnd.openxmlformats-officedocument.presentationml.notesSlide+xml"/>
  <Override PartName="/ppt/tags/tag12.xml" ContentType="application/vnd.openxmlformats-officedocument.presentationml.tags+xml"/>
  <Override PartName="/ppt/notesSlides/notesSlide24.xml" ContentType="application/vnd.openxmlformats-officedocument.presentationml.notesSlide+xml"/>
  <Override PartName="/ppt/tags/tag13.xml" ContentType="application/vnd.openxmlformats-officedocument.presentationml.tags+xml"/>
  <Override PartName="/ppt/notesSlides/notesSlide25.xml" ContentType="application/vnd.openxmlformats-officedocument.presentationml.notesSlide+xml"/>
  <Override PartName="/ppt/tags/tag14.xml" ContentType="application/vnd.openxmlformats-officedocument.presentationml.tags+xml"/>
  <Override PartName="/ppt/notesSlides/notesSlide26.xml" ContentType="application/vnd.openxmlformats-officedocument.presentationml.notesSlide+xml"/>
  <Override PartName="/ppt/tags/tag15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6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7.xml" ContentType="application/vnd.openxmlformats-officedocument.presentationml.tags+xml"/>
  <Override PartName="/ppt/notesSlides/notesSlide31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19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0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3" r:id="rId2"/>
  </p:sldMasterIdLst>
  <p:notesMasterIdLst>
    <p:notesMasterId r:id="rId64"/>
  </p:notesMasterIdLst>
  <p:handoutMasterIdLst>
    <p:handoutMasterId r:id="rId65"/>
  </p:handoutMasterIdLst>
  <p:sldIdLst>
    <p:sldId id="259" r:id="rId3"/>
    <p:sldId id="291" r:id="rId4"/>
    <p:sldId id="261" r:id="rId5"/>
    <p:sldId id="321" r:id="rId6"/>
    <p:sldId id="262" r:id="rId7"/>
    <p:sldId id="270" r:id="rId8"/>
    <p:sldId id="271" r:id="rId9"/>
    <p:sldId id="292" r:id="rId10"/>
    <p:sldId id="284" r:id="rId11"/>
    <p:sldId id="285" r:id="rId12"/>
    <p:sldId id="293" r:id="rId13"/>
    <p:sldId id="272" r:id="rId14"/>
    <p:sldId id="287" r:id="rId15"/>
    <p:sldId id="286" r:id="rId16"/>
    <p:sldId id="273" r:id="rId17"/>
    <p:sldId id="274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6" r:id="rId40"/>
    <p:sldId id="317" r:id="rId41"/>
    <p:sldId id="318" r:id="rId42"/>
    <p:sldId id="319" r:id="rId43"/>
    <p:sldId id="320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996600"/>
    <a:srgbClr val="FF9900"/>
    <a:srgbClr val="663300"/>
    <a:srgbClr val="894400"/>
    <a:srgbClr val="A45100"/>
    <a:srgbClr val="B7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141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18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4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4.xml"/><Relationship Id="rId2" Type="http://schemas.openxmlformats.org/officeDocument/2006/relationships/slide" Target="slides/slide9.xml"/><Relationship Id="rId1" Type="http://schemas.openxmlformats.org/officeDocument/2006/relationships/slide" Target="slides/slide1.xml"/><Relationship Id="rId4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93.wmf"/><Relationship Id="rId4" Type="http://schemas.openxmlformats.org/officeDocument/2006/relationships/image" Target="../media/image105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95.wmf"/><Relationship Id="rId7" Type="http://schemas.openxmlformats.org/officeDocument/2006/relationships/image" Target="../media/image119.wmf"/><Relationship Id="rId2" Type="http://schemas.openxmlformats.org/officeDocument/2006/relationships/image" Target="../media/image115.wmf"/><Relationship Id="rId1" Type="http://schemas.openxmlformats.org/officeDocument/2006/relationships/image" Target="../media/image93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4" Type="http://schemas.openxmlformats.org/officeDocument/2006/relationships/image" Target="../media/image12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10" Type="http://schemas.openxmlformats.org/officeDocument/2006/relationships/image" Target="../media/image136.wmf"/><Relationship Id="rId4" Type="http://schemas.openxmlformats.org/officeDocument/2006/relationships/image" Target="../media/image130.wmf"/><Relationship Id="rId9" Type="http://schemas.openxmlformats.org/officeDocument/2006/relationships/image" Target="../media/image135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image" Target="../media/image131.wmf"/><Relationship Id="rId7" Type="http://schemas.openxmlformats.org/officeDocument/2006/relationships/image" Target="../media/image128.wmf"/><Relationship Id="rId2" Type="http://schemas.openxmlformats.org/officeDocument/2006/relationships/image" Target="../media/image129.wmf"/><Relationship Id="rId1" Type="http://schemas.openxmlformats.org/officeDocument/2006/relationships/image" Target="../media/image127.wmf"/><Relationship Id="rId6" Type="http://schemas.openxmlformats.org/officeDocument/2006/relationships/image" Target="../media/image138.wmf"/><Relationship Id="rId11" Type="http://schemas.openxmlformats.org/officeDocument/2006/relationships/image" Target="../media/image136.wmf"/><Relationship Id="rId5" Type="http://schemas.openxmlformats.org/officeDocument/2006/relationships/image" Target="../media/image135.wmf"/><Relationship Id="rId10" Type="http://schemas.openxmlformats.org/officeDocument/2006/relationships/image" Target="../media/image134.wmf"/><Relationship Id="rId4" Type="http://schemas.openxmlformats.org/officeDocument/2006/relationships/image" Target="../media/image133.wmf"/><Relationship Id="rId9" Type="http://schemas.openxmlformats.org/officeDocument/2006/relationships/image" Target="../media/image1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image" Target="../media/image141.wmf"/><Relationship Id="rId7" Type="http://schemas.openxmlformats.org/officeDocument/2006/relationships/image" Target="../media/image145.wmf"/><Relationship Id="rId2" Type="http://schemas.openxmlformats.org/officeDocument/2006/relationships/image" Target="../media/image140.wmf"/><Relationship Id="rId1" Type="http://schemas.openxmlformats.org/officeDocument/2006/relationships/image" Target="../media/image139.emf"/><Relationship Id="rId6" Type="http://schemas.openxmlformats.org/officeDocument/2006/relationships/image" Target="../media/image144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emf"/><Relationship Id="rId1" Type="http://schemas.openxmlformats.org/officeDocument/2006/relationships/image" Target="../media/image80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emf"/><Relationship Id="rId1" Type="http://schemas.openxmlformats.org/officeDocument/2006/relationships/image" Target="../media/image80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emf"/><Relationship Id="rId5" Type="http://schemas.openxmlformats.org/officeDocument/2006/relationships/image" Target="../media/image164.wmf"/><Relationship Id="rId4" Type="http://schemas.openxmlformats.org/officeDocument/2006/relationships/image" Target="../media/image163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image" Target="../media/image34.wmf"/><Relationship Id="rId1" Type="http://schemas.openxmlformats.org/officeDocument/2006/relationships/image" Target="../media/image2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8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wmf"/><Relationship Id="rId1" Type="http://schemas.openxmlformats.org/officeDocument/2006/relationships/image" Target="../media/image16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emf"/><Relationship Id="rId1" Type="http://schemas.openxmlformats.org/officeDocument/2006/relationships/image" Target="../media/image174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wmf"/><Relationship Id="rId1" Type="http://schemas.openxmlformats.org/officeDocument/2006/relationships/image" Target="../media/image179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wmf"/><Relationship Id="rId1" Type="http://schemas.openxmlformats.org/officeDocument/2006/relationships/image" Target="../media/image169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6" Type="http://schemas.openxmlformats.org/officeDocument/2006/relationships/image" Target="../media/image189.wmf"/><Relationship Id="rId5" Type="http://schemas.openxmlformats.org/officeDocument/2006/relationships/image" Target="../media/image188.wmf"/><Relationship Id="rId4" Type="http://schemas.openxmlformats.org/officeDocument/2006/relationships/image" Target="../media/image18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Relationship Id="rId1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41.wmf"/><Relationship Id="rId16" Type="http://schemas.openxmlformats.org/officeDocument/2006/relationships/image" Target="../media/image55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5" Type="http://schemas.openxmlformats.org/officeDocument/2006/relationships/image" Target="../media/image5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Relationship Id="rId14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FB599E0F-AE50-46E5-9D4F-AB2B6F9B2F0F}" type="datetime1">
              <a:rPr lang="en-US"/>
              <a:pPr>
                <a:defRPr/>
              </a:pPr>
              <a:t>3/27/2024</a:t>
            </a:fld>
            <a:endParaRPr lang="en-US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CCCFAC3-5290-4C32-BD40-CD07F5DA3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20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653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89610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79000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536585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117385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4025406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517798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848258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799985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607532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719986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13133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997020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22059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264393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696011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129126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688357B1-6C92-4DCA-B0CA-5040D6637CEF}" type="slidenum">
              <a:rPr lang="en-US" altLang="el-GR" sz="1300">
                <a:latin typeface="Arial" charset="0"/>
              </a:rPr>
              <a:pPr algn="r" eaLnBrk="1" hangingPunct="1"/>
              <a:t>29</a:t>
            </a:fld>
            <a:endParaRPr lang="en-US" altLang="el-GR" sz="1300">
              <a:latin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7613" y="6858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61" tIns="48331" rIns="96661" bIns="48331"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904290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DB42B83A-2923-4B92-A30E-AF600310D9C2}" type="slidenum">
              <a:rPr lang="en-US" altLang="el-GR" sz="1300">
                <a:latin typeface="Arial" charset="0"/>
              </a:rPr>
              <a:pPr algn="r" eaLnBrk="1" hangingPunct="1"/>
              <a:t>30</a:t>
            </a:fld>
            <a:endParaRPr lang="en-US" altLang="el-GR" sz="1300">
              <a:latin typeface="Arial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7613" y="6858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61" tIns="48331" rIns="96661" bIns="48331"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42401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64082EC1-9870-4A59-AD93-ECA09CB528A7}" type="slidenum">
              <a:rPr lang="en-US" altLang="el-GR" sz="1300">
                <a:latin typeface="Arial" charset="0"/>
              </a:rPr>
              <a:pPr algn="r" eaLnBrk="1" hangingPunct="1"/>
              <a:t>31</a:t>
            </a:fld>
            <a:endParaRPr lang="en-US" altLang="el-GR" sz="1300">
              <a:latin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61" tIns="48331" rIns="96661" bIns="48331"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568217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FF351E9-1116-4C67-9769-E905DDE2DFAD}" type="slidenum">
              <a:rPr lang="en-US" altLang="el-GR" sz="1300">
                <a:latin typeface="Arial" charset="0"/>
              </a:rPr>
              <a:pPr algn="r" eaLnBrk="1" hangingPunct="1"/>
              <a:t>32</a:t>
            </a:fld>
            <a:endParaRPr lang="en-US" altLang="el-GR" sz="1300">
              <a:latin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61" tIns="48331" rIns="96661" bIns="48331"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602900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61" tIns="48331" rIns="96661" bIns="48331"/>
          <a:lstStyle/>
          <a:p>
            <a:pPr eaLnBrk="1" hangingPunct="1"/>
            <a:endParaRPr lang="el-GR" altLang="el-GR" smtClean="0"/>
          </a:p>
        </p:txBody>
      </p:sp>
      <p:sp>
        <p:nvSpPr>
          <p:cNvPr id="118788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ED6756EC-1DD6-48C5-9962-1363D436E01D}" type="slidenum">
              <a:rPr lang="en-US" altLang="el-GR" sz="1300">
                <a:latin typeface="Arial" charset="0"/>
              </a:rPr>
              <a:pPr algn="r" eaLnBrk="1" hangingPunct="1"/>
              <a:t>33</a:t>
            </a:fld>
            <a:endParaRPr lang="en-US" altLang="el-GR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082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DD6FFE3F-52C8-452A-8C04-83E86847F1B9}" type="slidenum">
              <a:rPr lang="en-US" altLang="el-GR" sz="1300">
                <a:latin typeface="Arial" charset="0"/>
              </a:rPr>
              <a:pPr algn="r" eaLnBrk="1" hangingPunct="1"/>
              <a:t>34</a:t>
            </a:fld>
            <a:endParaRPr lang="en-US" altLang="el-GR" sz="1300">
              <a:latin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61" tIns="48331" rIns="96661" bIns="48331"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02539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4159570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195655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176029B2-A094-4680-B9BE-B1E06C801446}" type="slidenum">
              <a:rPr lang="en-US" altLang="el-GR" sz="1300">
                <a:latin typeface="Arial" charset="0"/>
              </a:rPr>
              <a:pPr algn="r" eaLnBrk="1" hangingPunct="1"/>
              <a:t>36</a:t>
            </a:fld>
            <a:endParaRPr lang="en-US" altLang="el-GR" sz="1300">
              <a:latin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61" tIns="48331" rIns="96661" bIns="48331"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2435338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3E1E23DF-E6B0-4E6E-BCB8-1AC4049C14DB}" type="slidenum">
              <a:rPr lang="en-US" altLang="el-GR" sz="1300">
                <a:latin typeface="Arial" charset="0"/>
              </a:rPr>
              <a:pPr algn="r" eaLnBrk="1" hangingPunct="1"/>
              <a:t>37</a:t>
            </a:fld>
            <a:endParaRPr lang="en-US" altLang="el-GR" sz="1300">
              <a:latin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61" tIns="48331" rIns="96661" bIns="48331"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5685242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C6077D37-A70B-4D45-B38D-85DA5184305E}" type="slidenum">
              <a:rPr lang="en-US" altLang="el-GR" sz="1300">
                <a:latin typeface="Arial" charset="0"/>
              </a:rPr>
              <a:pPr algn="r" eaLnBrk="1" hangingPunct="1"/>
              <a:t>38</a:t>
            </a:fld>
            <a:endParaRPr lang="en-US" altLang="el-GR" sz="1300">
              <a:latin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61" tIns="48331" rIns="96661" bIns="48331"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5779580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260419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4149588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E90020BC-C2AE-49F6-8891-28C4EFD2DD06}" type="slidenum">
              <a:rPr lang="en-US" altLang="el-GR" sz="1300">
                <a:latin typeface="Arial" charset="0"/>
              </a:rPr>
              <a:pPr algn="r" eaLnBrk="1" hangingPunct="1"/>
              <a:t>41</a:t>
            </a:fld>
            <a:endParaRPr lang="en-US" altLang="el-GR" sz="1300"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7613" y="6858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61" tIns="48331" rIns="96661" bIns="48331"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6222311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7886630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387459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342868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780183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2584801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1217943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2799444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92172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552134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136538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778485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251703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39405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4927-7B95-4172-9DF5-B3A1166F8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7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4FDC6-5579-4EF4-8CE0-3EA24BF4A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3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5475" y="617538"/>
            <a:ext cx="1968500" cy="5478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17538"/>
            <a:ext cx="5756275" cy="5478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E4344-004F-48D2-90F1-29FD84767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3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466EC-460E-4A0F-83BA-76F0A3096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06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895FD-2E9E-403C-B921-6F5FC7EDC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48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BB620-A0D7-40D9-907F-0A830F638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84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EB4A-8542-495D-9CBF-607E8150B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13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ADFB2-4532-4B64-8230-ED57C88E4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45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E1769-5895-4EA0-A2CF-9A8E8212A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99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DF197-3608-485C-A101-4921BE3A1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9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AA778-2342-4C51-885B-57E2A992D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4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A6E33-81B0-48A6-91E4-419FB167A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69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51E9-6A4E-4393-822A-262E8AF43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52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75E3-6359-4367-A5F2-2E65C0F04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38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5475" y="617538"/>
            <a:ext cx="1968500" cy="5478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17538"/>
            <a:ext cx="5756275" cy="5478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D90AE-8B95-4FC2-A1FF-2DBEA5B45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08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11E9-1071-4625-905B-EF917FDC1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10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3526-09F2-4013-A153-43739BF4A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8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9794-AA1D-4D5D-A49F-72CF1A08F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1E9C-18C3-416A-89DE-88830AAF4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2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08B34-422C-4E20-890F-C92BB06AA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7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ABFB-1481-4B0C-9543-60D9B9263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0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462B4-BB7C-48A2-AB13-BAFEBC164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6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7D959-786B-4182-ABFD-DD0836B76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8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6E6CF-F962-4F22-BD2A-FA6652CEC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6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A9067-21F0-471E-BB5A-7254350BD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3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030" name="Group 1027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037" name="Rectangle 102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1038" name="Rectangle 1029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</p:grpSp>
        <p:grpSp>
          <p:nvGrpSpPr>
            <p:cNvPr id="1031" name="Group 1030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35" name="Rectangle 103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1036" name="Rectangle 1032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</p:grpSp>
        <p:sp>
          <p:nvSpPr>
            <p:cNvPr id="1032" name="Rectangle 103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33" name="Rectangle 103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34" name="Rectangle 103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26" name="Rectangle 10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E932B29-74F8-4CF8-99D1-5851F2BE1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kumimoji="1" lang="el-GR" altLang="el-G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09943"/>
            <a:ext cx="82762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458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dirty="0" smtClean="0"/>
              <a:t>Click to edit Master text styles</a:t>
            </a:r>
          </a:p>
          <a:p>
            <a:pPr lvl="1"/>
            <a:r>
              <a:rPr lang="en-US" altLang="el-GR" dirty="0" smtClean="0"/>
              <a:t>Second level</a:t>
            </a:r>
          </a:p>
          <a:p>
            <a:pPr lvl="2"/>
            <a:r>
              <a:rPr lang="en-US" altLang="el-GR" dirty="0" smtClean="0"/>
              <a:t>Third level</a:t>
            </a:r>
          </a:p>
          <a:p>
            <a:pPr lvl="3"/>
            <a:r>
              <a:rPr lang="en-US" altLang="el-GR" dirty="0" smtClean="0"/>
              <a:t>Fourth level</a:t>
            </a:r>
          </a:p>
          <a:p>
            <a:pPr lvl="4"/>
            <a:r>
              <a:rPr lang="en-US" altLang="el-GR" dirty="0" smtClean="0"/>
              <a:t>Fifth level</a:t>
            </a:r>
          </a:p>
        </p:txBody>
      </p:sp>
      <p:sp>
        <p:nvSpPr>
          <p:cNvPr id="1710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3638633-50DE-4FD0-9EEC-5D5E82E39A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anose="030F0702030302020204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Char char="•"/>
        <a:defRPr sz="2800">
          <a:solidFill>
            <a:schemeClr val="tx1"/>
          </a:solidFill>
          <a:latin typeface="Comic Sans MS" panose="030F0702030302020204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Char char="•"/>
        <a:defRPr sz="2400">
          <a:solidFill>
            <a:schemeClr val="tx1"/>
          </a:solidFill>
          <a:latin typeface="Comic Sans MS" panose="030F0702030302020204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Char char="•"/>
        <a:defRPr sz="2000">
          <a:solidFill>
            <a:schemeClr val="tx1"/>
          </a:solidFill>
          <a:latin typeface="Comic Sans MS" panose="030F0702030302020204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Char char="•"/>
        <a:defRPr sz="2000">
          <a:solidFill>
            <a:schemeClr val="tx1"/>
          </a:solidFill>
          <a:latin typeface="Comic Sans MS" panose="030F0702030302020204" pitchFamily="66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6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wmf"/><Relationship Id="rId18" Type="http://schemas.openxmlformats.org/officeDocument/2006/relationships/oleObject" Target="../embeddings/oleObject48.bin"/><Relationship Id="rId26" Type="http://schemas.openxmlformats.org/officeDocument/2006/relationships/oleObject" Target="../embeddings/oleObject52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48.wmf"/><Relationship Id="rId34" Type="http://schemas.openxmlformats.org/officeDocument/2006/relationships/oleObject" Target="../embeddings/oleObject56.bin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46.wmf"/><Relationship Id="rId25" Type="http://schemas.openxmlformats.org/officeDocument/2006/relationships/image" Target="../media/image50.wmf"/><Relationship Id="rId33" Type="http://schemas.openxmlformats.org/officeDocument/2006/relationships/image" Target="../media/image54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29" Type="http://schemas.openxmlformats.org/officeDocument/2006/relationships/image" Target="../media/image52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51.bin"/><Relationship Id="rId32" Type="http://schemas.openxmlformats.org/officeDocument/2006/relationships/oleObject" Target="../embeddings/oleObject55.bin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23" Type="http://schemas.openxmlformats.org/officeDocument/2006/relationships/image" Target="../media/image49.wmf"/><Relationship Id="rId28" Type="http://schemas.openxmlformats.org/officeDocument/2006/relationships/oleObject" Target="../embeddings/oleObject53.bin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47.wmf"/><Relationship Id="rId31" Type="http://schemas.openxmlformats.org/officeDocument/2006/relationships/image" Target="../media/image53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Relationship Id="rId27" Type="http://schemas.openxmlformats.org/officeDocument/2006/relationships/image" Target="../media/image51.wmf"/><Relationship Id="rId30" Type="http://schemas.openxmlformats.org/officeDocument/2006/relationships/oleObject" Target="../embeddings/oleObject54.bin"/><Relationship Id="rId35" Type="http://schemas.openxmlformats.org/officeDocument/2006/relationships/image" Target="../media/image55.wmf"/><Relationship Id="rId8" Type="http://schemas.openxmlformats.org/officeDocument/2006/relationships/oleObject" Target="../embeddings/oleObject4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6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1.emf"/><Relationship Id="rId4" Type="http://schemas.openxmlformats.org/officeDocument/2006/relationships/oleObject" Target="../embeddings/Microsoft_Word_97_-_2003_Document1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6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8.wmf"/><Relationship Id="rId2" Type="http://schemas.openxmlformats.org/officeDocument/2006/relationships/tags" Target="../tags/tag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68.bin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6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71.wmf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73.bin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5.emf"/><Relationship Id="rId2" Type="http://schemas.openxmlformats.org/officeDocument/2006/relationships/tags" Target="../tags/tag4.xml"/><Relationship Id="rId16" Type="http://schemas.openxmlformats.org/officeDocument/2006/relationships/image" Target="../media/image77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74.emf"/><Relationship Id="rId4" Type="http://schemas.openxmlformats.org/officeDocument/2006/relationships/notesSlide" Target="../notesSlides/notesSlide16.xml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7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slideLayout" Target="../slideLayouts/slideLayout24.xml"/><Relationship Id="rId7" Type="http://schemas.openxmlformats.org/officeDocument/2006/relationships/oleObject" Target="../embeddings/oleObject75.bin"/><Relationship Id="rId2" Type="http://schemas.openxmlformats.org/officeDocument/2006/relationships/tags" Target="../tags/tag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10" Type="http://schemas.openxmlformats.org/officeDocument/2006/relationships/image" Target="../media/image79.wmf"/><Relationship Id="rId4" Type="http://schemas.openxmlformats.org/officeDocument/2006/relationships/notesSlide" Target="../notesSlides/notesSlide17.xml"/><Relationship Id="rId9" Type="http://schemas.openxmlformats.org/officeDocument/2006/relationships/oleObject" Target="../embeddings/oleObject7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1.wmf"/><Relationship Id="rId2" Type="http://schemas.openxmlformats.org/officeDocument/2006/relationships/tags" Target="../tags/tag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77.bin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83.e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78.bin"/><Relationship Id="rId12" Type="http://schemas.openxmlformats.org/officeDocument/2006/relationships/oleObject" Target="../embeddings/oleObject82.bin"/><Relationship Id="rId2" Type="http://schemas.openxmlformats.org/officeDocument/2006/relationships/tags" Target="../tags/tag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6.png"/><Relationship Id="rId11" Type="http://schemas.openxmlformats.org/officeDocument/2006/relationships/oleObject" Target="../embeddings/oleObject81.bin"/><Relationship Id="rId5" Type="http://schemas.openxmlformats.org/officeDocument/2006/relationships/image" Target="../media/image85.wmf"/><Relationship Id="rId15" Type="http://schemas.openxmlformats.org/officeDocument/2006/relationships/image" Target="../media/image84.emf"/><Relationship Id="rId10" Type="http://schemas.openxmlformats.org/officeDocument/2006/relationships/oleObject" Target="../embeddings/oleObject80.bin"/><Relationship Id="rId4" Type="http://schemas.openxmlformats.org/officeDocument/2006/relationships/notesSlide" Target="../notesSlides/notesSlide19.xml"/><Relationship Id="rId9" Type="http://schemas.openxmlformats.org/officeDocument/2006/relationships/oleObject" Target="../embeddings/oleObject79.bin"/><Relationship Id="rId14" Type="http://schemas.openxmlformats.org/officeDocument/2006/relationships/oleObject" Target="../embeddings/oleObject8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86.png"/><Relationship Id="rId4" Type="http://schemas.openxmlformats.org/officeDocument/2006/relationships/image" Target="../media/image8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89.png"/><Relationship Id="rId4" Type="http://schemas.openxmlformats.org/officeDocument/2006/relationships/image" Target="../media/image8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5" Type="http://schemas.openxmlformats.org/officeDocument/2006/relationships/image" Target="../media/image90.wmf"/><Relationship Id="rId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oleObject" Target="../embeddings/oleObject89.bin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88.bin"/><Relationship Id="rId2" Type="http://schemas.openxmlformats.org/officeDocument/2006/relationships/tags" Target="../tags/tag1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4.bin"/><Relationship Id="rId11" Type="http://schemas.openxmlformats.org/officeDocument/2006/relationships/oleObject" Target="../embeddings/oleObject87.bin"/><Relationship Id="rId5" Type="http://schemas.openxmlformats.org/officeDocument/2006/relationships/image" Target="../media/image86.png"/><Relationship Id="rId10" Type="http://schemas.openxmlformats.org/officeDocument/2006/relationships/oleObject" Target="../embeddings/oleObject86.bin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9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90.bin"/><Relationship Id="rId2" Type="http://schemas.openxmlformats.org/officeDocument/2006/relationships/tags" Target="../tags/tag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10" Type="http://schemas.openxmlformats.org/officeDocument/2006/relationships/image" Target="../media/image79.wmf"/><Relationship Id="rId4" Type="http://schemas.openxmlformats.org/officeDocument/2006/relationships/notesSlide" Target="../notesSlides/notesSlide24.xml"/><Relationship Id="rId9" Type="http://schemas.openxmlformats.org/officeDocument/2006/relationships/oleObject" Target="../embeddings/oleObject9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96.bin"/><Relationship Id="rId18" Type="http://schemas.openxmlformats.org/officeDocument/2006/relationships/image" Target="../media/image99.wmf"/><Relationship Id="rId3" Type="http://schemas.openxmlformats.org/officeDocument/2006/relationships/slideLayout" Target="../slideLayouts/slideLayout18.xml"/><Relationship Id="rId21" Type="http://schemas.openxmlformats.org/officeDocument/2006/relationships/oleObject" Target="../embeddings/oleObject100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98.bin"/><Relationship Id="rId2" Type="http://schemas.openxmlformats.org/officeDocument/2006/relationships/tags" Target="../tags/tag13.xml"/><Relationship Id="rId16" Type="http://schemas.openxmlformats.org/officeDocument/2006/relationships/image" Target="../media/image98.wmf"/><Relationship Id="rId20" Type="http://schemas.openxmlformats.org/officeDocument/2006/relationships/image" Target="../media/image100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95.bin"/><Relationship Id="rId24" Type="http://schemas.openxmlformats.org/officeDocument/2006/relationships/image" Target="../media/image102.wmf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7.bin"/><Relationship Id="rId23" Type="http://schemas.openxmlformats.org/officeDocument/2006/relationships/oleObject" Target="../embeddings/oleObject101.bin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99.bin"/><Relationship Id="rId4" Type="http://schemas.openxmlformats.org/officeDocument/2006/relationships/notesSlide" Target="../notesSlides/notesSlide25.xml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97.wmf"/><Relationship Id="rId22" Type="http://schemas.openxmlformats.org/officeDocument/2006/relationships/image" Target="../media/image10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image" Target="../media/image106.png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05.wmf"/><Relationship Id="rId2" Type="http://schemas.openxmlformats.org/officeDocument/2006/relationships/tags" Target="../tags/tag1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04.wmf"/><Relationship Id="rId4" Type="http://schemas.openxmlformats.org/officeDocument/2006/relationships/notesSlide" Target="../notesSlides/notesSlide26.xml"/><Relationship Id="rId9" Type="http://schemas.openxmlformats.org/officeDocument/2006/relationships/oleObject" Target="../embeddings/oleObject10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10.bin"/><Relationship Id="rId18" Type="http://schemas.openxmlformats.org/officeDocument/2006/relationships/image" Target="../media/image113.w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110.wmf"/><Relationship Id="rId17" Type="http://schemas.openxmlformats.org/officeDocument/2006/relationships/oleObject" Target="../embeddings/oleObject112.bin"/><Relationship Id="rId2" Type="http://schemas.openxmlformats.org/officeDocument/2006/relationships/tags" Target="../tags/tag15.xml"/><Relationship Id="rId16" Type="http://schemas.openxmlformats.org/officeDocument/2006/relationships/image" Target="../media/image112.wmf"/><Relationship Id="rId20" Type="http://schemas.openxmlformats.org/officeDocument/2006/relationships/image" Target="../media/image114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10" Type="http://schemas.openxmlformats.org/officeDocument/2006/relationships/image" Target="../media/image109.wmf"/><Relationship Id="rId19" Type="http://schemas.openxmlformats.org/officeDocument/2006/relationships/oleObject" Target="../embeddings/oleObject113.bin"/><Relationship Id="rId4" Type="http://schemas.openxmlformats.org/officeDocument/2006/relationships/notesSlide" Target="../notesSlides/notesSlide27.xml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11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image" Target="../media/image117.wmf"/><Relationship Id="rId18" Type="http://schemas.openxmlformats.org/officeDocument/2006/relationships/oleObject" Target="../embeddings/oleObject121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118.bin"/><Relationship Id="rId17" Type="http://schemas.openxmlformats.org/officeDocument/2006/relationships/image" Target="../media/image119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20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5.bin"/><Relationship Id="rId11" Type="http://schemas.openxmlformats.org/officeDocument/2006/relationships/image" Target="../media/image116.wmf"/><Relationship Id="rId5" Type="http://schemas.openxmlformats.org/officeDocument/2006/relationships/image" Target="../media/image93.wmf"/><Relationship Id="rId15" Type="http://schemas.openxmlformats.org/officeDocument/2006/relationships/image" Target="../media/image118.wmf"/><Relationship Id="rId10" Type="http://schemas.openxmlformats.org/officeDocument/2006/relationships/oleObject" Target="../embeddings/oleObject117.bin"/><Relationship Id="rId19" Type="http://schemas.openxmlformats.org/officeDocument/2006/relationships/image" Target="../media/image120.wmf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19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24.wmf"/><Relationship Id="rId2" Type="http://schemas.openxmlformats.org/officeDocument/2006/relationships/tags" Target="../tags/tag1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123.wmf"/><Relationship Id="rId4" Type="http://schemas.openxmlformats.org/officeDocument/2006/relationships/notesSlide" Target="../notesSlides/notesSlide29.xml"/><Relationship Id="rId9" Type="http://schemas.openxmlformats.org/officeDocument/2006/relationships/oleObject" Target="../embeddings/oleObject12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12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27.bin"/><Relationship Id="rId4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oleObject" Target="../embeddings/oleObject132.bin"/><Relationship Id="rId18" Type="http://schemas.openxmlformats.org/officeDocument/2006/relationships/image" Target="../media/image133.wmf"/><Relationship Id="rId3" Type="http://schemas.openxmlformats.org/officeDocument/2006/relationships/slideLayout" Target="../slideLayouts/slideLayout18.xml"/><Relationship Id="rId21" Type="http://schemas.openxmlformats.org/officeDocument/2006/relationships/oleObject" Target="../embeddings/oleObject136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30.wmf"/><Relationship Id="rId17" Type="http://schemas.openxmlformats.org/officeDocument/2006/relationships/oleObject" Target="../embeddings/oleObject134.bin"/><Relationship Id="rId25" Type="http://schemas.openxmlformats.org/officeDocument/2006/relationships/image" Target="../media/image137.png"/><Relationship Id="rId2" Type="http://schemas.openxmlformats.org/officeDocument/2006/relationships/tags" Target="../tags/tag19.xml"/><Relationship Id="rId16" Type="http://schemas.openxmlformats.org/officeDocument/2006/relationships/image" Target="../media/image132.wmf"/><Relationship Id="rId20" Type="http://schemas.openxmlformats.org/officeDocument/2006/relationships/image" Target="../media/image134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7.wmf"/><Relationship Id="rId11" Type="http://schemas.openxmlformats.org/officeDocument/2006/relationships/oleObject" Target="../embeddings/oleObject131.bin"/><Relationship Id="rId24" Type="http://schemas.openxmlformats.org/officeDocument/2006/relationships/image" Target="../media/image136.wmf"/><Relationship Id="rId5" Type="http://schemas.openxmlformats.org/officeDocument/2006/relationships/oleObject" Target="../embeddings/oleObject128.bin"/><Relationship Id="rId15" Type="http://schemas.openxmlformats.org/officeDocument/2006/relationships/oleObject" Target="../embeddings/oleObject133.bin"/><Relationship Id="rId23" Type="http://schemas.openxmlformats.org/officeDocument/2006/relationships/oleObject" Target="../embeddings/oleObject137.bin"/><Relationship Id="rId10" Type="http://schemas.openxmlformats.org/officeDocument/2006/relationships/image" Target="../media/image129.wmf"/><Relationship Id="rId19" Type="http://schemas.openxmlformats.org/officeDocument/2006/relationships/oleObject" Target="../embeddings/oleObject135.bin"/><Relationship Id="rId4" Type="http://schemas.openxmlformats.org/officeDocument/2006/relationships/notesSlide" Target="../notesSlides/notesSlide33.xml"/><Relationship Id="rId9" Type="http://schemas.openxmlformats.org/officeDocument/2006/relationships/oleObject" Target="../embeddings/oleObject130.bin"/><Relationship Id="rId14" Type="http://schemas.openxmlformats.org/officeDocument/2006/relationships/image" Target="../media/image131.wmf"/><Relationship Id="rId22" Type="http://schemas.openxmlformats.org/officeDocument/2006/relationships/image" Target="../media/image135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13" Type="http://schemas.openxmlformats.org/officeDocument/2006/relationships/image" Target="../media/image135.wmf"/><Relationship Id="rId18" Type="http://schemas.openxmlformats.org/officeDocument/2006/relationships/oleObject" Target="../embeddings/oleObject145.bin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132.wmf"/><Relationship Id="rId7" Type="http://schemas.openxmlformats.org/officeDocument/2006/relationships/image" Target="../media/image129.wmf"/><Relationship Id="rId12" Type="http://schemas.openxmlformats.org/officeDocument/2006/relationships/oleObject" Target="../embeddings/oleObject142.bin"/><Relationship Id="rId17" Type="http://schemas.openxmlformats.org/officeDocument/2006/relationships/image" Target="../media/image128.wmf"/><Relationship Id="rId25" Type="http://schemas.openxmlformats.org/officeDocument/2006/relationships/image" Target="../media/image13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44.bin"/><Relationship Id="rId20" Type="http://schemas.openxmlformats.org/officeDocument/2006/relationships/oleObject" Target="../embeddings/oleObject146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39.bin"/><Relationship Id="rId11" Type="http://schemas.openxmlformats.org/officeDocument/2006/relationships/image" Target="../media/image133.wmf"/><Relationship Id="rId24" Type="http://schemas.openxmlformats.org/officeDocument/2006/relationships/oleObject" Target="../embeddings/oleObject148.bin"/><Relationship Id="rId5" Type="http://schemas.openxmlformats.org/officeDocument/2006/relationships/image" Target="../media/image127.wmf"/><Relationship Id="rId15" Type="http://schemas.openxmlformats.org/officeDocument/2006/relationships/image" Target="../media/image138.wmf"/><Relationship Id="rId23" Type="http://schemas.openxmlformats.org/officeDocument/2006/relationships/image" Target="../media/image134.wmf"/><Relationship Id="rId10" Type="http://schemas.openxmlformats.org/officeDocument/2006/relationships/oleObject" Target="../embeddings/oleObject141.bin"/><Relationship Id="rId19" Type="http://schemas.openxmlformats.org/officeDocument/2006/relationships/image" Target="../media/image130.wmf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131.wmf"/><Relationship Id="rId14" Type="http://schemas.openxmlformats.org/officeDocument/2006/relationships/oleObject" Target="../embeddings/oleObject143.bin"/><Relationship Id="rId22" Type="http://schemas.openxmlformats.org/officeDocument/2006/relationships/oleObject" Target="../embeddings/oleObject14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image" Target="../media/image143.wmf"/><Relationship Id="rId18" Type="http://schemas.openxmlformats.org/officeDocument/2006/relationships/oleObject" Target="../embeddings/oleObject156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40.wmf"/><Relationship Id="rId12" Type="http://schemas.openxmlformats.org/officeDocument/2006/relationships/oleObject" Target="../embeddings/oleObject153.bin"/><Relationship Id="rId17" Type="http://schemas.openxmlformats.org/officeDocument/2006/relationships/image" Target="../media/image145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55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142.wmf"/><Relationship Id="rId5" Type="http://schemas.openxmlformats.org/officeDocument/2006/relationships/image" Target="../media/image139.emf"/><Relationship Id="rId15" Type="http://schemas.openxmlformats.org/officeDocument/2006/relationships/image" Target="../media/image144.wmf"/><Relationship Id="rId10" Type="http://schemas.openxmlformats.org/officeDocument/2006/relationships/oleObject" Target="../embeddings/oleObject152.bin"/><Relationship Id="rId19" Type="http://schemas.openxmlformats.org/officeDocument/2006/relationships/image" Target="../media/image146.wmf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141.wmf"/><Relationship Id="rId14" Type="http://schemas.openxmlformats.org/officeDocument/2006/relationships/oleObject" Target="../embeddings/oleObject15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158.bin"/><Relationship Id="rId2" Type="http://schemas.openxmlformats.org/officeDocument/2006/relationships/tags" Target="../tags/tag20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7.wmf"/><Relationship Id="rId5" Type="http://schemas.openxmlformats.org/officeDocument/2006/relationships/oleObject" Target="../embeddings/oleObject157.bin"/><Relationship Id="rId10" Type="http://schemas.openxmlformats.org/officeDocument/2006/relationships/image" Target="../media/image149.wmf"/><Relationship Id="rId4" Type="http://schemas.openxmlformats.org/officeDocument/2006/relationships/notesSlide" Target="../notesSlides/notesSlide36.xml"/><Relationship Id="rId9" Type="http://schemas.openxmlformats.org/officeDocument/2006/relationships/oleObject" Target="../embeddings/oleObject159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13" Type="http://schemas.openxmlformats.org/officeDocument/2006/relationships/image" Target="../media/image154.w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51.wmf"/><Relationship Id="rId12" Type="http://schemas.openxmlformats.org/officeDocument/2006/relationships/oleObject" Target="../embeddings/oleObject164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61.bin"/><Relationship Id="rId11" Type="http://schemas.openxmlformats.org/officeDocument/2006/relationships/image" Target="../media/image153.wmf"/><Relationship Id="rId5" Type="http://schemas.openxmlformats.org/officeDocument/2006/relationships/image" Target="../media/image150.wmf"/><Relationship Id="rId10" Type="http://schemas.openxmlformats.org/officeDocument/2006/relationships/oleObject" Target="../embeddings/oleObject163.bin"/><Relationship Id="rId4" Type="http://schemas.openxmlformats.org/officeDocument/2006/relationships/oleObject" Target="../embeddings/oleObject160.bin"/><Relationship Id="rId9" Type="http://schemas.openxmlformats.org/officeDocument/2006/relationships/image" Target="../media/image152.wmf"/><Relationship Id="rId14" Type="http://schemas.openxmlformats.org/officeDocument/2006/relationships/image" Target="../media/image1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66.bin"/><Relationship Id="rId5" Type="http://schemas.openxmlformats.org/officeDocument/2006/relationships/image" Target="../media/image80.wmf"/><Relationship Id="rId10" Type="http://schemas.openxmlformats.org/officeDocument/2006/relationships/image" Target="../media/image158.wmf"/><Relationship Id="rId4" Type="http://schemas.openxmlformats.org/officeDocument/2006/relationships/oleObject" Target="../embeddings/oleObject165.bin"/><Relationship Id="rId9" Type="http://schemas.openxmlformats.org/officeDocument/2006/relationships/oleObject" Target="../embeddings/oleObject16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7" Type="http://schemas.openxmlformats.org/officeDocument/2006/relationships/image" Target="../media/image15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Microsoft_Word_97_-_2003_Document3.doc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80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13" Type="http://schemas.openxmlformats.org/officeDocument/2006/relationships/image" Target="../media/image165.png"/><Relationship Id="rId3" Type="http://schemas.openxmlformats.org/officeDocument/2006/relationships/oleObject" Target="../embeddings/oleObject170.bin"/><Relationship Id="rId7" Type="http://schemas.openxmlformats.org/officeDocument/2006/relationships/oleObject" Target="../embeddings/oleObject172.bin"/><Relationship Id="rId12" Type="http://schemas.openxmlformats.org/officeDocument/2006/relationships/image" Target="../media/image164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61.wmf"/><Relationship Id="rId11" Type="http://schemas.openxmlformats.org/officeDocument/2006/relationships/oleObject" Target="../embeddings/oleObject174.bin"/><Relationship Id="rId5" Type="http://schemas.openxmlformats.org/officeDocument/2006/relationships/oleObject" Target="../embeddings/oleObject171.bin"/><Relationship Id="rId10" Type="http://schemas.openxmlformats.org/officeDocument/2006/relationships/image" Target="../media/image163.wmf"/><Relationship Id="rId4" Type="http://schemas.openxmlformats.org/officeDocument/2006/relationships/image" Target="../media/image160.emf"/><Relationship Id="rId9" Type="http://schemas.openxmlformats.org/officeDocument/2006/relationships/oleObject" Target="../embeddings/oleObject17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76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75.bin"/><Relationship Id="rId9" Type="http://schemas.openxmlformats.org/officeDocument/2006/relationships/image" Target="../media/image16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wm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3" Type="http://schemas.openxmlformats.org/officeDocument/2006/relationships/oleObject" Target="../embeddings/oleObject178.bin"/><Relationship Id="rId7" Type="http://schemas.openxmlformats.org/officeDocument/2006/relationships/image" Target="../media/image16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79.bin"/><Relationship Id="rId5" Type="http://schemas.openxmlformats.org/officeDocument/2006/relationships/image" Target="../media/image168.emf"/><Relationship Id="rId4" Type="http://schemas.openxmlformats.org/officeDocument/2006/relationships/oleObject" Target="../embeddings/Microsoft_Word_97_-_2003_Document4.doc"/><Relationship Id="rId9" Type="http://schemas.openxmlformats.org/officeDocument/2006/relationships/image" Target="../media/image170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71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82.bin"/><Relationship Id="rId5" Type="http://schemas.openxmlformats.org/officeDocument/2006/relationships/image" Target="../media/image161.wmf"/><Relationship Id="rId4" Type="http://schemas.openxmlformats.org/officeDocument/2006/relationships/oleObject" Target="../embeddings/oleObject18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73.emf"/><Relationship Id="rId4" Type="http://schemas.openxmlformats.org/officeDocument/2006/relationships/oleObject" Target="../embeddings/Microsoft_Word_97_-_2003_Document5.doc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75.emf"/><Relationship Id="rId5" Type="http://schemas.openxmlformats.org/officeDocument/2006/relationships/oleObject" Target="../embeddings/oleObject185.bin"/><Relationship Id="rId4" Type="http://schemas.openxmlformats.org/officeDocument/2006/relationships/image" Target="../media/image174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emf"/><Relationship Id="rId3" Type="http://schemas.openxmlformats.org/officeDocument/2006/relationships/oleObject" Target="../embeddings/oleObject186.bin"/><Relationship Id="rId7" Type="http://schemas.openxmlformats.org/officeDocument/2006/relationships/oleObject" Target="../embeddings/oleObject18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77.wmf"/><Relationship Id="rId5" Type="http://schemas.openxmlformats.org/officeDocument/2006/relationships/oleObject" Target="../embeddings/oleObject187.bin"/><Relationship Id="rId4" Type="http://schemas.openxmlformats.org/officeDocument/2006/relationships/image" Target="../media/image176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80.wmf"/><Relationship Id="rId5" Type="http://schemas.openxmlformats.org/officeDocument/2006/relationships/oleObject" Target="../embeddings/oleObject190.bin"/><Relationship Id="rId4" Type="http://schemas.openxmlformats.org/officeDocument/2006/relationships/image" Target="../media/image179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7" Type="http://schemas.openxmlformats.org/officeDocument/2006/relationships/image" Target="../media/image18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92.bin"/><Relationship Id="rId5" Type="http://schemas.openxmlformats.org/officeDocument/2006/relationships/image" Target="../media/image169.wmf"/><Relationship Id="rId4" Type="http://schemas.openxmlformats.org/officeDocument/2006/relationships/oleObject" Target="../embeddings/oleObject19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83.emf"/><Relationship Id="rId4" Type="http://schemas.openxmlformats.org/officeDocument/2006/relationships/oleObject" Target="../embeddings/Microsoft_Word_97_-_2003_Document6.doc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jpeg"/><Relationship Id="rId9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7.bin"/><Relationship Id="rId13" Type="http://schemas.openxmlformats.org/officeDocument/2006/relationships/oleObject" Target="../embeddings/oleObject200.bin"/><Relationship Id="rId3" Type="http://schemas.openxmlformats.org/officeDocument/2006/relationships/oleObject" Target="../embeddings/oleObject194.bin"/><Relationship Id="rId7" Type="http://schemas.openxmlformats.org/officeDocument/2006/relationships/oleObject" Target="../embeddings/oleObject196.bin"/><Relationship Id="rId12" Type="http://schemas.openxmlformats.org/officeDocument/2006/relationships/image" Target="../media/image187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89.w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85.wmf"/><Relationship Id="rId11" Type="http://schemas.openxmlformats.org/officeDocument/2006/relationships/oleObject" Target="../embeddings/oleObject199.bin"/><Relationship Id="rId5" Type="http://schemas.openxmlformats.org/officeDocument/2006/relationships/oleObject" Target="../embeddings/oleObject195.bin"/><Relationship Id="rId15" Type="http://schemas.openxmlformats.org/officeDocument/2006/relationships/oleObject" Target="../embeddings/oleObject201.bin"/><Relationship Id="rId10" Type="http://schemas.openxmlformats.org/officeDocument/2006/relationships/image" Target="../media/image186.wmf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198.bin"/><Relationship Id="rId14" Type="http://schemas.openxmlformats.org/officeDocument/2006/relationships/image" Target="../media/image188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2.bin"/><Relationship Id="rId26" Type="http://schemas.openxmlformats.org/officeDocument/2006/relationships/oleObject" Target="../embeddings/oleObject16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6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4.wmf"/><Relationship Id="rId25" Type="http://schemas.openxmlformats.org/officeDocument/2006/relationships/image" Target="../media/image1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wmf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23" Type="http://schemas.openxmlformats.org/officeDocument/2006/relationships/image" Target="../media/image17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6.jpe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26.bin"/><Relationship Id="rId26" Type="http://schemas.openxmlformats.org/officeDocument/2006/relationships/oleObject" Target="../embeddings/oleObject30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28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6.wmf"/><Relationship Id="rId25" Type="http://schemas.openxmlformats.org/officeDocument/2006/relationships/image" Target="../media/image30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32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3.wmf"/><Relationship Id="rId24" Type="http://schemas.openxmlformats.org/officeDocument/2006/relationships/oleObject" Target="../embeddings/oleObject29.bin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23" Type="http://schemas.openxmlformats.org/officeDocument/2006/relationships/image" Target="../media/image29.wmf"/><Relationship Id="rId28" Type="http://schemas.openxmlformats.org/officeDocument/2006/relationships/oleObject" Target="../embeddings/oleObject31.bin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7.wmf"/><Relationship Id="rId31" Type="http://schemas.openxmlformats.org/officeDocument/2006/relationships/image" Target="../media/image33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Relationship Id="rId27" Type="http://schemas.openxmlformats.org/officeDocument/2006/relationships/image" Target="../media/image31.wmf"/><Relationship Id="rId30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3873EB5-3F87-4805-85D2-228F214D26A5}" type="slidenum">
              <a:rPr lang="en-US" altLang="el-GR" sz="1400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pPr eaLnBrk="1" hangingPunct="1"/>
              <a:t>1</a:t>
            </a:fld>
            <a:endParaRPr lang="en-US" altLang="el-GR" sz="1400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066800" y="1143000"/>
            <a:ext cx="7315200" cy="2209800"/>
          </a:xfrm>
        </p:spPr>
        <p:txBody>
          <a:bodyPr/>
          <a:lstStyle/>
          <a:p>
            <a:r>
              <a:rPr lang="en-US" altLang="el-GR" b="1" dirty="0" smtClean="0">
                <a:latin typeface="Comic Sans MS" panose="030F0702030302020204" pitchFamily="66" charset="0"/>
              </a:rPr>
              <a:t>Interpolation</a:t>
            </a:r>
            <a:br>
              <a:rPr lang="en-US" altLang="el-GR" b="1" dirty="0" smtClean="0">
                <a:latin typeface="Comic Sans MS" panose="030F0702030302020204" pitchFamily="66" charset="0"/>
              </a:rPr>
            </a:br>
            <a:endParaRPr lang="en-US" altLang="el-GR" b="1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9B30D8E8-EA4E-42E4-B9AA-C08CF7E66F56}" type="slidenum">
              <a:rPr lang="en-US" altLang="el-GR"/>
              <a:pPr/>
              <a:t>10</a:t>
            </a:fld>
            <a:endParaRPr lang="en-US" altLang="el-GR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1"/>
            <a:ext cx="7993063" cy="609600"/>
          </a:xfrm>
        </p:spPr>
        <p:txBody>
          <a:bodyPr/>
          <a:lstStyle/>
          <a:p>
            <a:r>
              <a:rPr lang="en-US" altLang="el-GR" dirty="0" smtClean="0"/>
              <a:t>Quadratic Interpolation (cont.)</a:t>
            </a:r>
          </a:p>
        </p:txBody>
      </p:sp>
      <p:graphicFrame>
        <p:nvGraphicFramePr>
          <p:cNvPr id="378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010582"/>
              </p:ext>
            </p:extLst>
          </p:nvPr>
        </p:nvGraphicFramePr>
        <p:xfrm>
          <a:off x="5334000" y="1147763"/>
          <a:ext cx="3810000" cy="275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2" name="Mathcad" r:id="rId3" imgW="5153025" imgH="3724275" progId="Mathcad">
                  <p:embed/>
                </p:oleObj>
              </mc:Choice>
              <mc:Fallback>
                <p:oleObj name="Mathcad" r:id="rId3" imgW="5153025" imgH="3724275" progId="Mathcad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7763"/>
                        <a:ext cx="3810000" cy="275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407689"/>
              </p:ext>
            </p:extLst>
          </p:nvPr>
        </p:nvGraphicFramePr>
        <p:xfrm>
          <a:off x="304800" y="1371600"/>
          <a:ext cx="5168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3" name="Equation" r:id="rId5" imgW="2869920" imgH="253800" progId="Equation.DSMT4">
                  <p:embed/>
                </p:oleObj>
              </mc:Choice>
              <mc:Fallback>
                <p:oleObj name="Equation" r:id="rId5" imgW="286992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51689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557833"/>
              </p:ext>
            </p:extLst>
          </p:nvPr>
        </p:nvGraphicFramePr>
        <p:xfrm>
          <a:off x="277812" y="2003425"/>
          <a:ext cx="44704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4" name="Equation" r:id="rId7" imgW="2413000" imgH="241300" progId="Equation.3">
                  <p:embed/>
                </p:oleObj>
              </mc:Choice>
              <mc:Fallback>
                <p:oleObj name="Equation" r:id="rId7" imgW="24130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" y="2003425"/>
                        <a:ext cx="44704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43163"/>
              </p:ext>
            </p:extLst>
          </p:nvPr>
        </p:nvGraphicFramePr>
        <p:xfrm>
          <a:off x="887412" y="2613025"/>
          <a:ext cx="15621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5" name="Equation" r:id="rId9" imgW="825142" imgH="177723" progId="Equation.3">
                  <p:embed/>
                </p:oleObj>
              </mc:Choice>
              <mc:Fallback>
                <p:oleObj name="Equation" r:id="rId9" imgW="825142" imgH="17772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2" y="2613025"/>
                        <a:ext cx="15621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Box 10"/>
          <p:cNvSpPr txBox="1">
            <a:spLocks noChangeArrowheads="1"/>
          </p:cNvSpPr>
          <p:nvPr/>
        </p:nvSpPr>
        <p:spPr bwMode="auto">
          <a:xfrm>
            <a:off x="762000" y="4191000"/>
            <a:ext cx="784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altLang="el-GR" sz="2000" dirty="0">
                <a:latin typeface="Comic Sans MS" panose="030F0702030302020204" pitchFamily="66" charset="0"/>
              </a:rPr>
              <a:t>The absolute relative approximate error </a:t>
            </a:r>
            <a:r>
              <a:rPr lang="en-US" altLang="el-GR" sz="2000" dirty="0" smtClean="0">
                <a:latin typeface="Comic Sans MS" panose="030F0702030302020204" pitchFamily="66" charset="0"/>
              </a:rPr>
              <a:t>     obtained </a:t>
            </a:r>
            <a:r>
              <a:rPr lang="en-US" altLang="el-GR" sz="2000" dirty="0">
                <a:latin typeface="Comic Sans MS" panose="030F0702030302020204" pitchFamily="66" charset="0"/>
              </a:rPr>
              <a:t>between the results from the first and second order polynomial is</a:t>
            </a:r>
          </a:p>
        </p:txBody>
      </p:sp>
      <p:graphicFrame>
        <p:nvGraphicFramePr>
          <p:cNvPr id="378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88361"/>
              </p:ext>
            </p:extLst>
          </p:nvPr>
        </p:nvGraphicFramePr>
        <p:xfrm>
          <a:off x="3227388" y="4953000"/>
          <a:ext cx="2832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6" name="Equation" r:id="rId11" imgW="1815840" imgH="634680" progId="Equation.DSMT4">
                  <p:embed/>
                </p:oleObj>
              </mc:Choice>
              <mc:Fallback>
                <p:oleObj name="Equation" r:id="rId11" imgW="1815840" imgH="6346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4953000"/>
                        <a:ext cx="28321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719500"/>
              </p:ext>
            </p:extLst>
          </p:nvPr>
        </p:nvGraphicFramePr>
        <p:xfrm>
          <a:off x="5651500" y="4191000"/>
          <a:ext cx="4079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7" name="Equation" r:id="rId13" imgW="253800" imgH="253800" progId="Equation.DSMT4">
                  <p:embed/>
                </p:oleObj>
              </mc:Choice>
              <mc:Fallback>
                <p:oleObj name="Equation" r:id="rId13" imgW="25380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191000"/>
                        <a:ext cx="40798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A622BF2F-6A51-4713-9398-61ECF5832D61}" type="slidenum">
              <a:rPr lang="en-US" altLang="el-GR"/>
              <a:pPr/>
              <a:t>11</a:t>
            </a:fld>
            <a:endParaRPr lang="en-US" altLang="el-GR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0288" y="533400"/>
            <a:ext cx="5243512" cy="685800"/>
          </a:xfrm>
        </p:spPr>
        <p:txBody>
          <a:bodyPr/>
          <a:lstStyle/>
          <a:p>
            <a:pPr algn="l"/>
            <a:r>
              <a:rPr lang="en-US" altLang="el-GR" dirty="0" smtClean="0"/>
              <a:t>Example 3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09800" y="1219200"/>
            <a:ext cx="6553200" cy="1371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200" dirty="0" smtClean="0"/>
              <a:t>   The upward velocity of a rocket is given as a function of time in Table 3.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l-GR" sz="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200" dirty="0" smtClean="0"/>
              <a:t>	Find the velocity at </a:t>
            </a:r>
            <a:r>
              <a:rPr lang="en-US" altLang="el-GR" sz="2200" i="1" dirty="0" smtClean="0"/>
              <a:t>t</a:t>
            </a:r>
            <a:r>
              <a:rPr lang="en-US" altLang="el-GR" sz="2200" dirty="0" smtClean="0"/>
              <a:t>=16 seconds using the direct method for cubic interpolation.</a:t>
            </a:r>
            <a:endParaRPr lang="en-US" altLang="el-GR" sz="22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200" dirty="0" smtClean="0"/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8919" name="Rectangle 16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8920" name="Rectangle 20"/>
          <p:cNvSpPr>
            <a:spLocks noChangeArrowheads="1"/>
          </p:cNvSpPr>
          <p:nvPr/>
        </p:nvSpPr>
        <p:spPr bwMode="auto">
          <a:xfrm>
            <a:off x="2066925" y="2100263"/>
            <a:ext cx="609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215149" name="Group 109"/>
          <p:cNvGraphicFramePr>
            <a:graphicFrameLocks noGrp="1"/>
          </p:cNvGraphicFramePr>
          <p:nvPr/>
        </p:nvGraphicFramePr>
        <p:xfrm>
          <a:off x="1524000" y="3581400"/>
          <a:ext cx="1905000" cy="2717799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3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227.04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362.78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517.35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602.97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901.67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8947" name="Rectangle 101"/>
          <p:cNvSpPr>
            <a:spLocks noChangeArrowheads="1"/>
          </p:cNvSpPr>
          <p:nvPr/>
        </p:nvSpPr>
        <p:spPr bwMode="auto">
          <a:xfrm>
            <a:off x="819150" y="2819400"/>
            <a:ext cx="3524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altLang="el-GR" sz="1800" b="1" dirty="0">
                <a:latin typeface="Comic Sans MS" panose="030F0702030302020204" pitchFamily="66" charset="0"/>
              </a:rPr>
              <a:t>Table 3 </a:t>
            </a:r>
            <a:r>
              <a:rPr lang="en-US" altLang="el-GR" sz="1800" dirty="0">
                <a:latin typeface="Comic Sans MS" panose="030F0702030302020204" pitchFamily="66" charset="0"/>
              </a:rPr>
              <a:t>Velocity as a function 	of time.</a:t>
            </a:r>
          </a:p>
        </p:txBody>
      </p:sp>
      <p:sp>
        <p:nvSpPr>
          <p:cNvPr id="38948" name="Rectangle 102"/>
          <p:cNvSpPr>
            <a:spLocks noChangeArrowheads="1"/>
          </p:cNvSpPr>
          <p:nvPr/>
        </p:nvSpPr>
        <p:spPr bwMode="auto">
          <a:xfrm>
            <a:off x="4343400" y="5867400"/>
            <a:ext cx="464560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800" b="1">
                <a:latin typeface="Comic Sans MS" panose="030F0702030302020204" pitchFamily="66" charset="0"/>
              </a:rPr>
              <a:t>Figure 6</a:t>
            </a:r>
            <a:r>
              <a:rPr lang="en-US" altLang="el-GR" sz="1800">
                <a:latin typeface="Comic Sans MS" panose="030F0702030302020204" pitchFamily="66" charset="0"/>
              </a:rPr>
              <a:t> Velocity vs. time data for the 	rocket example</a:t>
            </a:r>
          </a:p>
        </p:txBody>
      </p:sp>
      <p:pic>
        <p:nvPicPr>
          <p:cNvPr id="38949" name="Picture 103" descr="picture of ro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16906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50" name="Object 2"/>
          <p:cNvGraphicFramePr>
            <a:graphicFrameLocks noChangeAspect="1"/>
          </p:cNvGraphicFramePr>
          <p:nvPr/>
        </p:nvGraphicFramePr>
        <p:xfrm>
          <a:off x="1733550" y="3657600"/>
          <a:ext cx="43656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7" name="Equation" r:id="rId5" imgW="304536" imgH="215713" progId="Equation.3">
                  <p:embed/>
                </p:oleObj>
              </mc:Choice>
              <mc:Fallback>
                <p:oleObj name="Equation" r:id="rId5" imgW="304536" imgH="21571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3657600"/>
                        <a:ext cx="436563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1" name="Object 3"/>
          <p:cNvGraphicFramePr>
            <a:graphicFrameLocks noChangeAspect="1"/>
          </p:cNvGraphicFramePr>
          <p:nvPr/>
        </p:nvGraphicFramePr>
        <p:xfrm>
          <a:off x="2522538" y="3657600"/>
          <a:ext cx="9080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8" name="Equation" r:id="rId7" imgW="634449" imgH="215713" progId="Equation.3">
                  <p:embed/>
                </p:oleObj>
              </mc:Choice>
              <mc:Fallback>
                <p:oleObj name="Equation" r:id="rId7" imgW="634449" imgH="2157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3657600"/>
                        <a:ext cx="9080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52" name="Picture 2" descr="mws_gen_inp_txt_direct_Fig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39655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4"/>
          <p:cNvGrpSpPr>
            <a:grpSpLocks noChangeAspect="1"/>
          </p:cNvGrpSpPr>
          <p:nvPr/>
        </p:nvGrpSpPr>
        <p:grpSpPr bwMode="auto">
          <a:xfrm>
            <a:off x="4495800" y="1271588"/>
            <a:ext cx="4500563" cy="2514600"/>
            <a:chOff x="2137" y="2203"/>
            <a:chExt cx="7428" cy="4081"/>
          </a:xfrm>
        </p:grpSpPr>
        <p:sp>
          <p:nvSpPr>
            <p:cNvPr id="39968" name="AutoShape 25"/>
            <p:cNvSpPr>
              <a:spLocks noChangeAspect="1" noChangeArrowheads="1"/>
            </p:cNvSpPr>
            <p:nvPr/>
          </p:nvSpPr>
          <p:spPr bwMode="auto">
            <a:xfrm>
              <a:off x="2137" y="2327"/>
              <a:ext cx="7298" cy="3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9969" name="Line 26"/>
            <p:cNvSpPr>
              <a:spLocks noChangeShapeType="1"/>
            </p:cNvSpPr>
            <p:nvPr/>
          </p:nvSpPr>
          <p:spPr bwMode="auto">
            <a:xfrm>
              <a:off x="2466" y="5923"/>
              <a:ext cx="68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970" name="Line 27"/>
            <p:cNvSpPr>
              <a:spLocks noChangeShapeType="1"/>
            </p:cNvSpPr>
            <p:nvPr/>
          </p:nvSpPr>
          <p:spPr bwMode="auto">
            <a:xfrm flipV="1">
              <a:off x="2466" y="2503"/>
              <a:ext cx="0" cy="3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971" name="Freeform 28"/>
            <p:cNvSpPr>
              <a:spLocks/>
            </p:cNvSpPr>
            <p:nvPr/>
          </p:nvSpPr>
          <p:spPr bwMode="auto">
            <a:xfrm>
              <a:off x="3186" y="3339"/>
              <a:ext cx="3600" cy="1800"/>
            </a:xfrm>
            <a:custGeom>
              <a:avLst/>
              <a:gdLst>
                <a:gd name="T0" fmla="*/ 0 w 3600"/>
                <a:gd name="T1" fmla="*/ 1800 h 1800"/>
                <a:gd name="T2" fmla="*/ 720 w 3600"/>
                <a:gd name="T3" fmla="*/ 900 h 1800"/>
                <a:gd name="T4" fmla="*/ 1980 w 3600"/>
                <a:gd name="T5" fmla="*/ 1440 h 1800"/>
                <a:gd name="T6" fmla="*/ 3600 w 3600"/>
                <a:gd name="T7" fmla="*/ 0 h 18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0"/>
                <a:gd name="T13" fmla="*/ 0 h 1800"/>
                <a:gd name="T14" fmla="*/ 3600 w 3600"/>
                <a:gd name="T15" fmla="*/ 1800 h 18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0" h="1800">
                  <a:moveTo>
                    <a:pt x="0" y="1800"/>
                  </a:moveTo>
                  <a:cubicBezTo>
                    <a:pt x="195" y="1380"/>
                    <a:pt x="390" y="960"/>
                    <a:pt x="720" y="900"/>
                  </a:cubicBezTo>
                  <a:cubicBezTo>
                    <a:pt x="1050" y="840"/>
                    <a:pt x="1500" y="1590"/>
                    <a:pt x="1980" y="1440"/>
                  </a:cubicBezTo>
                  <a:cubicBezTo>
                    <a:pt x="2460" y="1290"/>
                    <a:pt x="3270" y="210"/>
                    <a:pt x="360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972" name="Oval 33"/>
            <p:cNvSpPr>
              <a:spLocks noChangeArrowheads="1"/>
            </p:cNvSpPr>
            <p:nvPr/>
          </p:nvSpPr>
          <p:spPr bwMode="auto">
            <a:xfrm>
              <a:off x="3129" y="5042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9973" name="Oval 34"/>
            <p:cNvSpPr>
              <a:spLocks noChangeArrowheads="1"/>
            </p:cNvSpPr>
            <p:nvPr/>
          </p:nvSpPr>
          <p:spPr bwMode="auto">
            <a:xfrm>
              <a:off x="6644" y="3261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9974" name="Oval 35"/>
            <p:cNvSpPr>
              <a:spLocks noChangeArrowheads="1"/>
            </p:cNvSpPr>
            <p:nvPr/>
          </p:nvSpPr>
          <p:spPr bwMode="auto">
            <a:xfrm>
              <a:off x="3972" y="4170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9975" name="Oval 36"/>
            <p:cNvSpPr>
              <a:spLocks noChangeArrowheads="1"/>
            </p:cNvSpPr>
            <p:nvPr/>
          </p:nvSpPr>
          <p:spPr bwMode="auto">
            <a:xfrm>
              <a:off x="5147" y="4644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9976" name="Line 38"/>
            <p:cNvSpPr>
              <a:spLocks noChangeShapeType="1"/>
            </p:cNvSpPr>
            <p:nvPr/>
          </p:nvSpPr>
          <p:spPr bwMode="auto">
            <a:xfrm flipH="1" flipV="1">
              <a:off x="6066" y="4123"/>
              <a:ext cx="900" cy="7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977" name="Text Box 39"/>
            <p:cNvSpPr txBox="1">
              <a:spLocks noChangeArrowheads="1"/>
            </p:cNvSpPr>
            <p:nvPr/>
          </p:nvSpPr>
          <p:spPr bwMode="auto">
            <a:xfrm>
              <a:off x="9369" y="5907"/>
              <a:ext cx="19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l" eaLnBrk="1" hangingPunct="1"/>
              <a:endParaRPr lang="el-GR" altLang="el-GR"/>
            </a:p>
          </p:txBody>
        </p:sp>
        <p:sp>
          <p:nvSpPr>
            <p:cNvPr id="39978" name="Text Box 40"/>
            <p:cNvSpPr txBox="1">
              <a:spLocks noChangeArrowheads="1"/>
            </p:cNvSpPr>
            <p:nvPr/>
          </p:nvSpPr>
          <p:spPr bwMode="auto">
            <a:xfrm>
              <a:off x="2201" y="2203"/>
              <a:ext cx="23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l" eaLnBrk="1" hangingPunct="1"/>
              <a:endParaRPr lang="el-GR" altLang="el-GR"/>
            </a:p>
          </p:txBody>
        </p:sp>
      </p:grpSp>
      <p:sp>
        <p:nvSpPr>
          <p:cNvPr id="3994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Cubic Interpolation</a:t>
            </a:r>
          </a:p>
        </p:txBody>
      </p:sp>
      <p:sp>
        <p:nvSpPr>
          <p:cNvPr id="39940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4D9C46D9-A87B-4C29-886F-9B6DD0CD905C}" type="slidenum">
              <a:rPr lang="en-US" altLang="el-GR"/>
              <a:pPr/>
              <a:t>12</a:t>
            </a:fld>
            <a:endParaRPr lang="en-US" altLang="el-GR"/>
          </a:p>
        </p:txBody>
      </p:sp>
      <p:sp>
        <p:nvSpPr>
          <p:cNvPr id="39942" name="Rectangle 1046"/>
          <p:cNvSpPr>
            <a:spLocks noChangeArrowheads="1"/>
          </p:cNvSpPr>
          <p:nvPr/>
        </p:nvSpPr>
        <p:spPr bwMode="auto">
          <a:xfrm>
            <a:off x="0" y="3035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9943" name="Rectangle 1047"/>
          <p:cNvSpPr>
            <a:spLocks noChangeArrowheads="1"/>
          </p:cNvSpPr>
          <p:nvPr/>
        </p:nvSpPr>
        <p:spPr bwMode="auto">
          <a:xfrm>
            <a:off x="4022725" y="3292475"/>
            <a:ext cx="1098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39944" name="Rectangle 1053"/>
          <p:cNvSpPr>
            <a:spLocks noChangeArrowheads="1"/>
          </p:cNvSpPr>
          <p:nvPr/>
        </p:nvSpPr>
        <p:spPr bwMode="auto">
          <a:xfrm>
            <a:off x="0" y="2570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9945" name="Rectangle 1054"/>
          <p:cNvSpPr>
            <a:spLocks noChangeArrowheads="1"/>
          </p:cNvSpPr>
          <p:nvPr/>
        </p:nvSpPr>
        <p:spPr bwMode="auto">
          <a:xfrm>
            <a:off x="0" y="2798763"/>
            <a:ext cx="1098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39946" name="Rectangle 1055"/>
          <p:cNvSpPr>
            <a:spLocks noChangeArrowheads="1"/>
          </p:cNvSpPr>
          <p:nvPr/>
        </p:nvSpPr>
        <p:spPr bwMode="auto">
          <a:xfrm>
            <a:off x="0" y="3292475"/>
            <a:ext cx="1098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39947" name="Rectangle 1056"/>
          <p:cNvSpPr>
            <a:spLocks noChangeArrowheads="1"/>
          </p:cNvSpPr>
          <p:nvPr/>
        </p:nvSpPr>
        <p:spPr bwMode="auto">
          <a:xfrm>
            <a:off x="0" y="3786188"/>
            <a:ext cx="1098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l-GR">
              <a:latin typeface="Times New Roman" pitchFamily="18" charset="0"/>
            </a:endParaRPr>
          </a:p>
        </p:txBody>
      </p:sp>
      <p:grpSp>
        <p:nvGrpSpPr>
          <p:cNvPr id="39948" name="Group 1073"/>
          <p:cNvGrpSpPr>
            <a:grpSpLocks/>
          </p:cNvGrpSpPr>
          <p:nvPr/>
        </p:nvGrpSpPr>
        <p:grpSpPr bwMode="auto">
          <a:xfrm>
            <a:off x="209396" y="1844355"/>
            <a:ext cx="4953000" cy="2825750"/>
            <a:chOff x="470" y="687"/>
            <a:chExt cx="3792" cy="2116"/>
          </a:xfrm>
        </p:grpSpPr>
        <p:graphicFrame>
          <p:nvGraphicFramePr>
            <p:cNvPr id="39963" name="Object 1028"/>
            <p:cNvGraphicFramePr>
              <a:graphicFrameLocks noChangeAspect="1"/>
            </p:cNvGraphicFramePr>
            <p:nvPr/>
          </p:nvGraphicFramePr>
          <p:xfrm>
            <a:off x="703" y="687"/>
            <a:ext cx="2046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31" name="Equation" r:id="rId4" imgW="1625600" imgH="241300" progId="Equation.3">
                    <p:embed/>
                  </p:oleObj>
                </mc:Choice>
                <mc:Fallback>
                  <p:oleObj name="Equation" r:id="rId4" imgW="1625600" imgH="241300" progId="Equation.3">
                    <p:embed/>
                    <p:pic>
                      <p:nvPicPr>
                        <p:cNvPr id="0" name="Object 10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" y="687"/>
                          <a:ext cx="2046" cy="2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4" name="Object 1029"/>
            <p:cNvGraphicFramePr>
              <a:graphicFrameLocks noChangeAspect="1"/>
            </p:cNvGraphicFramePr>
            <p:nvPr/>
          </p:nvGraphicFramePr>
          <p:xfrm>
            <a:off x="528" y="1144"/>
            <a:ext cx="3024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32" name="Equation" r:id="rId6" imgW="2844800" imgH="254000" progId="Equation.3">
                    <p:embed/>
                  </p:oleObj>
                </mc:Choice>
                <mc:Fallback>
                  <p:oleObj name="Equation" r:id="rId6" imgW="2844800" imgH="254000" progId="Equation.3">
                    <p:embed/>
                    <p:pic>
                      <p:nvPicPr>
                        <p:cNvPr id="0" name="Object 10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144"/>
                          <a:ext cx="3024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5" name="Object 1030"/>
            <p:cNvGraphicFramePr>
              <a:graphicFrameLocks noChangeAspect="1"/>
            </p:cNvGraphicFramePr>
            <p:nvPr/>
          </p:nvGraphicFramePr>
          <p:xfrm>
            <a:off x="528" y="1600"/>
            <a:ext cx="3120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33" name="Equation" r:id="rId8" imgW="2832100" imgH="254000" progId="Equation.3">
                    <p:embed/>
                  </p:oleObj>
                </mc:Choice>
                <mc:Fallback>
                  <p:oleObj name="Equation" r:id="rId8" imgW="2832100" imgH="254000" progId="Equation.3">
                    <p:embed/>
                    <p:pic>
                      <p:nvPicPr>
                        <p:cNvPr id="0" name="Object 10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600"/>
                          <a:ext cx="3120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6" name="Object 1031"/>
            <p:cNvGraphicFramePr>
              <a:graphicFrameLocks noChangeAspect="1"/>
            </p:cNvGraphicFramePr>
            <p:nvPr/>
          </p:nvGraphicFramePr>
          <p:xfrm>
            <a:off x="528" y="2114"/>
            <a:ext cx="3120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34" name="Equation" r:id="rId10" imgW="2908300" imgH="254000" progId="Equation.3">
                    <p:embed/>
                  </p:oleObj>
                </mc:Choice>
                <mc:Fallback>
                  <p:oleObj name="Equation" r:id="rId10" imgW="2908300" imgH="254000" progId="Equation.3">
                    <p:embed/>
                    <p:pic>
                      <p:nvPicPr>
                        <p:cNvPr id="0" name="Object 10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114"/>
                          <a:ext cx="3120" cy="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7" name="Object 1032"/>
            <p:cNvGraphicFramePr>
              <a:graphicFrameLocks noChangeAspect="1"/>
            </p:cNvGraphicFramePr>
            <p:nvPr/>
          </p:nvGraphicFramePr>
          <p:xfrm>
            <a:off x="470" y="2513"/>
            <a:ext cx="3792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35" name="Equation" r:id="rId12" imgW="3365500" imgH="254000" progId="Equation.3">
                    <p:embed/>
                  </p:oleObj>
                </mc:Choice>
                <mc:Fallback>
                  <p:oleObj name="Equation" r:id="rId12" imgW="3365500" imgH="254000" progId="Equation.3">
                    <p:embed/>
                    <p:pic>
                      <p:nvPicPr>
                        <p:cNvPr id="0" name="Object 10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" y="2513"/>
                          <a:ext cx="3792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49" name="Group 1074"/>
          <p:cNvGrpSpPr>
            <a:grpSpLocks/>
          </p:cNvGrpSpPr>
          <p:nvPr/>
        </p:nvGrpSpPr>
        <p:grpSpPr bwMode="auto">
          <a:xfrm>
            <a:off x="1098550" y="5099844"/>
            <a:ext cx="6923088" cy="474663"/>
            <a:chOff x="535" y="3093"/>
            <a:chExt cx="4361" cy="299"/>
          </a:xfrm>
        </p:grpSpPr>
        <p:graphicFrame>
          <p:nvGraphicFramePr>
            <p:cNvPr id="39959" name="Object 1024"/>
            <p:cNvGraphicFramePr>
              <a:graphicFrameLocks noChangeAspect="1"/>
            </p:cNvGraphicFramePr>
            <p:nvPr/>
          </p:nvGraphicFramePr>
          <p:xfrm>
            <a:off x="535" y="3120"/>
            <a:ext cx="993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36" name="Equation" r:id="rId14" imgW="838200" imgH="228600" progId="Equation.3">
                    <p:embed/>
                  </p:oleObj>
                </mc:Choice>
                <mc:Fallback>
                  <p:oleObj name="Equation" r:id="rId14" imgW="838200" imgH="228600" progId="Equation.3">
                    <p:embed/>
                    <p:pic>
                      <p:nvPicPr>
                        <p:cNvPr id="0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" y="3120"/>
                          <a:ext cx="993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0" name="Object 1025"/>
            <p:cNvGraphicFramePr>
              <a:graphicFrameLocks noChangeAspect="1"/>
            </p:cNvGraphicFramePr>
            <p:nvPr/>
          </p:nvGraphicFramePr>
          <p:xfrm>
            <a:off x="1687" y="3120"/>
            <a:ext cx="849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37" name="Equation" r:id="rId16" imgW="736280" imgH="215806" progId="Equation.3">
                    <p:embed/>
                  </p:oleObj>
                </mc:Choice>
                <mc:Fallback>
                  <p:oleObj name="Equation" r:id="rId16" imgW="736280" imgH="215806" progId="Equation.3">
                    <p:embed/>
                    <p:pic>
                      <p:nvPicPr>
                        <p:cNvPr id="0" name="Object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7" y="3120"/>
                          <a:ext cx="849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1" name="Object 1026"/>
            <p:cNvGraphicFramePr>
              <a:graphicFrameLocks noChangeAspect="1"/>
            </p:cNvGraphicFramePr>
            <p:nvPr/>
          </p:nvGraphicFramePr>
          <p:xfrm>
            <a:off x="2736" y="3120"/>
            <a:ext cx="921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38" name="Equation" r:id="rId18" imgW="837836" imgH="215806" progId="Equation.3">
                    <p:embed/>
                  </p:oleObj>
                </mc:Choice>
                <mc:Fallback>
                  <p:oleObj name="Equation" r:id="rId18" imgW="837836" imgH="215806" progId="Equation.3">
                    <p:embed/>
                    <p:pic>
                      <p:nvPicPr>
                        <p:cNvPr id="0" name="Object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3120"/>
                          <a:ext cx="921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2" name="Object 1027"/>
            <p:cNvGraphicFramePr>
              <a:graphicFrameLocks noChangeAspect="1"/>
            </p:cNvGraphicFramePr>
            <p:nvPr/>
          </p:nvGraphicFramePr>
          <p:xfrm>
            <a:off x="3799" y="3093"/>
            <a:ext cx="1097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39" name="Equation" r:id="rId20" imgW="977900" imgH="228600" progId="Equation.3">
                    <p:embed/>
                  </p:oleObj>
                </mc:Choice>
                <mc:Fallback>
                  <p:oleObj name="Equation" r:id="rId20" imgW="977900" imgH="228600" progId="Equation.3">
                    <p:embed/>
                    <p:pic>
                      <p:nvPicPr>
                        <p:cNvPr id="0" name="Object 10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9" y="3093"/>
                          <a:ext cx="1097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50" name="Rectangle 105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3995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578629"/>
              </p:ext>
            </p:extLst>
          </p:nvPr>
        </p:nvGraphicFramePr>
        <p:xfrm>
          <a:off x="4495800" y="1347788"/>
          <a:ext cx="1397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40" name="Equation" r:id="rId22" imgW="139579" imgH="164957" progId="Equation.3">
                  <p:embed/>
                </p:oleObj>
              </mc:Choice>
              <mc:Fallback>
                <p:oleObj name="Equation" r:id="rId22" imgW="139579" imgH="164957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347788"/>
                        <a:ext cx="1397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195709"/>
              </p:ext>
            </p:extLst>
          </p:nvPr>
        </p:nvGraphicFramePr>
        <p:xfrm>
          <a:off x="8686800" y="3633788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41" name="Equation" r:id="rId24" imgW="126835" imgH="139518" progId="Equation.3">
                  <p:embed/>
                </p:oleObj>
              </mc:Choice>
              <mc:Fallback>
                <p:oleObj name="Equation" r:id="rId24" imgW="126835" imgH="139518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3633788"/>
                        <a:ext cx="1270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919628"/>
              </p:ext>
            </p:extLst>
          </p:nvPr>
        </p:nvGraphicFramePr>
        <p:xfrm>
          <a:off x="7359650" y="2840038"/>
          <a:ext cx="355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42" name="Equation" r:id="rId26" imgW="355446" imgH="228501" progId="Equation.3">
                  <p:embed/>
                </p:oleObj>
              </mc:Choice>
              <mc:Fallback>
                <p:oleObj name="Equation" r:id="rId26" imgW="355446" imgH="228501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650" y="2840038"/>
                        <a:ext cx="355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605810"/>
              </p:ext>
            </p:extLst>
          </p:nvPr>
        </p:nvGraphicFramePr>
        <p:xfrm>
          <a:off x="7258050" y="1652588"/>
          <a:ext cx="469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43" name="Equation" r:id="rId28" imgW="469900" imgH="228600" progId="Equation.3">
                  <p:embed/>
                </p:oleObj>
              </mc:Choice>
              <mc:Fallback>
                <p:oleObj name="Equation" r:id="rId28" imgW="469900" imgH="2286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050" y="1652588"/>
                        <a:ext cx="469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408093"/>
              </p:ext>
            </p:extLst>
          </p:nvPr>
        </p:nvGraphicFramePr>
        <p:xfrm>
          <a:off x="6172200" y="2954338"/>
          <a:ext cx="469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44" name="Equation" r:id="rId30" imgW="469696" imgH="215806" progId="Equation.3">
                  <p:embed/>
                </p:oleObj>
              </mc:Choice>
              <mc:Fallback>
                <p:oleObj name="Equation" r:id="rId30" imgW="469696" imgH="215806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954338"/>
                        <a:ext cx="469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6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25846"/>
              </p:ext>
            </p:extLst>
          </p:nvPr>
        </p:nvGraphicFramePr>
        <p:xfrm>
          <a:off x="5422900" y="2192338"/>
          <a:ext cx="444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45" name="Equation" r:id="rId32" imgW="444114" imgH="215713" progId="Equation.3">
                  <p:embed/>
                </p:oleObj>
              </mc:Choice>
              <mc:Fallback>
                <p:oleObj name="Equation" r:id="rId32" imgW="444114" imgH="215713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2192338"/>
                        <a:ext cx="4445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7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191"/>
              </p:ext>
            </p:extLst>
          </p:nvPr>
        </p:nvGraphicFramePr>
        <p:xfrm>
          <a:off x="4876800" y="3176588"/>
          <a:ext cx="469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46" name="Equation" r:id="rId34" imgW="469900" imgH="228600" progId="Equation.3">
                  <p:embed/>
                </p:oleObj>
              </mc:Choice>
              <mc:Fallback>
                <p:oleObj name="Equation" r:id="rId34" imgW="469900" imgH="2286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76588"/>
                        <a:ext cx="469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8" name="Rectangle 102"/>
          <p:cNvSpPr>
            <a:spLocks noChangeArrowheads="1"/>
          </p:cNvSpPr>
          <p:nvPr/>
        </p:nvSpPr>
        <p:spPr bwMode="auto">
          <a:xfrm>
            <a:off x="5176774" y="3659822"/>
            <a:ext cx="350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800" b="1" dirty="0">
                <a:latin typeface="Comic Sans MS" panose="030F0702030302020204" pitchFamily="66" charset="0"/>
              </a:rPr>
              <a:t>Figure 7 </a:t>
            </a:r>
            <a:r>
              <a:rPr lang="en-US" altLang="el-GR" sz="1800" dirty="0">
                <a:latin typeface="Comic Sans MS" panose="030F0702030302020204" pitchFamily="66" charset="0"/>
              </a:rPr>
              <a:t>Cubic </a:t>
            </a:r>
            <a:r>
              <a:rPr lang="en-US" altLang="el-GR" sz="1800" dirty="0" smtClean="0">
                <a:latin typeface="Comic Sans MS" panose="030F0702030302020204" pitchFamily="66" charset="0"/>
              </a:rPr>
              <a:t>interpolation</a:t>
            </a:r>
            <a:endParaRPr lang="en-US" altLang="el-GR" sz="1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FFEE9623-C0B7-426E-89B8-048C7C02952B}" type="slidenum">
              <a:rPr lang="en-US" altLang="el-GR"/>
              <a:pPr/>
              <a:t>13</a:t>
            </a:fld>
            <a:endParaRPr lang="en-US" altLang="el-GR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Cubic Interpolation (</a:t>
            </a:r>
            <a:r>
              <a:rPr lang="en-US" altLang="el-GR" dirty="0" err="1" smtClean="0"/>
              <a:t>contd</a:t>
            </a:r>
            <a:r>
              <a:rPr lang="en-US" altLang="el-GR" dirty="0" smtClean="0"/>
              <a:t>)</a:t>
            </a:r>
          </a:p>
        </p:txBody>
      </p:sp>
      <p:graphicFrame>
        <p:nvGraphicFramePr>
          <p:cNvPr id="40965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3276600"/>
          <a:ext cx="337185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6" name="Mathcad" r:id="rId3" imgW="5153025" imgH="3724275" progId="Mathcad">
                  <p:embed/>
                </p:oleObj>
              </mc:Choice>
              <mc:Fallback>
                <p:oleObj name="Mathcad" r:id="rId3" imgW="5153025" imgH="3724275" progId="Mathcad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6600"/>
                        <a:ext cx="337185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061221"/>
              </p:ext>
            </p:extLst>
          </p:nvPr>
        </p:nvGraphicFramePr>
        <p:xfrm>
          <a:off x="393700" y="1568450"/>
          <a:ext cx="80803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7" name="Equation" r:id="rId5" imgW="4267080" imgH="253800" progId="Equation.DSMT4">
                  <p:embed/>
                </p:oleObj>
              </mc:Choice>
              <mc:Fallback>
                <p:oleObj name="Equation" r:id="rId5" imgW="42670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568450"/>
                        <a:ext cx="80803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528875"/>
              </p:ext>
            </p:extLst>
          </p:nvPr>
        </p:nvGraphicFramePr>
        <p:xfrm>
          <a:off x="346075" y="2249488"/>
          <a:ext cx="66992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8" name="Equation" r:id="rId7" imgW="4000320" imgH="457200" progId="Equation.DSMT4">
                  <p:embed/>
                </p:oleObj>
              </mc:Choice>
              <mc:Fallback>
                <p:oleObj name="Equation" r:id="rId7" imgW="400032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2249488"/>
                        <a:ext cx="66992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8" name="TextBox 10"/>
          <p:cNvSpPr txBox="1">
            <a:spLocks noChangeArrowheads="1"/>
          </p:cNvSpPr>
          <p:nvPr/>
        </p:nvSpPr>
        <p:spPr bwMode="auto">
          <a:xfrm>
            <a:off x="4114800" y="3297238"/>
            <a:ext cx="45513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altLang="el-GR" sz="2000" dirty="0">
                <a:latin typeface="Comic Sans MS" panose="030F0702030302020204" pitchFamily="66" charset="0"/>
              </a:rPr>
              <a:t>The absolute percentage relative approximate error       between second and third order polynomial is</a:t>
            </a:r>
          </a:p>
        </p:txBody>
      </p:sp>
      <p:graphicFrame>
        <p:nvGraphicFramePr>
          <p:cNvPr id="4096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684234"/>
              </p:ext>
            </p:extLst>
          </p:nvPr>
        </p:nvGraphicFramePr>
        <p:xfrm>
          <a:off x="6415881" y="3604250"/>
          <a:ext cx="4270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9" name="Equation" r:id="rId9" imgW="253800" imgH="253800" progId="Equation.DSMT4">
                  <p:embed/>
                </p:oleObj>
              </mc:Choice>
              <mc:Fallback>
                <p:oleObj name="Equation" r:id="rId9" imgW="25380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881" y="3604250"/>
                        <a:ext cx="427037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053013"/>
              </p:ext>
            </p:extLst>
          </p:nvPr>
        </p:nvGraphicFramePr>
        <p:xfrm>
          <a:off x="4745038" y="4572000"/>
          <a:ext cx="3238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0" name="Equation" r:id="rId11" imgW="1815840" imgH="634680" progId="Equation.DSMT4">
                  <p:embed/>
                </p:oleObj>
              </mc:Choice>
              <mc:Fallback>
                <p:oleObj name="Equation" r:id="rId11" imgW="1815840" imgH="6346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4572000"/>
                        <a:ext cx="32385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D5A4E33D-ABFC-48F4-A663-6EB0EEA27872}" type="slidenum">
              <a:rPr lang="en-US" altLang="el-GR"/>
              <a:pPr/>
              <a:t>14</a:t>
            </a:fld>
            <a:endParaRPr lang="en-US" altLang="el-GR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708025"/>
          </a:xfrm>
        </p:spPr>
        <p:txBody>
          <a:bodyPr/>
          <a:lstStyle/>
          <a:p>
            <a:r>
              <a:rPr lang="en-US" altLang="el-GR" dirty="0" smtClean="0"/>
              <a:t>Comparison Table</a:t>
            </a:r>
          </a:p>
        </p:txBody>
      </p:sp>
      <p:graphicFrame>
        <p:nvGraphicFramePr>
          <p:cNvPr id="41989" name="Object 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862979"/>
              </p:ext>
            </p:extLst>
          </p:nvPr>
        </p:nvGraphicFramePr>
        <p:xfrm>
          <a:off x="-641350" y="2481263"/>
          <a:ext cx="10407650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8" name="Document" r:id="rId4" imgW="6205248" imgH="1254438" progId="Word.Document.8">
                  <p:embed/>
                </p:oleObj>
              </mc:Choice>
              <mc:Fallback>
                <p:oleObj name="Document" r:id="rId4" imgW="6205248" imgH="1254438" progId="Word.Documen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41350" y="2481263"/>
                        <a:ext cx="10407650" cy="210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Rectangle 101"/>
          <p:cNvSpPr>
            <a:spLocks noChangeArrowheads="1"/>
          </p:cNvSpPr>
          <p:nvPr/>
        </p:nvSpPr>
        <p:spPr bwMode="auto">
          <a:xfrm>
            <a:off x="1371600" y="1752600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altLang="el-GR" sz="1800" b="1" dirty="0">
                <a:latin typeface="Comic Sans MS" panose="030F0702030302020204" pitchFamily="66" charset="0"/>
              </a:rPr>
              <a:t>Table 4 </a:t>
            </a:r>
            <a:r>
              <a:rPr lang="en-US" altLang="el-GR" sz="1800" dirty="0">
                <a:latin typeface="Comic Sans MS" panose="030F0702030302020204" pitchFamily="66" charset="0"/>
              </a:rPr>
              <a:t>Comparison of different orders of the polynomial.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C776BEBD-9414-48BB-BD11-CBA6D0FAB759}" type="slidenum">
              <a:rPr lang="en-US" altLang="el-GR"/>
              <a:pPr/>
              <a:t>15</a:t>
            </a:fld>
            <a:endParaRPr lang="en-US" altLang="el-GR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576264"/>
          </a:xfrm>
        </p:spPr>
        <p:txBody>
          <a:bodyPr/>
          <a:lstStyle/>
          <a:p>
            <a:r>
              <a:rPr lang="en-US" altLang="el-GR" dirty="0" smtClean="0"/>
              <a:t>Distance from Velocity Profile</a:t>
            </a: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7239000" y="2057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3015" name="Text Box 14"/>
          <p:cNvSpPr txBox="1">
            <a:spLocks noChangeArrowheads="1"/>
          </p:cNvSpPr>
          <p:nvPr/>
        </p:nvSpPr>
        <p:spPr bwMode="auto">
          <a:xfrm>
            <a:off x="6537325" y="39957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3016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3017" name="Rectangle 24"/>
          <p:cNvSpPr>
            <a:spLocks noChangeArrowheads="1"/>
          </p:cNvSpPr>
          <p:nvPr/>
        </p:nvSpPr>
        <p:spPr bwMode="auto">
          <a:xfrm>
            <a:off x="0" y="3457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3018" name="Rectangle 25"/>
          <p:cNvSpPr>
            <a:spLocks noGrp="1" noChangeArrowheads="1"/>
          </p:cNvSpPr>
          <p:nvPr>
            <p:ph idx="1"/>
          </p:nvPr>
        </p:nvSpPr>
        <p:spPr>
          <a:xfrm>
            <a:off x="0" y="1390652"/>
            <a:ext cx="9144000" cy="533400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en-US" altLang="el-GR" sz="2200" dirty="0" smtClean="0"/>
              <a:t>Find the distance covered by the rocket from </a:t>
            </a:r>
            <a:r>
              <a:rPr lang="en-US" altLang="el-GR" sz="2200" i="1" dirty="0" smtClean="0"/>
              <a:t>t</a:t>
            </a:r>
            <a:r>
              <a:rPr lang="en-US" altLang="el-GR" sz="2200" dirty="0" smtClean="0"/>
              <a:t>=11s to </a:t>
            </a:r>
            <a:r>
              <a:rPr lang="en-US" altLang="el-GR" sz="2200" i="1" dirty="0" smtClean="0"/>
              <a:t>t</a:t>
            </a:r>
            <a:r>
              <a:rPr lang="en-US" altLang="el-GR" sz="2200" dirty="0" smtClean="0"/>
              <a:t>=16s ?</a:t>
            </a:r>
          </a:p>
        </p:txBody>
      </p:sp>
      <p:sp>
        <p:nvSpPr>
          <p:cNvPr id="43019" name="Rectangle 2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4302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859677"/>
              </p:ext>
            </p:extLst>
          </p:nvPr>
        </p:nvGraphicFramePr>
        <p:xfrm>
          <a:off x="581025" y="2262188"/>
          <a:ext cx="78898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7" name="Equation" r:id="rId4" imgW="4267080" imgH="253800" progId="Equation.DSMT4">
                  <p:embed/>
                </p:oleObj>
              </mc:Choice>
              <mc:Fallback>
                <p:oleObj name="Equation" r:id="rId4" imgW="4267080" imgH="253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2262188"/>
                        <a:ext cx="78898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1" name="Rectangle 32"/>
          <p:cNvSpPr>
            <a:spLocks noChangeArrowheads="1"/>
          </p:cNvSpPr>
          <p:nvPr/>
        </p:nvSpPr>
        <p:spPr bwMode="auto">
          <a:xfrm>
            <a:off x="0" y="2116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4302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40471"/>
              </p:ext>
            </p:extLst>
          </p:nvPr>
        </p:nvGraphicFramePr>
        <p:xfrm>
          <a:off x="608013" y="2852738"/>
          <a:ext cx="7396162" cy="297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8" name="Equation" r:id="rId6" imgW="4254480" imgH="1726920" progId="Equation.DSMT4">
                  <p:embed/>
                </p:oleObj>
              </mc:Choice>
              <mc:Fallback>
                <p:oleObj name="Equation" r:id="rId6" imgW="4254480" imgH="172692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2852738"/>
                        <a:ext cx="7396162" cy="297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190B45E6-D34B-4970-A378-6AC95AD98270}" type="slidenum">
              <a:rPr lang="en-US" altLang="el-GR"/>
              <a:pPr/>
              <a:t>16</a:t>
            </a:fld>
            <a:endParaRPr lang="en-US" altLang="el-GR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44450" y="314325"/>
            <a:ext cx="9144000" cy="685801"/>
          </a:xfrm>
        </p:spPr>
        <p:txBody>
          <a:bodyPr/>
          <a:lstStyle/>
          <a:p>
            <a:r>
              <a:rPr lang="en-US" altLang="el-GR" dirty="0" smtClean="0"/>
              <a:t>Acceleration from Velocity Profile</a:t>
            </a:r>
          </a:p>
        </p:txBody>
      </p:sp>
      <p:sp>
        <p:nvSpPr>
          <p:cNvPr id="44037" name="Text Box 34"/>
          <p:cNvSpPr txBox="1">
            <a:spLocks noChangeArrowheads="1"/>
          </p:cNvSpPr>
          <p:nvPr/>
        </p:nvSpPr>
        <p:spPr bwMode="auto">
          <a:xfrm>
            <a:off x="6613525" y="32337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4403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710281"/>
              </p:ext>
            </p:extLst>
          </p:nvPr>
        </p:nvGraphicFramePr>
        <p:xfrm>
          <a:off x="642937" y="1981200"/>
          <a:ext cx="78581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6" name="Equation" r:id="rId4" imgW="4101840" imgH="253800" progId="Equation.DSMT4">
                  <p:embed/>
                </p:oleObj>
              </mc:Choice>
              <mc:Fallback>
                <p:oleObj name="Equation" r:id="rId4" imgW="4101840" imgH="2538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" y="1981200"/>
                        <a:ext cx="785812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Rectangle 9"/>
          <p:cNvSpPr>
            <a:spLocks noChangeArrowheads="1"/>
          </p:cNvSpPr>
          <p:nvPr/>
        </p:nvSpPr>
        <p:spPr bwMode="auto">
          <a:xfrm>
            <a:off x="76200" y="1303339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>
                <a:latin typeface="Comic Sans MS" panose="030F0702030302020204" pitchFamily="66" charset="0"/>
              </a:rPr>
              <a:t>Find the acceleration of the rocket at t=16s given that</a:t>
            </a:r>
          </a:p>
        </p:txBody>
      </p:sp>
      <p:graphicFrame>
        <p:nvGraphicFramePr>
          <p:cNvPr id="4404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530041"/>
              </p:ext>
            </p:extLst>
          </p:nvPr>
        </p:nvGraphicFramePr>
        <p:xfrm>
          <a:off x="962024" y="2538412"/>
          <a:ext cx="6983413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7" name="Equation" r:id="rId6" imgW="3581280" imgH="1054080" progId="Equation.DSMT4">
                  <p:embed/>
                </p:oleObj>
              </mc:Choice>
              <mc:Fallback>
                <p:oleObj name="Equation" r:id="rId6" imgW="3581280" imgH="1054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4" y="2538412"/>
                        <a:ext cx="6983413" cy="203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Rectangle 15"/>
          <p:cNvSpPr>
            <a:spLocks noChangeArrowheads="1"/>
          </p:cNvSpPr>
          <p:nvPr/>
        </p:nvSpPr>
        <p:spPr bwMode="auto">
          <a:xfrm>
            <a:off x="0" y="3154363"/>
            <a:ext cx="14414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	         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44042" name="Rectangle 16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4043" name="Rectangle 17"/>
          <p:cNvSpPr>
            <a:spLocks noChangeArrowheads="1"/>
          </p:cNvSpPr>
          <p:nvPr/>
        </p:nvSpPr>
        <p:spPr bwMode="auto">
          <a:xfrm>
            <a:off x="0" y="3895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4404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412071"/>
              </p:ext>
            </p:extLst>
          </p:nvPr>
        </p:nvGraphicFramePr>
        <p:xfrm>
          <a:off x="1174749" y="4748212"/>
          <a:ext cx="48768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8" name="Equation" r:id="rId8" imgW="2768600" imgH="457200" progId="Equation.3">
                  <p:embed/>
                </p:oleObj>
              </mc:Choice>
              <mc:Fallback>
                <p:oleObj name="Equation" r:id="rId8" imgW="276860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49" y="4748212"/>
                        <a:ext cx="48768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838200" y="2514600"/>
            <a:ext cx="7793038" cy="1143000"/>
          </a:xfrm>
        </p:spPr>
        <p:txBody>
          <a:bodyPr/>
          <a:lstStyle/>
          <a:p>
            <a:r>
              <a:rPr lang="en-US" altLang="el-GR" b="1" smtClean="0">
                <a:solidFill>
                  <a:srgbClr val="FF0000"/>
                </a:solidFill>
              </a:rPr>
              <a:t>2. Spline Method </a:t>
            </a:r>
            <a:endParaRPr lang="el-GR" altLang="el-GR" b="1" smtClean="0">
              <a:solidFill>
                <a:srgbClr val="FF0000"/>
              </a:solidFill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9C6AA4BD-7012-4215-825F-55385092E223}" type="slidenum">
              <a:rPr lang="en-US" altLang="el-GR"/>
              <a:pPr/>
              <a:t>17</a:t>
            </a:fld>
            <a:endParaRPr lang="en-US" alt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353DBFED-7031-46E6-B071-09DBF3D1125A}" type="slidenum">
              <a:rPr lang="en-US" altLang="el-GR"/>
              <a:pPr/>
              <a:t>18</a:t>
            </a:fld>
            <a:endParaRPr lang="en-US" altLang="el-GR"/>
          </a:p>
        </p:txBody>
      </p:sp>
      <p:sp>
        <p:nvSpPr>
          <p:cNvPr id="4608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93037" cy="754062"/>
          </a:xfrm>
        </p:spPr>
        <p:txBody>
          <a:bodyPr/>
          <a:lstStyle/>
          <a:p>
            <a:r>
              <a:rPr lang="en-US" altLang="el-GR" sz="3600" dirty="0" smtClean="0"/>
              <a:t>Why Splines ?</a:t>
            </a:r>
          </a:p>
        </p:txBody>
      </p:sp>
      <p:graphicFrame>
        <p:nvGraphicFramePr>
          <p:cNvPr id="46085" name="Object 1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944895"/>
              </p:ext>
            </p:extLst>
          </p:nvPr>
        </p:nvGraphicFramePr>
        <p:xfrm>
          <a:off x="3048000" y="1371600"/>
          <a:ext cx="22098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4" name="Equation" r:id="rId5" imgW="1019442" imgH="393649" progId="Equation.3">
                  <p:embed/>
                </p:oleObj>
              </mc:Choice>
              <mc:Fallback>
                <p:oleObj name="Equation" r:id="rId5" imgW="1019442" imgH="393649" progId="Equation.3">
                  <p:embed/>
                  <p:pic>
                    <p:nvPicPr>
                      <p:cNvPr id="0" name="Object 1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71600"/>
                        <a:ext cx="22098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6" name="Picture 11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84426"/>
            <a:ext cx="807720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A3BC4F3E-9C57-436F-8AAB-E80FFB20DE4E}" type="slidenum">
              <a:rPr lang="en-US" altLang="el-GR"/>
              <a:pPr/>
              <a:t>19</a:t>
            </a:fld>
            <a:endParaRPr lang="en-US" altLang="el-GR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600" dirty="0" smtClean="0"/>
              <a:t>Why Splines ?</a:t>
            </a:r>
          </a:p>
        </p:txBody>
      </p:sp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833741" y="5638800"/>
            <a:ext cx="7619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Figure : Higher order polynomial interpolation is a bad idea</a:t>
            </a:r>
          </a:p>
        </p:txBody>
      </p:sp>
      <p:pic>
        <p:nvPicPr>
          <p:cNvPr id="47110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396390"/>
            <a:ext cx="67056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685800"/>
          </a:xfrm>
        </p:spPr>
        <p:txBody>
          <a:bodyPr/>
          <a:lstStyle/>
          <a:p>
            <a:r>
              <a:rPr lang="en-US" altLang="el-GR" dirty="0" smtClean="0">
                <a:latin typeface="Comic Sans MS" panose="030F0702030302020204" pitchFamily="66" charset="0"/>
              </a:rPr>
              <a:t>What is Interpolation ?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2886075" y="1743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304800" y="1331912"/>
            <a:ext cx="8305800" cy="91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ts val="3300"/>
              </a:lnSpc>
              <a:spcBef>
                <a:spcPct val="50000"/>
              </a:spcBef>
              <a:spcAft>
                <a:spcPts val="600"/>
              </a:spcAft>
            </a:pPr>
            <a:r>
              <a:rPr lang="en-US" altLang="el-GR" dirty="0">
                <a:latin typeface="Comic Sans MS" panose="030F0702030302020204" pitchFamily="66" charset="0"/>
                <a:cs typeface="Times New Roman" pitchFamily="18" charset="0"/>
              </a:rPr>
              <a:t>Given </a:t>
            </a:r>
            <a:r>
              <a:rPr lang="en-US" altLang="el-G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(x</a:t>
            </a:r>
            <a:r>
              <a:rPr lang="en-US" altLang="el-GR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0</a:t>
            </a:r>
            <a:r>
              <a:rPr lang="en-US" altLang="el-G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,y</a:t>
            </a:r>
            <a:r>
              <a:rPr lang="en-US" altLang="el-GR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0</a:t>
            </a:r>
            <a:r>
              <a:rPr lang="en-US" altLang="el-G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), </a:t>
            </a:r>
            <a:r>
              <a:rPr lang="en-US" altLang="el-G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(x</a:t>
            </a:r>
            <a:r>
              <a:rPr lang="en-US" altLang="el-GR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US" altLang="el-G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,y</a:t>
            </a:r>
            <a:r>
              <a:rPr lang="en-US" altLang="el-GR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US" altLang="el-G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), …… </a:t>
            </a:r>
            <a:r>
              <a:rPr lang="en-US" altLang="el-G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(</a:t>
            </a:r>
            <a:r>
              <a:rPr lang="en-US" altLang="el-GR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x</a:t>
            </a:r>
            <a:r>
              <a:rPr lang="en-US" altLang="el-GR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n</a:t>
            </a:r>
            <a:r>
              <a:rPr lang="en-US" altLang="el-GR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,y</a:t>
            </a:r>
            <a:r>
              <a:rPr lang="en-US" altLang="el-GR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n</a:t>
            </a:r>
            <a:r>
              <a:rPr lang="en-US" altLang="el-G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), </a:t>
            </a:r>
            <a:r>
              <a:rPr lang="en-US" altLang="el-GR" dirty="0">
                <a:latin typeface="Comic Sans MS" panose="030F0702030302020204" pitchFamily="66" charset="0"/>
                <a:cs typeface="Times New Roman" pitchFamily="18" charset="0"/>
              </a:rPr>
              <a:t>find the value of ‘</a:t>
            </a:r>
            <a:r>
              <a:rPr lang="en-US" altLang="el-G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y</a:t>
            </a:r>
            <a:r>
              <a:rPr lang="en-US" altLang="el-GR" dirty="0">
                <a:latin typeface="Comic Sans MS" panose="030F0702030302020204" pitchFamily="66" charset="0"/>
                <a:cs typeface="Times New Roman" pitchFamily="18" charset="0"/>
              </a:rPr>
              <a:t>’ at a value of ‘</a:t>
            </a:r>
            <a:r>
              <a:rPr lang="en-US" altLang="el-G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x</a:t>
            </a:r>
            <a:r>
              <a:rPr lang="en-US" altLang="el-GR" dirty="0">
                <a:latin typeface="Comic Sans MS" panose="030F0702030302020204" pitchFamily="66" charset="0"/>
                <a:cs typeface="Times New Roman" pitchFamily="18" charset="0"/>
              </a:rPr>
              <a:t>’ that is not given.</a:t>
            </a:r>
            <a:endParaRPr lang="en-US" altLang="el-GR" baseline="-250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graphicFrame>
        <p:nvGraphicFramePr>
          <p:cNvPr id="29703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2520013"/>
              </p:ext>
            </p:extLst>
          </p:nvPr>
        </p:nvGraphicFramePr>
        <p:xfrm>
          <a:off x="2133600" y="2274887"/>
          <a:ext cx="4495800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2" name="Bitmap Image" r:id="rId4" imgW="4552381" imgH="3638095" progId="Paint.Picture">
                  <p:embed/>
                </p:oleObj>
              </mc:Choice>
              <mc:Fallback>
                <p:oleObj name="Bitmap Image" r:id="rId4" imgW="4552381" imgH="363809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274887"/>
                        <a:ext cx="4495800" cy="359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Text Box 5"/>
          <p:cNvSpPr txBox="1">
            <a:spLocks noChangeArrowheads="1"/>
          </p:cNvSpPr>
          <p:nvPr/>
        </p:nvSpPr>
        <p:spPr bwMode="auto">
          <a:xfrm>
            <a:off x="2108200" y="5826124"/>
            <a:ext cx="4953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l-GR" sz="2200" b="1" dirty="0">
                <a:latin typeface="Comic Sans MS" panose="030F0702030302020204" pitchFamily="66" charset="0"/>
                <a:cs typeface="Times New Roman" pitchFamily="18" charset="0"/>
              </a:rPr>
              <a:t>Figure 1 </a:t>
            </a:r>
            <a:r>
              <a:rPr lang="en-US" altLang="el-GR" sz="2200" dirty="0">
                <a:latin typeface="Comic Sans MS" panose="030F0702030302020204" pitchFamily="66" charset="0"/>
                <a:cs typeface="Times New Roman" pitchFamily="18" charset="0"/>
              </a:rPr>
              <a:t>Interpolation of discrete.</a:t>
            </a:r>
            <a:endParaRPr lang="en-US" altLang="el-GR" sz="2200" baseline="-250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8F4B11E9-1071-4625-905B-EF917FDC1B72}" type="slidenum">
              <a:rPr lang="en-US" b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pPr/>
              <a:t>2</a:t>
            </a:fld>
            <a:endParaRPr lang="en-US" b="1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764990A1-2C28-4A2E-9B4C-1C88331FF0D5}" type="slidenum">
              <a:rPr lang="en-US" altLang="el-GR"/>
              <a:pPr/>
              <a:t>20</a:t>
            </a:fld>
            <a:endParaRPr lang="en-US" altLang="el-GR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Linear Interpolation</a:t>
            </a:r>
          </a:p>
        </p:txBody>
      </p:sp>
      <p:pic>
        <p:nvPicPr>
          <p:cNvPr id="48133" name="Picture 5" descr="fig2sp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00400"/>
            <a:ext cx="53340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5344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E379B96A-C884-4FCC-A55B-E055E5DD6F68}" type="slidenum">
              <a:rPr lang="en-US" altLang="el-GR"/>
              <a:pPr/>
              <a:t>21</a:t>
            </a:fld>
            <a:endParaRPr lang="en-US" altLang="el-GR"/>
          </a:p>
        </p:txBody>
      </p:sp>
      <p:sp>
        <p:nvSpPr>
          <p:cNvPr id="4915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Linear Interpolation (contd)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013925" y="1447800"/>
            <a:ext cx="7010400" cy="4625976"/>
            <a:chOff x="528" y="1241"/>
            <a:chExt cx="4416" cy="291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8" y="1248"/>
              <a:ext cx="4416" cy="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1316" y="1416"/>
              <a:ext cx="69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372" y="1332"/>
              <a:ext cx="13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),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028" y="1332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967" y="1248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806" y="1248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561" y="1248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416" y="1248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156" y="1332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995" y="1332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742" y="1332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635" y="1332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319" y="1401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783" y="1492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554" y="1492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913" y="1316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1515" y="1316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1102" y="1401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2258" y="1332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082" y="1332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1722" y="1424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1508" y="1424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1852" y="1248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1745" y="1248"/>
              <a:ext cx="9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1462" y="1248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1347" y="1248"/>
              <a:ext cx="9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1048" y="1332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934" y="1332"/>
              <a:ext cx="9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681" y="1332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566" y="1332"/>
              <a:ext cx="9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2158" y="1325"/>
              <a:ext cx="11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1630" y="1417"/>
              <a:ext cx="11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1630" y="1241"/>
              <a:ext cx="11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1224" y="1325"/>
              <a:ext cx="13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811" y="1325"/>
              <a:ext cx="13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=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2457" y="1332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3245" y="1401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2816" y="1401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3191" y="1332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000" y="1332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755" y="1332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3291" y="1332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8"/>
            <p:cNvSpPr>
              <a:spLocks noChangeArrowheads="1"/>
            </p:cNvSpPr>
            <p:nvPr/>
          </p:nvSpPr>
          <p:spPr bwMode="auto">
            <a:xfrm>
              <a:off x="528" y="1760"/>
              <a:ext cx="29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9"/>
            <p:cNvSpPr>
              <a:spLocks noChangeArrowheads="1"/>
            </p:cNvSpPr>
            <p:nvPr/>
          </p:nvSpPr>
          <p:spPr bwMode="auto">
            <a:xfrm>
              <a:off x="773" y="1760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>
              <a:off x="1316" y="1845"/>
              <a:ext cx="69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2357" y="1760"/>
              <a:ext cx="13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),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2"/>
            <p:cNvSpPr>
              <a:spLocks noChangeArrowheads="1"/>
            </p:cNvSpPr>
            <p:nvPr/>
          </p:nvSpPr>
          <p:spPr bwMode="auto">
            <a:xfrm>
              <a:off x="2036" y="1760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1967" y="1676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4"/>
            <p:cNvSpPr>
              <a:spLocks noChangeArrowheads="1"/>
            </p:cNvSpPr>
            <p:nvPr/>
          </p:nvSpPr>
          <p:spPr bwMode="auto">
            <a:xfrm>
              <a:off x="1821" y="1676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5"/>
            <p:cNvSpPr>
              <a:spLocks noChangeArrowheads="1"/>
            </p:cNvSpPr>
            <p:nvPr/>
          </p:nvSpPr>
          <p:spPr bwMode="auto">
            <a:xfrm>
              <a:off x="1577" y="1676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6"/>
            <p:cNvSpPr>
              <a:spLocks noChangeArrowheads="1"/>
            </p:cNvSpPr>
            <p:nvPr/>
          </p:nvSpPr>
          <p:spPr bwMode="auto">
            <a:xfrm>
              <a:off x="1416" y="1676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1156" y="1760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8"/>
            <p:cNvSpPr>
              <a:spLocks noChangeArrowheads="1"/>
            </p:cNvSpPr>
            <p:nvPr/>
          </p:nvSpPr>
          <p:spPr bwMode="auto">
            <a:xfrm>
              <a:off x="1010" y="1760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2311" y="1829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60"/>
            <p:cNvSpPr>
              <a:spLocks noChangeArrowheads="1"/>
            </p:cNvSpPr>
            <p:nvPr/>
          </p:nvSpPr>
          <p:spPr bwMode="auto">
            <a:xfrm>
              <a:off x="1791" y="1921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1561" y="1921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2"/>
            <p:cNvSpPr>
              <a:spLocks noChangeArrowheads="1"/>
            </p:cNvSpPr>
            <p:nvPr/>
          </p:nvSpPr>
          <p:spPr bwMode="auto">
            <a:xfrm>
              <a:off x="1921" y="1745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3"/>
            <p:cNvSpPr>
              <a:spLocks noChangeArrowheads="1"/>
            </p:cNvSpPr>
            <p:nvPr/>
          </p:nvSpPr>
          <p:spPr bwMode="auto">
            <a:xfrm>
              <a:off x="1523" y="1745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4"/>
            <p:cNvSpPr>
              <a:spLocks noChangeArrowheads="1"/>
            </p:cNvSpPr>
            <p:nvPr/>
          </p:nvSpPr>
          <p:spPr bwMode="auto">
            <a:xfrm>
              <a:off x="1110" y="1829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52" name="Rectangle 65"/>
            <p:cNvSpPr>
              <a:spLocks noChangeArrowheads="1"/>
            </p:cNvSpPr>
            <p:nvPr/>
          </p:nvSpPr>
          <p:spPr bwMode="auto">
            <a:xfrm>
              <a:off x="2258" y="1760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53" name="Rectangle 66"/>
            <p:cNvSpPr>
              <a:spLocks noChangeArrowheads="1"/>
            </p:cNvSpPr>
            <p:nvPr/>
          </p:nvSpPr>
          <p:spPr bwMode="auto">
            <a:xfrm>
              <a:off x="2082" y="1760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58" name="Rectangle 67"/>
            <p:cNvSpPr>
              <a:spLocks noChangeArrowheads="1"/>
            </p:cNvSpPr>
            <p:nvPr/>
          </p:nvSpPr>
          <p:spPr bwMode="auto">
            <a:xfrm>
              <a:off x="1737" y="1852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59" name="Rectangle 68"/>
            <p:cNvSpPr>
              <a:spLocks noChangeArrowheads="1"/>
            </p:cNvSpPr>
            <p:nvPr/>
          </p:nvSpPr>
          <p:spPr bwMode="auto">
            <a:xfrm>
              <a:off x="1508" y="1852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60" name="Rectangle 69"/>
            <p:cNvSpPr>
              <a:spLocks noChangeArrowheads="1"/>
            </p:cNvSpPr>
            <p:nvPr/>
          </p:nvSpPr>
          <p:spPr bwMode="auto">
            <a:xfrm>
              <a:off x="1867" y="1676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61" name="Rectangle 70"/>
            <p:cNvSpPr>
              <a:spLocks noChangeArrowheads="1"/>
            </p:cNvSpPr>
            <p:nvPr/>
          </p:nvSpPr>
          <p:spPr bwMode="auto">
            <a:xfrm>
              <a:off x="1753" y="1676"/>
              <a:ext cx="9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62" name="Rectangle 71"/>
            <p:cNvSpPr>
              <a:spLocks noChangeArrowheads="1"/>
            </p:cNvSpPr>
            <p:nvPr/>
          </p:nvSpPr>
          <p:spPr bwMode="auto">
            <a:xfrm>
              <a:off x="1462" y="1676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63" name="Rectangle 72"/>
            <p:cNvSpPr>
              <a:spLocks noChangeArrowheads="1"/>
            </p:cNvSpPr>
            <p:nvPr/>
          </p:nvSpPr>
          <p:spPr bwMode="auto">
            <a:xfrm>
              <a:off x="1347" y="1676"/>
              <a:ext cx="9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64" name="Rectangle 73"/>
            <p:cNvSpPr>
              <a:spLocks noChangeArrowheads="1"/>
            </p:cNvSpPr>
            <p:nvPr/>
          </p:nvSpPr>
          <p:spPr bwMode="auto">
            <a:xfrm>
              <a:off x="1056" y="1760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65" name="Rectangle 74"/>
            <p:cNvSpPr>
              <a:spLocks noChangeArrowheads="1"/>
            </p:cNvSpPr>
            <p:nvPr/>
          </p:nvSpPr>
          <p:spPr bwMode="auto">
            <a:xfrm>
              <a:off x="941" y="1760"/>
              <a:ext cx="9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66" name="Rectangle 75"/>
            <p:cNvSpPr>
              <a:spLocks noChangeArrowheads="1"/>
            </p:cNvSpPr>
            <p:nvPr/>
          </p:nvSpPr>
          <p:spPr bwMode="auto">
            <a:xfrm>
              <a:off x="2166" y="1753"/>
              <a:ext cx="11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67" name="Rectangle 76"/>
            <p:cNvSpPr>
              <a:spLocks noChangeArrowheads="1"/>
            </p:cNvSpPr>
            <p:nvPr/>
          </p:nvSpPr>
          <p:spPr bwMode="auto">
            <a:xfrm>
              <a:off x="1638" y="1845"/>
              <a:ext cx="11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68" name="Rectangle 77"/>
            <p:cNvSpPr>
              <a:spLocks noChangeArrowheads="1"/>
            </p:cNvSpPr>
            <p:nvPr/>
          </p:nvSpPr>
          <p:spPr bwMode="auto">
            <a:xfrm>
              <a:off x="1638" y="1669"/>
              <a:ext cx="11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69" name="Rectangle 78"/>
            <p:cNvSpPr>
              <a:spLocks noChangeArrowheads="1"/>
            </p:cNvSpPr>
            <p:nvPr/>
          </p:nvSpPr>
          <p:spPr bwMode="auto">
            <a:xfrm>
              <a:off x="1224" y="1753"/>
              <a:ext cx="13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70" name="Rectangle 79"/>
            <p:cNvSpPr>
              <a:spLocks noChangeArrowheads="1"/>
            </p:cNvSpPr>
            <p:nvPr/>
          </p:nvSpPr>
          <p:spPr bwMode="auto">
            <a:xfrm>
              <a:off x="819" y="1753"/>
              <a:ext cx="13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=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71" name="Rectangle 80"/>
            <p:cNvSpPr>
              <a:spLocks noChangeArrowheads="1"/>
            </p:cNvSpPr>
            <p:nvPr/>
          </p:nvSpPr>
          <p:spPr bwMode="auto">
            <a:xfrm>
              <a:off x="2449" y="1760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72" name="Rectangle 81"/>
            <p:cNvSpPr>
              <a:spLocks noChangeArrowheads="1"/>
            </p:cNvSpPr>
            <p:nvPr/>
          </p:nvSpPr>
          <p:spPr bwMode="auto">
            <a:xfrm>
              <a:off x="3237" y="1829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73" name="Rectangle 82"/>
            <p:cNvSpPr>
              <a:spLocks noChangeArrowheads="1"/>
            </p:cNvSpPr>
            <p:nvPr/>
          </p:nvSpPr>
          <p:spPr bwMode="auto">
            <a:xfrm>
              <a:off x="2809" y="1829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74" name="Rectangle 83"/>
            <p:cNvSpPr>
              <a:spLocks noChangeArrowheads="1"/>
            </p:cNvSpPr>
            <p:nvPr/>
          </p:nvSpPr>
          <p:spPr bwMode="auto">
            <a:xfrm>
              <a:off x="3176" y="1760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75" name="Rectangle 84"/>
            <p:cNvSpPr>
              <a:spLocks noChangeArrowheads="1"/>
            </p:cNvSpPr>
            <p:nvPr/>
          </p:nvSpPr>
          <p:spPr bwMode="auto">
            <a:xfrm>
              <a:off x="2985" y="1760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76" name="Rectangle 85"/>
            <p:cNvSpPr>
              <a:spLocks noChangeArrowheads="1"/>
            </p:cNvSpPr>
            <p:nvPr/>
          </p:nvSpPr>
          <p:spPr bwMode="auto">
            <a:xfrm>
              <a:off x="2755" y="1760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79" name="Rectangle 88"/>
            <p:cNvSpPr>
              <a:spLocks noChangeArrowheads="1"/>
            </p:cNvSpPr>
            <p:nvPr/>
          </p:nvSpPr>
          <p:spPr bwMode="auto">
            <a:xfrm>
              <a:off x="3291" y="1760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80" name="Rectangle 89"/>
            <p:cNvSpPr>
              <a:spLocks noChangeArrowheads="1"/>
            </p:cNvSpPr>
            <p:nvPr/>
          </p:nvSpPr>
          <p:spPr bwMode="auto">
            <a:xfrm>
              <a:off x="528" y="2097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81" name="Rectangle 90"/>
            <p:cNvSpPr>
              <a:spLocks noChangeArrowheads="1"/>
            </p:cNvSpPr>
            <p:nvPr/>
          </p:nvSpPr>
          <p:spPr bwMode="auto">
            <a:xfrm>
              <a:off x="895" y="2097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82" name="Rectangle 91"/>
            <p:cNvSpPr>
              <a:spLocks noChangeArrowheads="1"/>
            </p:cNvSpPr>
            <p:nvPr/>
          </p:nvSpPr>
          <p:spPr bwMode="auto">
            <a:xfrm>
              <a:off x="1263" y="2097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83" name="Rectangle 92"/>
            <p:cNvSpPr>
              <a:spLocks noChangeArrowheads="1"/>
            </p:cNvSpPr>
            <p:nvPr/>
          </p:nvSpPr>
          <p:spPr bwMode="auto">
            <a:xfrm>
              <a:off x="1293" y="2097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84" name="Rectangle 93"/>
            <p:cNvSpPr>
              <a:spLocks noChangeArrowheads="1"/>
            </p:cNvSpPr>
            <p:nvPr/>
          </p:nvSpPr>
          <p:spPr bwMode="auto">
            <a:xfrm>
              <a:off x="528" y="2303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85" name="Rectangle 94"/>
            <p:cNvSpPr>
              <a:spLocks noChangeArrowheads="1"/>
            </p:cNvSpPr>
            <p:nvPr/>
          </p:nvSpPr>
          <p:spPr bwMode="auto">
            <a:xfrm>
              <a:off x="895" y="2303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86" name="Rectangle 95"/>
            <p:cNvSpPr>
              <a:spLocks noChangeArrowheads="1"/>
            </p:cNvSpPr>
            <p:nvPr/>
          </p:nvSpPr>
          <p:spPr bwMode="auto">
            <a:xfrm>
              <a:off x="1263" y="2303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87" name="Rectangle 96"/>
            <p:cNvSpPr>
              <a:spLocks noChangeArrowheads="1"/>
            </p:cNvSpPr>
            <p:nvPr/>
          </p:nvSpPr>
          <p:spPr bwMode="auto">
            <a:xfrm>
              <a:off x="1293" y="2303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88" name="Rectangle 97"/>
            <p:cNvSpPr>
              <a:spLocks noChangeArrowheads="1"/>
            </p:cNvSpPr>
            <p:nvPr/>
          </p:nvSpPr>
          <p:spPr bwMode="auto">
            <a:xfrm>
              <a:off x="528" y="2518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89" name="Rectangle 98"/>
            <p:cNvSpPr>
              <a:spLocks noChangeArrowheads="1"/>
            </p:cNvSpPr>
            <p:nvPr/>
          </p:nvSpPr>
          <p:spPr bwMode="auto">
            <a:xfrm>
              <a:off x="895" y="2518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90" name="Rectangle 99"/>
            <p:cNvSpPr>
              <a:spLocks noChangeArrowheads="1"/>
            </p:cNvSpPr>
            <p:nvPr/>
          </p:nvSpPr>
          <p:spPr bwMode="auto">
            <a:xfrm>
              <a:off x="1263" y="2518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91" name="Rectangle 100"/>
            <p:cNvSpPr>
              <a:spLocks noChangeArrowheads="1"/>
            </p:cNvSpPr>
            <p:nvPr/>
          </p:nvSpPr>
          <p:spPr bwMode="auto">
            <a:xfrm>
              <a:off x="1293" y="2518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92" name="Rectangle 101"/>
            <p:cNvSpPr>
              <a:spLocks noChangeArrowheads="1"/>
            </p:cNvSpPr>
            <p:nvPr/>
          </p:nvSpPr>
          <p:spPr bwMode="auto">
            <a:xfrm>
              <a:off x="528" y="2824"/>
              <a:ext cx="32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 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93" name="Line 102"/>
            <p:cNvSpPr>
              <a:spLocks noChangeShapeType="1"/>
            </p:cNvSpPr>
            <p:nvPr/>
          </p:nvSpPr>
          <p:spPr bwMode="auto">
            <a:xfrm>
              <a:off x="1400" y="2908"/>
              <a:ext cx="7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9194" name="Rectangle 103"/>
            <p:cNvSpPr>
              <a:spLocks noChangeArrowheads="1"/>
            </p:cNvSpPr>
            <p:nvPr/>
          </p:nvSpPr>
          <p:spPr bwMode="auto">
            <a:xfrm>
              <a:off x="2610" y="2824"/>
              <a:ext cx="13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),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95" name="Rectangle 104"/>
            <p:cNvSpPr>
              <a:spLocks noChangeArrowheads="1"/>
            </p:cNvSpPr>
            <p:nvPr/>
          </p:nvSpPr>
          <p:spPr bwMode="auto">
            <a:xfrm>
              <a:off x="2196" y="2824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96" name="Rectangle 105"/>
            <p:cNvSpPr>
              <a:spLocks noChangeArrowheads="1"/>
            </p:cNvSpPr>
            <p:nvPr/>
          </p:nvSpPr>
          <p:spPr bwMode="auto">
            <a:xfrm>
              <a:off x="2135" y="2740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97" name="Rectangle 106"/>
            <p:cNvSpPr>
              <a:spLocks noChangeArrowheads="1"/>
            </p:cNvSpPr>
            <p:nvPr/>
          </p:nvSpPr>
          <p:spPr bwMode="auto">
            <a:xfrm>
              <a:off x="1898" y="2740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98" name="Rectangle 107"/>
            <p:cNvSpPr>
              <a:spLocks noChangeArrowheads="1"/>
            </p:cNvSpPr>
            <p:nvPr/>
          </p:nvSpPr>
          <p:spPr bwMode="auto">
            <a:xfrm>
              <a:off x="1661" y="2740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199" name="Rectangle 108"/>
            <p:cNvSpPr>
              <a:spLocks noChangeArrowheads="1"/>
            </p:cNvSpPr>
            <p:nvPr/>
          </p:nvSpPr>
          <p:spPr bwMode="auto">
            <a:xfrm>
              <a:off x="1492" y="2740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00" name="Rectangle 109"/>
            <p:cNvSpPr>
              <a:spLocks noChangeArrowheads="1"/>
            </p:cNvSpPr>
            <p:nvPr/>
          </p:nvSpPr>
          <p:spPr bwMode="auto">
            <a:xfrm>
              <a:off x="1240" y="2824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01" name="Rectangle 110"/>
            <p:cNvSpPr>
              <a:spLocks noChangeArrowheads="1"/>
            </p:cNvSpPr>
            <p:nvPr/>
          </p:nvSpPr>
          <p:spPr bwMode="auto">
            <a:xfrm>
              <a:off x="1010" y="2824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02" name="Rectangle 111"/>
            <p:cNvSpPr>
              <a:spLocks noChangeArrowheads="1"/>
            </p:cNvSpPr>
            <p:nvPr/>
          </p:nvSpPr>
          <p:spPr bwMode="auto">
            <a:xfrm>
              <a:off x="2564" y="2892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03" name="Rectangle 112"/>
            <p:cNvSpPr>
              <a:spLocks noChangeArrowheads="1"/>
            </p:cNvSpPr>
            <p:nvPr/>
          </p:nvSpPr>
          <p:spPr bwMode="auto">
            <a:xfrm>
              <a:off x="1959" y="2984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04" name="Rectangle 113"/>
            <p:cNvSpPr>
              <a:spLocks noChangeArrowheads="1"/>
            </p:cNvSpPr>
            <p:nvPr/>
          </p:nvSpPr>
          <p:spPr bwMode="auto">
            <a:xfrm>
              <a:off x="2089" y="2808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05" name="Rectangle 114"/>
            <p:cNvSpPr>
              <a:spLocks noChangeArrowheads="1"/>
            </p:cNvSpPr>
            <p:nvPr/>
          </p:nvSpPr>
          <p:spPr bwMode="auto">
            <a:xfrm>
              <a:off x="1194" y="2892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06" name="Rectangle 115"/>
            <p:cNvSpPr>
              <a:spLocks noChangeArrowheads="1"/>
            </p:cNvSpPr>
            <p:nvPr/>
          </p:nvSpPr>
          <p:spPr bwMode="auto">
            <a:xfrm>
              <a:off x="2526" y="2900"/>
              <a:ext cx="6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07" name="Rectangle 116"/>
            <p:cNvSpPr>
              <a:spLocks noChangeArrowheads="1"/>
            </p:cNvSpPr>
            <p:nvPr/>
          </p:nvSpPr>
          <p:spPr bwMode="auto">
            <a:xfrm>
              <a:off x="1921" y="2992"/>
              <a:ext cx="6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08" name="Rectangle 117"/>
            <p:cNvSpPr>
              <a:spLocks noChangeArrowheads="1"/>
            </p:cNvSpPr>
            <p:nvPr/>
          </p:nvSpPr>
          <p:spPr bwMode="auto">
            <a:xfrm>
              <a:off x="2051" y="2816"/>
              <a:ext cx="6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09" name="Rectangle 118"/>
            <p:cNvSpPr>
              <a:spLocks noChangeArrowheads="1"/>
            </p:cNvSpPr>
            <p:nvPr/>
          </p:nvSpPr>
          <p:spPr bwMode="auto">
            <a:xfrm>
              <a:off x="1156" y="2900"/>
              <a:ext cx="6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10" name="Rectangle 119"/>
            <p:cNvSpPr>
              <a:spLocks noChangeArrowheads="1"/>
            </p:cNvSpPr>
            <p:nvPr/>
          </p:nvSpPr>
          <p:spPr bwMode="auto">
            <a:xfrm>
              <a:off x="2327" y="2817"/>
              <a:ext cx="11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11" name="Rectangle 120"/>
            <p:cNvSpPr>
              <a:spLocks noChangeArrowheads="1"/>
            </p:cNvSpPr>
            <p:nvPr/>
          </p:nvSpPr>
          <p:spPr bwMode="auto">
            <a:xfrm>
              <a:off x="1722" y="2908"/>
              <a:ext cx="11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12" name="Rectangle 121"/>
            <p:cNvSpPr>
              <a:spLocks noChangeArrowheads="1"/>
            </p:cNvSpPr>
            <p:nvPr/>
          </p:nvSpPr>
          <p:spPr bwMode="auto">
            <a:xfrm>
              <a:off x="1722" y="2733"/>
              <a:ext cx="11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13" name="Rectangle 122"/>
            <p:cNvSpPr>
              <a:spLocks noChangeArrowheads="1"/>
            </p:cNvSpPr>
            <p:nvPr/>
          </p:nvSpPr>
          <p:spPr bwMode="auto">
            <a:xfrm>
              <a:off x="1309" y="2817"/>
              <a:ext cx="13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14" name="Rectangle 123"/>
            <p:cNvSpPr>
              <a:spLocks noChangeArrowheads="1"/>
            </p:cNvSpPr>
            <p:nvPr/>
          </p:nvSpPr>
          <p:spPr bwMode="auto">
            <a:xfrm>
              <a:off x="819" y="2817"/>
              <a:ext cx="13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=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15" name="Rectangle 124"/>
            <p:cNvSpPr>
              <a:spLocks noChangeArrowheads="1"/>
            </p:cNvSpPr>
            <p:nvPr/>
          </p:nvSpPr>
          <p:spPr bwMode="auto">
            <a:xfrm>
              <a:off x="2487" y="2908"/>
              <a:ext cx="6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16" name="Rectangle 125"/>
            <p:cNvSpPr>
              <a:spLocks noChangeArrowheads="1"/>
            </p:cNvSpPr>
            <p:nvPr/>
          </p:nvSpPr>
          <p:spPr bwMode="auto">
            <a:xfrm>
              <a:off x="1883" y="3000"/>
              <a:ext cx="6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17" name="Rectangle 126"/>
            <p:cNvSpPr>
              <a:spLocks noChangeArrowheads="1"/>
            </p:cNvSpPr>
            <p:nvPr/>
          </p:nvSpPr>
          <p:spPr bwMode="auto">
            <a:xfrm>
              <a:off x="1645" y="3000"/>
              <a:ext cx="6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18" name="Rectangle 127"/>
            <p:cNvSpPr>
              <a:spLocks noChangeArrowheads="1"/>
            </p:cNvSpPr>
            <p:nvPr/>
          </p:nvSpPr>
          <p:spPr bwMode="auto">
            <a:xfrm>
              <a:off x="2013" y="2824"/>
              <a:ext cx="6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19" name="Rectangle 128"/>
            <p:cNvSpPr>
              <a:spLocks noChangeArrowheads="1"/>
            </p:cNvSpPr>
            <p:nvPr/>
          </p:nvSpPr>
          <p:spPr bwMode="auto">
            <a:xfrm>
              <a:off x="1607" y="2824"/>
              <a:ext cx="6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20" name="Rectangle 129"/>
            <p:cNvSpPr>
              <a:spLocks noChangeArrowheads="1"/>
            </p:cNvSpPr>
            <p:nvPr/>
          </p:nvSpPr>
          <p:spPr bwMode="auto">
            <a:xfrm>
              <a:off x="1117" y="2908"/>
              <a:ext cx="6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21" name="Rectangle 130"/>
            <p:cNvSpPr>
              <a:spLocks noChangeArrowheads="1"/>
            </p:cNvSpPr>
            <p:nvPr/>
          </p:nvSpPr>
          <p:spPr bwMode="auto">
            <a:xfrm>
              <a:off x="2426" y="2824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22" name="Rectangle 131"/>
            <p:cNvSpPr>
              <a:spLocks noChangeArrowheads="1"/>
            </p:cNvSpPr>
            <p:nvPr/>
          </p:nvSpPr>
          <p:spPr bwMode="auto">
            <a:xfrm>
              <a:off x="2250" y="2824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23" name="Rectangle 132"/>
            <p:cNvSpPr>
              <a:spLocks noChangeArrowheads="1"/>
            </p:cNvSpPr>
            <p:nvPr/>
          </p:nvSpPr>
          <p:spPr bwMode="auto">
            <a:xfrm>
              <a:off x="1821" y="2915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24" name="Rectangle 133"/>
            <p:cNvSpPr>
              <a:spLocks noChangeArrowheads="1"/>
            </p:cNvSpPr>
            <p:nvPr/>
          </p:nvSpPr>
          <p:spPr bwMode="auto">
            <a:xfrm>
              <a:off x="1584" y="2915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25" name="Rectangle 134"/>
            <p:cNvSpPr>
              <a:spLocks noChangeArrowheads="1"/>
            </p:cNvSpPr>
            <p:nvPr/>
          </p:nvSpPr>
          <p:spPr bwMode="auto">
            <a:xfrm>
              <a:off x="1952" y="2740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26" name="Rectangle 135"/>
            <p:cNvSpPr>
              <a:spLocks noChangeArrowheads="1"/>
            </p:cNvSpPr>
            <p:nvPr/>
          </p:nvSpPr>
          <p:spPr bwMode="auto">
            <a:xfrm>
              <a:off x="1837" y="2740"/>
              <a:ext cx="9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27" name="Rectangle 136"/>
            <p:cNvSpPr>
              <a:spLocks noChangeArrowheads="1"/>
            </p:cNvSpPr>
            <p:nvPr/>
          </p:nvSpPr>
          <p:spPr bwMode="auto">
            <a:xfrm>
              <a:off x="1546" y="2740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28" name="Rectangle 137"/>
            <p:cNvSpPr>
              <a:spLocks noChangeArrowheads="1"/>
            </p:cNvSpPr>
            <p:nvPr/>
          </p:nvSpPr>
          <p:spPr bwMode="auto">
            <a:xfrm>
              <a:off x="1431" y="2740"/>
              <a:ext cx="9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29" name="Rectangle 138"/>
            <p:cNvSpPr>
              <a:spLocks noChangeArrowheads="1"/>
            </p:cNvSpPr>
            <p:nvPr/>
          </p:nvSpPr>
          <p:spPr bwMode="auto">
            <a:xfrm>
              <a:off x="1056" y="2824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30" name="Rectangle 139"/>
            <p:cNvSpPr>
              <a:spLocks noChangeArrowheads="1"/>
            </p:cNvSpPr>
            <p:nvPr/>
          </p:nvSpPr>
          <p:spPr bwMode="auto">
            <a:xfrm>
              <a:off x="941" y="2824"/>
              <a:ext cx="9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31" name="Rectangle 140"/>
            <p:cNvSpPr>
              <a:spLocks noChangeArrowheads="1"/>
            </p:cNvSpPr>
            <p:nvPr/>
          </p:nvSpPr>
          <p:spPr bwMode="auto">
            <a:xfrm>
              <a:off x="2702" y="2824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32" name="Rectangle 141"/>
            <p:cNvSpPr>
              <a:spLocks noChangeArrowheads="1"/>
            </p:cNvSpPr>
            <p:nvPr/>
          </p:nvSpPr>
          <p:spPr bwMode="auto">
            <a:xfrm>
              <a:off x="3321" y="2908"/>
              <a:ext cx="6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33" name="Rectangle 142"/>
            <p:cNvSpPr>
              <a:spLocks noChangeArrowheads="1"/>
            </p:cNvSpPr>
            <p:nvPr/>
          </p:nvSpPr>
          <p:spPr bwMode="auto">
            <a:xfrm>
              <a:off x="2816" y="2908"/>
              <a:ext cx="6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34" name="Rectangle 143"/>
            <p:cNvSpPr>
              <a:spLocks noChangeArrowheads="1"/>
            </p:cNvSpPr>
            <p:nvPr/>
          </p:nvSpPr>
          <p:spPr bwMode="auto">
            <a:xfrm>
              <a:off x="3260" y="2824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35" name="Rectangle 144"/>
            <p:cNvSpPr>
              <a:spLocks noChangeArrowheads="1"/>
            </p:cNvSpPr>
            <p:nvPr/>
          </p:nvSpPr>
          <p:spPr bwMode="auto">
            <a:xfrm>
              <a:off x="3069" y="2824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36" name="Rectangle 145"/>
            <p:cNvSpPr>
              <a:spLocks noChangeArrowheads="1"/>
            </p:cNvSpPr>
            <p:nvPr/>
          </p:nvSpPr>
          <p:spPr bwMode="auto">
            <a:xfrm>
              <a:off x="2755" y="2824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39" name="Rectangle 148"/>
            <p:cNvSpPr>
              <a:spLocks noChangeArrowheads="1"/>
            </p:cNvSpPr>
            <p:nvPr/>
          </p:nvSpPr>
          <p:spPr bwMode="auto">
            <a:xfrm>
              <a:off x="2855" y="2900"/>
              <a:ext cx="6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40" name="Rectangle 149"/>
            <p:cNvSpPr>
              <a:spLocks noChangeArrowheads="1"/>
            </p:cNvSpPr>
            <p:nvPr/>
          </p:nvSpPr>
          <p:spPr bwMode="auto">
            <a:xfrm>
              <a:off x="2893" y="2892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41" name="Rectangle 150"/>
            <p:cNvSpPr>
              <a:spLocks noChangeArrowheads="1"/>
            </p:cNvSpPr>
            <p:nvPr/>
          </p:nvSpPr>
          <p:spPr bwMode="auto">
            <a:xfrm>
              <a:off x="3383" y="2824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42" name="Rectangle 151"/>
            <p:cNvSpPr>
              <a:spLocks noChangeArrowheads="1"/>
            </p:cNvSpPr>
            <p:nvPr/>
          </p:nvSpPr>
          <p:spPr bwMode="auto">
            <a:xfrm>
              <a:off x="528" y="3168"/>
              <a:ext cx="97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Note</a:t>
              </a:r>
              <a:r>
                <a:rPr kumimoji="0" lang="el-GR" altLang="el-G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the </a:t>
              </a:r>
              <a:r>
                <a:rPr kumimoji="0" lang="el-GR" altLang="el-GR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terms</a:t>
              </a:r>
              <a:r>
                <a:rPr kumimoji="0" lang="el-GR" altLang="el-G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of</a:t>
              </a:r>
              <a:endPara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endParaRPr>
            </a:p>
          </p:txBody>
        </p:sp>
        <p:sp>
          <p:nvSpPr>
            <p:cNvPr id="49243" name="Rectangle 152"/>
            <p:cNvSpPr>
              <a:spLocks noChangeArrowheads="1"/>
            </p:cNvSpPr>
            <p:nvPr/>
          </p:nvSpPr>
          <p:spPr bwMode="auto">
            <a:xfrm>
              <a:off x="1661" y="3168"/>
              <a:ext cx="11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44" name="Rectangle 153"/>
            <p:cNvSpPr>
              <a:spLocks noChangeArrowheads="1"/>
            </p:cNvSpPr>
            <p:nvPr/>
          </p:nvSpPr>
          <p:spPr bwMode="auto">
            <a:xfrm>
              <a:off x="528" y="3527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45" name="Line 154"/>
            <p:cNvSpPr>
              <a:spLocks noChangeShapeType="1"/>
            </p:cNvSpPr>
            <p:nvPr/>
          </p:nvSpPr>
          <p:spPr bwMode="auto">
            <a:xfrm>
              <a:off x="918" y="3612"/>
              <a:ext cx="7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9246" name="Rectangle 155"/>
            <p:cNvSpPr>
              <a:spLocks noChangeArrowheads="1"/>
            </p:cNvSpPr>
            <p:nvPr/>
          </p:nvSpPr>
          <p:spPr bwMode="auto">
            <a:xfrm>
              <a:off x="1439" y="3688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47" name="Rectangle 156"/>
            <p:cNvSpPr>
              <a:spLocks noChangeArrowheads="1"/>
            </p:cNvSpPr>
            <p:nvPr/>
          </p:nvSpPr>
          <p:spPr bwMode="auto">
            <a:xfrm>
              <a:off x="1569" y="3512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48" name="Rectangle 157"/>
            <p:cNvSpPr>
              <a:spLocks noChangeArrowheads="1"/>
            </p:cNvSpPr>
            <p:nvPr/>
          </p:nvSpPr>
          <p:spPr bwMode="auto">
            <a:xfrm>
              <a:off x="1615" y="3443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49" name="Rectangle 158"/>
            <p:cNvSpPr>
              <a:spLocks noChangeArrowheads="1"/>
            </p:cNvSpPr>
            <p:nvPr/>
          </p:nvSpPr>
          <p:spPr bwMode="auto">
            <a:xfrm>
              <a:off x="1400" y="3443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50" name="Rectangle 159"/>
            <p:cNvSpPr>
              <a:spLocks noChangeArrowheads="1"/>
            </p:cNvSpPr>
            <p:nvPr/>
          </p:nvSpPr>
          <p:spPr bwMode="auto">
            <a:xfrm>
              <a:off x="1156" y="3443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51" name="Rectangle 160"/>
            <p:cNvSpPr>
              <a:spLocks noChangeArrowheads="1"/>
            </p:cNvSpPr>
            <p:nvPr/>
          </p:nvSpPr>
          <p:spPr bwMode="auto">
            <a:xfrm>
              <a:off x="1010" y="3443"/>
              <a:ext cx="9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52" name="Rectangle 161"/>
            <p:cNvSpPr>
              <a:spLocks noChangeArrowheads="1"/>
            </p:cNvSpPr>
            <p:nvPr/>
          </p:nvSpPr>
          <p:spPr bwMode="auto">
            <a:xfrm>
              <a:off x="1400" y="3696"/>
              <a:ext cx="6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53" name="Rectangle 162"/>
            <p:cNvSpPr>
              <a:spLocks noChangeArrowheads="1"/>
            </p:cNvSpPr>
            <p:nvPr/>
          </p:nvSpPr>
          <p:spPr bwMode="auto">
            <a:xfrm>
              <a:off x="1531" y="3520"/>
              <a:ext cx="6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54" name="Rectangle 163"/>
            <p:cNvSpPr>
              <a:spLocks noChangeArrowheads="1"/>
            </p:cNvSpPr>
            <p:nvPr/>
          </p:nvSpPr>
          <p:spPr bwMode="auto">
            <a:xfrm>
              <a:off x="1224" y="3612"/>
              <a:ext cx="11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55" name="Rectangle 164"/>
            <p:cNvSpPr>
              <a:spLocks noChangeArrowheads="1"/>
            </p:cNvSpPr>
            <p:nvPr/>
          </p:nvSpPr>
          <p:spPr bwMode="auto">
            <a:xfrm>
              <a:off x="1224" y="3436"/>
              <a:ext cx="11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56" name="Rectangle 165"/>
            <p:cNvSpPr>
              <a:spLocks noChangeArrowheads="1"/>
            </p:cNvSpPr>
            <p:nvPr/>
          </p:nvSpPr>
          <p:spPr bwMode="auto">
            <a:xfrm>
              <a:off x="1378" y="3704"/>
              <a:ext cx="5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57" name="Rectangle 166"/>
            <p:cNvSpPr>
              <a:spLocks noChangeArrowheads="1"/>
            </p:cNvSpPr>
            <p:nvPr/>
          </p:nvSpPr>
          <p:spPr bwMode="auto">
            <a:xfrm>
              <a:off x="1156" y="3704"/>
              <a:ext cx="5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58" name="Rectangle 167"/>
            <p:cNvSpPr>
              <a:spLocks noChangeArrowheads="1"/>
            </p:cNvSpPr>
            <p:nvPr/>
          </p:nvSpPr>
          <p:spPr bwMode="auto">
            <a:xfrm>
              <a:off x="1508" y="3528"/>
              <a:ext cx="5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59" name="Rectangle 168"/>
            <p:cNvSpPr>
              <a:spLocks noChangeArrowheads="1"/>
            </p:cNvSpPr>
            <p:nvPr/>
          </p:nvSpPr>
          <p:spPr bwMode="auto">
            <a:xfrm>
              <a:off x="1117" y="3528"/>
              <a:ext cx="5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60" name="Rectangle 169"/>
            <p:cNvSpPr>
              <a:spLocks noChangeArrowheads="1"/>
            </p:cNvSpPr>
            <p:nvPr/>
          </p:nvSpPr>
          <p:spPr bwMode="auto">
            <a:xfrm>
              <a:off x="1316" y="3619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61" name="Rectangle 170"/>
            <p:cNvSpPr>
              <a:spLocks noChangeArrowheads="1"/>
            </p:cNvSpPr>
            <p:nvPr/>
          </p:nvSpPr>
          <p:spPr bwMode="auto">
            <a:xfrm>
              <a:off x="1102" y="3619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62" name="Rectangle 171"/>
            <p:cNvSpPr>
              <a:spLocks noChangeArrowheads="1"/>
            </p:cNvSpPr>
            <p:nvPr/>
          </p:nvSpPr>
          <p:spPr bwMode="auto">
            <a:xfrm>
              <a:off x="1446" y="3443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63" name="Rectangle 172"/>
            <p:cNvSpPr>
              <a:spLocks noChangeArrowheads="1"/>
            </p:cNvSpPr>
            <p:nvPr/>
          </p:nvSpPr>
          <p:spPr bwMode="auto">
            <a:xfrm>
              <a:off x="1339" y="3443"/>
              <a:ext cx="9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64" name="Rectangle 173"/>
            <p:cNvSpPr>
              <a:spLocks noChangeArrowheads="1"/>
            </p:cNvSpPr>
            <p:nvPr/>
          </p:nvSpPr>
          <p:spPr bwMode="auto">
            <a:xfrm>
              <a:off x="1064" y="3443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65" name="Rectangle 174"/>
            <p:cNvSpPr>
              <a:spLocks noChangeArrowheads="1"/>
            </p:cNvSpPr>
            <p:nvPr/>
          </p:nvSpPr>
          <p:spPr bwMode="auto">
            <a:xfrm>
              <a:off x="949" y="3443"/>
              <a:ext cx="9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66" name="Rectangle 175"/>
            <p:cNvSpPr>
              <a:spLocks noChangeArrowheads="1"/>
            </p:cNvSpPr>
            <p:nvPr/>
          </p:nvSpPr>
          <p:spPr bwMode="auto">
            <a:xfrm>
              <a:off x="1691" y="3527"/>
              <a:ext cx="8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67" name="Rectangle 176"/>
            <p:cNvSpPr>
              <a:spLocks noChangeArrowheads="1"/>
            </p:cNvSpPr>
            <p:nvPr/>
          </p:nvSpPr>
          <p:spPr bwMode="auto">
            <a:xfrm>
              <a:off x="757" y="3904"/>
              <a:ext cx="375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in the </a:t>
              </a:r>
              <a:r>
                <a:rPr kumimoji="0" lang="el-GR" altLang="el-GR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above</a:t>
              </a:r>
              <a:r>
                <a:rPr kumimoji="0" lang="el-GR" altLang="el-G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kumimoji="0" lang="el-GR" altLang="el-GR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function</a:t>
              </a:r>
              <a:r>
                <a:rPr kumimoji="0" lang="el-GR" altLang="el-G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kumimoji="0" lang="el-GR" altLang="el-GR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are</a:t>
              </a:r>
              <a:r>
                <a:rPr kumimoji="0" lang="el-GR" altLang="el-G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kumimoji="0" lang="el-GR" altLang="el-GR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simply</a:t>
              </a:r>
              <a:r>
                <a:rPr kumimoji="0" lang="el-GR" altLang="el-G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kumimoji="0" lang="el-GR" altLang="el-GR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slopes</a:t>
              </a:r>
              <a:r>
                <a:rPr kumimoji="0" lang="el-GR" altLang="el-G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kumimoji="0" lang="el-GR" altLang="el-GR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between</a:t>
              </a:r>
              <a:r>
                <a:rPr kumimoji="0" lang="el-GR" altLang="el-G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</a:t>
              </a:r>
              <a:endPara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endParaRPr>
            </a:p>
          </p:txBody>
        </p:sp>
        <p:sp>
          <p:nvSpPr>
            <p:cNvPr id="49268" name="Rectangle 177"/>
            <p:cNvSpPr>
              <a:spLocks noChangeArrowheads="1"/>
            </p:cNvSpPr>
            <p:nvPr/>
          </p:nvSpPr>
          <p:spPr bwMode="auto">
            <a:xfrm>
              <a:off x="3452" y="3956"/>
              <a:ext cx="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69" name="Rectangle 178"/>
            <p:cNvSpPr>
              <a:spLocks noChangeArrowheads="1"/>
            </p:cNvSpPr>
            <p:nvPr/>
          </p:nvSpPr>
          <p:spPr bwMode="auto">
            <a:xfrm>
              <a:off x="3421" y="3964"/>
              <a:ext cx="6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70" name="Rectangle 179"/>
            <p:cNvSpPr>
              <a:spLocks noChangeArrowheads="1"/>
            </p:cNvSpPr>
            <p:nvPr/>
          </p:nvSpPr>
          <p:spPr bwMode="auto">
            <a:xfrm>
              <a:off x="3390" y="3960"/>
              <a:ext cx="5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71" name="Rectangle 180"/>
            <p:cNvSpPr>
              <a:spLocks noChangeArrowheads="1"/>
            </p:cNvSpPr>
            <p:nvPr/>
          </p:nvSpPr>
          <p:spPr bwMode="auto">
            <a:xfrm>
              <a:off x="3329" y="3884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72" name="Rectangle 181"/>
            <p:cNvSpPr>
              <a:spLocks noChangeArrowheads="1"/>
            </p:cNvSpPr>
            <p:nvPr/>
          </p:nvSpPr>
          <p:spPr bwMode="auto">
            <a:xfrm>
              <a:off x="3506" y="3904"/>
              <a:ext cx="2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and </a:t>
              </a:r>
              <a:endPara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endParaRPr>
            </a:p>
          </p:txBody>
        </p:sp>
        <p:sp>
          <p:nvSpPr>
            <p:cNvPr id="49273" name="Rectangle 182"/>
            <p:cNvSpPr>
              <a:spLocks noChangeArrowheads="1"/>
            </p:cNvSpPr>
            <p:nvPr/>
          </p:nvSpPr>
          <p:spPr bwMode="auto">
            <a:xfrm>
              <a:off x="3865" y="3972"/>
              <a:ext cx="5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74" name="Rectangle 183"/>
            <p:cNvSpPr>
              <a:spLocks noChangeArrowheads="1"/>
            </p:cNvSpPr>
            <p:nvPr/>
          </p:nvSpPr>
          <p:spPr bwMode="auto">
            <a:xfrm>
              <a:off x="3804" y="3887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75" name="Rectangle 184"/>
            <p:cNvSpPr>
              <a:spLocks noChangeArrowheads="1"/>
            </p:cNvSpPr>
            <p:nvPr/>
          </p:nvSpPr>
          <p:spPr bwMode="auto">
            <a:xfrm>
              <a:off x="3903" y="3880"/>
              <a:ext cx="9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76" name="Rectangle 185"/>
            <p:cNvSpPr>
              <a:spLocks noChangeArrowheads="1"/>
            </p:cNvSpPr>
            <p:nvPr/>
          </p:nvSpPr>
          <p:spPr bwMode="auto">
            <a:xfrm>
              <a:off x="3941" y="3880"/>
              <a:ext cx="9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49277" name="Αντικείμενο 492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362526"/>
              </p:ext>
            </p:extLst>
          </p:nvPr>
        </p:nvGraphicFramePr>
        <p:xfrm>
          <a:off x="4706450" y="1647826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72" name="Equation" r:id="rId5" imgW="152280" imgH="177480" progId="Equation.DSMT4">
                  <p:embed/>
                </p:oleObj>
              </mc:Choice>
              <mc:Fallback>
                <p:oleObj name="Equation" r:id="rId5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06450" y="1647826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Αντικείμενο 1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713028"/>
              </p:ext>
            </p:extLst>
          </p:nvPr>
        </p:nvGraphicFramePr>
        <p:xfrm>
          <a:off x="5016012" y="1657351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73"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16012" y="1657351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78" name="Αντικείμενο 492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0128"/>
              </p:ext>
            </p:extLst>
          </p:nvPr>
        </p:nvGraphicFramePr>
        <p:xfrm>
          <a:off x="4710725" y="2349867"/>
          <a:ext cx="150813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74" name="Equation" r:id="rId9" imgW="150851" imgH="176766" progId="Equation.DSMT4">
                  <p:embed/>
                </p:oleObj>
              </mc:Choice>
              <mc:Fallback>
                <p:oleObj name="Equation" r:id="rId9" imgW="150851" imgH="1767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10725" y="2349867"/>
                        <a:ext cx="150813" cy="17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79" name="Αντικείμενο 492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958594"/>
              </p:ext>
            </p:extLst>
          </p:nvPr>
        </p:nvGraphicFramePr>
        <p:xfrm>
          <a:off x="4996962" y="2324466"/>
          <a:ext cx="150813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75" name="Equation" r:id="rId11" imgW="150851" imgH="176766" progId="Equation.DSMT4">
                  <p:embed/>
                </p:oleObj>
              </mc:Choice>
              <mc:Fallback>
                <p:oleObj name="Equation" r:id="rId11" imgW="150851" imgH="1767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96962" y="2324466"/>
                        <a:ext cx="150813" cy="17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Αντικείμενο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197223"/>
              </p:ext>
            </p:extLst>
          </p:nvPr>
        </p:nvGraphicFramePr>
        <p:xfrm>
          <a:off x="4858363" y="3985420"/>
          <a:ext cx="150813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76" name="Equation" r:id="rId13" imgW="150851" imgH="176766" progId="Equation.DSMT4">
                  <p:embed/>
                </p:oleObj>
              </mc:Choice>
              <mc:Fallback>
                <p:oleObj name="Equation" r:id="rId13" imgW="150851" imgH="1767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58363" y="3985420"/>
                        <a:ext cx="150813" cy="17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Αντικείμενο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284226"/>
              </p:ext>
            </p:extLst>
          </p:nvPr>
        </p:nvGraphicFramePr>
        <p:xfrm>
          <a:off x="5130925" y="3998914"/>
          <a:ext cx="150813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77" name="Equation" r:id="rId15" imgW="150851" imgH="176766" progId="Equation.DSMT4">
                  <p:embed/>
                </p:oleObj>
              </mc:Choice>
              <mc:Fallback>
                <p:oleObj name="Equation" r:id="rId15" imgW="150851" imgH="1767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30925" y="3998914"/>
                        <a:ext cx="150813" cy="17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10" descr="mws_gen_inp_txt_direct_Fi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28778"/>
            <a:ext cx="39624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8E79FDAA-A6F0-4D8C-95FA-F43E79E00983}" type="slidenum">
              <a:rPr lang="en-US" altLang="el-GR"/>
              <a:pPr/>
              <a:t>22</a:t>
            </a:fld>
            <a:endParaRPr lang="en-US" altLang="el-GR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450852"/>
            <a:ext cx="7793037" cy="525462"/>
          </a:xfrm>
        </p:spPr>
        <p:txBody>
          <a:bodyPr/>
          <a:lstStyle/>
          <a:p>
            <a:r>
              <a:rPr lang="en-US" altLang="el-GR" dirty="0" smtClean="0"/>
              <a:t>Example</a:t>
            </a:r>
          </a:p>
        </p:txBody>
      </p:sp>
      <p:sp>
        <p:nvSpPr>
          <p:cNvPr id="501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114426"/>
            <a:ext cx="8153400" cy="117157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l-GR" sz="2400" dirty="0" smtClean="0"/>
              <a:t>   The upward velocity of a rocket is given as a function of time in Table 1. Find the velocity at </a:t>
            </a:r>
            <a:r>
              <a:rPr lang="en-US" altLang="el-GR" sz="2400" i="1" dirty="0" smtClean="0"/>
              <a:t>t</a:t>
            </a:r>
            <a:r>
              <a:rPr lang="en-US" altLang="el-GR" sz="2400" dirty="0" smtClean="0"/>
              <a:t>=16 seconds using linear splines.</a:t>
            </a:r>
          </a:p>
          <a:p>
            <a:pPr>
              <a:buFont typeface="Wingdings" pitchFamily="2" charset="2"/>
              <a:buNone/>
            </a:pPr>
            <a:endParaRPr lang="en-US" altLang="el-GR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400" dirty="0" smtClean="0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0184" name="Rectangle 16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0185" name="Rectangle 20"/>
          <p:cNvSpPr>
            <a:spLocks noChangeArrowheads="1"/>
          </p:cNvSpPr>
          <p:nvPr/>
        </p:nvSpPr>
        <p:spPr bwMode="auto">
          <a:xfrm>
            <a:off x="2066925" y="2100263"/>
            <a:ext cx="609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0186" name="Rectangle 101"/>
          <p:cNvSpPr>
            <a:spLocks noChangeArrowheads="1"/>
          </p:cNvSpPr>
          <p:nvPr/>
        </p:nvSpPr>
        <p:spPr bwMode="auto">
          <a:xfrm>
            <a:off x="220663" y="2681178"/>
            <a:ext cx="2209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l-GR" sz="1600" dirty="0">
                <a:latin typeface="Comic Sans MS" panose="030F0702030302020204" pitchFamily="66" charset="0"/>
              </a:rPr>
              <a:t>Table Velocity as a </a:t>
            </a:r>
          </a:p>
          <a:p>
            <a:pPr eaLnBrk="1" hangingPunct="1"/>
            <a:r>
              <a:rPr lang="en-US" altLang="el-GR" sz="1600" dirty="0">
                <a:latin typeface="Comic Sans MS" panose="030F0702030302020204" pitchFamily="66" charset="0"/>
              </a:rPr>
              <a:t>function of time</a:t>
            </a:r>
          </a:p>
        </p:txBody>
      </p:sp>
      <p:sp>
        <p:nvSpPr>
          <p:cNvPr id="50187" name="Rectangle 102"/>
          <p:cNvSpPr>
            <a:spLocks noChangeArrowheads="1"/>
          </p:cNvSpPr>
          <p:nvPr/>
        </p:nvSpPr>
        <p:spPr bwMode="auto">
          <a:xfrm>
            <a:off x="2715549" y="5463957"/>
            <a:ext cx="33874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sz="1800" dirty="0">
                <a:latin typeface="Comic Sans MS" panose="030F0702030302020204" pitchFamily="66" charset="0"/>
              </a:rPr>
              <a:t>Figure. Velocity vs. time data </a:t>
            </a:r>
          </a:p>
          <a:p>
            <a:r>
              <a:rPr lang="en-US" altLang="el-GR" sz="1800" dirty="0">
                <a:latin typeface="Comic Sans MS" panose="030F0702030302020204" pitchFamily="66" charset="0"/>
              </a:rPr>
              <a:t>for the rocket example</a:t>
            </a:r>
          </a:p>
        </p:txBody>
      </p:sp>
      <p:pic>
        <p:nvPicPr>
          <p:cNvPr id="50188" name="Picture 103" descr="picture of ro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31990"/>
            <a:ext cx="187253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348448"/>
              </p:ext>
            </p:extLst>
          </p:nvPr>
        </p:nvGraphicFramePr>
        <p:xfrm>
          <a:off x="296863" y="3366978"/>
          <a:ext cx="2141537" cy="2133600"/>
        </p:xfrm>
        <a:graphic>
          <a:graphicData uri="http://schemas.openxmlformats.org/drawingml/2006/table">
            <a:tbl>
              <a:tblPr/>
              <a:tblGrid>
                <a:gridCol w="838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3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2000" i="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(m/s)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227.04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362.78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517.35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22.5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602.97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901.67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0215" name="Object 1029"/>
          <p:cNvGraphicFramePr>
            <a:graphicFrameLocks noChangeAspect="1"/>
          </p:cNvGraphicFramePr>
          <p:nvPr/>
        </p:nvGraphicFramePr>
        <p:xfrm>
          <a:off x="449263" y="3979863"/>
          <a:ext cx="1619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1" name="Equation" r:id="rId7" imgW="88746" imgH="152136" progId="Equation.3">
                  <p:embed/>
                </p:oleObj>
              </mc:Choice>
              <mc:Fallback>
                <p:oleObj name="Equation" r:id="rId7" imgW="88746" imgH="152136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3979863"/>
                        <a:ext cx="16192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6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492665"/>
              </p:ext>
            </p:extLst>
          </p:nvPr>
        </p:nvGraphicFramePr>
        <p:xfrm>
          <a:off x="1399381" y="3384441"/>
          <a:ext cx="40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2" name="Equation" r:id="rId9" imgW="266469" imgH="203024" progId="Equation.3">
                  <p:embed/>
                </p:oleObj>
              </mc:Choice>
              <mc:Fallback>
                <p:oleObj name="Equation" r:id="rId9" imgW="266469" imgH="203024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381" y="3384441"/>
                        <a:ext cx="406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6DEED2D2-E1E3-4C8B-A4AE-F873CAAB3BBB}" type="slidenum">
              <a:rPr lang="en-US" altLang="el-GR"/>
              <a:pPr/>
              <a:t>23</a:t>
            </a:fld>
            <a:endParaRPr lang="en-US" altLang="el-GR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Linear Interpolation</a:t>
            </a:r>
          </a:p>
        </p:txBody>
      </p:sp>
      <p:sp>
        <p:nvSpPr>
          <p:cNvPr id="51205" name="Rectangle 11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1206" name="Rectangle 35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1207" name="Rectangle 3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51208" name="Object 3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49274"/>
              </p:ext>
            </p:extLst>
          </p:nvPr>
        </p:nvGraphicFramePr>
        <p:xfrm>
          <a:off x="4829298" y="1571625"/>
          <a:ext cx="4295652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4" name="Mathcad" r:id="rId5" imgW="5229225" imgH="3467100" progId="Mathcad">
                  <p:embed/>
                </p:oleObj>
              </mc:Choice>
              <mc:Fallback>
                <p:oleObj name="Mathcad" r:id="rId5" imgW="5229225" imgH="3467100" progId="Mathcad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298" y="1571625"/>
                        <a:ext cx="4295652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9" name="Rectangle 4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1210" name="Rectangle 44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1211" name="Rectangle 45"/>
          <p:cNvSpPr>
            <a:spLocks noChangeArrowheads="1"/>
          </p:cNvSpPr>
          <p:nvPr/>
        </p:nvSpPr>
        <p:spPr bwMode="auto">
          <a:xfrm>
            <a:off x="0" y="3292475"/>
            <a:ext cx="1098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1212" name="Rectangle 49"/>
          <p:cNvSpPr>
            <a:spLocks noChangeArrowheads="1"/>
          </p:cNvSpPr>
          <p:nvPr/>
        </p:nvSpPr>
        <p:spPr bwMode="auto">
          <a:xfrm>
            <a:off x="3297238" y="3387725"/>
            <a:ext cx="1098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1213" name="Rectangle 54"/>
          <p:cNvSpPr>
            <a:spLocks noChangeArrowheads="1"/>
          </p:cNvSpPr>
          <p:nvPr/>
        </p:nvSpPr>
        <p:spPr bwMode="auto">
          <a:xfrm>
            <a:off x="0" y="2844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1214" name="Rectangle 55"/>
          <p:cNvSpPr>
            <a:spLocks noChangeArrowheads="1"/>
          </p:cNvSpPr>
          <p:nvPr/>
        </p:nvSpPr>
        <p:spPr bwMode="auto">
          <a:xfrm>
            <a:off x="0" y="3063875"/>
            <a:ext cx="565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1215" name="Rectangle 56"/>
          <p:cNvSpPr>
            <a:spLocks noChangeArrowheads="1"/>
          </p:cNvSpPr>
          <p:nvPr/>
        </p:nvSpPr>
        <p:spPr bwMode="auto">
          <a:xfrm>
            <a:off x="0" y="3557588"/>
            <a:ext cx="132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	      </a:t>
            </a:r>
            <a:endParaRPr lang="en-US" altLang="el-GR">
              <a:latin typeface="Times New Roman" pitchFamily="18" charset="0"/>
            </a:endParaRPr>
          </a:p>
        </p:txBody>
      </p:sp>
      <p:pic>
        <p:nvPicPr>
          <p:cNvPr id="51216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04950"/>
            <a:ext cx="80010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F9019516-89D1-46EF-A4A4-39496DDCDD12}" type="slidenum">
              <a:rPr lang="en-US" altLang="el-GR"/>
              <a:pPr/>
              <a:t>24</a:t>
            </a:fld>
            <a:endParaRPr lang="en-US" altLang="el-GR" dirty="0"/>
          </a:p>
        </p:txBody>
      </p:sp>
      <p:sp>
        <p:nvSpPr>
          <p:cNvPr id="52228" name="Rectangle 105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l-GR" dirty="0" smtClean="0"/>
              <a:t>Quadratic Interpolation</a:t>
            </a:r>
          </a:p>
        </p:txBody>
      </p:sp>
      <p:pic>
        <p:nvPicPr>
          <p:cNvPr id="52230" name="Picture 10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00"/>
            <a:ext cx="96774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0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41148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04800" y="2063750"/>
            <a:ext cx="8928100" cy="3460750"/>
            <a:chOff x="192" y="1300"/>
            <a:chExt cx="5624" cy="218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2" y="1344"/>
              <a:ext cx="5424" cy="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92" y="1352"/>
              <a:ext cx="44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Given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583" y="1300"/>
              <a:ext cx="12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956" y="1300"/>
              <a:ext cx="12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034" y="1300"/>
              <a:ext cx="12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381" y="1300"/>
              <a:ext cx="12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711" y="1300"/>
              <a:ext cx="12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240" y="1300"/>
              <a:ext cx="12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318" y="1300"/>
              <a:ext cx="12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700" y="1300"/>
              <a:ext cx="12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631" y="1448"/>
              <a:ext cx="7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440" y="1448"/>
              <a:ext cx="7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093" y="1448"/>
              <a:ext cx="7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824" y="1448"/>
              <a:ext cx="7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2561" y="135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y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2370" y="135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023" y="135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y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1754" y="135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259" y="135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y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086" y="135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826" y="135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y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635" y="1352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500" y="1352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2275" y="1352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1962" y="1352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1416" y="1352"/>
              <a:ext cx="33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,......,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1199" y="1352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990" y="1352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56" y="1352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2179" y="1431"/>
              <a:ext cx="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1910" y="1431"/>
              <a:ext cx="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1320" y="1431"/>
              <a:ext cx="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1147" y="1431"/>
              <a:ext cx="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886" y="1431"/>
              <a:ext cx="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695" y="1431"/>
              <a:ext cx="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2145" y="1439"/>
              <a:ext cx="6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1867" y="1439"/>
              <a:ext cx="6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2761" y="1352"/>
              <a:ext cx="37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 fit q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3056" y="1352"/>
              <a:ext cx="276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uadratic splines through the data.  The splines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92" y="1620"/>
              <a:ext cx="76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are given by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869" y="1620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192" y="1889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1841" y="1889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852" y="1889"/>
              <a:ext cx="11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8"/>
            <p:cNvSpPr>
              <a:spLocks noChangeArrowheads="1"/>
            </p:cNvSpPr>
            <p:nvPr/>
          </p:nvSpPr>
          <p:spPr bwMode="auto">
            <a:xfrm>
              <a:off x="730" y="1889"/>
              <a:ext cx="11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9"/>
            <p:cNvSpPr>
              <a:spLocks noChangeArrowheads="1"/>
            </p:cNvSpPr>
            <p:nvPr/>
          </p:nvSpPr>
          <p:spPr bwMode="auto">
            <a:xfrm>
              <a:off x="1789" y="1967"/>
              <a:ext cx="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50"/>
            <p:cNvSpPr>
              <a:spLocks noChangeArrowheads="1"/>
            </p:cNvSpPr>
            <p:nvPr/>
          </p:nvSpPr>
          <p:spPr bwMode="auto">
            <a:xfrm>
              <a:off x="1485" y="1967"/>
              <a:ext cx="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1233" y="1872"/>
              <a:ext cx="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2"/>
            <p:cNvSpPr>
              <a:spLocks noChangeArrowheads="1"/>
            </p:cNvSpPr>
            <p:nvPr/>
          </p:nvSpPr>
          <p:spPr bwMode="auto">
            <a:xfrm>
              <a:off x="1112" y="1967"/>
              <a:ext cx="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1728" y="1889"/>
              <a:ext cx="121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4"/>
            <p:cNvSpPr>
              <a:spLocks noChangeArrowheads="1"/>
            </p:cNvSpPr>
            <p:nvPr/>
          </p:nvSpPr>
          <p:spPr bwMode="auto">
            <a:xfrm>
              <a:off x="1537" y="1889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5"/>
            <p:cNvSpPr>
              <a:spLocks noChangeArrowheads="1"/>
            </p:cNvSpPr>
            <p:nvPr/>
          </p:nvSpPr>
          <p:spPr bwMode="auto">
            <a:xfrm>
              <a:off x="1424" y="1889"/>
              <a:ext cx="13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6"/>
            <p:cNvSpPr>
              <a:spLocks noChangeArrowheads="1"/>
            </p:cNvSpPr>
            <p:nvPr/>
          </p:nvSpPr>
          <p:spPr bwMode="auto">
            <a:xfrm>
              <a:off x="1164" y="1889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1042" y="1889"/>
              <a:ext cx="13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8"/>
            <p:cNvSpPr>
              <a:spLocks noChangeArrowheads="1"/>
            </p:cNvSpPr>
            <p:nvPr/>
          </p:nvSpPr>
          <p:spPr bwMode="auto">
            <a:xfrm>
              <a:off x="782" y="1889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652" y="1889"/>
              <a:ext cx="10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60"/>
            <p:cNvSpPr>
              <a:spLocks noChangeArrowheads="1"/>
            </p:cNvSpPr>
            <p:nvPr/>
          </p:nvSpPr>
          <p:spPr bwMode="auto">
            <a:xfrm>
              <a:off x="1624" y="1881"/>
              <a:ext cx="15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1320" y="1881"/>
              <a:ext cx="15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2"/>
            <p:cNvSpPr>
              <a:spLocks noChangeArrowheads="1"/>
            </p:cNvSpPr>
            <p:nvPr/>
          </p:nvSpPr>
          <p:spPr bwMode="auto">
            <a:xfrm>
              <a:off x="930" y="1881"/>
              <a:ext cx="14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=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3"/>
            <p:cNvSpPr>
              <a:spLocks noChangeArrowheads="1"/>
            </p:cNvSpPr>
            <p:nvPr/>
          </p:nvSpPr>
          <p:spPr bwMode="auto">
            <a:xfrm>
              <a:off x="1902" y="1889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4"/>
            <p:cNvSpPr>
              <a:spLocks noChangeArrowheads="1"/>
            </p:cNvSpPr>
            <p:nvPr/>
          </p:nvSpPr>
          <p:spPr bwMode="auto">
            <a:xfrm>
              <a:off x="2856" y="1967"/>
              <a:ext cx="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24" name="Rectangle 65"/>
            <p:cNvSpPr>
              <a:spLocks noChangeArrowheads="1"/>
            </p:cNvSpPr>
            <p:nvPr/>
          </p:nvSpPr>
          <p:spPr bwMode="auto">
            <a:xfrm>
              <a:off x="2370" y="1967"/>
              <a:ext cx="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25" name="Rectangle 66"/>
            <p:cNvSpPr>
              <a:spLocks noChangeArrowheads="1"/>
            </p:cNvSpPr>
            <p:nvPr/>
          </p:nvSpPr>
          <p:spPr bwMode="auto">
            <a:xfrm>
              <a:off x="2796" y="1889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32" name="Rectangle 67"/>
            <p:cNvSpPr>
              <a:spLocks noChangeArrowheads="1"/>
            </p:cNvSpPr>
            <p:nvPr/>
          </p:nvSpPr>
          <p:spPr bwMode="auto">
            <a:xfrm>
              <a:off x="2579" y="1889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33" name="Rectangle 68"/>
            <p:cNvSpPr>
              <a:spLocks noChangeArrowheads="1"/>
            </p:cNvSpPr>
            <p:nvPr/>
          </p:nvSpPr>
          <p:spPr bwMode="auto">
            <a:xfrm>
              <a:off x="2301" y="1889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36" name="Rectangle 71"/>
            <p:cNvSpPr>
              <a:spLocks noChangeArrowheads="1"/>
            </p:cNvSpPr>
            <p:nvPr/>
          </p:nvSpPr>
          <p:spPr bwMode="auto">
            <a:xfrm>
              <a:off x="2908" y="1889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37" name="Rectangle 72"/>
            <p:cNvSpPr>
              <a:spLocks noChangeArrowheads="1"/>
            </p:cNvSpPr>
            <p:nvPr/>
          </p:nvSpPr>
          <p:spPr bwMode="auto">
            <a:xfrm>
              <a:off x="192" y="2183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38" name="Rectangle 73"/>
            <p:cNvSpPr>
              <a:spLocks noChangeArrowheads="1"/>
            </p:cNvSpPr>
            <p:nvPr/>
          </p:nvSpPr>
          <p:spPr bwMode="auto">
            <a:xfrm>
              <a:off x="609" y="2183"/>
              <a:ext cx="37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 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39" name="Rectangle 74"/>
            <p:cNvSpPr>
              <a:spLocks noChangeArrowheads="1"/>
            </p:cNvSpPr>
            <p:nvPr/>
          </p:nvSpPr>
          <p:spPr bwMode="auto">
            <a:xfrm>
              <a:off x="1902" y="2183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40" name="Rectangle 75"/>
            <p:cNvSpPr>
              <a:spLocks noChangeArrowheads="1"/>
            </p:cNvSpPr>
            <p:nvPr/>
          </p:nvSpPr>
          <p:spPr bwMode="auto">
            <a:xfrm>
              <a:off x="1841" y="2261"/>
              <a:ext cx="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41" name="Rectangle 76"/>
            <p:cNvSpPr>
              <a:spLocks noChangeArrowheads="1"/>
            </p:cNvSpPr>
            <p:nvPr/>
          </p:nvSpPr>
          <p:spPr bwMode="auto">
            <a:xfrm>
              <a:off x="1520" y="2261"/>
              <a:ext cx="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42" name="Rectangle 77"/>
            <p:cNvSpPr>
              <a:spLocks noChangeArrowheads="1"/>
            </p:cNvSpPr>
            <p:nvPr/>
          </p:nvSpPr>
          <p:spPr bwMode="auto">
            <a:xfrm>
              <a:off x="1268" y="2166"/>
              <a:ext cx="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43" name="Rectangle 78"/>
            <p:cNvSpPr>
              <a:spLocks noChangeArrowheads="1"/>
            </p:cNvSpPr>
            <p:nvPr/>
          </p:nvSpPr>
          <p:spPr bwMode="auto">
            <a:xfrm>
              <a:off x="1129" y="2261"/>
              <a:ext cx="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44" name="Rectangle 79"/>
            <p:cNvSpPr>
              <a:spLocks noChangeArrowheads="1"/>
            </p:cNvSpPr>
            <p:nvPr/>
          </p:nvSpPr>
          <p:spPr bwMode="auto">
            <a:xfrm>
              <a:off x="1780" y="2183"/>
              <a:ext cx="121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45" name="Rectangle 80"/>
            <p:cNvSpPr>
              <a:spLocks noChangeArrowheads="1"/>
            </p:cNvSpPr>
            <p:nvPr/>
          </p:nvSpPr>
          <p:spPr bwMode="auto">
            <a:xfrm>
              <a:off x="1581" y="2183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46" name="Rectangle 81"/>
            <p:cNvSpPr>
              <a:spLocks noChangeArrowheads="1"/>
            </p:cNvSpPr>
            <p:nvPr/>
          </p:nvSpPr>
          <p:spPr bwMode="auto">
            <a:xfrm>
              <a:off x="1450" y="2183"/>
              <a:ext cx="13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47" name="Rectangle 82"/>
            <p:cNvSpPr>
              <a:spLocks noChangeArrowheads="1"/>
            </p:cNvSpPr>
            <p:nvPr/>
          </p:nvSpPr>
          <p:spPr bwMode="auto">
            <a:xfrm>
              <a:off x="1190" y="2183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48" name="Rectangle 83"/>
            <p:cNvSpPr>
              <a:spLocks noChangeArrowheads="1"/>
            </p:cNvSpPr>
            <p:nvPr/>
          </p:nvSpPr>
          <p:spPr bwMode="auto">
            <a:xfrm>
              <a:off x="1051" y="2183"/>
              <a:ext cx="13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49" name="Rectangle 84"/>
            <p:cNvSpPr>
              <a:spLocks noChangeArrowheads="1"/>
            </p:cNvSpPr>
            <p:nvPr/>
          </p:nvSpPr>
          <p:spPr bwMode="auto">
            <a:xfrm>
              <a:off x="1676" y="2175"/>
              <a:ext cx="15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50" name="Rectangle 85"/>
            <p:cNvSpPr>
              <a:spLocks noChangeArrowheads="1"/>
            </p:cNvSpPr>
            <p:nvPr/>
          </p:nvSpPr>
          <p:spPr bwMode="auto">
            <a:xfrm>
              <a:off x="1355" y="2175"/>
              <a:ext cx="15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51" name="Rectangle 86"/>
            <p:cNvSpPr>
              <a:spLocks noChangeArrowheads="1"/>
            </p:cNvSpPr>
            <p:nvPr/>
          </p:nvSpPr>
          <p:spPr bwMode="auto">
            <a:xfrm>
              <a:off x="938" y="2175"/>
              <a:ext cx="14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=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52" name="Rectangle 87"/>
            <p:cNvSpPr>
              <a:spLocks noChangeArrowheads="1"/>
            </p:cNvSpPr>
            <p:nvPr/>
          </p:nvSpPr>
          <p:spPr bwMode="auto">
            <a:xfrm>
              <a:off x="1954" y="2183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53" name="Rectangle 88"/>
            <p:cNvSpPr>
              <a:spLocks noChangeArrowheads="1"/>
            </p:cNvSpPr>
            <p:nvPr/>
          </p:nvSpPr>
          <p:spPr bwMode="auto">
            <a:xfrm>
              <a:off x="2848" y="2261"/>
              <a:ext cx="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54" name="Rectangle 89"/>
            <p:cNvSpPr>
              <a:spLocks noChangeArrowheads="1"/>
            </p:cNvSpPr>
            <p:nvPr/>
          </p:nvSpPr>
          <p:spPr bwMode="auto">
            <a:xfrm>
              <a:off x="2362" y="2261"/>
              <a:ext cx="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55" name="Rectangle 90"/>
            <p:cNvSpPr>
              <a:spLocks noChangeArrowheads="1"/>
            </p:cNvSpPr>
            <p:nvPr/>
          </p:nvSpPr>
          <p:spPr bwMode="auto">
            <a:xfrm>
              <a:off x="2778" y="2183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56" name="Rectangle 91"/>
            <p:cNvSpPr>
              <a:spLocks noChangeArrowheads="1"/>
            </p:cNvSpPr>
            <p:nvPr/>
          </p:nvSpPr>
          <p:spPr bwMode="auto">
            <a:xfrm>
              <a:off x="2561" y="2183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57" name="Rectangle 92"/>
            <p:cNvSpPr>
              <a:spLocks noChangeArrowheads="1"/>
            </p:cNvSpPr>
            <p:nvPr/>
          </p:nvSpPr>
          <p:spPr bwMode="auto">
            <a:xfrm>
              <a:off x="2301" y="2183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60" name="Rectangle 95"/>
            <p:cNvSpPr>
              <a:spLocks noChangeArrowheads="1"/>
            </p:cNvSpPr>
            <p:nvPr/>
          </p:nvSpPr>
          <p:spPr bwMode="auto">
            <a:xfrm>
              <a:off x="2908" y="2183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61" name="Rectangle 96"/>
            <p:cNvSpPr>
              <a:spLocks noChangeArrowheads="1"/>
            </p:cNvSpPr>
            <p:nvPr/>
          </p:nvSpPr>
          <p:spPr bwMode="auto">
            <a:xfrm>
              <a:off x="192" y="2451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62" name="Rectangle 97"/>
            <p:cNvSpPr>
              <a:spLocks noChangeArrowheads="1"/>
            </p:cNvSpPr>
            <p:nvPr/>
          </p:nvSpPr>
          <p:spPr bwMode="auto">
            <a:xfrm>
              <a:off x="609" y="2451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63" name="Rectangle 98"/>
            <p:cNvSpPr>
              <a:spLocks noChangeArrowheads="1"/>
            </p:cNvSpPr>
            <p:nvPr/>
          </p:nvSpPr>
          <p:spPr bwMode="auto">
            <a:xfrm>
              <a:off x="1025" y="2451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64" name="Rectangle 99"/>
            <p:cNvSpPr>
              <a:spLocks noChangeArrowheads="1"/>
            </p:cNvSpPr>
            <p:nvPr/>
          </p:nvSpPr>
          <p:spPr bwMode="auto">
            <a:xfrm>
              <a:off x="1060" y="2451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65" name="Rectangle 100"/>
            <p:cNvSpPr>
              <a:spLocks noChangeArrowheads="1"/>
            </p:cNvSpPr>
            <p:nvPr/>
          </p:nvSpPr>
          <p:spPr bwMode="auto">
            <a:xfrm>
              <a:off x="192" y="2684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66" name="Rectangle 101"/>
            <p:cNvSpPr>
              <a:spLocks noChangeArrowheads="1"/>
            </p:cNvSpPr>
            <p:nvPr/>
          </p:nvSpPr>
          <p:spPr bwMode="auto">
            <a:xfrm>
              <a:off x="609" y="2684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67" name="Rectangle 102"/>
            <p:cNvSpPr>
              <a:spLocks noChangeArrowheads="1"/>
            </p:cNvSpPr>
            <p:nvPr/>
          </p:nvSpPr>
          <p:spPr bwMode="auto">
            <a:xfrm>
              <a:off x="1025" y="2684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68" name="Rectangle 103"/>
            <p:cNvSpPr>
              <a:spLocks noChangeArrowheads="1"/>
            </p:cNvSpPr>
            <p:nvPr/>
          </p:nvSpPr>
          <p:spPr bwMode="auto">
            <a:xfrm>
              <a:off x="1060" y="2684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69" name="Rectangle 104"/>
            <p:cNvSpPr>
              <a:spLocks noChangeArrowheads="1"/>
            </p:cNvSpPr>
            <p:nvPr/>
          </p:nvSpPr>
          <p:spPr bwMode="auto">
            <a:xfrm>
              <a:off x="192" y="2926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70" name="Rectangle 105"/>
            <p:cNvSpPr>
              <a:spLocks noChangeArrowheads="1"/>
            </p:cNvSpPr>
            <p:nvPr/>
          </p:nvSpPr>
          <p:spPr bwMode="auto">
            <a:xfrm>
              <a:off x="609" y="2926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71" name="Rectangle 106"/>
            <p:cNvSpPr>
              <a:spLocks noChangeArrowheads="1"/>
            </p:cNvSpPr>
            <p:nvPr/>
          </p:nvSpPr>
          <p:spPr bwMode="auto">
            <a:xfrm>
              <a:off x="1025" y="2926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72" name="Rectangle 107"/>
            <p:cNvSpPr>
              <a:spLocks noChangeArrowheads="1"/>
            </p:cNvSpPr>
            <p:nvPr/>
          </p:nvSpPr>
          <p:spPr bwMode="auto">
            <a:xfrm>
              <a:off x="1060" y="2926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73" name="Rectangle 108"/>
            <p:cNvSpPr>
              <a:spLocks noChangeArrowheads="1"/>
            </p:cNvSpPr>
            <p:nvPr/>
          </p:nvSpPr>
          <p:spPr bwMode="auto">
            <a:xfrm>
              <a:off x="192" y="3186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74" name="Rectangle 109"/>
            <p:cNvSpPr>
              <a:spLocks noChangeArrowheads="1"/>
            </p:cNvSpPr>
            <p:nvPr/>
          </p:nvSpPr>
          <p:spPr bwMode="auto">
            <a:xfrm>
              <a:off x="609" y="3186"/>
              <a:ext cx="37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 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75" name="Rectangle 110"/>
            <p:cNvSpPr>
              <a:spLocks noChangeArrowheads="1"/>
            </p:cNvSpPr>
            <p:nvPr/>
          </p:nvSpPr>
          <p:spPr bwMode="auto">
            <a:xfrm>
              <a:off x="1902" y="3186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76" name="Rectangle 111"/>
            <p:cNvSpPr>
              <a:spLocks noChangeArrowheads="1"/>
            </p:cNvSpPr>
            <p:nvPr/>
          </p:nvSpPr>
          <p:spPr bwMode="auto">
            <a:xfrm>
              <a:off x="1268" y="3169"/>
              <a:ext cx="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77" name="Rectangle 112"/>
            <p:cNvSpPr>
              <a:spLocks noChangeArrowheads="1"/>
            </p:cNvSpPr>
            <p:nvPr/>
          </p:nvSpPr>
          <p:spPr bwMode="auto">
            <a:xfrm>
              <a:off x="1841" y="3281"/>
              <a:ext cx="7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78" name="Rectangle 113"/>
            <p:cNvSpPr>
              <a:spLocks noChangeArrowheads="1"/>
            </p:cNvSpPr>
            <p:nvPr/>
          </p:nvSpPr>
          <p:spPr bwMode="auto">
            <a:xfrm>
              <a:off x="1520" y="3281"/>
              <a:ext cx="7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79" name="Rectangle 114"/>
            <p:cNvSpPr>
              <a:spLocks noChangeArrowheads="1"/>
            </p:cNvSpPr>
            <p:nvPr/>
          </p:nvSpPr>
          <p:spPr bwMode="auto">
            <a:xfrm>
              <a:off x="1129" y="3281"/>
              <a:ext cx="7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80" name="Rectangle 115"/>
            <p:cNvSpPr>
              <a:spLocks noChangeArrowheads="1"/>
            </p:cNvSpPr>
            <p:nvPr/>
          </p:nvSpPr>
          <p:spPr bwMode="auto">
            <a:xfrm>
              <a:off x="1780" y="3186"/>
              <a:ext cx="121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81" name="Rectangle 116"/>
            <p:cNvSpPr>
              <a:spLocks noChangeArrowheads="1"/>
            </p:cNvSpPr>
            <p:nvPr/>
          </p:nvSpPr>
          <p:spPr bwMode="auto">
            <a:xfrm>
              <a:off x="1581" y="3186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82" name="Rectangle 117"/>
            <p:cNvSpPr>
              <a:spLocks noChangeArrowheads="1"/>
            </p:cNvSpPr>
            <p:nvPr/>
          </p:nvSpPr>
          <p:spPr bwMode="auto">
            <a:xfrm>
              <a:off x="1450" y="3186"/>
              <a:ext cx="13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83" name="Rectangle 118"/>
            <p:cNvSpPr>
              <a:spLocks noChangeArrowheads="1"/>
            </p:cNvSpPr>
            <p:nvPr/>
          </p:nvSpPr>
          <p:spPr bwMode="auto">
            <a:xfrm>
              <a:off x="1190" y="3186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84" name="Rectangle 119"/>
            <p:cNvSpPr>
              <a:spLocks noChangeArrowheads="1"/>
            </p:cNvSpPr>
            <p:nvPr/>
          </p:nvSpPr>
          <p:spPr bwMode="auto">
            <a:xfrm>
              <a:off x="1051" y="3186"/>
              <a:ext cx="13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85" name="Rectangle 120"/>
            <p:cNvSpPr>
              <a:spLocks noChangeArrowheads="1"/>
            </p:cNvSpPr>
            <p:nvPr/>
          </p:nvSpPr>
          <p:spPr bwMode="auto">
            <a:xfrm>
              <a:off x="1676" y="3178"/>
              <a:ext cx="15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86" name="Rectangle 121"/>
            <p:cNvSpPr>
              <a:spLocks noChangeArrowheads="1"/>
            </p:cNvSpPr>
            <p:nvPr/>
          </p:nvSpPr>
          <p:spPr bwMode="auto">
            <a:xfrm>
              <a:off x="1355" y="3178"/>
              <a:ext cx="15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87" name="Rectangle 122"/>
            <p:cNvSpPr>
              <a:spLocks noChangeArrowheads="1"/>
            </p:cNvSpPr>
            <p:nvPr/>
          </p:nvSpPr>
          <p:spPr bwMode="auto">
            <a:xfrm>
              <a:off x="938" y="3178"/>
              <a:ext cx="14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=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88" name="Rectangle 123"/>
            <p:cNvSpPr>
              <a:spLocks noChangeArrowheads="1"/>
            </p:cNvSpPr>
            <p:nvPr/>
          </p:nvSpPr>
          <p:spPr bwMode="auto">
            <a:xfrm>
              <a:off x="1962" y="3186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89" name="Rectangle 124"/>
            <p:cNvSpPr>
              <a:spLocks noChangeArrowheads="1"/>
            </p:cNvSpPr>
            <p:nvPr/>
          </p:nvSpPr>
          <p:spPr bwMode="auto">
            <a:xfrm>
              <a:off x="2943" y="3281"/>
              <a:ext cx="7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90" name="Rectangle 125"/>
            <p:cNvSpPr>
              <a:spLocks noChangeArrowheads="1"/>
            </p:cNvSpPr>
            <p:nvPr/>
          </p:nvSpPr>
          <p:spPr bwMode="auto">
            <a:xfrm>
              <a:off x="2370" y="3281"/>
              <a:ext cx="7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91" name="Rectangle 126"/>
            <p:cNvSpPr>
              <a:spLocks noChangeArrowheads="1"/>
            </p:cNvSpPr>
            <p:nvPr/>
          </p:nvSpPr>
          <p:spPr bwMode="auto">
            <a:xfrm>
              <a:off x="2874" y="3186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92" name="Rectangle 127"/>
            <p:cNvSpPr>
              <a:spLocks noChangeArrowheads="1"/>
            </p:cNvSpPr>
            <p:nvPr/>
          </p:nvSpPr>
          <p:spPr bwMode="auto">
            <a:xfrm>
              <a:off x="2657" y="3186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93" name="Rectangle 128"/>
            <p:cNvSpPr>
              <a:spLocks noChangeArrowheads="1"/>
            </p:cNvSpPr>
            <p:nvPr/>
          </p:nvSpPr>
          <p:spPr bwMode="auto">
            <a:xfrm>
              <a:off x="2301" y="3186"/>
              <a:ext cx="1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96" name="Rectangle 131"/>
            <p:cNvSpPr>
              <a:spLocks noChangeArrowheads="1"/>
            </p:cNvSpPr>
            <p:nvPr/>
          </p:nvSpPr>
          <p:spPr bwMode="auto">
            <a:xfrm>
              <a:off x="2414" y="3272"/>
              <a:ext cx="6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97" name="Rectangle 132"/>
            <p:cNvSpPr>
              <a:spLocks noChangeArrowheads="1"/>
            </p:cNvSpPr>
            <p:nvPr/>
          </p:nvSpPr>
          <p:spPr bwMode="auto">
            <a:xfrm>
              <a:off x="2457" y="3264"/>
              <a:ext cx="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98" name="Rectangle 133"/>
            <p:cNvSpPr>
              <a:spLocks noChangeArrowheads="1"/>
            </p:cNvSpPr>
            <p:nvPr/>
          </p:nvSpPr>
          <p:spPr bwMode="auto">
            <a:xfrm>
              <a:off x="3012" y="3186"/>
              <a:ext cx="9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52299" name="Αντικείμενο 522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848907"/>
              </p:ext>
            </p:extLst>
          </p:nvPr>
        </p:nvGraphicFramePr>
        <p:xfrm>
          <a:off x="3905250" y="3063876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38"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05250" y="3063876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Αντικείμενο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938012"/>
              </p:ext>
            </p:extLst>
          </p:nvPr>
        </p:nvGraphicFramePr>
        <p:xfrm>
          <a:off x="4222750" y="3063876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39" name="Equation" r:id="rId9" imgW="152280" imgH="177480" progId="Equation.DSMT4">
                  <p:embed/>
                </p:oleObj>
              </mc:Choice>
              <mc:Fallback>
                <p:oleObj name="Equation" r:id="rId9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22750" y="3063876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Αντικείμενο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311398"/>
              </p:ext>
            </p:extLst>
          </p:nvPr>
        </p:nvGraphicFramePr>
        <p:xfrm>
          <a:off x="3868737" y="3533776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40" name="Equation" r:id="rId10" imgW="152280" imgH="177480" progId="Equation.DSMT4">
                  <p:embed/>
                </p:oleObj>
              </mc:Choice>
              <mc:Fallback>
                <p:oleObj name="Equation" r:id="rId10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68737" y="3533776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Αντικείμενο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595960"/>
              </p:ext>
            </p:extLst>
          </p:nvPr>
        </p:nvGraphicFramePr>
        <p:xfrm>
          <a:off x="4176713" y="3538540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41" name="Equation" r:id="rId11" imgW="152280" imgH="177480" progId="Equation.DSMT4">
                  <p:embed/>
                </p:oleObj>
              </mc:Choice>
              <mc:Fallback>
                <p:oleObj name="Equation" r:id="rId11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76713" y="3538540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00" name="Αντικείμενο 522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282954"/>
              </p:ext>
            </p:extLst>
          </p:nvPr>
        </p:nvGraphicFramePr>
        <p:xfrm>
          <a:off x="3995737" y="5127624"/>
          <a:ext cx="150813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42" name="Equation" r:id="rId12" imgW="150851" imgH="176766" progId="Equation.DSMT4">
                  <p:embed/>
                </p:oleObj>
              </mc:Choice>
              <mc:Fallback>
                <p:oleObj name="Equation" r:id="rId12" imgW="150851" imgH="1767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95737" y="5127624"/>
                        <a:ext cx="150813" cy="17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01" name="Αντικείμενο 523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264996"/>
              </p:ext>
            </p:extLst>
          </p:nvPr>
        </p:nvGraphicFramePr>
        <p:xfrm>
          <a:off x="4348956" y="5118100"/>
          <a:ext cx="150813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43" name="Equation" r:id="rId14" imgW="150851" imgH="176766" progId="Equation.DSMT4">
                  <p:embed/>
                </p:oleObj>
              </mc:Choice>
              <mc:Fallback>
                <p:oleObj name="Equation" r:id="rId14" imgW="150851" imgH="1767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48956" y="5118100"/>
                        <a:ext cx="150813" cy="17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76169F42-9090-40A2-9BFE-3D6881DC21F5}" type="slidenum">
              <a:rPr lang="en-US" altLang="el-GR"/>
              <a:pPr/>
              <a:t>25</a:t>
            </a:fld>
            <a:endParaRPr lang="en-US" altLang="el-GR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93062" cy="609600"/>
          </a:xfrm>
        </p:spPr>
        <p:txBody>
          <a:bodyPr/>
          <a:lstStyle/>
          <a:p>
            <a:r>
              <a:rPr lang="en-US" altLang="el-GR" dirty="0" smtClean="0"/>
              <a:t>Quadratic Interpolation (</a:t>
            </a:r>
            <a:r>
              <a:rPr lang="en-US" altLang="el-GR" dirty="0" err="1" smtClean="0"/>
              <a:t>contd</a:t>
            </a:r>
            <a:r>
              <a:rPr lang="en-US" altLang="el-GR" dirty="0" smtClean="0"/>
              <a:t>)</a:t>
            </a:r>
          </a:p>
        </p:txBody>
      </p:sp>
      <p:pic>
        <p:nvPicPr>
          <p:cNvPr id="5325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1305719"/>
            <a:ext cx="78486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56978"/>
            <a:ext cx="41148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81BCC80A-697D-41CC-B05A-DC2B66EFB916}" type="slidenum">
              <a:rPr lang="en-US" altLang="el-GR"/>
              <a:pPr/>
              <a:t>26</a:t>
            </a:fld>
            <a:endParaRPr lang="en-US" altLang="el-GR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Quadratic Splines (contd)</a:t>
            </a:r>
          </a:p>
        </p:txBody>
      </p:sp>
      <p:pic>
        <p:nvPicPr>
          <p:cNvPr id="542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7067"/>
            <a:ext cx="96012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5375"/>
            <a:ext cx="42672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2F99E4FB-FD19-4195-AFB3-473FDF7E14E5}" type="slidenum">
              <a:rPr lang="en-US" altLang="el-GR"/>
              <a:pPr/>
              <a:t>27</a:t>
            </a:fld>
            <a:endParaRPr lang="en-US" altLang="el-GR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Quadratic Splines (contd)</a:t>
            </a:r>
          </a:p>
        </p:txBody>
      </p:sp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25" y="1295400"/>
            <a:ext cx="44196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47800"/>
            <a:ext cx="7924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B21E98EF-5E6F-45CB-AE94-73FF97F30C02}" type="slidenum">
              <a:rPr lang="en-US" altLang="el-GR"/>
              <a:pPr/>
              <a:t>28</a:t>
            </a:fld>
            <a:endParaRPr lang="en-US" altLang="el-GR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Quadratic Splines (contd)</a:t>
            </a:r>
          </a:p>
        </p:txBody>
      </p:sp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41148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04800" y="1550987"/>
            <a:ext cx="9829800" cy="725488"/>
            <a:chOff x="240" y="1296"/>
            <a:chExt cx="6192" cy="45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0" y="1296"/>
              <a:ext cx="6192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dirty="0">
                <a:latin typeface="Comic Sans MS" panose="030F0702030302020204" pitchFamily="66" charset="0"/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40" y="1298"/>
              <a:ext cx="84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This gives u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3" y="1298"/>
              <a:ext cx="245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 ‘3n’ </a:t>
              </a:r>
              <a:r>
                <a:rPr kumimoji="0" lang="el-GR" altLang="el-GR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equations</a:t>
              </a:r>
              <a:r>
                <a:rPr kumimoji="0" lang="el-GR" altLang="el-G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and ‘3n’ </a:t>
              </a:r>
              <a:r>
                <a:rPr kumimoji="0" lang="el-GR" altLang="el-GR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unknowns</a:t>
              </a:r>
              <a:r>
                <a:rPr kumimoji="0" lang="el-GR" altLang="el-G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 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368" y="1298"/>
              <a:ext cx="120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Once we find the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493" y="1298"/>
              <a:ext cx="11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‘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545" y="1298"/>
              <a:ext cx="225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705" y="1298"/>
              <a:ext cx="11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’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758" y="1298"/>
              <a:ext cx="77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constants,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467" y="1298"/>
              <a:ext cx="10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40" y="1568"/>
              <a:ext cx="264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we</a:t>
              </a:r>
              <a:r>
                <a:rPr kumimoji="0" lang="el-GR" altLang="el-G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el-GR" altLang="el-GR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can</a:t>
              </a:r>
              <a:r>
                <a:rPr kumimoji="0" lang="el-GR" altLang="el-G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el-GR" altLang="el-GR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find</a:t>
              </a:r>
              <a:r>
                <a:rPr kumimoji="0" lang="el-GR" altLang="el-G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the </a:t>
              </a:r>
              <a:r>
                <a:rPr kumimoji="0" lang="el-GR" altLang="el-GR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function</a:t>
              </a:r>
              <a:r>
                <a:rPr kumimoji="0" lang="el-GR" altLang="el-G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el-GR" altLang="el-GR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at</a:t>
              </a:r>
              <a:r>
                <a:rPr kumimoji="0" lang="el-GR" altLang="el-G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el-GR" altLang="el-GR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any</a:t>
              </a:r>
              <a:r>
                <a:rPr kumimoji="0" lang="el-GR" altLang="el-G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el-GR" altLang="el-GR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value</a:t>
              </a:r>
              <a:r>
                <a:rPr kumimoji="0" lang="el-GR" altLang="el-G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of 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795" y="1568"/>
              <a:ext cx="11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‘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847" y="1568"/>
              <a:ext cx="14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928" y="1568"/>
              <a:ext cx="11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’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2980" y="1568"/>
              <a:ext cx="121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using the splines,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116" y="1568"/>
              <a:ext cx="10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4156" y="1568"/>
              <a:ext cx="10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22"/>
          <p:cNvGrpSpPr>
            <a:grpSpLocks noChangeAspect="1"/>
          </p:cNvGrpSpPr>
          <p:nvPr/>
        </p:nvGrpSpPr>
        <p:grpSpPr bwMode="auto">
          <a:xfrm>
            <a:off x="-152400" y="3087688"/>
            <a:ext cx="9296400" cy="2755900"/>
            <a:chOff x="-96" y="1945"/>
            <a:chExt cx="5856" cy="1736"/>
          </a:xfrm>
        </p:grpSpPr>
        <p:sp>
          <p:nvSpPr>
            <p:cNvPr id="20" name="AutoShape 21"/>
            <p:cNvSpPr>
              <a:spLocks noChangeAspect="1" noChangeArrowheads="1" noTextEdit="1"/>
            </p:cNvSpPr>
            <p:nvPr/>
          </p:nvSpPr>
          <p:spPr bwMode="auto">
            <a:xfrm>
              <a:off x="-96" y="1945"/>
              <a:ext cx="5856" cy="1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-96" y="1971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1685" y="1971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613" y="1971"/>
              <a:ext cx="11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481" y="1971"/>
              <a:ext cx="11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1628" y="2065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1300" y="2065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1032" y="1962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894" y="2065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1567" y="1971"/>
              <a:ext cx="12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1356" y="1971"/>
              <a:ext cx="12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1234" y="1971"/>
              <a:ext cx="13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951" y="1971"/>
              <a:ext cx="12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822" y="1971"/>
              <a:ext cx="13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542" y="1971"/>
              <a:ext cx="12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404" y="1971"/>
              <a:ext cx="10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1455" y="1955"/>
              <a:ext cx="15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1125" y="1955"/>
              <a:ext cx="15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701" y="1955"/>
              <a:ext cx="15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=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1751" y="1971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2776" y="2065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2251" y="2065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2714" y="1971"/>
              <a:ext cx="12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2481" y="1971"/>
              <a:ext cx="12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2181" y="1971"/>
              <a:ext cx="12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2837" y="1971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-96" y="2294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353" y="2294"/>
              <a:ext cx="41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 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1747" y="2294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1684" y="2388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1338" y="2388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1061" y="2285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6"/>
            <p:cNvSpPr>
              <a:spLocks noChangeArrowheads="1"/>
            </p:cNvSpPr>
            <p:nvPr/>
          </p:nvSpPr>
          <p:spPr bwMode="auto">
            <a:xfrm>
              <a:off x="917" y="2388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7"/>
            <p:cNvSpPr>
              <a:spLocks noChangeArrowheads="1"/>
            </p:cNvSpPr>
            <p:nvPr/>
          </p:nvSpPr>
          <p:spPr bwMode="auto">
            <a:xfrm>
              <a:off x="1612" y="2294"/>
              <a:ext cx="12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1401" y="2294"/>
              <a:ext cx="12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1263" y="2294"/>
              <a:ext cx="13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980" y="2294"/>
              <a:ext cx="12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61"/>
            <p:cNvSpPr>
              <a:spLocks noChangeArrowheads="1"/>
            </p:cNvSpPr>
            <p:nvPr/>
          </p:nvSpPr>
          <p:spPr bwMode="auto">
            <a:xfrm>
              <a:off x="834" y="2294"/>
              <a:ext cx="13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62"/>
            <p:cNvSpPr>
              <a:spLocks noChangeArrowheads="1"/>
            </p:cNvSpPr>
            <p:nvPr/>
          </p:nvSpPr>
          <p:spPr bwMode="auto">
            <a:xfrm>
              <a:off x="1499" y="2278"/>
              <a:ext cx="15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3"/>
            <p:cNvSpPr>
              <a:spLocks noChangeArrowheads="1"/>
            </p:cNvSpPr>
            <p:nvPr/>
          </p:nvSpPr>
          <p:spPr bwMode="auto">
            <a:xfrm>
              <a:off x="1153" y="2278"/>
              <a:ext cx="15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4"/>
            <p:cNvSpPr>
              <a:spLocks noChangeArrowheads="1"/>
            </p:cNvSpPr>
            <p:nvPr/>
          </p:nvSpPr>
          <p:spPr bwMode="auto">
            <a:xfrm>
              <a:off x="713" y="2278"/>
              <a:ext cx="15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=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5"/>
            <p:cNvSpPr>
              <a:spLocks noChangeArrowheads="1"/>
            </p:cNvSpPr>
            <p:nvPr/>
          </p:nvSpPr>
          <p:spPr bwMode="auto">
            <a:xfrm>
              <a:off x="1802" y="2294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20" name="Rectangle 66"/>
            <p:cNvSpPr>
              <a:spLocks noChangeArrowheads="1"/>
            </p:cNvSpPr>
            <p:nvPr/>
          </p:nvSpPr>
          <p:spPr bwMode="auto">
            <a:xfrm>
              <a:off x="2771" y="2388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21" name="Rectangle 67"/>
            <p:cNvSpPr>
              <a:spLocks noChangeArrowheads="1"/>
            </p:cNvSpPr>
            <p:nvPr/>
          </p:nvSpPr>
          <p:spPr bwMode="auto">
            <a:xfrm>
              <a:off x="2243" y="2388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28" name="Rectangle 68"/>
            <p:cNvSpPr>
              <a:spLocks noChangeArrowheads="1"/>
            </p:cNvSpPr>
            <p:nvPr/>
          </p:nvSpPr>
          <p:spPr bwMode="auto">
            <a:xfrm>
              <a:off x="2699" y="2294"/>
              <a:ext cx="12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29" name="Rectangle 69"/>
            <p:cNvSpPr>
              <a:spLocks noChangeArrowheads="1"/>
            </p:cNvSpPr>
            <p:nvPr/>
          </p:nvSpPr>
          <p:spPr bwMode="auto">
            <a:xfrm>
              <a:off x="2466" y="2294"/>
              <a:ext cx="12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30" name="Rectangle 70"/>
            <p:cNvSpPr>
              <a:spLocks noChangeArrowheads="1"/>
            </p:cNvSpPr>
            <p:nvPr/>
          </p:nvSpPr>
          <p:spPr bwMode="auto">
            <a:xfrm>
              <a:off x="2181" y="2294"/>
              <a:ext cx="12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31" name="Rectangle 71"/>
            <p:cNvSpPr>
              <a:spLocks noChangeArrowheads="1"/>
            </p:cNvSpPr>
            <p:nvPr/>
          </p:nvSpPr>
          <p:spPr bwMode="auto">
            <a:xfrm>
              <a:off x="2571" y="227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33" name="Rectangle 73"/>
            <p:cNvSpPr>
              <a:spLocks noChangeArrowheads="1"/>
            </p:cNvSpPr>
            <p:nvPr/>
          </p:nvSpPr>
          <p:spPr bwMode="auto">
            <a:xfrm>
              <a:off x="2837" y="2294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34" name="Rectangle 74"/>
            <p:cNvSpPr>
              <a:spLocks noChangeArrowheads="1"/>
            </p:cNvSpPr>
            <p:nvPr/>
          </p:nvSpPr>
          <p:spPr bwMode="auto">
            <a:xfrm>
              <a:off x="-96" y="2579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35" name="Rectangle 75"/>
            <p:cNvSpPr>
              <a:spLocks noChangeArrowheads="1"/>
            </p:cNvSpPr>
            <p:nvPr/>
          </p:nvSpPr>
          <p:spPr bwMode="auto">
            <a:xfrm>
              <a:off x="353" y="2579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36" name="Rectangle 76"/>
            <p:cNvSpPr>
              <a:spLocks noChangeArrowheads="1"/>
            </p:cNvSpPr>
            <p:nvPr/>
          </p:nvSpPr>
          <p:spPr bwMode="auto">
            <a:xfrm>
              <a:off x="803" y="2579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37" name="Rectangle 77"/>
            <p:cNvSpPr>
              <a:spLocks noChangeArrowheads="1"/>
            </p:cNvSpPr>
            <p:nvPr/>
          </p:nvSpPr>
          <p:spPr bwMode="auto">
            <a:xfrm>
              <a:off x="840" y="2579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38" name="Rectangle 78"/>
            <p:cNvSpPr>
              <a:spLocks noChangeArrowheads="1"/>
            </p:cNvSpPr>
            <p:nvPr/>
          </p:nvSpPr>
          <p:spPr bwMode="auto">
            <a:xfrm>
              <a:off x="-96" y="2837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39" name="Rectangle 79"/>
            <p:cNvSpPr>
              <a:spLocks noChangeArrowheads="1"/>
            </p:cNvSpPr>
            <p:nvPr/>
          </p:nvSpPr>
          <p:spPr bwMode="auto">
            <a:xfrm>
              <a:off x="353" y="2837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40" name="Rectangle 80"/>
            <p:cNvSpPr>
              <a:spLocks noChangeArrowheads="1"/>
            </p:cNvSpPr>
            <p:nvPr/>
          </p:nvSpPr>
          <p:spPr bwMode="auto">
            <a:xfrm>
              <a:off x="803" y="2837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41" name="Rectangle 81"/>
            <p:cNvSpPr>
              <a:spLocks noChangeArrowheads="1"/>
            </p:cNvSpPr>
            <p:nvPr/>
          </p:nvSpPr>
          <p:spPr bwMode="auto">
            <a:xfrm>
              <a:off x="840" y="2837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42" name="Rectangle 82"/>
            <p:cNvSpPr>
              <a:spLocks noChangeArrowheads="1"/>
            </p:cNvSpPr>
            <p:nvPr/>
          </p:nvSpPr>
          <p:spPr bwMode="auto">
            <a:xfrm>
              <a:off x="-96" y="3094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43" name="Rectangle 83"/>
            <p:cNvSpPr>
              <a:spLocks noChangeArrowheads="1"/>
            </p:cNvSpPr>
            <p:nvPr/>
          </p:nvSpPr>
          <p:spPr bwMode="auto">
            <a:xfrm>
              <a:off x="353" y="3094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44" name="Rectangle 84"/>
            <p:cNvSpPr>
              <a:spLocks noChangeArrowheads="1"/>
            </p:cNvSpPr>
            <p:nvPr/>
          </p:nvSpPr>
          <p:spPr bwMode="auto">
            <a:xfrm>
              <a:off x="803" y="3094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45" name="Rectangle 85"/>
            <p:cNvSpPr>
              <a:spLocks noChangeArrowheads="1"/>
            </p:cNvSpPr>
            <p:nvPr/>
          </p:nvSpPr>
          <p:spPr bwMode="auto">
            <a:xfrm>
              <a:off x="840" y="3094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46" name="Rectangle 86"/>
            <p:cNvSpPr>
              <a:spLocks noChangeArrowheads="1"/>
            </p:cNvSpPr>
            <p:nvPr/>
          </p:nvSpPr>
          <p:spPr bwMode="auto">
            <a:xfrm>
              <a:off x="-96" y="3379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47" name="Rectangle 87"/>
            <p:cNvSpPr>
              <a:spLocks noChangeArrowheads="1"/>
            </p:cNvSpPr>
            <p:nvPr/>
          </p:nvSpPr>
          <p:spPr bwMode="auto">
            <a:xfrm>
              <a:off x="353" y="3379"/>
              <a:ext cx="41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 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48" name="Rectangle 88"/>
            <p:cNvSpPr>
              <a:spLocks noChangeArrowheads="1"/>
            </p:cNvSpPr>
            <p:nvPr/>
          </p:nvSpPr>
          <p:spPr bwMode="auto">
            <a:xfrm>
              <a:off x="1751" y="3379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49" name="Rectangle 89"/>
            <p:cNvSpPr>
              <a:spLocks noChangeArrowheads="1"/>
            </p:cNvSpPr>
            <p:nvPr/>
          </p:nvSpPr>
          <p:spPr bwMode="auto">
            <a:xfrm>
              <a:off x="1062" y="3367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50" name="Rectangle 90"/>
            <p:cNvSpPr>
              <a:spLocks noChangeArrowheads="1"/>
            </p:cNvSpPr>
            <p:nvPr/>
          </p:nvSpPr>
          <p:spPr bwMode="auto">
            <a:xfrm>
              <a:off x="1687" y="3473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51" name="Rectangle 91"/>
            <p:cNvSpPr>
              <a:spLocks noChangeArrowheads="1"/>
            </p:cNvSpPr>
            <p:nvPr/>
          </p:nvSpPr>
          <p:spPr bwMode="auto">
            <a:xfrm>
              <a:off x="1339" y="3473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52" name="Rectangle 92"/>
            <p:cNvSpPr>
              <a:spLocks noChangeArrowheads="1"/>
            </p:cNvSpPr>
            <p:nvPr/>
          </p:nvSpPr>
          <p:spPr bwMode="auto">
            <a:xfrm>
              <a:off x="917" y="3473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53" name="Rectangle 93"/>
            <p:cNvSpPr>
              <a:spLocks noChangeArrowheads="1"/>
            </p:cNvSpPr>
            <p:nvPr/>
          </p:nvSpPr>
          <p:spPr bwMode="auto">
            <a:xfrm>
              <a:off x="1615" y="3379"/>
              <a:ext cx="12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54" name="Rectangle 94"/>
            <p:cNvSpPr>
              <a:spLocks noChangeArrowheads="1"/>
            </p:cNvSpPr>
            <p:nvPr/>
          </p:nvSpPr>
          <p:spPr bwMode="auto">
            <a:xfrm>
              <a:off x="1404" y="3379"/>
              <a:ext cx="12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55" name="Rectangle 95"/>
            <p:cNvSpPr>
              <a:spLocks noChangeArrowheads="1"/>
            </p:cNvSpPr>
            <p:nvPr/>
          </p:nvSpPr>
          <p:spPr bwMode="auto">
            <a:xfrm>
              <a:off x="1264" y="3379"/>
              <a:ext cx="13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56" name="Rectangle 96"/>
            <p:cNvSpPr>
              <a:spLocks noChangeArrowheads="1"/>
            </p:cNvSpPr>
            <p:nvPr/>
          </p:nvSpPr>
          <p:spPr bwMode="auto">
            <a:xfrm>
              <a:off x="981" y="3379"/>
              <a:ext cx="12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57" name="Rectangle 97"/>
            <p:cNvSpPr>
              <a:spLocks noChangeArrowheads="1"/>
            </p:cNvSpPr>
            <p:nvPr/>
          </p:nvSpPr>
          <p:spPr bwMode="auto">
            <a:xfrm>
              <a:off x="834" y="3379"/>
              <a:ext cx="13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58" name="Rectangle 98"/>
            <p:cNvSpPr>
              <a:spLocks noChangeArrowheads="1"/>
            </p:cNvSpPr>
            <p:nvPr/>
          </p:nvSpPr>
          <p:spPr bwMode="auto">
            <a:xfrm>
              <a:off x="1502" y="3363"/>
              <a:ext cx="15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59" name="Rectangle 99"/>
            <p:cNvSpPr>
              <a:spLocks noChangeArrowheads="1"/>
            </p:cNvSpPr>
            <p:nvPr/>
          </p:nvSpPr>
          <p:spPr bwMode="auto">
            <a:xfrm>
              <a:off x="1155" y="3363"/>
              <a:ext cx="15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60" name="Rectangle 100"/>
            <p:cNvSpPr>
              <a:spLocks noChangeArrowheads="1"/>
            </p:cNvSpPr>
            <p:nvPr/>
          </p:nvSpPr>
          <p:spPr bwMode="auto">
            <a:xfrm>
              <a:off x="713" y="3363"/>
              <a:ext cx="15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=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61" name="Rectangle 101"/>
            <p:cNvSpPr>
              <a:spLocks noChangeArrowheads="1"/>
            </p:cNvSpPr>
            <p:nvPr/>
          </p:nvSpPr>
          <p:spPr bwMode="auto">
            <a:xfrm>
              <a:off x="1814" y="3379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62" name="Rectangle 102"/>
            <p:cNvSpPr>
              <a:spLocks noChangeArrowheads="1"/>
            </p:cNvSpPr>
            <p:nvPr/>
          </p:nvSpPr>
          <p:spPr bwMode="auto">
            <a:xfrm>
              <a:off x="2873" y="3473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63" name="Rectangle 103"/>
            <p:cNvSpPr>
              <a:spLocks noChangeArrowheads="1"/>
            </p:cNvSpPr>
            <p:nvPr/>
          </p:nvSpPr>
          <p:spPr bwMode="auto">
            <a:xfrm>
              <a:off x="2253" y="3473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64" name="Rectangle 104"/>
            <p:cNvSpPr>
              <a:spLocks noChangeArrowheads="1"/>
            </p:cNvSpPr>
            <p:nvPr/>
          </p:nvSpPr>
          <p:spPr bwMode="auto">
            <a:xfrm>
              <a:off x="2801" y="3379"/>
              <a:ext cx="12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65" name="Rectangle 105"/>
            <p:cNvSpPr>
              <a:spLocks noChangeArrowheads="1"/>
            </p:cNvSpPr>
            <p:nvPr/>
          </p:nvSpPr>
          <p:spPr bwMode="auto">
            <a:xfrm>
              <a:off x="2568" y="3379"/>
              <a:ext cx="12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66" name="Rectangle 106"/>
            <p:cNvSpPr>
              <a:spLocks noChangeArrowheads="1"/>
            </p:cNvSpPr>
            <p:nvPr/>
          </p:nvSpPr>
          <p:spPr bwMode="auto">
            <a:xfrm>
              <a:off x="2181" y="3379"/>
              <a:ext cx="12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69" name="Rectangle 109"/>
            <p:cNvSpPr>
              <a:spLocks noChangeArrowheads="1"/>
            </p:cNvSpPr>
            <p:nvPr/>
          </p:nvSpPr>
          <p:spPr bwMode="auto">
            <a:xfrm>
              <a:off x="2302" y="3464"/>
              <a:ext cx="76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70" name="Rectangle 110"/>
            <p:cNvSpPr>
              <a:spLocks noChangeArrowheads="1"/>
            </p:cNvSpPr>
            <p:nvPr/>
          </p:nvSpPr>
          <p:spPr bwMode="auto">
            <a:xfrm>
              <a:off x="2346" y="3472"/>
              <a:ext cx="8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371" name="Rectangle 111"/>
            <p:cNvSpPr>
              <a:spLocks noChangeArrowheads="1"/>
            </p:cNvSpPr>
            <p:nvPr/>
          </p:nvSpPr>
          <p:spPr bwMode="auto">
            <a:xfrm>
              <a:off x="2950" y="3379"/>
              <a:ext cx="1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56372" name="Αντικείμενο 563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824700"/>
              </p:ext>
            </p:extLst>
          </p:nvPr>
        </p:nvGraphicFramePr>
        <p:xfrm>
          <a:off x="3689351" y="3217864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6" name="Equation" r:id="rId6" imgW="152280" imgH="177480" progId="Equation.DSMT4">
                  <p:embed/>
                </p:oleObj>
              </mc:Choice>
              <mc:Fallback>
                <p:oleObj name="Equation" r:id="rId6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89351" y="3217864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Αντικείμενο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862906"/>
              </p:ext>
            </p:extLst>
          </p:nvPr>
        </p:nvGraphicFramePr>
        <p:xfrm>
          <a:off x="4088608" y="3228978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7" name="Equation" r:id="rId8" imgW="152280" imgH="177480" progId="Equation.DSMT4">
                  <p:embed/>
                </p:oleObj>
              </mc:Choice>
              <mc:Fallback>
                <p:oleObj name="Equation" r:id="rId8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88608" y="3228978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Αντικείμενο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227493"/>
              </p:ext>
            </p:extLst>
          </p:nvPr>
        </p:nvGraphicFramePr>
        <p:xfrm>
          <a:off x="3695701" y="3720307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8" name="Equation" r:id="rId10" imgW="152280" imgH="177480" progId="Equation.DSMT4">
                  <p:embed/>
                </p:oleObj>
              </mc:Choice>
              <mc:Fallback>
                <p:oleObj name="Equation" r:id="rId10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95701" y="3720307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Αντικείμενο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458805"/>
              </p:ext>
            </p:extLst>
          </p:nvPr>
        </p:nvGraphicFramePr>
        <p:xfrm>
          <a:off x="4064795" y="3719511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89" name="Equation" r:id="rId11" imgW="152280" imgH="177480" progId="Equation.DSMT4">
                  <p:embed/>
                </p:oleObj>
              </mc:Choice>
              <mc:Fallback>
                <p:oleObj name="Equation" r:id="rId11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64795" y="3719511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Αντικείμενο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18623"/>
              </p:ext>
            </p:extLst>
          </p:nvPr>
        </p:nvGraphicFramePr>
        <p:xfrm>
          <a:off x="3835400" y="5454651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90" name="Equation" r:id="rId12" imgW="152280" imgH="177480" progId="Equation.DSMT4">
                  <p:embed/>
                </p:oleObj>
              </mc:Choice>
              <mc:Fallback>
                <p:oleObj name="Equation" r:id="rId12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35400" y="5454651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Αντικείμενο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694696"/>
              </p:ext>
            </p:extLst>
          </p:nvPr>
        </p:nvGraphicFramePr>
        <p:xfrm>
          <a:off x="4216400" y="5461001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91" name="Equation" r:id="rId13" imgW="152280" imgH="177480" progId="Equation.DSMT4">
                  <p:embed/>
                </p:oleObj>
              </mc:Choice>
              <mc:Fallback>
                <p:oleObj name="Equation" r:id="rId13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16400" y="5461001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DF21820B-2AE9-491E-BA93-10E6DD3487BE}" type="slidenum">
              <a:rPr lang="en-US" altLang="el-GR"/>
              <a:pPr/>
              <a:t>29</a:t>
            </a:fld>
            <a:endParaRPr lang="en-US" altLang="el-GR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7793038" cy="838200"/>
          </a:xfrm>
        </p:spPr>
        <p:txBody>
          <a:bodyPr anchor="ctr"/>
          <a:lstStyle/>
          <a:p>
            <a:pPr eaLnBrk="1" hangingPunct="1"/>
            <a:r>
              <a:rPr lang="en-US" altLang="el-GR" smtClean="0"/>
              <a:t>Quadratic Spline Example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143000"/>
            <a:ext cx="8534400" cy="2971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2000" dirty="0" smtClean="0"/>
              <a:t>The upward velocity of a rocket is given as a function of time. Using quadratic splines</a:t>
            </a:r>
          </a:p>
          <a:p>
            <a:pPr marL="457200" indent="-457200" eaLnBrk="1" hangingPunct="1">
              <a:lnSpc>
                <a:spcPct val="80000"/>
              </a:lnSpc>
              <a:buSzPct val="98000"/>
              <a:buFont typeface="+mj-lt"/>
              <a:buAutoNum type="alphaLcParenR"/>
            </a:pPr>
            <a:r>
              <a:rPr lang="en-US" altLang="el-GR" sz="2000" dirty="0" smtClean="0"/>
              <a:t> Find the velocity at </a:t>
            </a:r>
            <a:r>
              <a:rPr lang="en-US" altLang="el-GR" sz="2000" i="1" dirty="0" smtClean="0"/>
              <a:t>t</a:t>
            </a:r>
            <a:r>
              <a:rPr lang="en-US" altLang="el-GR" sz="2000" dirty="0" smtClean="0"/>
              <a:t>=16 seconds</a:t>
            </a:r>
          </a:p>
          <a:p>
            <a:pPr marL="457200" indent="-457200" eaLnBrk="1" hangingPunct="1">
              <a:lnSpc>
                <a:spcPct val="80000"/>
              </a:lnSpc>
              <a:buSzPct val="98000"/>
              <a:buFont typeface="+mj-lt"/>
              <a:buAutoNum type="alphaLcParenR"/>
            </a:pPr>
            <a:r>
              <a:rPr lang="en-US" altLang="el-GR" sz="2000" dirty="0" smtClean="0"/>
              <a:t> Find the acceleration at </a:t>
            </a:r>
            <a:r>
              <a:rPr lang="en-US" altLang="el-GR" sz="2000" i="1" dirty="0" smtClean="0"/>
              <a:t>t</a:t>
            </a:r>
            <a:r>
              <a:rPr lang="en-US" altLang="el-GR" sz="2000" dirty="0" smtClean="0"/>
              <a:t>=16 seconds</a:t>
            </a:r>
          </a:p>
          <a:p>
            <a:pPr marL="457200" indent="-457200" eaLnBrk="1" hangingPunct="1">
              <a:lnSpc>
                <a:spcPct val="80000"/>
              </a:lnSpc>
              <a:buSzPct val="98000"/>
              <a:buFont typeface="+mj-lt"/>
              <a:buAutoNum type="alphaLcParenR"/>
            </a:pPr>
            <a:r>
              <a:rPr lang="en-US" altLang="el-GR" sz="2000" dirty="0" smtClean="0"/>
              <a:t> Find the distance covered between </a:t>
            </a:r>
            <a:r>
              <a:rPr lang="en-US" altLang="el-GR" sz="2000" i="1" dirty="0" smtClean="0"/>
              <a:t>t</a:t>
            </a:r>
            <a:r>
              <a:rPr lang="en-US" altLang="el-GR" sz="2000" dirty="0" smtClean="0"/>
              <a:t>=11 and </a:t>
            </a:r>
            <a:r>
              <a:rPr lang="en-US" altLang="el-GR" sz="2000" i="1" dirty="0" smtClean="0"/>
              <a:t>t</a:t>
            </a:r>
            <a:r>
              <a:rPr lang="en-US" altLang="el-GR" sz="2000" dirty="0" smtClean="0"/>
              <a:t>=16 seconds</a:t>
            </a:r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sp>
        <p:nvSpPr>
          <p:cNvPr id="57351" name="Rectangle 6"/>
          <p:cNvSpPr>
            <a:spLocks noChangeArrowheads="1"/>
          </p:cNvSpPr>
          <p:nvPr/>
        </p:nvSpPr>
        <p:spPr bwMode="auto">
          <a:xfrm>
            <a:off x="2066925" y="2100263"/>
            <a:ext cx="609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pic>
        <p:nvPicPr>
          <p:cNvPr id="57352" name="Picture 110" descr="mws_gen_inp_txt_direct_Fi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9624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Rectangle 101"/>
          <p:cNvSpPr>
            <a:spLocks noChangeArrowheads="1"/>
          </p:cNvSpPr>
          <p:nvPr/>
        </p:nvSpPr>
        <p:spPr bwMode="auto">
          <a:xfrm>
            <a:off x="330200" y="3200400"/>
            <a:ext cx="2209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l-GR" sz="1600" dirty="0">
                <a:latin typeface="Comic Sans MS" panose="030F0702030302020204" pitchFamily="66" charset="0"/>
              </a:rPr>
              <a:t>Table Velocity as a </a:t>
            </a:r>
          </a:p>
          <a:p>
            <a:pPr eaLnBrk="1" hangingPunct="1"/>
            <a:r>
              <a:rPr lang="en-US" altLang="el-GR" sz="1600" dirty="0">
                <a:latin typeface="Comic Sans MS" panose="030F0702030302020204" pitchFamily="66" charset="0"/>
              </a:rPr>
              <a:t>function of time</a:t>
            </a:r>
          </a:p>
        </p:txBody>
      </p:sp>
      <p:sp>
        <p:nvSpPr>
          <p:cNvPr id="57354" name="Rectangle 102"/>
          <p:cNvSpPr>
            <a:spLocks noChangeArrowheads="1"/>
          </p:cNvSpPr>
          <p:nvPr/>
        </p:nvSpPr>
        <p:spPr bwMode="auto">
          <a:xfrm>
            <a:off x="5534949" y="5754579"/>
            <a:ext cx="33874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sz="1800" dirty="0">
                <a:latin typeface="Comic Sans MS" panose="030F0702030302020204" pitchFamily="66" charset="0"/>
              </a:rPr>
              <a:t>Figure. Velocity vs. time data </a:t>
            </a:r>
          </a:p>
          <a:p>
            <a:r>
              <a:rPr lang="en-US" altLang="el-GR" sz="1800" dirty="0">
                <a:latin typeface="Comic Sans MS" panose="030F0702030302020204" pitchFamily="66" charset="0"/>
              </a:rPr>
              <a:t>for the rocket example</a:t>
            </a:r>
          </a:p>
        </p:txBody>
      </p:sp>
      <p:pic>
        <p:nvPicPr>
          <p:cNvPr id="57355" name="Picture 103" descr="picture of ro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2416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06400" y="3886200"/>
          <a:ext cx="2141538" cy="2133600"/>
        </p:xfrm>
        <a:graphic>
          <a:graphicData uri="http://schemas.openxmlformats.org/drawingml/2006/table">
            <a:tbl>
              <a:tblPr/>
              <a:tblGrid>
                <a:gridCol w="838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3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(s)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(m/s)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227.04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362.78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517.35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22.5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602.97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901.67</a:t>
                      </a: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7382" name="Object 30"/>
          <p:cNvGraphicFramePr>
            <a:graphicFrameLocks noChangeAspect="1"/>
          </p:cNvGraphicFramePr>
          <p:nvPr/>
        </p:nvGraphicFramePr>
        <p:xfrm>
          <a:off x="635000" y="3903663"/>
          <a:ext cx="1619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8" name="Equation" r:id="rId7" imgW="88746" imgH="152136" progId="Equation.3">
                  <p:embed/>
                </p:oleObj>
              </mc:Choice>
              <mc:Fallback>
                <p:oleObj name="Equation" r:id="rId7" imgW="88746" imgH="152136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3903663"/>
                        <a:ext cx="16192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3" name="Object 31"/>
          <p:cNvGraphicFramePr>
            <a:graphicFrameLocks noChangeAspect="1"/>
          </p:cNvGraphicFramePr>
          <p:nvPr/>
        </p:nvGraphicFramePr>
        <p:xfrm>
          <a:off x="1447800" y="3886200"/>
          <a:ext cx="40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9" name="Equation" r:id="rId9" imgW="266469" imgH="203024" progId="Equation.3">
                  <p:embed/>
                </p:oleObj>
              </mc:Choice>
              <mc:Fallback>
                <p:oleObj name="Equation" r:id="rId9" imgW="266469" imgH="203024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86200"/>
                        <a:ext cx="406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D9D23EC7-5744-477D-A4C3-4BAEAC5D1A99}" type="slidenum">
              <a:rPr lang="en-US" altLang="el-GR" b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pPr/>
              <a:t>3</a:t>
            </a:fld>
            <a:endParaRPr lang="en-US" altLang="el-GR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93038" cy="590551"/>
          </a:xfrm>
        </p:spPr>
        <p:txBody>
          <a:bodyPr/>
          <a:lstStyle/>
          <a:p>
            <a:r>
              <a:rPr lang="en-US" altLang="el-GR" dirty="0" smtClean="0"/>
              <a:t>Interpolants</a:t>
            </a:r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428751"/>
            <a:ext cx="8631238" cy="1162049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dirty="0" smtClean="0">
                <a:cs typeface="Times New Roman" pitchFamily="18" charset="0"/>
              </a:rPr>
              <a:t>    Polynomials are the most common choice of interpolants because they are easy to:</a:t>
            </a:r>
            <a:endParaRPr lang="en-US" altLang="el-GR" dirty="0" smtClean="0"/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2857500" y="1552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06884" name="Text Box 2084"/>
          <p:cNvSpPr txBox="1">
            <a:spLocks noChangeArrowheads="1"/>
          </p:cNvSpPr>
          <p:nvPr/>
        </p:nvSpPr>
        <p:spPr bwMode="auto">
          <a:xfrm>
            <a:off x="2438400" y="2714624"/>
            <a:ext cx="4532313" cy="16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Blip>
                <a:blip r:embed="rId3"/>
              </a:buBlip>
            </a:pPr>
            <a:r>
              <a:rPr lang="en-US" altLang="el-GR" sz="3200" dirty="0">
                <a:latin typeface="Comic Sans MS" panose="030F0702030302020204" pitchFamily="66" charset="0"/>
                <a:cs typeface="Times New Roman" pitchFamily="18" charset="0"/>
              </a:rPr>
              <a:t>  Evaluate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Blip>
                <a:blip r:embed="rId3"/>
              </a:buBlip>
            </a:pPr>
            <a:r>
              <a:rPr lang="en-US" altLang="el-GR" sz="3200" dirty="0">
                <a:latin typeface="Comic Sans MS" panose="030F0702030302020204" pitchFamily="66" charset="0"/>
                <a:cs typeface="Times New Roman" pitchFamily="18" charset="0"/>
              </a:rPr>
              <a:t>  Differentiate, and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Blip>
                <a:blip r:embed="rId3"/>
              </a:buBlip>
            </a:pPr>
            <a:r>
              <a:rPr lang="en-US" altLang="el-GR" sz="3200" dirty="0">
                <a:latin typeface="Comic Sans MS" panose="030F0702030302020204" pitchFamily="66" charset="0"/>
                <a:cs typeface="Times New Roman" pitchFamily="18" charset="0"/>
              </a:rPr>
              <a:t>  Integrate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8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4EEE49FF-CFDA-4418-96FF-97AA13B9DCDD}" type="slidenum">
              <a:rPr lang="en-US" altLang="el-GR"/>
              <a:pPr/>
              <a:t>30</a:t>
            </a:fld>
            <a:endParaRPr lang="en-US" altLang="el-GR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l-GR" smtClean="0"/>
              <a:t>Solution</a:t>
            </a:r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6146800" y="3009900"/>
            <a:ext cx="18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8374" name="Rectangle 4"/>
          <p:cNvSpPr>
            <a:spLocks noChangeArrowheads="1"/>
          </p:cNvSpPr>
          <p:nvPr/>
        </p:nvSpPr>
        <p:spPr bwMode="auto">
          <a:xfrm>
            <a:off x="0" y="3035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3860800" y="3468688"/>
            <a:ext cx="1077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8376" name="Rectangle 6"/>
          <p:cNvSpPr>
            <a:spLocks noChangeArrowheads="1"/>
          </p:cNvSpPr>
          <p:nvPr/>
        </p:nvSpPr>
        <p:spPr bwMode="auto">
          <a:xfrm>
            <a:off x="0" y="2570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sp>
        <p:nvSpPr>
          <p:cNvPr id="58377" name="Rectangle 10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graphicFrame>
        <p:nvGraphicFramePr>
          <p:cNvPr id="5837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524355"/>
              </p:ext>
            </p:extLst>
          </p:nvPr>
        </p:nvGraphicFramePr>
        <p:xfrm>
          <a:off x="990600" y="1431925"/>
          <a:ext cx="460851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64" name="Equation" r:id="rId5" imgW="1270000" imgH="228600" progId="Equation.DSMT4">
                  <p:embed/>
                </p:oleObj>
              </mc:Choice>
              <mc:Fallback>
                <p:oleObj name="Equation" r:id="rId5" imgW="127000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31925"/>
                        <a:ext cx="460851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322173"/>
              </p:ext>
            </p:extLst>
          </p:nvPr>
        </p:nvGraphicFramePr>
        <p:xfrm>
          <a:off x="6135688" y="1647825"/>
          <a:ext cx="19034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65" name="Equation" r:id="rId7" imgW="647640" imgH="190440" progId="Equation.DSMT4">
                  <p:embed/>
                </p:oleObj>
              </mc:Choice>
              <mc:Fallback>
                <p:oleObj name="Equation" r:id="rId7" imgW="647640" imgH="1904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688" y="1647825"/>
                        <a:ext cx="190341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0" name="Object 20"/>
          <p:cNvGraphicFramePr>
            <a:graphicFrameLocks noChangeAspect="1"/>
          </p:cNvGraphicFramePr>
          <p:nvPr/>
        </p:nvGraphicFramePr>
        <p:xfrm>
          <a:off x="2071688" y="2265363"/>
          <a:ext cx="375285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66" name="Equation" r:id="rId9" imgW="1054100" imgH="228600" progId="Equation.3">
                  <p:embed/>
                </p:oleObj>
              </mc:Choice>
              <mc:Fallback>
                <p:oleObj name="Equation" r:id="rId9" imgW="1054100" imgH="228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2265363"/>
                        <a:ext cx="3752850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647607"/>
              </p:ext>
            </p:extLst>
          </p:nvPr>
        </p:nvGraphicFramePr>
        <p:xfrm>
          <a:off x="6153150" y="2382838"/>
          <a:ext cx="21351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67" name="Equation" r:id="rId11" imgW="698400" imgH="190440" progId="Equation.DSMT4">
                  <p:embed/>
                </p:oleObj>
              </mc:Choice>
              <mc:Fallback>
                <p:oleObj name="Equation" r:id="rId11" imgW="698400" imgH="1904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150" y="2382838"/>
                        <a:ext cx="2135188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2" name="Object 18"/>
          <p:cNvGraphicFramePr>
            <a:graphicFrameLocks noChangeAspect="1"/>
          </p:cNvGraphicFramePr>
          <p:nvPr/>
        </p:nvGraphicFramePr>
        <p:xfrm>
          <a:off x="2103438" y="3032125"/>
          <a:ext cx="37242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68" name="Equation" r:id="rId13" imgW="1040948" imgH="241195" progId="Equation.3">
                  <p:embed/>
                </p:oleObj>
              </mc:Choice>
              <mc:Fallback>
                <p:oleObj name="Equation" r:id="rId13" imgW="1040948" imgH="241195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3032125"/>
                        <a:ext cx="37242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380777"/>
              </p:ext>
            </p:extLst>
          </p:nvPr>
        </p:nvGraphicFramePr>
        <p:xfrm>
          <a:off x="6110288" y="3222625"/>
          <a:ext cx="239553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69" name="Equation" r:id="rId15" imgW="723600" imgH="190440" progId="Equation.DSMT4">
                  <p:embed/>
                </p:oleObj>
              </mc:Choice>
              <mc:Fallback>
                <p:oleObj name="Equation" r:id="rId15" imgW="723600" imgH="1904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3222625"/>
                        <a:ext cx="239553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4" name="Object 16"/>
          <p:cNvGraphicFramePr>
            <a:graphicFrameLocks noChangeAspect="1"/>
          </p:cNvGraphicFramePr>
          <p:nvPr/>
        </p:nvGraphicFramePr>
        <p:xfrm>
          <a:off x="2082800" y="3867150"/>
          <a:ext cx="367188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70" name="Equation" r:id="rId17" imgW="1054100" imgH="228600" progId="Equation.3">
                  <p:embed/>
                </p:oleObj>
              </mc:Choice>
              <mc:Fallback>
                <p:oleObj name="Equation" r:id="rId17" imgW="10541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3867150"/>
                        <a:ext cx="3671888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210277"/>
              </p:ext>
            </p:extLst>
          </p:nvPr>
        </p:nvGraphicFramePr>
        <p:xfrm>
          <a:off x="6132513" y="3983038"/>
          <a:ext cx="272573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71" name="Equation" r:id="rId19" imgW="850680" imgH="190440" progId="Equation.DSMT4">
                  <p:embed/>
                </p:oleObj>
              </mc:Choice>
              <mc:Fallback>
                <p:oleObj name="Equation" r:id="rId19" imgW="850680" imgH="1904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3983038"/>
                        <a:ext cx="2725737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6" name="Object 14"/>
          <p:cNvGraphicFramePr>
            <a:graphicFrameLocks noChangeAspect="1"/>
          </p:cNvGraphicFramePr>
          <p:nvPr/>
        </p:nvGraphicFramePr>
        <p:xfrm>
          <a:off x="2111375" y="4708525"/>
          <a:ext cx="36449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72" name="Equation" r:id="rId21" imgW="1040948" imgH="241195" progId="Equation.3">
                  <p:embed/>
                </p:oleObj>
              </mc:Choice>
              <mc:Fallback>
                <p:oleObj name="Equation" r:id="rId21" imgW="1040948" imgH="24119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4708525"/>
                        <a:ext cx="36449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684822"/>
              </p:ext>
            </p:extLst>
          </p:nvPr>
        </p:nvGraphicFramePr>
        <p:xfrm>
          <a:off x="6132513" y="4822825"/>
          <a:ext cx="267811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73" name="Equation" r:id="rId23" imgW="850680" imgH="190440" progId="Equation.DSMT4">
                  <p:embed/>
                </p:oleObj>
              </mc:Choice>
              <mc:Fallback>
                <p:oleObj name="Equation" r:id="rId23" imgW="850680" imgH="1904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4822825"/>
                        <a:ext cx="267811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8" name="Rectangle 24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r>
              <a:rPr lang="en-US" altLang="el-GR" sz="1200">
                <a:latin typeface="Arial" charset="0"/>
                <a:cs typeface="Times New Roman" pitchFamily="18" charset="0"/>
              </a:rPr>
              <a:t>	</a:t>
            </a:r>
            <a:endParaRPr lang="en-US" altLang="el-GR" sz="1800">
              <a:latin typeface="Arial" charset="0"/>
            </a:endParaRPr>
          </a:p>
        </p:txBody>
      </p:sp>
      <p:sp>
        <p:nvSpPr>
          <p:cNvPr id="58389" name="Rectangle 26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r>
              <a:rPr lang="en-US" altLang="el-GR" sz="1200">
                <a:latin typeface="Arial" charset="0"/>
                <a:cs typeface="Times New Roman" pitchFamily="18" charset="0"/>
              </a:rPr>
              <a:t>	</a:t>
            </a:r>
            <a:endParaRPr lang="en-US" altLang="el-GR" sz="1800">
              <a:latin typeface="Arial" charset="0"/>
            </a:endParaRPr>
          </a:p>
        </p:txBody>
      </p:sp>
      <p:sp>
        <p:nvSpPr>
          <p:cNvPr id="58390" name="Rectangle 28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r>
              <a:rPr lang="en-US" altLang="el-GR" sz="1200">
                <a:latin typeface="Arial" charset="0"/>
                <a:cs typeface="Times New Roman" pitchFamily="18" charset="0"/>
              </a:rPr>
              <a:t>	</a:t>
            </a:r>
            <a:endParaRPr lang="en-US" altLang="el-GR" sz="1800">
              <a:latin typeface="Arial" charset="0"/>
            </a:endParaRPr>
          </a:p>
        </p:txBody>
      </p:sp>
      <p:sp>
        <p:nvSpPr>
          <p:cNvPr id="58391" name="Rectangle 3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r>
              <a:rPr lang="en-US" altLang="el-GR" sz="1200">
                <a:latin typeface="Arial" charset="0"/>
                <a:cs typeface="Times New Roman" pitchFamily="18" charset="0"/>
              </a:rPr>
              <a:t>	</a:t>
            </a:r>
            <a:endParaRPr lang="en-US" altLang="el-GR" sz="1800">
              <a:latin typeface="Arial" charset="0"/>
            </a:endParaRPr>
          </a:p>
        </p:txBody>
      </p:sp>
      <p:sp>
        <p:nvSpPr>
          <p:cNvPr id="58392" name="Rectangle 32"/>
          <p:cNvSpPr>
            <a:spLocks noChangeArrowheads="1"/>
          </p:cNvSpPr>
          <p:nvPr/>
        </p:nvSpPr>
        <p:spPr bwMode="auto">
          <a:xfrm>
            <a:off x="0" y="4171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r>
              <a:rPr lang="en-US" altLang="el-GR" sz="1200">
                <a:latin typeface="Arial" charset="0"/>
                <a:cs typeface="Times New Roman" pitchFamily="18" charset="0"/>
              </a:rPr>
              <a:t>	</a:t>
            </a:r>
            <a:endParaRPr lang="en-US" altLang="el-GR" sz="1800">
              <a:latin typeface="Arial" charset="0"/>
            </a:endParaRPr>
          </a:p>
        </p:txBody>
      </p:sp>
      <p:sp>
        <p:nvSpPr>
          <p:cNvPr id="58393" name="TextBox 32"/>
          <p:cNvSpPr txBox="1">
            <a:spLocks noChangeArrowheads="1"/>
          </p:cNvSpPr>
          <p:nvPr/>
        </p:nvSpPr>
        <p:spPr bwMode="auto">
          <a:xfrm>
            <a:off x="1219200" y="5562600"/>
            <a:ext cx="670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altLang="el-GR" sz="3200">
                <a:latin typeface="Comic Sans MS" panose="030F0702030302020204" pitchFamily="66" charset="0"/>
                <a:cs typeface="Tahoma" pitchFamily="34" charset="0"/>
              </a:rPr>
              <a:t>Let us set up the equations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903D77B-A25B-4050-B862-AC593FD5CBDB}" type="slidenum">
              <a:rPr lang="en-US" altLang="el-GR" sz="1400" smtClean="0">
                <a:solidFill>
                  <a:srgbClr val="00B050"/>
                </a:solidFill>
                <a:latin typeface="Comic Sans MS" panose="030F0702030302020204" pitchFamily="66" charset="0"/>
              </a:rPr>
              <a:pPr eaLnBrk="1" hangingPunct="1"/>
              <a:t>31</a:t>
            </a:fld>
            <a:endParaRPr lang="en-US" altLang="el-GR" sz="14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04800"/>
            <a:ext cx="7793038" cy="1143000"/>
          </a:xfrm>
        </p:spPr>
        <p:txBody>
          <a:bodyPr anchor="ctr"/>
          <a:lstStyle/>
          <a:p>
            <a:pPr eaLnBrk="1" hangingPunct="1"/>
            <a:r>
              <a:rPr lang="en-US" altLang="el-GR" dirty="0" smtClean="0"/>
              <a:t>Each Spline Goes Through Two Consecutive Data Points</a:t>
            </a:r>
          </a:p>
        </p:txBody>
      </p:sp>
      <p:graphicFrame>
        <p:nvGraphicFramePr>
          <p:cNvPr id="59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902922"/>
              </p:ext>
            </p:extLst>
          </p:nvPr>
        </p:nvGraphicFramePr>
        <p:xfrm>
          <a:off x="304800" y="1600200"/>
          <a:ext cx="49530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2" name="Equation" r:id="rId5" imgW="1270000" imgH="228600" progId="Equation.DSMT4">
                  <p:embed/>
                </p:oleObj>
              </mc:Choice>
              <mc:Fallback>
                <p:oleObj name="Equation" r:id="rId5" imgW="12700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49530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80704"/>
              </p:ext>
            </p:extLst>
          </p:nvPr>
        </p:nvGraphicFramePr>
        <p:xfrm>
          <a:off x="5218113" y="1808163"/>
          <a:ext cx="20415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3" name="Equation" r:id="rId7" imgW="647640" imgH="190440" progId="Equation.DSMT4">
                  <p:embed/>
                </p:oleObj>
              </mc:Choice>
              <mc:Fallback>
                <p:oleObj name="Equation" r:id="rId7" imgW="647640" imgH="1904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3" y="1808163"/>
                        <a:ext cx="20415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graphicFrame>
        <p:nvGraphicFramePr>
          <p:cNvPr id="59400" name="Object 7"/>
          <p:cNvGraphicFramePr>
            <a:graphicFrameLocks noChangeAspect="1"/>
          </p:cNvGraphicFramePr>
          <p:nvPr/>
        </p:nvGraphicFramePr>
        <p:xfrm>
          <a:off x="304800" y="2438400"/>
          <a:ext cx="48006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4" name="Equation" r:id="rId9" imgW="1384300" imgH="228600" progId="Equation.3">
                  <p:embed/>
                </p:oleObj>
              </mc:Choice>
              <mc:Fallback>
                <p:oleObj name="Equation" r:id="rId9" imgW="13843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48006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graphicFrame>
        <p:nvGraphicFramePr>
          <p:cNvPr id="59402" name="Object 9"/>
          <p:cNvGraphicFramePr>
            <a:graphicFrameLocks noChangeAspect="1"/>
          </p:cNvGraphicFramePr>
          <p:nvPr/>
        </p:nvGraphicFramePr>
        <p:xfrm>
          <a:off x="304800" y="3200400"/>
          <a:ext cx="645636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5" name="Equation" r:id="rId11" imgW="1854200" imgH="228600" progId="Equation.3">
                  <p:embed/>
                </p:oleObj>
              </mc:Choice>
              <mc:Fallback>
                <p:oleObj name="Equation" r:id="rId11" imgW="18542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00400"/>
                        <a:ext cx="6456363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403" name="Picture 33" descr="graph_1.t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27475"/>
            <a:ext cx="35814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1D3CBBB2-09B8-4DF4-AF10-02E2F3DC9629}" type="slidenum">
              <a:rPr lang="en-US" altLang="el-GR"/>
              <a:pPr/>
              <a:t>32</a:t>
            </a:fld>
            <a:endParaRPr lang="en-US" altLang="el-GR"/>
          </a:p>
        </p:txBody>
      </p:sp>
      <p:graphicFrame>
        <p:nvGraphicFramePr>
          <p:cNvPr id="22533" name="Group 5"/>
          <p:cNvGraphicFramePr>
            <a:graphicFrameLocks noGrp="1"/>
          </p:cNvGraphicFramePr>
          <p:nvPr>
            <p:ph idx="4294967295"/>
          </p:nvPr>
        </p:nvGraphicFramePr>
        <p:xfrm>
          <a:off x="762000" y="2133600"/>
          <a:ext cx="2667000" cy="3657600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v(t)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m/s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227.04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362.78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517.35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602.97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901.67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7930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20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eaLnBrk="0" hangingPunct="0">
              <a:defRPr sz="4400">
                <a:solidFill>
                  <a:schemeClr val="tx2"/>
                </a:solidFill>
              </a:defRPr>
            </a:lvl2pPr>
            <a:lvl3pPr eaLnBrk="0" hangingPunct="0">
              <a:defRPr sz="4400">
                <a:solidFill>
                  <a:schemeClr val="tx2"/>
                </a:solidFill>
              </a:defRPr>
            </a:lvl3pPr>
            <a:lvl4pPr eaLnBrk="0" hangingPunct="0">
              <a:defRPr sz="4400">
                <a:solidFill>
                  <a:schemeClr val="tx2"/>
                </a:solidFill>
              </a:defRPr>
            </a:lvl4pPr>
            <a:lvl5pPr eaLnBrk="0" hangingPunct="0">
              <a:defRPr sz="4400">
                <a:solidFill>
                  <a:schemeClr val="tx2"/>
                </a:solidFill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Each </a:t>
            </a:r>
            <a:r>
              <a:rPr lang="en-US" dirty="0" err="1"/>
              <a:t>Spline</a:t>
            </a:r>
            <a:r>
              <a:rPr lang="en-US" dirty="0"/>
              <a:t> Goes Through Two Consecutive Data Points</a:t>
            </a:r>
          </a:p>
        </p:txBody>
      </p:sp>
      <p:sp>
        <p:nvSpPr>
          <p:cNvPr id="60445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graphicFrame>
        <p:nvGraphicFramePr>
          <p:cNvPr id="60446" name="Object 33"/>
          <p:cNvGraphicFramePr>
            <a:graphicFrameLocks noChangeAspect="1"/>
          </p:cNvGraphicFramePr>
          <p:nvPr/>
        </p:nvGraphicFramePr>
        <p:xfrm>
          <a:off x="3733800" y="1676400"/>
          <a:ext cx="5080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7" name="Equation" r:id="rId5" imgW="1905000" imgH="228600" progId="Equation.3">
                  <p:embed/>
                </p:oleObj>
              </mc:Choice>
              <mc:Fallback>
                <p:oleObj name="Equation" r:id="rId5" imgW="190500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6400"/>
                        <a:ext cx="5080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7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graphicFrame>
        <p:nvGraphicFramePr>
          <p:cNvPr id="60448" name="Object 35"/>
          <p:cNvGraphicFramePr>
            <a:graphicFrameLocks noChangeAspect="1"/>
          </p:cNvGraphicFramePr>
          <p:nvPr/>
        </p:nvGraphicFramePr>
        <p:xfrm>
          <a:off x="3733800" y="2286000"/>
          <a:ext cx="505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8" name="Equation" r:id="rId7" imgW="1892300" imgH="228600" progId="Equation.3">
                  <p:embed/>
                </p:oleObj>
              </mc:Choice>
              <mc:Fallback>
                <p:oleObj name="Equation" r:id="rId7" imgW="1892300" imgH="2286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86000"/>
                        <a:ext cx="5054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9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graphicFrame>
        <p:nvGraphicFramePr>
          <p:cNvPr id="60450" name="Object 37"/>
          <p:cNvGraphicFramePr>
            <a:graphicFrameLocks noChangeAspect="1"/>
          </p:cNvGraphicFramePr>
          <p:nvPr/>
        </p:nvGraphicFramePr>
        <p:xfrm>
          <a:off x="3733800" y="2895600"/>
          <a:ext cx="5181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9" name="Equation" r:id="rId9" imgW="1816100" imgH="241300" progId="Equation.3">
                  <p:embed/>
                </p:oleObj>
              </mc:Choice>
              <mc:Fallback>
                <p:oleObj name="Equation" r:id="rId9" imgW="1816100" imgH="2413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895600"/>
                        <a:ext cx="5181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51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graphicFrame>
        <p:nvGraphicFramePr>
          <p:cNvPr id="60452" name="Object 39"/>
          <p:cNvGraphicFramePr>
            <a:graphicFrameLocks noChangeAspect="1"/>
          </p:cNvGraphicFramePr>
          <p:nvPr/>
        </p:nvGraphicFramePr>
        <p:xfrm>
          <a:off x="3733800" y="3505200"/>
          <a:ext cx="502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0" name="Equation" r:id="rId11" imgW="1917700" imgH="241300" progId="Equation.3">
                  <p:embed/>
                </p:oleObj>
              </mc:Choice>
              <mc:Fallback>
                <p:oleObj name="Equation" r:id="rId11" imgW="1917700" imgH="2413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05200"/>
                        <a:ext cx="5029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53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sp>
        <p:nvSpPr>
          <p:cNvPr id="60454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sp>
        <p:nvSpPr>
          <p:cNvPr id="60455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sp>
        <p:nvSpPr>
          <p:cNvPr id="60456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graphicFrame>
        <p:nvGraphicFramePr>
          <p:cNvPr id="60457" name="Object 47"/>
          <p:cNvGraphicFramePr>
            <a:graphicFrameLocks noChangeAspect="1"/>
          </p:cNvGraphicFramePr>
          <p:nvPr/>
        </p:nvGraphicFramePr>
        <p:xfrm>
          <a:off x="3733800" y="5751513"/>
          <a:ext cx="5105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1" name="Equation" r:id="rId13" imgW="1917700" imgH="241300" progId="Equation.3">
                  <p:embed/>
                </p:oleObj>
              </mc:Choice>
              <mc:Fallback>
                <p:oleObj name="Equation" r:id="rId13" imgW="1917700" imgH="2413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51513"/>
                        <a:ext cx="5105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58" name="Object 49"/>
          <p:cNvGraphicFramePr>
            <a:graphicFrameLocks noChangeAspect="1"/>
          </p:cNvGraphicFramePr>
          <p:nvPr/>
        </p:nvGraphicFramePr>
        <p:xfrm>
          <a:off x="3724275" y="4054475"/>
          <a:ext cx="50387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2" name="Equation" r:id="rId15" imgW="1866900" imgH="228600" progId="Equation.3">
                  <p:embed/>
                </p:oleObj>
              </mc:Choice>
              <mc:Fallback>
                <p:oleObj name="Equation" r:id="rId15" imgW="1866900" imgH="2286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4054475"/>
                        <a:ext cx="503872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59" name="Object 51"/>
          <p:cNvGraphicFramePr>
            <a:graphicFrameLocks noChangeAspect="1"/>
          </p:cNvGraphicFramePr>
          <p:nvPr/>
        </p:nvGraphicFramePr>
        <p:xfrm>
          <a:off x="3733800" y="4603750"/>
          <a:ext cx="50339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3" name="Equation" r:id="rId17" imgW="2095500" imgH="228600" progId="Equation.3">
                  <p:embed/>
                </p:oleObj>
              </mc:Choice>
              <mc:Fallback>
                <p:oleObj name="Equation" r:id="rId17" imgW="2095500" imgH="2286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603750"/>
                        <a:ext cx="503396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60" name="Object 52"/>
          <p:cNvGraphicFramePr>
            <a:graphicFrameLocks noChangeAspect="1"/>
          </p:cNvGraphicFramePr>
          <p:nvPr/>
        </p:nvGraphicFramePr>
        <p:xfrm>
          <a:off x="3733800" y="5181600"/>
          <a:ext cx="5105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4" name="Equation" r:id="rId19" imgW="2082800" imgH="241300" progId="Equation.3">
                  <p:embed/>
                </p:oleObj>
              </mc:Choice>
              <mc:Fallback>
                <p:oleObj name="Equation" r:id="rId19" imgW="2082800" imgH="2413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181600"/>
                        <a:ext cx="5105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57DC7749-1EB3-4591-955F-FF864200F5BC}" type="slidenum">
              <a:rPr lang="en-US" altLang="el-GR"/>
              <a:pPr/>
              <a:t>33</a:t>
            </a:fld>
            <a:endParaRPr lang="en-US" altLang="el-GR"/>
          </a:p>
        </p:txBody>
      </p:sp>
      <p:sp>
        <p:nvSpPr>
          <p:cNvPr id="61444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l-GR" dirty="0" smtClean="0"/>
              <a:t>Derivatives are Continuous at Interior Data Points</a:t>
            </a:r>
          </a:p>
        </p:txBody>
      </p:sp>
      <p:graphicFrame>
        <p:nvGraphicFramePr>
          <p:cNvPr id="61445" name="Object 2"/>
          <p:cNvGraphicFramePr>
            <a:graphicFrameLocks noChangeAspect="1"/>
          </p:cNvGraphicFramePr>
          <p:nvPr/>
        </p:nvGraphicFramePr>
        <p:xfrm>
          <a:off x="1838325" y="1703388"/>
          <a:ext cx="36480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9" name="Equation" r:id="rId4" imgW="1270000" imgH="228600" progId="Equation.3">
                  <p:embed/>
                </p:oleObj>
              </mc:Choice>
              <mc:Fallback>
                <p:oleObj name="Equation" r:id="rId4" imgW="12700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1703388"/>
                        <a:ext cx="36480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232847"/>
              </p:ext>
            </p:extLst>
          </p:nvPr>
        </p:nvGraphicFramePr>
        <p:xfrm>
          <a:off x="5457825" y="1812925"/>
          <a:ext cx="15065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0" name="Equation" r:id="rId6" imgW="647640" imgH="190440" progId="Equation.DSMT4">
                  <p:embed/>
                </p:oleObj>
              </mc:Choice>
              <mc:Fallback>
                <p:oleObj name="Equation" r:id="rId6" imgW="64764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5" y="1812925"/>
                        <a:ext cx="150653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Object 4"/>
          <p:cNvGraphicFramePr>
            <a:graphicFrameLocks noChangeAspect="1"/>
          </p:cNvGraphicFramePr>
          <p:nvPr/>
        </p:nvGraphicFramePr>
        <p:xfrm>
          <a:off x="2590800" y="2362200"/>
          <a:ext cx="297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1" name="Equation" r:id="rId8" imgW="1054100" imgH="228600" progId="Equation.3">
                  <p:embed/>
                </p:oleObj>
              </mc:Choice>
              <mc:Fallback>
                <p:oleObj name="Equation" r:id="rId8" imgW="10541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62200"/>
                        <a:ext cx="2971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412544"/>
              </p:ext>
            </p:extLst>
          </p:nvPr>
        </p:nvGraphicFramePr>
        <p:xfrm>
          <a:off x="5472113" y="2498725"/>
          <a:ext cx="16906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2" name="Equation" r:id="rId10" imgW="698400" imgH="190440" progId="Equation.DSMT4">
                  <p:embed/>
                </p:oleObj>
              </mc:Choice>
              <mc:Fallback>
                <p:oleObj name="Equation" r:id="rId10" imgW="698400" imgH="190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2498725"/>
                        <a:ext cx="169068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9" name="Object 6"/>
          <p:cNvGraphicFramePr>
            <a:graphicFrameLocks noChangeAspect="1"/>
          </p:cNvGraphicFramePr>
          <p:nvPr/>
        </p:nvGraphicFramePr>
        <p:xfrm>
          <a:off x="1066800" y="2965450"/>
          <a:ext cx="7696200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3" name="Equation" r:id="rId12" imgW="2679700" imgH="444500" progId="Equation.3">
                  <p:embed/>
                </p:oleObj>
              </mc:Choice>
              <mc:Fallback>
                <p:oleObj name="Equation" r:id="rId12" imgW="2679700" imgH="444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65450"/>
                        <a:ext cx="7696200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0" name="Object 7"/>
          <p:cNvGraphicFramePr>
            <a:graphicFrameLocks noChangeAspect="1"/>
          </p:cNvGraphicFramePr>
          <p:nvPr/>
        </p:nvGraphicFramePr>
        <p:xfrm>
          <a:off x="2362200" y="4313238"/>
          <a:ext cx="51435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4" name="Equation" r:id="rId14" imgW="1790700" imgH="254000" progId="Equation.3">
                  <p:embed/>
                </p:oleObj>
              </mc:Choice>
              <mc:Fallback>
                <p:oleObj name="Equation" r:id="rId14" imgW="1790700" imgH="254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313238"/>
                        <a:ext cx="514350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1" name="Object 8"/>
          <p:cNvGraphicFramePr>
            <a:graphicFrameLocks noChangeAspect="1"/>
          </p:cNvGraphicFramePr>
          <p:nvPr/>
        </p:nvGraphicFramePr>
        <p:xfrm>
          <a:off x="2438400" y="5113338"/>
          <a:ext cx="45243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5" name="Equation" r:id="rId16" imgW="1574117" imgH="215806" progId="Equation.3">
                  <p:embed/>
                </p:oleObj>
              </mc:Choice>
              <mc:Fallback>
                <p:oleObj name="Equation" r:id="rId16" imgW="1574117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13338"/>
                        <a:ext cx="452437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2" name="Object 9"/>
          <p:cNvGraphicFramePr>
            <a:graphicFrameLocks noChangeAspect="1"/>
          </p:cNvGraphicFramePr>
          <p:nvPr/>
        </p:nvGraphicFramePr>
        <p:xfrm>
          <a:off x="2438400" y="5854700"/>
          <a:ext cx="42687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6" name="Equation" r:id="rId18" imgW="1485255" imgH="215806" progId="Equation.3">
                  <p:embed/>
                </p:oleObj>
              </mc:Choice>
              <mc:Fallback>
                <p:oleObj name="Equation" r:id="rId18" imgW="1485255" imgH="21580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854700"/>
                        <a:ext cx="42687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3F1F82E6-14A5-4390-AE63-6631EE6AB0C2}" type="slidenum">
              <a:rPr lang="en-US" altLang="el-GR"/>
              <a:pPr/>
              <a:t>34</a:t>
            </a:fld>
            <a:endParaRPr lang="en-US" altLang="el-GR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20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eaLnBrk="0" hangingPunct="0">
              <a:defRPr sz="4400">
                <a:solidFill>
                  <a:schemeClr val="tx2"/>
                </a:solidFill>
              </a:defRPr>
            </a:lvl2pPr>
            <a:lvl3pPr eaLnBrk="0" hangingPunct="0">
              <a:defRPr sz="4400">
                <a:solidFill>
                  <a:schemeClr val="tx2"/>
                </a:solidFill>
              </a:defRPr>
            </a:lvl3pPr>
            <a:lvl4pPr eaLnBrk="0" hangingPunct="0">
              <a:defRPr sz="4400">
                <a:solidFill>
                  <a:schemeClr val="tx2"/>
                </a:solidFill>
              </a:defRPr>
            </a:lvl4pPr>
            <a:lvl5pPr eaLnBrk="0" hangingPunct="0">
              <a:defRPr sz="4400">
                <a:solidFill>
                  <a:schemeClr val="tx2"/>
                </a:solidFill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Derivatives are continuous at Interior Data Points</a:t>
            </a:r>
          </a:p>
        </p:txBody>
      </p:sp>
      <p:graphicFrame>
        <p:nvGraphicFramePr>
          <p:cNvPr id="6246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286013"/>
              </p:ext>
            </p:extLst>
          </p:nvPr>
        </p:nvGraphicFramePr>
        <p:xfrm>
          <a:off x="1524000" y="1600200"/>
          <a:ext cx="58515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5" name="Equation" r:id="rId5" imgW="1892300" imgH="215900" progId="Equation.3">
                  <p:embed/>
                </p:oleObj>
              </mc:Choice>
              <mc:Fallback>
                <p:oleObj name="Equation" r:id="rId5" imgW="1892300" imgH="2159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58515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408728"/>
              </p:ext>
            </p:extLst>
          </p:nvPr>
        </p:nvGraphicFramePr>
        <p:xfrm>
          <a:off x="1540738" y="2824163"/>
          <a:ext cx="5910262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6" name="Equation" r:id="rId7" imgW="1917700" imgH="228600" progId="Equation.3">
                  <p:embed/>
                </p:oleObj>
              </mc:Choice>
              <mc:Fallback>
                <p:oleObj name="Equation" r:id="rId7" imgW="19177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738" y="2824163"/>
                        <a:ext cx="5910262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196683"/>
              </p:ext>
            </p:extLst>
          </p:nvPr>
        </p:nvGraphicFramePr>
        <p:xfrm>
          <a:off x="1486210" y="3919242"/>
          <a:ext cx="6027737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7" name="Equation" r:id="rId9" imgW="1955800" imgH="228600" progId="Equation.3">
                  <p:embed/>
                </p:oleObj>
              </mc:Choice>
              <mc:Fallback>
                <p:oleObj name="Equation" r:id="rId9" imgW="19558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210" y="3919242"/>
                        <a:ext cx="6027737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177082"/>
              </p:ext>
            </p:extLst>
          </p:nvPr>
        </p:nvGraphicFramePr>
        <p:xfrm>
          <a:off x="1447800" y="5080000"/>
          <a:ext cx="6732588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8" name="Equation" r:id="rId11" imgW="2184400" imgH="228600" progId="Equation.3">
                  <p:embed/>
                </p:oleObj>
              </mc:Choice>
              <mc:Fallback>
                <p:oleObj name="Equation" r:id="rId11" imgW="21844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080000"/>
                        <a:ext cx="6732588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3" name="Rectangle 13"/>
          <p:cNvSpPr>
            <a:spLocks noChangeArrowheads="1"/>
          </p:cNvSpPr>
          <p:nvPr/>
        </p:nvSpPr>
        <p:spPr bwMode="auto">
          <a:xfrm>
            <a:off x="1029537" y="1295549"/>
            <a:ext cx="12715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r>
              <a:rPr lang="en-US" altLang="el-G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ahoma" pitchFamily="34" charset="0"/>
              </a:rPr>
              <a:t>At </a:t>
            </a:r>
            <a:r>
              <a:rPr lang="en-US" altLang="el-GR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ahoma" pitchFamily="34" charset="0"/>
              </a:rPr>
              <a:t>t</a:t>
            </a:r>
            <a:r>
              <a:rPr lang="en-US" altLang="el-G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ahoma" pitchFamily="34" charset="0"/>
              </a:rPr>
              <a:t>=10</a:t>
            </a:r>
          </a:p>
        </p:txBody>
      </p:sp>
      <p:sp>
        <p:nvSpPr>
          <p:cNvPr id="62474" name="Rectangle 13"/>
          <p:cNvSpPr>
            <a:spLocks noChangeArrowheads="1"/>
          </p:cNvSpPr>
          <p:nvPr/>
        </p:nvSpPr>
        <p:spPr bwMode="auto">
          <a:xfrm>
            <a:off x="1019287" y="2459186"/>
            <a:ext cx="12715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r>
              <a:rPr lang="en-US" altLang="el-G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ahoma" pitchFamily="34" charset="0"/>
              </a:rPr>
              <a:t>At </a:t>
            </a:r>
            <a:r>
              <a:rPr lang="en-US" altLang="el-GR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ahoma" pitchFamily="34" charset="0"/>
              </a:rPr>
              <a:t>t</a:t>
            </a:r>
            <a:r>
              <a:rPr lang="en-US" altLang="el-G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ahoma" pitchFamily="34" charset="0"/>
              </a:rPr>
              <a:t>=15</a:t>
            </a:r>
          </a:p>
        </p:txBody>
      </p:sp>
      <p:sp>
        <p:nvSpPr>
          <p:cNvPr id="62475" name="Rectangle 13"/>
          <p:cNvSpPr>
            <a:spLocks noChangeArrowheads="1"/>
          </p:cNvSpPr>
          <p:nvPr/>
        </p:nvSpPr>
        <p:spPr bwMode="auto">
          <a:xfrm>
            <a:off x="981187" y="3554265"/>
            <a:ext cx="13211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r>
              <a:rPr lang="en-US" altLang="el-G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ahoma" pitchFamily="34" charset="0"/>
              </a:rPr>
              <a:t>At </a:t>
            </a:r>
            <a:r>
              <a:rPr lang="en-US" altLang="el-GR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ahoma" pitchFamily="34" charset="0"/>
              </a:rPr>
              <a:t>t</a:t>
            </a:r>
            <a:r>
              <a:rPr lang="en-US" altLang="el-G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ahoma" pitchFamily="34" charset="0"/>
              </a:rPr>
              <a:t>=20</a:t>
            </a:r>
          </a:p>
        </p:txBody>
      </p:sp>
      <p:sp>
        <p:nvSpPr>
          <p:cNvPr id="62476" name="Rectangle 13"/>
          <p:cNvSpPr>
            <a:spLocks noChangeArrowheads="1"/>
          </p:cNvSpPr>
          <p:nvPr/>
        </p:nvSpPr>
        <p:spPr bwMode="auto">
          <a:xfrm>
            <a:off x="943087" y="4715023"/>
            <a:ext cx="15856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r>
              <a:rPr lang="en-US" altLang="el-G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ahoma" pitchFamily="34" charset="0"/>
              </a:rPr>
              <a:t>At </a:t>
            </a:r>
            <a:r>
              <a:rPr lang="en-US" altLang="el-GR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ahoma" pitchFamily="34" charset="0"/>
              </a:rPr>
              <a:t>t</a:t>
            </a:r>
            <a:r>
              <a:rPr lang="en-US" altLang="el-G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ahoma" pitchFamily="34" charset="0"/>
              </a:rPr>
              <a:t>=22.5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65223E8C-AB10-44F9-918E-58D953BBCA08}" type="slidenum">
              <a:rPr lang="en-US" altLang="el-GR"/>
              <a:pPr/>
              <a:t>35</a:t>
            </a:fld>
            <a:endParaRPr lang="en-US" altLang="el-GR"/>
          </a:p>
        </p:txBody>
      </p:sp>
      <p:sp>
        <p:nvSpPr>
          <p:cNvPr id="63492" name="Title 1"/>
          <p:cNvSpPr>
            <a:spLocks noGrp="1"/>
          </p:cNvSpPr>
          <p:nvPr>
            <p:ph type="title" idx="4294967295"/>
          </p:nvPr>
        </p:nvSpPr>
        <p:spPr>
          <a:xfrm>
            <a:off x="381000" y="83820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altLang="el-GR" smtClean="0"/>
              <a:t>Last Equation</a:t>
            </a:r>
          </a:p>
        </p:txBody>
      </p:sp>
      <p:sp>
        <p:nvSpPr>
          <p:cNvPr id="634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graphicFrame>
        <p:nvGraphicFramePr>
          <p:cNvPr id="63494" name="Object 1"/>
          <p:cNvGraphicFramePr>
            <a:graphicFrameLocks noChangeAspect="1"/>
          </p:cNvGraphicFramePr>
          <p:nvPr/>
        </p:nvGraphicFramePr>
        <p:xfrm>
          <a:off x="3276600" y="2543175"/>
          <a:ext cx="13716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2" name="Equation" r:id="rId4" imgW="406048" imgH="215713" progId="Equation.3">
                  <p:embed/>
                </p:oleObj>
              </mc:Choice>
              <mc:Fallback>
                <p:oleObj name="Equation" r:id="rId4" imgW="406048" imgH="2157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43175"/>
                        <a:ext cx="13716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E279F600-1015-40C1-BAFA-2E398F747C3D}" type="slidenum">
              <a:rPr lang="en-US" altLang="el-GR"/>
              <a:pPr/>
              <a:t>36</a:t>
            </a:fld>
            <a:endParaRPr lang="en-US" altLang="el-GR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l-GR" smtClean="0"/>
              <a:t>Final Set of Equations</a:t>
            </a:r>
          </a:p>
        </p:txBody>
      </p:sp>
      <p:graphicFrame>
        <p:nvGraphicFramePr>
          <p:cNvPr id="645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397165"/>
              </p:ext>
            </p:extLst>
          </p:nvPr>
        </p:nvGraphicFramePr>
        <p:xfrm>
          <a:off x="654050" y="1654175"/>
          <a:ext cx="7683500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5" name="Equation" r:id="rId5" imgW="5016240" imgH="2895480" progId="Equation.DSMT4">
                  <p:embed/>
                </p:oleObj>
              </mc:Choice>
              <mc:Fallback>
                <p:oleObj name="Equation" r:id="rId5" imgW="5016240" imgH="2895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654175"/>
                        <a:ext cx="7683500" cy="443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C3F5A87A-822F-4EF8-BA2E-AF84A93355D8}" type="slidenum">
              <a:rPr lang="en-US" altLang="el-GR"/>
              <a:pPr/>
              <a:t>37</a:t>
            </a:fld>
            <a:endParaRPr lang="en-US" altLang="el-GR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l-GR" smtClean="0"/>
              <a:t>Coefficients of Spline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353628"/>
              </p:ext>
            </p:extLst>
          </p:nvPr>
        </p:nvGraphicFramePr>
        <p:xfrm>
          <a:off x="1524000" y="1600200"/>
          <a:ext cx="6172200" cy="35052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3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32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32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32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22.704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0.8888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4.928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88.88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−0.1356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35.66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−141.61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1.6048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−33.956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554.55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0.20889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28.86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−152.13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FDA4F3E0-0B2D-401C-BB1D-4798FECA0202}" type="slidenum">
              <a:rPr lang="en-US" altLang="el-GR"/>
              <a:pPr/>
              <a:t>38</a:t>
            </a:fld>
            <a:endParaRPr lang="en-US" altLang="el-GR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l-GR" smtClean="0"/>
              <a:t>Final Solution</a:t>
            </a:r>
          </a:p>
        </p:txBody>
      </p:sp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graphicFrame>
        <p:nvGraphicFramePr>
          <p:cNvPr id="66566" name="Object 5"/>
          <p:cNvGraphicFramePr>
            <a:graphicFrameLocks noChangeAspect="1"/>
          </p:cNvGraphicFramePr>
          <p:nvPr/>
        </p:nvGraphicFramePr>
        <p:xfrm>
          <a:off x="838200" y="1524000"/>
          <a:ext cx="21336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56" name="Equation" r:id="rId5" imgW="939392" imgH="203112" progId="Equation.3">
                  <p:embed/>
                </p:oleObj>
              </mc:Choice>
              <mc:Fallback>
                <p:oleObj name="Equation" r:id="rId5" imgW="939392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24000"/>
                        <a:ext cx="21336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graphicFrame>
        <p:nvGraphicFramePr>
          <p:cNvPr id="6656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65426"/>
              </p:ext>
            </p:extLst>
          </p:nvPr>
        </p:nvGraphicFramePr>
        <p:xfrm>
          <a:off x="6372225" y="1481138"/>
          <a:ext cx="14573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57" name="Equation" r:id="rId7" imgW="647640" imgH="190440" progId="Equation.DSMT4">
                  <p:embed/>
                </p:oleObj>
              </mc:Choice>
              <mc:Fallback>
                <p:oleObj name="Equation" r:id="rId7" imgW="647640" imgH="1904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481138"/>
                        <a:ext cx="145732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graphicFrame>
        <p:nvGraphicFramePr>
          <p:cNvPr id="66570" name="Object 9"/>
          <p:cNvGraphicFramePr>
            <a:graphicFrameLocks noChangeAspect="1"/>
          </p:cNvGraphicFramePr>
          <p:nvPr/>
        </p:nvGraphicFramePr>
        <p:xfrm>
          <a:off x="1465263" y="1981200"/>
          <a:ext cx="390048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58" name="Equation" r:id="rId9" imgW="1727200" imgH="228600" progId="Equation.3">
                  <p:embed/>
                </p:oleObj>
              </mc:Choice>
              <mc:Fallback>
                <p:oleObj name="Equation" r:id="rId9" imgW="17272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1981200"/>
                        <a:ext cx="390048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graphicFrame>
        <p:nvGraphicFramePr>
          <p:cNvPr id="6657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75940"/>
              </p:ext>
            </p:extLst>
          </p:nvPr>
        </p:nvGraphicFramePr>
        <p:xfrm>
          <a:off x="6386513" y="2014538"/>
          <a:ext cx="15795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59" name="Equation" r:id="rId11" imgW="698400" imgH="190440" progId="Equation.DSMT4">
                  <p:embed/>
                </p:oleObj>
              </mc:Choice>
              <mc:Fallback>
                <p:oleObj name="Equation" r:id="rId11" imgW="698400" imgH="1904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2014538"/>
                        <a:ext cx="1579562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graphicFrame>
        <p:nvGraphicFramePr>
          <p:cNvPr id="66574" name="Object 13"/>
          <p:cNvGraphicFramePr>
            <a:graphicFrameLocks noChangeAspect="1"/>
          </p:cNvGraphicFramePr>
          <p:nvPr/>
        </p:nvGraphicFramePr>
        <p:xfrm>
          <a:off x="1447800" y="2514600"/>
          <a:ext cx="43100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60" name="Equation" r:id="rId13" imgW="1905000" imgH="228600" progId="Equation.3">
                  <p:embed/>
                </p:oleObj>
              </mc:Choice>
              <mc:Fallback>
                <p:oleObj name="Equation" r:id="rId13" imgW="19050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600"/>
                        <a:ext cx="431006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graphicFrame>
        <p:nvGraphicFramePr>
          <p:cNvPr id="6657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167286"/>
              </p:ext>
            </p:extLst>
          </p:nvPr>
        </p:nvGraphicFramePr>
        <p:xfrm>
          <a:off x="6372225" y="2576513"/>
          <a:ext cx="16303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61" name="Equation" r:id="rId15" imgW="723600" imgH="190440" progId="Equation.DSMT4">
                  <p:embed/>
                </p:oleObj>
              </mc:Choice>
              <mc:Fallback>
                <p:oleObj name="Equation" r:id="rId15" imgW="723600" imgH="1904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576513"/>
                        <a:ext cx="16303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graphicFrame>
        <p:nvGraphicFramePr>
          <p:cNvPr id="66578" name="Object 17"/>
          <p:cNvGraphicFramePr>
            <a:graphicFrameLocks noChangeAspect="1"/>
          </p:cNvGraphicFramePr>
          <p:nvPr/>
        </p:nvGraphicFramePr>
        <p:xfrm>
          <a:off x="1425575" y="2987675"/>
          <a:ext cx="42894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62" name="Equation" r:id="rId17" imgW="1892300" imgH="228600" progId="Equation.3">
                  <p:embed/>
                </p:oleObj>
              </mc:Choice>
              <mc:Fallback>
                <p:oleObj name="Equation" r:id="rId17" imgW="189230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2987675"/>
                        <a:ext cx="42894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graphicFrame>
        <p:nvGraphicFramePr>
          <p:cNvPr id="6658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846356"/>
              </p:ext>
            </p:extLst>
          </p:nvPr>
        </p:nvGraphicFramePr>
        <p:xfrm>
          <a:off x="6372225" y="3033713"/>
          <a:ext cx="19319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63" name="Equation" r:id="rId19" imgW="850680" imgH="190440" progId="Equation.DSMT4">
                  <p:embed/>
                </p:oleObj>
              </mc:Choice>
              <mc:Fallback>
                <p:oleObj name="Equation" r:id="rId19" imgW="850680" imgH="1904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033713"/>
                        <a:ext cx="193198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81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graphicFrame>
        <p:nvGraphicFramePr>
          <p:cNvPr id="66582" name="Object 21"/>
          <p:cNvGraphicFramePr>
            <a:graphicFrameLocks noChangeAspect="1"/>
          </p:cNvGraphicFramePr>
          <p:nvPr/>
        </p:nvGraphicFramePr>
        <p:xfrm>
          <a:off x="1447800" y="3521075"/>
          <a:ext cx="43100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64" name="Equation" r:id="rId21" imgW="1905000" imgH="228600" progId="Equation.3">
                  <p:embed/>
                </p:oleObj>
              </mc:Choice>
              <mc:Fallback>
                <p:oleObj name="Equation" r:id="rId21" imgW="190500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21075"/>
                        <a:ext cx="431006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8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graphicFrame>
        <p:nvGraphicFramePr>
          <p:cNvPr id="6658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149877"/>
              </p:ext>
            </p:extLst>
          </p:nvPr>
        </p:nvGraphicFramePr>
        <p:xfrm>
          <a:off x="6372225" y="3567113"/>
          <a:ext cx="19319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65" name="Equation" r:id="rId23" imgW="850680" imgH="190440" progId="Equation.DSMT4">
                  <p:embed/>
                </p:oleObj>
              </mc:Choice>
              <mc:Fallback>
                <p:oleObj name="Equation" r:id="rId23" imgW="850680" imgH="1904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567113"/>
                        <a:ext cx="193198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85" name="Picture 24" descr="graph_2.tif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5425"/>
            <a:ext cx="39624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75053231-1E3D-4E4A-B08E-7AF0999B8699}" type="slidenum">
              <a:rPr lang="en-US" altLang="el-GR"/>
              <a:pPr/>
              <a:t>39</a:t>
            </a:fld>
            <a:endParaRPr lang="en-US" altLang="el-GR"/>
          </a:p>
        </p:txBody>
      </p:sp>
      <p:sp>
        <p:nvSpPr>
          <p:cNvPr id="67588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altLang="el-GR" dirty="0" smtClean="0"/>
              <a:t>Velocity at a Particular Point</a:t>
            </a:r>
          </a:p>
        </p:txBody>
      </p:sp>
      <p:sp>
        <p:nvSpPr>
          <p:cNvPr id="6758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l-GR" dirty="0" smtClean="0"/>
              <a:t>a) Velocity at </a:t>
            </a:r>
            <a:r>
              <a:rPr lang="en-US" altLang="el-GR" i="1" dirty="0" smtClean="0"/>
              <a:t>t</a:t>
            </a:r>
            <a:r>
              <a:rPr lang="en-US" altLang="el-GR" dirty="0" smtClean="0"/>
              <a:t>=16</a:t>
            </a:r>
          </a:p>
        </p:txBody>
      </p:sp>
      <p:graphicFrame>
        <p:nvGraphicFramePr>
          <p:cNvPr id="67590" name="Object 2"/>
          <p:cNvGraphicFramePr>
            <a:graphicFrameLocks noChangeAspect="1"/>
          </p:cNvGraphicFramePr>
          <p:nvPr/>
        </p:nvGraphicFramePr>
        <p:xfrm>
          <a:off x="990600" y="2133600"/>
          <a:ext cx="21336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18" name="Equation" r:id="rId4" imgW="939392" imgH="203112" progId="Equation.3">
                  <p:embed/>
                </p:oleObj>
              </mc:Choice>
              <mc:Fallback>
                <p:oleObj name="Equation" r:id="rId4" imgW="939392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21336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2" name="Object 4"/>
          <p:cNvGraphicFramePr>
            <a:graphicFrameLocks noChangeAspect="1"/>
          </p:cNvGraphicFramePr>
          <p:nvPr/>
        </p:nvGraphicFramePr>
        <p:xfrm>
          <a:off x="1617663" y="2590800"/>
          <a:ext cx="390048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19" name="Equation" r:id="rId6" imgW="1727200" imgH="228600" progId="Equation.3">
                  <p:embed/>
                </p:oleObj>
              </mc:Choice>
              <mc:Fallback>
                <p:oleObj name="Equation" r:id="rId6" imgW="1727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2590800"/>
                        <a:ext cx="390048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4" name="Object 6"/>
          <p:cNvGraphicFramePr>
            <a:graphicFrameLocks noChangeAspect="1"/>
          </p:cNvGraphicFramePr>
          <p:nvPr/>
        </p:nvGraphicFramePr>
        <p:xfrm>
          <a:off x="1600200" y="3124200"/>
          <a:ext cx="43100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20" name="Equation" r:id="rId8" imgW="1905000" imgH="228600" progId="Equation.3">
                  <p:embed/>
                </p:oleObj>
              </mc:Choice>
              <mc:Fallback>
                <p:oleObj name="Equation" r:id="rId8" imgW="1905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24200"/>
                        <a:ext cx="431006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6" name="Object 8"/>
          <p:cNvGraphicFramePr>
            <a:graphicFrameLocks noChangeAspect="1"/>
          </p:cNvGraphicFramePr>
          <p:nvPr/>
        </p:nvGraphicFramePr>
        <p:xfrm>
          <a:off x="1577975" y="3597275"/>
          <a:ext cx="42894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21" name="Equation" r:id="rId10" imgW="1892300" imgH="228600" progId="Equation.3">
                  <p:embed/>
                </p:oleObj>
              </mc:Choice>
              <mc:Fallback>
                <p:oleObj name="Equation" r:id="rId10" imgW="18923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3597275"/>
                        <a:ext cx="42894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8" name="Object 10"/>
          <p:cNvGraphicFramePr>
            <a:graphicFrameLocks noChangeAspect="1"/>
          </p:cNvGraphicFramePr>
          <p:nvPr/>
        </p:nvGraphicFramePr>
        <p:xfrm>
          <a:off x="1600200" y="4130675"/>
          <a:ext cx="43100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22" name="Equation" r:id="rId12" imgW="1905000" imgH="228600" progId="Equation.3">
                  <p:embed/>
                </p:oleObj>
              </mc:Choice>
              <mc:Fallback>
                <p:oleObj name="Equation" r:id="rId12" imgW="19050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30675"/>
                        <a:ext cx="431006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0" name="Object 12"/>
          <p:cNvGraphicFramePr>
            <a:graphicFrameLocks noChangeAspect="1"/>
          </p:cNvGraphicFramePr>
          <p:nvPr/>
        </p:nvGraphicFramePr>
        <p:xfrm>
          <a:off x="2590800" y="5029200"/>
          <a:ext cx="567848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23" name="Equation" r:id="rId14" imgW="2514600" imgH="482600" progId="Equation.3">
                  <p:embed/>
                </p:oleObj>
              </mc:Choice>
              <mc:Fallback>
                <p:oleObj name="Equation" r:id="rId14" imgW="2514600" imgH="482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29200"/>
                        <a:ext cx="5678488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237439"/>
              </p:ext>
            </p:extLst>
          </p:nvPr>
        </p:nvGraphicFramePr>
        <p:xfrm>
          <a:off x="6386512" y="2128044"/>
          <a:ext cx="14573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24" name="Equation" r:id="rId16" imgW="647640" imgH="190440" progId="Equation.DSMT4">
                  <p:embed/>
                </p:oleObj>
              </mc:Choice>
              <mc:Fallback>
                <p:oleObj name="Equation" r:id="rId16" imgW="6476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2" y="2128044"/>
                        <a:ext cx="145732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837696"/>
              </p:ext>
            </p:extLst>
          </p:nvPr>
        </p:nvGraphicFramePr>
        <p:xfrm>
          <a:off x="6400800" y="2661444"/>
          <a:ext cx="15795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25" name="Equation" r:id="rId18" imgW="698400" imgH="190440" progId="Equation.DSMT4">
                  <p:embed/>
                </p:oleObj>
              </mc:Choice>
              <mc:Fallback>
                <p:oleObj name="Equation" r:id="rId18" imgW="698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661444"/>
                        <a:ext cx="1579562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051199"/>
              </p:ext>
            </p:extLst>
          </p:nvPr>
        </p:nvGraphicFramePr>
        <p:xfrm>
          <a:off x="6386512" y="3223419"/>
          <a:ext cx="16303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26" name="Equation" r:id="rId20" imgW="723600" imgH="190440" progId="Equation.DSMT4">
                  <p:embed/>
                </p:oleObj>
              </mc:Choice>
              <mc:Fallback>
                <p:oleObj name="Equation" r:id="rId20" imgW="7236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2" y="3223419"/>
                        <a:ext cx="16303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096727"/>
              </p:ext>
            </p:extLst>
          </p:nvPr>
        </p:nvGraphicFramePr>
        <p:xfrm>
          <a:off x="6386512" y="3680619"/>
          <a:ext cx="19319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27" name="Equation" r:id="rId22" imgW="850680" imgH="190440" progId="Equation.DSMT4">
                  <p:embed/>
                </p:oleObj>
              </mc:Choice>
              <mc:Fallback>
                <p:oleObj name="Equation" r:id="rId22" imgW="850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2" y="3680619"/>
                        <a:ext cx="193198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043820"/>
              </p:ext>
            </p:extLst>
          </p:nvPr>
        </p:nvGraphicFramePr>
        <p:xfrm>
          <a:off x="6386512" y="4214019"/>
          <a:ext cx="19319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28" name="Equation" r:id="rId24" imgW="850680" imgH="190440" progId="Equation.DSMT4">
                  <p:embed/>
                </p:oleObj>
              </mc:Choice>
              <mc:Fallback>
                <p:oleObj name="Equation" r:id="rId24" imgW="850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2" y="4214019"/>
                        <a:ext cx="193198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l-GR" b="1" smtClean="0">
                <a:solidFill>
                  <a:srgbClr val="FF0000"/>
                </a:solidFill>
              </a:rPr>
              <a:t>1. Direct method</a:t>
            </a:r>
            <a:endParaRPr lang="el-GR" altLang="el-GR" b="1" smtClean="0">
              <a:solidFill>
                <a:srgbClr val="FF0000"/>
              </a:solidFill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6346F667-537B-4B8A-90B7-61FD6FC9E015}" type="slidenum">
              <a:rPr lang="en-US" altLang="el-GR"/>
              <a:pPr/>
              <a:t>4</a:t>
            </a:fld>
            <a:endParaRPr lang="en-US" altLang="el-G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D10E2202-59F8-4D72-8932-E3D31AB81F1A}" type="slidenum">
              <a:rPr lang="en-US" altLang="el-GR"/>
              <a:pPr/>
              <a:t>40</a:t>
            </a:fld>
            <a:endParaRPr lang="en-US" altLang="el-GR"/>
          </a:p>
        </p:txBody>
      </p:sp>
      <p:sp>
        <p:nvSpPr>
          <p:cNvPr id="68612" name="Rectangle 2"/>
          <p:cNvSpPr>
            <a:spLocks noChangeArrowheads="1"/>
          </p:cNvSpPr>
          <p:nvPr/>
        </p:nvSpPr>
        <p:spPr bwMode="auto">
          <a:xfrm>
            <a:off x="4572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l-GR" sz="320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Acceleration from Velocity Profile</a:t>
            </a:r>
          </a:p>
        </p:txBody>
      </p:sp>
      <p:graphicFrame>
        <p:nvGraphicFramePr>
          <p:cNvPr id="68613" name="Object 13"/>
          <p:cNvGraphicFramePr>
            <a:graphicFrameLocks noChangeAspect="1"/>
          </p:cNvGraphicFramePr>
          <p:nvPr/>
        </p:nvGraphicFramePr>
        <p:xfrm>
          <a:off x="1600200" y="2286000"/>
          <a:ext cx="30448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98" name="Equation" r:id="rId4" imgW="1126634" imgH="394840" progId="Equation.3">
                  <p:embed/>
                </p:oleObj>
              </mc:Choice>
              <mc:Fallback>
                <p:oleObj name="Equation" r:id="rId4" imgW="1126634" imgH="3948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86000"/>
                        <a:ext cx="30448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4" name="Content Placeholder 2"/>
          <p:cNvSpPr>
            <a:spLocks/>
          </p:cNvSpPr>
          <p:nvPr/>
        </p:nvSpPr>
        <p:spPr bwMode="auto">
          <a:xfrm>
            <a:off x="457200" y="12954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l-GR" sz="2800" dirty="0">
                <a:latin typeface="Comic Sans MS" panose="030F0702030302020204" pitchFamily="66" charset="0"/>
              </a:rPr>
              <a:t>b) The quadratic spline valid at </a:t>
            </a:r>
            <a:r>
              <a:rPr lang="en-US" altLang="el-GR" sz="2800" i="1" dirty="0">
                <a:latin typeface="Comic Sans MS" panose="030F0702030302020204" pitchFamily="66" charset="0"/>
              </a:rPr>
              <a:t>t</a:t>
            </a:r>
            <a:r>
              <a:rPr lang="en-US" altLang="el-GR" sz="2800" dirty="0">
                <a:latin typeface="Comic Sans MS" panose="030F0702030302020204" pitchFamily="66" charset="0"/>
              </a:rPr>
              <a:t>=16 is given by</a:t>
            </a:r>
          </a:p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el-GR" sz="2800" dirty="0">
              <a:latin typeface="Comic Sans MS" panose="030F0702030302020204" pitchFamily="66" charset="0"/>
            </a:endParaRPr>
          </a:p>
        </p:txBody>
      </p:sp>
      <p:graphicFrame>
        <p:nvGraphicFramePr>
          <p:cNvPr id="68615" name="Object 16"/>
          <p:cNvGraphicFramePr>
            <a:graphicFrameLocks noChangeAspect="1"/>
          </p:cNvGraphicFramePr>
          <p:nvPr/>
        </p:nvGraphicFramePr>
        <p:xfrm>
          <a:off x="1295400" y="4114800"/>
          <a:ext cx="5619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99" name="Equation" r:id="rId6" imgW="2400300" imgH="393700" progId="Equation.3">
                  <p:embed/>
                </p:oleObj>
              </mc:Choice>
              <mc:Fallback>
                <p:oleObj name="Equation" r:id="rId6" imgW="2400300" imgH="3937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56197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6" name="Object 15"/>
          <p:cNvGraphicFramePr>
            <a:graphicFrameLocks noChangeAspect="1"/>
          </p:cNvGraphicFramePr>
          <p:nvPr/>
        </p:nvGraphicFramePr>
        <p:xfrm>
          <a:off x="1905000" y="5105400"/>
          <a:ext cx="28829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0" name="Equation" r:id="rId8" imgW="1231366" imgH="203112" progId="Equation.3">
                  <p:embed/>
                </p:oleObj>
              </mc:Choice>
              <mc:Fallback>
                <p:oleObj name="Equation" r:id="rId8" imgW="1231366" imgH="20311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105400"/>
                        <a:ext cx="28829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545278"/>
              </p:ext>
            </p:extLst>
          </p:nvPr>
        </p:nvGraphicFramePr>
        <p:xfrm>
          <a:off x="4848225" y="5091113"/>
          <a:ext cx="16875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1" name="Equation" r:id="rId10" imgW="723600" imgH="190440" progId="Equation.DSMT4">
                  <p:embed/>
                </p:oleObj>
              </mc:Choice>
              <mc:Fallback>
                <p:oleObj name="Equation" r:id="rId10" imgW="723600" imgH="1904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5091113"/>
                        <a:ext cx="168751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8" name="Object 13"/>
          <p:cNvGraphicFramePr>
            <a:graphicFrameLocks noChangeAspect="1"/>
          </p:cNvGraphicFramePr>
          <p:nvPr/>
        </p:nvGraphicFramePr>
        <p:xfrm>
          <a:off x="1371600" y="5715000"/>
          <a:ext cx="412591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2" name="Equation" r:id="rId12" imgW="1765300" imgH="203200" progId="Equation.3">
                  <p:embed/>
                </p:oleObj>
              </mc:Choice>
              <mc:Fallback>
                <p:oleObj name="Equation" r:id="rId12" imgW="1765300" imgH="203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715000"/>
                        <a:ext cx="412591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9" name="Object 12"/>
          <p:cNvGraphicFramePr>
            <a:graphicFrameLocks noChangeAspect="1"/>
          </p:cNvGraphicFramePr>
          <p:nvPr/>
        </p:nvGraphicFramePr>
        <p:xfrm>
          <a:off x="5486400" y="5638800"/>
          <a:ext cx="19685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3" name="Equation" r:id="rId14" imgW="863225" imgH="228501" progId="Equation.3">
                  <p:embed/>
                </p:oleObj>
              </mc:Choice>
              <mc:Fallback>
                <p:oleObj name="Equation" r:id="rId14" imgW="863225" imgH="228501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638800"/>
                        <a:ext cx="19685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0" name="Object 23"/>
          <p:cNvGraphicFramePr>
            <a:graphicFrameLocks noChangeAspect="1"/>
          </p:cNvGraphicFramePr>
          <p:nvPr/>
        </p:nvGraphicFramePr>
        <p:xfrm>
          <a:off x="533400" y="3505200"/>
          <a:ext cx="55165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4" name="Equation" r:id="rId16" imgW="2108200" imgH="228600" progId="Equation.3">
                  <p:embed/>
                </p:oleObj>
              </mc:Choice>
              <mc:Fallback>
                <p:oleObj name="Equation" r:id="rId16" imgW="210820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05200"/>
                        <a:ext cx="55165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452255"/>
              </p:ext>
            </p:extLst>
          </p:nvPr>
        </p:nvGraphicFramePr>
        <p:xfrm>
          <a:off x="6065838" y="3490913"/>
          <a:ext cx="17287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5" name="Equation" r:id="rId18" imgW="723600" imgH="190440" progId="Equation.DSMT4">
                  <p:embed/>
                </p:oleObj>
              </mc:Choice>
              <mc:Fallback>
                <p:oleObj name="Equation" r:id="rId18" imgW="723600" imgH="1904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3490913"/>
                        <a:ext cx="1728787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70890514-3764-4AA7-8D3F-3479B8238572}" type="slidenum">
              <a:rPr lang="en-US" altLang="el-GR"/>
              <a:pPr/>
              <a:t>41</a:t>
            </a:fld>
            <a:endParaRPr lang="en-US" altLang="el-GR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l-GR" smtClean="0"/>
              <a:t>Distance from Velocity Profile</a:t>
            </a:r>
          </a:p>
        </p:txBody>
      </p:sp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457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sp>
        <p:nvSpPr>
          <p:cNvPr id="69640" name="Rectangle 8"/>
          <p:cNvSpPr>
            <a:spLocks noGrp="1" noChangeArrowheads="1"/>
          </p:cNvSpPr>
          <p:nvPr>
            <p:ph idx="4294967295"/>
          </p:nvPr>
        </p:nvSpPr>
        <p:spPr>
          <a:xfrm>
            <a:off x="381000" y="1676400"/>
            <a:ext cx="7988300" cy="990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l-GR" sz="2400" dirty="0" smtClean="0"/>
              <a:t>c) Find the distance covered by the rocket from </a:t>
            </a:r>
            <a:r>
              <a:rPr lang="en-US" altLang="el-GR" sz="2400" i="1" dirty="0" smtClean="0"/>
              <a:t>t</a:t>
            </a:r>
            <a:r>
              <a:rPr lang="en-US" altLang="el-GR" sz="2400" dirty="0" smtClean="0"/>
              <a:t>=11s to </a:t>
            </a:r>
            <a:r>
              <a:rPr lang="en-US" altLang="el-GR" sz="2400" i="1" dirty="0" smtClean="0"/>
              <a:t>t</a:t>
            </a:r>
            <a:r>
              <a:rPr lang="en-US" altLang="el-GR" sz="2400" dirty="0" smtClean="0"/>
              <a:t>=16s.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2116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sp>
        <p:nvSpPr>
          <p:cNvPr id="6964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sp>
        <p:nvSpPr>
          <p:cNvPr id="6964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sp>
        <p:nvSpPr>
          <p:cNvPr id="69645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 sz="1800">
              <a:latin typeface="Arial" charset="0"/>
            </a:endParaRPr>
          </a:p>
        </p:txBody>
      </p:sp>
      <p:graphicFrame>
        <p:nvGraphicFramePr>
          <p:cNvPr id="6964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254264"/>
              </p:ext>
            </p:extLst>
          </p:nvPr>
        </p:nvGraphicFramePr>
        <p:xfrm>
          <a:off x="1550988" y="2362200"/>
          <a:ext cx="28432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1" name="Equation" r:id="rId5" imgW="1574640" imgH="482400" progId="Equation.DSMT4">
                  <p:embed/>
                </p:oleObj>
              </mc:Choice>
              <mc:Fallback>
                <p:oleObj name="Equation" r:id="rId5" imgW="1574640" imgH="482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2362200"/>
                        <a:ext cx="2843212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7" name="Text Box 4"/>
          <p:cNvSpPr txBox="1">
            <a:spLocks noChangeArrowheads="1"/>
          </p:cNvSpPr>
          <p:nvPr/>
        </p:nvSpPr>
        <p:spPr bwMode="auto">
          <a:xfrm>
            <a:off x="6629400" y="3657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6964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884454"/>
              </p:ext>
            </p:extLst>
          </p:nvPr>
        </p:nvGraphicFramePr>
        <p:xfrm>
          <a:off x="452438" y="3149600"/>
          <a:ext cx="6107112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2" name="Equation" r:id="rId7" imgW="2946240" imgH="507960" progId="Equation.DSMT4">
                  <p:embed/>
                </p:oleObj>
              </mc:Choice>
              <mc:Fallback>
                <p:oleObj name="Equation" r:id="rId7" imgW="2946240" imgH="5079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3149600"/>
                        <a:ext cx="6107112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004951"/>
              </p:ext>
            </p:extLst>
          </p:nvPr>
        </p:nvGraphicFramePr>
        <p:xfrm>
          <a:off x="141302" y="4335461"/>
          <a:ext cx="8926498" cy="212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3" name="Equation" r:id="rId9" imgW="5321160" imgH="1218960" progId="Equation.DSMT4">
                  <p:embed/>
                </p:oleObj>
              </mc:Choice>
              <mc:Fallback>
                <p:oleObj name="Equation" r:id="rId9" imgW="5321160" imgH="121896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02" y="4335461"/>
                        <a:ext cx="8926498" cy="212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l-GR" b="1" smtClean="0">
                <a:solidFill>
                  <a:srgbClr val="FF0000"/>
                </a:solidFill>
              </a:rPr>
              <a:t>3. Newton’s Divided Differences </a:t>
            </a:r>
            <a:endParaRPr lang="el-GR" altLang="el-GR" b="1" smtClean="0">
              <a:solidFill>
                <a:srgbClr val="FF0000"/>
              </a:solidFill>
            </a:endParaRPr>
          </a:p>
        </p:txBody>
      </p:sp>
      <p:sp>
        <p:nvSpPr>
          <p:cNvPr id="7066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0AEBC1BA-48C8-4DA7-84D4-55297A04E972}" type="slidenum">
              <a:rPr lang="en-US" altLang="el-GR"/>
              <a:pPr/>
              <a:t>42</a:t>
            </a:fld>
            <a:endParaRPr lang="en-US" altLang="el-G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B5D5682C-51CD-4797-B5D3-72E8DB027BA2}" type="slidenum">
              <a:rPr lang="en-US" altLang="el-GR"/>
              <a:pPr/>
              <a:t>43</a:t>
            </a:fld>
            <a:endParaRPr lang="en-US" altLang="el-GR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4000" smtClean="0"/>
              <a:t>Newton’s Divided Difference Method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981200"/>
            <a:ext cx="8077200" cy="419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l-GR" sz="2400" u="sng" dirty="0" smtClean="0"/>
              <a:t>Linear interpolation</a:t>
            </a:r>
            <a:r>
              <a:rPr lang="en-US" altLang="el-GR" sz="2400" dirty="0" smtClean="0"/>
              <a:t>: Given                     pass a linear interpolant through the data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400" dirty="0" smtClean="0"/>
              <a:t>where</a:t>
            </a:r>
          </a:p>
        </p:txBody>
      </p:sp>
      <p:sp>
        <p:nvSpPr>
          <p:cNvPr id="7168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7168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506438"/>
              </p:ext>
            </p:extLst>
          </p:nvPr>
        </p:nvGraphicFramePr>
        <p:xfrm>
          <a:off x="4648200" y="1943894"/>
          <a:ext cx="9906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3" name="Equation" r:id="rId4" imgW="545863" imgH="228501" progId="Equation.3">
                  <p:embed/>
                </p:oleObj>
              </mc:Choice>
              <mc:Fallback>
                <p:oleObj name="Equation" r:id="rId4" imgW="545863" imgH="228501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43894"/>
                        <a:ext cx="9906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7168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24020"/>
              </p:ext>
            </p:extLst>
          </p:nvPr>
        </p:nvGraphicFramePr>
        <p:xfrm>
          <a:off x="5562600" y="1981200"/>
          <a:ext cx="9144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4" name="Equation" r:id="rId6" imgW="507780" imgH="215806" progId="Equation.3">
                  <p:embed/>
                </p:oleObj>
              </mc:Choice>
              <mc:Fallback>
                <p:oleObj name="Equation" r:id="rId6" imgW="507780" imgH="215806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81200"/>
                        <a:ext cx="9144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9" name="Rectangle 2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71690" name="Object 24"/>
          <p:cNvGraphicFramePr>
            <a:graphicFrameLocks noChangeAspect="1"/>
          </p:cNvGraphicFramePr>
          <p:nvPr/>
        </p:nvGraphicFramePr>
        <p:xfrm>
          <a:off x="1371600" y="2971800"/>
          <a:ext cx="289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5" name="Equation" r:id="rId8" imgW="1409700" imgH="228600" progId="Equation.3">
                  <p:embed/>
                </p:oleObj>
              </mc:Choice>
              <mc:Fallback>
                <p:oleObj name="Equation" r:id="rId8" imgW="140970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971800"/>
                        <a:ext cx="289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1" name="Rectangle 28"/>
          <p:cNvSpPr>
            <a:spLocks noChangeArrowheads="1"/>
          </p:cNvSpPr>
          <p:nvPr/>
        </p:nvSpPr>
        <p:spPr bwMode="auto">
          <a:xfrm>
            <a:off x="0" y="2824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1692" name="Rectangle 29"/>
          <p:cNvSpPr>
            <a:spLocks noChangeArrowheads="1"/>
          </p:cNvSpPr>
          <p:nvPr/>
        </p:nvSpPr>
        <p:spPr bwMode="auto">
          <a:xfrm>
            <a:off x="0" y="3052763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l-GR">
              <a:latin typeface="Times New Roman" pitchFamily="18" charset="0"/>
            </a:endParaRPr>
          </a:p>
        </p:txBody>
      </p:sp>
      <p:grpSp>
        <p:nvGrpSpPr>
          <p:cNvPr id="71693" name="Group 33"/>
          <p:cNvGrpSpPr>
            <a:grpSpLocks/>
          </p:cNvGrpSpPr>
          <p:nvPr/>
        </p:nvGrpSpPr>
        <p:grpSpPr bwMode="auto">
          <a:xfrm>
            <a:off x="1752600" y="4267200"/>
            <a:ext cx="2362200" cy="1295400"/>
            <a:chOff x="1440" y="2256"/>
            <a:chExt cx="1344" cy="768"/>
          </a:xfrm>
        </p:grpSpPr>
        <p:graphicFrame>
          <p:nvGraphicFramePr>
            <p:cNvPr id="71696" name="Object 27"/>
            <p:cNvGraphicFramePr>
              <a:graphicFrameLocks noChangeAspect="1"/>
            </p:cNvGraphicFramePr>
            <p:nvPr/>
          </p:nvGraphicFramePr>
          <p:xfrm>
            <a:off x="1440" y="2256"/>
            <a:ext cx="816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36" name="Equation" r:id="rId10" imgW="698500" imgH="228600" progId="Equation.3">
                    <p:embed/>
                  </p:oleObj>
                </mc:Choice>
                <mc:Fallback>
                  <p:oleObj name="Equation" r:id="rId10" imgW="698500" imgH="22860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2256"/>
                          <a:ext cx="816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697" name="Object 26"/>
            <p:cNvGraphicFramePr>
              <a:graphicFrameLocks noChangeAspect="1"/>
            </p:cNvGraphicFramePr>
            <p:nvPr/>
          </p:nvGraphicFramePr>
          <p:xfrm>
            <a:off x="1488" y="2544"/>
            <a:ext cx="1296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37" name="Equation" r:id="rId12" imgW="1205977" imgH="444307" progId="Equation.3">
                    <p:embed/>
                  </p:oleObj>
                </mc:Choice>
                <mc:Fallback>
                  <p:oleObj name="Equation" r:id="rId12" imgW="1205977" imgH="444307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544"/>
                          <a:ext cx="1296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694" name="Rectangle 30"/>
          <p:cNvSpPr>
            <a:spLocks noChangeArrowheads="1"/>
          </p:cNvSpPr>
          <p:nvPr/>
        </p:nvSpPr>
        <p:spPr bwMode="auto">
          <a:xfrm>
            <a:off x="0" y="3775075"/>
            <a:ext cx="2190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100">
                <a:latin typeface="Times New Roman" pitchFamily="18" charset="0"/>
              </a:rPr>
              <a:t> </a:t>
            </a:r>
            <a:endParaRPr lang="en-US" altLang="el-GR">
              <a:latin typeface="Times New Roman" pitchFamily="18" charset="0"/>
            </a:endParaRPr>
          </a:p>
        </p:txBody>
      </p:sp>
      <p:pic>
        <p:nvPicPr>
          <p:cNvPr id="71695" name="Picture 31" descr="fig2"/>
          <p:cNvPicPr>
            <a:picLocks noGrp="1" noChangeAspect="1" noChangeArrowheads="1"/>
          </p:cNvPicPr>
          <p:nvPr>
            <p:ph sz="half"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3124200"/>
            <a:ext cx="4800600" cy="2644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65183D9E-1FCD-4D79-903F-24ED2E20D2ED}" type="slidenum">
              <a:rPr lang="en-US" altLang="el-GR"/>
              <a:pPr/>
              <a:t>44</a:t>
            </a:fld>
            <a:endParaRPr lang="en-US" altLang="el-GR" dirty="0"/>
          </a:p>
        </p:txBody>
      </p:sp>
      <p:sp>
        <p:nvSpPr>
          <p:cNvPr id="7270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27050" y="446088"/>
            <a:ext cx="7793037" cy="549276"/>
          </a:xfrm>
        </p:spPr>
        <p:txBody>
          <a:bodyPr/>
          <a:lstStyle/>
          <a:p>
            <a:r>
              <a:rPr lang="en-US" altLang="el-GR" dirty="0" smtClean="0"/>
              <a:t>Example</a:t>
            </a:r>
          </a:p>
        </p:txBody>
      </p:sp>
      <p:sp>
        <p:nvSpPr>
          <p:cNvPr id="72708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346868" y="1054100"/>
            <a:ext cx="8153400" cy="144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400" dirty="0" smtClean="0"/>
              <a:t>   The upward velocity of a rocket is given as a function of time in Table 1. Find the velocity at </a:t>
            </a:r>
            <a:r>
              <a:rPr lang="en-US" altLang="el-GR" sz="2400" i="1" dirty="0" smtClean="0"/>
              <a:t>t</a:t>
            </a:r>
            <a:r>
              <a:rPr lang="en-US" altLang="el-GR" sz="2400" dirty="0" smtClean="0"/>
              <a:t>=16 seconds using the Newton Divided Difference method for linear interpolation.</a:t>
            </a:r>
            <a:endParaRPr lang="en-US" altLang="el-GR" sz="24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000" dirty="0" smtClean="0"/>
          </a:p>
        </p:txBody>
      </p:sp>
      <p:sp>
        <p:nvSpPr>
          <p:cNvPr id="72709" name="Rectangle 1028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2710" name="Rectangle 1029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2711" name="Rectangle 1030"/>
          <p:cNvSpPr>
            <a:spLocks noChangeArrowheads="1"/>
          </p:cNvSpPr>
          <p:nvPr/>
        </p:nvSpPr>
        <p:spPr bwMode="auto">
          <a:xfrm>
            <a:off x="2066925" y="2100263"/>
            <a:ext cx="609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72712" name="Picture 1031" descr="fig3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06676"/>
            <a:ext cx="38862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1128" name="Group 10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364627"/>
              </p:ext>
            </p:extLst>
          </p:nvPr>
        </p:nvGraphicFramePr>
        <p:xfrm>
          <a:off x="609600" y="2606676"/>
          <a:ext cx="1676400" cy="28956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v(t)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m/s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227.04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362.78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517.35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602.97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901.67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2738" name="Rectangle 1057"/>
          <p:cNvSpPr>
            <a:spLocks noChangeArrowheads="1"/>
          </p:cNvSpPr>
          <p:nvPr/>
        </p:nvSpPr>
        <p:spPr bwMode="auto">
          <a:xfrm>
            <a:off x="-152400" y="5502276"/>
            <a:ext cx="34940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l-GR" sz="1600" dirty="0">
                <a:latin typeface="Comic Sans MS" panose="030F0702030302020204" pitchFamily="66" charset="0"/>
              </a:rPr>
              <a:t>Table 1:  Velocity as a </a:t>
            </a:r>
          </a:p>
          <a:p>
            <a:pPr eaLnBrk="1" hangingPunct="1"/>
            <a:r>
              <a:rPr lang="en-US" altLang="el-GR" sz="1600" dirty="0">
                <a:latin typeface="Comic Sans MS" panose="030F0702030302020204" pitchFamily="66" charset="0"/>
              </a:rPr>
              <a:t>function of time</a:t>
            </a:r>
          </a:p>
        </p:txBody>
      </p:sp>
      <p:sp>
        <p:nvSpPr>
          <p:cNvPr id="72739" name="Rectangle 1058"/>
          <p:cNvSpPr>
            <a:spLocks noChangeArrowheads="1"/>
          </p:cNvSpPr>
          <p:nvPr/>
        </p:nvSpPr>
        <p:spPr bwMode="auto">
          <a:xfrm>
            <a:off x="2639072" y="5423586"/>
            <a:ext cx="36086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sz="1800" dirty="0">
                <a:latin typeface="Comic Sans MS" panose="030F0702030302020204" pitchFamily="66" charset="0"/>
              </a:rPr>
              <a:t>Figure 2: Velocity vs. time data </a:t>
            </a:r>
          </a:p>
          <a:p>
            <a:r>
              <a:rPr lang="en-US" altLang="el-GR" sz="1800" dirty="0">
                <a:latin typeface="Comic Sans MS" panose="030F0702030302020204" pitchFamily="66" charset="0"/>
              </a:rPr>
              <a:t>for the rocket example</a:t>
            </a:r>
          </a:p>
        </p:txBody>
      </p:sp>
      <p:pic>
        <p:nvPicPr>
          <p:cNvPr id="72740" name="Picture 1061" descr="picture of ro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06676"/>
            <a:ext cx="2476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02561EB5-95CA-4F2A-83C2-0392A1A498C1}" type="slidenum">
              <a:rPr lang="en-US" altLang="el-GR"/>
              <a:pPr/>
              <a:t>45</a:t>
            </a:fld>
            <a:endParaRPr lang="en-US" altLang="el-GR" dirty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Linear Interpolation</a:t>
            </a:r>
          </a:p>
        </p:txBody>
      </p:sp>
      <p:sp>
        <p:nvSpPr>
          <p:cNvPr id="73732" name="Text Box 8"/>
          <p:cNvSpPr txBox="1">
            <a:spLocks noChangeArrowheads="1"/>
          </p:cNvSpPr>
          <p:nvPr/>
        </p:nvSpPr>
        <p:spPr bwMode="auto">
          <a:xfrm>
            <a:off x="762000" y="3844925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el-GR" altLang="el-GR"/>
          </a:p>
        </p:txBody>
      </p:sp>
      <p:sp>
        <p:nvSpPr>
          <p:cNvPr id="73733" name="Rectangle 35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3734" name="Rectangle 3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73735" name="Object 3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678939"/>
              </p:ext>
            </p:extLst>
          </p:nvPr>
        </p:nvGraphicFramePr>
        <p:xfrm>
          <a:off x="3810000" y="1395780"/>
          <a:ext cx="5334000" cy="353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1" name="Mathcad" r:id="rId4" imgW="5229225" imgH="3467100" progId="Mathcad">
                  <p:embed/>
                </p:oleObj>
              </mc:Choice>
              <mc:Fallback>
                <p:oleObj name="Mathcad" r:id="rId4" imgW="5229225" imgH="3467100" progId="Mathcad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95780"/>
                        <a:ext cx="5334000" cy="353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313593"/>
              </p:ext>
            </p:extLst>
          </p:nvPr>
        </p:nvGraphicFramePr>
        <p:xfrm>
          <a:off x="152400" y="2057400"/>
          <a:ext cx="10591800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2" name="Document" r:id="rId7" imgW="5912129" imgH="2362479" progId="Word.Document.8">
                  <p:embed/>
                </p:oleObj>
              </mc:Choice>
              <mc:Fallback>
                <p:oleObj name="Document" r:id="rId7" imgW="5912129" imgH="2362479" progId="Word.Document.8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10591800" cy="424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961913"/>
              </p:ext>
            </p:extLst>
          </p:nvPr>
        </p:nvGraphicFramePr>
        <p:xfrm>
          <a:off x="590550" y="1459890"/>
          <a:ext cx="3048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3" name="Equation" r:id="rId9" imgW="1244600" imgH="228600" progId="Equation.3">
                  <p:embed/>
                </p:oleObj>
              </mc:Choice>
              <mc:Fallback>
                <p:oleObj name="Equation" r:id="rId9" imgW="1244600" imgH="228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1459890"/>
                        <a:ext cx="30480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8DA9665-554A-4637-8891-E986F80E02FF}" type="slidenum">
              <a:rPr lang="en-US" altLang="el-GR" sz="140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pPr eaLnBrk="1" hangingPunct="1"/>
              <a:t>46</a:t>
            </a:fld>
            <a:endParaRPr lang="en-US" altLang="el-GR" sz="1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475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Linear Interpolation (contd)</a:t>
            </a:r>
          </a:p>
        </p:txBody>
      </p:sp>
      <p:graphicFrame>
        <p:nvGraphicFramePr>
          <p:cNvPr id="74756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692199"/>
              </p:ext>
            </p:extLst>
          </p:nvPr>
        </p:nvGraphicFramePr>
        <p:xfrm>
          <a:off x="2057400" y="1219200"/>
          <a:ext cx="4572000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2" name="Mathcad" r:id="rId3" imgW="5229225" imgH="3467100" progId="Mathcad">
                  <p:embed/>
                </p:oleObj>
              </mc:Choice>
              <mc:Fallback>
                <p:oleObj name="Mathcad" r:id="rId3" imgW="5229225" imgH="3467100" progId="Mathcad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19200"/>
                        <a:ext cx="4572000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667017"/>
              </p:ext>
            </p:extLst>
          </p:nvPr>
        </p:nvGraphicFramePr>
        <p:xfrm>
          <a:off x="609600" y="4338270"/>
          <a:ext cx="9274175" cy="237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3" name="Document" r:id="rId6" imgW="5900714" imgH="1526310" progId="Word.Document.8">
                  <p:embed/>
                </p:oleObj>
              </mc:Choice>
              <mc:Fallback>
                <p:oleObj name="Document" r:id="rId6" imgW="5900714" imgH="1526310" progId="Word.Document.8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338270"/>
                        <a:ext cx="9274175" cy="237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DAEBC6C-79C7-4F83-A01C-39501C1B8285}" type="slidenum">
              <a:rPr lang="en-US" altLang="el-GR" sz="140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pPr eaLnBrk="1" hangingPunct="1"/>
              <a:t>47</a:t>
            </a:fld>
            <a:endParaRPr lang="en-US" altLang="el-GR" sz="1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Quadratic Interpolation</a:t>
            </a:r>
          </a:p>
        </p:txBody>
      </p:sp>
      <p:graphicFrame>
        <p:nvGraphicFramePr>
          <p:cNvPr id="75780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2928638"/>
              </p:ext>
            </p:extLst>
          </p:nvPr>
        </p:nvGraphicFramePr>
        <p:xfrm>
          <a:off x="228600" y="1524000"/>
          <a:ext cx="105918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5" name="Document" r:id="rId3" imgW="5931170" imgH="228290" progId="Word.Document.8">
                  <p:embed/>
                </p:oleObj>
              </mc:Choice>
              <mc:Fallback>
                <p:oleObj name="Document" r:id="rId3" imgW="5931170" imgH="22829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0"/>
                        <a:ext cx="105918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7578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345295"/>
              </p:ext>
            </p:extLst>
          </p:nvPr>
        </p:nvGraphicFramePr>
        <p:xfrm>
          <a:off x="1066800" y="1981200"/>
          <a:ext cx="48768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6" name="Equation" r:id="rId5" imgW="2628900" imgH="228600" progId="Equation.3">
                  <p:embed/>
                </p:oleObj>
              </mc:Choice>
              <mc:Fallback>
                <p:oleObj name="Equation" r:id="rId5" imgW="26289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81200"/>
                        <a:ext cx="48768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3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7578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926515"/>
              </p:ext>
            </p:extLst>
          </p:nvPr>
        </p:nvGraphicFramePr>
        <p:xfrm>
          <a:off x="762000" y="2590800"/>
          <a:ext cx="1219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7" name="Equation" r:id="rId7" imgW="698500" imgH="228600" progId="Equation.3">
                  <p:embed/>
                </p:oleObj>
              </mc:Choice>
              <mc:Fallback>
                <p:oleObj name="Equation" r:id="rId7" imgW="6985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90800"/>
                        <a:ext cx="12192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5" name="Rectangle 1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7578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639281"/>
              </p:ext>
            </p:extLst>
          </p:nvPr>
        </p:nvGraphicFramePr>
        <p:xfrm>
          <a:off x="762000" y="3200400"/>
          <a:ext cx="22098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8" name="Equation" r:id="rId9" imgW="1205977" imgH="444307" progId="Equation.3">
                  <p:embed/>
                </p:oleObj>
              </mc:Choice>
              <mc:Fallback>
                <p:oleObj name="Equation" r:id="rId9" imgW="1205977" imgH="44430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22098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7" name="Rectangle 12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7578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037872"/>
              </p:ext>
            </p:extLst>
          </p:nvPr>
        </p:nvGraphicFramePr>
        <p:xfrm>
          <a:off x="762000" y="4267200"/>
          <a:ext cx="373380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9" name="Equation" r:id="rId11" imgW="2260600" imgH="660400" progId="Equation.3">
                  <p:embed/>
                </p:oleObj>
              </mc:Choice>
              <mc:Fallback>
                <p:oleObj name="Equation" r:id="rId11" imgW="2260600" imgH="660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67200"/>
                        <a:ext cx="3733800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89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514600"/>
            <a:ext cx="4724400" cy="26066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8A2F910-889A-4909-9CCE-EE7CA18F4FC2}" type="slidenum">
              <a:rPr lang="en-US" altLang="el-GR" sz="140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pPr eaLnBrk="1" hangingPunct="1"/>
              <a:t>48</a:t>
            </a:fld>
            <a:endParaRPr lang="en-US" altLang="el-GR" sz="1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388939"/>
            <a:ext cx="7793037" cy="625476"/>
          </a:xfrm>
        </p:spPr>
        <p:txBody>
          <a:bodyPr/>
          <a:lstStyle/>
          <a:p>
            <a:r>
              <a:rPr lang="en-US" altLang="el-GR" dirty="0" smtClean="0"/>
              <a:t>Example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127126"/>
            <a:ext cx="8153400" cy="144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400" dirty="0" smtClean="0"/>
              <a:t>   The upward velocity of a rocket is given as a function of time in Table 1. Find the velocity at </a:t>
            </a:r>
            <a:r>
              <a:rPr lang="en-US" altLang="el-GR" sz="2400" i="1" dirty="0" smtClean="0"/>
              <a:t>t</a:t>
            </a:r>
            <a:r>
              <a:rPr lang="en-US" altLang="el-GR" sz="2400" dirty="0" smtClean="0"/>
              <a:t>=16 seconds using the Newton Divided Difference method for quadratic interpolation.</a:t>
            </a:r>
            <a:endParaRPr lang="en-US" altLang="el-GR" sz="24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000" dirty="0" smtClean="0"/>
          </a:p>
        </p:txBody>
      </p:sp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6807" name="Rectangle 6"/>
          <p:cNvSpPr>
            <a:spLocks noChangeArrowheads="1"/>
          </p:cNvSpPr>
          <p:nvPr/>
        </p:nvSpPr>
        <p:spPr bwMode="auto">
          <a:xfrm>
            <a:off x="2066925" y="2100263"/>
            <a:ext cx="609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76808" name="Picture 7" descr="fig3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24126"/>
            <a:ext cx="38862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2328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654122"/>
              </p:ext>
            </p:extLst>
          </p:nvPr>
        </p:nvGraphicFramePr>
        <p:xfrm>
          <a:off x="457200" y="2574926"/>
          <a:ext cx="1676400" cy="28956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v(t)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m/s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227.04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362.78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517.35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602.97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901.67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6834" name="Rectangle 33"/>
          <p:cNvSpPr>
            <a:spLocks noChangeArrowheads="1"/>
          </p:cNvSpPr>
          <p:nvPr/>
        </p:nvSpPr>
        <p:spPr bwMode="auto">
          <a:xfrm>
            <a:off x="-304800" y="5470526"/>
            <a:ext cx="34940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l-GR" sz="1600" dirty="0">
                <a:latin typeface="Comic Sans MS" panose="030F0702030302020204" pitchFamily="66" charset="0"/>
              </a:rPr>
              <a:t>Table 1:  Velocity as a </a:t>
            </a:r>
          </a:p>
          <a:p>
            <a:pPr eaLnBrk="1" hangingPunct="1"/>
            <a:r>
              <a:rPr lang="en-US" altLang="el-GR" sz="1600" dirty="0">
                <a:latin typeface="Comic Sans MS" panose="030F0702030302020204" pitchFamily="66" charset="0"/>
              </a:rPr>
              <a:t>function of time</a:t>
            </a:r>
          </a:p>
        </p:txBody>
      </p:sp>
      <p:sp>
        <p:nvSpPr>
          <p:cNvPr id="76835" name="Rectangle 34"/>
          <p:cNvSpPr>
            <a:spLocks noChangeArrowheads="1"/>
          </p:cNvSpPr>
          <p:nvPr/>
        </p:nvSpPr>
        <p:spPr bwMode="auto">
          <a:xfrm>
            <a:off x="3115969" y="5184558"/>
            <a:ext cx="36086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sz="1800" dirty="0">
                <a:latin typeface="Comic Sans MS" panose="030F0702030302020204" pitchFamily="66" charset="0"/>
              </a:rPr>
              <a:t>Figure 2: Velocity vs. time data </a:t>
            </a:r>
          </a:p>
          <a:p>
            <a:r>
              <a:rPr lang="en-US" altLang="el-GR" sz="1800" dirty="0">
                <a:latin typeface="Comic Sans MS" panose="030F0702030302020204" pitchFamily="66" charset="0"/>
              </a:rPr>
              <a:t>for the rocket example</a:t>
            </a:r>
          </a:p>
        </p:txBody>
      </p:sp>
      <p:pic>
        <p:nvPicPr>
          <p:cNvPr id="76836" name="Picture 35" descr="picture of ro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48" y="2574926"/>
            <a:ext cx="1703851" cy="214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508C4C4-E8E3-4714-8CA4-5B02A36FA566}" type="slidenum">
              <a:rPr lang="en-US" altLang="el-GR" sz="1400" smtClean="0">
                <a:solidFill>
                  <a:schemeClr val="accent1">
                    <a:lumMod val="75000"/>
                  </a:schemeClr>
                </a:solidFill>
              </a:rPr>
              <a:pPr eaLnBrk="1" hangingPunct="1"/>
              <a:t>49</a:t>
            </a:fld>
            <a:endParaRPr lang="en-US" altLang="el-GR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457200" y="457200"/>
            <a:ext cx="8686800" cy="63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l-G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Quadratic Interpolation (</a:t>
            </a:r>
            <a:r>
              <a:rPr lang="en-US" altLang="el-GR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cont’d</a:t>
            </a:r>
            <a:r>
              <a:rPr lang="en-US" altLang="el-G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</p:txBody>
      </p:sp>
      <p:graphicFrame>
        <p:nvGraphicFramePr>
          <p:cNvPr id="77829" name="Object 4"/>
          <p:cNvGraphicFramePr>
            <a:graphicFrameLocks noChangeAspect="1"/>
          </p:cNvGraphicFramePr>
          <p:nvPr/>
        </p:nvGraphicFramePr>
        <p:xfrm>
          <a:off x="2481263" y="47640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47640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7832" name="Rectangle 9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7833" name="Rectangle 11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7834" name="Rectangle 15"/>
          <p:cNvSpPr>
            <a:spLocks noChangeArrowheads="1"/>
          </p:cNvSpPr>
          <p:nvPr/>
        </p:nvSpPr>
        <p:spPr bwMode="auto">
          <a:xfrm>
            <a:off x="1066800" y="3803650"/>
            <a:ext cx="1098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77835" name="Rectangle 17"/>
          <p:cNvSpPr>
            <a:spLocks noChangeArrowheads="1"/>
          </p:cNvSpPr>
          <p:nvPr/>
        </p:nvSpPr>
        <p:spPr bwMode="auto">
          <a:xfrm>
            <a:off x="1066800" y="4297363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l-GR">
              <a:latin typeface="Times New Roman" pitchFamily="18" charset="0"/>
            </a:endParaRPr>
          </a:p>
        </p:txBody>
      </p:sp>
      <p:graphicFrame>
        <p:nvGraphicFramePr>
          <p:cNvPr id="7783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120665"/>
              </p:ext>
            </p:extLst>
          </p:nvPr>
        </p:nvGraphicFramePr>
        <p:xfrm>
          <a:off x="2500718" y="1279524"/>
          <a:ext cx="446722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7" name="Mathcad" r:id="rId6" imgW="5153025" imgH="3724275" progId="Mathcad">
                  <p:embed/>
                </p:oleObj>
              </mc:Choice>
              <mc:Fallback>
                <p:oleObj name="Mathcad" r:id="rId6" imgW="5153025" imgH="3724275" progId="Mathcad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718" y="1279524"/>
                        <a:ext cx="4467225" cy="322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171817"/>
              </p:ext>
            </p:extLst>
          </p:nvPr>
        </p:nvGraphicFramePr>
        <p:xfrm>
          <a:off x="381000" y="4519644"/>
          <a:ext cx="12039600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8" name="Document" r:id="rId8" imgW="5936200" imgH="761927" progId="Word.Document.8">
                  <p:embed/>
                </p:oleObj>
              </mc:Choice>
              <mc:Fallback>
                <p:oleObj name="Document" r:id="rId8" imgW="5936200" imgH="761927" progId="Word.Document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19644"/>
                        <a:ext cx="12039600" cy="154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1038B0C6-C2CB-432D-B334-8AF1F769999E}" type="slidenum">
              <a:rPr lang="en-US" altLang="el-GR"/>
              <a:pPr/>
              <a:t>5</a:t>
            </a:fld>
            <a:endParaRPr lang="en-US" altLang="el-GR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93037" cy="5254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 Method</a:t>
            </a:r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371600"/>
            <a:ext cx="8077200" cy="4191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400" dirty="0" smtClean="0">
                <a:cs typeface="Times New Roman" pitchFamily="18" charset="0"/>
              </a:rPr>
              <a:t>Given ‘</a:t>
            </a:r>
            <a:r>
              <a:rPr lang="en-US" altLang="el-GR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n+1</a:t>
            </a:r>
            <a:r>
              <a:rPr lang="en-US" altLang="el-GR" sz="2400" dirty="0" smtClean="0">
                <a:cs typeface="Times New Roman" pitchFamily="18" charset="0"/>
              </a:rPr>
              <a:t>’ data points </a:t>
            </a:r>
            <a:r>
              <a:rPr lang="en-US" altLang="el-GR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(x</a:t>
            </a:r>
            <a:r>
              <a:rPr lang="en-US" altLang="el-GR" sz="2400" baseline="-250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0</a:t>
            </a:r>
            <a:r>
              <a:rPr lang="en-US" altLang="el-GR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,y</a:t>
            </a:r>
            <a:r>
              <a:rPr lang="en-US" altLang="el-GR" sz="2400" baseline="-250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0</a:t>
            </a:r>
            <a:r>
              <a:rPr lang="en-US" altLang="el-GR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), (x</a:t>
            </a:r>
            <a:r>
              <a:rPr lang="en-US" altLang="el-GR" sz="2400" baseline="-250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</a:t>
            </a:r>
            <a:r>
              <a:rPr lang="en-US" altLang="el-GR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,y</a:t>
            </a:r>
            <a:r>
              <a:rPr lang="en-US" altLang="el-GR" sz="2400" baseline="-250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</a:t>
            </a:r>
            <a:r>
              <a:rPr lang="en-US" altLang="el-GR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),………….. (</a:t>
            </a:r>
            <a:r>
              <a:rPr lang="en-US" altLang="el-GR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x</a:t>
            </a:r>
            <a:r>
              <a:rPr lang="en-US" altLang="el-GR" sz="2400" baseline="-250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n</a:t>
            </a:r>
            <a:r>
              <a:rPr lang="en-US" altLang="el-GR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,y</a:t>
            </a:r>
            <a:r>
              <a:rPr lang="en-US" altLang="el-GR" sz="2400" baseline="-250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n</a:t>
            </a:r>
            <a:r>
              <a:rPr lang="en-US" altLang="el-GR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400" dirty="0" smtClean="0">
                <a:cs typeface="Times New Roman" pitchFamily="18" charset="0"/>
              </a:rPr>
              <a:t>pass a polynomial of order ‘</a:t>
            </a:r>
            <a:r>
              <a:rPr lang="en-US" altLang="el-GR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n</a:t>
            </a:r>
            <a:r>
              <a:rPr lang="en-US" altLang="el-GR" sz="2400" dirty="0" smtClean="0">
                <a:cs typeface="Times New Roman" pitchFamily="18" charset="0"/>
              </a:rPr>
              <a:t>’ through the data </a:t>
            </a:r>
            <a:r>
              <a:rPr lang="en-US" altLang="el-GR" sz="2400" dirty="0" smtClean="0"/>
              <a:t>as given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400" dirty="0" smtClean="0"/>
              <a:t> below: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400" dirty="0" smtClean="0"/>
              <a:t>where </a:t>
            </a:r>
            <a:r>
              <a:rPr lang="en-US" altLang="el-GR" sz="2400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altLang="el-GR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altLang="el-GR" sz="2400" dirty="0" smtClean="0">
                <a:solidFill>
                  <a:schemeClr val="accent1">
                    <a:lumMod val="75000"/>
                  </a:schemeClr>
                </a:solidFill>
              </a:rPr>
              <a:t>, a</a:t>
            </a:r>
            <a:r>
              <a:rPr lang="en-US" altLang="el-GR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altLang="el-GR" sz="2400" dirty="0" smtClean="0">
                <a:solidFill>
                  <a:schemeClr val="accent1">
                    <a:lumMod val="75000"/>
                  </a:schemeClr>
                </a:solidFill>
              </a:rPr>
              <a:t>,………………. a</a:t>
            </a:r>
            <a:r>
              <a:rPr lang="en-US" altLang="el-GR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altLang="el-G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l-GR" sz="2400" dirty="0" smtClean="0"/>
              <a:t>are real constants.</a:t>
            </a:r>
          </a:p>
          <a:p>
            <a:pPr>
              <a:lnSpc>
                <a:spcPct val="90000"/>
              </a:lnSpc>
            </a:pPr>
            <a:r>
              <a:rPr lang="en-US" altLang="el-GR" sz="2400" dirty="0" smtClean="0"/>
              <a:t>Set up ‘n+1’ equations to find ‘n+1’ constants. </a:t>
            </a:r>
          </a:p>
          <a:p>
            <a:pPr>
              <a:lnSpc>
                <a:spcPct val="90000"/>
              </a:lnSpc>
            </a:pPr>
            <a:r>
              <a:rPr lang="en-US" altLang="el-GR" sz="2400" dirty="0" smtClean="0"/>
              <a:t>To find the value ‘</a:t>
            </a:r>
            <a:r>
              <a:rPr lang="en-US" altLang="el-GR" sz="2400" dirty="0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altLang="el-GR" sz="2400" dirty="0" smtClean="0"/>
              <a:t>’ at a given value of ‘</a:t>
            </a:r>
            <a:r>
              <a:rPr lang="en-US" altLang="el-GR" sz="2400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altLang="el-GR" sz="2400" dirty="0" smtClean="0"/>
              <a:t>’, simply substitute the value of ‘</a:t>
            </a:r>
            <a:r>
              <a:rPr lang="en-US" altLang="el-GR" sz="2400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altLang="el-GR" sz="2400" dirty="0" smtClean="0"/>
              <a:t>’ in the above polynomial.</a:t>
            </a:r>
            <a:endParaRPr lang="en-US" altLang="el-GR" sz="2400" baseline="-25000" dirty="0" smtClean="0"/>
          </a:p>
        </p:txBody>
      </p:sp>
      <p:graphicFrame>
        <p:nvGraphicFramePr>
          <p:cNvPr id="32774" name="Object 204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6509676"/>
              </p:ext>
            </p:extLst>
          </p:nvPr>
        </p:nvGraphicFramePr>
        <p:xfrm>
          <a:off x="1295400" y="2728912"/>
          <a:ext cx="63246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2" name="Equation" r:id="rId4" imgW="2070100" imgH="241300" progId="Equation.3">
                  <p:embed/>
                </p:oleObj>
              </mc:Choice>
              <mc:Fallback>
                <p:oleObj name="Equation" r:id="rId4" imgW="2070100" imgH="241300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28912"/>
                        <a:ext cx="6324600" cy="73818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72FA87-A3DF-4F2B-A498-B73E4D5EEA0B}" type="slidenum">
              <a:rPr lang="en-US" altLang="el-GR" sz="140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pPr eaLnBrk="1" hangingPunct="1"/>
              <a:t>50</a:t>
            </a:fld>
            <a:endParaRPr lang="en-US" altLang="el-GR" sz="140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Quadratic Interpolation (cont’d)</a:t>
            </a:r>
          </a:p>
        </p:txBody>
      </p:sp>
      <p:pic>
        <p:nvPicPr>
          <p:cNvPr id="7885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9753600" cy="454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AC838230-0EE1-4B62-BEB0-F06E5C3F5534}" type="slidenum">
              <a:rPr lang="en-US" altLang="el-GR"/>
              <a:pPr/>
              <a:t>51</a:t>
            </a:fld>
            <a:endParaRPr lang="en-US" altLang="el-GR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53375" cy="685800"/>
          </a:xfrm>
        </p:spPr>
        <p:txBody>
          <a:bodyPr/>
          <a:lstStyle/>
          <a:p>
            <a:r>
              <a:rPr lang="en-US" altLang="el-GR" dirty="0" smtClean="0"/>
              <a:t>Quadratic Interpolation (cont’d)</a:t>
            </a:r>
          </a:p>
        </p:txBody>
      </p:sp>
      <p:graphicFrame>
        <p:nvGraphicFramePr>
          <p:cNvPr id="79876" name="Object 10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4220639988"/>
              </p:ext>
            </p:extLst>
          </p:nvPr>
        </p:nvGraphicFramePr>
        <p:xfrm>
          <a:off x="542925" y="1371600"/>
          <a:ext cx="9809163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59" name="Document" r:id="rId4" imgW="5910051" imgH="1273548" progId="Word.Document.8">
                  <p:embed/>
                </p:oleObj>
              </mc:Choice>
              <mc:Fallback>
                <p:oleObj name="Document" r:id="rId4" imgW="5910051" imgH="1273548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1371600"/>
                        <a:ext cx="9809163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6263" y="3513138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omic Sans MS" panose="030F0702030302020204" pitchFamily="66" charset="0"/>
              </a:rPr>
              <a:t>The absolute relative approximate error          obtained between the results from the first order and second order polynomials</a:t>
            </a:r>
            <a:endParaRPr lang="el-GR" sz="1800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969933"/>
              </p:ext>
            </p:extLst>
          </p:nvPr>
        </p:nvGraphicFramePr>
        <p:xfrm>
          <a:off x="5356423" y="3525044"/>
          <a:ext cx="339329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60" name="Equation" r:id="rId6" imgW="241200" imgH="253800" progId="Equation.DSMT4">
                  <p:embed/>
                </p:oleObj>
              </mc:Choice>
              <mc:Fallback>
                <p:oleObj name="Equation" r:id="rId6" imgW="241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56423" y="3525044"/>
                        <a:ext cx="339329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926674"/>
              </p:ext>
            </p:extLst>
          </p:nvPr>
        </p:nvGraphicFramePr>
        <p:xfrm>
          <a:off x="2178990" y="4419600"/>
          <a:ext cx="5015560" cy="83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61" name="Equation" r:id="rId8" imgW="2603160" imgH="431640" progId="Equation.DSMT4">
                  <p:embed/>
                </p:oleObj>
              </mc:Choice>
              <mc:Fallback>
                <p:oleObj name="Equation" r:id="rId8" imgW="2603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78990" y="4419600"/>
                        <a:ext cx="5015560" cy="831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37538F74-1178-4BD3-95F4-4364329D353F}" type="slidenum">
              <a:rPr lang="en-US" altLang="el-GR"/>
              <a:pPr/>
              <a:t>52</a:t>
            </a:fld>
            <a:endParaRPr lang="en-US" altLang="el-GR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General Form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0" y="2144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768584"/>
              </p:ext>
            </p:extLst>
          </p:nvPr>
        </p:nvGraphicFramePr>
        <p:xfrm>
          <a:off x="990600" y="1460866"/>
          <a:ext cx="65532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2" name="Equation" r:id="rId4" imgW="2628900" imgH="228600" progId="Equation.3">
                  <p:embed/>
                </p:oleObj>
              </mc:Choice>
              <mc:Fallback>
                <p:oleObj name="Equation" r:id="rId4" imgW="26289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60866"/>
                        <a:ext cx="65532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2" name="Rectangle 7"/>
          <p:cNvSpPr>
            <a:spLocks noChangeArrowheads="1"/>
          </p:cNvSpPr>
          <p:nvPr/>
        </p:nvSpPr>
        <p:spPr bwMode="auto">
          <a:xfrm>
            <a:off x="914400" y="2098675"/>
            <a:ext cx="1289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2800" dirty="0">
                <a:latin typeface="Comic Sans MS" panose="030F0702030302020204" pitchFamily="66" charset="0"/>
                <a:cs typeface="Times New Roman" pitchFamily="18" charset="0"/>
              </a:rPr>
              <a:t>where</a:t>
            </a:r>
            <a:endParaRPr lang="en-US" altLang="el-GR" sz="2500" dirty="0">
              <a:latin typeface="Comic Sans MS" panose="030F0702030302020204" pitchFamily="66" charset="0"/>
            </a:endParaRPr>
          </a:p>
          <a:p>
            <a:pPr algn="l"/>
            <a:r>
              <a:rPr lang="en-US" altLang="el-GR" sz="1200" dirty="0">
                <a:latin typeface="Comic Sans MS" panose="030F0702030302020204" pitchFamily="66" charset="0"/>
                <a:cs typeface="Times New Roman" pitchFamily="18" charset="0"/>
              </a:rPr>
              <a:t>	     </a:t>
            </a:r>
            <a:endParaRPr lang="en-US" altLang="el-GR" dirty="0">
              <a:latin typeface="Comic Sans MS" panose="030F0702030302020204" pitchFamily="66" charset="0"/>
            </a:endParaRPr>
          </a:p>
        </p:txBody>
      </p:sp>
      <p:sp>
        <p:nvSpPr>
          <p:cNvPr id="80903" name="Rectangle 8"/>
          <p:cNvSpPr>
            <a:spLocks noChangeArrowheads="1"/>
          </p:cNvSpPr>
          <p:nvPr/>
        </p:nvSpPr>
        <p:spPr bwMode="auto">
          <a:xfrm>
            <a:off x="0" y="3059113"/>
            <a:ext cx="1327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	      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80904" name="Rectangle 9"/>
          <p:cNvSpPr>
            <a:spLocks noChangeArrowheads="1"/>
          </p:cNvSpPr>
          <p:nvPr/>
        </p:nvSpPr>
        <p:spPr bwMode="auto">
          <a:xfrm>
            <a:off x="0" y="3781425"/>
            <a:ext cx="1289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	     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80905" name="Rectangle 11"/>
          <p:cNvSpPr>
            <a:spLocks noChangeArrowheads="1"/>
          </p:cNvSpPr>
          <p:nvPr/>
        </p:nvSpPr>
        <p:spPr bwMode="auto">
          <a:xfrm>
            <a:off x="844550" y="4968945"/>
            <a:ext cx="17764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2800" dirty="0">
                <a:latin typeface="Comic Sans MS" panose="030F0702030302020204" pitchFamily="66" charset="0"/>
                <a:cs typeface="Times New Roman" pitchFamily="18" charset="0"/>
              </a:rPr>
              <a:t>Rewriting</a:t>
            </a:r>
            <a:endParaRPr lang="en-US" altLang="el-GR" sz="2500" dirty="0">
              <a:latin typeface="Comic Sans MS" panose="030F0702030302020204" pitchFamily="66" charset="0"/>
            </a:endParaRPr>
          </a:p>
          <a:p>
            <a:pPr algn="l"/>
            <a:r>
              <a:rPr lang="en-US" altLang="el-GR" sz="1200" dirty="0">
                <a:latin typeface="Comic Sans MS" panose="030F0702030302020204" pitchFamily="66" charset="0"/>
                <a:cs typeface="Times New Roman" pitchFamily="18" charset="0"/>
              </a:rPr>
              <a:t>	</a:t>
            </a:r>
            <a:endParaRPr lang="en-US" altLang="el-GR" dirty="0">
              <a:latin typeface="Comic Sans MS" panose="030F0702030302020204" pitchFamily="66" charset="0"/>
            </a:endParaRPr>
          </a:p>
        </p:txBody>
      </p:sp>
      <p:graphicFrame>
        <p:nvGraphicFramePr>
          <p:cNvPr id="809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285056"/>
              </p:ext>
            </p:extLst>
          </p:nvPr>
        </p:nvGraphicFramePr>
        <p:xfrm>
          <a:off x="838200" y="5605461"/>
          <a:ext cx="7467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3" name="Equation" r:id="rId6" imgW="3848100" imgH="228600" progId="Equation.DSMT4">
                  <p:embed/>
                </p:oleObj>
              </mc:Choice>
              <mc:Fallback>
                <p:oleObj name="Equation" r:id="rId6" imgW="38481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605461"/>
                        <a:ext cx="7467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07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49537"/>
            <a:ext cx="914400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97C1768D-5630-4F25-8FDC-965C48A82837}" type="slidenum">
              <a:rPr lang="en-US" altLang="el-GR"/>
              <a:pPr/>
              <a:t>53</a:t>
            </a:fld>
            <a:endParaRPr lang="en-US" altLang="el-G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General Form</a:t>
            </a:r>
          </a:p>
        </p:txBody>
      </p:sp>
      <p:graphicFrame>
        <p:nvGraphicFramePr>
          <p:cNvPr id="8192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347327"/>
              </p:ext>
            </p:extLst>
          </p:nvPr>
        </p:nvGraphicFramePr>
        <p:xfrm>
          <a:off x="312738" y="1447800"/>
          <a:ext cx="9890125" cy="383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2" name="Document" r:id="rId4" imgW="5910051" imgH="2289646" progId="Word.Document.8">
                  <p:embed/>
                </p:oleObj>
              </mc:Choice>
              <mc:Fallback>
                <p:oleObj name="Document" r:id="rId4" imgW="5910051" imgH="228964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447800"/>
                        <a:ext cx="9890125" cy="383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B3ED85FC-A4C3-4091-9001-A4FCE9F3765C}" type="slidenum">
              <a:rPr lang="en-US" altLang="el-GR"/>
              <a:pPr/>
              <a:t>54</a:t>
            </a:fld>
            <a:endParaRPr lang="en-US" altLang="el-GR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General form</a:t>
            </a:r>
          </a:p>
        </p:txBody>
      </p:sp>
      <p:graphicFrame>
        <p:nvGraphicFramePr>
          <p:cNvPr id="82948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767889"/>
              </p:ext>
            </p:extLst>
          </p:nvPr>
        </p:nvGraphicFramePr>
        <p:xfrm>
          <a:off x="228600" y="1371600"/>
          <a:ext cx="10266362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4" name="Document" r:id="rId3" imgW="5912129" imgH="965012" progId="Word.Document.8">
                  <p:embed/>
                </p:oleObj>
              </mc:Choice>
              <mc:Fallback>
                <p:oleObj name="Document" r:id="rId3" imgW="5912129" imgH="96501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10266362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407928"/>
              </p:ext>
            </p:extLst>
          </p:nvPr>
        </p:nvGraphicFramePr>
        <p:xfrm>
          <a:off x="914400" y="3449637"/>
          <a:ext cx="7010400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5" name="Document" r:id="rId5" imgW="5931170" imgH="2286142" progId="Word.Document.8">
                  <p:embed/>
                </p:oleObj>
              </mc:Choice>
              <mc:Fallback>
                <p:oleObj name="Document" r:id="rId5" imgW="5931170" imgH="2286142" progId="Word.Document.8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49637"/>
                        <a:ext cx="7010400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3C67B6D1-1CFF-4D87-8322-8F53B60D2942}" type="slidenum">
              <a:rPr lang="en-US" altLang="el-GR"/>
              <a:pPr/>
              <a:t>55</a:t>
            </a:fld>
            <a:endParaRPr lang="en-US" altLang="el-GR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93037" cy="454026"/>
          </a:xfrm>
        </p:spPr>
        <p:txBody>
          <a:bodyPr/>
          <a:lstStyle/>
          <a:p>
            <a:r>
              <a:rPr lang="en-US" altLang="el-GR" dirty="0" smtClean="0"/>
              <a:t>Example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884238"/>
            <a:ext cx="8153400" cy="144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400" dirty="0" smtClean="0"/>
              <a:t>   The upward velocity of a rocket is given as a function of time in Table 1. Find the velocity at </a:t>
            </a:r>
            <a:r>
              <a:rPr lang="en-US" altLang="el-GR" sz="2400" i="1" dirty="0" smtClean="0"/>
              <a:t>t</a:t>
            </a:r>
            <a:r>
              <a:rPr lang="en-US" altLang="el-GR" sz="2400" dirty="0" smtClean="0"/>
              <a:t>=16 seconds using the Newton Divided Difference method for cubic interpolation.</a:t>
            </a:r>
            <a:endParaRPr lang="en-US" altLang="el-GR" sz="24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000" dirty="0" smtClean="0"/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3974" name="Rectangle 5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2066925" y="2100263"/>
            <a:ext cx="609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83976" name="Picture 7" descr="fig3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57" y="2417763"/>
            <a:ext cx="38862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5704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824173"/>
              </p:ext>
            </p:extLst>
          </p:nvPr>
        </p:nvGraphicFramePr>
        <p:xfrm>
          <a:off x="533400" y="2484438"/>
          <a:ext cx="1676400" cy="28956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v(t)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m/s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227.04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362.78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517.35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602.97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901.67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4002" name="Rectangle 33"/>
          <p:cNvSpPr>
            <a:spLocks noChangeArrowheads="1"/>
          </p:cNvSpPr>
          <p:nvPr/>
        </p:nvSpPr>
        <p:spPr bwMode="auto">
          <a:xfrm>
            <a:off x="381001" y="5380038"/>
            <a:ext cx="22745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l-GR" sz="1600" dirty="0">
                <a:latin typeface="Comic Sans MS" panose="030F0702030302020204" pitchFamily="66" charset="0"/>
              </a:rPr>
              <a:t>Table 1:  Velocity as a </a:t>
            </a:r>
          </a:p>
          <a:p>
            <a:pPr eaLnBrk="1" hangingPunct="1"/>
            <a:r>
              <a:rPr lang="en-US" altLang="el-GR" sz="1600" dirty="0">
                <a:latin typeface="Comic Sans MS" panose="030F0702030302020204" pitchFamily="66" charset="0"/>
              </a:rPr>
              <a:t>function of time</a:t>
            </a:r>
          </a:p>
        </p:txBody>
      </p:sp>
      <p:sp>
        <p:nvSpPr>
          <p:cNvPr id="84003" name="Rectangle 34"/>
          <p:cNvSpPr>
            <a:spLocks noChangeArrowheads="1"/>
          </p:cNvSpPr>
          <p:nvPr/>
        </p:nvSpPr>
        <p:spPr bwMode="auto">
          <a:xfrm>
            <a:off x="2982827" y="5064085"/>
            <a:ext cx="36086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sz="1800" dirty="0">
                <a:latin typeface="Comic Sans MS" panose="030F0702030302020204" pitchFamily="66" charset="0"/>
              </a:rPr>
              <a:t>Figure 2: Velocity vs. time data </a:t>
            </a:r>
          </a:p>
          <a:p>
            <a:r>
              <a:rPr lang="en-US" altLang="el-GR" sz="1800" dirty="0">
                <a:latin typeface="Comic Sans MS" panose="030F0702030302020204" pitchFamily="66" charset="0"/>
              </a:rPr>
              <a:t>for the rocket example</a:t>
            </a:r>
          </a:p>
        </p:txBody>
      </p:sp>
      <p:pic>
        <p:nvPicPr>
          <p:cNvPr id="84004" name="Picture 37" descr="picture of ro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49" y="3048000"/>
            <a:ext cx="1848626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F452D1B-67A7-49A2-86F5-A0074A0B00E2}" type="slidenum">
              <a:rPr lang="en-US" altLang="el-GR" sz="140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pPr eaLnBrk="1" hangingPunct="1"/>
              <a:t>56</a:t>
            </a:fld>
            <a:endParaRPr lang="en-US" altLang="el-GR" sz="1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254001"/>
            <a:ext cx="8276251" cy="706437"/>
          </a:xfrm>
        </p:spPr>
        <p:txBody>
          <a:bodyPr/>
          <a:lstStyle/>
          <a:p>
            <a:r>
              <a:rPr lang="en-US" altLang="el-GR" dirty="0" smtClean="0"/>
              <a:t>Example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l-GR" smtClean="0"/>
              <a:t> 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584200" y="980171"/>
            <a:ext cx="754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dirty="0">
                <a:latin typeface="Comic Sans MS" panose="030F0702030302020204" pitchFamily="66" charset="0"/>
                <a:cs typeface="Times New Roman" pitchFamily="18" charset="0"/>
              </a:rPr>
              <a:t>The velocity profile is chosen as</a:t>
            </a:r>
            <a:endParaRPr lang="en-US" altLang="el-GR" sz="2100" dirty="0">
              <a:latin typeface="Comic Sans MS" panose="030F0702030302020204" pitchFamily="66" charset="0"/>
            </a:endParaRPr>
          </a:p>
          <a:p>
            <a:pPr algn="l"/>
            <a:r>
              <a:rPr lang="en-US" altLang="el-GR" sz="1200" dirty="0">
                <a:latin typeface="Comic Sans MS" panose="030F0702030302020204" pitchFamily="66" charset="0"/>
                <a:cs typeface="Times New Roman" pitchFamily="18" charset="0"/>
              </a:rPr>
              <a:t>	</a:t>
            </a:r>
            <a:endParaRPr lang="en-US" altLang="el-GR" dirty="0">
              <a:latin typeface="Comic Sans MS" panose="030F0702030302020204" pitchFamily="66" charset="0"/>
            </a:endParaRPr>
          </a:p>
        </p:txBody>
      </p:sp>
      <p:graphicFrame>
        <p:nvGraphicFramePr>
          <p:cNvPr id="849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473270"/>
              </p:ext>
            </p:extLst>
          </p:nvPr>
        </p:nvGraphicFramePr>
        <p:xfrm>
          <a:off x="738801" y="1524000"/>
          <a:ext cx="79248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3" name="Equation" r:id="rId3" imgW="3822700" imgH="228600" progId="Equation.3">
                  <p:embed/>
                </p:oleObj>
              </mc:Choice>
              <mc:Fallback>
                <p:oleObj name="Equation" r:id="rId3" imgW="38227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01" y="1524000"/>
                        <a:ext cx="79248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457200" y="2052786"/>
            <a:ext cx="8040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>
                <a:latin typeface="Comic Sans MS" panose="030F0702030302020204" pitchFamily="66" charset="0"/>
                <a:cs typeface="Times New Roman" pitchFamily="18" charset="0"/>
              </a:rPr>
              <a:t>we need to choose four data points that are closest to</a:t>
            </a:r>
            <a:r>
              <a:rPr lang="en-US" altLang="el-GR" sz="1200">
                <a:latin typeface="Comic Sans MS" panose="030F0702030302020204" pitchFamily="66" charset="0"/>
                <a:cs typeface="Times New Roman" pitchFamily="18" charset="0"/>
              </a:rPr>
              <a:t> </a:t>
            </a:r>
            <a:endParaRPr lang="en-US" altLang="el-GR">
              <a:latin typeface="Comic Sans MS" panose="030F0702030302020204" pitchFamily="66" charset="0"/>
            </a:endParaRPr>
          </a:p>
        </p:txBody>
      </p:sp>
      <p:graphicFrame>
        <p:nvGraphicFramePr>
          <p:cNvPr id="850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561463"/>
              </p:ext>
            </p:extLst>
          </p:nvPr>
        </p:nvGraphicFramePr>
        <p:xfrm>
          <a:off x="8371830" y="2129593"/>
          <a:ext cx="6572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4" name="Equation" r:id="rId5" imgW="393359" imgH="177646" progId="Equation.3">
                  <p:embed/>
                </p:oleObj>
              </mc:Choice>
              <mc:Fallback>
                <p:oleObj name="Equation" r:id="rId5" imgW="393359" imgH="17764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1830" y="2129593"/>
                        <a:ext cx="6572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289010"/>
              </p:ext>
            </p:extLst>
          </p:nvPr>
        </p:nvGraphicFramePr>
        <p:xfrm>
          <a:off x="584200" y="2628105"/>
          <a:ext cx="9604375" cy="371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5" name="Document" r:id="rId7" imgW="5914682" imgH="2285771" progId="Word.Document.8">
                  <p:embed/>
                </p:oleObj>
              </mc:Choice>
              <mc:Fallback>
                <p:oleObj name="Document" r:id="rId7" imgW="5914682" imgH="2285771" progId="Word.Document.8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2628105"/>
                        <a:ext cx="9604375" cy="371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3974D342-8011-433B-8AE4-E15F020ED18B}" type="slidenum">
              <a:rPr lang="en-US" altLang="el-GR"/>
              <a:pPr/>
              <a:t>57</a:t>
            </a:fld>
            <a:endParaRPr lang="en-US" altLang="el-GR" dirty="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Example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l-GR" smtClean="0"/>
              <a:t> </a:t>
            </a:r>
          </a:p>
        </p:txBody>
      </p:sp>
      <p:graphicFrame>
        <p:nvGraphicFramePr>
          <p:cNvPr id="860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674439"/>
              </p:ext>
            </p:extLst>
          </p:nvPr>
        </p:nvGraphicFramePr>
        <p:xfrm>
          <a:off x="736600" y="4492992"/>
          <a:ext cx="807720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7" name="Document" r:id="rId3" imgW="5285232" imgH="678180" progId="Word.Document.8">
                  <p:embed/>
                </p:oleObj>
              </mc:Choice>
              <mc:Fallback>
                <p:oleObj name="Document" r:id="rId3" imgW="5285232" imgH="67818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4492992"/>
                        <a:ext cx="8077200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298493"/>
              </p:ext>
            </p:extLst>
          </p:nvPr>
        </p:nvGraphicFramePr>
        <p:xfrm>
          <a:off x="400050" y="1317992"/>
          <a:ext cx="8459787" cy="320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8" name="Document" r:id="rId5" imgW="5829300" imgH="2193036" progId="Word.Document.8">
                  <p:embed/>
                </p:oleObj>
              </mc:Choice>
              <mc:Fallback>
                <p:oleObj name="Document" r:id="rId5" imgW="5829300" imgH="2193036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317992"/>
                        <a:ext cx="8459787" cy="320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036ED3A1-8AF2-45AA-9840-EF894B9EF6E0}" type="slidenum">
              <a:rPr lang="en-US" altLang="el-GR"/>
              <a:pPr/>
              <a:t>58</a:t>
            </a:fld>
            <a:endParaRPr lang="en-US" altLang="el-GR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Example</a:t>
            </a:r>
          </a:p>
        </p:txBody>
      </p:sp>
      <p:pic>
        <p:nvPicPr>
          <p:cNvPr id="87044" name="Picture 3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0042"/>
            <a:ext cx="8915400" cy="289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38200" y="445841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omic Sans MS" panose="030F0702030302020204" pitchFamily="66" charset="0"/>
              </a:rPr>
              <a:t>The absolute relative approximate error        obtained is</a:t>
            </a:r>
            <a:endParaRPr lang="el-GR" sz="1800" dirty="0">
              <a:latin typeface="Comic Sans MS" panose="030F0702030302020204" pitchFamily="66" charset="0"/>
            </a:endParaRPr>
          </a:p>
        </p:txBody>
      </p:sp>
      <p:graphicFrame>
        <p:nvGraphicFramePr>
          <p:cNvPr id="46" name="Αντικείμενο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601314"/>
              </p:ext>
            </p:extLst>
          </p:nvPr>
        </p:nvGraphicFramePr>
        <p:xfrm>
          <a:off x="5943600" y="4434177"/>
          <a:ext cx="339329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3" name="Equation" r:id="rId4" imgW="241200" imgH="253800" progId="Equation.DSMT4">
                  <p:embed/>
                </p:oleObj>
              </mc:Choice>
              <mc:Fallback>
                <p:oleObj name="Equation" r:id="rId4" imgW="241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3600" y="4434177"/>
                        <a:ext cx="339329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Αντικείμενο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093735"/>
              </p:ext>
            </p:extLst>
          </p:nvPr>
        </p:nvGraphicFramePr>
        <p:xfrm>
          <a:off x="2209800" y="5000838"/>
          <a:ext cx="51625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4" name="Equation" r:id="rId6" imgW="2679480" imgH="431640" progId="Equation.DSMT4">
                  <p:embed/>
                </p:oleObj>
              </mc:Choice>
              <mc:Fallback>
                <p:oleObj name="Equation" r:id="rId6" imgW="2679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9800" y="5000838"/>
                        <a:ext cx="516255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D32A6577-7D12-416E-B221-AEF5408611BA}" type="slidenum">
              <a:rPr lang="en-US" altLang="el-GR"/>
              <a:pPr/>
              <a:t>59</a:t>
            </a:fld>
            <a:endParaRPr lang="en-US" altLang="el-GR"/>
          </a:p>
        </p:txBody>
      </p:sp>
      <p:sp>
        <p:nvSpPr>
          <p:cNvPr id="880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Comparison Table</a:t>
            </a:r>
          </a:p>
        </p:txBody>
      </p:sp>
      <p:graphicFrame>
        <p:nvGraphicFramePr>
          <p:cNvPr id="88068" name="Object 102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772840"/>
              </p:ext>
            </p:extLst>
          </p:nvPr>
        </p:nvGraphicFramePr>
        <p:xfrm>
          <a:off x="-860425" y="1903413"/>
          <a:ext cx="10536238" cy="357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6" name="Document" r:id="rId4" imgW="5616290" imgH="1906356" progId="Word.Document.8">
                  <p:embed/>
                </p:oleObj>
              </mc:Choice>
              <mc:Fallback>
                <p:oleObj name="Document" r:id="rId4" imgW="5616290" imgH="1906356" progId="Word.Document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60425" y="1903413"/>
                        <a:ext cx="10536238" cy="357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0DA237C2-5993-4F92-86F9-5265929EB7A1}" type="slidenum">
              <a:rPr lang="en-US" altLang="el-GR"/>
              <a:pPr/>
              <a:t>6</a:t>
            </a:fld>
            <a:endParaRPr lang="en-US" altLang="el-GR" dirty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0288" y="533400"/>
            <a:ext cx="5167312" cy="685800"/>
          </a:xfrm>
        </p:spPr>
        <p:txBody>
          <a:bodyPr/>
          <a:lstStyle/>
          <a:p>
            <a:pPr algn="l"/>
            <a:r>
              <a:rPr lang="en-US" altLang="el-GR" dirty="0" smtClean="0"/>
              <a:t> Example 1</a:t>
            </a:r>
          </a:p>
        </p:txBody>
      </p:sp>
      <p:sp>
        <p:nvSpPr>
          <p:cNvPr id="3379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133600" y="1219200"/>
            <a:ext cx="6553200" cy="1371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200" dirty="0" smtClean="0"/>
              <a:t>   The upward velocity of a rocket is given as a function of time in Table 1.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l-GR" sz="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200" dirty="0" smtClean="0"/>
              <a:t>	Find the velocity at </a:t>
            </a:r>
            <a:r>
              <a:rPr lang="en-US" altLang="el-GR" sz="2200" i="1" dirty="0" smtClean="0"/>
              <a:t>t</a:t>
            </a:r>
            <a:r>
              <a:rPr lang="en-US" altLang="el-GR" sz="2200" dirty="0" smtClean="0"/>
              <a:t>=16 seconds using the direct method for linear interpolation.</a:t>
            </a:r>
            <a:endParaRPr lang="en-US" altLang="el-GR" sz="22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200" dirty="0" smtClean="0"/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3799" name="Rectangle 16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2066925" y="2100263"/>
            <a:ext cx="609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215149" name="Group 109"/>
          <p:cNvGraphicFramePr>
            <a:graphicFrameLocks noGrp="1"/>
          </p:cNvGraphicFramePr>
          <p:nvPr/>
        </p:nvGraphicFramePr>
        <p:xfrm>
          <a:off x="1524000" y="3581400"/>
          <a:ext cx="1905000" cy="2717799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3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227.04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362.78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517.35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602.97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901.67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3827" name="Rectangle 101"/>
          <p:cNvSpPr>
            <a:spLocks noChangeArrowheads="1"/>
          </p:cNvSpPr>
          <p:nvPr/>
        </p:nvSpPr>
        <p:spPr bwMode="auto">
          <a:xfrm>
            <a:off x="381000" y="2819400"/>
            <a:ext cx="3790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altLang="el-GR" sz="1800" b="1" dirty="0">
                <a:latin typeface="Comic Sans MS" panose="030F0702030302020204" pitchFamily="66" charset="0"/>
              </a:rPr>
              <a:t>Table 1 </a:t>
            </a:r>
            <a:r>
              <a:rPr lang="en-US" altLang="el-GR" sz="1800" dirty="0">
                <a:latin typeface="Comic Sans MS" panose="030F0702030302020204" pitchFamily="66" charset="0"/>
              </a:rPr>
              <a:t>Velocity as a function 	of time.</a:t>
            </a:r>
          </a:p>
        </p:txBody>
      </p:sp>
      <p:sp>
        <p:nvSpPr>
          <p:cNvPr id="33828" name="Rectangle 102"/>
          <p:cNvSpPr>
            <a:spLocks noChangeArrowheads="1"/>
          </p:cNvSpPr>
          <p:nvPr/>
        </p:nvSpPr>
        <p:spPr bwMode="auto">
          <a:xfrm>
            <a:off x="4343400" y="5867400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800" b="1" dirty="0">
                <a:latin typeface="Comic Sans MS" panose="030F0702030302020204" pitchFamily="66" charset="0"/>
              </a:rPr>
              <a:t>Figure 2</a:t>
            </a:r>
            <a:r>
              <a:rPr lang="en-US" altLang="el-GR" sz="1800" dirty="0">
                <a:latin typeface="Comic Sans MS" panose="030F0702030302020204" pitchFamily="66" charset="0"/>
              </a:rPr>
              <a:t> Velocity vs. time data for the 	rocket example</a:t>
            </a:r>
          </a:p>
        </p:txBody>
      </p:sp>
      <p:pic>
        <p:nvPicPr>
          <p:cNvPr id="33829" name="Picture 103" descr="picture of ro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16906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830" name="Object 0"/>
          <p:cNvGraphicFramePr>
            <a:graphicFrameLocks noChangeAspect="1"/>
          </p:cNvGraphicFramePr>
          <p:nvPr/>
        </p:nvGraphicFramePr>
        <p:xfrm>
          <a:off x="1733550" y="3657600"/>
          <a:ext cx="43656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7" name="Equation" r:id="rId5" imgW="304536" imgH="215713" progId="Equation.3">
                  <p:embed/>
                </p:oleObj>
              </mc:Choice>
              <mc:Fallback>
                <p:oleObj name="Equation" r:id="rId5" imgW="304536" imgH="215713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3657600"/>
                        <a:ext cx="436563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1" name="Object 1"/>
          <p:cNvGraphicFramePr>
            <a:graphicFrameLocks noChangeAspect="1"/>
          </p:cNvGraphicFramePr>
          <p:nvPr/>
        </p:nvGraphicFramePr>
        <p:xfrm>
          <a:off x="2522538" y="3657600"/>
          <a:ext cx="9080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8" name="Equation" r:id="rId7" imgW="634449" imgH="215713" progId="Equation.3">
                  <p:embed/>
                </p:oleObj>
              </mc:Choice>
              <mc:Fallback>
                <p:oleObj name="Equation" r:id="rId7" imgW="634449" imgH="2157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3657600"/>
                        <a:ext cx="9080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32" name="Picture 2" descr="mws_gen_inp_txt_direct_Fig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39655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513447F5-4179-4028-BF69-990F16334EFD}" type="slidenum">
              <a:rPr lang="en-US" altLang="el-GR"/>
              <a:pPr/>
              <a:t>60</a:t>
            </a:fld>
            <a:endParaRPr lang="en-US" altLang="el-GR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Distance from Velocity Profile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4967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l-GR" sz="2000" dirty="0" smtClean="0"/>
              <a:t>Find the distance covered by the rocket from </a:t>
            </a:r>
            <a:r>
              <a:rPr lang="en-US" altLang="el-GR" sz="2000" i="1" dirty="0" smtClean="0"/>
              <a:t>t</a:t>
            </a:r>
            <a:r>
              <a:rPr lang="en-US" altLang="el-GR" sz="2000" dirty="0" smtClean="0"/>
              <a:t>=11s to </a:t>
            </a:r>
            <a:r>
              <a:rPr lang="en-US" altLang="el-GR" sz="2000" i="1" dirty="0" smtClean="0"/>
              <a:t>t</a:t>
            </a:r>
            <a:r>
              <a:rPr lang="en-US" altLang="el-GR" sz="2000" dirty="0" smtClean="0"/>
              <a:t>=16s ?</a:t>
            </a:r>
          </a:p>
          <a:p>
            <a:pPr>
              <a:buFont typeface="Wingdings" pitchFamily="2" charset="2"/>
              <a:buNone/>
            </a:pPr>
            <a:endParaRPr lang="en-US" altLang="el-GR" dirty="0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15925" y="3430589"/>
            <a:ext cx="6134101" cy="3379789"/>
            <a:chOff x="262" y="2161"/>
            <a:chExt cx="3864" cy="212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62" y="2161"/>
              <a:ext cx="99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500" y="2494"/>
              <a:ext cx="14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So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734" y="2505"/>
              <a:ext cx="8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605" y="2824"/>
              <a:ext cx="11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734" y="2779"/>
              <a:ext cx="10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886" y="2779"/>
              <a:ext cx="10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084" y="2779"/>
              <a:ext cx="10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(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228" y="2779"/>
              <a:ext cx="10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517" y="2779"/>
              <a:ext cx="10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(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593" y="2779"/>
              <a:ext cx="10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289" y="2817"/>
              <a:ext cx="12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=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939" y="2817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380" y="2725"/>
              <a:ext cx="1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16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380" y="2991"/>
              <a:ext cx="1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114" y="2824"/>
              <a:ext cx="19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765" y="2824"/>
              <a:ext cx="19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16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1631" y="2824"/>
              <a:ext cx="16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548" y="2824"/>
              <a:ext cx="9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457" y="2824"/>
              <a:ext cx="11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1038" y="2824"/>
              <a:ext cx="10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689" y="2824"/>
              <a:ext cx="10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1753" y="2824"/>
              <a:ext cx="8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605" y="3257"/>
              <a:ext cx="8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970" y="3257"/>
              <a:ext cx="35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  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3821" y="3257"/>
              <a:ext cx="16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3677" y="3257"/>
              <a:ext cx="9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2947" y="3257"/>
              <a:ext cx="9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2392" y="3257"/>
              <a:ext cx="9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3775" y="3257"/>
              <a:ext cx="9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3251" y="3257"/>
              <a:ext cx="53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0054347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3220" y="3257"/>
              <a:ext cx="8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3160" y="3257"/>
              <a:ext cx="12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2643" y="3257"/>
              <a:ext cx="39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13204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2612" y="3257"/>
              <a:ext cx="8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2551" y="3257"/>
              <a:ext cx="12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2217" y="3257"/>
              <a:ext cx="25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265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2186" y="3257"/>
              <a:ext cx="8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2065" y="3257"/>
              <a:ext cx="19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715" y="3257"/>
              <a:ext cx="32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2541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1685" y="3257"/>
              <a:ext cx="8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1624" y="3257"/>
              <a:ext cx="12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1464" y="3257"/>
              <a:ext cx="9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3730" y="3242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8"/>
            <p:cNvSpPr>
              <a:spLocks noChangeArrowheads="1"/>
            </p:cNvSpPr>
            <p:nvPr/>
          </p:nvSpPr>
          <p:spPr bwMode="auto">
            <a:xfrm>
              <a:off x="2992" y="3242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9"/>
            <p:cNvSpPr>
              <a:spLocks noChangeArrowheads="1"/>
            </p:cNvSpPr>
            <p:nvPr/>
          </p:nvSpPr>
          <p:spPr bwMode="auto">
            <a:xfrm>
              <a:off x="1388" y="3158"/>
              <a:ext cx="1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16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50"/>
            <p:cNvSpPr>
              <a:spLocks noChangeArrowheads="1"/>
            </p:cNvSpPr>
            <p:nvPr/>
          </p:nvSpPr>
          <p:spPr bwMode="auto">
            <a:xfrm>
              <a:off x="1388" y="3424"/>
              <a:ext cx="1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3068" y="3250"/>
              <a:ext cx="13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2"/>
            <p:cNvSpPr>
              <a:spLocks noChangeArrowheads="1"/>
            </p:cNvSpPr>
            <p:nvPr/>
          </p:nvSpPr>
          <p:spPr bwMode="auto">
            <a:xfrm>
              <a:off x="2460" y="3250"/>
              <a:ext cx="13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1974" y="3250"/>
              <a:ext cx="13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4"/>
            <p:cNvSpPr>
              <a:spLocks noChangeArrowheads="1"/>
            </p:cNvSpPr>
            <p:nvPr/>
          </p:nvSpPr>
          <p:spPr bwMode="auto">
            <a:xfrm>
              <a:off x="1533" y="3250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5"/>
            <p:cNvSpPr>
              <a:spLocks noChangeArrowheads="1"/>
            </p:cNvSpPr>
            <p:nvPr/>
          </p:nvSpPr>
          <p:spPr bwMode="auto">
            <a:xfrm>
              <a:off x="1289" y="3250"/>
              <a:ext cx="12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=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3943" y="3257"/>
              <a:ext cx="8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8"/>
            <p:cNvSpPr>
              <a:spLocks noChangeArrowheads="1"/>
            </p:cNvSpPr>
            <p:nvPr/>
          </p:nvSpPr>
          <p:spPr bwMode="auto">
            <a:xfrm>
              <a:off x="605" y="3712"/>
              <a:ext cx="8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970" y="3712"/>
              <a:ext cx="35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  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Line 60"/>
            <p:cNvSpPr>
              <a:spLocks noChangeShapeType="1"/>
            </p:cNvSpPr>
            <p:nvPr/>
          </p:nvSpPr>
          <p:spPr bwMode="auto">
            <a:xfrm>
              <a:off x="2361" y="3796"/>
              <a:ext cx="1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0" name="Line 61"/>
            <p:cNvSpPr>
              <a:spLocks noChangeShapeType="1"/>
            </p:cNvSpPr>
            <p:nvPr/>
          </p:nvSpPr>
          <p:spPr bwMode="auto">
            <a:xfrm>
              <a:off x="3008" y="3796"/>
              <a:ext cx="10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1" name="Line 62"/>
            <p:cNvSpPr>
              <a:spLocks noChangeShapeType="1"/>
            </p:cNvSpPr>
            <p:nvPr/>
          </p:nvSpPr>
          <p:spPr bwMode="auto">
            <a:xfrm>
              <a:off x="3775" y="3796"/>
              <a:ext cx="1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2" name="Rectangle 63"/>
            <p:cNvSpPr>
              <a:spLocks noChangeArrowheads="1"/>
            </p:cNvSpPr>
            <p:nvPr/>
          </p:nvSpPr>
          <p:spPr bwMode="auto">
            <a:xfrm>
              <a:off x="3943" y="3583"/>
              <a:ext cx="1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16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4"/>
            <p:cNvSpPr>
              <a:spLocks noChangeArrowheads="1"/>
            </p:cNvSpPr>
            <p:nvPr/>
          </p:nvSpPr>
          <p:spPr bwMode="auto">
            <a:xfrm>
              <a:off x="3943" y="3887"/>
              <a:ext cx="1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088" name="Rectangle 65"/>
            <p:cNvSpPr>
              <a:spLocks noChangeArrowheads="1"/>
            </p:cNvSpPr>
            <p:nvPr/>
          </p:nvSpPr>
          <p:spPr bwMode="auto">
            <a:xfrm>
              <a:off x="3829" y="3621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089" name="Rectangle 66"/>
            <p:cNvSpPr>
              <a:spLocks noChangeArrowheads="1"/>
            </p:cNvSpPr>
            <p:nvPr/>
          </p:nvSpPr>
          <p:spPr bwMode="auto">
            <a:xfrm>
              <a:off x="3061" y="3621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095" name="Rectangle 67"/>
            <p:cNvSpPr>
              <a:spLocks noChangeArrowheads="1"/>
            </p:cNvSpPr>
            <p:nvPr/>
          </p:nvSpPr>
          <p:spPr bwMode="auto">
            <a:xfrm>
              <a:off x="2422" y="3621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096" name="Rectangle 68"/>
            <p:cNvSpPr>
              <a:spLocks noChangeArrowheads="1"/>
            </p:cNvSpPr>
            <p:nvPr/>
          </p:nvSpPr>
          <p:spPr bwMode="auto">
            <a:xfrm>
              <a:off x="3798" y="3804"/>
              <a:ext cx="12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097" name="Rectangle 69"/>
            <p:cNvSpPr>
              <a:spLocks noChangeArrowheads="1"/>
            </p:cNvSpPr>
            <p:nvPr/>
          </p:nvSpPr>
          <p:spPr bwMode="auto">
            <a:xfrm>
              <a:off x="3327" y="3712"/>
              <a:ext cx="53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0054347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098" name="Rectangle 70"/>
            <p:cNvSpPr>
              <a:spLocks noChangeArrowheads="1"/>
            </p:cNvSpPr>
            <p:nvPr/>
          </p:nvSpPr>
          <p:spPr bwMode="auto">
            <a:xfrm>
              <a:off x="3296" y="3712"/>
              <a:ext cx="8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099" name="Rectangle 71"/>
            <p:cNvSpPr>
              <a:spLocks noChangeArrowheads="1"/>
            </p:cNvSpPr>
            <p:nvPr/>
          </p:nvSpPr>
          <p:spPr bwMode="auto">
            <a:xfrm>
              <a:off x="3236" y="3712"/>
              <a:ext cx="12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00" name="Rectangle 72"/>
            <p:cNvSpPr>
              <a:spLocks noChangeArrowheads="1"/>
            </p:cNvSpPr>
            <p:nvPr/>
          </p:nvSpPr>
          <p:spPr bwMode="auto">
            <a:xfrm>
              <a:off x="3038" y="3804"/>
              <a:ext cx="12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01" name="Rectangle 73"/>
            <p:cNvSpPr>
              <a:spLocks noChangeArrowheads="1"/>
            </p:cNvSpPr>
            <p:nvPr/>
          </p:nvSpPr>
          <p:spPr bwMode="auto">
            <a:xfrm>
              <a:off x="2688" y="3712"/>
              <a:ext cx="39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13204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02" name="Rectangle 74"/>
            <p:cNvSpPr>
              <a:spLocks noChangeArrowheads="1"/>
            </p:cNvSpPr>
            <p:nvPr/>
          </p:nvSpPr>
          <p:spPr bwMode="auto">
            <a:xfrm>
              <a:off x="2658" y="3712"/>
              <a:ext cx="8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03" name="Rectangle 75"/>
            <p:cNvSpPr>
              <a:spLocks noChangeArrowheads="1"/>
            </p:cNvSpPr>
            <p:nvPr/>
          </p:nvSpPr>
          <p:spPr bwMode="auto">
            <a:xfrm>
              <a:off x="2597" y="3712"/>
              <a:ext cx="12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04" name="Rectangle 76"/>
            <p:cNvSpPr>
              <a:spLocks noChangeArrowheads="1"/>
            </p:cNvSpPr>
            <p:nvPr/>
          </p:nvSpPr>
          <p:spPr bwMode="auto">
            <a:xfrm>
              <a:off x="2392" y="3804"/>
              <a:ext cx="12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05" name="Rectangle 77"/>
            <p:cNvSpPr>
              <a:spLocks noChangeArrowheads="1"/>
            </p:cNvSpPr>
            <p:nvPr/>
          </p:nvSpPr>
          <p:spPr bwMode="auto">
            <a:xfrm>
              <a:off x="2164" y="3712"/>
              <a:ext cx="25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265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06" name="Rectangle 78"/>
            <p:cNvSpPr>
              <a:spLocks noChangeArrowheads="1"/>
            </p:cNvSpPr>
            <p:nvPr/>
          </p:nvSpPr>
          <p:spPr bwMode="auto">
            <a:xfrm>
              <a:off x="2133" y="3712"/>
              <a:ext cx="8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07" name="Rectangle 79"/>
            <p:cNvSpPr>
              <a:spLocks noChangeArrowheads="1"/>
            </p:cNvSpPr>
            <p:nvPr/>
          </p:nvSpPr>
          <p:spPr bwMode="auto">
            <a:xfrm>
              <a:off x="2012" y="3712"/>
              <a:ext cx="19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08" name="Rectangle 80"/>
            <p:cNvSpPr>
              <a:spLocks noChangeArrowheads="1"/>
            </p:cNvSpPr>
            <p:nvPr/>
          </p:nvSpPr>
          <p:spPr bwMode="auto">
            <a:xfrm>
              <a:off x="1624" y="3712"/>
              <a:ext cx="32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2541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09" name="Rectangle 81"/>
            <p:cNvSpPr>
              <a:spLocks noChangeArrowheads="1"/>
            </p:cNvSpPr>
            <p:nvPr/>
          </p:nvSpPr>
          <p:spPr bwMode="auto">
            <a:xfrm>
              <a:off x="1593" y="3712"/>
              <a:ext cx="8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10" name="Rectangle 82"/>
            <p:cNvSpPr>
              <a:spLocks noChangeArrowheads="1"/>
            </p:cNvSpPr>
            <p:nvPr/>
          </p:nvSpPr>
          <p:spPr bwMode="auto">
            <a:xfrm>
              <a:off x="1533" y="3712"/>
              <a:ext cx="12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17" name="Rectangle 89"/>
            <p:cNvSpPr>
              <a:spLocks noChangeArrowheads="1"/>
            </p:cNvSpPr>
            <p:nvPr/>
          </p:nvSpPr>
          <p:spPr bwMode="auto">
            <a:xfrm>
              <a:off x="3144" y="3705"/>
              <a:ext cx="13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18" name="Rectangle 90"/>
            <p:cNvSpPr>
              <a:spLocks noChangeArrowheads="1"/>
            </p:cNvSpPr>
            <p:nvPr/>
          </p:nvSpPr>
          <p:spPr bwMode="auto">
            <a:xfrm>
              <a:off x="2506" y="3705"/>
              <a:ext cx="13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19" name="Rectangle 91"/>
            <p:cNvSpPr>
              <a:spLocks noChangeArrowheads="1"/>
            </p:cNvSpPr>
            <p:nvPr/>
          </p:nvSpPr>
          <p:spPr bwMode="auto">
            <a:xfrm>
              <a:off x="1920" y="3705"/>
              <a:ext cx="13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20" name="Rectangle 92"/>
            <p:cNvSpPr>
              <a:spLocks noChangeArrowheads="1"/>
            </p:cNvSpPr>
            <p:nvPr/>
          </p:nvSpPr>
          <p:spPr bwMode="auto">
            <a:xfrm>
              <a:off x="1441" y="3705"/>
              <a:ext cx="11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21" name="Rectangle 93"/>
            <p:cNvSpPr>
              <a:spLocks noChangeArrowheads="1"/>
            </p:cNvSpPr>
            <p:nvPr/>
          </p:nvSpPr>
          <p:spPr bwMode="auto">
            <a:xfrm>
              <a:off x="1289" y="3705"/>
              <a:ext cx="12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=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22" name="Rectangle 94"/>
            <p:cNvSpPr>
              <a:spLocks noChangeArrowheads="1"/>
            </p:cNvSpPr>
            <p:nvPr/>
          </p:nvSpPr>
          <p:spPr bwMode="auto">
            <a:xfrm>
              <a:off x="3775" y="3636"/>
              <a:ext cx="9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23" name="Rectangle 95"/>
            <p:cNvSpPr>
              <a:spLocks noChangeArrowheads="1"/>
            </p:cNvSpPr>
            <p:nvPr/>
          </p:nvSpPr>
          <p:spPr bwMode="auto">
            <a:xfrm>
              <a:off x="3015" y="3636"/>
              <a:ext cx="9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24" name="Rectangle 96"/>
            <p:cNvSpPr>
              <a:spLocks noChangeArrowheads="1"/>
            </p:cNvSpPr>
            <p:nvPr/>
          </p:nvSpPr>
          <p:spPr bwMode="auto">
            <a:xfrm>
              <a:off x="2369" y="3636"/>
              <a:ext cx="9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25" name="Rectangle 97"/>
            <p:cNvSpPr>
              <a:spLocks noChangeArrowheads="1"/>
            </p:cNvSpPr>
            <p:nvPr/>
          </p:nvSpPr>
          <p:spPr bwMode="auto">
            <a:xfrm>
              <a:off x="1859" y="3712"/>
              <a:ext cx="9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26" name="Rectangle 98"/>
            <p:cNvSpPr>
              <a:spLocks noChangeArrowheads="1"/>
            </p:cNvSpPr>
            <p:nvPr/>
          </p:nvSpPr>
          <p:spPr bwMode="auto">
            <a:xfrm>
              <a:off x="4042" y="3712"/>
              <a:ext cx="8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27" name="Rectangle 99"/>
            <p:cNvSpPr>
              <a:spLocks noChangeArrowheads="1"/>
            </p:cNvSpPr>
            <p:nvPr/>
          </p:nvSpPr>
          <p:spPr bwMode="auto">
            <a:xfrm>
              <a:off x="970" y="4107"/>
              <a:ext cx="35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  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28" name="Rectangle 100"/>
            <p:cNvSpPr>
              <a:spLocks noChangeArrowheads="1"/>
            </p:cNvSpPr>
            <p:nvPr/>
          </p:nvSpPr>
          <p:spPr bwMode="auto">
            <a:xfrm>
              <a:off x="1647" y="4107"/>
              <a:ext cx="9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el-GR" altLang="el-GR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9129" name="Rectangle 101"/>
            <p:cNvSpPr>
              <a:spLocks noChangeArrowheads="1"/>
            </p:cNvSpPr>
            <p:nvPr/>
          </p:nvSpPr>
          <p:spPr bwMode="auto">
            <a:xfrm>
              <a:off x="1616" y="4107"/>
              <a:ext cx="8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30" name="Rectangle 102"/>
            <p:cNvSpPr>
              <a:spLocks noChangeArrowheads="1"/>
            </p:cNvSpPr>
            <p:nvPr/>
          </p:nvSpPr>
          <p:spPr bwMode="auto">
            <a:xfrm>
              <a:off x="1380" y="4107"/>
              <a:ext cx="32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1605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31" name="Rectangle 103"/>
            <p:cNvSpPr>
              <a:spLocks noChangeArrowheads="1"/>
            </p:cNvSpPr>
            <p:nvPr/>
          </p:nvSpPr>
          <p:spPr bwMode="auto">
            <a:xfrm>
              <a:off x="1289" y="4100"/>
              <a:ext cx="12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=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32" name="Rectangle 104"/>
            <p:cNvSpPr>
              <a:spLocks noChangeArrowheads="1"/>
            </p:cNvSpPr>
            <p:nvPr/>
          </p:nvSpPr>
          <p:spPr bwMode="auto">
            <a:xfrm>
              <a:off x="1753" y="4107"/>
              <a:ext cx="8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9133" name="Group 107"/>
          <p:cNvGrpSpPr>
            <a:grpSpLocks noChangeAspect="1"/>
          </p:cNvGrpSpPr>
          <p:nvPr/>
        </p:nvGrpSpPr>
        <p:grpSpPr bwMode="auto">
          <a:xfrm>
            <a:off x="-76200" y="1940521"/>
            <a:ext cx="9144000" cy="1341438"/>
            <a:chOff x="0" y="1719"/>
            <a:chExt cx="5760" cy="845"/>
          </a:xfrm>
        </p:grpSpPr>
        <p:sp>
          <p:nvSpPr>
            <p:cNvPr id="89134" name="AutoShape 106"/>
            <p:cNvSpPr>
              <a:spLocks noChangeAspect="1" noChangeArrowheads="1" noTextEdit="1"/>
            </p:cNvSpPr>
            <p:nvPr/>
          </p:nvSpPr>
          <p:spPr bwMode="auto">
            <a:xfrm>
              <a:off x="0" y="1728"/>
              <a:ext cx="5760" cy="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9135" name="Rectangle 108"/>
            <p:cNvSpPr>
              <a:spLocks noChangeArrowheads="1"/>
            </p:cNvSpPr>
            <p:nvPr/>
          </p:nvSpPr>
          <p:spPr bwMode="auto">
            <a:xfrm>
              <a:off x="885" y="1846"/>
              <a:ext cx="175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36" name="Rectangle 109"/>
            <p:cNvSpPr>
              <a:spLocks noChangeArrowheads="1"/>
            </p:cNvSpPr>
            <p:nvPr/>
          </p:nvSpPr>
          <p:spPr bwMode="auto">
            <a:xfrm>
              <a:off x="3926" y="1965"/>
              <a:ext cx="12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37" name="Rectangle 110"/>
            <p:cNvSpPr>
              <a:spLocks noChangeArrowheads="1"/>
            </p:cNvSpPr>
            <p:nvPr/>
          </p:nvSpPr>
          <p:spPr bwMode="auto">
            <a:xfrm>
              <a:off x="3779" y="1965"/>
              <a:ext cx="23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38" name="Rectangle 111"/>
            <p:cNvSpPr>
              <a:spLocks noChangeArrowheads="1"/>
            </p:cNvSpPr>
            <p:nvPr/>
          </p:nvSpPr>
          <p:spPr bwMode="auto">
            <a:xfrm>
              <a:off x="3493" y="1965"/>
              <a:ext cx="175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39" name="Rectangle 112"/>
            <p:cNvSpPr>
              <a:spLocks noChangeArrowheads="1"/>
            </p:cNvSpPr>
            <p:nvPr/>
          </p:nvSpPr>
          <p:spPr bwMode="auto">
            <a:xfrm>
              <a:off x="3345" y="1965"/>
              <a:ext cx="23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15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40" name="Rectangle 113"/>
            <p:cNvSpPr>
              <a:spLocks noChangeArrowheads="1"/>
            </p:cNvSpPr>
            <p:nvPr/>
          </p:nvSpPr>
          <p:spPr bwMode="auto">
            <a:xfrm>
              <a:off x="3078" y="1965"/>
              <a:ext cx="175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41" name="Rectangle 114"/>
            <p:cNvSpPr>
              <a:spLocks noChangeArrowheads="1"/>
            </p:cNvSpPr>
            <p:nvPr/>
          </p:nvSpPr>
          <p:spPr bwMode="auto">
            <a:xfrm>
              <a:off x="2931" y="1965"/>
              <a:ext cx="23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42" name="Rectangle 115"/>
            <p:cNvSpPr>
              <a:spLocks noChangeArrowheads="1"/>
            </p:cNvSpPr>
            <p:nvPr/>
          </p:nvSpPr>
          <p:spPr bwMode="auto">
            <a:xfrm>
              <a:off x="2710" y="1965"/>
              <a:ext cx="12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43" name="Rectangle 116"/>
            <p:cNvSpPr>
              <a:spLocks noChangeArrowheads="1"/>
            </p:cNvSpPr>
            <p:nvPr/>
          </p:nvSpPr>
          <p:spPr bwMode="auto">
            <a:xfrm>
              <a:off x="2442" y="1965"/>
              <a:ext cx="23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44" name="Rectangle 117"/>
            <p:cNvSpPr>
              <a:spLocks noChangeArrowheads="1"/>
            </p:cNvSpPr>
            <p:nvPr/>
          </p:nvSpPr>
          <p:spPr bwMode="auto">
            <a:xfrm>
              <a:off x="2359" y="1965"/>
              <a:ext cx="14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*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45" name="Rectangle 118"/>
            <p:cNvSpPr>
              <a:spLocks noChangeArrowheads="1"/>
            </p:cNvSpPr>
            <p:nvPr/>
          </p:nvSpPr>
          <p:spPr bwMode="auto">
            <a:xfrm>
              <a:off x="2046" y="1965"/>
              <a:ext cx="39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4347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46" name="Rectangle 119"/>
            <p:cNvSpPr>
              <a:spLocks noChangeArrowheads="1"/>
            </p:cNvSpPr>
            <p:nvPr/>
          </p:nvSpPr>
          <p:spPr bwMode="auto">
            <a:xfrm>
              <a:off x="2009" y="1965"/>
              <a:ext cx="10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47" name="Rectangle 120"/>
            <p:cNvSpPr>
              <a:spLocks noChangeArrowheads="1"/>
            </p:cNvSpPr>
            <p:nvPr/>
          </p:nvSpPr>
          <p:spPr bwMode="auto">
            <a:xfrm>
              <a:off x="1935" y="1965"/>
              <a:ext cx="14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48" name="Rectangle 121"/>
            <p:cNvSpPr>
              <a:spLocks noChangeArrowheads="1"/>
            </p:cNvSpPr>
            <p:nvPr/>
          </p:nvSpPr>
          <p:spPr bwMode="auto">
            <a:xfrm>
              <a:off x="4156" y="1728"/>
              <a:ext cx="12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49" name="Rectangle 122"/>
            <p:cNvSpPr>
              <a:spLocks noChangeArrowheads="1"/>
            </p:cNvSpPr>
            <p:nvPr/>
          </p:nvSpPr>
          <p:spPr bwMode="auto">
            <a:xfrm>
              <a:off x="4018" y="1728"/>
              <a:ext cx="23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15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50" name="Rectangle 123"/>
            <p:cNvSpPr>
              <a:spLocks noChangeArrowheads="1"/>
            </p:cNvSpPr>
            <p:nvPr/>
          </p:nvSpPr>
          <p:spPr bwMode="auto">
            <a:xfrm>
              <a:off x="3742" y="1728"/>
              <a:ext cx="175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51" name="Rectangle 124"/>
            <p:cNvSpPr>
              <a:spLocks noChangeArrowheads="1"/>
            </p:cNvSpPr>
            <p:nvPr/>
          </p:nvSpPr>
          <p:spPr bwMode="auto">
            <a:xfrm>
              <a:off x="3594" y="1728"/>
              <a:ext cx="23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52" name="Rectangle 125"/>
            <p:cNvSpPr>
              <a:spLocks noChangeArrowheads="1"/>
            </p:cNvSpPr>
            <p:nvPr/>
          </p:nvSpPr>
          <p:spPr bwMode="auto">
            <a:xfrm>
              <a:off x="3373" y="1728"/>
              <a:ext cx="12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53" name="Rectangle 126"/>
            <p:cNvSpPr>
              <a:spLocks noChangeArrowheads="1"/>
            </p:cNvSpPr>
            <p:nvPr/>
          </p:nvSpPr>
          <p:spPr bwMode="auto">
            <a:xfrm>
              <a:off x="3004" y="1728"/>
              <a:ext cx="47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37660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54" name="Rectangle 127"/>
            <p:cNvSpPr>
              <a:spLocks noChangeArrowheads="1"/>
            </p:cNvSpPr>
            <p:nvPr/>
          </p:nvSpPr>
          <p:spPr bwMode="auto">
            <a:xfrm>
              <a:off x="2968" y="1728"/>
              <a:ext cx="10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55" name="Rectangle 128"/>
            <p:cNvSpPr>
              <a:spLocks noChangeArrowheads="1"/>
            </p:cNvSpPr>
            <p:nvPr/>
          </p:nvSpPr>
          <p:spPr bwMode="auto">
            <a:xfrm>
              <a:off x="2894" y="1728"/>
              <a:ext cx="14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56" name="Rectangle 129"/>
            <p:cNvSpPr>
              <a:spLocks noChangeArrowheads="1"/>
            </p:cNvSpPr>
            <p:nvPr/>
          </p:nvSpPr>
          <p:spPr bwMode="auto">
            <a:xfrm>
              <a:off x="2710" y="1728"/>
              <a:ext cx="12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57" name="Rectangle 130"/>
            <p:cNvSpPr>
              <a:spLocks noChangeArrowheads="1"/>
            </p:cNvSpPr>
            <p:nvPr/>
          </p:nvSpPr>
          <p:spPr bwMode="auto">
            <a:xfrm>
              <a:off x="2562" y="1728"/>
              <a:ext cx="23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58" name="Rectangle 131"/>
            <p:cNvSpPr>
              <a:spLocks noChangeArrowheads="1"/>
            </p:cNvSpPr>
            <p:nvPr/>
          </p:nvSpPr>
          <p:spPr bwMode="auto">
            <a:xfrm>
              <a:off x="2341" y="1728"/>
              <a:ext cx="12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59" name="Rectangle 132"/>
            <p:cNvSpPr>
              <a:spLocks noChangeArrowheads="1"/>
            </p:cNvSpPr>
            <p:nvPr/>
          </p:nvSpPr>
          <p:spPr bwMode="auto">
            <a:xfrm>
              <a:off x="2120" y="1728"/>
              <a:ext cx="313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148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60" name="Rectangle 133"/>
            <p:cNvSpPr>
              <a:spLocks noChangeArrowheads="1"/>
            </p:cNvSpPr>
            <p:nvPr/>
          </p:nvSpPr>
          <p:spPr bwMode="auto">
            <a:xfrm>
              <a:off x="2083" y="1728"/>
              <a:ext cx="10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61" name="Rectangle 134"/>
            <p:cNvSpPr>
              <a:spLocks noChangeArrowheads="1"/>
            </p:cNvSpPr>
            <p:nvPr/>
          </p:nvSpPr>
          <p:spPr bwMode="auto">
            <a:xfrm>
              <a:off x="1935" y="1728"/>
              <a:ext cx="23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27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62" name="Rectangle 135"/>
            <p:cNvSpPr>
              <a:spLocks noChangeArrowheads="1"/>
            </p:cNvSpPr>
            <p:nvPr/>
          </p:nvSpPr>
          <p:spPr bwMode="auto">
            <a:xfrm>
              <a:off x="1650" y="1728"/>
              <a:ext cx="23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04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63" name="Rectangle 136"/>
            <p:cNvSpPr>
              <a:spLocks noChangeArrowheads="1"/>
            </p:cNvSpPr>
            <p:nvPr/>
          </p:nvSpPr>
          <p:spPr bwMode="auto">
            <a:xfrm>
              <a:off x="1613" y="1728"/>
              <a:ext cx="10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64" name="Rectangle 137"/>
            <p:cNvSpPr>
              <a:spLocks noChangeArrowheads="1"/>
            </p:cNvSpPr>
            <p:nvPr/>
          </p:nvSpPr>
          <p:spPr bwMode="auto">
            <a:xfrm>
              <a:off x="1392" y="1728"/>
              <a:ext cx="313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227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65" name="Rectangle 138"/>
            <p:cNvSpPr>
              <a:spLocks noChangeArrowheads="1"/>
            </p:cNvSpPr>
            <p:nvPr/>
          </p:nvSpPr>
          <p:spPr bwMode="auto">
            <a:xfrm>
              <a:off x="1180" y="1728"/>
              <a:ext cx="12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66" name="Rectangle 139"/>
            <p:cNvSpPr>
              <a:spLocks noChangeArrowheads="1"/>
            </p:cNvSpPr>
            <p:nvPr/>
          </p:nvSpPr>
          <p:spPr bwMode="auto">
            <a:xfrm>
              <a:off x="1087" y="1728"/>
              <a:ext cx="12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67" name="Rectangle 140"/>
            <p:cNvSpPr>
              <a:spLocks noChangeArrowheads="1"/>
            </p:cNvSpPr>
            <p:nvPr/>
          </p:nvSpPr>
          <p:spPr bwMode="auto">
            <a:xfrm>
              <a:off x="2645" y="1946"/>
              <a:ext cx="8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68" name="Rectangle 141"/>
            <p:cNvSpPr>
              <a:spLocks noChangeArrowheads="1"/>
            </p:cNvSpPr>
            <p:nvPr/>
          </p:nvSpPr>
          <p:spPr bwMode="auto">
            <a:xfrm>
              <a:off x="3668" y="1956"/>
              <a:ext cx="13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69" name="Rectangle 142"/>
            <p:cNvSpPr>
              <a:spLocks noChangeArrowheads="1"/>
            </p:cNvSpPr>
            <p:nvPr/>
          </p:nvSpPr>
          <p:spPr bwMode="auto">
            <a:xfrm>
              <a:off x="3253" y="1956"/>
              <a:ext cx="13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70" name="Rectangle 143"/>
            <p:cNvSpPr>
              <a:spLocks noChangeArrowheads="1"/>
            </p:cNvSpPr>
            <p:nvPr/>
          </p:nvSpPr>
          <p:spPr bwMode="auto">
            <a:xfrm>
              <a:off x="2839" y="1956"/>
              <a:ext cx="13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71" name="Rectangle 144"/>
            <p:cNvSpPr>
              <a:spLocks noChangeArrowheads="1"/>
            </p:cNvSpPr>
            <p:nvPr/>
          </p:nvSpPr>
          <p:spPr bwMode="auto">
            <a:xfrm>
              <a:off x="1825" y="1956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72" name="Rectangle 145"/>
            <p:cNvSpPr>
              <a:spLocks noChangeArrowheads="1"/>
            </p:cNvSpPr>
            <p:nvPr/>
          </p:nvSpPr>
          <p:spPr bwMode="auto">
            <a:xfrm>
              <a:off x="3917" y="1719"/>
              <a:ext cx="13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73" name="Rectangle 146"/>
            <p:cNvSpPr>
              <a:spLocks noChangeArrowheads="1"/>
            </p:cNvSpPr>
            <p:nvPr/>
          </p:nvSpPr>
          <p:spPr bwMode="auto">
            <a:xfrm>
              <a:off x="3502" y="1719"/>
              <a:ext cx="13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74" name="Rectangle 147"/>
            <p:cNvSpPr>
              <a:spLocks noChangeArrowheads="1"/>
            </p:cNvSpPr>
            <p:nvPr/>
          </p:nvSpPr>
          <p:spPr bwMode="auto">
            <a:xfrm>
              <a:off x="2783" y="1719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75" name="Rectangle 148"/>
            <p:cNvSpPr>
              <a:spLocks noChangeArrowheads="1"/>
            </p:cNvSpPr>
            <p:nvPr/>
          </p:nvSpPr>
          <p:spPr bwMode="auto">
            <a:xfrm>
              <a:off x="2470" y="1719"/>
              <a:ext cx="13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76" name="Rectangle 149"/>
            <p:cNvSpPr>
              <a:spLocks noChangeArrowheads="1"/>
            </p:cNvSpPr>
            <p:nvPr/>
          </p:nvSpPr>
          <p:spPr bwMode="auto">
            <a:xfrm>
              <a:off x="1825" y="1719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77" name="Rectangle 150"/>
            <p:cNvSpPr>
              <a:spLocks noChangeArrowheads="1"/>
            </p:cNvSpPr>
            <p:nvPr/>
          </p:nvSpPr>
          <p:spPr bwMode="auto">
            <a:xfrm>
              <a:off x="1272" y="1719"/>
              <a:ext cx="15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=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78" name="Rectangle 151"/>
            <p:cNvSpPr>
              <a:spLocks noChangeArrowheads="1"/>
            </p:cNvSpPr>
            <p:nvPr/>
          </p:nvSpPr>
          <p:spPr bwMode="auto">
            <a:xfrm>
              <a:off x="2599" y="1955"/>
              <a:ext cx="7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79" name="Rectangle 152"/>
            <p:cNvSpPr>
              <a:spLocks noChangeArrowheads="1"/>
            </p:cNvSpPr>
            <p:nvPr/>
          </p:nvSpPr>
          <p:spPr bwMode="auto">
            <a:xfrm>
              <a:off x="3594" y="1965"/>
              <a:ext cx="11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80" name="Rectangle 153"/>
            <p:cNvSpPr>
              <a:spLocks noChangeArrowheads="1"/>
            </p:cNvSpPr>
            <p:nvPr/>
          </p:nvSpPr>
          <p:spPr bwMode="auto">
            <a:xfrm>
              <a:off x="3180" y="1965"/>
              <a:ext cx="11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81" name="Rectangle 154"/>
            <p:cNvSpPr>
              <a:spLocks noChangeArrowheads="1"/>
            </p:cNvSpPr>
            <p:nvPr/>
          </p:nvSpPr>
          <p:spPr bwMode="auto">
            <a:xfrm>
              <a:off x="2756" y="1965"/>
              <a:ext cx="11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82" name="Rectangle 155"/>
            <p:cNvSpPr>
              <a:spLocks noChangeArrowheads="1"/>
            </p:cNvSpPr>
            <p:nvPr/>
          </p:nvSpPr>
          <p:spPr bwMode="auto">
            <a:xfrm>
              <a:off x="3843" y="1728"/>
              <a:ext cx="11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83" name="Rectangle 156"/>
            <p:cNvSpPr>
              <a:spLocks noChangeArrowheads="1"/>
            </p:cNvSpPr>
            <p:nvPr/>
          </p:nvSpPr>
          <p:spPr bwMode="auto">
            <a:xfrm>
              <a:off x="3428" y="1728"/>
              <a:ext cx="11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84" name="Rectangle 157"/>
            <p:cNvSpPr>
              <a:spLocks noChangeArrowheads="1"/>
            </p:cNvSpPr>
            <p:nvPr/>
          </p:nvSpPr>
          <p:spPr bwMode="auto">
            <a:xfrm>
              <a:off x="2387" y="1728"/>
              <a:ext cx="11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85" name="Rectangle 158"/>
            <p:cNvSpPr>
              <a:spLocks noChangeArrowheads="1"/>
            </p:cNvSpPr>
            <p:nvPr/>
          </p:nvSpPr>
          <p:spPr bwMode="auto">
            <a:xfrm>
              <a:off x="1134" y="1728"/>
              <a:ext cx="11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86" name="Rectangle 159"/>
            <p:cNvSpPr>
              <a:spLocks noChangeArrowheads="1"/>
            </p:cNvSpPr>
            <p:nvPr/>
          </p:nvSpPr>
          <p:spPr bwMode="auto">
            <a:xfrm>
              <a:off x="1014" y="1728"/>
              <a:ext cx="13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87" name="Rectangle 160"/>
            <p:cNvSpPr>
              <a:spLocks noChangeArrowheads="1"/>
            </p:cNvSpPr>
            <p:nvPr/>
          </p:nvSpPr>
          <p:spPr bwMode="auto">
            <a:xfrm>
              <a:off x="4239" y="1846"/>
              <a:ext cx="10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88" name="Rectangle 161"/>
            <p:cNvSpPr>
              <a:spLocks noChangeArrowheads="1"/>
            </p:cNvSpPr>
            <p:nvPr/>
          </p:nvSpPr>
          <p:spPr bwMode="auto">
            <a:xfrm>
              <a:off x="5115" y="1846"/>
              <a:ext cx="14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89" name="Rectangle 162"/>
            <p:cNvSpPr>
              <a:spLocks noChangeArrowheads="1"/>
            </p:cNvSpPr>
            <p:nvPr/>
          </p:nvSpPr>
          <p:spPr bwMode="auto">
            <a:xfrm>
              <a:off x="5078" y="1846"/>
              <a:ext cx="10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90" name="Rectangle 163"/>
            <p:cNvSpPr>
              <a:spLocks noChangeArrowheads="1"/>
            </p:cNvSpPr>
            <p:nvPr/>
          </p:nvSpPr>
          <p:spPr bwMode="auto">
            <a:xfrm>
              <a:off x="4931" y="1846"/>
              <a:ext cx="23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91" name="Rectangle 164"/>
            <p:cNvSpPr>
              <a:spLocks noChangeArrowheads="1"/>
            </p:cNvSpPr>
            <p:nvPr/>
          </p:nvSpPr>
          <p:spPr bwMode="auto">
            <a:xfrm>
              <a:off x="4433" y="1846"/>
              <a:ext cx="23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93" name="Rectangle 166"/>
            <p:cNvSpPr>
              <a:spLocks noChangeArrowheads="1"/>
            </p:cNvSpPr>
            <p:nvPr/>
          </p:nvSpPr>
          <p:spPr bwMode="auto">
            <a:xfrm>
              <a:off x="4608" y="183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94" name="Rectangle 167"/>
            <p:cNvSpPr>
              <a:spLocks noChangeArrowheads="1"/>
            </p:cNvSpPr>
            <p:nvPr/>
          </p:nvSpPr>
          <p:spPr bwMode="auto">
            <a:xfrm>
              <a:off x="4728" y="1846"/>
              <a:ext cx="11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95" name="Rectangle 168"/>
            <p:cNvSpPr>
              <a:spLocks noChangeArrowheads="1"/>
            </p:cNvSpPr>
            <p:nvPr/>
          </p:nvSpPr>
          <p:spPr bwMode="auto">
            <a:xfrm>
              <a:off x="5207" y="1846"/>
              <a:ext cx="10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96" name="Rectangle 169"/>
            <p:cNvSpPr>
              <a:spLocks noChangeArrowheads="1"/>
            </p:cNvSpPr>
            <p:nvPr/>
          </p:nvSpPr>
          <p:spPr bwMode="auto">
            <a:xfrm>
              <a:off x="885" y="2301"/>
              <a:ext cx="433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  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97" name="Rectangle 170"/>
            <p:cNvSpPr>
              <a:spLocks noChangeArrowheads="1"/>
            </p:cNvSpPr>
            <p:nvPr/>
          </p:nvSpPr>
          <p:spPr bwMode="auto">
            <a:xfrm>
              <a:off x="4027" y="2282"/>
              <a:ext cx="8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98" name="Rectangle 171"/>
            <p:cNvSpPr>
              <a:spLocks noChangeArrowheads="1"/>
            </p:cNvSpPr>
            <p:nvPr/>
          </p:nvSpPr>
          <p:spPr bwMode="auto">
            <a:xfrm>
              <a:off x="3133" y="2282"/>
              <a:ext cx="8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199" name="Rectangle 172"/>
            <p:cNvSpPr>
              <a:spLocks noChangeArrowheads="1"/>
            </p:cNvSpPr>
            <p:nvPr/>
          </p:nvSpPr>
          <p:spPr bwMode="auto">
            <a:xfrm>
              <a:off x="3447" y="2301"/>
              <a:ext cx="645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0054347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00" name="Rectangle 173"/>
            <p:cNvSpPr>
              <a:spLocks noChangeArrowheads="1"/>
            </p:cNvSpPr>
            <p:nvPr/>
          </p:nvSpPr>
          <p:spPr bwMode="auto">
            <a:xfrm>
              <a:off x="3410" y="2301"/>
              <a:ext cx="10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01" name="Rectangle 174"/>
            <p:cNvSpPr>
              <a:spLocks noChangeArrowheads="1"/>
            </p:cNvSpPr>
            <p:nvPr/>
          </p:nvSpPr>
          <p:spPr bwMode="auto">
            <a:xfrm>
              <a:off x="3336" y="2301"/>
              <a:ext cx="14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02" name="Rectangle 175"/>
            <p:cNvSpPr>
              <a:spLocks noChangeArrowheads="1"/>
            </p:cNvSpPr>
            <p:nvPr/>
          </p:nvSpPr>
          <p:spPr bwMode="auto">
            <a:xfrm>
              <a:off x="2710" y="2301"/>
              <a:ext cx="47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13204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03" name="Rectangle 176"/>
            <p:cNvSpPr>
              <a:spLocks noChangeArrowheads="1"/>
            </p:cNvSpPr>
            <p:nvPr/>
          </p:nvSpPr>
          <p:spPr bwMode="auto">
            <a:xfrm>
              <a:off x="2673" y="2301"/>
              <a:ext cx="10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04" name="Rectangle 177"/>
            <p:cNvSpPr>
              <a:spLocks noChangeArrowheads="1"/>
            </p:cNvSpPr>
            <p:nvPr/>
          </p:nvSpPr>
          <p:spPr bwMode="auto">
            <a:xfrm>
              <a:off x="2599" y="2301"/>
              <a:ext cx="14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05" name="Rectangle 178"/>
            <p:cNvSpPr>
              <a:spLocks noChangeArrowheads="1"/>
            </p:cNvSpPr>
            <p:nvPr/>
          </p:nvSpPr>
          <p:spPr bwMode="auto">
            <a:xfrm>
              <a:off x="2193" y="2301"/>
              <a:ext cx="313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265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06" name="Rectangle 179"/>
            <p:cNvSpPr>
              <a:spLocks noChangeArrowheads="1"/>
            </p:cNvSpPr>
            <p:nvPr/>
          </p:nvSpPr>
          <p:spPr bwMode="auto">
            <a:xfrm>
              <a:off x="2157" y="2301"/>
              <a:ext cx="10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07" name="Rectangle 180"/>
            <p:cNvSpPr>
              <a:spLocks noChangeArrowheads="1"/>
            </p:cNvSpPr>
            <p:nvPr/>
          </p:nvSpPr>
          <p:spPr bwMode="auto">
            <a:xfrm>
              <a:off x="2009" y="2301"/>
              <a:ext cx="23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08" name="Rectangle 181"/>
            <p:cNvSpPr>
              <a:spLocks noChangeArrowheads="1"/>
            </p:cNvSpPr>
            <p:nvPr/>
          </p:nvSpPr>
          <p:spPr bwMode="auto">
            <a:xfrm>
              <a:off x="1585" y="2301"/>
              <a:ext cx="39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2541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09" name="Rectangle 182"/>
            <p:cNvSpPr>
              <a:spLocks noChangeArrowheads="1"/>
            </p:cNvSpPr>
            <p:nvPr/>
          </p:nvSpPr>
          <p:spPr bwMode="auto">
            <a:xfrm>
              <a:off x="1548" y="2301"/>
              <a:ext cx="10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10" name="Rectangle 183"/>
            <p:cNvSpPr>
              <a:spLocks noChangeArrowheads="1"/>
            </p:cNvSpPr>
            <p:nvPr/>
          </p:nvSpPr>
          <p:spPr bwMode="auto">
            <a:xfrm>
              <a:off x="1475" y="2301"/>
              <a:ext cx="14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11" name="Rectangle 184"/>
            <p:cNvSpPr>
              <a:spLocks noChangeArrowheads="1"/>
            </p:cNvSpPr>
            <p:nvPr/>
          </p:nvSpPr>
          <p:spPr bwMode="auto">
            <a:xfrm>
              <a:off x="3963" y="2301"/>
              <a:ext cx="11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12" name="Rectangle 185"/>
            <p:cNvSpPr>
              <a:spLocks noChangeArrowheads="1"/>
            </p:cNvSpPr>
            <p:nvPr/>
          </p:nvSpPr>
          <p:spPr bwMode="auto">
            <a:xfrm>
              <a:off x="3078" y="2301"/>
              <a:ext cx="11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13" name="Rectangle 186"/>
            <p:cNvSpPr>
              <a:spLocks noChangeArrowheads="1"/>
            </p:cNvSpPr>
            <p:nvPr/>
          </p:nvSpPr>
          <p:spPr bwMode="auto">
            <a:xfrm>
              <a:off x="2415" y="2301"/>
              <a:ext cx="11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14" name="Rectangle 187"/>
            <p:cNvSpPr>
              <a:spLocks noChangeArrowheads="1"/>
            </p:cNvSpPr>
            <p:nvPr/>
          </p:nvSpPr>
          <p:spPr bwMode="auto">
            <a:xfrm>
              <a:off x="3226" y="2292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15" name="Rectangle 188"/>
            <p:cNvSpPr>
              <a:spLocks noChangeArrowheads="1"/>
            </p:cNvSpPr>
            <p:nvPr/>
          </p:nvSpPr>
          <p:spPr bwMode="auto">
            <a:xfrm>
              <a:off x="2488" y="2292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16" name="Rectangle 189"/>
            <p:cNvSpPr>
              <a:spLocks noChangeArrowheads="1"/>
            </p:cNvSpPr>
            <p:nvPr/>
          </p:nvSpPr>
          <p:spPr bwMode="auto">
            <a:xfrm>
              <a:off x="1898" y="2292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17" name="Rectangle 190"/>
            <p:cNvSpPr>
              <a:spLocks noChangeArrowheads="1"/>
            </p:cNvSpPr>
            <p:nvPr/>
          </p:nvSpPr>
          <p:spPr bwMode="auto">
            <a:xfrm>
              <a:off x="1392" y="2292"/>
              <a:ext cx="13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18" name="Rectangle 191"/>
            <p:cNvSpPr>
              <a:spLocks noChangeArrowheads="1"/>
            </p:cNvSpPr>
            <p:nvPr/>
          </p:nvSpPr>
          <p:spPr bwMode="auto">
            <a:xfrm>
              <a:off x="1272" y="2292"/>
              <a:ext cx="15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=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19" name="Rectangle 192"/>
            <p:cNvSpPr>
              <a:spLocks noChangeArrowheads="1"/>
            </p:cNvSpPr>
            <p:nvPr/>
          </p:nvSpPr>
          <p:spPr bwMode="auto">
            <a:xfrm>
              <a:off x="4092" y="2301"/>
              <a:ext cx="10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20" name="Rectangle 193"/>
            <p:cNvSpPr>
              <a:spLocks noChangeArrowheads="1"/>
            </p:cNvSpPr>
            <p:nvPr/>
          </p:nvSpPr>
          <p:spPr bwMode="auto">
            <a:xfrm>
              <a:off x="5115" y="2301"/>
              <a:ext cx="14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5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21" name="Rectangle 194"/>
            <p:cNvSpPr>
              <a:spLocks noChangeArrowheads="1"/>
            </p:cNvSpPr>
            <p:nvPr/>
          </p:nvSpPr>
          <p:spPr bwMode="auto">
            <a:xfrm>
              <a:off x="5078" y="2301"/>
              <a:ext cx="10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22" name="Rectangle 195"/>
            <p:cNvSpPr>
              <a:spLocks noChangeArrowheads="1"/>
            </p:cNvSpPr>
            <p:nvPr/>
          </p:nvSpPr>
          <p:spPr bwMode="auto">
            <a:xfrm>
              <a:off x="4931" y="2301"/>
              <a:ext cx="23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23" name="Rectangle 196"/>
            <p:cNvSpPr>
              <a:spLocks noChangeArrowheads="1"/>
            </p:cNvSpPr>
            <p:nvPr/>
          </p:nvSpPr>
          <p:spPr bwMode="auto">
            <a:xfrm>
              <a:off x="4433" y="2301"/>
              <a:ext cx="23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26" name="Rectangle 199"/>
            <p:cNvSpPr>
              <a:spLocks noChangeArrowheads="1"/>
            </p:cNvSpPr>
            <p:nvPr/>
          </p:nvSpPr>
          <p:spPr bwMode="auto">
            <a:xfrm>
              <a:off x="4728" y="2301"/>
              <a:ext cx="11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227" name="Rectangle 200"/>
            <p:cNvSpPr>
              <a:spLocks noChangeArrowheads="1"/>
            </p:cNvSpPr>
            <p:nvPr/>
          </p:nvSpPr>
          <p:spPr bwMode="auto">
            <a:xfrm>
              <a:off x="5207" y="2301"/>
              <a:ext cx="10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89228" name="Αντικείμενο 892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686186"/>
              </p:ext>
            </p:extLst>
          </p:nvPr>
        </p:nvGraphicFramePr>
        <p:xfrm>
          <a:off x="7221538" y="2218730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7" name="Equation" r:id="rId3" imgW="152280" imgH="177480" progId="Equation.DSMT4">
                  <p:embed/>
                </p:oleObj>
              </mc:Choice>
              <mc:Fallback>
                <p:oleObj name="Equation" r:id="rId3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21538" y="2218730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" name="Αντικείμενο 2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601737"/>
              </p:ext>
            </p:extLst>
          </p:nvPr>
        </p:nvGraphicFramePr>
        <p:xfrm>
          <a:off x="7525545" y="2238176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8" name="Equation" r:id="rId5" imgW="152280" imgH="177480" progId="Equation.DSMT4">
                  <p:embed/>
                </p:oleObj>
              </mc:Choice>
              <mc:Fallback>
                <p:oleObj name="Equation" r:id="rId5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25545" y="2238176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" name="Αντικείμενο 2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714185"/>
              </p:ext>
            </p:extLst>
          </p:nvPr>
        </p:nvGraphicFramePr>
        <p:xfrm>
          <a:off x="7229475" y="2941440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49"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29475" y="2941440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" name="Αντικείμενο 2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370283"/>
              </p:ext>
            </p:extLst>
          </p:nvPr>
        </p:nvGraphicFramePr>
        <p:xfrm>
          <a:off x="7543801" y="2960988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0" name="Equation" r:id="rId8" imgW="152280" imgH="177480" progId="Equation.DSMT4">
                  <p:embed/>
                </p:oleObj>
              </mc:Choice>
              <mc:Fallback>
                <p:oleObj name="Equation" r:id="rId8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43801" y="2960988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231" name="Αντικείμενο 892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773600"/>
              </p:ext>
            </p:extLst>
          </p:nvPr>
        </p:nvGraphicFramePr>
        <p:xfrm>
          <a:off x="2171701" y="4418807"/>
          <a:ext cx="266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1" name="Equation" r:id="rId9" imgW="266400" imgH="304560" progId="Equation.DSMT4">
                  <p:embed/>
                </p:oleObj>
              </mc:Choice>
              <mc:Fallback>
                <p:oleObj name="Equation" r:id="rId9" imgW="2664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71701" y="4418807"/>
                        <a:ext cx="2667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" name="Αντικείμενο 2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739029"/>
              </p:ext>
            </p:extLst>
          </p:nvPr>
        </p:nvGraphicFramePr>
        <p:xfrm>
          <a:off x="2197100" y="5110165"/>
          <a:ext cx="266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2" name="Equation" r:id="rId11" imgW="266400" imgH="304560" progId="Equation.DSMT4">
                  <p:embed/>
                </p:oleObj>
              </mc:Choice>
              <mc:Fallback>
                <p:oleObj name="Equation" r:id="rId11" imgW="2664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97100" y="5110165"/>
                        <a:ext cx="2667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235" name="Αντικείμενο 892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055799"/>
              </p:ext>
            </p:extLst>
          </p:nvPr>
        </p:nvGraphicFramePr>
        <p:xfrm>
          <a:off x="2193251" y="5753102"/>
          <a:ext cx="258761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3" name="Equation" r:id="rId13" imgW="152280" imgH="253800" progId="Equation.DSMT4">
                  <p:embed/>
                </p:oleObj>
              </mc:Choice>
              <mc:Fallback>
                <p:oleObj name="Equation" r:id="rId13" imgW="152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93251" y="5753102"/>
                        <a:ext cx="258761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236" name="Αντικείμενο 892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472722"/>
              </p:ext>
            </p:extLst>
          </p:nvPr>
        </p:nvGraphicFramePr>
        <p:xfrm>
          <a:off x="6040201" y="5727373"/>
          <a:ext cx="243125" cy="53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4" name="Equation" r:id="rId15" imgW="152280" imgH="253800" progId="Equation.DSMT4">
                  <p:embed/>
                </p:oleObj>
              </mc:Choice>
              <mc:Fallback>
                <p:oleObj name="Equation" r:id="rId15" imgW="152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40201" y="5727373"/>
                        <a:ext cx="243125" cy="531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2292B654-57AE-4562-BDEA-02EF989F7E85}" type="slidenum">
              <a:rPr lang="en-US" altLang="el-GR"/>
              <a:pPr/>
              <a:t>61</a:t>
            </a:fld>
            <a:endParaRPr lang="en-US" altLang="el-GR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Acceleration from Velocity Profile</a:t>
            </a:r>
          </a:p>
        </p:txBody>
      </p:sp>
      <p:sp>
        <p:nvSpPr>
          <p:cNvPr id="9011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l-GR" sz="2400" dirty="0" smtClean="0"/>
              <a:t>Find the acceleration of the rocket at </a:t>
            </a:r>
            <a:r>
              <a:rPr lang="en-US" altLang="el-GR" sz="2400" i="1" dirty="0" smtClean="0"/>
              <a:t>t</a:t>
            </a:r>
            <a:r>
              <a:rPr lang="en-US" altLang="el-GR" sz="2400" dirty="0" smtClean="0"/>
              <a:t>=16s given that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28600" y="2133600"/>
            <a:ext cx="9982200" cy="3006725"/>
            <a:chOff x="144" y="1776"/>
            <a:chExt cx="6288" cy="189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" y="1776"/>
              <a:ext cx="6288" cy="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4410" y="1819"/>
              <a:ext cx="8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442" y="1819"/>
              <a:ext cx="8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784" y="1831"/>
              <a:ext cx="6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0054347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744" y="1831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664" y="1831"/>
              <a:ext cx="1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975" y="1831"/>
              <a:ext cx="49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13204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935" y="1831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854" y="1831"/>
              <a:ext cx="1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412" y="1831"/>
              <a:ext cx="32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265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372" y="1831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211" y="1831"/>
              <a:ext cx="23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749" y="1831"/>
              <a:ext cx="4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2541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709" y="1831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629" y="1831"/>
              <a:ext cx="1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315" y="1831"/>
              <a:ext cx="1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1206" y="1831"/>
              <a:ext cx="1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4347" y="1831"/>
              <a:ext cx="1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3376" y="1831"/>
              <a:ext cx="1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649" y="1831"/>
              <a:ext cx="1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1259" y="1831"/>
              <a:ext cx="1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1132" y="1831"/>
              <a:ext cx="14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3543" y="1813"/>
              <a:ext cx="174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2734" y="1813"/>
              <a:ext cx="174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2089" y="1813"/>
              <a:ext cx="174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1540" y="1813"/>
              <a:ext cx="146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1410" y="1813"/>
              <a:ext cx="169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=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4487" y="1831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627" y="2234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114" y="2338"/>
              <a:ext cx="1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1703" y="2338"/>
              <a:ext cx="1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1881" y="2120"/>
              <a:ext cx="148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4897" y="2120"/>
              <a:ext cx="148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4825" y="2221"/>
              <a:ext cx="8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3858" y="2221"/>
              <a:ext cx="8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4199" y="2234"/>
              <a:ext cx="6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0054347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4159" y="2234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4079" y="2234"/>
              <a:ext cx="1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3392" y="2234"/>
              <a:ext cx="49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13204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352" y="2234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3271" y="2234"/>
              <a:ext cx="1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2829" y="2234"/>
              <a:ext cx="32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265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2789" y="2234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2628" y="2234"/>
              <a:ext cx="23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8"/>
            <p:cNvSpPr>
              <a:spLocks noChangeArrowheads="1"/>
            </p:cNvSpPr>
            <p:nvPr/>
          </p:nvSpPr>
          <p:spPr bwMode="auto">
            <a:xfrm>
              <a:off x="2166" y="2234"/>
              <a:ext cx="4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2541</a:t>
              </a:r>
              <a:endPara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9"/>
            <p:cNvSpPr>
              <a:spLocks noChangeArrowheads="1"/>
            </p:cNvSpPr>
            <p:nvPr/>
          </p:nvSpPr>
          <p:spPr bwMode="auto">
            <a:xfrm>
              <a:off x="2126" y="2234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50"/>
            <p:cNvSpPr>
              <a:spLocks noChangeArrowheads="1"/>
            </p:cNvSpPr>
            <p:nvPr/>
          </p:nvSpPr>
          <p:spPr bwMode="auto">
            <a:xfrm>
              <a:off x="2045" y="2234"/>
              <a:ext cx="1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1474" y="2234"/>
              <a:ext cx="1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2"/>
            <p:cNvSpPr>
              <a:spLocks noChangeArrowheads="1"/>
            </p:cNvSpPr>
            <p:nvPr/>
          </p:nvSpPr>
          <p:spPr bwMode="auto">
            <a:xfrm>
              <a:off x="1367" y="2234"/>
              <a:ext cx="1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884" y="2234"/>
              <a:ext cx="1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4"/>
            <p:cNvSpPr>
              <a:spLocks noChangeArrowheads="1"/>
            </p:cNvSpPr>
            <p:nvPr/>
          </p:nvSpPr>
          <p:spPr bwMode="auto">
            <a:xfrm>
              <a:off x="776" y="2234"/>
              <a:ext cx="1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5"/>
            <p:cNvSpPr>
              <a:spLocks noChangeArrowheads="1"/>
            </p:cNvSpPr>
            <p:nvPr/>
          </p:nvSpPr>
          <p:spPr bwMode="auto">
            <a:xfrm>
              <a:off x="4762" y="2234"/>
              <a:ext cx="1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6"/>
            <p:cNvSpPr>
              <a:spLocks noChangeArrowheads="1"/>
            </p:cNvSpPr>
            <p:nvPr/>
          </p:nvSpPr>
          <p:spPr bwMode="auto">
            <a:xfrm>
              <a:off x="3791" y="2234"/>
              <a:ext cx="1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3065" y="2234"/>
              <a:ext cx="1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8"/>
            <p:cNvSpPr>
              <a:spLocks noChangeArrowheads="1"/>
            </p:cNvSpPr>
            <p:nvPr/>
          </p:nvSpPr>
          <p:spPr bwMode="auto">
            <a:xfrm>
              <a:off x="1714" y="2359"/>
              <a:ext cx="19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1733" y="2133"/>
              <a:ext cx="1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60"/>
            <p:cNvSpPr>
              <a:spLocks noChangeArrowheads="1"/>
            </p:cNvSpPr>
            <p:nvPr/>
          </p:nvSpPr>
          <p:spPr bwMode="auto">
            <a:xfrm>
              <a:off x="1420" y="2234"/>
              <a:ext cx="1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1291" y="2234"/>
              <a:ext cx="14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2"/>
            <p:cNvSpPr>
              <a:spLocks noChangeArrowheads="1"/>
            </p:cNvSpPr>
            <p:nvPr/>
          </p:nvSpPr>
          <p:spPr bwMode="auto">
            <a:xfrm>
              <a:off x="1124" y="2359"/>
              <a:ext cx="19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3"/>
            <p:cNvSpPr>
              <a:spLocks noChangeArrowheads="1"/>
            </p:cNvSpPr>
            <p:nvPr/>
          </p:nvSpPr>
          <p:spPr bwMode="auto">
            <a:xfrm>
              <a:off x="1143" y="2133"/>
              <a:ext cx="1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4"/>
            <p:cNvSpPr>
              <a:spLocks noChangeArrowheads="1"/>
            </p:cNvSpPr>
            <p:nvPr/>
          </p:nvSpPr>
          <p:spPr bwMode="auto">
            <a:xfrm>
              <a:off x="829" y="2234"/>
              <a:ext cx="1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12" name="Rectangle 65"/>
            <p:cNvSpPr>
              <a:spLocks noChangeArrowheads="1"/>
            </p:cNvSpPr>
            <p:nvPr/>
          </p:nvSpPr>
          <p:spPr bwMode="auto">
            <a:xfrm>
              <a:off x="691" y="2234"/>
              <a:ext cx="1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13" name="Rectangle 66"/>
            <p:cNvSpPr>
              <a:spLocks noChangeArrowheads="1"/>
            </p:cNvSpPr>
            <p:nvPr/>
          </p:nvSpPr>
          <p:spPr bwMode="auto">
            <a:xfrm>
              <a:off x="3958" y="2216"/>
              <a:ext cx="174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18" name="Rectangle 67"/>
            <p:cNvSpPr>
              <a:spLocks noChangeArrowheads="1"/>
            </p:cNvSpPr>
            <p:nvPr/>
          </p:nvSpPr>
          <p:spPr bwMode="auto">
            <a:xfrm>
              <a:off x="3150" y="2216"/>
              <a:ext cx="174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19" name="Rectangle 68"/>
            <p:cNvSpPr>
              <a:spLocks noChangeArrowheads="1"/>
            </p:cNvSpPr>
            <p:nvPr/>
          </p:nvSpPr>
          <p:spPr bwMode="auto">
            <a:xfrm>
              <a:off x="2504" y="2216"/>
              <a:ext cx="174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20" name="Rectangle 69"/>
            <p:cNvSpPr>
              <a:spLocks noChangeArrowheads="1"/>
            </p:cNvSpPr>
            <p:nvPr/>
          </p:nvSpPr>
          <p:spPr bwMode="auto">
            <a:xfrm>
              <a:off x="1925" y="2216"/>
              <a:ext cx="146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-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21" name="Rectangle 70"/>
            <p:cNvSpPr>
              <a:spLocks noChangeArrowheads="1"/>
            </p:cNvSpPr>
            <p:nvPr/>
          </p:nvSpPr>
          <p:spPr bwMode="auto">
            <a:xfrm>
              <a:off x="1569" y="2216"/>
              <a:ext cx="169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=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22" name="Rectangle 71"/>
            <p:cNvSpPr>
              <a:spLocks noChangeArrowheads="1"/>
            </p:cNvSpPr>
            <p:nvPr/>
          </p:nvSpPr>
          <p:spPr bwMode="auto">
            <a:xfrm>
              <a:off x="980" y="2216"/>
              <a:ext cx="169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=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23" name="Rectangle 72"/>
            <p:cNvSpPr>
              <a:spLocks noChangeArrowheads="1"/>
            </p:cNvSpPr>
            <p:nvPr/>
          </p:nvSpPr>
          <p:spPr bwMode="auto">
            <a:xfrm>
              <a:off x="4955" y="2234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24" name="Rectangle 73"/>
            <p:cNvSpPr>
              <a:spLocks noChangeArrowheads="1"/>
            </p:cNvSpPr>
            <p:nvPr/>
          </p:nvSpPr>
          <p:spPr bwMode="auto">
            <a:xfrm>
              <a:off x="1109" y="2701"/>
              <a:ext cx="5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   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25" name="Rectangle 74"/>
            <p:cNvSpPr>
              <a:spLocks noChangeArrowheads="1"/>
            </p:cNvSpPr>
            <p:nvPr/>
          </p:nvSpPr>
          <p:spPr bwMode="auto">
            <a:xfrm>
              <a:off x="3688" y="2688"/>
              <a:ext cx="8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26" name="Rectangle 75"/>
            <p:cNvSpPr>
              <a:spLocks noChangeArrowheads="1"/>
            </p:cNvSpPr>
            <p:nvPr/>
          </p:nvSpPr>
          <p:spPr bwMode="auto">
            <a:xfrm>
              <a:off x="3142" y="2701"/>
              <a:ext cx="57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016304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27" name="Rectangle 76"/>
            <p:cNvSpPr>
              <a:spLocks noChangeArrowheads="1"/>
            </p:cNvSpPr>
            <p:nvPr/>
          </p:nvSpPr>
          <p:spPr bwMode="auto">
            <a:xfrm>
              <a:off x="3102" y="2701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28" name="Rectangle 77"/>
            <p:cNvSpPr>
              <a:spLocks noChangeArrowheads="1"/>
            </p:cNvSpPr>
            <p:nvPr/>
          </p:nvSpPr>
          <p:spPr bwMode="auto">
            <a:xfrm>
              <a:off x="3022" y="2701"/>
              <a:ext cx="1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29" name="Rectangle 78"/>
            <p:cNvSpPr>
              <a:spLocks noChangeArrowheads="1"/>
            </p:cNvSpPr>
            <p:nvPr/>
          </p:nvSpPr>
          <p:spPr bwMode="auto">
            <a:xfrm>
              <a:off x="2419" y="2701"/>
              <a:ext cx="49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26408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30" name="Rectangle 79"/>
            <p:cNvSpPr>
              <a:spLocks noChangeArrowheads="1"/>
            </p:cNvSpPr>
            <p:nvPr/>
          </p:nvSpPr>
          <p:spPr bwMode="auto">
            <a:xfrm>
              <a:off x="2378" y="2701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31" name="Rectangle 80"/>
            <p:cNvSpPr>
              <a:spLocks noChangeArrowheads="1"/>
            </p:cNvSpPr>
            <p:nvPr/>
          </p:nvSpPr>
          <p:spPr bwMode="auto">
            <a:xfrm>
              <a:off x="2298" y="2701"/>
              <a:ext cx="1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32" name="Rectangle 81"/>
            <p:cNvSpPr>
              <a:spLocks noChangeArrowheads="1"/>
            </p:cNvSpPr>
            <p:nvPr/>
          </p:nvSpPr>
          <p:spPr bwMode="auto">
            <a:xfrm>
              <a:off x="1907" y="2701"/>
              <a:ext cx="32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265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33" name="Rectangle 82"/>
            <p:cNvSpPr>
              <a:spLocks noChangeArrowheads="1"/>
            </p:cNvSpPr>
            <p:nvPr/>
          </p:nvSpPr>
          <p:spPr bwMode="auto">
            <a:xfrm>
              <a:off x="1867" y="2701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34" name="Rectangle 83"/>
            <p:cNvSpPr>
              <a:spLocks noChangeArrowheads="1"/>
            </p:cNvSpPr>
            <p:nvPr/>
          </p:nvSpPr>
          <p:spPr bwMode="auto">
            <a:xfrm>
              <a:off x="1706" y="2701"/>
              <a:ext cx="23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35" name="Rectangle 84"/>
            <p:cNvSpPr>
              <a:spLocks noChangeArrowheads="1"/>
            </p:cNvSpPr>
            <p:nvPr/>
          </p:nvSpPr>
          <p:spPr bwMode="auto">
            <a:xfrm>
              <a:off x="3622" y="2701"/>
              <a:ext cx="1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36" name="Rectangle 85"/>
            <p:cNvSpPr>
              <a:spLocks noChangeArrowheads="1"/>
            </p:cNvSpPr>
            <p:nvPr/>
          </p:nvSpPr>
          <p:spPr bwMode="auto">
            <a:xfrm>
              <a:off x="2814" y="2701"/>
              <a:ext cx="1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37" name="Rectangle 86"/>
            <p:cNvSpPr>
              <a:spLocks noChangeArrowheads="1"/>
            </p:cNvSpPr>
            <p:nvPr/>
          </p:nvSpPr>
          <p:spPr bwMode="auto">
            <a:xfrm>
              <a:off x="2901" y="2683"/>
              <a:ext cx="174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38" name="Rectangle 87"/>
            <p:cNvSpPr>
              <a:spLocks noChangeArrowheads="1"/>
            </p:cNvSpPr>
            <p:nvPr/>
          </p:nvSpPr>
          <p:spPr bwMode="auto">
            <a:xfrm>
              <a:off x="2177" y="2683"/>
              <a:ext cx="174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39" name="Rectangle 88"/>
            <p:cNvSpPr>
              <a:spLocks noChangeArrowheads="1"/>
            </p:cNvSpPr>
            <p:nvPr/>
          </p:nvSpPr>
          <p:spPr bwMode="auto">
            <a:xfrm>
              <a:off x="1576" y="2683"/>
              <a:ext cx="169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=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40" name="Rectangle 89"/>
            <p:cNvSpPr>
              <a:spLocks noChangeArrowheads="1"/>
            </p:cNvSpPr>
            <p:nvPr/>
          </p:nvSpPr>
          <p:spPr bwMode="auto">
            <a:xfrm>
              <a:off x="3763" y="2701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41" name="Rectangle 90"/>
            <p:cNvSpPr>
              <a:spLocks noChangeArrowheads="1"/>
            </p:cNvSpPr>
            <p:nvPr/>
          </p:nvSpPr>
          <p:spPr bwMode="auto">
            <a:xfrm>
              <a:off x="1109" y="3022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42" name="Rectangle 91"/>
            <p:cNvSpPr>
              <a:spLocks noChangeArrowheads="1"/>
            </p:cNvSpPr>
            <p:nvPr/>
          </p:nvSpPr>
          <p:spPr bwMode="auto">
            <a:xfrm>
              <a:off x="4075" y="3010"/>
              <a:ext cx="8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43" name="Rectangle 92"/>
            <p:cNvSpPr>
              <a:spLocks noChangeArrowheads="1"/>
            </p:cNvSpPr>
            <p:nvPr/>
          </p:nvSpPr>
          <p:spPr bwMode="auto">
            <a:xfrm>
              <a:off x="4009" y="3022"/>
              <a:ext cx="1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44" name="Rectangle 93"/>
            <p:cNvSpPr>
              <a:spLocks noChangeArrowheads="1"/>
            </p:cNvSpPr>
            <p:nvPr/>
          </p:nvSpPr>
          <p:spPr bwMode="auto">
            <a:xfrm>
              <a:off x="3849" y="3022"/>
              <a:ext cx="23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16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45" name="Rectangle 94"/>
            <p:cNvSpPr>
              <a:spLocks noChangeArrowheads="1"/>
            </p:cNvSpPr>
            <p:nvPr/>
          </p:nvSpPr>
          <p:spPr bwMode="auto">
            <a:xfrm>
              <a:off x="3808" y="3022"/>
              <a:ext cx="1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46" name="Rectangle 95"/>
            <p:cNvSpPr>
              <a:spLocks noChangeArrowheads="1"/>
            </p:cNvSpPr>
            <p:nvPr/>
          </p:nvSpPr>
          <p:spPr bwMode="auto">
            <a:xfrm>
              <a:off x="3326" y="3022"/>
              <a:ext cx="57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016304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47" name="Rectangle 96"/>
            <p:cNvSpPr>
              <a:spLocks noChangeArrowheads="1"/>
            </p:cNvSpPr>
            <p:nvPr/>
          </p:nvSpPr>
          <p:spPr bwMode="auto">
            <a:xfrm>
              <a:off x="3286" y="3022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48" name="Rectangle 97"/>
            <p:cNvSpPr>
              <a:spLocks noChangeArrowheads="1"/>
            </p:cNvSpPr>
            <p:nvPr/>
          </p:nvSpPr>
          <p:spPr bwMode="auto">
            <a:xfrm>
              <a:off x="3205" y="3022"/>
              <a:ext cx="1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49" name="Rectangle 98"/>
            <p:cNvSpPr>
              <a:spLocks noChangeArrowheads="1"/>
            </p:cNvSpPr>
            <p:nvPr/>
          </p:nvSpPr>
          <p:spPr bwMode="auto">
            <a:xfrm>
              <a:off x="2999" y="3022"/>
              <a:ext cx="1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50" name="Rectangle 99"/>
            <p:cNvSpPr>
              <a:spLocks noChangeArrowheads="1"/>
            </p:cNvSpPr>
            <p:nvPr/>
          </p:nvSpPr>
          <p:spPr bwMode="auto">
            <a:xfrm>
              <a:off x="2838" y="3022"/>
              <a:ext cx="23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16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51" name="Rectangle 100"/>
            <p:cNvSpPr>
              <a:spLocks noChangeArrowheads="1"/>
            </p:cNvSpPr>
            <p:nvPr/>
          </p:nvSpPr>
          <p:spPr bwMode="auto">
            <a:xfrm>
              <a:off x="2798" y="3022"/>
              <a:ext cx="1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52" name="Rectangle 101"/>
            <p:cNvSpPr>
              <a:spLocks noChangeArrowheads="1"/>
            </p:cNvSpPr>
            <p:nvPr/>
          </p:nvSpPr>
          <p:spPr bwMode="auto">
            <a:xfrm>
              <a:off x="2398" y="3022"/>
              <a:ext cx="49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26408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53" name="Rectangle 102"/>
            <p:cNvSpPr>
              <a:spLocks noChangeArrowheads="1"/>
            </p:cNvSpPr>
            <p:nvPr/>
          </p:nvSpPr>
          <p:spPr bwMode="auto">
            <a:xfrm>
              <a:off x="2357" y="3022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54" name="Rectangle 103"/>
            <p:cNvSpPr>
              <a:spLocks noChangeArrowheads="1"/>
            </p:cNvSpPr>
            <p:nvPr/>
          </p:nvSpPr>
          <p:spPr bwMode="auto">
            <a:xfrm>
              <a:off x="2277" y="3022"/>
              <a:ext cx="1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55" name="Rectangle 104"/>
            <p:cNvSpPr>
              <a:spLocks noChangeArrowheads="1"/>
            </p:cNvSpPr>
            <p:nvPr/>
          </p:nvSpPr>
          <p:spPr bwMode="auto">
            <a:xfrm>
              <a:off x="1888" y="3022"/>
              <a:ext cx="32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265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56" name="Rectangle 105"/>
            <p:cNvSpPr>
              <a:spLocks noChangeArrowheads="1"/>
            </p:cNvSpPr>
            <p:nvPr/>
          </p:nvSpPr>
          <p:spPr bwMode="auto">
            <a:xfrm>
              <a:off x="1848" y="3022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57" name="Rectangle 106"/>
            <p:cNvSpPr>
              <a:spLocks noChangeArrowheads="1"/>
            </p:cNvSpPr>
            <p:nvPr/>
          </p:nvSpPr>
          <p:spPr bwMode="auto">
            <a:xfrm>
              <a:off x="1687" y="3022"/>
              <a:ext cx="23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21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58" name="Rectangle 107"/>
            <p:cNvSpPr>
              <a:spLocks noChangeArrowheads="1"/>
            </p:cNvSpPr>
            <p:nvPr/>
          </p:nvSpPr>
          <p:spPr bwMode="auto">
            <a:xfrm>
              <a:off x="1460" y="3022"/>
              <a:ext cx="1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59" name="Rectangle 108"/>
            <p:cNvSpPr>
              <a:spLocks noChangeArrowheads="1"/>
            </p:cNvSpPr>
            <p:nvPr/>
          </p:nvSpPr>
          <p:spPr bwMode="auto">
            <a:xfrm>
              <a:off x="1299" y="3022"/>
              <a:ext cx="23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16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60" name="Rectangle 109"/>
            <p:cNvSpPr>
              <a:spLocks noChangeArrowheads="1"/>
            </p:cNvSpPr>
            <p:nvPr/>
          </p:nvSpPr>
          <p:spPr bwMode="auto">
            <a:xfrm>
              <a:off x="1259" y="3022"/>
              <a:ext cx="1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61" name="Rectangle 110"/>
            <p:cNvSpPr>
              <a:spLocks noChangeArrowheads="1"/>
            </p:cNvSpPr>
            <p:nvPr/>
          </p:nvSpPr>
          <p:spPr bwMode="auto">
            <a:xfrm>
              <a:off x="3085" y="3004"/>
              <a:ext cx="174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62" name="Rectangle 111"/>
            <p:cNvSpPr>
              <a:spLocks noChangeArrowheads="1"/>
            </p:cNvSpPr>
            <p:nvPr/>
          </p:nvSpPr>
          <p:spPr bwMode="auto">
            <a:xfrm>
              <a:off x="2156" y="3004"/>
              <a:ext cx="174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+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63" name="Rectangle 112"/>
            <p:cNvSpPr>
              <a:spLocks noChangeArrowheads="1"/>
            </p:cNvSpPr>
            <p:nvPr/>
          </p:nvSpPr>
          <p:spPr bwMode="auto">
            <a:xfrm>
              <a:off x="1556" y="3004"/>
              <a:ext cx="169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=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64" name="Rectangle 113"/>
            <p:cNvSpPr>
              <a:spLocks noChangeArrowheads="1"/>
            </p:cNvSpPr>
            <p:nvPr/>
          </p:nvSpPr>
          <p:spPr bwMode="auto">
            <a:xfrm>
              <a:off x="1174" y="3022"/>
              <a:ext cx="1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65" name="Rectangle 114"/>
            <p:cNvSpPr>
              <a:spLocks noChangeArrowheads="1"/>
            </p:cNvSpPr>
            <p:nvPr/>
          </p:nvSpPr>
          <p:spPr bwMode="auto">
            <a:xfrm>
              <a:off x="4153" y="3022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66" name="Rectangle 115"/>
            <p:cNvSpPr>
              <a:spLocks noChangeArrowheads="1"/>
            </p:cNvSpPr>
            <p:nvPr/>
          </p:nvSpPr>
          <p:spPr bwMode="auto">
            <a:xfrm>
              <a:off x="1109" y="3396"/>
              <a:ext cx="5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        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67" name="Rectangle 116"/>
            <p:cNvSpPr>
              <a:spLocks noChangeArrowheads="1"/>
            </p:cNvSpPr>
            <p:nvPr/>
          </p:nvSpPr>
          <p:spPr bwMode="auto">
            <a:xfrm>
              <a:off x="2475" y="3383"/>
              <a:ext cx="8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68" name="Rectangle 117"/>
            <p:cNvSpPr>
              <a:spLocks noChangeArrowheads="1"/>
            </p:cNvSpPr>
            <p:nvPr/>
          </p:nvSpPr>
          <p:spPr bwMode="auto">
            <a:xfrm>
              <a:off x="2320" y="3396"/>
              <a:ext cx="1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/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69" name="Rectangle 118"/>
            <p:cNvSpPr>
              <a:spLocks noChangeArrowheads="1"/>
            </p:cNvSpPr>
            <p:nvPr/>
          </p:nvSpPr>
          <p:spPr bwMode="auto">
            <a:xfrm>
              <a:off x="2142" y="3396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70" name="Rectangle 119"/>
            <p:cNvSpPr>
              <a:spLocks noChangeArrowheads="1"/>
            </p:cNvSpPr>
            <p:nvPr/>
          </p:nvSpPr>
          <p:spPr bwMode="auto">
            <a:xfrm>
              <a:off x="1907" y="3396"/>
              <a:ext cx="32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664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71" name="Rectangle 120"/>
            <p:cNvSpPr>
              <a:spLocks noChangeArrowheads="1"/>
            </p:cNvSpPr>
            <p:nvPr/>
          </p:nvSpPr>
          <p:spPr bwMode="auto">
            <a:xfrm>
              <a:off x="1867" y="3396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72" name="Rectangle 121"/>
            <p:cNvSpPr>
              <a:spLocks noChangeArrowheads="1"/>
            </p:cNvSpPr>
            <p:nvPr/>
          </p:nvSpPr>
          <p:spPr bwMode="auto">
            <a:xfrm>
              <a:off x="1706" y="3396"/>
              <a:ext cx="23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29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73" name="Rectangle 122"/>
            <p:cNvSpPr>
              <a:spLocks noChangeArrowheads="1"/>
            </p:cNvSpPr>
            <p:nvPr/>
          </p:nvSpPr>
          <p:spPr bwMode="auto">
            <a:xfrm>
              <a:off x="2396" y="3396"/>
              <a:ext cx="6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</a:t>
              </a:r>
              <a:endParaRPr kumimoji="0" lang="el-GR" altLang="el-GR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0174" name="Rectangle 123"/>
            <p:cNvSpPr>
              <a:spLocks noChangeArrowheads="1"/>
            </p:cNvSpPr>
            <p:nvPr/>
          </p:nvSpPr>
          <p:spPr bwMode="auto">
            <a:xfrm>
              <a:off x="2179" y="3396"/>
              <a:ext cx="12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el-GR" altLang="el-GR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0175" name="Rectangle 124"/>
            <p:cNvSpPr>
              <a:spLocks noChangeArrowheads="1"/>
            </p:cNvSpPr>
            <p:nvPr/>
          </p:nvSpPr>
          <p:spPr bwMode="auto">
            <a:xfrm>
              <a:off x="1576" y="3378"/>
              <a:ext cx="169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2" charset="0"/>
                </a:rPr>
                <a:t>=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76" name="Rectangle 125"/>
            <p:cNvSpPr>
              <a:spLocks noChangeArrowheads="1"/>
            </p:cNvSpPr>
            <p:nvPr/>
          </p:nvSpPr>
          <p:spPr bwMode="auto">
            <a:xfrm>
              <a:off x="2544" y="3396"/>
              <a:ext cx="1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B4C649B5-27CA-4DAD-92FE-B532FF7096FB}" type="slidenum">
              <a:rPr lang="en-US" altLang="el-GR"/>
              <a:pPr/>
              <a:t>7</a:t>
            </a:fld>
            <a:endParaRPr lang="en-US" altLang="el-GR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Linear Interpolation</a:t>
            </a:r>
          </a:p>
        </p:txBody>
      </p:sp>
      <p:sp>
        <p:nvSpPr>
          <p:cNvPr id="34821" name="Rectangle 11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4822" name="Rectangle 35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4823" name="Rectangle 3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4824" name="Rectangle 4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34825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556771"/>
              </p:ext>
            </p:extLst>
          </p:nvPr>
        </p:nvGraphicFramePr>
        <p:xfrm>
          <a:off x="1544638" y="1299677"/>
          <a:ext cx="17526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18" name="Equation" r:id="rId4" imgW="863225" imgH="228501" progId="Equation.3">
                  <p:embed/>
                </p:oleObj>
              </mc:Choice>
              <mc:Fallback>
                <p:oleObj name="Equation" r:id="rId4" imgW="863225" imgH="228501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1299677"/>
                        <a:ext cx="17526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Rectangle 44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34827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270228"/>
              </p:ext>
            </p:extLst>
          </p:nvPr>
        </p:nvGraphicFramePr>
        <p:xfrm>
          <a:off x="1011238" y="1909277"/>
          <a:ext cx="3429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19" name="Equation" r:id="rId6" imgW="1727200" imgH="228600" progId="Equation.3">
                  <p:embed/>
                </p:oleObj>
              </mc:Choice>
              <mc:Fallback>
                <p:oleObj name="Equation" r:id="rId6" imgW="1727200" imgH="2286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1909277"/>
                        <a:ext cx="3429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8" name="Rectangle 45"/>
          <p:cNvSpPr>
            <a:spLocks noChangeArrowheads="1"/>
          </p:cNvSpPr>
          <p:nvPr/>
        </p:nvSpPr>
        <p:spPr bwMode="auto">
          <a:xfrm>
            <a:off x="0" y="3292475"/>
            <a:ext cx="1098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l-GR">
              <a:latin typeface="Times New Roman" pitchFamily="18" charset="0"/>
            </a:endParaRPr>
          </a:p>
        </p:txBody>
      </p:sp>
      <p:graphicFrame>
        <p:nvGraphicFramePr>
          <p:cNvPr id="34829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73791"/>
              </p:ext>
            </p:extLst>
          </p:nvPr>
        </p:nvGraphicFramePr>
        <p:xfrm>
          <a:off x="935038" y="2518877"/>
          <a:ext cx="32766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0" name="Equation" r:id="rId8" imgW="1765300" imgH="228600" progId="Equation.3">
                  <p:embed/>
                </p:oleObj>
              </mc:Choice>
              <mc:Fallback>
                <p:oleObj name="Equation" r:id="rId8" imgW="1765300" imgH="2286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2518877"/>
                        <a:ext cx="32766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Rectangle 48"/>
          <p:cNvSpPr>
            <a:spLocks noChangeArrowheads="1"/>
          </p:cNvSpPr>
          <p:nvPr/>
        </p:nvSpPr>
        <p:spPr bwMode="auto">
          <a:xfrm>
            <a:off x="303213" y="3234745"/>
            <a:ext cx="502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dirty="0">
                <a:latin typeface="Comic Sans MS" panose="030F0702030302020204" pitchFamily="66" charset="0"/>
                <a:cs typeface="Times New Roman" pitchFamily="18" charset="0"/>
              </a:rPr>
              <a:t>Solving the above two equations gives</a:t>
            </a:r>
            <a:r>
              <a:rPr lang="en-US" altLang="el-GR" sz="1200" dirty="0">
                <a:latin typeface="Comic Sans MS" panose="030F0702030302020204" pitchFamily="66" charset="0"/>
                <a:cs typeface="Times New Roman" pitchFamily="18" charset="0"/>
              </a:rPr>
              <a:t>,</a:t>
            </a:r>
            <a:endParaRPr lang="en-US" altLang="el-GR" sz="1000" dirty="0">
              <a:latin typeface="Comic Sans MS" panose="030F0702030302020204" pitchFamily="66" charset="0"/>
            </a:endParaRPr>
          </a:p>
          <a:p>
            <a:pPr algn="l"/>
            <a:r>
              <a:rPr lang="en-US" altLang="el-GR" sz="1200" dirty="0">
                <a:latin typeface="Comic Sans MS" panose="030F0702030302020204" pitchFamily="66" charset="0"/>
                <a:cs typeface="Times New Roman" pitchFamily="18" charset="0"/>
              </a:rPr>
              <a:t>	</a:t>
            </a:r>
            <a:endParaRPr lang="en-US" altLang="el-GR" dirty="0">
              <a:latin typeface="Comic Sans MS" panose="030F0702030302020204" pitchFamily="66" charset="0"/>
            </a:endParaRPr>
          </a:p>
        </p:txBody>
      </p:sp>
      <p:graphicFrame>
        <p:nvGraphicFramePr>
          <p:cNvPr id="34831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993962"/>
              </p:ext>
            </p:extLst>
          </p:nvPr>
        </p:nvGraphicFramePr>
        <p:xfrm>
          <a:off x="1392238" y="3882851"/>
          <a:ext cx="167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1" name="Equation" r:id="rId10" imgW="838200" imgH="228600" progId="Equation.3">
                  <p:embed/>
                </p:oleObj>
              </mc:Choice>
              <mc:Fallback>
                <p:oleObj name="Equation" r:id="rId10" imgW="838200" imgH="2286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3882851"/>
                        <a:ext cx="167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2" name="Rectangle 49"/>
          <p:cNvSpPr>
            <a:spLocks noChangeArrowheads="1"/>
          </p:cNvSpPr>
          <p:nvPr/>
        </p:nvSpPr>
        <p:spPr bwMode="auto">
          <a:xfrm>
            <a:off x="3297238" y="3387725"/>
            <a:ext cx="1098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l-GR">
              <a:latin typeface="Times New Roman" pitchFamily="18" charset="0"/>
            </a:endParaRPr>
          </a:p>
        </p:txBody>
      </p:sp>
      <p:graphicFrame>
        <p:nvGraphicFramePr>
          <p:cNvPr id="34833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068019"/>
              </p:ext>
            </p:extLst>
          </p:nvPr>
        </p:nvGraphicFramePr>
        <p:xfrm>
          <a:off x="3297238" y="3882851"/>
          <a:ext cx="15240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2" name="Equation" r:id="rId12" imgW="736280" imgH="215806" progId="Equation.3">
                  <p:embed/>
                </p:oleObj>
              </mc:Choice>
              <mc:Fallback>
                <p:oleObj name="Equation" r:id="rId12" imgW="736280" imgH="215806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3882851"/>
                        <a:ext cx="15240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4" name="Rectangle 50"/>
          <p:cNvSpPr>
            <a:spLocks noChangeArrowheads="1"/>
          </p:cNvSpPr>
          <p:nvPr/>
        </p:nvSpPr>
        <p:spPr bwMode="auto">
          <a:xfrm>
            <a:off x="381000" y="4507871"/>
            <a:ext cx="1382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dirty="0">
                <a:latin typeface="Comic Sans MS" panose="030F0702030302020204" pitchFamily="66" charset="0"/>
                <a:cs typeface="Times New Roman" pitchFamily="18" charset="0"/>
              </a:rPr>
              <a:t>Hence</a:t>
            </a:r>
            <a:endParaRPr lang="en-US" altLang="el-GR" sz="4400" dirty="0">
              <a:latin typeface="Comic Sans MS" panose="030F0702030302020204" pitchFamily="66" charset="0"/>
            </a:endParaRPr>
          </a:p>
        </p:txBody>
      </p:sp>
      <p:sp>
        <p:nvSpPr>
          <p:cNvPr id="34835" name="Rectangle 54"/>
          <p:cNvSpPr>
            <a:spLocks noChangeArrowheads="1"/>
          </p:cNvSpPr>
          <p:nvPr/>
        </p:nvSpPr>
        <p:spPr bwMode="auto">
          <a:xfrm>
            <a:off x="0" y="2844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34836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169365"/>
              </p:ext>
            </p:extLst>
          </p:nvPr>
        </p:nvGraphicFramePr>
        <p:xfrm>
          <a:off x="1544638" y="4893272"/>
          <a:ext cx="4502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3" name="Equation" r:id="rId14" imgW="2425680" imgH="253800" progId="Equation.DSMT4">
                  <p:embed/>
                </p:oleObj>
              </mc:Choice>
              <mc:Fallback>
                <p:oleObj name="Equation" r:id="rId14" imgW="2425680" imgH="2538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4893272"/>
                        <a:ext cx="45021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7" name="Rectangle 55"/>
          <p:cNvSpPr>
            <a:spLocks noChangeArrowheads="1"/>
          </p:cNvSpPr>
          <p:nvPr/>
        </p:nvSpPr>
        <p:spPr bwMode="auto">
          <a:xfrm>
            <a:off x="0" y="3063875"/>
            <a:ext cx="565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altLang="el-GR">
              <a:latin typeface="Times New Roman" pitchFamily="18" charset="0"/>
            </a:endParaRPr>
          </a:p>
        </p:txBody>
      </p:sp>
      <p:graphicFrame>
        <p:nvGraphicFramePr>
          <p:cNvPr id="34838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828758"/>
              </p:ext>
            </p:extLst>
          </p:nvPr>
        </p:nvGraphicFramePr>
        <p:xfrm>
          <a:off x="1446213" y="5529570"/>
          <a:ext cx="48006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4" name="Equation" r:id="rId16" imgW="2514600" imgH="215900" progId="Equation.3">
                  <p:embed/>
                </p:oleObj>
              </mc:Choice>
              <mc:Fallback>
                <p:oleObj name="Equation" r:id="rId16" imgW="2514600" imgH="2159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5529570"/>
                        <a:ext cx="480060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9" name="Rectangle 56"/>
          <p:cNvSpPr>
            <a:spLocks noChangeArrowheads="1"/>
          </p:cNvSpPr>
          <p:nvPr/>
        </p:nvSpPr>
        <p:spPr bwMode="auto">
          <a:xfrm>
            <a:off x="0" y="3557588"/>
            <a:ext cx="1327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	      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34840" name="Rectangle 10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4841" name="Rectangle 104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4842" name="Rectangle 1049"/>
          <p:cNvSpPr>
            <a:spLocks noChangeArrowheads="1"/>
          </p:cNvSpPr>
          <p:nvPr/>
        </p:nvSpPr>
        <p:spPr bwMode="auto">
          <a:xfrm>
            <a:off x="0" y="2381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4843" name="Rectangle 1051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4844" name="Rectangle 1052"/>
          <p:cNvSpPr>
            <a:spLocks noChangeArrowheads="1"/>
          </p:cNvSpPr>
          <p:nvPr/>
        </p:nvSpPr>
        <p:spPr bwMode="auto">
          <a:xfrm>
            <a:off x="4572000" y="676275"/>
            <a:ext cx="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4845" name="Rectangle 1054"/>
          <p:cNvSpPr>
            <a:spLocks noChangeArrowheads="1"/>
          </p:cNvSpPr>
          <p:nvPr/>
        </p:nvSpPr>
        <p:spPr bwMode="auto">
          <a:xfrm>
            <a:off x="0" y="12858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34846" name="Group 51"/>
          <p:cNvGrpSpPr>
            <a:grpSpLocks/>
          </p:cNvGrpSpPr>
          <p:nvPr/>
        </p:nvGrpSpPr>
        <p:grpSpPr bwMode="auto">
          <a:xfrm>
            <a:off x="5278438" y="1528277"/>
            <a:ext cx="3733800" cy="2209800"/>
            <a:chOff x="5029200" y="1828800"/>
            <a:chExt cx="3505303" cy="2057550"/>
          </a:xfrm>
        </p:grpSpPr>
        <p:grpSp>
          <p:nvGrpSpPr>
            <p:cNvPr id="3" name="Group 1028"/>
            <p:cNvGrpSpPr>
              <a:grpSpLocks noChangeAspect="1"/>
            </p:cNvGrpSpPr>
            <p:nvPr/>
          </p:nvGrpSpPr>
          <p:grpSpPr bwMode="auto">
            <a:xfrm>
              <a:off x="5029200" y="1828800"/>
              <a:ext cx="3505303" cy="2057550"/>
              <a:chOff x="1800" y="1926"/>
              <a:chExt cx="8034" cy="4486"/>
            </a:xfrm>
            <a:solidFill>
              <a:schemeClr val="bg1"/>
            </a:solidFill>
          </p:grpSpPr>
          <p:sp>
            <p:nvSpPr>
              <p:cNvPr id="230421" name="AutoShape 1045"/>
              <p:cNvSpPr>
                <a:spLocks noChangeAspect="1" noChangeArrowheads="1" noTextEdit="1"/>
              </p:cNvSpPr>
              <p:nvPr/>
            </p:nvSpPr>
            <p:spPr bwMode="auto">
              <a:xfrm>
                <a:off x="1800" y="1926"/>
                <a:ext cx="8034" cy="4486"/>
              </a:xfrm>
              <a:prstGeom prst="rect">
                <a:avLst/>
              </a:prstGeom>
              <a:grpFill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0420" name="Line 1044"/>
              <p:cNvSpPr>
                <a:spLocks noChangeShapeType="1"/>
              </p:cNvSpPr>
              <p:nvPr/>
            </p:nvSpPr>
            <p:spPr bwMode="auto">
              <a:xfrm>
                <a:off x="2340" y="6046"/>
                <a:ext cx="6840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0419" name="Line 1043"/>
              <p:cNvSpPr>
                <a:spLocks noChangeShapeType="1"/>
              </p:cNvSpPr>
              <p:nvPr/>
            </p:nvSpPr>
            <p:spPr bwMode="auto">
              <a:xfrm flipV="1">
                <a:off x="2340" y="2626"/>
                <a:ext cx="0" cy="342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0417" name="Text Box 1041"/>
              <p:cNvSpPr txBox="1">
                <a:spLocks noChangeArrowheads="1"/>
              </p:cNvSpPr>
              <p:nvPr/>
            </p:nvSpPr>
            <p:spPr bwMode="auto">
              <a:xfrm>
                <a:off x="2700" y="5506"/>
                <a:ext cx="754" cy="3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defRPr/>
                </a:pP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230415" name="Text Box 1039"/>
              <p:cNvSpPr txBox="1">
                <a:spLocks noChangeArrowheads="1"/>
              </p:cNvSpPr>
              <p:nvPr/>
            </p:nvSpPr>
            <p:spPr bwMode="auto">
              <a:xfrm>
                <a:off x="6840" y="3166"/>
                <a:ext cx="754" cy="3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defRPr/>
                </a:pP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230414" name="Oval 1038"/>
              <p:cNvSpPr>
                <a:spLocks noChangeArrowheads="1"/>
              </p:cNvSpPr>
              <p:nvPr/>
            </p:nvSpPr>
            <p:spPr bwMode="auto">
              <a:xfrm>
                <a:off x="3022" y="5184"/>
                <a:ext cx="180" cy="180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0413" name="Oval 1037"/>
              <p:cNvSpPr>
                <a:spLocks noChangeArrowheads="1"/>
              </p:cNvSpPr>
              <p:nvPr/>
            </p:nvSpPr>
            <p:spPr bwMode="auto">
              <a:xfrm>
                <a:off x="6537" y="3441"/>
                <a:ext cx="180" cy="180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0411" name="Text Box 1035"/>
              <p:cNvSpPr txBox="1">
                <a:spLocks noChangeArrowheads="1"/>
              </p:cNvSpPr>
              <p:nvPr/>
            </p:nvSpPr>
            <p:spPr bwMode="auto">
              <a:xfrm>
                <a:off x="6850" y="4824"/>
                <a:ext cx="559" cy="3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0410" name="Line 1034"/>
              <p:cNvSpPr>
                <a:spLocks noChangeShapeType="1"/>
              </p:cNvSpPr>
              <p:nvPr/>
            </p:nvSpPr>
            <p:spPr bwMode="auto">
              <a:xfrm flipH="1" flipV="1">
                <a:off x="5400" y="4246"/>
                <a:ext cx="1440" cy="54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0408" name="Text Box 1032"/>
              <p:cNvSpPr txBox="1">
                <a:spLocks noChangeArrowheads="1"/>
              </p:cNvSpPr>
              <p:nvPr/>
            </p:nvSpPr>
            <p:spPr bwMode="auto">
              <a:xfrm>
                <a:off x="9341" y="5941"/>
                <a:ext cx="217" cy="2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defRPr/>
                </a:pP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230407" name="Line 1031"/>
              <p:cNvSpPr>
                <a:spLocks noChangeShapeType="1"/>
              </p:cNvSpPr>
              <p:nvPr/>
            </p:nvSpPr>
            <p:spPr bwMode="auto">
              <a:xfrm flipV="1">
                <a:off x="3060" y="3507"/>
                <a:ext cx="3600" cy="1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0405" name="Text Box 1029"/>
              <p:cNvSpPr txBox="1">
                <a:spLocks noChangeArrowheads="1"/>
              </p:cNvSpPr>
              <p:nvPr/>
            </p:nvSpPr>
            <p:spPr bwMode="auto">
              <a:xfrm>
                <a:off x="2188" y="2167"/>
                <a:ext cx="251" cy="29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hangingPunct="0">
                  <a:defRPr/>
                </a:pPr>
                <a:endParaRPr lang="en-US">
                  <a:latin typeface="Times New Roman" pitchFamily="18" charset="0"/>
                </a:endParaRPr>
              </a:p>
            </p:txBody>
          </p:sp>
        </p:grpSp>
        <p:graphicFrame>
          <p:nvGraphicFramePr>
            <p:cNvPr id="34849" name="Object 1042"/>
            <p:cNvGraphicFramePr>
              <a:graphicFrameLocks noChangeAspect="1"/>
            </p:cNvGraphicFramePr>
            <p:nvPr/>
          </p:nvGraphicFramePr>
          <p:xfrm>
            <a:off x="5410200" y="2971800"/>
            <a:ext cx="476250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25" name="Equation" r:id="rId18" imgW="469900" imgH="228600" progId="Equation.3">
                    <p:embed/>
                  </p:oleObj>
                </mc:Choice>
                <mc:Fallback>
                  <p:oleObj name="Equation" r:id="rId18" imgW="469900" imgH="228600" progId="Equation.3">
                    <p:embed/>
                    <p:pic>
                      <p:nvPicPr>
                        <p:cNvPr id="0" name="Object 10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2971800"/>
                          <a:ext cx="476250" cy="238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50" name="Object 1036"/>
            <p:cNvGraphicFramePr>
              <a:graphicFrameLocks noChangeAspect="1"/>
            </p:cNvGraphicFramePr>
            <p:nvPr/>
          </p:nvGraphicFramePr>
          <p:xfrm>
            <a:off x="7315200" y="3124200"/>
            <a:ext cx="352425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26" name="Equation" r:id="rId20" imgW="342603" imgH="215713" progId="Equation.3">
                    <p:embed/>
                  </p:oleObj>
                </mc:Choice>
                <mc:Fallback>
                  <p:oleObj name="Equation" r:id="rId20" imgW="342603" imgH="215713" progId="Equation.3">
                    <p:embed/>
                    <p:pic>
                      <p:nvPicPr>
                        <p:cNvPr id="0" name="Object 10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200" y="3124200"/>
                          <a:ext cx="352425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51" name="Object 1040"/>
            <p:cNvGraphicFramePr>
              <a:graphicFrameLocks noChangeAspect="1"/>
            </p:cNvGraphicFramePr>
            <p:nvPr/>
          </p:nvGraphicFramePr>
          <p:xfrm>
            <a:off x="6934200" y="2286000"/>
            <a:ext cx="476250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27" name="Equation" r:id="rId22" imgW="457002" imgH="215806" progId="Equation.3">
                    <p:embed/>
                  </p:oleObj>
                </mc:Choice>
                <mc:Fallback>
                  <p:oleObj name="Equation" r:id="rId22" imgW="457002" imgH="215806" progId="Equation.3">
                    <p:embed/>
                    <p:pic>
                      <p:nvPicPr>
                        <p:cNvPr id="0" name="Object 10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286000"/>
                          <a:ext cx="476250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52" name="Object 1033"/>
            <p:cNvGraphicFramePr>
              <a:graphicFrameLocks noChangeAspect="1"/>
            </p:cNvGraphicFramePr>
            <p:nvPr/>
          </p:nvGraphicFramePr>
          <p:xfrm>
            <a:off x="8229600" y="3657600"/>
            <a:ext cx="133350" cy="15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28" name="Equation" r:id="rId24" imgW="114102" imgH="126780" progId="Equation.3">
                    <p:embed/>
                  </p:oleObj>
                </mc:Choice>
                <mc:Fallback>
                  <p:oleObj name="Equation" r:id="rId24" imgW="114102" imgH="126780" progId="Equation.3">
                    <p:embed/>
                    <p:pic>
                      <p:nvPicPr>
                        <p:cNvPr id="0" name="Object 10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9600" y="3657600"/>
                          <a:ext cx="133350" cy="152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53" name="Object 1030"/>
            <p:cNvGraphicFramePr>
              <a:graphicFrameLocks noChangeAspect="1"/>
            </p:cNvGraphicFramePr>
            <p:nvPr/>
          </p:nvGraphicFramePr>
          <p:xfrm>
            <a:off x="5181600" y="1905000"/>
            <a:ext cx="161925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29" name="Equation" r:id="rId26" imgW="126835" imgH="152202" progId="Equation.3">
                    <p:embed/>
                  </p:oleObj>
                </mc:Choice>
                <mc:Fallback>
                  <p:oleObj name="Equation" r:id="rId26" imgW="126835" imgH="152202" progId="Equation.3">
                    <p:embed/>
                    <p:pic>
                      <p:nvPicPr>
                        <p:cNvPr id="0" name="Object 10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0" y="1905000"/>
                          <a:ext cx="161925" cy="190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847" name="Rectangle 48"/>
          <p:cNvSpPr>
            <a:spLocks noChangeArrowheads="1"/>
          </p:cNvSpPr>
          <p:nvPr/>
        </p:nvSpPr>
        <p:spPr bwMode="auto">
          <a:xfrm>
            <a:off x="5429462" y="3662155"/>
            <a:ext cx="3398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800" b="1" dirty="0">
                <a:latin typeface="Comic Sans MS" panose="030F0702030302020204" pitchFamily="66" charset="0"/>
                <a:cs typeface="Times New Roman" pitchFamily="18" charset="0"/>
              </a:rPr>
              <a:t>Figure 3 </a:t>
            </a:r>
            <a:r>
              <a:rPr lang="en-US" altLang="el-GR" sz="1800" dirty="0">
                <a:latin typeface="Comic Sans MS" panose="030F0702030302020204" pitchFamily="66" charset="0"/>
                <a:cs typeface="Times New Roman" pitchFamily="18" charset="0"/>
              </a:rPr>
              <a:t>Linear interpolation.</a:t>
            </a:r>
            <a:endParaRPr lang="en-US" altLang="el-GR" sz="1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9F47B3EE-086E-409C-8378-A879AE7F90FD}" type="slidenum">
              <a:rPr lang="en-US" altLang="el-GR"/>
              <a:pPr/>
              <a:t>8</a:t>
            </a:fld>
            <a:endParaRPr lang="en-US" altLang="el-G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799" y="523876"/>
            <a:ext cx="4875213" cy="657224"/>
          </a:xfrm>
        </p:spPr>
        <p:txBody>
          <a:bodyPr/>
          <a:lstStyle/>
          <a:p>
            <a:r>
              <a:rPr lang="en-US" altLang="el-GR" dirty="0" smtClean="0"/>
              <a:t>Example 2</a:t>
            </a: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09800" y="1219200"/>
            <a:ext cx="6553200" cy="1371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200" dirty="0" smtClean="0"/>
              <a:t>   The upward velocity of a rocket is given as a function of time in Table 2.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l-GR" sz="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2200" dirty="0" smtClean="0"/>
              <a:t>	Find the velocity at </a:t>
            </a:r>
            <a:r>
              <a:rPr lang="en-US" altLang="el-GR" sz="2200" i="1" dirty="0" smtClean="0"/>
              <a:t>t</a:t>
            </a:r>
            <a:r>
              <a:rPr lang="en-US" altLang="el-GR" sz="2200" dirty="0" smtClean="0"/>
              <a:t>=16 seconds using the direct method for quadratic interpolation.</a:t>
            </a:r>
            <a:endParaRPr lang="en-US" altLang="el-GR" sz="22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200" dirty="0" smtClean="0"/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3333750" y="2443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5847" name="Rectangle 16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5848" name="Rectangle 20"/>
          <p:cNvSpPr>
            <a:spLocks noChangeArrowheads="1"/>
          </p:cNvSpPr>
          <p:nvPr/>
        </p:nvSpPr>
        <p:spPr bwMode="auto">
          <a:xfrm>
            <a:off x="2066925" y="2100263"/>
            <a:ext cx="609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215149" name="Group 109"/>
          <p:cNvGraphicFramePr>
            <a:graphicFrameLocks noGrp="1"/>
          </p:cNvGraphicFramePr>
          <p:nvPr/>
        </p:nvGraphicFramePr>
        <p:xfrm>
          <a:off x="1524000" y="3581400"/>
          <a:ext cx="1905000" cy="2717799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3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227.04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362.78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517.35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602.97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7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901.67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5875" name="Rectangle 101"/>
          <p:cNvSpPr>
            <a:spLocks noChangeArrowheads="1"/>
          </p:cNvSpPr>
          <p:nvPr/>
        </p:nvSpPr>
        <p:spPr bwMode="auto">
          <a:xfrm>
            <a:off x="819150" y="2819400"/>
            <a:ext cx="3448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altLang="el-GR" sz="1800" b="1" dirty="0">
                <a:latin typeface="Comic Sans MS" panose="030F0702030302020204" pitchFamily="66" charset="0"/>
              </a:rPr>
              <a:t>Table 2 </a:t>
            </a:r>
            <a:r>
              <a:rPr lang="en-US" altLang="el-GR" sz="1800" dirty="0">
                <a:latin typeface="Comic Sans MS" panose="030F0702030302020204" pitchFamily="66" charset="0"/>
              </a:rPr>
              <a:t>Velocity as a function 	of time.</a:t>
            </a:r>
          </a:p>
        </p:txBody>
      </p:sp>
      <p:sp>
        <p:nvSpPr>
          <p:cNvPr id="35876" name="Rectangle 102"/>
          <p:cNvSpPr>
            <a:spLocks noChangeArrowheads="1"/>
          </p:cNvSpPr>
          <p:nvPr/>
        </p:nvSpPr>
        <p:spPr bwMode="auto">
          <a:xfrm>
            <a:off x="4343400" y="5867400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800" b="1" dirty="0">
                <a:latin typeface="Comic Sans MS" panose="030F0702030302020204" pitchFamily="66" charset="0"/>
              </a:rPr>
              <a:t>Figure 5</a:t>
            </a:r>
            <a:r>
              <a:rPr lang="en-US" altLang="el-GR" sz="1800" dirty="0">
                <a:latin typeface="Comic Sans MS" panose="030F0702030302020204" pitchFamily="66" charset="0"/>
              </a:rPr>
              <a:t> Velocity vs. time data for the 	rocket example</a:t>
            </a:r>
          </a:p>
        </p:txBody>
      </p:sp>
      <p:pic>
        <p:nvPicPr>
          <p:cNvPr id="35877" name="Picture 103" descr="picture of ro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16906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78" name="Object 2"/>
          <p:cNvGraphicFramePr>
            <a:graphicFrameLocks noChangeAspect="1"/>
          </p:cNvGraphicFramePr>
          <p:nvPr/>
        </p:nvGraphicFramePr>
        <p:xfrm>
          <a:off x="1733550" y="3657600"/>
          <a:ext cx="43656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5" name="Equation" r:id="rId5" imgW="304536" imgH="215713" progId="Equation.3">
                  <p:embed/>
                </p:oleObj>
              </mc:Choice>
              <mc:Fallback>
                <p:oleObj name="Equation" r:id="rId5" imgW="304536" imgH="21571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3657600"/>
                        <a:ext cx="436563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79" name="Object 3"/>
          <p:cNvGraphicFramePr>
            <a:graphicFrameLocks noChangeAspect="1"/>
          </p:cNvGraphicFramePr>
          <p:nvPr/>
        </p:nvGraphicFramePr>
        <p:xfrm>
          <a:off x="2522538" y="3657600"/>
          <a:ext cx="9080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6" name="Equation" r:id="rId7" imgW="634449" imgH="215713" progId="Equation.3">
                  <p:embed/>
                </p:oleObj>
              </mc:Choice>
              <mc:Fallback>
                <p:oleObj name="Equation" r:id="rId7" imgW="634449" imgH="2157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3657600"/>
                        <a:ext cx="9080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80" name="Picture 2" descr="mws_gen_inp_txt_direct_Fig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39655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2DFE4F46-CC6F-4833-BBC7-C06FD32A5F81}" type="slidenum">
              <a:rPr lang="en-US" altLang="el-GR"/>
              <a:pPr/>
              <a:t>9</a:t>
            </a:fld>
            <a:endParaRPr lang="en-US" altLang="el-GR"/>
          </a:p>
        </p:txBody>
      </p:sp>
      <p:graphicFrame>
        <p:nvGraphicFramePr>
          <p:cNvPr id="36869" name="Object 1025"/>
          <p:cNvGraphicFramePr>
            <a:graphicFrameLocks noChangeAspect="1"/>
          </p:cNvGraphicFramePr>
          <p:nvPr/>
        </p:nvGraphicFramePr>
        <p:xfrm>
          <a:off x="2481263" y="47640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65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47640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Rectangle 103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71" name="Rectangle 1039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72" name="Rectangle 1040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73" name="Rectangle 1041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74" name="Rectangle 1049"/>
          <p:cNvSpPr>
            <a:spLocks noChangeArrowheads="1"/>
          </p:cNvSpPr>
          <p:nvPr/>
        </p:nvSpPr>
        <p:spPr bwMode="auto">
          <a:xfrm>
            <a:off x="1066800" y="3803650"/>
            <a:ext cx="1098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36875" name="Rectangle 1050"/>
          <p:cNvSpPr>
            <a:spLocks noChangeArrowheads="1"/>
          </p:cNvSpPr>
          <p:nvPr/>
        </p:nvSpPr>
        <p:spPr bwMode="auto">
          <a:xfrm>
            <a:off x="1066800" y="4297363"/>
            <a:ext cx="1098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l-GR">
              <a:latin typeface="Times New Roman" pitchFamily="18" charset="0"/>
            </a:endParaRPr>
          </a:p>
        </p:txBody>
      </p:sp>
      <p:graphicFrame>
        <p:nvGraphicFramePr>
          <p:cNvPr id="3687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930240"/>
              </p:ext>
            </p:extLst>
          </p:nvPr>
        </p:nvGraphicFramePr>
        <p:xfrm>
          <a:off x="602408" y="1358827"/>
          <a:ext cx="20574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66" name="Equation" r:id="rId6" imgW="1231366" imgH="241195" progId="Equation.3">
                  <p:embed/>
                </p:oleObj>
              </mc:Choice>
              <mc:Fallback>
                <p:oleObj name="Equation" r:id="rId6" imgW="1231366" imgH="241195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08" y="1358827"/>
                        <a:ext cx="20574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7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571870"/>
              </p:ext>
            </p:extLst>
          </p:nvPr>
        </p:nvGraphicFramePr>
        <p:xfrm>
          <a:off x="450008" y="1795390"/>
          <a:ext cx="37338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67" name="Equation" r:id="rId8" imgW="2298700" imgH="254000" progId="Equation.3">
                  <p:embed/>
                </p:oleObj>
              </mc:Choice>
              <mc:Fallback>
                <p:oleObj name="Equation" r:id="rId8" imgW="2298700" imgH="2540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08" y="1795390"/>
                        <a:ext cx="37338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8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497866"/>
              </p:ext>
            </p:extLst>
          </p:nvPr>
        </p:nvGraphicFramePr>
        <p:xfrm>
          <a:off x="450008" y="2328790"/>
          <a:ext cx="38100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68" name="Equation" r:id="rId10" imgW="2273300" imgH="254000" progId="Equation.3">
                  <p:embed/>
                </p:oleObj>
              </mc:Choice>
              <mc:Fallback>
                <p:oleObj name="Equation" r:id="rId10" imgW="2273300" imgH="2540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08" y="2328790"/>
                        <a:ext cx="38100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9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534297"/>
              </p:ext>
            </p:extLst>
          </p:nvPr>
        </p:nvGraphicFramePr>
        <p:xfrm>
          <a:off x="450008" y="2862190"/>
          <a:ext cx="3962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69" name="Equation" r:id="rId12" imgW="2336800" imgH="254000" progId="Equation.3">
                  <p:embed/>
                </p:oleObj>
              </mc:Choice>
              <mc:Fallback>
                <p:oleObj name="Equation" r:id="rId12" imgW="2336800" imgH="25400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08" y="2862190"/>
                        <a:ext cx="39624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0" name="Rectangle 1048"/>
          <p:cNvSpPr>
            <a:spLocks noChangeArrowheads="1"/>
          </p:cNvSpPr>
          <p:nvPr/>
        </p:nvSpPr>
        <p:spPr bwMode="auto">
          <a:xfrm>
            <a:off x="437308" y="4501349"/>
            <a:ext cx="6096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dirty="0">
                <a:latin typeface="Comic Sans MS" panose="030F0702030302020204" pitchFamily="66" charset="0"/>
                <a:cs typeface="Times New Roman" pitchFamily="18" charset="0"/>
              </a:rPr>
              <a:t>Solving the above three equations gives</a:t>
            </a:r>
            <a:endParaRPr lang="en-US" altLang="el-GR" dirty="0">
              <a:latin typeface="Comic Sans MS" panose="030F0702030302020204" pitchFamily="66" charset="0"/>
            </a:endParaRPr>
          </a:p>
        </p:txBody>
      </p:sp>
      <p:graphicFrame>
        <p:nvGraphicFramePr>
          <p:cNvPr id="36881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177171"/>
              </p:ext>
            </p:extLst>
          </p:nvPr>
        </p:nvGraphicFramePr>
        <p:xfrm>
          <a:off x="1456484" y="4933000"/>
          <a:ext cx="184626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70" name="Equation" r:id="rId14" imgW="660400" imgH="228600" progId="Equation.3">
                  <p:embed/>
                </p:oleObj>
              </mc:Choice>
              <mc:Fallback>
                <p:oleObj name="Equation" r:id="rId14" imgW="660400" imgH="2286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484" y="4933000"/>
                        <a:ext cx="184626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2" name="Object 10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22220"/>
              </p:ext>
            </p:extLst>
          </p:nvPr>
        </p:nvGraphicFramePr>
        <p:xfrm>
          <a:off x="3577384" y="4952050"/>
          <a:ext cx="19383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71" name="Equation" r:id="rId16" imgW="723586" imgH="215806" progId="Equation.3">
                  <p:embed/>
                </p:oleObj>
              </mc:Choice>
              <mc:Fallback>
                <p:oleObj name="Equation" r:id="rId16" imgW="723586" imgH="215806" progId="Equation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384" y="4952050"/>
                        <a:ext cx="1938338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3" name="Object 10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656582"/>
              </p:ext>
            </p:extLst>
          </p:nvPr>
        </p:nvGraphicFramePr>
        <p:xfrm>
          <a:off x="5725272" y="4963163"/>
          <a:ext cx="214788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72" name="Equation" r:id="rId18" imgW="761669" imgH="215806" progId="Equation.3">
                  <p:embed/>
                </p:oleObj>
              </mc:Choice>
              <mc:Fallback>
                <p:oleObj name="Equation" r:id="rId18" imgW="761669" imgH="215806" progId="Equation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272" y="4963163"/>
                        <a:ext cx="2147887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4" name="Rectangle 1053"/>
          <p:cNvSpPr>
            <a:spLocks noChangeArrowheads="1"/>
          </p:cNvSpPr>
          <p:nvPr/>
        </p:nvSpPr>
        <p:spPr bwMode="auto">
          <a:xfrm>
            <a:off x="1066800" y="6172200"/>
            <a:ext cx="1403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200">
                <a:latin typeface="Times New Roman" pitchFamily="18" charset="0"/>
                <a:cs typeface="Times New Roman" pitchFamily="18" charset="0"/>
              </a:rPr>
              <a:t>	        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36885" name="Rectangle 105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l-GR" dirty="0" smtClean="0"/>
              <a:t>Quadratic Interpolation</a:t>
            </a:r>
          </a:p>
        </p:txBody>
      </p:sp>
      <p:sp>
        <p:nvSpPr>
          <p:cNvPr id="36886" name="Rectangle 10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87" name="Rectangle 105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88" name="Rectangle 1054"/>
          <p:cNvSpPr>
            <a:spLocks noChangeArrowheads="1"/>
          </p:cNvSpPr>
          <p:nvPr/>
        </p:nvSpPr>
        <p:spPr bwMode="auto">
          <a:xfrm>
            <a:off x="0" y="2381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89" name="Rectangle 1056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90" name="Rectangle 1057"/>
          <p:cNvSpPr>
            <a:spLocks noChangeArrowheads="1"/>
          </p:cNvSpPr>
          <p:nvPr/>
        </p:nvSpPr>
        <p:spPr bwMode="auto">
          <a:xfrm>
            <a:off x="4572000" y="676275"/>
            <a:ext cx="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91" name="Rectangle 1059"/>
          <p:cNvSpPr>
            <a:spLocks noChangeArrowheads="1"/>
          </p:cNvSpPr>
          <p:nvPr/>
        </p:nvSpPr>
        <p:spPr bwMode="auto">
          <a:xfrm>
            <a:off x="0" y="12858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2" name="Group 1061"/>
          <p:cNvGrpSpPr>
            <a:grpSpLocks noChangeAspect="1"/>
          </p:cNvGrpSpPr>
          <p:nvPr/>
        </p:nvGrpSpPr>
        <p:grpSpPr bwMode="auto">
          <a:xfrm>
            <a:off x="4504973" y="1450974"/>
            <a:ext cx="4495662" cy="2476500"/>
            <a:chOff x="2054" y="2326"/>
            <a:chExt cx="7486" cy="3900"/>
          </a:xfrm>
          <a:solidFill>
            <a:schemeClr val="bg1"/>
          </a:solidFill>
        </p:grpSpPr>
        <p:sp>
          <p:nvSpPr>
            <p:cNvPr id="287801" name="AutoShape 1081"/>
            <p:cNvSpPr>
              <a:spLocks noChangeAspect="1" noChangeArrowheads="1" noTextEdit="1"/>
            </p:cNvSpPr>
            <p:nvPr/>
          </p:nvSpPr>
          <p:spPr bwMode="auto">
            <a:xfrm>
              <a:off x="2054" y="2326"/>
              <a:ext cx="7486" cy="3900"/>
            </a:xfrm>
            <a:prstGeom prst="rect">
              <a:avLst/>
            </a:prstGeom>
            <a:grpFill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7800" name="Line 1080"/>
            <p:cNvSpPr>
              <a:spLocks noChangeShapeType="1"/>
            </p:cNvSpPr>
            <p:nvPr/>
          </p:nvSpPr>
          <p:spPr bwMode="auto">
            <a:xfrm>
              <a:off x="2340" y="6046"/>
              <a:ext cx="684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7799" name="Line 1079"/>
            <p:cNvSpPr>
              <a:spLocks noChangeShapeType="1"/>
            </p:cNvSpPr>
            <p:nvPr/>
          </p:nvSpPr>
          <p:spPr bwMode="auto">
            <a:xfrm flipV="1">
              <a:off x="2340" y="2626"/>
              <a:ext cx="0" cy="342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7784" name="Freeform 1064"/>
            <p:cNvSpPr>
              <a:spLocks/>
            </p:cNvSpPr>
            <p:nvPr/>
          </p:nvSpPr>
          <p:spPr bwMode="auto">
            <a:xfrm>
              <a:off x="3060" y="3076"/>
              <a:ext cx="3600" cy="2070"/>
            </a:xfrm>
            <a:custGeom>
              <a:avLst/>
              <a:gdLst/>
              <a:ahLst/>
              <a:cxnLst>
                <a:cxn ang="0">
                  <a:pos x="0" y="2070"/>
                </a:cxn>
                <a:cxn ang="0">
                  <a:pos x="1800" y="270"/>
                </a:cxn>
                <a:cxn ang="0">
                  <a:pos x="3600" y="450"/>
                </a:cxn>
              </a:cxnLst>
              <a:rect l="0" t="0" r="r" b="b"/>
              <a:pathLst>
                <a:path w="3600" h="2070">
                  <a:moveTo>
                    <a:pt x="0" y="2070"/>
                  </a:moveTo>
                  <a:cubicBezTo>
                    <a:pt x="600" y="1305"/>
                    <a:pt x="1200" y="540"/>
                    <a:pt x="1800" y="270"/>
                  </a:cubicBezTo>
                  <a:cubicBezTo>
                    <a:pt x="2400" y="0"/>
                    <a:pt x="3240" y="420"/>
                    <a:pt x="3600" y="45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7787" name="Line 1067"/>
            <p:cNvSpPr>
              <a:spLocks noChangeShapeType="1"/>
            </p:cNvSpPr>
            <p:nvPr/>
          </p:nvSpPr>
          <p:spPr bwMode="auto">
            <a:xfrm flipH="1" flipV="1">
              <a:off x="5353" y="3427"/>
              <a:ext cx="767" cy="135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7790" name="Oval 1070"/>
            <p:cNvSpPr>
              <a:spLocks noChangeArrowheads="1"/>
            </p:cNvSpPr>
            <p:nvPr/>
          </p:nvSpPr>
          <p:spPr bwMode="auto">
            <a:xfrm>
              <a:off x="4623" y="3327"/>
              <a:ext cx="180" cy="18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7791" name="Oval 1071"/>
            <p:cNvSpPr>
              <a:spLocks noChangeArrowheads="1"/>
            </p:cNvSpPr>
            <p:nvPr/>
          </p:nvSpPr>
          <p:spPr bwMode="auto">
            <a:xfrm>
              <a:off x="6518" y="3449"/>
              <a:ext cx="180" cy="18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7792" name="Oval 1072"/>
            <p:cNvSpPr>
              <a:spLocks noChangeArrowheads="1"/>
            </p:cNvSpPr>
            <p:nvPr/>
          </p:nvSpPr>
          <p:spPr bwMode="auto">
            <a:xfrm>
              <a:off x="2977" y="5087"/>
              <a:ext cx="180" cy="18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893" name="Rectangle 108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94" name="Rectangle 1083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95" name="Rectangle 1085"/>
          <p:cNvSpPr>
            <a:spLocks noChangeArrowheads="1"/>
          </p:cNvSpPr>
          <p:nvPr/>
        </p:nvSpPr>
        <p:spPr bwMode="auto">
          <a:xfrm>
            <a:off x="0" y="2190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96" name="Rectangle 1087"/>
          <p:cNvSpPr>
            <a:spLocks noChangeArrowheads="1"/>
          </p:cNvSpPr>
          <p:nvPr/>
        </p:nvSpPr>
        <p:spPr bwMode="auto">
          <a:xfrm>
            <a:off x="0" y="438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97" name="Rectangle 1089"/>
          <p:cNvSpPr>
            <a:spLocks noChangeArrowheads="1"/>
          </p:cNvSpPr>
          <p:nvPr/>
        </p:nvSpPr>
        <p:spPr bwMode="auto">
          <a:xfrm>
            <a:off x="0" y="6572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98" name="Rectangle 1090"/>
          <p:cNvSpPr>
            <a:spLocks noChangeArrowheads="1"/>
          </p:cNvSpPr>
          <p:nvPr/>
        </p:nvSpPr>
        <p:spPr bwMode="auto">
          <a:xfrm>
            <a:off x="4572000" y="876300"/>
            <a:ext cx="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99" name="Rectangle 1092"/>
          <p:cNvSpPr>
            <a:spLocks noChangeArrowheads="1"/>
          </p:cNvSpPr>
          <p:nvPr/>
        </p:nvSpPr>
        <p:spPr bwMode="auto">
          <a:xfrm>
            <a:off x="0" y="15144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36900" name="Object 10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056038"/>
              </p:ext>
            </p:extLst>
          </p:nvPr>
        </p:nvGraphicFramePr>
        <p:xfrm>
          <a:off x="4885904" y="3369309"/>
          <a:ext cx="4762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73" name="Equation" r:id="rId20" imgW="482391" imgH="228501" progId="Equation.3">
                  <p:embed/>
                </p:oleObj>
              </mc:Choice>
              <mc:Fallback>
                <p:oleObj name="Equation" r:id="rId20" imgW="482391" imgH="228501" progId="Equation.3">
                  <p:embed/>
                  <p:pic>
                    <p:nvPicPr>
                      <p:cNvPr id="0" name="Object 10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904" y="3369309"/>
                        <a:ext cx="476250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01" name="Object 10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877831"/>
              </p:ext>
            </p:extLst>
          </p:nvPr>
        </p:nvGraphicFramePr>
        <p:xfrm>
          <a:off x="5724104" y="1845309"/>
          <a:ext cx="4572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74" name="Equation" r:id="rId22" imgW="457002" imgH="215806" progId="Equation.3">
                  <p:embed/>
                </p:oleObj>
              </mc:Choice>
              <mc:Fallback>
                <p:oleObj name="Equation" r:id="rId22" imgW="457002" imgH="215806" progId="Equation.3">
                  <p:embed/>
                  <p:pic>
                    <p:nvPicPr>
                      <p:cNvPr id="0" name="Object 10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04" y="1845309"/>
                        <a:ext cx="457200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02" name="Object 10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056562"/>
              </p:ext>
            </p:extLst>
          </p:nvPr>
        </p:nvGraphicFramePr>
        <p:xfrm>
          <a:off x="7324304" y="2073909"/>
          <a:ext cx="4762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75" name="Equation" r:id="rId24" imgW="469696" imgH="215806" progId="Equation.3">
                  <p:embed/>
                </p:oleObj>
              </mc:Choice>
              <mc:Fallback>
                <p:oleObj name="Equation" r:id="rId24" imgW="469696" imgH="215806" progId="Equation.3">
                  <p:embed/>
                  <p:pic>
                    <p:nvPicPr>
                      <p:cNvPr id="0" name="Object 10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304" y="2073909"/>
                        <a:ext cx="476250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03" name="Object 10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919919"/>
              </p:ext>
            </p:extLst>
          </p:nvPr>
        </p:nvGraphicFramePr>
        <p:xfrm>
          <a:off x="6943304" y="3064509"/>
          <a:ext cx="3524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76" name="Equation" r:id="rId26" imgW="355292" imgH="215713" progId="Equation.3">
                  <p:embed/>
                </p:oleObj>
              </mc:Choice>
              <mc:Fallback>
                <p:oleObj name="Equation" r:id="rId26" imgW="355292" imgH="215713" progId="Equation.3">
                  <p:embed/>
                  <p:pic>
                    <p:nvPicPr>
                      <p:cNvPr id="0" name="Object 10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304" y="3064509"/>
                        <a:ext cx="3524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04" name="Object 10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517429"/>
              </p:ext>
            </p:extLst>
          </p:nvPr>
        </p:nvGraphicFramePr>
        <p:xfrm>
          <a:off x="4581104" y="1464309"/>
          <a:ext cx="152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77" name="Equation" r:id="rId28" imgW="126835" imgH="152202" progId="Equation.3">
                  <p:embed/>
                </p:oleObj>
              </mc:Choice>
              <mc:Fallback>
                <p:oleObj name="Equation" r:id="rId28" imgW="126835" imgH="152202" progId="Equation.3">
                  <p:embed/>
                  <p:pic>
                    <p:nvPicPr>
                      <p:cNvPr id="0" name="Object 10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104" y="1464309"/>
                        <a:ext cx="1524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05" name="Object 10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611196"/>
              </p:ext>
            </p:extLst>
          </p:nvPr>
        </p:nvGraphicFramePr>
        <p:xfrm>
          <a:off x="8848304" y="3750309"/>
          <a:ext cx="13335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78" name="Equation" r:id="rId30" imgW="114102" imgH="126780" progId="Equation.3">
                  <p:embed/>
                </p:oleObj>
              </mc:Choice>
              <mc:Fallback>
                <p:oleObj name="Equation" r:id="rId30" imgW="114102" imgH="126780" progId="Equation.3">
                  <p:embed/>
                  <p:pic>
                    <p:nvPicPr>
                      <p:cNvPr id="0" name="Object 10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8304" y="3750309"/>
                        <a:ext cx="13335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06" name="Rectangle 1048"/>
          <p:cNvSpPr>
            <a:spLocks noChangeArrowheads="1"/>
          </p:cNvSpPr>
          <p:nvPr/>
        </p:nvSpPr>
        <p:spPr bwMode="auto">
          <a:xfrm>
            <a:off x="4898239" y="3974939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altLang="el-GR" sz="1800" b="1" dirty="0">
                <a:latin typeface="Comic Sans MS" panose="030F0702030302020204" pitchFamily="66" charset="0"/>
                <a:cs typeface="Times New Roman" pitchFamily="18" charset="0"/>
              </a:rPr>
              <a:t>Figure 6</a:t>
            </a:r>
            <a:r>
              <a:rPr lang="en-US" altLang="el-GR" sz="1800" dirty="0">
                <a:latin typeface="Comic Sans MS" panose="030F0702030302020204" pitchFamily="66" charset="0"/>
                <a:cs typeface="Times New Roman" pitchFamily="18" charset="0"/>
              </a:rPr>
              <a:t> Quadratic interpolation.</a:t>
            </a:r>
            <a:endParaRPr lang="en-US" altLang="el-GR" sz="1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1_Blends">
  <a:themeElements>
    <a:clrScheme name="1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</Template>
  <TotalTime>1859</TotalTime>
  <Words>1919</Words>
  <Application>Microsoft Office PowerPoint</Application>
  <PresentationFormat>On-screen Show (4:3)</PresentationFormat>
  <Paragraphs>1103</Paragraphs>
  <Slides>61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Arial</vt:lpstr>
      <vt:lpstr>Comic Sans MS</vt:lpstr>
      <vt:lpstr>Courier New</vt:lpstr>
      <vt:lpstr>Symbol</vt:lpstr>
      <vt:lpstr>Tahoma</vt:lpstr>
      <vt:lpstr>Times New Roman</vt:lpstr>
      <vt:lpstr>Wingdings</vt:lpstr>
      <vt:lpstr>1_Blends</vt:lpstr>
      <vt:lpstr>Blends</vt:lpstr>
      <vt:lpstr>Bitmap Image</vt:lpstr>
      <vt:lpstr>Equation</vt:lpstr>
      <vt:lpstr>Mathcad</vt:lpstr>
      <vt:lpstr>Document</vt:lpstr>
      <vt:lpstr>Interpolation </vt:lpstr>
      <vt:lpstr>What is Interpolation ?</vt:lpstr>
      <vt:lpstr>Interpolants</vt:lpstr>
      <vt:lpstr>1. Direct method</vt:lpstr>
      <vt:lpstr>Direct Method</vt:lpstr>
      <vt:lpstr> Example 1</vt:lpstr>
      <vt:lpstr>Linear Interpolation</vt:lpstr>
      <vt:lpstr>Example 2</vt:lpstr>
      <vt:lpstr>Quadratic Interpolation</vt:lpstr>
      <vt:lpstr>Quadratic Interpolation (cont.)</vt:lpstr>
      <vt:lpstr>Example 3</vt:lpstr>
      <vt:lpstr>Cubic Interpolation</vt:lpstr>
      <vt:lpstr>Cubic Interpolation (contd)</vt:lpstr>
      <vt:lpstr>Comparison Table</vt:lpstr>
      <vt:lpstr>Distance from Velocity Profile</vt:lpstr>
      <vt:lpstr>Acceleration from Velocity Profile</vt:lpstr>
      <vt:lpstr>2. Spline Method </vt:lpstr>
      <vt:lpstr>Why Splines ?</vt:lpstr>
      <vt:lpstr>Why Splines ?</vt:lpstr>
      <vt:lpstr>Linear Interpolation</vt:lpstr>
      <vt:lpstr>Linear Interpolation (contd)</vt:lpstr>
      <vt:lpstr>Example</vt:lpstr>
      <vt:lpstr>Linear Interpolation</vt:lpstr>
      <vt:lpstr>Quadratic Interpolation</vt:lpstr>
      <vt:lpstr>Quadratic Interpolation (contd)</vt:lpstr>
      <vt:lpstr>Quadratic Splines (contd)</vt:lpstr>
      <vt:lpstr>Quadratic Splines (contd)</vt:lpstr>
      <vt:lpstr>Quadratic Splines (contd)</vt:lpstr>
      <vt:lpstr>Quadratic Spline Example</vt:lpstr>
      <vt:lpstr>Solution</vt:lpstr>
      <vt:lpstr>Each Spline Goes Through Two Consecutive Data Points</vt:lpstr>
      <vt:lpstr>PowerPoint Presentation</vt:lpstr>
      <vt:lpstr>Derivatives are Continuous at Interior Data Points</vt:lpstr>
      <vt:lpstr>PowerPoint Presentation</vt:lpstr>
      <vt:lpstr>Last Equation</vt:lpstr>
      <vt:lpstr>Final Set of Equations</vt:lpstr>
      <vt:lpstr>Coefficients of Spline</vt:lpstr>
      <vt:lpstr>Final Solution</vt:lpstr>
      <vt:lpstr>Velocity at a Particular Point</vt:lpstr>
      <vt:lpstr>PowerPoint Presentation</vt:lpstr>
      <vt:lpstr>Distance from Velocity Profile</vt:lpstr>
      <vt:lpstr>3. Newton’s Divided Differences </vt:lpstr>
      <vt:lpstr>Newton’s Divided Difference Method</vt:lpstr>
      <vt:lpstr>Example</vt:lpstr>
      <vt:lpstr>Linear Interpolation</vt:lpstr>
      <vt:lpstr>Linear Interpolation (contd)</vt:lpstr>
      <vt:lpstr>Quadratic Interpolation</vt:lpstr>
      <vt:lpstr>Example</vt:lpstr>
      <vt:lpstr>PowerPoint Presentation</vt:lpstr>
      <vt:lpstr>Quadratic Interpolation (cont’d)</vt:lpstr>
      <vt:lpstr>Quadratic Interpolation (cont’d)</vt:lpstr>
      <vt:lpstr>General Form</vt:lpstr>
      <vt:lpstr>General Form</vt:lpstr>
      <vt:lpstr>General form</vt:lpstr>
      <vt:lpstr>Example</vt:lpstr>
      <vt:lpstr>Example</vt:lpstr>
      <vt:lpstr>Example</vt:lpstr>
      <vt:lpstr>Example</vt:lpstr>
      <vt:lpstr>Comparison Table</vt:lpstr>
      <vt:lpstr>Distance from Velocity Profile</vt:lpstr>
      <vt:lpstr>Acceleration from Velocity Profile</vt:lpstr>
    </vt:vector>
  </TitlesOfParts>
  <Company>Holistic Numerical Methods Institute</Company>
  <LinksUpToDate>false</LinksUpToDate>
  <SharedDoc>false</SharedDoc>
  <HyperlinkBase>http://numericalmethods.eng.usf.edu/mcd/gen/05inp/mcd_gen_inp_ppt_direct.ppt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Method Power Point Interpolation</dc:title>
  <dc:subject>Interpolation</dc:subject>
  <dc:creator>Autar Kaw,Jai Paul</dc:creator>
  <cp:keywords>Power Point Direct Method</cp:keywords>
  <dc:description>A Power Point presentation to illustrate how the Direct method of Interpolation works.</dc:description>
  <cp:lastModifiedBy>Λογαριασμός Microsoft</cp:lastModifiedBy>
  <cp:revision>178</cp:revision>
  <cp:lastPrinted>1999-03-26T19:03:37Z</cp:lastPrinted>
  <dcterms:created xsi:type="dcterms:W3CDTF">1998-11-18T16:33:10Z</dcterms:created>
  <dcterms:modified xsi:type="dcterms:W3CDTF">2024-03-27T08:28:05Z</dcterms:modified>
  <cp:category>General Engineering</cp:category>
</cp:coreProperties>
</file>