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70" r:id="rId3"/>
    <p:sldId id="271" r:id="rId4"/>
    <p:sldId id="272" r:id="rId5"/>
    <p:sldId id="273" r:id="rId6"/>
    <p:sldId id="279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97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A87BE83-3265-4FA6-BFAE-CCD51122D28C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A5C219-FFB9-48C0-B4D3-F1091CB72E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rseus.tufts.edu/hopper/morph?l=pro/teron&amp;la=greek&amp;can=pro/teron0&amp;prior=o(/tw|" TargetMode="External"/><Relationship Id="rId13" Type="http://schemas.openxmlformats.org/officeDocument/2006/relationships/hyperlink" Target="http://www.perseus.tufts.edu/hopper/morph?l=th\n&amp;la=greek&amp;can=th\n0&amp;prior=ou(=tos" TargetMode="External"/><Relationship Id="rId18" Type="http://schemas.openxmlformats.org/officeDocument/2006/relationships/hyperlink" Target="http://www.perseus.tufts.edu/hopper/morph?l=a)/llou&amp;la=greek&amp;can=a)/llou0&amp;prior=e)c" TargetMode="External"/><Relationship Id="rId3" Type="http://schemas.openxmlformats.org/officeDocument/2006/relationships/hyperlink" Target="http://www.perseus.tufts.edu/hopper/morph?l=de\&amp;la=greek&amp;can=de\0&amp;prior=e)/ti" TargetMode="External"/><Relationship Id="rId21" Type="http://schemas.openxmlformats.org/officeDocument/2006/relationships/hyperlink" Target="http://www.perseus.tufts.edu/hopper/morph?l=ei)si\&amp;la=greek&amp;can=ei)si\0&amp;prior=gegenhme/noi" TargetMode="External"/><Relationship Id="rId7" Type="http://schemas.openxmlformats.org/officeDocument/2006/relationships/hyperlink" Target="http://www.perseus.tufts.edu/hopper/morph?l=o(/tw|&amp;la=greek&amp;can=o(/tw|0&amp;prior=e)pideica/tw" TargetMode="External"/><Relationship Id="rId12" Type="http://schemas.openxmlformats.org/officeDocument/2006/relationships/hyperlink" Target="http://www.perseus.tufts.edu/hopper/morph?l=ou(=tos&amp;la=greek&amp;can=ou(=tos0&amp;prior=h)ggu/hsen" TargetMode="External"/><Relationship Id="rId17" Type="http://schemas.openxmlformats.org/officeDocument/2006/relationships/hyperlink" Target="http://www.perseus.tufts.edu/hopper/morph?l=e)c&amp;la=greek&amp;can=e)c0&amp;prior=ei)" TargetMode="External"/><Relationship Id="rId2" Type="http://schemas.openxmlformats.org/officeDocument/2006/relationships/hyperlink" Target="http://www.perseus.tufts.edu/hopper/morph?l=e)/ti&amp;la=greek&amp;can=e)/ti0&amp;prior=%5d" TargetMode="External"/><Relationship Id="rId16" Type="http://schemas.openxmlformats.org/officeDocument/2006/relationships/hyperlink" Target="http://www.perseus.tufts.edu/hopper/morph?l=ei)&amp;la=greek&amp;can=ei)0&amp;prior=h)\" TargetMode="External"/><Relationship Id="rId20" Type="http://schemas.openxmlformats.org/officeDocument/2006/relationships/hyperlink" Target="http://www.perseus.tufts.edu/hopper/morph?l=gegenhme/noi&amp;la=greek&amp;can=gegenhme/noi0&amp;prior=tino\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e)pideica/tw&amp;la=greek&amp;can=e)pideica/tw0&amp;prior=tou/tois" TargetMode="External"/><Relationship Id="rId11" Type="http://schemas.openxmlformats.org/officeDocument/2006/relationships/hyperlink" Target="http://www.perseus.tufts.edu/hopper/morph?l=h)ggu/hsen&amp;la=greek&amp;can=h)ggu/hsen0&amp;prior=u(/steron" TargetMode="External"/><Relationship Id="rId5" Type="http://schemas.openxmlformats.org/officeDocument/2006/relationships/hyperlink" Target="http://www.perseus.tufts.edu/hopper/morph?l=tou/tois&amp;la=greek&amp;can=tou/tois0&amp;prior=pro\s" TargetMode="External"/><Relationship Id="rId15" Type="http://schemas.openxmlformats.org/officeDocument/2006/relationships/hyperlink" Target="http://www.perseus.tufts.edu/hopper/morph?l=h)\&amp;la=greek&amp;can=h)\1&amp;prior=a)delfh/n" TargetMode="External"/><Relationship Id="rId23" Type="http://schemas.openxmlformats.org/officeDocument/2006/relationships/hyperlink" Target="http://www.perseus.tufts.edu/hopper/morph?l=au)th=|&amp;la=greek&amp;can=au)th=|0&amp;prior=pai=des" TargetMode="External"/><Relationship Id="rId10" Type="http://schemas.openxmlformats.org/officeDocument/2006/relationships/hyperlink" Target="http://www.perseus.tufts.edu/hopper/morph?l=u(/steron&amp;la=greek&amp;can=u(/steron0&amp;prior=h)\" TargetMode="External"/><Relationship Id="rId19" Type="http://schemas.openxmlformats.org/officeDocument/2006/relationships/hyperlink" Target="http://www.perseus.tufts.edu/hopper/morph?l=tino\s&amp;la=greek&amp;can=tino\s0&amp;prior=a)/llou" TargetMode="External"/><Relationship Id="rId4" Type="http://schemas.openxmlformats.org/officeDocument/2006/relationships/hyperlink" Target="http://www.perseus.tufts.edu/hopper/morph?l=pro\s&amp;la=greek&amp;can=pro\s0&amp;prior=de\" TargetMode="External"/><Relationship Id="rId9" Type="http://schemas.openxmlformats.org/officeDocument/2006/relationships/hyperlink" Target="http://www.perseus.tufts.edu/hopper/morph?l=h)\&amp;la=greek&amp;can=h)\0&amp;prior=pro/teron" TargetMode="External"/><Relationship Id="rId14" Type="http://schemas.openxmlformats.org/officeDocument/2006/relationships/hyperlink" Target="http://www.perseus.tufts.edu/hopper/morph?l=a)delfh/n&amp;la=greek&amp;can=a)delfh/n0&amp;prior=th\n" TargetMode="External"/><Relationship Id="rId22" Type="http://schemas.openxmlformats.org/officeDocument/2006/relationships/hyperlink" Target="http://www.perseus.tufts.edu/hopper/morph?l=pai=des&amp;la=greek&amp;can=pai=des0&amp;prior=ei)si\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rseus.tufts.edu/hopper/morph?l=tw=n&amp;la=greek&amp;can=tw=n0&amp;prior=ou)dei\s" TargetMode="External"/><Relationship Id="rId13" Type="http://schemas.openxmlformats.org/officeDocument/2006/relationships/hyperlink" Target="http://www.perseus.tufts.edu/hopper/morph?l=e)peisa/gwn&amp;la=greek&amp;can=e)peisa/gwn0&amp;prior=h)=n" TargetMode="External"/><Relationship Id="rId18" Type="http://schemas.openxmlformats.org/officeDocument/2006/relationships/hyperlink" Target="http://www.perseus.tufts.edu/hopper/morph?l=e(tai/ras&amp;la=greek&amp;can=e(tai/ras0&amp;prior=oi)ki/an" TargetMode="External"/><Relationship Id="rId26" Type="http://schemas.openxmlformats.org/officeDocument/2006/relationships/hyperlink" Target="http://www.perseus.tufts.edu/hopper/morph?l=gunai=ka&amp;la=greek&amp;can=gunai=ka0&amp;prior=th\n" TargetMode="External"/><Relationship Id="rId3" Type="http://schemas.openxmlformats.org/officeDocument/2006/relationships/hyperlink" Target="http://www.perseus.tufts.edu/hopper/morph?l=de\&amp;la=greek&amp;can=de\0&amp;prior=labw\n" TargetMode="External"/><Relationship Id="rId21" Type="http://schemas.openxmlformats.org/officeDocument/2006/relationships/hyperlink" Target="http://www.perseus.tufts.edu/hopper/morph?l=kai\&amp;la=greek&amp;can=kai\1&amp;prior=dou/las" TargetMode="External"/><Relationship Id="rId7" Type="http://schemas.openxmlformats.org/officeDocument/2006/relationships/hyperlink" Target="http://www.perseus.tufts.edu/hopper/morph?l=ou)dei\s&amp;la=greek&amp;can=ou)dei\s0&amp;prior=o(/shn" TargetMode="External"/><Relationship Id="rId12" Type="http://schemas.openxmlformats.org/officeDocument/2006/relationships/hyperlink" Target="http://www.perseus.tufts.edu/hopper/morph?l=h)=n&amp;la=greek&amp;can=h)=n0&amp;prior=u(bristh\s" TargetMode="External"/><Relationship Id="rId17" Type="http://schemas.openxmlformats.org/officeDocument/2006/relationships/hyperlink" Target="http://www.perseus.tufts.edu/hopper/morph?l=oi)ki/an&amp;la=greek&amp;can=oi)ki/an0&amp;prior=au)th\n" TargetMode="External"/><Relationship Id="rId25" Type="http://schemas.openxmlformats.org/officeDocument/2006/relationships/hyperlink" Target="http://www.perseus.tufts.edu/hopper/morph?l=th\n&amp;la=greek&amp;can=th\n1&amp;prior=h)na/gkase" TargetMode="External"/><Relationship Id="rId2" Type="http://schemas.openxmlformats.org/officeDocument/2006/relationships/hyperlink" Target="http://www.perseus.tufts.edu/hopper/morph?l=labw\n&amp;la=greek&amp;can=labw\n0&amp;prior=%5d" TargetMode="External"/><Relationship Id="rId16" Type="http://schemas.openxmlformats.org/officeDocument/2006/relationships/hyperlink" Target="http://www.perseus.tufts.edu/hopper/morph?l=au)th\n&amp;la=greek&amp;can=au)th\n0&amp;prior=th\n" TargetMode="External"/><Relationship Id="rId20" Type="http://schemas.openxmlformats.org/officeDocument/2006/relationships/hyperlink" Target="http://www.perseus.tufts.edu/hopper/morph?l=dou/las&amp;la=greek&amp;can=dou/las0&amp;prior=kai\" TargetMode="External"/><Relationship Id="rId29" Type="http://schemas.openxmlformats.org/officeDocument/2006/relationships/hyperlink" Target="http://www.perseus.tufts.edu/hopper/morph?l=a)polipei=n&amp;la=greek&amp;can=a)polipei=n0&amp;prior=ou)=s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o(/shn&amp;la=greek&amp;can=o(/shn0&amp;prior=proi=ka" TargetMode="External"/><Relationship Id="rId11" Type="http://schemas.openxmlformats.org/officeDocument/2006/relationships/hyperlink" Target="http://www.perseus.tufts.edu/hopper/morph?l=u(bristh\s&amp;la=greek&amp;can=u(bristh\s0&amp;prior=ou(/tws" TargetMode="External"/><Relationship Id="rId24" Type="http://schemas.openxmlformats.org/officeDocument/2006/relationships/hyperlink" Target="http://www.perseus.tufts.edu/hopper/morph?l=h)na/gkase&amp;la=greek&amp;can=h)na/gkase0&amp;prior=w(/st'" TargetMode="External"/><Relationship Id="rId5" Type="http://schemas.openxmlformats.org/officeDocument/2006/relationships/hyperlink" Target="http://www.perseus.tufts.edu/hopper/morph?l=proi=ka&amp;la=greek&amp;can=proi=ka0&amp;prior=tosau/thn" TargetMode="External"/><Relationship Id="rId15" Type="http://schemas.openxmlformats.org/officeDocument/2006/relationships/hyperlink" Target="http://www.perseus.tufts.edu/hopper/morph?l=th\n&amp;la=greek&amp;can=th\n0&amp;prior=ei)s" TargetMode="External"/><Relationship Id="rId23" Type="http://schemas.openxmlformats.org/officeDocument/2006/relationships/hyperlink" Target="http://www.perseus.tufts.edu/hopper/morph?l=w(/st'&amp;la=greek&amp;can=w(/st'0&amp;prior=e)leuqe/ras" TargetMode="External"/><Relationship Id="rId28" Type="http://schemas.openxmlformats.org/officeDocument/2006/relationships/hyperlink" Target="http://www.perseus.tufts.edu/hopper/morph?l=ou)=san&amp;la=greek&amp;can=ou)=san0&amp;prior=swfronesta/thn" TargetMode="External"/><Relationship Id="rId10" Type="http://schemas.openxmlformats.org/officeDocument/2006/relationships/hyperlink" Target="http://www.perseus.tufts.edu/hopper/morph?l=ou(/tws&amp;la=greek&amp;can=ou(/tws0&amp;prior=*(ellh/nwn" TargetMode="External"/><Relationship Id="rId19" Type="http://schemas.openxmlformats.org/officeDocument/2006/relationships/hyperlink" Target="http://www.perseus.tufts.edu/hopper/morph?l=kai\&amp;la=greek&amp;can=kai\0&amp;prior=e(tai/ras" TargetMode="External"/><Relationship Id="rId4" Type="http://schemas.openxmlformats.org/officeDocument/2006/relationships/hyperlink" Target="http://www.perseus.tufts.edu/hopper/morph?l=tosau/thn&amp;la=greek&amp;can=tosau/thn0&amp;prior=de\" TargetMode="External"/><Relationship Id="rId9" Type="http://schemas.openxmlformats.org/officeDocument/2006/relationships/hyperlink" Target="http://www.perseus.tufts.edu/hopper/morph?l=*(ellh/nwn&amp;la=greek&amp;can=*(ellh/nwn0&amp;prior=tw=n" TargetMode="External"/><Relationship Id="rId14" Type="http://schemas.openxmlformats.org/officeDocument/2006/relationships/hyperlink" Target="http://www.perseus.tufts.edu/hopper/morph?l=ei)s&amp;la=greek&amp;can=ei)s0&amp;prior=e)peisa/gwn" TargetMode="External"/><Relationship Id="rId22" Type="http://schemas.openxmlformats.org/officeDocument/2006/relationships/hyperlink" Target="http://www.perseus.tufts.edu/hopper/morph?l=e)leuqe/ras&amp;la=greek&amp;can=e)leuqe/ras0&amp;prior=kai\" TargetMode="External"/><Relationship Id="rId27" Type="http://schemas.openxmlformats.org/officeDocument/2006/relationships/hyperlink" Target="http://www.perseus.tufts.edu/hopper/morph?l=swfronesta/thn&amp;la=greek&amp;can=swfronesta/thn0&amp;prior=gunai=k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rseus.tufts.edu/hopper/morph?l=ta\s&amp;la=greek&amp;can=ta\s0&amp;prior=dido/ntes" TargetMode="External"/><Relationship Id="rId13" Type="http://schemas.openxmlformats.org/officeDocument/2006/relationships/hyperlink" Target="https://www.perseus.tufts.edu/hopper/morph?l=peri\&amp;la=greek&amp;can=peri\1&amp;prior=diomologou=ntai" TargetMode="External"/><Relationship Id="rId3" Type="http://schemas.openxmlformats.org/officeDocument/2006/relationships/hyperlink" Target="https://www.perseus.tufts.edu/hopper/morph?l=kai\&amp;la=greek&amp;can=kai\0&amp;prior=e)pei\" TargetMode="External"/><Relationship Id="rId7" Type="http://schemas.openxmlformats.org/officeDocument/2006/relationships/hyperlink" Target="https://www.perseus.tufts.edu/hopper/morph?l=dido/ntes&amp;la=greek&amp;can=dido/ntes0&amp;prior=pallaki/a|" TargetMode="External"/><Relationship Id="rId12" Type="http://schemas.openxmlformats.org/officeDocument/2006/relationships/hyperlink" Target="https://www.perseus.tufts.edu/hopper/morph?l=diomologou=ntai&amp;la=greek&amp;can=diomologou=ntai0&amp;prior=pro/teron" TargetMode="External"/><Relationship Id="rId17" Type="http://schemas.openxmlformats.org/officeDocument/2006/relationships/hyperlink" Target="https://www.perseus.tufts.edu/hopper/morph?l=pallakai=s&amp;la=greek&amp;can=pallakai=s0&amp;prior=tai=s" TargetMode="External"/><Relationship Id="rId2" Type="http://schemas.openxmlformats.org/officeDocument/2006/relationships/hyperlink" Target="https://www.perseus.tufts.edu/hopper/morph?l=e)pei\&amp;la=greek&amp;can=e)pei\0&amp;prior=oi)=mai" TargetMode="External"/><Relationship Id="rId16" Type="http://schemas.openxmlformats.org/officeDocument/2006/relationships/hyperlink" Target="https://www.perseus.tufts.edu/hopper/morph?l=tai=s&amp;la=greek&amp;can=tai=s0&amp;prior=doqhsome/nw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rseus.tufts.edu/hopper/morph?l=pallaki/a|&amp;la=greek&amp;can=pallaki/a|0&amp;prior=e)pi\" TargetMode="External"/><Relationship Id="rId11" Type="http://schemas.openxmlformats.org/officeDocument/2006/relationships/hyperlink" Target="https://www.perseus.tufts.edu/hopper/morph?l=pro/teron&amp;la=greek&amp;can=pro/teron0&amp;prior=pa/ntes" TargetMode="External"/><Relationship Id="rId5" Type="http://schemas.openxmlformats.org/officeDocument/2006/relationships/hyperlink" Target="https://www.perseus.tufts.edu/hopper/morph?l=e)pi\&amp;la=greek&amp;can=e)pi\0&amp;prior=oi(" TargetMode="External"/><Relationship Id="rId15" Type="http://schemas.openxmlformats.org/officeDocument/2006/relationships/hyperlink" Target="https://www.perseus.tufts.edu/hopper/morph?l=doqhsome/nwn&amp;la=greek&amp;can=doqhsome/nwn0&amp;prior=tw=n" TargetMode="External"/><Relationship Id="rId10" Type="http://schemas.openxmlformats.org/officeDocument/2006/relationships/hyperlink" Target="https://www.perseus.tufts.edu/hopper/morph?l=pa/ntes&amp;la=greek&amp;can=pa/ntes0&amp;prior=e(autw=n" TargetMode="External"/><Relationship Id="rId4" Type="http://schemas.openxmlformats.org/officeDocument/2006/relationships/hyperlink" Target="https://www.perseus.tufts.edu/hopper/morph?l=oi(&amp;la=greek&amp;can=oi(0&amp;prior=kai\" TargetMode="External"/><Relationship Id="rId9" Type="http://schemas.openxmlformats.org/officeDocument/2006/relationships/hyperlink" Target="https://www.perseus.tufts.edu/hopper/morph?l=e(autw=n&amp;la=greek&amp;can=e(autw=n0&amp;prior=ta\s" TargetMode="External"/><Relationship Id="rId14" Type="http://schemas.openxmlformats.org/officeDocument/2006/relationships/hyperlink" Target="https://www.perseus.tufts.edu/hopper/morph?l=tw=n&amp;la=greek&amp;can=tw=n1&amp;prior=peri\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rseus.tufts.edu/hopper/morph?l=h%28bh%2Fsanti&amp;la=greek&amp;can=h%28bh%2Fsanti0&amp;prior=paidi\" TargetMode="External"/><Relationship Id="rId13" Type="http://schemas.openxmlformats.org/officeDocument/2006/relationships/hyperlink" Target="https://www.perseus.tufts.edu/hopper/morph?l=oi%29%2Fkhsin&amp;la=greek&amp;can=oi%29%2Fkhsin0&amp;prior=mhde\" TargetMode="External"/><Relationship Id="rId18" Type="http://schemas.openxmlformats.org/officeDocument/2006/relationships/hyperlink" Target="https://www.perseus.tufts.edu/hopper/morph?l=e%28tairei%3Dn&amp;la=greek&amp;can=e%28tairei%3Dn1&amp;prior=e)kmisqwqh=|" TargetMode="External"/><Relationship Id="rId26" Type="http://schemas.openxmlformats.org/officeDocument/2006/relationships/hyperlink" Target="https://www.perseus.tufts.edu/hopper/morph?l=nomizo%2Fmena&amp;la=greek&amp;can=nomizo%2Fmena0&amp;prior=ta\" TargetMode="External"/><Relationship Id="rId3" Type="http://schemas.openxmlformats.org/officeDocument/2006/relationships/hyperlink" Target="https://www.perseus.tufts.edu/hopper/morph?l=mh%5C&amp;la=greek&amp;can=mh%5C0&amp;prior=kai\" TargetMode="External"/><Relationship Id="rId21" Type="http://schemas.openxmlformats.org/officeDocument/2006/relationships/hyperlink" Target="https://www.perseus.tufts.edu/hopper/morph?l=qapte%2Ftw&amp;la=greek&amp;can=qapte%2Ftw0&amp;prior=de\" TargetMode="External"/><Relationship Id="rId7" Type="http://schemas.openxmlformats.org/officeDocument/2006/relationships/hyperlink" Target="https://www.perseus.tufts.edu/hopper/morph?l=paidi%5C&amp;la=greek&amp;can=paidi%5C0&amp;prior=tw=|" TargetMode="External"/><Relationship Id="rId12" Type="http://schemas.openxmlformats.org/officeDocument/2006/relationships/hyperlink" Target="https://www.perseus.tufts.edu/hopper/morph?l=mhde%5C&amp;la=greek&amp;can=mhde%5C0&amp;prior=pate/ra" TargetMode="External"/><Relationship Id="rId17" Type="http://schemas.openxmlformats.org/officeDocument/2006/relationships/hyperlink" Target="https://www.perseus.tufts.edu/hopper/morph?l=e%29kmisqwqh%3D%7C&amp;la=greek&amp;can=e%29kmisqwqh%3D%7C0&amp;prior=a)\n" TargetMode="External"/><Relationship Id="rId25" Type="http://schemas.openxmlformats.org/officeDocument/2006/relationships/hyperlink" Target="https://www.perseus.tufts.edu/hopper/morph?l=ta%5C&amp;la=greek&amp;can=ta%5C1&amp;prior=poiei/tw" TargetMode="External"/><Relationship Id="rId2" Type="http://schemas.openxmlformats.org/officeDocument/2006/relationships/hyperlink" Target="https://www.perseus.tufts.edu/hopper/morph?l=kai%5C&amp;la=greek&amp;can=kai%5C2&amp;prior=pepoi/hke" TargetMode="External"/><Relationship Id="rId16" Type="http://schemas.openxmlformats.org/officeDocument/2006/relationships/hyperlink" Target="https://www.perseus.tufts.edu/hopper/morph?l=a%29%5Cn&amp;la=greek&amp;can=a%29%5Cn0&amp;prior=o(\s" TargetMode="External"/><Relationship Id="rId20" Type="http://schemas.openxmlformats.org/officeDocument/2006/relationships/hyperlink" Target="https://www.perseus.tufts.edu/hopper/morph?l=de%5C&amp;la=greek&amp;can=de%5C2&amp;prior=a)poqano/n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rseus.tufts.edu/hopper/morph?l=tw%3D%7C&amp;la=greek&amp;can=tw%3D%7C0&amp;prior=ei)=nai" TargetMode="External"/><Relationship Id="rId11" Type="http://schemas.openxmlformats.org/officeDocument/2006/relationships/hyperlink" Target="https://www.perseus.tufts.edu/hopper/morph?l=pate%2Fra&amp;la=greek&amp;can=pate%2Fra0&amp;prior=to\n" TargetMode="External"/><Relationship Id="rId24" Type="http://schemas.openxmlformats.org/officeDocument/2006/relationships/hyperlink" Target="https://www.perseus.tufts.edu/hopper/morph?l=poiei%2Ftw&amp;la=greek&amp;can=poiei%2Ftw0&amp;prior=ta)=lla" TargetMode="External"/><Relationship Id="rId5" Type="http://schemas.openxmlformats.org/officeDocument/2006/relationships/hyperlink" Target="https://www.perseus.tufts.edu/hopper/morph?l=ei%29%3Dnai&amp;la=greek&amp;can=ei%29%3Dnai1&amp;prior=e)pa/nagkes" TargetMode="External"/><Relationship Id="rId15" Type="http://schemas.openxmlformats.org/officeDocument/2006/relationships/hyperlink" Target="https://www.perseus.tufts.edu/hopper/morph?l=o%28%5Cs&amp;la=greek&amp;can=o%28%5Cs0&amp;prior=pare/xein" TargetMode="External"/><Relationship Id="rId23" Type="http://schemas.openxmlformats.org/officeDocument/2006/relationships/hyperlink" Target="https://www.perseus.tufts.edu/hopper/morph?l=ta%29%3Dlla&amp;la=greek&amp;can=ta%29%3Dlla0&amp;prior=kai\" TargetMode="External"/><Relationship Id="rId10" Type="http://schemas.openxmlformats.org/officeDocument/2006/relationships/hyperlink" Target="https://www.perseus.tufts.edu/hopper/morph?l=to%5Cn&amp;la=greek&amp;can=to%5Cn0&amp;prior=tre/fein" TargetMode="External"/><Relationship Id="rId19" Type="http://schemas.openxmlformats.org/officeDocument/2006/relationships/hyperlink" Target="https://www.perseus.tufts.edu/hopper/morph?l=a%29poqano%2Fnta&amp;la=greek&amp;can=a%29poqano%2Fnta0&amp;prior=e(tairei=n" TargetMode="External"/><Relationship Id="rId4" Type="http://schemas.openxmlformats.org/officeDocument/2006/relationships/hyperlink" Target="https://www.perseus.tufts.edu/hopper/morph?l=e%29pa%2Fnagkes&amp;la=greek&amp;can=e%29pa%2Fnagkes0&amp;prior=mh\" TargetMode="External"/><Relationship Id="rId9" Type="http://schemas.openxmlformats.org/officeDocument/2006/relationships/hyperlink" Target="https://www.perseus.tufts.edu/hopper/morph?l=tre%2Ffein&amp;la=greek&amp;can=tre%2Ffein0&amp;prior=h(bh/santi" TargetMode="External"/><Relationship Id="rId14" Type="http://schemas.openxmlformats.org/officeDocument/2006/relationships/hyperlink" Target="https://www.perseus.tufts.edu/hopper/morph?l=pare%2Fxein&amp;la=greek&amp;can=pare%2Fxein0&amp;prior=oi)/khsin" TargetMode="External"/><Relationship Id="rId22" Type="http://schemas.openxmlformats.org/officeDocument/2006/relationships/hyperlink" Target="https://www.perseus.tufts.edu/hopper/morph?l=kai%5C&amp;la=greek&amp;can=kai%5C3&amp;prior=qapte/tw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rseus.tufts.edu/hopper/morph?l=a%29delfo%5Cn&amp;la=greek&amp;can=a%29delfo%5Cn0&amp;prior=*qenaine/tou" TargetMode="External"/><Relationship Id="rId13" Type="http://schemas.openxmlformats.org/officeDocument/2006/relationships/hyperlink" Target="http://www.perseus.tufts.edu/hopper/morph?l=kaq%27&amp;la=greek&amp;can=kaq%270&amp;prior=ou)de\" TargetMode="External"/><Relationship Id="rId18" Type="http://schemas.openxmlformats.org/officeDocument/2006/relationships/hyperlink" Target="http://www.perseus.tufts.edu/hopper/morph?l=w%28s&amp;la=greek&amp;can=w%28s0&amp;prior=a)/ndres" TargetMode="External"/><Relationship Id="rId3" Type="http://schemas.openxmlformats.org/officeDocument/2006/relationships/hyperlink" Target="http://www.perseus.tufts.edu/hopper/morph?l=de%5C&amp;la=greek&amp;can=de%5C1&amp;prior=*kurwni/dou" TargetMode="External"/><Relationship Id="rId21" Type="http://schemas.openxmlformats.org/officeDocument/2006/relationships/hyperlink" Target="http://www.perseus.tufts.edu/hopper/morph?l=pollw%3Dn&amp;la=greek&amp;can=pollw%3Dn0&amp;prior=e)k" TargetMode="External"/><Relationship Id="rId7" Type="http://schemas.openxmlformats.org/officeDocument/2006/relationships/hyperlink" Target="http://www.perseus.tufts.edu/hopper/morph?l=*qenaine%2Ftou&amp;la=greek&amp;can=*qenaine%2Ftou0&amp;prior=tou=" TargetMode="External"/><Relationship Id="rId12" Type="http://schemas.openxmlformats.org/officeDocument/2006/relationships/hyperlink" Target="http://www.perseus.tufts.edu/hopper/morph?l=ou%29de%5C&amp;la=greek&amp;can=ou%29de%5C0&amp;prior=u(o/n" TargetMode="External"/><Relationship Id="rId17" Type="http://schemas.openxmlformats.org/officeDocument/2006/relationships/hyperlink" Target="http://www.perseus.tufts.edu/hopper/morph?l=a%29%2Fndres&amp;la=greek&amp;can=a%29%2Fndres1&amp;prior=w)=" TargetMode="External"/><Relationship Id="rId2" Type="http://schemas.openxmlformats.org/officeDocument/2006/relationships/hyperlink" Target="http://www.perseus.tufts.edu/hopper/morph?l=*kurwni%2Fdou&amp;la=greek&amp;can=*kurwni%2Fdou0&amp;prior=patri/" TargetMode="External"/><Relationship Id="rId16" Type="http://schemas.openxmlformats.org/officeDocument/2006/relationships/hyperlink" Target="http://www.perseus.tufts.edu/hopper/morph?l=w%29%3D&amp;la=greek&amp;can=w%29%3D1&amp;prior=no/mon" TargetMode="External"/><Relationship Id="rId20" Type="http://schemas.openxmlformats.org/officeDocument/2006/relationships/hyperlink" Target="http://www.perseus.tufts.edu/hopper/morph?l=e%29k&amp;la=greek&amp;can=e%29k0&amp;prior=e)gw\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hopper/morph?l=tou%3D&amp;la=greek&amp;can=tou%3D0&amp;prior=to\n" TargetMode="External"/><Relationship Id="rId11" Type="http://schemas.openxmlformats.org/officeDocument/2006/relationships/hyperlink" Target="http://www.perseus.tufts.edu/hopper/morph?l=u%28o%2Fn&amp;la=greek&amp;can=u%28o%2Fn0&amp;prior=*)arista/rxw|" TargetMode="External"/><Relationship Id="rId24" Type="http://schemas.openxmlformats.org/officeDocument/2006/relationships/hyperlink" Target="http://www.perseus.tufts.edu/hopper/morph?l=e%29pidei%2Fcw&amp;la=greek&amp;can=e%29pidei%2Fcw0&amp;prior=u(mi=n" TargetMode="External"/><Relationship Id="rId5" Type="http://schemas.openxmlformats.org/officeDocument/2006/relationships/hyperlink" Target="http://www.perseus.tufts.edu/hopper/morph?l=to%5Cn&amp;la=greek&amp;can=to%5Cn0&amp;prior=teleuth/santos" TargetMode="External"/><Relationship Id="rId15" Type="http://schemas.openxmlformats.org/officeDocument/2006/relationships/hyperlink" Target="http://www.perseus.tufts.edu/hopper/morph?l=no%2Fmon&amp;la=greek&amp;can=no%2Fmon0&amp;prior=e(/na" TargetMode="External"/><Relationship Id="rId23" Type="http://schemas.openxmlformats.org/officeDocument/2006/relationships/hyperlink" Target="http://www.perseus.tufts.edu/hopper/morph?l=u%28mi%3Dn&amp;la=greek&amp;can=u%28mi%3Dn0&amp;prior=tekmhri/wn" TargetMode="External"/><Relationship Id="rId10" Type="http://schemas.openxmlformats.org/officeDocument/2006/relationships/hyperlink" Target="http://www.perseus.tufts.edu/hopper/morph?l=*%29arista%2Frxw%7C&amp;la=greek&amp;can=*%29arista%2Frxw%7C0&amp;prior=ei)sa/gousin" TargetMode="External"/><Relationship Id="rId19" Type="http://schemas.openxmlformats.org/officeDocument/2006/relationships/hyperlink" Target="http://www.perseus.tufts.edu/hopper/morph?l=e%29gw%5C&amp;la=greek&amp;can=e%29gw%5C0&amp;prior=w(s" TargetMode="External"/><Relationship Id="rId4" Type="http://schemas.openxmlformats.org/officeDocument/2006/relationships/hyperlink" Target="http://www.perseus.tufts.edu/hopper/morph?l=teleuth%2Fsantos&amp;la=greek&amp;can=teleuth%2Fsantos0&amp;prior=de\" TargetMode="External"/><Relationship Id="rId9" Type="http://schemas.openxmlformats.org/officeDocument/2006/relationships/hyperlink" Target="http://www.perseus.tufts.edu/hopper/morph?l=ei%29sa%2Fgousin&amp;la=greek&amp;can=ei%29sa%2Fgousin0&amp;prior=a)delfo\n" TargetMode="External"/><Relationship Id="rId14" Type="http://schemas.openxmlformats.org/officeDocument/2006/relationships/hyperlink" Target="http://www.perseus.tufts.edu/hopper/morph?l=e%28%2Fna&amp;la=greek&amp;can=e%28%2Fna0&amp;prior=kaq'" TargetMode="External"/><Relationship Id="rId22" Type="http://schemas.openxmlformats.org/officeDocument/2006/relationships/hyperlink" Target="http://www.perseus.tufts.edu/hopper/morph?l=tekmhri%2Fwn&amp;la=greek&amp;can=tekmhri%2Fwn0&amp;prior=pollw=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ΑΠΟ ΤΟΝ ΟΙΚΟ ΣΤΟΝ ΔΗΜΟ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ΠΜΣ Ιστορίας</a:t>
            </a:r>
            <a:r>
              <a:rPr lang="en-US" b="1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του Δικαίου και των Θεσμών</a:t>
            </a:r>
          </a:p>
          <a:p>
            <a:pPr algn="ctr"/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Νομικής Σχολής Δ.Π.Θ</a:t>
            </a:r>
          </a:p>
          <a:p>
            <a:pPr algn="ctr"/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Ακαδημαϊκό </a:t>
            </a:r>
            <a:r>
              <a:rPr lang="el-GR" b="1">
                <a:solidFill>
                  <a:schemeClr val="bg1"/>
                </a:solidFill>
                <a:latin typeface="Palatino Linotype" pitchFamily="18" charset="0"/>
              </a:rPr>
              <a:t>έτος 2024-25</a:t>
            </a:r>
            <a:endParaRPr lang="el-GR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Διδάσκων: </a:t>
            </a:r>
            <a:r>
              <a:rPr lang="el-GR" b="1" dirty="0" err="1">
                <a:solidFill>
                  <a:schemeClr val="bg1"/>
                </a:solidFill>
                <a:latin typeface="Palatino Linotype" pitchFamily="18" charset="0"/>
              </a:rPr>
              <a:t>Επ</a:t>
            </a:r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. Καθηγητής Αθανάσιος Δέλιος</a:t>
            </a:r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Palatino Linotype" pitchFamily="18" charset="0"/>
            </a:endParaRPr>
          </a:p>
          <a:p>
            <a:pPr algn="ctr"/>
            <a:r>
              <a:rPr lang="el-GR" b="1" dirty="0">
                <a:solidFill>
                  <a:schemeClr val="bg1"/>
                </a:solidFill>
                <a:latin typeface="Palatino Linotype" pitchFamily="18" charset="0"/>
              </a:rPr>
              <a:t>3ο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E9822D-7F83-7FDA-7C79-B6F5EDAE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Εξ αδιαθέτου κληρονομική διαδοχή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7A8022-B7EF-5076-C0ED-F0061715F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2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Δημοσθένης 43 </a:t>
            </a:r>
            <a:r>
              <a:rPr lang="el-GR" sz="24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Προς </a:t>
            </a:r>
            <a:r>
              <a:rPr lang="el-GR" sz="2400" b="1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Μακάρτατον</a:t>
            </a:r>
            <a:r>
              <a:rPr lang="el-GR" sz="24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51: «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Ὅστις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διαθέμενος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ἀποθάνῃ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παῖδας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καταλίπῃ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θηλείας,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σὺν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ταύτῃσιν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μή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τούσδε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κυρίους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εἶναι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χρημάτων.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ἀδελφοὶ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ὁμοπάτορες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παῖδες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ἀδελφῶν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γνήσιοι,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μοῖραν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λαγχάνειν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ἀδελφοὶ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ἀδελφῶν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παῖδες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* * *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ταὐτὰ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λαγχάνειν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κρατεῖν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ἄρρενας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ἀρρένων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γένει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ἀπωτέρω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μέχρι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ἀνεψιῶν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παίδων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μητρὸς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ἀνδρὸς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ταὐτὰ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κυρίους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εἶναι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μηδετέρωθεν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ᾖ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ἐντὸς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τούτων,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πατρὸς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ἐγγυτάτω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κύριον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εἶναι</a:t>
            </a:r>
            <a:r>
              <a:rPr lang="el-GR" sz="24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9684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3FB7BC-C584-E5FD-47E1-CC5DDE098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Εκ διαθήκης κληρονομική διαδοχή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0D412A-DF38-DAD0-FCF0-6D7958FD9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Πλούταρχος, 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Βίος του Σόλωνος</a:t>
            </a:r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21.2:  «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παῖδες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εἶεν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αὐτῷ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δοῦναι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αὑτοῦ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φιλίαν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τε συγγενείας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ἐτίμησε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μᾶλλον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χάριν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ἀνάγκης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χρήματα κτήματα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ἐχόντων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ἐποίησεν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en-US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" indent="0" algn="just">
              <a:buNone/>
            </a:pPr>
            <a:endParaRPr lang="en-US" sz="20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Δημοσθένης, 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Περί της Ατέλειας προς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Λεπτίνην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20.102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γὰρ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ὁ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Σόλων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ἔθηκεν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νόμον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ἐξεῖναι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δοῦναι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ἑαυτοῦ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ᾧ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τις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βούληται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παῖδες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γνήσιοι,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οὐχ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ἵν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ἀποστερήσῃ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τοὺς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ἐγγυτάτω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γένει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ἀγχιστείας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ἵν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μέσον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καταθεὶς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ὠφέλειαν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ἐφάμιλλον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ποιήσῃ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τὸ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ποιεῖν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ἀλλήλους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εὖ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en-US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Δημοσθένης</a:t>
            </a:r>
            <a:r>
              <a:rPr lang="en-US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46 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Κατά Στεφάνου ψευδομαρτυριών β </a:t>
            </a:r>
            <a:r>
              <a:rPr lang="en-US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24: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 τι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γνησίων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ὄντων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υἱέων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ὁ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πατὴρ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διαθῆται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ἐὰν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ἀποθάνωσιν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οἱ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υἱεῖς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δίετες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ἡβᾶν</a:t>
            </a:r>
            <a:r>
              <a:rPr lang="en-US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πατρὸς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διαθήκην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κυρίαν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εἶναι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en-US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l-GR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46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5914BA-37D4-E3E2-11B4-460C03284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Εκ διαθήκης κληρονομική διαδοχή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921443-4C84-11BA-92D3-F0D0DEF6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Δημοσθένης 46 </a:t>
            </a:r>
            <a:r>
              <a:rPr lang="el-GR" sz="1800" b="1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Κατά Στεφάνου</a:t>
            </a:r>
            <a:r>
              <a:rPr lang="el-GR" sz="1800" b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ψευδομαρτυριών β 14: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“Νόμος: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ὅσοι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ἐπεποίηντο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ὥστε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μήτε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ἀπειπεῖν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μήτ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ἐπιδικάσασθαι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ὅτε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Σόλων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εἰσῄει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ἀρχήν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ἑαυτοῦ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διαθέσθαι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εἶναι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ὅπως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ἐθέλῃ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παῖδες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ὦσι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γνήσιοι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ἄρρενες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ἂν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μὴ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μανιῶν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γήρως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φαρμάκων ἢ νόσου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ἕνεκα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ἢ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γυναικὶ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πειθόμενος,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ὑπὸ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τούτων του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παρανοῶν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ἢ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ἀνάγκης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ἢ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ὑπὸ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δεσμοῦ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καταληφθείς.”»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8739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8C0C3-C401-15DD-07BD-5E78C30D4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Εκ διαθήκης κληρονομική διαδοχή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F14223-181C-1217-C521-A4E124E48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Ισαίος 4 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Περί του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Νικοστράτου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κλήρου</a:t>
            </a:r>
            <a:r>
              <a:rPr lang="el-GR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 «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ἔτι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δέ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ὦ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ἄνδρες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διατιθεμένων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οἱ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πολλοὶ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οὐδὲ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λέγουσι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τοῖς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παραγιγνομένοις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ὅ τι διατίθενται,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μόνου,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καταλιπεῖν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διαθήκας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μάρτυρας παρίστανται,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δὲ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συμβαίνοντός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ἐστι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γραμματεῖον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ἀλλαγῆναι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τἀναντία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ταῖς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τεθνεῶτος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διαθήκαις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μεταγραφῆναι</a:t>
            </a:r>
            <a:r>
              <a:rPr lang="el-GR" sz="20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el-GR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3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00CDE5-179C-0768-2229-ECFAAFBD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Palatino Linotype" panose="02040502050505030304" pitchFamily="18" charset="0"/>
              </a:rPr>
              <a:t>Επαγωγή της κληρονομίας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7E63D7-BAAF-21F8-B79A-472B1DDCB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>
                <a:latin typeface="Palatino Linotype" panose="02040502050505030304" pitchFamily="18" charset="0"/>
              </a:rPr>
              <a:t>Εμβάτευσις</a:t>
            </a:r>
            <a:r>
              <a:rPr lang="el-GR" dirty="0">
                <a:latin typeface="Palatino Linotype" panose="02040502050505030304" pitchFamily="18" charset="0"/>
              </a:rPr>
              <a:t> (γνήσιοι και πιθανώς </a:t>
            </a:r>
            <a:r>
              <a:rPr lang="el-GR" dirty="0" err="1">
                <a:latin typeface="Palatino Linotype" panose="02040502050505030304" pitchFamily="18" charset="0"/>
              </a:rPr>
              <a:t>ποιητοί</a:t>
            </a:r>
            <a:r>
              <a:rPr lang="el-GR" dirty="0">
                <a:latin typeface="Palatino Linotype" panose="02040502050505030304" pitchFamily="18" charset="0"/>
              </a:rPr>
              <a:t> γιοι)</a:t>
            </a:r>
          </a:p>
          <a:p>
            <a:r>
              <a:rPr lang="el-GR" dirty="0" err="1">
                <a:latin typeface="Palatino Linotype" panose="02040502050505030304" pitchFamily="18" charset="0"/>
              </a:rPr>
              <a:t>Επιδικασία</a:t>
            </a:r>
            <a:r>
              <a:rPr lang="el-GR" dirty="0">
                <a:latin typeface="Palatino Linotype" panose="02040502050505030304" pitchFamily="18" charset="0"/>
              </a:rPr>
              <a:t> (όλοι οι υπόλοιποι διεκδικητές του κλήρου)</a:t>
            </a:r>
          </a:p>
        </p:txBody>
      </p:sp>
    </p:spTree>
    <p:extLst>
      <p:ext uri="{BB962C8B-B14F-4D97-AF65-F5344CB8AC3E}">
        <p14:creationId xmlns:p14="http://schemas.microsoft.com/office/powerpoint/2010/main" val="1882065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5F6A92-D3D1-B0A7-9370-B338F737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Σχήματα διεκδίκησης του κλήρου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E18CA9-3DB1-3ED5-2BCD-F67620F6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Palatino Linotype" panose="02040502050505030304" pitchFamily="18" charset="0"/>
              </a:rPr>
              <a:t>Α) Ένας διεκδικητής</a:t>
            </a:r>
          </a:p>
          <a:p>
            <a:r>
              <a:rPr lang="el-GR" dirty="0">
                <a:latin typeface="Palatino Linotype" panose="02040502050505030304" pitchFamily="18" charset="0"/>
              </a:rPr>
              <a:t>Β) Δύο ή περισσότεροι διεκδικητές</a:t>
            </a:r>
          </a:p>
          <a:p>
            <a:r>
              <a:rPr lang="el-GR" dirty="0">
                <a:latin typeface="Palatino Linotype" panose="02040502050505030304" pitchFamily="18" charset="0"/>
              </a:rPr>
              <a:t>Γ) Άσκηση διαμαρτυρίας</a:t>
            </a:r>
          </a:p>
        </p:txBody>
      </p:sp>
    </p:spTree>
    <p:extLst>
      <p:ext uri="{BB962C8B-B14F-4D97-AF65-F5344CB8AC3E}">
        <p14:creationId xmlns:p14="http://schemas.microsoft.com/office/powerpoint/2010/main" val="287950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Γάμος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b="1" dirty="0">
                <a:latin typeface="Palatino Linotype" pitchFamily="18" charset="0"/>
              </a:rPr>
              <a:t>Ισαίος 3.79: </a:t>
            </a:r>
            <a:r>
              <a:rPr lang="el-GR" i="1" dirty="0" err="1">
                <a:latin typeface="Palatino Linotype" pitchFamily="18" charset="0"/>
                <a:hlinkClick r:id="rId2"/>
              </a:rPr>
              <a:t>ἔτι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3"/>
              </a:rPr>
              <a:t>δὲ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4"/>
              </a:rPr>
              <a:t>πρὸς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  <a:hlinkClick r:id="rId5"/>
              </a:rPr>
              <a:t>τούτοις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6"/>
              </a:rPr>
              <a:t>ἐπιδειξάτω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7"/>
              </a:rPr>
              <a:t>ὅτῳ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  <a:hlinkClick r:id="rId8"/>
              </a:rPr>
              <a:t>πρότερον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  <a:hlinkClick r:id="rId9"/>
              </a:rPr>
              <a:t>ἢ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0"/>
              </a:rPr>
              <a:t>ὕστερον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b="1" i="1" u="sng" dirty="0" err="1">
                <a:solidFill>
                  <a:srgbClr val="FF0000"/>
                </a:solidFill>
                <a:latin typeface="Palatino Linotype" pitchFamily="18" charset="0"/>
                <a:hlinkClick r:id="rId11"/>
              </a:rPr>
              <a:t>ἠγγύησεν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2"/>
              </a:rPr>
              <a:t>οὗτος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3"/>
              </a:rPr>
              <a:t>τὴν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4"/>
              </a:rPr>
              <a:t>ἀδελφήν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>
                <a:latin typeface="Palatino Linotype" pitchFamily="18" charset="0"/>
                <a:hlinkClick r:id="rId15"/>
              </a:rPr>
              <a:t>ἢ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6"/>
              </a:rPr>
              <a:t>εἰ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7"/>
              </a:rPr>
              <a:t>ἐξ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8"/>
              </a:rPr>
              <a:t>ἄλλου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19"/>
              </a:rPr>
              <a:t>τινὸς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  <a:hlinkClick r:id="rId20"/>
              </a:rPr>
              <a:t>γεγενημένοι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21"/>
              </a:rPr>
              <a:t>εἰσὶ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22"/>
              </a:rPr>
              <a:t>παῖδες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  <a:hlinkClick r:id="rId23"/>
              </a:rPr>
              <a:t>αὐτῇ</a:t>
            </a:r>
            <a:r>
              <a:rPr lang="el-GR" i="1" dirty="0">
                <a:latin typeface="Palatino Linotype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Προίκα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>
                <a:latin typeface="Palatino Linotype" pitchFamily="18" charset="0"/>
              </a:rPr>
              <a:t>Ανδοκίδης 4.14: </a:t>
            </a:r>
            <a:r>
              <a:rPr lang="el-GR" dirty="0" err="1">
                <a:latin typeface="Palatino Linotype" pitchFamily="18" charset="0"/>
                <a:hlinkClick r:id="rId2"/>
              </a:rPr>
              <a:t>λαβὼν</a:t>
            </a:r>
            <a:r>
              <a:rPr lang="el-GR" baseline="30000" dirty="0">
                <a:latin typeface="Palatino Linotype" pitchFamily="18" charset="0"/>
              </a:rPr>
              <a:t> 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3"/>
              </a:rPr>
              <a:t>δὲ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4"/>
              </a:rPr>
              <a:t>τοσαύτην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b="1" dirty="0" err="1">
                <a:latin typeface="Palatino Linotype" pitchFamily="18" charset="0"/>
                <a:hlinkClick r:id="rId5"/>
              </a:rPr>
              <a:t>προῖκα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6"/>
              </a:rPr>
              <a:t>ὅσην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7"/>
              </a:rPr>
              <a:t>οὐδεὶς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8"/>
              </a:rPr>
              <a:t>τῶν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9"/>
              </a:rPr>
              <a:t>Ἑλλήνων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10"/>
              </a:rPr>
              <a:t>οὕτως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1"/>
              </a:rPr>
              <a:t>ὑβριστὴς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2"/>
              </a:rPr>
              <a:t>ἦν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13"/>
              </a:rPr>
              <a:t>ἐπεισάγων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4"/>
              </a:rPr>
              <a:t>εἰς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5"/>
              </a:rPr>
              <a:t>τὴν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6"/>
              </a:rPr>
              <a:t>αὐτὴν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7"/>
              </a:rPr>
              <a:t>οἰκίαν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8"/>
              </a:rPr>
              <a:t>ἑταίρας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19"/>
              </a:rPr>
              <a:t>καὶ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>
                <a:latin typeface="Palatino Linotype" pitchFamily="18" charset="0"/>
                <a:hlinkClick r:id="rId20"/>
              </a:rPr>
              <a:t>δούλας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1"/>
              </a:rPr>
              <a:t>καὶ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2"/>
              </a:rPr>
              <a:t>ἐλευθέρας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23"/>
              </a:rPr>
              <a:t>ὥστ᾽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4"/>
              </a:rPr>
              <a:t>ἠνάγκασε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5"/>
              </a:rPr>
              <a:t>τὴν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6"/>
              </a:rPr>
              <a:t>γυναῖκα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7"/>
              </a:rPr>
              <a:t>σωφρονεστάτην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8"/>
              </a:rPr>
              <a:t>οὖσαν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9"/>
              </a:rPr>
              <a:t>ἀπολιπεῖν</a:t>
            </a:r>
            <a:r>
              <a:rPr lang="en-US" dirty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Παλλακεία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err="1">
                <a:hlinkClick r:id="rId2"/>
              </a:rPr>
              <a:t>ἐπεὶ</a:t>
            </a:r>
            <a:r>
              <a:rPr lang="el-GR" dirty="0"/>
              <a:t> </a:t>
            </a:r>
            <a:r>
              <a:rPr lang="el-GR" dirty="0" err="1">
                <a:hlinkClick r:id="rId3"/>
              </a:rPr>
              <a:t>καὶ</a:t>
            </a:r>
            <a:r>
              <a:rPr lang="el-GR" dirty="0"/>
              <a:t> </a:t>
            </a:r>
            <a:r>
              <a:rPr lang="el-GR" dirty="0" err="1">
                <a:hlinkClick r:id="rId4"/>
              </a:rPr>
              <a:t>οἱ</a:t>
            </a:r>
            <a:r>
              <a:rPr lang="el-GR" dirty="0"/>
              <a:t> </a:t>
            </a:r>
            <a:r>
              <a:rPr lang="el-GR" dirty="0" err="1">
                <a:hlinkClick r:id="rId5"/>
              </a:rPr>
              <a:t>ἐπὶ</a:t>
            </a:r>
            <a:r>
              <a:rPr lang="el-GR" dirty="0"/>
              <a:t> </a:t>
            </a:r>
            <a:r>
              <a:rPr lang="el-GR" dirty="0" err="1">
                <a:hlinkClick r:id="rId6"/>
              </a:rPr>
              <a:t>παλλακίᾳ</a:t>
            </a:r>
            <a:r>
              <a:rPr lang="el-GR" dirty="0"/>
              <a:t> </a:t>
            </a:r>
            <a:r>
              <a:rPr lang="el-GR" dirty="0" err="1">
                <a:hlinkClick r:id="rId7"/>
              </a:rPr>
              <a:t>διδόντες</a:t>
            </a:r>
            <a:r>
              <a:rPr lang="el-GR" dirty="0"/>
              <a:t> </a:t>
            </a:r>
            <a:r>
              <a:rPr lang="el-GR" dirty="0" err="1">
                <a:hlinkClick r:id="rId8"/>
              </a:rPr>
              <a:t>τὰς</a:t>
            </a:r>
            <a:r>
              <a:rPr lang="el-GR" dirty="0"/>
              <a:t> </a:t>
            </a:r>
            <a:r>
              <a:rPr lang="el-GR" dirty="0" err="1">
                <a:hlinkClick r:id="rId9"/>
              </a:rPr>
              <a:t>ἑαυτῶν</a:t>
            </a:r>
            <a:r>
              <a:rPr lang="el-GR" dirty="0"/>
              <a:t> </a:t>
            </a:r>
            <a:r>
              <a:rPr lang="el-GR" dirty="0">
                <a:hlinkClick r:id="rId10"/>
              </a:rPr>
              <a:t>πάντες</a:t>
            </a:r>
            <a:r>
              <a:rPr lang="el-GR" dirty="0"/>
              <a:t> </a:t>
            </a:r>
            <a:r>
              <a:rPr lang="el-GR" dirty="0" err="1">
                <a:hlinkClick r:id="rId11"/>
              </a:rPr>
              <a:t>πρότερον</a:t>
            </a:r>
            <a:r>
              <a:rPr lang="el-GR" dirty="0"/>
              <a:t> </a:t>
            </a:r>
            <a:r>
              <a:rPr lang="el-GR" dirty="0" err="1">
                <a:hlinkClick r:id="rId12"/>
              </a:rPr>
              <a:t>διομολογοῦνται</a:t>
            </a:r>
            <a:r>
              <a:rPr lang="el-GR" dirty="0"/>
              <a:t> </a:t>
            </a:r>
            <a:r>
              <a:rPr lang="el-GR" dirty="0" err="1">
                <a:hlinkClick r:id="rId13"/>
              </a:rPr>
              <a:t>περὶ</a:t>
            </a:r>
            <a:r>
              <a:rPr lang="el-GR" dirty="0" err="1">
                <a:hlinkClick r:id="rId14"/>
              </a:rPr>
              <a:t>τῶν</a:t>
            </a:r>
            <a:r>
              <a:rPr lang="el-GR" dirty="0"/>
              <a:t> </a:t>
            </a:r>
            <a:r>
              <a:rPr lang="el-GR" dirty="0" err="1">
                <a:hlinkClick r:id="rId15"/>
              </a:rPr>
              <a:t>δοθησομένων</a:t>
            </a:r>
            <a:r>
              <a:rPr lang="el-GR" dirty="0"/>
              <a:t> </a:t>
            </a:r>
            <a:r>
              <a:rPr lang="el-GR" dirty="0" err="1">
                <a:hlinkClick r:id="rId16"/>
              </a:rPr>
              <a:t>ταῖς</a:t>
            </a:r>
            <a:r>
              <a:rPr lang="el-GR" dirty="0"/>
              <a:t> </a:t>
            </a:r>
            <a:r>
              <a:rPr lang="el-GR" u="sng" dirty="0" err="1">
                <a:hlinkClick r:id="rId17"/>
              </a:rPr>
              <a:t>παλλακαῖς</a:t>
            </a:r>
            <a:r>
              <a:rPr lang="el-GR" dirty="0"/>
              <a:t>: 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Επειδή ακόμη και όσοι προσφέρουν ως παλλακίδα σε κάποιον μια από τις υπό την κηδεμονία τους γυναίκες, όλοι προηγουμένως συμφωνούν για τις αμοιβές που θα δοθούν σε αυτές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Διάζευξη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err="1">
                <a:latin typeface="Palatino Linotype" pitchFamily="18" charset="0"/>
              </a:rPr>
              <a:t>Απόπεμψις</a:t>
            </a:r>
            <a:endParaRPr lang="el-GR" b="1" dirty="0">
              <a:latin typeface="Palatino Linotype" pitchFamily="18" charset="0"/>
            </a:endParaRPr>
          </a:p>
          <a:p>
            <a:r>
              <a:rPr lang="el-GR" b="1" dirty="0" err="1">
                <a:latin typeface="Palatino Linotype" pitchFamily="18" charset="0"/>
              </a:rPr>
              <a:t>Απόλειψις</a:t>
            </a:r>
            <a:endParaRPr lang="el-GR" b="1" dirty="0">
              <a:latin typeface="Palatino Linotype" pitchFamily="18" charset="0"/>
            </a:endParaRPr>
          </a:p>
          <a:p>
            <a:pPr algn="just">
              <a:buNone/>
            </a:pPr>
            <a:r>
              <a:rPr lang="el-GR" dirty="0">
                <a:latin typeface="Palatino Linotype" pitchFamily="18" charset="0"/>
              </a:rPr>
              <a:t>   </a:t>
            </a:r>
            <a:r>
              <a:rPr lang="en-US" dirty="0">
                <a:latin typeface="Palatino Linotype" pitchFamily="18" charset="0"/>
              </a:rPr>
              <a:t>  </a:t>
            </a:r>
            <a:r>
              <a:rPr lang="el-GR" dirty="0">
                <a:latin typeface="Palatino Linotype" pitchFamily="18" charset="0"/>
              </a:rPr>
              <a:t>Ισαίος 3.78</a:t>
            </a:r>
            <a:r>
              <a:rPr lang="el-GR">
                <a:latin typeface="Palatino Linotype" pitchFamily="18" charset="0"/>
              </a:rPr>
              <a:t>: </a:t>
            </a:r>
            <a:r>
              <a:rPr lang="el-GR" i="1">
                <a:latin typeface="Palatino Linotype" pitchFamily="18" charset="0"/>
              </a:rPr>
              <a:t>σε </a:t>
            </a:r>
            <a:r>
              <a:rPr lang="el-GR" i="1" dirty="0">
                <a:latin typeface="Palatino Linotype" pitchFamily="18" charset="0"/>
              </a:rPr>
              <a:t>ποιόν άρχοντα κατέφυγε η νόμιμη αυτή σύζυγος  όταν θέλησε να εγκαταλείψει τον άνδρα της και τον </a:t>
            </a:r>
            <a:r>
              <a:rPr lang="el-GR" i="1">
                <a:latin typeface="Palatino Linotype" pitchFamily="18" charset="0"/>
              </a:rPr>
              <a:t>οίκο του.</a:t>
            </a:r>
            <a:endParaRPr lang="el-GR" i="1" dirty="0">
              <a:latin typeface="Palatino Linotype" pitchFamily="18" charset="0"/>
            </a:endParaRPr>
          </a:p>
          <a:p>
            <a:pPr algn="just">
              <a:buNone/>
            </a:pPr>
            <a:r>
              <a:rPr lang="el-GR" i="1" dirty="0">
                <a:latin typeface="Palatino Linotype" pitchFamily="18" charset="0"/>
              </a:rPr>
              <a:t>    </a:t>
            </a:r>
            <a:r>
              <a:rPr lang="en-US" i="1" dirty="0">
                <a:latin typeface="Palatino Linotype" pitchFamily="18" charset="0"/>
              </a:rPr>
              <a:t> </a:t>
            </a:r>
            <a:r>
              <a:rPr lang="el-GR" dirty="0">
                <a:latin typeface="Palatino Linotype" pitchFamily="18" charset="0"/>
              </a:rPr>
              <a:t>Πλούταρχος</a:t>
            </a:r>
            <a:r>
              <a:rPr lang="el-GR" i="1" dirty="0">
                <a:latin typeface="Palatino Linotype" pitchFamily="18" charset="0"/>
              </a:rPr>
              <a:t>, Αλκιβιάδης </a:t>
            </a:r>
            <a:r>
              <a:rPr lang="el-GR" dirty="0">
                <a:latin typeface="Palatino Linotype" pitchFamily="18" charset="0"/>
              </a:rPr>
              <a:t>8.3</a:t>
            </a:r>
            <a:r>
              <a:rPr lang="en-US" dirty="0">
                <a:latin typeface="Palatino Linotype" pitchFamily="18" charset="0"/>
              </a:rPr>
              <a:t>-4</a:t>
            </a:r>
            <a:r>
              <a:rPr lang="el-GR" i="1" dirty="0">
                <a:latin typeface="Palatino Linotype" pitchFamily="18" charset="0"/>
              </a:rPr>
              <a:t>: </a:t>
            </a:r>
            <a:r>
              <a:rPr lang="el-GR" i="1" dirty="0" err="1">
                <a:latin typeface="Palatino Linotype" pitchFamily="18" charset="0"/>
              </a:rPr>
              <a:t>ἔδει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τὸ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τῆς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ἀπολείψεως</a:t>
            </a:r>
            <a:r>
              <a:rPr lang="el-GR" i="1" dirty="0">
                <a:latin typeface="Palatino Linotype" pitchFamily="18" charset="0"/>
              </a:rPr>
              <a:t> γράμμα </a:t>
            </a:r>
            <a:r>
              <a:rPr lang="el-GR" i="1" dirty="0" err="1">
                <a:latin typeface="Palatino Linotype" pitchFamily="18" charset="0"/>
              </a:rPr>
              <a:t>παρὰ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τῷ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ἄρχοντι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θέσθαι</a:t>
            </a:r>
            <a:r>
              <a:rPr lang="en-US" i="1" dirty="0">
                <a:latin typeface="Palatino Linotype" pitchFamily="18" charset="0"/>
              </a:rPr>
              <a:t>….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ὡς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οὖν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παρῆν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τοῦτο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πράξουσα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κατὰ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τὸν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νόμον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ἐπελθὼν</a:t>
            </a:r>
            <a:r>
              <a:rPr lang="el-GR" i="1" dirty="0">
                <a:latin typeface="Palatino Linotype" pitchFamily="18" charset="0"/>
              </a:rPr>
              <a:t> ὁ </a:t>
            </a:r>
            <a:r>
              <a:rPr lang="el-GR" i="1" dirty="0" err="1">
                <a:latin typeface="Palatino Linotype" pitchFamily="18" charset="0"/>
              </a:rPr>
              <a:t>Ἀλκιβιάδης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συναρπάσας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αὐτὴν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ἀπῆλθε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δι᾽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ἀγορᾶς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οἴκαδε</a:t>
            </a:r>
            <a:r>
              <a:rPr lang="el-GR" i="1" dirty="0">
                <a:latin typeface="Palatino Linotype" pitchFamily="18" charset="0"/>
              </a:rPr>
              <a:t> κομίζων, </a:t>
            </a:r>
            <a:r>
              <a:rPr lang="el-GR" i="1" dirty="0" err="1">
                <a:latin typeface="Palatino Linotype" pitchFamily="18" charset="0"/>
              </a:rPr>
              <a:t>μηδενὸς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ἐναντιωθῆναι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μηδ᾽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ἀφελέσθαι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τολμήσαντος</a:t>
            </a:r>
            <a:endParaRPr lang="el-GR" i="1" dirty="0">
              <a:latin typeface="Palatino Linotype" pitchFamily="18" charset="0"/>
            </a:endParaRPr>
          </a:p>
          <a:p>
            <a:r>
              <a:rPr lang="el-GR" b="1" dirty="0" err="1">
                <a:latin typeface="Palatino Linotype" pitchFamily="18" charset="0"/>
              </a:rPr>
              <a:t>Αφαίρεσις</a:t>
            </a:r>
            <a:endParaRPr lang="el-GR" b="1" dirty="0">
              <a:latin typeface="Palatino Linotype" pitchFamily="18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>
                <a:latin typeface="Palatino Linotype" pitchFamily="18" charset="0"/>
              </a:rPr>
              <a:t>Ο γιος έναντι του πατέρα του σε έναν αθηναϊκό οίκο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>
                <a:latin typeface="Palatino Linotype" pitchFamily="18" charset="0"/>
              </a:rPr>
              <a:t>Υποχρέωση </a:t>
            </a:r>
            <a:r>
              <a:rPr lang="el-GR" dirty="0" err="1">
                <a:latin typeface="Palatino Linotype" pitchFamily="18" charset="0"/>
              </a:rPr>
              <a:t>γηροτροφίας</a:t>
            </a:r>
            <a:endParaRPr lang="el-GR" dirty="0">
              <a:latin typeface="Palatino Linotype" pitchFamily="18" charset="0"/>
            </a:endParaRPr>
          </a:p>
          <a:p>
            <a:pPr algn="just"/>
            <a:r>
              <a:rPr lang="el-GR" dirty="0">
                <a:latin typeface="Palatino Linotype" pitchFamily="18" charset="0"/>
              </a:rPr>
              <a:t>Αισχίνης 1 </a:t>
            </a:r>
            <a:r>
              <a:rPr lang="el-GR" i="1" dirty="0">
                <a:latin typeface="Palatino Linotype" pitchFamily="18" charset="0"/>
              </a:rPr>
              <a:t>Κατά Τιμάρχου </a:t>
            </a:r>
            <a:r>
              <a:rPr lang="el-GR" dirty="0">
                <a:latin typeface="Palatino Linotype" pitchFamily="18" charset="0"/>
              </a:rPr>
              <a:t>13:</a:t>
            </a:r>
          </a:p>
          <a:p>
            <a:pPr marL="64008" indent="0" algn="just">
              <a:buNone/>
            </a:pPr>
            <a:r>
              <a:rPr lang="el-GR" b="0" i="0" u="none" strike="noStrike" dirty="0">
                <a:solidFill>
                  <a:srgbClr val="000000"/>
                </a:solidFill>
                <a:effectLst/>
                <a:latin typeface="New Athena Unicode"/>
                <a:hlinkClick r:id="rId2"/>
              </a:rPr>
              <a:t> 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"/>
              </a:rPr>
              <a:t>καὶ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3"/>
              </a:rPr>
              <a:t>μὴ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4"/>
              </a:rPr>
              <a:t>ἐπάναγκες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5"/>
              </a:rPr>
              <a:t>εἶναι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6"/>
              </a:rPr>
              <a:t>τῷ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7"/>
              </a:rPr>
              <a:t>παιδὶ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8"/>
              </a:rPr>
              <a:t>ἡβήσαντι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9"/>
              </a:rPr>
              <a:t>τρέφειν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0"/>
              </a:rPr>
              <a:t>τὸν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>
                <a:solidFill>
                  <a:srgbClr val="000000"/>
                </a:solidFill>
                <a:effectLst/>
                <a:latin typeface="New Athena Unicode"/>
                <a:hlinkClick r:id="rId11"/>
              </a:rPr>
              <a:t>πατέρα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2"/>
              </a:rPr>
              <a:t>μηδὲ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3"/>
              </a:rPr>
              <a:t>οἴκησιν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4"/>
              </a:rPr>
              <a:t>παρέχειν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,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5"/>
              </a:rPr>
              <a:t>ὃς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6"/>
              </a:rPr>
              <a:t>ἂν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                  </a:t>
            </a:r>
            <a:r>
              <a:rPr lang="el-GR" b="0" i="1" u="sng" dirty="0" err="1">
                <a:solidFill>
                  <a:srgbClr val="0000FF"/>
                </a:solidFill>
                <a:effectLst/>
                <a:latin typeface="New Athena Unicode"/>
                <a:hlinkClick r:id="rId17"/>
              </a:rPr>
              <a:t>ἐκμισθωθῇ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8"/>
              </a:rPr>
              <a:t>ἑταιρεῖν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: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19"/>
              </a:rPr>
              <a:t>ἀποθανόντα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0"/>
              </a:rPr>
              <a:t>δὲ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1"/>
              </a:rPr>
              <a:t>θαπτέτω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2"/>
              </a:rPr>
              <a:t>καὶ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 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3"/>
              </a:rPr>
              <a:t>τἆλλα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4"/>
              </a:rPr>
              <a:t>ποιείτω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5"/>
              </a:rPr>
              <a:t>τὰ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 </a:t>
            </a:r>
            <a:r>
              <a:rPr lang="el-GR" b="0" i="1" u="none" strike="noStrike" dirty="0" err="1">
                <a:solidFill>
                  <a:srgbClr val="000000"/>
                </a:solidFill>
                <a:effectLst/>
                <a:latin typeface="New Athena Unicode"/>
                <a:hlinkClick r:id="rId26"/>
              </a:rPr>
              <a:t>νομιζόμενα</a:t>
            </a:r>
            <a:r>
              <a:rPr lang="el-GR" b="0" i="1" dirty="0">
                <a:solidFill>
                  <a:srgbClr val="000000"/>
                </a:solidFill>
                <a:effectLst/>
                <a:latin typeface="New Athena Unicode"/>
              </a:rPr>
              <a:t>.</a:t>
            </a:r>
            <a:endParaRPr lang="el-GR" i="1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itchFamily="18" charset="0"/>
              </a:rPr>
              <a:t>Μεταθανάτια </a:t>
            </a:r>
            <a:r>
              <a:rPr lang="el-GR" b="1" dirty="0" err="1">
                <a:latin typeface="Palatino Linotype" pitchFamily="18" charset="0"/>
              </a:rPr>
              <a:t>ποίησις</a:t>
            </a:r>
            <a:endParaRPr lang="el-GR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>
                <a:latin typeface="Palatino Linotype" pitchFamily="18" charset="0"/>
              </a:rPr>
              <a:t>Ισαίος 10.6: </a:t>
            </a:r>
            <a:r>
              <a:rPr lang="el-GR" dirty="0" err="1">
                <a:latin typeface="Palatino Linotype" pitchFamily="18" charset="0"/>
                <a:hlinkClick r:id="rId2"/>
              </a:rPr>
              <a:t>Κυρωνίδου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3"/>
              </a:rPr>
              <a:t>δὲ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4"/>
              </a:rPr>
              <a:t>τελευτήσαντος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5"/>
              </a:rPr>
              <a:t>τὸν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6"/>
              </a:rPr>
              <a:t>τοῦ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7"/>
              </a:rPr>
              <a:t>Θεναινέτου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8"/>
              </a:rPr>
              <a:t>ἀδελφὸν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9"/>
              </a:rPr>
              <a:t>εἰσάγουσιν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0"/>
              </a:rPr>
              <a:t>Ἀριστάρχῳ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1"/>
              </a:rPr>
              <a:t>ὑόν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12"/>
              </a:rPr>
              <a:t>οὐδὲ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3"/>
              </a:rPr>
              <a:t>καθ᾽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4"/>
              </a:rPr>
              <a:t>ἕνα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5"/>
              </a:rPr>
              <a:t>νόμον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>
                <a:latin typeface="Palatino Linotype" pitchFamily="18" charset="0"/>
                <a:hlinkClick r:id="rId16"/>
              </a:rPr>
              <a:t>ὦ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7"/>
              </a:rPr>
              <a:t>ἄνδρες</a:t>
            </a:r>
            <a:r>
              <a:rPr lang="el-GR" dirty="0">
                <a:latin typeface="Palatino Linotype" pitchFamily="18" charset="0"/>
              </a:rPr>
              <a:t>, </a:t>
            </a:r>
            <a:r>
              <a:rPr lang="el-GR" dirty="0" err="1">
                <a:latin typeface="Palatino Linotype" pitchFamily="18" charset="0"/>
                <a:hlinkClick r:id="rId18"/>
              </a:rPr>
              <a:t>ὡς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19"/>
              </a:rPr>
              <a:t>ἐγὼ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0"/>
              </a:rPr>
              <a:t>ἐκ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1"/>
              </a:rPr>
              <a:t>πολλῶν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>
                <a:latin typeface="Palatino Linotype" pitchFamily="18" charset="0"/>
                <a:hlinkClick r:id="rId22"/>
              </a:rPr>
              <a:t>τεκμηρίων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3"/>
              </a:rPr>
              <a:t>ὑμῖν</a:t>
            </a:r>
            <a:r>
              <a:rPr lang="el-GR" dirty="0">
                <a:latin typeface="Palatino Linotype" pitchFamily="18" charset="0"/>
              </a:rPr>
              <a:t> </a:t>
            </a:r>
            <a:r>
              <a:rPr lang="el-GR" dirty="0" err="1">
                <a:latin typeface="Palatino Linotype" pitchFamily="18" charset="0"/>
                <a:hlinkClick r:id="rId24"/>
              </a:rPr>
              <a:t>ἐπιδείξω</a:t>
            </a:r>
            <a:r>
              <a:rPr lang="el-GR" dirty="0">
                <a:latin typeface="Palatino Linotype" pitchFamily="18" charset="0"/>
              </a:rPr>
              <a:t>.</a:t>
            </a:r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00B1C0-A63D-45D0-B0F6-05C5359F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Επιτροπεία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2BA1D3-CE68-7FE0-C89F-8935653E7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Palatino Linotype" panose="02040502050505030304" pitchFamily="18" charset="0"/>
              </a:rPr>
              <a:t>Μέσω διαθήκης</a:t>
            </a:r>
          </a:p>
          <a:p>
            <a:r>
              <a:rPr lang="el-GR" dirty="0">
                <a:latin typeface="Palatino Linotype" panose="02040502050505030304" pitchFamily="18" charset="0"/>
              </a:rPr>
              <a:t>Μέσω </a:t>
            </a:r>
            <a:r>
              <a:rPr lang="el-GR" dirty="0" err="1">
                <a:latin typeface="Palatino Linotype" panose="02040502050505030304" pitchFamily="18" charset="0"/>
              </a:rPr>
              <a:t>αγχιστέων</a:t>
            </a:r>
            <a:r>
              <a:rPr lang="el-GR" dirty="0">
                <a:latin typeface="Palatino Linotype" panose="02040502050505030304" pitchFamily="18" charset="0"/>
              </a:rPr>
              <a:t> (νόμιμη)</a:t>
            </a:r>
          </a:p>
          <a:p>
            <a:r>
              <a:rPr lang="el-GR" dirty="0">
                <a:latin typeface="Palatino Linotype" panose="02040502050505030304" pitchFamily="18" charset="0"/>
              </a:rPr>
              <a:t>Μέσω άρχοντος (δοτή)</a:t>
            </a:r>
          </a:p>
        </p:txBody>
      </p:sp>
    </p:spTree>
    <p:extLst>
      <p:ext uri="{BB962C8B-B14F-4D97-AF65-F5344CB8AC3E}">
        <p14:creationId xmlns:p14="http://schemas.microsoft.com/office/powerpoint/2010/main" val="2136204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95E093-3904-D4E9-7FB5-0BD20AB6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Palatino Linotype" panose="02040502050505030304" pitchFamily="18" charset="0"/>
              </a:rPr>
              <a:t>Επιτροπικός λόγος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37DAB7-F3EA-68DD-DDEE-D161EB93C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Δημοσθένης 27 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Κατ’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Αφόβου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Επιτροπής </a:t>
            </a:r>
            <a:r>
              <a:rPr lang="el-GR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64:  «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καίτοι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πῶς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δεινόν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ἕτεροι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οἶκοι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ταλαντιαῖοι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διτάλαντοι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καταλειφθέντες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τοῦ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μισθωθῆναι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διπλάσιοι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τριπλάσιοι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γεγόνασιν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ὥστ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ἀξιοῦσθαι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λῃτουργεῖν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ὁ δ᾽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ἐμὸς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τριηραρχεῖν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εἰθισμένος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μεγάλας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εἰσφορὰς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εἰσφέρειν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μηδὲ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μικρὰς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δυνήσεται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διὰ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τούτων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ἀναισχυντίας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τίνας δ᾽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οὗτοι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λελοίπασιν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ὑπερβολὰς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εἰπεῖν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οἳ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τὴν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διαθήκην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ἠφανίκασιν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ὡς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λήσοντες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τὰς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μὲν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σφετέρας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αὐτῶν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οὐσίας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ἐπικαρπιῶν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διῳκήκασι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καὶ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τἀρχαῖα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ὑπαρχόντων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ἐκ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ἐμῶν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πολλῷ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μείζω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πεποιήκασι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τῆς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δ᾽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ἐμῆς</a:t>
            </a:r>
            <a:r>
              <a:rPr lang="el-GR" sz="1800" i="1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i="1" dirty="0" err="1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οὐσίας</a:t>
            </a:r>
            <a:endParaRPr lang="el-G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33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153</TotalTime>
  <Words>844</Words>
  <Application>Microsoft Office PowerPoint</Application>
  <PresentationFormat>Προβολή στην οθόνη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Calibri</vt:lpstr>
      <vt:lpstr>Century Gothic</vt:lpstr>
      <vt:lpstr>New Athena Unicode</vt:lpstr>
      <vt:lpstr>Palatino Linotype</vt:lpstr>
      <vt:lpstr>Verdana</vt:lpstr>
      <vt:lpstr>Wingdings 2</vt:lpstr>
      <vt:lpstr>Ζωντάνια</vt:lpstr>
      <vt:lpstr>ΑΠΟ ΤΟΝ ΟΙΚΟ ΣΤΟΝ ΔΗΜΟ</vt:lpstr>
      <vt:lpstr>Γάμος</vt:lpstr>
      <vt:lpstr>Προίκα</vt:lpstr>
      <vt:lpstr>Παλλακεία</vt:lpstr>
      <vt:lpstr>Διάζευξη</vt:lpstr>
      <vt:lpstr>Ο γιος έναντι του πατέρα του σε έναν αθηναϊκό οίκο</vt:lpstr>
      <vt:lpstr>Μεταθανάτια ποίησις</vt:lpstr>
      <vt:lpstr>Επιτροπεία</vt:lpstr>
      <vt:lpstr>Επιτροπικός λόγος</vt:lpstr>
      <vt:lpstr>Εξ αδιαθέτου κληρονομική διαδοχή</vt:lpstr>
      <vt:lpstr>Εκ διαθήκης κληρονομική διαδοχή</vt:lpstr>
      <vt:lpstr>Εκ διαθήκης κληρονομική διαδοχή</vt:lpstr>
      <vt:lpstr>Εκ διαθήκης κληρονομική διαδοχή</vt:lpstr>
      <vt:lpstr>Επαγωγή της κληρονομίας</vt:lpstr>
      <vt:lpstr>Σχήματα διεκδίκησης του κλήρου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 ΤΟΝ ΟΙΚΟ ΣΤΟΝ ΔΗΜΟ</dc:title>
  <dc:creator>ATHANASIOS DELIOS</dc:creator>
  <cp:lastModifiedBy>Αθανάσιος Δέλιος</cp:lastModifiedBy>
  <cp:revision>10</cp:revision>
  <dcterms:created xsi:type="dcterms:W3CDTF">2023-10-20T20:55:10Z</dcterms:created>
  <dcterms:modified xsi:type="dcterms:W3CDTF">2024-11-10T12:57:15Z</dcterms:modified>
</cp:coreProperties>
</file>