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61" r:id="rId5"/>
    <p:sldId id="260" r:id="rId6"/>
    <p:sldId id="259" r:id="rId7"/>
    <p:sldId id="278" r:id="rId8"/>
    <p:sldId id="262" r:id="rId9"/>
    <p:sldId id="280" r:id="rId10"/>
    <p:sldId id="279" r:id="rId11"/>
    <p:sldId id="281" r:id="rId12"/>
    <p:sldId id="263" r:id="rId13"/>
    <p:sldId id="282" r:id="rId14"/>
    <p:sldId id="283" r:id="rId15"/>
    <p:sldId id="264" r:id="rId16"/>
    <p:sldId id="266" r:id="rId17"/>
    <p:sldId id="284" r:id="rId18"/>
    <p:sldId id="285" r:id="rId19"/>
    <p:sldId id="268" r:id="rId20"/>
    <p:sldId id="286" r:id="rId21"/>
    <p:sldId id="287" r:id="rId22"/>
    <p:sldId id="288" r:id="rId23"/>
    <p:sldId id="289" r:id="rId24"/>
    <p:sldId id="290" r:id="rId25"/>
    <p:sldId id="291" r:id="rId26"/>
    <p:sldId id="292" r:id="rId27"/>
    <p:sldId id="293" r:id="rId28"/>
    <p:sldId id="265" r:id="rId29"/>
    <p:sldId id="294" r:id="rId30"/>
    <p:sldId id="295" r:id="rId31"/>
    <p:sldId id="296" r:id="rId32"/>
    <p:sldId id="297" r:id="rId33"/>
    <p:sldId id="298" r:id="rId34"/>
    <p:sldId id="299" r:id="rId35"/>
    <p:sldId id="300" r:id="rId36"/>
    <p:sldId id="30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E8A6BA-C5F4-4FC0-A9C5-8EFF7FA4B30A}" type="doc">
      <dgm:prSet loTypeId="urn:microsoft.com/office/officeart/2016/7/layout/RepeatingBendingProcessNew" loCatId="process" qsTypeId="urn:microsoft.com/office/officeart/2005/8/quickstyle/simple1" qsCatId="simple" csTypeId="urn:microsoft.com/office/officeart/2005/8/colors/colorful5" csCatId="colorful" phldr="1"/>
      <dgm:spPr/>
      <dgm:t>
        <a:bodyPr/>
        <a:lstStyle/>
        <a:p>
          <a:endParaRPr lang="en-US"/>
        </a:p>
      </dgm:t>
    </dgm:pt>
    <dgm:pt modelId="{3897C78A-6852-4AC9-B36C-349DED64CBE1}">
      <dgm:prSet/>
      <dgm:spPr/>
      <dgm:t>
        <a:bodyPr/>
        <a:lstStyle/>
        <a:p>
          <a:r>
            <a:rPr lang="el-GR" dirty="0" smtClean="0">
              <a:solidFill>
                <a:schemeClr val="tx1"/>
              </a:solidFill>
              <a:latin typeface="Arial" panose="020B0604020202020204" pitchFamily="34" charset="0"/>
              <a:cs typeface="Arial" panose="020B0604020202020204" pitchFamily="34" charset="0"/>
            </a:rPr>
            <a:t>Κωδικοποίηση του μηνύματος</a:t>
          </a:r>
          <a:endParaRPr lang="en-US" dirty="0">
            <a:solidFill>
              <a:schemeClr val="tx1"/>
            </a:solidFill>
            <a:latin typeface="Arial" panose="020B0604020202020204" pitchFamily="34" charset="0"/>
            <a:cs typeface="Arial" panose="020B0604020202020204" pitchFamily="34" charset="0"/>
          </a:endParaRPr>
        </a:p>
      </dgm:t>
    </dgm:pt>
    <dgm:pt modelId="{2E1F9161-7AAE-4A63-9FFC-9F12D122D195}" type="parTrans" cxnId="{1528C4F0-20B0-4207-B9EC-8CECE6270FBE}">
      <dgm:prSet/>
      <dgm:spPr/>
      <dgm:t>
        <a:bodyPr/>
        <a:lstStyle/>
        <a:p>
          <a:endParaRPr lang="en-US"/>
        </a:p>
      </dgm:t>
    </dgm:pt>
    <dgm:pt modelId="{E4B41C0F-722B-465D-B4D1-EDF07D3BA962}" type="sibTrans" cxnId="{1528C4F0-20B0-4207-B9EC-8CECE6270FBE}">
      <dgm:prSet/>
      <dgm:spPr/>
      <dgm:t>
        <a:bodyPr/>
        <a:lstStyle/>
        <a:p>
          <a:endParaRPr lang="en-US"/>
        </a:p>
      </dgm:t>
    </dgm:pt>
    <dgm:pt modelId="{146DBBE5-0103-4AEE-845E-E2388D69C7D3}">
      <dgm:prSet/>
      <dgm:spPr/>
      <dgm:t>
        <a:bodyPr/>
        <a:lstStyle/>
        <a:p>
          <a:r>
            <a:rPr lang="el-GR" dirty="0" smtClean="0">
              <a:solidFill>
                <a:schemeClr val="tx1"/>
              </a:solidFill>
              <a:latin typeface="Arial" panose="020B0604020202020204" pitchFamily="34" charset="0"/>
              <a:cs typeface="Arial" panose="020B0604020202020204" pitchFamily="34" charset="0"/>
            </a:rPr>
            <a:t>Αποστολή</a:t>
          </a:r>
          <a:endParaRPr lang="en-US" dirty="0">
            <a:solidFill>
              <a:schemeClr val="tx1"/>
            </a:solidFill>
            <a:latin typeface="Arial" panose="020B0604020202020204" pitchFamily="34" charset="0"/>
            <a:cs typeface="Arial" panose="020B0604020202020204" pitchFamily="34" charset="0"/>
          </a:endParaRPr>
        </a:p>
      </dgm:t>
    </dgm:pt>
    <dgm:pt modelId="{93C46A87-5750-4FDC-BF5C-B4800B2E642F}" type="parTrans" cxnId="{9C32ABE2-896F-4B8B-8433-F9ABF9416F6A}">
      <dgm:prSet/>
      <dgm:spPr/>
      <dgm:t>
        <a:bodyPr/>
        <a:lstStyle/>
        <a:p>
          <a:endParaRPr lang="en-US"/>
        </a:p>
      </dgm:t>
    </dgm:pt>
    <dgm:pt modelId="{6585EE11-4D14-4642-A0C7-A3C9DB384684}" type="sibTrans" cxnId="{9C32ABE2-896F-4B8B-8433-F9ABF9416F6A}">
      <dgm:prSet/>
      <dgm:spPr/>
      <dgm:t>
        <a:bodyPr/>
        <a:lstStyle/>
        <a:p>
          <a:endParaRPr lang="en-US"/>
        </a:p>
      </dgm:t>
    </dgm:pt>
    <dgm:pt modelId="{8A027F38-39A3-4A0E-BE07-CB848E686A33}">
      <dgm:prSet/>
      <dgm:spPr/>
      <dgm:t>
        <a:bodyPr/>
        <a:lstStyle/>
        <a:p>
          <a:r>
            <a:rPr lang="el-GR" dirty="0" smtClean="0">
              <a:solidFill>
                <a:schemeClr val="tx1"/>
              </a:solidFill>
              <a:latin typeface="Arial" panose="020B0604020202020204" pitchFamily="34" charset="0"/>
              <a:cs typeface="Arial" panose="020B0604020202020204" pitchFamily="34" charset="0"/>
            </a:rPr>
            <a:t>Μεταβίβαση</a:t>
          </a:r>
          <a:endParaRPr lang="en-US" dirty="0">
            <a:solidFill>
              <a:schemeClr val="tx1"/>
            </a:solidFill>
            <a:latin typeface="Arial" panose="020B0604020202020204" pitchFamily="34" charset="0"/>
            <a:cs typeface="Arial" panose="020B0604020202020204" pitchFamily="34" charset="0"/>
          </a:endParaRPr>
        </a:p>
      </dgm:t>
    </dgm:pt>
    <dgm:pt modelId="{11F6F5C3-A939-4A53-BF02-6B1A5905501D}" type="parTrans" cxnId="{D07ED6DE-26CB-4DE9-994C-524C6208CC7F}">
      <dgm:prSet/>
      <dgm:spPr/>
      <dgm:t>
        <a:bodyPr/>
        <a:lstStyle/>
        <a:p>
          <a:endParaRPr lang="en-US"/>
        </a:p>
      </dgm:t>
    </dgm:pt>
    <dgm:pt modelId="{E2647E46-C988-4B30-A07E-23FC76437A59}" type="sibTrans" cxnId="{D07ED6DE-26CB-4DE9-994C-524C6208CC7F}">
      <dgm:prSet/>
      <dgm:spPr/>
      <dgm:t>
        <a:bodyPr/>
        <a:lstStyle/>
        <a:p>
          <a:endParaRPr lang="en-US"/>
        </a:p>
      </dgm:t>
    </dgm:pt>
    <dgm:pt modelId="{62C7DA47-399F-4D38-87CA-2DD29520DC9A}">
      <dgm:prSet/>
      <dgm:spPr/>
      <dgm:t>
        <a:bodyPr/>
        <a:lstStyle/>
        <a:p>
          <a:r>
            <a:rPr lang="el-GR" dirty="0" smtClean="0">
              <a:solidFill>
                <a:schemeClr val="tx1"/>
              </a:solidFill>
              <a:latin typeface="Arial" panose="020B0604020202020204" pitchFamily="34" charset="0"/>
              <a:cs typeface="Arial" panose="020B0604020202020204" pitchFamily="34" charset="0"/>
            </a:rPr>
            <a:t>Παραλαβή- λήψη</a:t>
          </a:r>
          <a:endParaRPr lang="en-US" dirty="0">
            <a:solidFill>
              <a:schemeClr val="tx1"/>
            </a:solidFill>
            <a:latin typeface="Arial" panose="020B0604020202020204" pitchFamily="34" charset="0"/>
            <a:cs typeface="Arial" panose="020B0604020202020204" pitchFamily="34" charset="0"/>
          </a:endParaRPr>
        </a:p>
      </dgm:t>
    </dgm:pt>
    <dgm:pt modelId="{8D4A152D-4531-446D-866D-AEC51A9FFB51}" type="parTrans" cxnId="{070AA29C-7F95-41B3-948D-037C20B7E0FA}">
      <dgm:prSet/>
      <dgm:spPr/>
      <dgm:t>
        <a:bodyPr/>
        <a:lstStyle/>
        <a:p>
          <a:endParaRPr lang="en-US"/>
        </a:p>
      </dgm:t>
    </dgm:pt>
    <dgm:pt modelId="{38EB0C98-2FD2-4EAD-A888-8ECBD75FC9D1}" type="sibTrans" cxnId="{070AA29C-7F95-41B3-948D-037C20B7E0FA}">
      <dgm:prSet/>
      <dgm:spPr/>
      <dgm:t>
        <a:bodyPr/>
        <a:lstStyle/>
        <a:p>
          <a:endParaRPr lang="en-US"/>
        </a:p>
      </dgm:t>
    </dgm:pt>
    <dgm:pt modelId="{CED42D87-B59C-468A-909B-2FBB188AC978}">
      <dgm:prSet/>
      <dgm:spPr/>
      <dgm:t>
        <a:bodyPr/>
        <a:lstStyle/>
        <a:p>
          <a:r>
            <a:rPr lang="el-GR" dirty="0" smtClean="0">
              <a:solidFill>
                <a:schemeClr val="tx1"/>
              </a:solidFill>
              <a:latin typeface="Arial" panose="020B0604020202020204" pitchFamily="34" charset="0"/>
              <a:cs typeface="Arial" panose="020B0604020202020204" pitchFamily="34" charset="0"/>
            </a:rPr>
            <a:t>Αποκωδικοποίηση του μηνύματος</a:t>
          </a:r>
          <a:endParaRPr lang="en-US" dirty="0">
            <a:solidFill>
              <a:schemeClr val="tx1"/>
            </a:solidFill>
            <a:latin typeface="Arial" panose="020B0604020202020204" pitchFamily="34" charset="0"/>
            <a:cs typeface="Arial" panose="020B0604020202020204" pitchFamily="34" charset="0"/>
          </a:endParaRPr>
        </a:p>
      </dgm:t>
    </dgm:pt>
    <dgm:pt modelId="{8783947E-F680-43BE-8225-18166D3FFA50}" type="parTrans" cxnId="{9CB9C3E1-6343-4274-810C-6C42B5485AA4}">
      <dgm:prSet/>
      <dgm:spPr/>
      <dgm:t>
        <a:bodyPr/>
        <a:lstStyle/>
        <a:p>
          <a:endParaRPr lang="en-US"/>
        </a:p>
      </dgm:t>
    </dgm:pt>
    <dgm:pt modelId="{F72C1BAC-618E-4950-AE70-65B9B7797342}" type="sibTrans" cxnId="{9CB9C3E1-6343-4274-810C-6C42B5485AA4}">
      <dgm:prSet/>
      <dgm:spPr/>
      <dgm:t>
        <a:bodyPr/>
        <a:lstStyle/>
        <a:p>
          <a:endParaRPr lang="en-US"/>
        </a:p>
      </dgm:t>
    </dgm:pt>
    <dgm:pt modelId="{8A47C6BE-6758-4958-89DC-71724A5A07BF}">
      <dgm:prSet/>
      <dgm:spPr/>
      <dgm:t>
        <a:bodyPr/>
        <a:lstStyle/>
        <a:p>
          <a:r>
            <a:rPr lang="el-GR" dirty="0" err="1" smtClean="0">
              <a:solidFill>
                <a:schemeClr val="tx1"/>
              </a:solidFill>
              <a:latin typeface="Arial" panose="020B0604020202020204" pitchFamily="34" charset="0"/>
              <a:cs typeface="Arial" panose="020B0604020202020204" pitchFamily="34" charset="0"/>
            </a:rPr>
            <a:t>Επανατροφοδότηση</a:t>
          </a:r>
          <a:r>
            <a:rPr lang="el-GR" dirty="0" smtClean="0">
              <a:solidFill>
                <a:schemeClr val="tx1"/>
              </a:solidFill>
              <a:latin typeface="Arial" panose="020B0604020202020204" pitchFamily="34" charset="0"/>
              <a:cs typeface="Arial" panose="020B0604020202020204" pitchFamily="34" charset="0"/>
            </a:rPr>
            <a:t> (</a:t>
          </a:r>
          <a:r>
            <a:rPr lang="en-US" dirty="0" smtClean="0">
              <a:solidFill>
                <a:schemeClr val="tx1"/>
              </a:solidFill>
              <a:latin typeface="Arial" panose="020B0604020202020204" pitchFamily="34" charset="0"/>
              <a:cs typeface="Arial" panose="020B0604020202020204" pitchFamily="34" charset="0"/>
            </a:rPr>
            <a:t>feed back)</a:t>
          </a:r>
          <a:r>
            <a:rPr lang="el-GR" dirty="0" smtClean="0">
              <a:solidFill>
                <a:schemeClr val="tx1"/>
              </a:solidFill>
              <a:latin typeface="Arial" panose="020B0604020202020204" pitchFamily="34" charset="0"/>
              <a:cs typeface="Arial" panose="020B0604020202020204" pitchFamily="34" charset="0"/>
            </a:rPr>
            <a:t>- αμφίδρομη επικοινωνία, επιβεβαίωση των γνώσεων, συναισθημάτων, συμπεριφορών &amp; στάσεων, έκφραση σκέψεων </a:t>
          </a:r>
          <a:endParaRPr lang="en-US" dirty="0">
            <a:solidFill>
              <a:schemeClr val="tx1"/>
            </a:solidFill>
            <a:latin typeface="Arial" panose="020B0604020202020204" pitchFamily="34" charset="0"/>
            <a:cs typeface="Arial" panose="020B0604020202020204" pitchFamily="34" charset="0"/>
          </a:endParaRPr>
        </a:p>
      </dgm:t>
    </dgm:pt>
    <dgm:pt modelId="{8FE901BC-2CB9-4561-9C10-F9F7B2745D12}" type="parTrans" cxnId="{13AE4219-3788-4B13-9B79-20E45CB4A02A}">
      <dgm:prSet/>
      <dgm:spPr/>
      <dgm:t>
        <a:bodyPr/>
        <a:lstStyle/>
        <a:p>
          <a:endParaRPr lang="en-US"/>
        </a:p>
      </dgm:t>
    </dgm:pt>
    <dgm:pt modelId="{990651D3-B7E2-4612-8F82-907966B32421}" type="sibTrans" cxnId="{13AE4219-3788-4B13-9B79-20E45CB4A02A}">
      <dgm:prSet/>
      <dgm:spPr/>
      <dgm:t>
        <a:bodyPr/>
        <a:lstStyle/>
        <a:p>
          <a:endParaRPr lang="en-US"/>
        </a:p>
      </dgm:t>
    </dgm:pt>
    <dgm:pt modelId="{5ACEDCA6-ADDD-430E-957A-C11313E5CC69}" type="pres">
      <dgm:prSet presAssocID="{FEE8A6BA-C5F4-4FC0-A9C5-8EFF7FA4B30A}" presName="Name0" presStyleCnt="0">
        <dgm:presLayoutVars>
          <dgm:dir/>
          <dgm:resizeHandles val="exact"/>
        </dgm:presLayoutVars>
      </dgm:prSet>
      <dgm:spPr/>
      <dgm:t>
        <a:bodyPr/>
        <a:lstStyle/>
        <a:p>
          <a:endParaRPr lang="el-GR"/>
        </a:p>
      </dgm:t>
    </dgm:pt>
    <dgm:pt modelId="{5AD412E8-F03F-4AC0-BC7E-616743E2A88C}" type="pres">
      <dgm:prSet presAssocID="{3897C78A-6852-4AC9-B36C-349DED64CBE1}" presName="node" presStyleLbl="node1" presStyleIdx="0" presStyleCnt="6">
        <dgm:presLayoutVars>
          <dgm:bulletEnabled val="1"/>
        </dgm:presLayoutVars>
      </dgm:prSet>
      <dgm:spPr/>
      <dgm:t>
        <a:bodyPr/>
        <a:lstStyle/>
        <a:p>
          <a:endParaRPr lang="el-GR"/>
        </a:p>
      </dgm:t>
    </dgm:pt>
    <dgm:pt modelId="{584F4EC9-836B-47D3-8275-2387A6FBF32E}" type="pres">
      <dgm:prSet presAssocID="{E4B41C0F-722B-465D-B4D1-EDF07D3BA962}" presName="sibTrans" presStyleLbl="sibTrans1D1" presStyleIdx="0" presStyleCnt="5"/>
      <dgm:spPr/>
      <dgm:t>
        <a:bodyPr/>
        <a:lstStyle/>
        <a:p>
          <a:endParaRPr lang="el-GR"/>
        </a:p>
      </dgm:t>
    </dgm:pt>
    <dgm:pt modelId="{5E00E961-5AA1-4F28-891B-B8184AC4CB57}" type="pres">
      <dgm:prSet presAssocID="{E4B41C0F-722B-465D-B4D1-EDF07D3BA962}" presName="connectorText" presStyleLbl="sibTrans1D1" presStyleIdx="0" presStyleCnt="5"/>
      <dgm:spPr/>
      <dgm:t>
        <a:bodyPr/>
        <a:lstStyle/>
        <a:p>
          <a:endParaRPr lang="el-GR"/>
        </a:p>
      </dgm:t>
    </dgm:pt>
    <dgm:pt modelId="{3BFB83D8-6C73-4B2B-A020-CE67AEACF361}" type="pres">
      <dgm:prSet presAssocID="{146DBBE5-0103-4AEE-845E-E2388D69C7D3}" presName="node" presStyleLbl="node1" presStyleIdx="1" presStyleCnt="6">
        <dgm:presLayoutVars>
          <dgm:bulletEnabled val="1"/>
        </dgm:presLayoutVars>
      </dgm:prSet>
      <dgm:spPr/>
      <dgm:t>
        <a:bodyPr/>
        <a:lstStyle/>
        <a:p>
          <a:endParaRPr lang="el-GR"/>
        </a:p>
      </dgm:t>
    </dgm:pt>
    <dgm:pt modelId="{61077622-25BC-4782-A1A9-D41258C480E9}" type="pres">
      <dgm:prSet presAssocID="{6585EE11-4D14-4642-A0C7-A3C9DB384684}" presName="sibTrans" presStyleLbl="sibTrans1D1" presStyleIdx="1" presStyleCnt="5"/>
      <dgm:spPr/>
      <dgm:t>
        <a:bodyPr/>
        <a:lstStyle/>
        <a:p>
          <a:endParaRPr lang="el-GR"/>
        </a:p>
      </dgm:t>
    </dgm:pt>
    <dgm:pt modelId="{404A7BEF-3622-4C0B-AE90-E68AB2EFD4D3}" type="pres">
      <dgm:prSet presAssocID="{6585EE11-4D14-4642-A0C7-A3C9DB384684}" presName="connectorText" presStyleLbl="sibTrans1D1" presStyleIdx="1" presStyleCnt="5"/>
      <dgm:spPr/>
      <dgm:t>
        <a:bodyPr/>
        <a:lstStyle/>
        <a:p>
          <a:endParaRPr lang="el-GR"/>
        </a:p>
      </dgm:t>
    </dgm:pt>
    <dgm:pt modelId="{FEF52A87-568F-432F-B2B6-526D0CD5152B}" type="pres">
      <dgm:prSet presAssocID="{8A027F38-39A3-4A0E-BE07-CB848E686A33}" presName="node" presStyleLbl="node1" presStyleIdx="2" presStyleCnt="6">
        <dgm:presLayoutVars>
          <dgm:bulletEnabled val="1"/>
        </dgm:presLayoutVars>
      </dgm:prSet>
      <dgm:spPr/>
      <dgm:t>
        <a:bodyPr/>
        <a:lstStyle/>
        <a:p>
          <a:endParaRPr lang="el-GR"/>
        </a:p>
      </dgm:t>
    </dgm:pt>
    <dgm:pt modelId="{5C356571-EFBE-456D-B342-AE2D2536FAF7}" type="pres">
      <dgm:prSet presAssocID="{E2647E46-C988-4B30-A07E-23FC76437A59}" presName="sibTrans" presStyleLbl="sibTrans1D1" presStyleIdx="2" presStyleCnt="5"/>
      <dgm:spPr/>
      <dgm:t>
        <a:bodyPr/>
        <a:lstStyle/>
        <a:p>
          <a:endParaRPr lang="el-GR"/>
        </a:p>
      </dgm:t>
    </dgm:pt>
    <dgm:pt modelId="{9C9C2DC8-054A-4CDC-87E5-E3E215ABCEA2}" type="pres">
      <dgm:prSet presAssocID="{E2647E46-C988-4B30-A07E-23FC76437A59}" presName="connectorText" presStyleLbl="sibTrans1D1" presStyleIdx="2" presStyleCnt="5"/>
      <dgm:spPr/>
      <dgm:t>
        <a:bodyPr/>
        <a:lstStyle/>
        <a:p>
          <a:endParaRPr lang="el-GR"/>
        </a:p>
      </dgm:t>
    </dgm:pt>
    <dgm:pt modelId="{4E6F95A3-FA39-4726-86E1-D31281AD9323}" type="pres">
      <dgm:prSet presAssocID="{62C7DA47-399F-4D38-87CA-2DD29520DC9A}" presName="node" presStyleLbl="node1" presStyleIdx="3" presStyleCnt="6">
        <dgm:presLayoutVars>
          <dgm:bulletEnabled val="1"/>
        </dgm:presLayoutVars>
      </dgm:prSet>
      <dgm:spPr/>
      <dgm:t>
        <a:bodyPr/>
        <a:lstStyle/>
        <a:p>
          <a:endParaRPr lang="el-GR"/>
        </a:p>
      </dgm:t>
    </dgm:pt>
    <dgm:pt modelId="{F7BB2934-797F-4815-8EE0-B8A2A75E5131}" type="pres">
      <dgm:prSet presAssocID="{38EB0C98-2FD2-4EAD-A888-8ECBD75FC9D1}" presName="sibTrans" presStyleLbl="sibTrans1D1" presStyleIdx="3" presStyleCnt="5"/>
      <dgm:spPr/>
      <dgm:t>
        <a:bodyPr/>
        <a:lstStyle/>
        <a:p>
          <a:endParaRPr lang="el-GR"/>
        </a:p>
      </dgm:t>
    </dgm:pt>
    <dgm:pt modelId="{7AE21AA4-8495-4C43-8029-A3B2C3B51ECA}" type="pres">
      <dgm:prSet presAssocID="{38EB0C98-2FD2-4EAD-A888-8ECBD75FC9D1}" presName="connectorText" presStyleLbl="sibTrans1D1" presStyleIdx="3" presStyleCnt="5"/>
      <dgm:spPr/>
      <dgm:t>
        <a:bodyPr/>
        <a:lstStyle/>
        <a:p>
          <a:endParaRPr lang="el-GR"/>
        </a:p>
      </dgm:t>
    </dgm:pt>
    <dgm:pt modelId="{221DA3CC-8A41-4215-B47B-00AC7FE0675D}" type="pres">
      <dgm:prSet presAssocID="{CED42D87-B59C-468A-909B-2FBB188AC978}" presName="node" presStyleLbl="node1" presStyleIdx="4" presStyleCnt="6">
        <dgm:presLayoutVars>
          <dgm:bulletEnabled val="1"/>
        </dgm:presLayoutVars>
      </dgm:prSet>
      <dgm:spPr/>
      <dgm:t>
        <a:bodyPr/>
        <a:lstStyle/>
        <a:p>
          <a:endParaRPr lang="el-GR"/>
        </a:p>
      </dgm:t>
    </dgm:pt>
    <dgm:pt modelId="{F6786EAC-522B-4B9F-84BB-D49E403353AF}" type="pres">
      <dgm:prSet presAssocID="{F72C1BAC-618E-4950-AE70-65B9B7797342}" presName="sibTrans" presStyleLbl="sibTrans1D1" presStyleIdx="4" presStyleCnt="5"/>
      <dgm:spPr/>
      <dgm:t>
        <a:bodyPr/>
        <a:lstStyle/>
        <a:p>
          <a:endParaRPr lang="el-GR"/>
        </a:p>
      </dgm:t>
    </dgm:pt>
    <dgm:pt modelId="{AADCB4E6-E318-429E-BAFA-9EBAB10B017F}" type="pres">
      <dgm:prSet presAssocID="{F72C1BAC-618E-4950-AE70-65B9B7797342}" presName="connectorText" presStyleLbl="sibTrans1D1" presStyleIdx="4" presStyleCnt="5"/>
      <dgm:spPr/>
      <dgm:t>
        <a:bodyPr/>
        <a:lstStyle/>
        <a:p>
          <a:endParaRPr lang="el-GR"/>
        </a:p>
      </dgm:t>
    </dgm:pt>
    <dgm:pt modelId="{F8AF7ED5-098A-47DC-9683-3201824EDC51}" type="pres">
      <dgm:prSet presAssocID="{8A47C6BE-6758-4958-89DC-71724A5A07BF}" presName="node" presStyleLbl="node1" presStyleIdx="5" presStyleCnt="6">
        <dgm:presLayoutVars>
          <dgm:bulletEnabled val="1"/>
        </dgm:presLayoutVars>
      </dgm:prSet>
      <dgm:spPr/>
      <dgm:t>
        <a:bodyPr/>
        <a:lstStyle/>
        <a:p>
          <a:endParaRPr lang="el-GR"/>
        </a:p>
      </dgm:t>
    </dgm:pt>
  </dgm:ptLst>
  <dgm:cxnLst>
    <dgm:cxn modelId="{DAC55A3D-423E-4CA0-A473-A1C11502ABFD}" type="presOf" srcId="{146DBBE5-0103-4AEE-845E-E2388D69C7D3}" destId="{3BFB83D8-6C73-4B2B-A020-CE67AEACF361}" srcOrd="0" destOrd="0" presId="urn:microsoft.com/office/officeart/2016/7/layout/RepeatingBendingProcessNew"/>
    <dgm:cxn modelId="{13AE4219-3788-4B13-9B79-20E45CB4A02A}" srcId="{FEE8A6BA-C5F4-4FC0-A9C5-8EFF7FA4B30A}" destId="{8A47C6BE-6758-4958-89DC-71724A5A07BF}" srcOrd="5" destOrd="0" parTransId="{8FE901BC-2CB9-4561-9C10-F9F7B2745D12}" sibTransId="{990651D3-B7E2-4612-8F82-907966B32421}"/>
    <dgm:cxn modelId="{8662937A-B787-4C5D-959F-86F297886658}" type="presOf" srcId="{62C7DA47-399F-4D38-87CA-2DD29520DC9A}" destId="{4E6F95A3-FA39-4726-86E1-D31281AD9323}" srcOrd="0" destOrd="0" presId="urn:microsoft.com/office/officeart/2016/7/layout/RepeatingBendingProcessNew"/>
    <dgm:cxn modelId="{9D5AD758-BCBD-49E7-92E3-3EEDAF342A5B}" type="presOf" srcId="{E4B41C0F-722B-465D-B4D1-EDF07D3BA962}" destId="{5E00E961-5AA1-4F28-891B-B8184AC4CB57}" srcOrd="1" destOrd="0" presId="urn:microsoft.com/office/officeart/2016/7/layout/RepeatingBendingProcessNew"/>
    <dgm:cxn modelId="{D07ED6DE-26CB-4DE9-994C-524C6208CC7F}" srcId="{FEE8A6BA-C5F4-4FC0-A9C5-8EFF7FA4B30A}" destId="{8A027F38-39A3-4A0E-BE07-CB848E686A33}" srcOrd="2" destOrd="0" parTransId="{11F6F5C3-A939-4A53-BF02-6B1A5905501D}" sibTransId="{E2647E46-C988-4B30-A07E-23FC76437A59}"/>
    <dgm:cxn modelId="{9C6E8D6F-0DED-4DA8-9592-F85EA6BDF4F8}" type="presOf" srcId="{E4B41C0F-722B-465D-B4D1-EDF07D3BA962}" destId="{584F4EC9-836B-47D3-8275-2387A6FBF32E}" srcOrd="0" destOrd="0" presId="urn:microsoft.com/office/officeart/2016/7/layout/RepeatingBendingProcessNew"/>
    <dgm:cxn modelId="{1528C4F0-20B0-4207-B9EC-8CECE6270FBE}" srcId="{FEE8A6BA-C5F4-4FC0-A9C5-8EFF7FA4B30A}" destId="{3897C78A-6852-4AC9-B36C-349DED64CBE1}" srcOrd="0" destOrd="0" parTransId="{2E1F9161-7AAE-4A63-9FFC-9F12D122D195}" sibTransId="{E4B41C0F-722B-465D-B4D1-EDF07D3BA962}"/>
    <dgm:cxn modelId="{C250B337-AF70-41AC-8D0E-ED17E12B0251}" type="presOf" srcId="{F72C1BAC-618E-4950-AE70-65B9B7797342}" destId="{AADCB4E6-E318-429E-BAFA-9EBAB10B017F}" srcOrd="1" destOrd="0" presId="urn:microsoft.com/office/officeart/2016/7/layout/RepeatingBendingProcessNew"/>
    <dgm:cxn modelId="{39A938CF-9546-4D0A-9EC6-7C9F843864DA}" type="presOf" srcId="{38EB0C98-2FD2-4EAD-A888-8ECBD75FC9D1}" destId="{F7BB2934-797F-4815-8EE0-B8A2A75E5131}" srcOrd="0" destOrd="0" presId="urn:microsoft.com/office/officeart/2016/7/layout/RepeatingBendingProcessNew"/>
    <dgm:cxn modelId="{2A16E851-89BB-4FE6-958F-29A1EF1FAE45}" type="presOf" srcId="{8A47C6BE-6758-4958-89DC-71724A5A07BF}" destId="{F8AF7ED5-098A-47DC-9683-3201824EDC51}" srcOrd="0" destOrd="0" presId="urn:microsoft.com/office/officeart/2016/7/layout/RepeatingBendingProcessNew"/>
    <dgm:cxn modelId="{9CB9C3E1-6343-4274-810C-6C42B5485AA4}" srcId="{FEE8A6BA-C5F4-4FC0-A9C5-8EFF7FA4B30A}" destId="{CED42D87-B59C-468A-909B-2FBB188AC978}" srcOrd="4" destOrd="0" parTransId="{8783947E-F680-43BE-8225-18166D3FFA50}" sibTransId="{F72C1BAC-618E-4950-AE70-65B9B7797342}"/>
    <dgm:cxn modelId="{A8E485F4-C40C-4870-B4A0-40DCD5CDA049}" type="presOf" srcId="{6585EE11-4D14-4642-A0C7-A3C9DB384684}" destId="{404A7BEF-3622-4C0B-AE90-E68AB2EFD4D3}" srcOrd="1" destOrd="0" presId="urn:microsoft.com/office/officeart/2016/7/layout/RepeatingBendingProcessNew"/>
    <dgm:cxn modelId="{36664B99-51CF-4049-AEBF-C742F607731B}" type="presOf" srcId="{F72C1BAC-618E-4950-AE70-65B9B7797342}" destId="{F6786EAC-522B-4B9F-84BB-D49E403353AF}" srcOrd="0" destOrd="0" presId="urn:microsoft.com/office/officeart/2016/7/layout/RepeatingBendingProcessNew"/>
    <dgm:cxn modelId="{63708D04-6309-40EC-B653-8A2FF3F5DA6E}" type="presOf" srcId="{8A027F38-39A3-4A0E-BE07-CB848E686A33}" destId="{FEF52A87-568F-432F-B2B6-526D0CD5152B}" srcOrd="0" destOrd="0" presId="urn:microsoft.com/office/officeart/2016/7/layout/RepeatingBendingProcessNew"/>
    <dgm:cxn modelId="{D277CFDF-2E5E-439A-A3DB-86E91379A05C}" type="presOf" srcId="{38EB0C98-2FD2-4EAD-A888-8ECBD75FC9D1}" destId="{7AE21AA4-8495-4C43-8029-A3B2C3B51ECA}" srcOrd="1" destOrd="0" presId="urn:microsoft.com/office/officeart/2016/7/layout/RepeatingBendingProcessNew"/>
    <dgm:cxn modelId="{FCB76C6A-F7CD-4A66-9C08-8A30B47D667A}" type="presOf" srcId="{E2647E46-C988-4B30-A07E-23FC76437A59}" destId="{5C356571-EFBE-456D-B342-AE2D2536FAF7}" srcOrd="0" destOrd="0" presId="urn:microsoft.com/office/officeart/2016/7/layout/RepeatingBendingProcessNew"/>
    <dgm:cxn modelId="{7E6592EB-5B17-49E2-BF29-80E089D754CE}" type="presOf" srcId="{6585EE11-4D14-4642-A0C7-A3C9DB384684}" destId="{61077622-25BC-4782-A1A9-D41258C480E9}" srcOrd="0" destOrd="0" presId="urn:microsoft.com/office/officeart/2016/7/layout/RepeatingBendingProcessNew"/>
    <dgm:cxn modelId="{605AB670-B4C0-4C63-A66E-A4785354EC7A}" type="presOf" srcId="{CED42D87-B59C-468A-909B-2FBB188AC978}" destId="{221DA3CC-8A41-4215-B47B-00AC7FE0675D}" srcOrd="0" destOrd="0" presId="urn:microsoft.com/office/officeart/2016/7/layout/RepeatingBendingProcessNew"/>
    <dgm:cxn modelId="{070AA29C-7F95-41B3-948D-037C20B7E0FA}" srcId="{FEE8A6BA-C5F4-4FC0-A9C5-8EFF7FA4B30A}" destId="{62C7DA47-399F-4D38-87CA-2DD29520DC9A}" srcOrd="3" destOrd="0" parTransId="{8D4A152D-4531-446D-866D-AEC51A9FFB51}" sibTransId="{38EB0C98-2FD2-4EAD-A888-8ECBD75FC9D1}"/>
    <dgm:cxn modelId="{59CF69FE-C9A1-4FB6-BCF0-7E933A040C30}" type="presOf" srcId="{E2647E46-C988-4B30-A07E-23FC76437A59}" destId="{9C9C2DC8-054A-4CDC-87E5-E3E215ABCEA2}" srcOrd="1" destOrd="0" presId="urn:microsoft.com/office/officeart/2016/7/layout/RepeatingBendingProcessNew"/>
    <dgm:cxn modelId="{BB8EDD49-C85C-4512-BA76-4356FFB96A82}" type="presOf" srcId="{3897C78A-6852-4AC9-B36C-349DED64CBE1}" destId="{5AD412E8-F03F-4AC0-BC7E-616743E2A88C}" srcOrd="0" destOrd="0" presId="urn:microsoft.com/office/officeart/2016/7/layout/RepeatingBendingProcessNew"/>
    <dgm:cxn modelId="{9C32ABE2-896F-4B8B-8433-F9ABF9416F6A}" srcId="{FEE8A6BA-C5F4-4FC0-A9C5-8EFF7FA4B30A}" destId="{146DBBE5-0103-4AEE-845E-E2388D69C7D3}" srcOrd="1" destOrd="0" parTransId="{93C46A87-5750-4FDC-BF5C-B4800B2E642F}" sibTransId="{6585EE11-4D14-4642-A0C7-A3C9DB384684}"/>
    <dgm:cxn modelId="{10DD823D-033C-4BAA-BE64-4A943A26C79D}" type="presOf" srcId="{FEE8A6BA-C5F4-4FC0-A9C5-8EFF7FA4B30A}" destId="{5ACEDCA6-ADDD-430E-957A-C11313E5CC69}" srcOrd="0" destOrd="0" presId="urn:microsoft.com/office/officeart/2016/7/layout/RepeatingBendingProcessNew"/>
    <dgm:cxn modelId="{A5A2ED3D-1561-47AA-8EAE-6B57613963DB}" type="presParOf" srcId="{5ACEDCA6-ADDD-430E-957A-C11313E5CC69}" destId="{5AD412E8-F03F-4AC0-BC7E-616743E2A88C}" srcOrd="0" destOrd="0" presId="urn:microsoft.com/office/officeart/2016/7/layout/RepeatingBendingProcessNew"/>
    <dgm:cxn modelId="{37005073-723A-4243-AC5A-78B24FD6C08D}" type="presParOf" srcId="{5ACEDCA6-ADDD-430E-957A-C11313E5CC69}" destId="{584F4EC9-836B-47D3-8275-2387A6FBF32E}" srcOrd="1" destOrd="0" presId="urn:microsoft.com/office/officeart/2016/7/layout/RepeatingBendingProcessNew"/>
    <dgm:cxn modelId="{448E5B8B-DE71-4951-9223-6372EAB1A7BF}" type="presParOf" srcId="{584F4EC9-836B-47D3-8275-2387A6FBF32E}" destId="{5E00E961-5AA1-4F28-891B-B8184AC4CB57}" srcOrd="0" destOrd="0" presId="urn:microsoft.com/office/officeart/2016/7/layout/RepeatingBendingProcessNew"/>
    <dgm:cxn modelId="{C0484A3A-A262-4125-BD56-8887DF6BDB8B}" type="presParOf" srcId="{5ACEDCA6-ADDD-430E-957A-C11313E5CC69}" destId="{3BFB83D8-6C73-4B2B-A020-CE67AEACF361}" srcOrd="2" destOrd="0" presId="urn:microsoft.com/office/officeart/2016/7/layout/RepeatingBendingProcessNew"/>
    <dgm:cxn modelId="{5727214A-6218-47A6-A728-C01EF09E5BFA}" type="presParOf" srcId="{5ACEDCA6-ADDD-430E-957A-C11313E5CC69}" destId="{61077622-25BC-4782-A1A9-D41258C480E9}" srcOrd="3" destOrd="0" presId="urn:microsoft.com/office/officeart/2016/7/layout/RepeatingBendingProcessNew"/>
    <dgm:cxn modelId="{B2FB4469-4A26-429C-970C-F14CEB552831}" type="presParOf" srcId="{61077622-25BC-4782-A1A9-D41258C480E9}" destId="{404A7BEF-3622-4C0B-AE90-E68AB2EFD4D3}" srcOrd="0" destOrd="0" presId="urn:microsoft.com/office/officeart/2016/7/layout/RepeatingBendingProcessNew"/>
    <dgm:cxn modelId="{45077EB4-8F9D-4E56-8176-B1A959FDA377}" type="presParOf" srcId="{5ACEDCA6-ADDD-430E-957A-C11313E5CC69}" destId="{FEF52A87-568F-432F-B2B6-526D0CD5152B}" srcOrd="4" destOrd="0" presId="urn:microsoft.com/office/officeart/2016/7/layout/RepeatingBendingProcessNew"/>
    <dgm:cxn modelId="{A947B966-A74F-465D-BF3E-6363FD2A0497}" type="presParOf" srcId="{5ACEDCA6-ADDD-430E-957A-C11313E5CC69}" destId="{5C356571-EFBE-456D-B342-AE2D2536FAF7}" srcOrd="5" destOrd="0" presId="urn:microsoft.com/office/officeart/2016/7/layout/RepeatingBendingProcessNew"/>
    <dgm:cxn modelId="{17D7009A-42AA-406F-A56E-9006586D9851}" type="presParOf" srcId="{5C356571-EFBE-456D-B342-AE2D2536FAF7}" destId="{9C9C2DC8-054A-4CDC-87E5-E3E215ABCEA2}" srcOrd="0" destOrd="0" presId="urn:microsoft.com/office/officeart/2016/7/layout/RepeatingBendingProcessNew"/>
    <dgm:cxn modelId="{27311C24-8BB7-4E6F-AD4E-880E2072DAD3}" type="presParOf" srcId="{5ACEDCA6-ADDD-430E-957A-C11313E5CC69}" destId="{4E6F95A3-FA39-4726-86E1-D31281AD9323}" srcOrd="6" destOrd="0" presId="urn:microsoft.com/office/officeart/2016/7/layout/RepeatingBendingProcessNew"/>
    <dgm:cxn modelId="{8690383C-3AC5-443B-8D66-D581EF369CB1}" type="presParOf" srcId="{5ACEDCA6-ADDD-430E-957A-C11313E5CC69}" destId="{F7BB2934-797F-4815-8EE0-B8A2A75E5131}" srcOrd="7" destOrd="0" presId="urn:microsoft.com/office/officeart/2016/7/layout/RepeatingBendingProcessNew"/>
    <dgm:cxn modelId="{6E3EA7F7-8817-4036-A63A-74E1D1DE9C18}" type="presParOf" srcId="{F7BB2934-797F-4815-8EE0-B8A2A75E5131}" destId="{7AE21AA4-8495-4C43-8029-A3B2C3B51ECA}" srcOrd="0" destOrd="0" presId="urn:microsoft.com/office/officeart/2016/7/layout/RepeatingBendingProcessNew"/>
    <dgm:cxn modelId="{1E08B153-80AB-4FC2-B2C9-68A1CEA6C73E}" type="presParOf" srcId="{5ACEDCA6-ADDD-430E-957A-C11313E5CC69}" destId="{221DA3CC-8A41-4215-B47B-00AC7FE0675D}" srcOrd="8" destOrd="0" presId="urn:microsoft.com/office/officeart/2016/7/layout/RepeatingBendingProcessNew"/>
    <dgm:cxn modelId="{F12EE1F5-D6BD-421B-A753-634FC3742498}" type="presParOf" srcId="{5ACEDCA6-ADDD-430E-957A-C11313E5CC69}" destId="{F6786EAC-522B-4B9F-84BB-D49E403353AF}" srcOrd="9" destOrd="0" presId="urn:microsoft.com/office/officeart/2016/7/layout/RepeatingBendingProcessNew"/>
    <dgm:cxn modelId="{6B1C3317-36B6-4E51-9AED-6006251ED531}" type="presParOf" srcId="{F6786EAC-522B-4B9F-84BB-D49E403353AF}" destId="{AADCB4E6-E318-429E-BAFA-9EBAB10B017F}" srcOrd="0" destOrd="0" presId="urn:microsoft.com/office/officeart/2016/7/layout/RepeatingBendingProcessNew"/>
    <dgm:cxn modelId="{AB475091-A5AB-4E17-967A-4EC4C14A8EBA}" type="presParOf" srcId="{5ACEDCA6-ADDD-430E-957A-C11313E5CC69}" destId="{F8AF7ED5-098A-47DC-9683-3201824EDC51}"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029CEA-D897-41E5-9E32-AD4AF86E2D5A}"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C05CF380-7F91-4515-BE18-F75AE2A3FA7D}">
      <dgm:prSet custT="1"/>
      <dgm:spPr/>
      <dgm:t>
        <a:bodyPr/>
        <a:lstStyle/>
        <a:p>
          <a:r>
            <a:rPr lang="el-GR" sz="3200" dirty="0" smtClean="0">
              <a:latin typeface="Arial" panose="020B0604020202020204" pitchFamily="34" charset="0"/>
              <a:cs typeface="Arial" panose="020B0604020202020204" pitchFamily="34" charset="0"/>
            </a:rPr>
            <a:t>Δεν μπορείς να μην επικοινωνήσεις. </a:t>
          </a:r>
          <a:endParaRPr lang="en-US" sz="3200" dirty="0">
            <a:latin typeface="Arial" panose="020B0604020202020204" pitchFamily="34" charset="0"/>
            <a:cs typeface="Arial" panose="020B0604020202020204" pitchFamily="34" charset="0"/>
          </a:endParaRPr>
        </a:p>
      </dgm:t>
    </dgm:pt>
    <dgm:pt modelId="{D77B2B6A-A4A1-4305-8764-C7E649BA7EA9}" type="parTrans" cxnId="{63DD401B-105B-4B10-9E7B-D0D1E0FFC0B0}">
      <dgm:prSet/>
      <dgm:spPr/>
      <dgm:t>
        <a:bodyPr/>
        <a:lstStyle/>
        <a:p>
          <a:endParaRPr lang="en-US"/>
        </a:p>
      </dgm:t>
    </dgm:pt>
    <dgm:pt modelId="{1C0398BD-8C49-48C3-9EA1-17E7DF4E3CDE}" type="sibTrans" cxnId="{63DD401B-105B-4B10-9E7B-D0D1E0FFC0B0}">
      <dgm:prSet/>
      <dgm:spPr/>
      <dgm:t>
        <a:bodyPr/>
        <a:lstStyle/>
        <a:p>
          <a:endParaRPr lang="en-US"/>
        </a:p>
      </dgm:t>
    </dgm:pt>
    <dgm:pt modelId="{992BE2BD-7769-4263-9576-CB5A35C4E190}">
      <dgm:prSet custT="1"/>
      <dgm:spPr/>
      <dgm:t>
        <a:bodyPr/>
        <a:lstStyle/>
        <a:p>
          <a:r>
            <a:rPr lang="el-GR" sz="2800" dirty="0" smtClean="0">
              <a:latin typeface="Arial" panose="020B0604020202020204" pitchFamily="34" charset="0"/>
              <a:cs typeface="Arial" panose="020B0604020202020204" pitchFamily="34" charset="0"/>
            </a:rPr>
            <a:t>Η επικοινωνία έχει δύο επίπεδα: το περιεχόμενο (λεκτική επικοινωνία και τη σχέση (φαίνεται από τη μη λεκτική επικοινωνία). </a:t>
          </a:r>
          <a:endParaRPr lang="en-US" sz="2800" dirty="0">
            <a:latin typeface="Arial" panose="020B0604020202020204" pitchFamily="34" charset="0"/>
            <a:cs typeface="Arial" panose="020B0604020202020204" pitchFamily="34" charset="0"/>
          </a:endParaRPr>
        </a:p>
      </dgm:t>
    </dgm:pt>
    <dgm:pt modelId="{12674C67-4FA8-47A9-B784-36B0BABAE4D4}" type="parTrans" cxnId="{AB555E5F-F978-4A87-8C10-A97A321B9F51}">
      <dgm:prSet/>
      <dgm:spPr/>
      <dgm:t>
        <a:bodyPr/>
        <a:lstStyle/>
        <a:p>
          <a:endParaRPr lang="en-US"/>
        </a:p>
      </dgm:t>
    </dgm:pt>
    <dgm:pt modelId="{FDE5DA77-FF89-43A2-AFD9-E1FAA249147F}" type="sibTrans" cxnId="{AB555E5F-F978-4A87-8C10-A97A321B9F51}">
      <dgm:prSet/>
      <dgm:spPr/>
      <dgm:t>
        <a:bodyPr/>
        <a:lstStyle/>
        <a:p>
          <a:endParaRPr lang="en-US"/>
        </a:p>
      </dgm:t>
    </dgm:pt>
    <dgm:pt modelId="{1DD748DE-C8D7-4221-95AE-B7C7B6E103C8}" type="pres">
      <dgm:prSet presAssocID="{19029CEA-D897-41E5-9E32-AD4AF86E2D5A}" presName="vert0" presStyleCnt="0">
        <dgm:presLayoutVars>
          <dgm:dir/>
          <dgm:animOne val="branch"/>
          <dgm:animLvl val="lvl"/>
        </dgm:presLayoutVars>
      </dgm:prSet>
      <dgm:spPr/>
      <dgm:t>
        <a:bodyPr/>
        <a:lstStyle/>
        <a:p>
          <a:endParaRPr lang="el-GR"/>
        </a:p>
      </dgm:t>
    </dgm:pt>
    <dgm:pt modelId="{C1834F56-B731-4992-A1B3-178741C78BAB}" type="pres">
      <dgm:prSet presAssocID="{C05CF380-7F91-4515-BE18-F75AE2A3FA7D}" presName="thickLine" presStyleLbl="alignNode1" presStyleIdx="0" presStyleCnt="2"/>
      <dgm:spPr/>
    </dgm:pt>
    <dgm:pt modelId="{2AE14182-1C63-4E1C-9D78-1DB338805F61}" type="pres">
      <dgm:prSet presAssocID="{C05CF380-7F91-4515-BE18-F75AE2A3FA7D}" presName="horz1" presStyleCnt="0"/>
      <dgm:spPr/>
    </dgm:pt>
    <dgm:pt modelId="{9E8E4330-0369-477D-9288-9E9E87005ECF}" type="pres">
      <dgm:prSet presAssocID="{C05CF380-7F91-4515-BE18-F75AE2A3FA7D}" presName="tx1" presStyleLbl="revTx" presStyleIdx="0" presStyleCnt="2"/>
      <dgm:spPr/>
      <dgm:t>
        <a:bodyPr/>
        <a:lstStyle/>
        <a:p>
          <a:endParaRPr lang="el-GR"/>
        </a:p>
      </dgm:t>
    </dgm:pt>
    <dgm:pt modelId="{2E770F35-D9A3-447C-8B31-4100212E6AB0}" type="pres">
      <dgm:prSet presAssocID="{C05CF380-7F91-4515-BE18-F75AE2A3FA7D}" presName="vert1" presStyleCnt="0"/>
      <dgm:spPr/>
    </dgm:pt>
    <dgm:pt modelId="{7C71180B-727E-41B5-8EBF-95AB12713978}" type="pres">
      <dgm:prSet presAssocID="{992BE2BD-7769-4263-9576-CB5A35C4E190}" presName="thickLine" presStyleLbl="alignNode1" presStyleIdx="1" presStyleCnt="2"/>
      <dgm:spPr/>
    </dgm:pt>
    <dgm:pt modelId="{2987415F-2B6E-422A-9D54-54DCD46DA984}" type="pres">
      <dgm:prSet presAssocID="{992BE2BD-7769-4263-9576-CB5A35C4E190}" presName="horz1" presStyleCnt="0"/>
      <dgm:spPr/>
    </dgm:pt>
    <dgm:pt modelId="{ACAEB683-52E2-4B36-8459-9676D4150D54}" type="pres">
      <dgm:prSet presAssocID="{992BE2BD-7769-4263-9576-CB5A35C4E190}" presName="tx1" presStyleLbl="revTx" presStyleIdx="1" presStyleCnt="2"/>
      <dgm:spPr/>
      <dgm:t>
        <a:bodyPr/>
        <a:lstStyle/>
        <a:p>
          <a:endParaRPr lang="el-GR"/>
        </a:p>
      </dgm:t>
    </dgm:pt>
    <dgm:pt modelId="{806332F9-39D6-42CF-9EE2-6038AED2B5D7}" type="pres">
      <dgm:prSet presAssocID="{992BE2BD-7769-4263-9576-CB5A35C4E190}" presName="vert1" presStyleCnt="0"/>
      <dgm:spPr/>
    </dgm:pt>
  </dgm:ptLst>
  <dgm:cxnLst>
    <dgm:cxn modelId="{8B306F1E-112E-4B49-950D-F51FCEA20CBA}" type="presOf" srcId="{C05CF380-7F91-4515-BE18-F75AE2A3FA7D}" destId="{9E8E4330-0369-477D-9288-9E9E87005ECF}" srcOrd="0" destOrd="0" presId="urn:microsoft.com/office/officeart/2008/layout/LinedList"/>
    <dgm:cxn modelId="{6D9C03E9-E875-42D3-82D8-6F944F9A3228}" type="presOf" srcId="{19029CEA-D897-41E5-9E32-AD4AF86E2D5A}" destId="{1DD748DE-C8D7-4221-95AE-B7C7B6E103C8}" srcOrd="0" destOrd="0" presId="urn:microsoft.com/office/officeart/2008/layout/LinedList"/>
    <dgm:cxn modelId="{AB555E5F-F978-4A87-8C10-A97A321B9F51}" srcId="{19029CEA-D897-41E5-9E32-AD4AF86E2D5A}" destId="{992BE2BD-7769-4263-9576-CB5A35C4E190}" srcOrd="1" destOrd="0" parTransId="{12674C67-4FA8-47A9-B784-36B0BABAE4D4}" sibTransId="{FDE5DA77-FF89-43A2-AFD9-E1FAA249147F}"/>
    <dgm:cxn modelId="{63DD401B-105B-4B10-9E7B-D0D1E0FFC0B0}" srcId="{19029CEA-D897-41E5-9E32-AD4AF86E2D5A}" destId="{C05CF380-7F91-4515-BE18-F75AE2A3FA7D}" srcOrd="0" destOrd="0" parTransId="{D77B2B6A-A4A1-4305-8764-C7E649BA7EA9}" sibTransId="{1C0398BD-8C49-48C3-9EA1-17E7DF4E3CDE}"/>
    <dgm:cxn modelId="{A2FA25CE-8B77-4552-80C3-804B42637C24}" type="presOf" srcId="{992BE2BD-7769-4263-9576-CB5A35C4E190}" destId="{ACAEB683-52E2-4B36-8459-9676D4150D54}" srcOrd="0" destOrd="0" presId="urn:microsoft.com/office/officeart/2008/layout/LinedList"/>
    <dgm:cxn modelId="{BA9DF313-A1FF-432C-A4F7-B4B8BB421676}" type="presParOf" srcId="{1DD748DE-C8D7-4221-95AE-B7C7B6E103C8}" destId="{C1834F56-B731-4992-A1B3-178741C78BAB}" srcOrd="0" destOrd="0" presId="urn:microsoft.com/office/officeart/2008/layout/LinedList"/>
    <dgm:cxn modelId="{59708958-CA29-4E27-B2D0-FBDF536DC57D}" type="presParOf" srcId="{1DD748DE-C8D7-4221-95AE-B7C7B6E103C8}" destId="{2AE14182-1C63-4E1C-9D78-1DB338805F61}" srcOrd="1" destOrd="0" presId="urn:microsoft.com/office/officeart/2008/layout/LinedList"/>
    <dgm:cxn modelId="{4DBCFB61-1233-4580-99EA-C0716D4793F8}" type="presParOf" srcId="{2AE14182-1C63-4E1C-9D78-1DB338805F61}" destId="{9E8E4330-0369-477D-9288-9E9E87005ECF}" srcOrd="0" destOrd="0" presId="urn:microsoft.com/office/officeart/2008/layout/LinedList"/>
    <dgm:cxn modelId="{EE374509-C36C-4C20-882A-9CE1D5FF479B}" type="presParOf" srcId="{2AE14182-1C63-4E1C-9D78-1DB338805F61}" destId="{2E770F35-D9A3-447C-8B31-4100212E6AB0}" srcOrd="1" destOrd="0" presId="urn:microsoft.com/office/officeart/2008/layout/LinedList"/>
    <dgm:cxn modelId="{160C3472-965E-4771-9FDF-9B28F4365BC2}" type="presParOf" srcId="{1DD748DE-C8D7-4221-95AE-B7C7B6E103C8}" destId="{7C71180B-727E-41B5-8EBF-95AB12713978}" srcOrd="2" destOrd="0" presId="urn:microsoft.com/office/officeart/2008/layout/LinedList"/>
    <dgm:cxn modelId="{C562AFE1-B1E1-45AF-87D1-6A53E04983CA}" type="presParOf" srcId="{1DD748DE-C8D7-4221-95AE-B7C7B6E103C8}" destId="{2987415F-2B6E-422A-9D54-54DCD46DA984}" srcOrd="3" destOrd="0" presId="urn:microsoft.com/office/officeart/2008/layout/LinedList"/>
    <dgm:cxn modelId="{EE232A0C-45A8-4953-B31B-973DDCAC7EFE}" type="presParOf" srcId="{2987415F-2B6E-422A-9D54-54DCD46DA984}" destId="{ACAEB683-52E2-4B36-8459-9676D4150D54}" srcOrd="0" destOrd="0" presId="urn:microsoft.com/office/officeart/2008/layout/LinedList"/>
    <dgm:cxn modelId="{22FE3042-C58E-4E7C-A27D-83F978947D05}" type="presParOf" srcId="{2987415F-2B6E-422A-9D54-54DCD46DA984}" destId="{806332F9-39D6-42CF-9EE2-6038AED2B5D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B28376-B71C-47C7-B2AB-507184700C41}"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DF139BAC-9ECC-4D05-BEF6-93F02BA565D6}">
      <dgm:prSet/>
      <dgm:spPr/>
      <dgm:t>
        <a:bodyPr/>
        <a:lstStyle/>
        <a:p>
          <a:r>
            <a:rPr lang="el-GR" dirty="0" smtClean="0">
              <a:latin typeface="Arial" panose="020B0604020202020204" pitchFamily="34" charset="0"/>
              <a:cs typeface="Arial" panose="020B0604020202020204" pitchFamily="34" charset="0"/>
            </a:rPr>
            <a:t>Δημιουργώ ζεστό και υποστηρικτικό κλίμα</a:t>
          </a:r>
          <a:endParaRPr lang="en-US" dirty="0">
            <a:latin typeface="Arial" panose="020B0604020202020204" pitchFamily="34" charset="0"/>
            <a:cs typeface="Arial" panose="020B0604020202020204" pitchFamily="34" charset="0"/>
          </a:endParaRPr>
        </a:p>
      </dgm:t>
    </dgm:pt>
    <dgm:pt modelId="{108EB99F-6CCA-47E5-B79D-D6FA9BD8787F}" type="parTrans" cxnId="{00E5BE92-CE9B-4FA3-B2BF-80A695971EDF}">
      <dgm:prSet/>
      <dgm:spPr/>
      <dgm:t>
        <a:bodyPr/>
        <a:lstStyle/>
        <a:p>
          <a:endParaRPr lang="en-US"/>
        </a:p>
      </dgm:t>
    </dgm:pt>
    <dgm:pt modelId="{9480D819-406F-4F74-ACFF-B21CF710B1F1}" type="sibTrans" cxnId="{00E5BE92-CE9B-4FA3-B2BF-80A695971EDF}">
      <dgm:prSet/>
      <dgm:spPr/>
      <dgm:t>
        <a:bodyPr/>
        <a:lstStyle/>
        <a:p>
          <a:endParaRPr lang="en-US"/>
        </a:p>
      </dgm:t>
    </dgm:pt>
    <dgm:pt modelId="{416FA7EA-4CB3-4207-9D56-97FA451B06C1}">
      <dgm:prSet/>
      <dgm:spPr/>
      <dgm:t>
        <a:bodyPr/>
        <a:lstStyle/>
        <a:p>
          <a:r>
            <a:rPr lang="el-GR" b="0" i="0" dirty="0" smtClean="0">
              <a:latin typeface="Arial" panose="020B0604020202020204" pitchFamily="34" charset="0"/>
              <a:cs typeface="Arial" panose="020B0604020202020204" pitchFamily="34" charset="0"/>
            </a:rPr>
            <a:t>Επιτρέπω την έκφραση συναισθημάτων, αποδέχομαι</a:t>
          </a:r>
        </a:p>
      </dgm:t>
    </dgm:pt>
    <dgm:pt modelId="{A1B904B4-5052-4F7A-A7AB-E41FB27D273C}" type="parTrans" cxnId="{250D38B4-8098-4C0C-AF8A-1FAF0A243E74}">
      <dgm:prSet/>
      <dgm:spPr/>
      <dgm:t>
        <a:bodyPr/>
        <a:lstStyle/>
        <a:p>
          <a:endParaRPr lang="en-US"/>
        </a:p>
      </dgm:t>
    </dgm:pt>
    <dgm:pt modelId="{959DD989-6ECE-471F-BCD2-7F40AAF75F31}" type="sibTrans" cxnId="{250D38B4-8098-4C0C-AF8A-1FAF0A243E74}">
      <dgm:prSet/>
      <dgm:spPr/>
      <dgm:t>
        <a:bodyPr/>
        <a:lstStyle/>
        <a:p>
          <a:endParaRPr lang="en-US"/>
        </a:p>
      </dgm:t>
    </dgm:pt>
    <dgm:pt modelId="{2836586F-A6C8-463E-940E-25A025C8F40B}">
      <dgm:prSet/>
      <dgm:spPr/>
      <dgm:t>
        <a:bodyPr/>
        <a:lstStyle/>
        <a:p>
          <a:r>
            <a:rPr lang="el-GR" b="0" i="0" dirty="0" smtClean="0">
              <a:latin typeface="Arial" panose="020B0604020202020204" pitchFamily="34" charset="0"/>
              <a:cs typeface="Arial" panose="020B0604020202020204" pitchFamily="34" charset="0"/>
            </a:rPr>
            <a:t>Εξετάζω την κατάσταση και ρωτώ με ευαισθησία</a:t>
          </a:r>
        </a:p>
      </dgm:t>
    </dgm:pt>
    <dgm:pt modelId="{2A1BC2FB-A5E5-451D-98D1-1982029D9A9F}" type="parTrans" cxnId="{5763331A-2A98-4752-A01E-BC628FD80ABF}">
      <dgm:prSet/>
      <dgm:spPr/>
      <dgm:t>
        <a:bodyPr/>
        <a:lstStyle/>
        <a:p>
          <a:endParaRPr lang="el-GR"/>
        </a:p>
      </dgm:t>
    </dgm:pt>
    <dgm:pt modelId="{865384D2-F1A6-42A9-8185-9FE6D0FC3520}" type="sibTrans" cxnId="{5763331A-2A98-4752-A01E-BC628FD80ABF}">
      <dgm:prSet/>
      <dgm:spPr/>
      <dgm:t>
        <a:bodyPr/>
        <a:lstStyle/>
        <a:p>
          <a:endParaRPr lang="el-GR"/>
        </a:p>
      </dgm:t>
    </dgm:pt>
    <dgm:pt modelId="{E31865EA-8AE2-4ECC-81A8-DEB3EF9D46F4}">
      <dgm:prSet/>
      <dgm:spPr/>
      <dgm:t>
        <a:bodyPr/>
        <a:lstStyle/>
        <a:p>
          <a:r>
            <a:rPr lang="el-GR" b="0" i="0" dirty="0" smtClean="0">
              <a:latin typeface="Arial" panose="020B0604020202020204" pitchFamily="34" charset="0"/>
              <a:cs typeface="Arial" panose="020B0604020202020204" pitchFamily="34" charset="0"/>
            </a:rPr>
            <a:t>Συνδιαλέγομαι το επόμενο βήμα: «Τι θέλεις να κάνεις;» «Πώς μπορώ να βοηθήσω;»</a:t>
          </a:r>
        </a:p>
      </dgm:t>
    </dgm:pt>
    <dgm:pt modelId="{B3A5FF25-2DC5-4E97-BEB3-A9D8C1ECC5EF}" type="parTrans" cxnId="{C65B189B-9487-4EBC-820F-DAFFA6CEFAA3}">
      <dgm:prSet/>
      <dgm:spPr/>
      <dgm:t>
        <a:bodyPr/>
        <a:lstStyle/>
        <a:p>
          <a:endParaRPr lang="el-GR"/>
        </a:p>
      </dgm:t>
    </dgm:pt>
    <dgm:pt modelId="{1693B19A-5F28-46DE-909D-259ED51BAA4C}" type="sibTrans" cxnId="{C65B189B-9487-4EBC-820F-DAFFA6CEFAA3}">
      <dgm:prSet/>
      <dgm:spPr/>
      <dgm:t>
        <a:bodyPr/>
        <a:lstStyle/>
        <a:p>
          <a:endParaRPr lang="el-GR"/>
        </a:p>
      </dgm:t>
    </dgm:pt>
    <dgm:pt modelId="{8BE21D66-7E09-46EF-9535-B0490E061AC1}" type="pres">
      <dgm:prSet presAssocID="{86B28376-B71C-47C7-B2AB-507184700C41}" presName="outerComposite" presStyleCnt="0">
        <dgm:presLayoutVars>
          <dgm:chMax val="5"/>
          <dgm:dir/>
          <dgm:resizeHandles val="exact"/>
        </dgm:presLayoutVars>
      </dgm:prSet>
      <dgm:spPr/>
      <dgm:t>
        <a:bodyPr/>
        <a:lstStyle/>
        <a:p>
          <a:endParaRPr lang="el-GR"/>
        </a:p>
      </dgm:t>
    </dgm:pt>
    <dgm:pt modelId="{2F697207-4155-4BC3-BEB0-CB21FF5DE2B2}" type="pres">
      <dgm:prSet presAssocID="{86B28376-B71C-47C7-B2AB-507184700C41}" presName="dummyMaxCanvas" presStyleCnt="0">
        <dgm:presLayoutVars/>
      </dgm:prSet>
      <dgm:spPr/>
      <dgm:t>
        <a:bodyPr/>
        <a:lstStyle/>
        <a:p>
          <a:endParaRPr lang="el-GR"/>
        </a:p>
      </dgm:t>
    </dgm:pt>
    <dgm:pt modelId="{7D236DF9-D760-4331-A81A-681E7171BC14}" type="pres">
      <dgm:prSet presAssocID="{86B28376-B71C-47C7-B2AB-507184700C41}" presName="FourNodes_1" presStyleLbl="node1" presStyleIdx="0" presStyleCnt="4">
        <dgm:presLayoutVars>
          <dgm:bulletEnabled val="1"/>
        </dgm:presLayoutVars>
      </dgm:prSet>
      <dgm:spPr/>
      <dgm:t>
        <a:bodyPr/>
        <a:lstStyle/>
        <a:p>
          <a:endParaRPr lang="el-GR"/>
        </a:p>
      </dgm:t>
    </dgm:pt>
    <dgm:pt modelId="{A0CE97DE-965B-4027-BD0F-3F5BD0F14EF2}" type="pres">
      <dgm:prSet presAssocID="{86B28376-B71C-47C7-B2AB-507184700C41}" presName="FourNodes_2" presStyleLbl="node1" presStyleIdx="1" presStyleCnt="4">
        <dgm:presLayoutVars>
          <dgm:bulletEnabled val="1"/>
        </dgm:presLayoutVars>
      </dgm:prSet>
      <dgm:spPr/>
      <dgm:t>
        <a:bodyPr/>
        <a:lstStyle/>
        <a:p>
          <a:endParaRPr lang="el-GR"/>
        </a:p>
      </dgm:t>
    </dgm:pt>
    <dgm:pt modelId="{8311A946-4219-49CA-B8C1-2166484C63B7}" type="pres">
      <dgm:prSet presAssocID="{86B28376-B71C-47C7-B2AB-507184700C41}" presName="FourNodes_3" presStyleLbl="node1" presStyleIdx="2" presStyleCnt="4">
        <dgm:presLayoutVars>
          <dgm:bulletEnabled val="1"/>
        </dgm:presLayoutVars>
      </dgm:prSet>
      <dgm:spPr/>
      <dgm:t>
        <a:bodyPr/>
        <a:lstStyle/>
        <a:p>
          <a:endParaRPr lang="el-GR"/>
        </a:p>
      </dgm:t>
    </dgm:pt>
    <dgm:pt modelId="{692B4CC7-DA2B-4398-8E07-7E0576E03085}" type="pres">
      <dgm:prSet presAssocID="{86B28376-B71C-47C7-B2AB-507184700C41}" presName="FourNodes_4" presStyleLbl="node1" presStyleIdx="3" presStyleCnt="4">
        <dgm:presLayoutVars>
          <dgm:bulletEnabled val="1"/>
        </dgm:presLayoutVars>
      </dgm:prSet>
      <dgm:spPr/>
      <dgm:t>
        <a:bodyPr/>
        <a:lstStyle/>
        <a:p>
          <a:endParaRPr lang="el-GR"/>
        </a:p>
      </dgm:t>
    </dgm:pt>
    <dgm:pt modelId="{3DA1A44B-820B-4931-A0EF-49CD48B50880}" type="pres">
      <dgm:prSet presAssocID="{86B28376-B71C-47C7-B2AB-507184700C41}" presName="FourConn_1-2" presStyleLbl="fgAccFollowNode1" presStyleIdx="0" presStyleCnt="3">
        <dgm:presLayoutVars>
          <dgm:bulletEnabled val="1"/>
        </dgm:presLayoutVars>
      </dgm:prSet>
      <dgm:spPr/>
      <dgm:t>
        <a:bodyPr/>
        <a:lstStyle/>
        <a:p>
          <a:endParaRPr lang="el-GR"/>
        </a:p>
      </dgm:t>
    </dgm:pt>
    <dgm:pt modelId="{46A490DE-73E6-445A-93EF-2FFAE26DFB62}" type="pres">
      <dgm:prSet presAssocID="{86B28376-B71C-47C7-B2AB-507184700C41}" presName="FourConn_2-3" presStyleLbl="fgAccFollowNode1" presStyleIdx="1" presStyleCnt="3">
        <dgm:presLayoutVars>
          <dgm:bulletEnabled val="1"/>
        </dgm:presLayoutVars>
      </dgm:prSet>
      <dgm:spPr/>
      <dgm:t>
        <a:bodyPr/>
        <a:lstStyle/>
        <a:p>
          <a:endParaRPr lang="el-GR"/>
        </a:p>
      </dgm:t>
    </dgm:pt>
    <dgm:pt modelId="{3D94A40F-4992-47F4-A686-0638F3756CD2}" type="pres">
      <dgm:prSet presAssocID="{86B28376-B71C-47C7-B2AB-507184700C41}" presName="FourConn_3-4" presStyleLbl="fgAccFollowNode1" presStyleIdx="2" presStyleCnt="3">
        <dgm:presLayoutVars>
          <dgm:bulletEnabled val="1"/>
        </dgm:presLayoutVars>
      </dgm:prSet>
      <dgm:spPr/>
      <dgm:t>
        <a:bodyPr/>
        <a:lstStyle/>
        <a:p>
          <a:endParaRPr lang="el-GR"/>
        </a:p>
      </dgm:t>
    </dgm:pt>
    <dgm:pt modelId="{7FC64B91-D158-4D3D-98C2-53C4E35B36E1}" type="pres">
      <dgm:prSet presAssocID="{86B28376-B71C-47C7-B2AB-507184700C41}" presName="FourNodes_1_text" presStyleLbl="node1" presStyleIdx="3" presStyleCnt="4">
        <dgm:presLayoutVars>
          <dgm:bulletEnabled val="1"/>
        </dgm:presLayoutVars>
      </dgm:prSet>
      <dgm:spPr/>
      <dgm:t>
        <a:bodyPr/>
        <a:lstStyle/>
        <a:p>
          <a:endParaRPr lang="el-GR"/>
        </a:p>
      </dgm:t>
    </dgm:pt>
    <dgm:pt modelId="{D300BF36-B038-4189-9EE2-7B20E8F6B526}" type="pres">
      <dgm:prSet presAssocID="{86B28376-B71C-47C7-B2AB-507184700C41}" presName="FourNodes_2_text" presStyleLbl="node1" presStyleIdx="3" presStyleCnt="4">
        <dgm:presLayoutVars>
          <dgm:bulletEnabled val="1"/>
        </dgm:presLayoutVars>
      </dgm:prSet>
      <dgm:spPr/>
      <dgm:t>
        <a:bodyPr/>
        <a:lstStyle/>
        <a:p>
          <a:endParaRPr lang="el-GR"/>
        </a:p>
      </dgm:t>
    </dgm:pt>
    <dgm:pt modelId="{FC287B52-3368-47DB-A5AE-F510D9E41B00}" type="pres">
      <dgm:prSet presAssocID="{86B28376-B71C-47C7-B2AB-507184700C41}" presName="FourNodes_3_text" presStyleLbl="node1" presStyleIdx="3" presStyleCnt="4">
        <dgm:presLayoutVars>
          <dgm:bulletEnabled val="1"/>
        </dgm:presLayoutVars>
      </dgm:prSet>
      <dgm:spPr/>
      <dgm:t>
        <a:bodyPr/>
        <a:lstStyle/>
        <a:p>
          <a:endParaRPr lang="el-GR"/>
        </a:p>
      </dgm:t>
    </dgm:pt>
    <dgm:pt modelId="{EFECCE7B-A991-470D-A9FE-E019F339651A}" type="pres">
      <dgm:prSet presAssocID="{86B28376-B71C-47C7-B2AB-507184700C41}" presName="FourNodes_4_text" presStyleLbl="node1" presStyleIdx="3" presStyleCnt="4">
        <dgm:presLayoutVars>
          <dgm:bulletEnabled val="1"/>
        </dgm:presLayoutVars>
      </dgm:prSet>
      <dgm:spPr/>
      <dgm:t>
        <a:bodyPr/>
        <a:lstStyle/>
        <a:p>
          <a:endParaRPr lang="el-GR"/>
        </a:p>
      </dgm:t>
    </dgm:pt>
  </dgm:ptLst>
  <dgm:cxnLst>
    <dgm:cxn modelId="{C65B189B-9487-4EBC-820F-DAFFA6CEFAA3}" srcId="{86B28376-B71C-47C7-B2AB-507184700C41}" destId="{E31865EA-8AE2-4ECC-81A8-DEB3EF9D46F4}" srcOrd="3" destOrd="0" parTransId="{B3A5FF25-2DC5-4E97-BEB3-A9D8C1ECC5EF}" sibTransId="{1693B19A-5F28-46DE-909D-259ED51BAA4C}"/>
    <dgm:cxn modelId="{893FF45F-36A1-4FBE-BE28-B2FA9C1F88E6}" type="presOf" srcId="{959DD989-6ECE-471F-BCD2-7F40AAF75F31}" destId="{46A490DE-73E6-445A-93EF-2FFAE26DFB62}" srcOrd="0" destOrd="0" presId="urn:microsoft.com/office/officeart/2005/8/layout/vProcess5"/>
    <dgm:cxn modelId="{5763331A-2A98-4752-A01E-BC628FD80ABF}" srcId="{86B28376-B71C-47C7-B2AB-507184700C41}" destId="{2836586F-A6C8-463E-940E-25A025C8F40B}" srcOrd="2" destOrd="0" parTransId="{2A1BC2FB-A5E5-451D-98D1-1982029D9A9F}" sibTransId="{865384D2-F1A6-42A9-8185-9FE6D0FC3520}"/>
    <dgm:cxn modelId="{175296D5-249A-4FCF-93CB-4F444653065B}" type="presOf" srcId="{86B28376-B71C-47C7-B2AB-507184700C41}" destId="{8BE21D66-7E09-46EF-9535-B0490E061AC1}" srcOrd="0" destOrd="0" presId="urn:microsoft.com/office/officeart/2005/8/layout/vProcess5"/>
    <dgm:cxn modelId="{A635A0CE-47AC-4DE1-BADA-5E2A4DDE9009}" type="presOf" srcId="{DF139BAC-9ECC-4D05-BEF6-93F02BA565D6}" destId="{7D236DF9-D760-4331-A81A-681E7171BC14}" srcOrd="0" destOrd="0" presId="urn:microsoft.com/office/officeart/2005/8/layout/vProcess5"/>
    <dgm:cxn modelId="{958F21BB-7039-46A1-B1D0-F4A36E203B1C}" type="presOf" srcId="{DF139BAC-9ECC-4D05-BEF6-93F02BA565D6}" destId="{7FC64B91-D158-4D3D-98C2-53C4E35B36E1}" srcOrd="1" destOrd="0" presId="urn:microsoft.com/office/officeart/2005/8/layout/vProcess5"/>
    <dgm:cxn modelId="{61D469CC-74B9-43C8-9E3A-D10653B07E59}" type="presOf" srcId="{E31865EA-8AE2-4ECC-81A8-DEB3EF9D46F4}" destId="{EFECCE7B-A991-470D-A9FE-E019F339651A}" srcOrd="1" destOrd="0" presId="urn:microsoft.com/office/officeart/2005/8/layout/vProcess5"/>
    <dgm:cxn modelId="{05B8B7D1-3A41-4B5B-96B0-840F3FDB80AD}" type="presOf" srcId="{9480D819-406F-4F74-ACFF-B21CF710B1F1}" destId="{3DA1A44B-820B-4931-A0EF-49CD48B50880}" srcOrd="0" destOrd="0" presId="urn:microsoft.com/office/officeart/2005/8/layout/vProcess5"/>
    <dgm:cxn modelId="{AC0EDA6C-7D4C-452B-9783-64837CB2E8E8}" type="presOf" srcId="{2836586F-A6C8-463E-940E-25A025C8F40B}" destId="{8311A946-4219-49CA-B8C1-2166484C63B7}" srcOrd="0" destOrd="0" presId="urn:microsoft.com/office/officeart/2005/8/layout/vProcess5"/>
    <dgm:cxn modelId="{ECDFBE74-2401-4C42-BCDF-D0F891275712}" type="presOf" srcId="{416FA7EA-4CB3-4207-9D56-97FA451B06C1}" destId="{D300BF36-B038-4189-9EE2-7B20E8F6B526}" srcOrd="1" destOrd="0" presId="urn:microsoft.com/office/officeart/2005/8/layout/vProcess5"/>
    <dgm:cxn modelId="{853A91CF-D967-4CB2-B62E-9B1607DC08C2}" type="presOf" srcId="{865384D2-F1A6-42A9-8185-9FE6D0FC3520}" destId="{3D94A40F-4992-47F4-A686-0638F3756CD2}" srcOrd="0" destOrd="0" presId="urn:microsoft.com/office/officeart/2005/8/layout/vProcess5"/>
    <dgm:cxn modelId="{F7462B34-4A56-4ECE-A09E-3C09D12E3233}" type="presOf" srcId="{E31865EA-8AE2-4ECC-81A8-DEB3EF9D46F4}" destId="{692B4CC7-DA2B-4398-8E07-7E0576E03085}" srcOrd="0" destOrd="0" presId="urn:microsoft.com/office/officeart/2005/8/layout/vProcess5"/>
    <dgm:cxn modelId="{0C33D60C-4447-4849-9FB7-9155182E2734}" type="presOf" srcId="{2836586F-A6C8-463E-940E-25A025C8F40B}" destId="{FC287B52-3368-47DB-A5AE-F510D9E41B00}" srcOrd="1" destOrd="0" presId="urn:microsoft.com/office/officeart/2005/8/layout/vProcess5"/>
    <dgm:cxn modelId="{00E5BE92-CE9B-4FA3-B2BF-80A695971EDF}" srcId="{86B28376-B71C-47C7-B2AB-507184700C41}" destId="{DF139BAC-9ECC-4D05-BEF6-93F02BA565D6}" srcOrd="0" destOrd="0" parTransId="{108EB99F-6CCA-47E5-B79D-D6FA9BD8787F}" sibTransId="{9480D819-406F-4F74-ACFF-B21CF710B1F1}"/>
    <dgm:cxn modelId="{250D38B4-8098-4C0C-AF8A-1FAF0A243E74}" srcId="{86B28376-B71C-47C7-B2AB-507184700C41}" destId="{416FA7EA-4CB3-4207-9D56-97FA451B06C1}" srcOrd="1" destOrd="0" parTransId="{A1B904B4-5052-4F7A-A7AB-E41FB27D273C}" sibTransId="{959DD989-6ECE-471F-BCD2-7F40AAF75F31}"/>
    <dgm:cxn modelId="{99B563DF-D800-4D33-B72C-0ADEADCAF401}" type="presOf" srcId="{416FA7EA-4CB3-4207-9D56-97FA451B06C1}" destId="{A0CE97DE-965B-4027-BD0F-3F5BD0F14EF2}" srcOrd="0" destOrd="0" presId="urn:microsoft.com/office/officeart/2005/8/layout/vProcess5"/>
    <dgm:cxn modelId="{A15AD1E8-AEE7-4651-A588-7FF0927A48B7}" type="presParOf" srcId="{8BE21D66-7E09-46EF-9535-B0490E061AC1}" destId="{2F697207-4155-4BC3-BEB0-CB21FF5DE2B2}" srcOrd="0" destOrd="0" presId="urn:microsoft.com/office/officeart/2005/8/layout/vProcess5"/>
    <dgm:cxn modelId="{918E7388-06EE-4AFF-BFB6-1193D858AB46}" type="presParOf" srcId="{8BE21D66-7E09-46EF-9535-B0490E061AC1}" destId="{7D236DF9-D760-4331-A81A-681E7171BC14}" srcOrd="1" destOrd="0" presId="urn:microsoft.com/office/officeart/2005/8/layout/vProcess5"/>
    <dgm:cxn modelId="{3269BD6A-5FFC-4E83-A5FF-4D8BD8E0C625}" type="presParOf" srcId="{8BE21D66-7E09-46EF-9535-B0490E061AC1}" destId="{A0CE97DE-965B-4027-BD0F-3F5BD0F14EF2}" srcOrd="2" destOrd="0" presId="urn:microsoft.com/office/officeart/2005/8/layout/vProcess5"/>
    <dgm:cxn modelId="{ED300009-098F-4BCF-8124-F654E30E259F}" type="presParOf" srcId="{8BE21D66-7E09-46EF-9535-B0490E061AC1}" destId="{8311A946-4219-49CA-B8C1-2166484C63B7}" srcOrd="3" destOrd="0" presId="urn:microsoft.com/office/officeart/2005/8/layout/vProcess5"/>
    <dgm:cxn modelId="{1DC8934A-CCE9-42FE-B712-505E4351EECC}" type="presParOf" srcId="{8BE21D66-7E09-46EF-9535-B0490E061AC1}" destId="{692B4CC7-DA2B-4398-8E07-7E0576E03085}" srcOrd="4" destOrd="0" presId="urn:microsoft.com/office/officeart/2005/8/layout/vProcess5"/>
    <dgm:cxn modelId="{5C1C22BB-E8E0-48B4-BC99-95AC65520C28}" type="presParOf" srcId="{8BE21D66-7E09-46EF-9535-B0490E061AC1}" destId="{3DA1A44B-820B-4931-A0EF-49CD48B50880}" srcOrd="5" destOrd="0" presId="urn:microsoft.com/office/officeart/2005/8/layout/vProcess5"/>
    <dgm:cxn modelId="{E5725AA8-5B37-464B-BA93-DC359FB34E94}" type="presParOf" srcId="{8BE21D66-7E09-46EF-9535-B0490E061AC1}" destId="{46A490DE-73E6-445A-93EF-2FFAE26DFB62}" srcOrd="6" destOrd="0" presId="urn:microsoft.com/office/officeart/2005/8/layout/vProcess5"/>
    <dgm:cxn modelId="{0B7B8B34-5C4D-4646-A9D7-ADF1F1B0D6D7}" type="presParOf" srcId="{8BE21D66-7E09-46EF-9535-B0490E061AC1}" destId="{3D94A40F-4992-47F4-A686-0638F3756CD2}" srcOrd="7" destOrd="0" presId="urn:microsoft.com/office/officeart/2005/8/layout/vProcess5"/>
    <dgm:cxn modelId="{0FEFB1FD-BA82-41CF-832D-770FC1C2E897}" type="presParOf" srcId="{8BE21D66-7E09-46EF-9535-B0490E061AC1}" destId="{7FC64B91-D158-4D3D-98C2-53C4E35B36E1}" srcOrd="8" destOrd="0" presId="urn:microsoft.com/office/officeart/2005/8/layout/vProcess5"/>
    <dgm:cxn modelId="{F308B51C-2363-4D06-8AF9-5EBE9F5CDE03}" type="presParOf" srcId="{8BE21D66-7E09-46EF-9535-B0490E061AC1}" destId="{D300BF36-B038-4189-9EE2-7B20E8F6B526}" srcOrd="9" destOrd="0" presId="urn:microsoft.com/office/officeart/2005/8/layout/vProcess5"/>
    <dgm:cxn modelId="{1E5E5207-AF0A-4AC1-AB84-3E22ECDC8B42}" type="presParOf" srcId="{8BE21D66-7E09-46EF-9535-B0490E061AC1}" destId="{FC287B52-3368-47DB-A5AE-F510D9E41B00}" srcOrd="10" destOrd="0" presId="urn:microsoft.com/office/officeart/2005/8/layout/vProcess5"/>
    <dgm:cxn modelId="{AE472FDA-7703-4F8F-959B-5B6F2E88548C}" type="presParOf" srcId="{8BE21D66-7E09-46EF-9535-B0490E061AC1}" destId="{EFECCE7B-A991-470D-A9FE-E019F339651A}"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2B413B9-7810-4B54-A84A-0E124F5D85F2}"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C009AFFC-F520-436D-BB2D-1AAFF8EB893A}">
      <dgm:prSet/>
      <dgm:spPr>
        <a:solidFill>
          <a:srgbClr val="00B0F0"/>
        </a:solidFill>
      </dgm:spPr>
      <dgm:t>
        <a:bodyPr/>
        <a:lstStyle/>
        <a:p>
          <a:r>
            <a:rPr lang="el-GR" dirty="0" smtClean="0">
              <a:solidFill>
                <a:schemeClr val="tx1"/>
              </a:solidFill>
              <a:latin typeface="Arial" panose="020B0604020202020204" pitchFamily="34" charset="0"/>
              <a:cs typeface="Arial" panose="020B0604020202020204" pitchFamily="34" charset="0"/>
            </a:rPr>
            <a:t>Η κριτική</a:t>
          </a:r>
          <a:endParaRPr lang="en-US" dirty="0">
            <a:solidFill>
              <a:schemeClr val="tx1"/>
            </a:solidFill>
          </a:endParaRPr>
        </a:p>
      </dgm:t>
    </dgm:pt>
    <dgm:pt modelId="{C40D7D3E-27E7-481C-9257-856D2669F760}" type="parTrans" cxnId="{E7031184-1422-462F-A066-F1BE7AE61CEA}">
      <dgm:prSet/>
      <dgm:spPr/>
      <dgm:t>
        <a:bodyPr/>
        <a:lstStyle/>
        <a:p>
          <a:endParaRPr lang="en-US"/>
        </a:p>
      </dgm:t>
    </dgm:pt>
    <dgm:pt modelId="{7DD92EDB-233A-4E6D-B8E1-1D6E8F0F8EBD}" type="sibTrans" cxnId="{E7031184-1422-462F-A066-F1BE7AE61CEA}">
      <dgm:prSet/>
      <dgm:spPr/>
      <dgm:t>
        <a:bodyPr/>
        <a:lstStyle/>
        <a:p>
          <a:endParaRPr lang="en-US"/>
        </a:p>
      </dgm:t>
    </dgm:pt>
    <dgm:pt modelId="{1A2D5673-B73A-42AB-AF61-1096C5DCBE46}">
      <dgm:prSet/>
      <dgm:spPr>
        <a:solidFill>
          <a:srgbClr val="00FF00"/>
        </a:solidFill>
      </dgm:spPr>
      <dgm:t>
        <a:bodyPr/>
        <a:lstStyle/>
        <a:p>
          <a:r>
            <a:rPr lang="el-GR" dirty="0" smtClean="0">
              <a:solidFill>
                <a:schemeClr val="tx1"/>
              </a:solidFill>
              <a:latin typeface="Arial" panose="020B0604020202020204" pitchFamily="34" charset="0"/>
              <a:cs typeface="Arial" panose="020B0604020202020204" pitchFamily="34" charset="0"/>
            </a:rPr>
            <a:t>Οι συμβουλές</a:t>
          </a:r>
          <a:endParaRPr lang="en-US" dirty="0">
            <a:solidFill>
              <a:schemeClr val="tx1"/>
            </a:solidFill>
          </a:endParaRPr>
        </a:p>
      </dgm:t>
    </dgm:pt>
    <dgm:pt modelId="{17367522-2B53-4C38-B011-7BF90052E023}" type="parTrans" cxnId="{DF517C76-2568-4097-A75E-6DEAEAFCA20F}">
      <dgm:prSet/>
      <dgm:spPr/>
      <dgm:t>
        <a:bodyPr/>
        <a:lstStyle/>
        <a:p>
          <a:endParaRPr lang="en-US"/>
        </a:p>
      </dgm:t>
    </dgm:pt>
    <dgm:pt modelId="{4B634163-E59B-472B-809D-560F0E595A08}" type="sibTrans" cxnId="{DF517C76-2568-4097-A75E-6DEAEAFCA20F}">
      <dgm:prSet/>
      <dgm:spPr/>
      <dgm:t>
        <a:bodyPr/>
        <a:lstStyle/>
        <a:p>
          <a:endParaRPr lang="en-US"/>
        </a:p>
      </dgm:t>
    </dgm:pt>
    <dgm:pt modelId="{8921C8C2-4DDF-4316-B32A-7A82B6079839}">
      <dgm:prSet/>
      <dgm:spPr>
        <a:solidFill>
          <a:srgbClr val="00B050"/>
        </a:solidFill>
      </dgm:spPr>
      <dgm:t>
        <a:bodyPr/>
        <a:lstStyle/>
        <a:p>
          <a:r>
            <a:rPr lang="el-GR" dirty="0" smtClean="0">
              <a:solidFill>
                <a:schemeClr val="tx1"/>
              </a:solidFill>
              <a:latin typeface="Arial" panose="020B0604020202020204" pitchFamily="34" charset="0"/>
              <a:cs typeface="Arial" panose="020B0604020202020204" pitchFamily="34" charset="0"/>
            </a:rPr>
            <a:t>Οι απειλές</a:t>
          </a:r>
          <a:endParaRPr lang="en-US" dirty="0">
            <a:solidFill>
              <a:schemeClr val="tx1"/>
            </a:solidFill>
          </a:endParaRPr>
        </a:p>
      </dgm:t>
    </dgm:pt>
    <dgm:pt modelId="{0AE8FD18-27AC-40CB-BE5A-CFF2ED947BF0}" type="parTrans" cxnId="{CFB035A0-528E-40A2-9504-037AD770C833}">
      <dgm:prSet/>
      <dgm:spPr/>
      <dgm:t>
        <a:bodyPr/>
        <a:lstStyle/>
        <a:p>
          <a:endParaRPr lang="en-US"/>
        </a:p>
      </dgm:t>
    </dgm:pt>
    <dgm:pt modelId="{9D77B67F-B1DF-4BF9-95ED-12587DC7679D}" type="sibTrans" cxnId="{CFB035A0-528E-40A2-9504-037AD770C833}">
      <dgm:prSet/>
      <dgm:spPr/>
      <dgm:t>
        <a:bodyPr/>
        <a:lstStyle/>
        <a:p>
          <a:endParaRPr lang="en-US"/>
        </a:p>
      </dgm:t>
    </dgm:pt>
    <dgm:pt modelId="{1610B4A8-B191-429B-A491-03CB00C4EAD4}">
      <dgm:prSet/>
      <dgm:spPr/>
      <dgm:t>
        <a:bodyPr/>
        <a:lstStyle/>
        <a:p>
          <a:r>
            <a:rPr lang="el-GR" dirty="0" smtClean="0">
              <a:solidFill>
                <a:schemeClr val="tx1"/>
              </a:solidFill>
              <a:latin typeface="Arial" panose="020B0604020202020204" pitchFamily="34" charset="0"/>
              <a:cs typeface="Arial" panose="020B0604020202020204" pitchFamily="34" charset="0"/>
            </a:rPr>
            <a:t>Οι διαγνώσεις</a:t>
          </a:r>
          <a:endParaRPr lang="en-US" dirty="0">
            <a:solidFill>
              <a:schemeClr val="tx1"/>
            </a:solidFill>
          </a:endParaRPr>
        </a:p>
      </dgm:t>
    </dgm:pt>
    <dgm:pt modelId="{4A595493-4309-4057-86E1-51455D3834A9}" type="parTrans" cxnId="{2E8556D5-B0B0-4E9B-99CE-09DEBAE024B2}">
      <dgm:prSet/>
      <dgm:spPr/>
      <dgm:t>
        <a:bodyPr/>
        <a:lstStyle/>
        <a:p>
          <a:endParaRPr lang="en-US"/>
        </a:p>
      </dgm:t>
    </dgm:pt>
    <dgm:pt modelId="{108932E2-486D-4E1B-A56E-390E9E645B66}" type="sibTrans" cxnId="{2E8556D5-B0B0-4E9B-99CE-09DEBAE024B2}">
      <dgm:prSet/>
      <dgm:spPr/>
      <dgm:t>
        <a:bodyPr/>
        <a:lstStyle/>
        <a:p>
          <a:endParaRPr lang="en-US"/>
        </a:p>
      </dgm:t>
    </dgm:pt>
    <dgm:pt modelId="{95D77B33-35C5-43CE-9C2C-4C5B03FDDB70}">
      <dgm:prSet/>
      <dgm:spPr/>
      <dgm:t>
        <a:bodyPr/>
        <a:lstStyle/>
        <a:p>
          <a:r>
            <a:rPr lang="el-GR" dirty="0" smtClean="0">
              <a:solidFill>
                <a:schemeClr val="tx1"/>
              </a:solidFill>
              <a:latin typeface="Arial" panose="020B0604020202020204" pitchFamily="34" charset="0"/>
              <a:cs typeface="Arial" panose="020B0604020202020204" pitchFamily="34" charset="0"/>
            </a:rPr>
            <a:t>Τα ηθικά διδάγματα</a:t>
          </a:r>
          <a:endParaRPr lang="en-US" dirty="0">
            <a:solidFill>
              <a:schemeClr val="tx1"/>
            </a:solidFill>
          </a:endParaRPr>
        </a:p>
      </dgm:t>
    </dgm:pt>
    <dgm:pt modelId="{A72DDEF2-9626-43F0-9AF9-609EC66B7B9B}" type="parTrans" cxnId="{1FAD3C3F-5ED1-4B7E-AE13-74811A4497B3}">
      <dgm:prSet/>
      <dgm:spPr/>
      <dgm:t>
        <a:bodyPr/>
        <a:lstStyle/>
        <a:p>
          <a:endParaRPr lang="en-US"/>
        </a:p>
      </dgm:t>
    </dgm:pt>
    <dgm:pt modelId="{0472A31E-470F-43E5-8A14-43E73DC480F7}" type="sibTrans" cxnId="{1FAD3C3F-5ED1-4B7E-AE13-74811A4497B3}">
      <dgm:prSet/>
      <dgm:spPr/>
      <dgm:t>
        <a:bodyPr/>
        <a:lstStyle/>
        <a:p>
          <a:endParaRPr lang="en-US"/>
        </a:p>
      </dgm:t>
    </dgm:pt>
    <dgm:pt modelId="{9AA78A21-B652-41C7-848B-731C6DB2AAEE}">
      <dgm:prSet/>
      <dgm:spPr>
        <a:solidFill>
          <a:schemeClr val="accent1">
            <a:lumMod val="75000"/>
          </a:schemeClr>
        </a:solidFill>
      </dgm:spPr>
      <dgm:t>
        <a:bodyPr/>
        <a:lstStyle/>
        <a:p>
          <a:r>
            <a:rPr lang="el-GR" dirty="0" smtClean="0">
              <a:solidFill>
                <a:schemeClr val="tx1"/>
              </a:solidFill>
            </a:rPr>
            <a:t>Η έλλειψη αμεσότητας</a:t>
          </a:r>
          <a:endParaRPr lang="en-US" dirty="0">
            <a:solidFill>
              <a:schemeClr val="tx1"/>
            </a:solidFill>
          </a:endParaRPr>
        </a:p>
      </dgm:t>
    </dgm:pt>
    <dgm:pt modelId="{258D96FC-00F9-4D41-BDFE-E50B24F6851C}" type="parTrans" cxnId="{2A74ECC5-6A71-4FBC-9E9F-F63629A98F4D}">
      <dgm:prSet/>
      <dgm:spPr/>
      <dgm:t>
        <a:bodyPr/>
        <a:lstStyle/>
        <a:p>
          <a:endParaRPr lang="en-US"/>
        </a:p>
      </dgm:t>
    </dgm:pt>
    <dgm:pt modelId="{387A3FF0-5247-4FC9-8B6E-0526C2E23B8B}" type="sibTrans" cxnId="{2A74ECC5-6A71-4FBC-9E9F-F63629A98F4D}">
      <dgm:prSet/>
      <dgm:spPr/>
      <dgm:t>
        <a:bodyPr/>
        <a:lstStyle/>
        <a:p>
          <a:endParaRPr lang="en-US"/>
        </a:p>
      </dgm:t>
    </dgm:pt>
    <dgm:pt modelId="{EFCEBC86-11E2-4FF8-833F-301583C5C9D7}" type="pres">
      <dgm:prSet presAssocID="{32B413B9-7810-4B54-A84A-0E124F5D85F2}" presName="diagram" presStyleCnt="0">
        <dgm:presLayoutVars>
          <dgm:dir/>
          <dgm:resizeHandles val="exact"/>
        </dgm:presLayoutVars>
      </dgm:prSet>
      <dgm:spPr/>
      <dgm:t>
        <a:bodyPr/>
        <a:lstStyle/>
        <a:p>
          <a:endParaRPr lang="el-GR"/>
        </a:p>
      </dgm:t>
    </dgm:pt>
    <dgm:pt modelId="{C9DBE185-BDAA-4179-B3C0-F0D3F6403B98}" type="pres">
      <dgm:prSet presAssocID="{C009AFFC-F520-436D-BB2D-1AAFF8EB893A}" presName="node" presStyleLbl="node1" presStyleIdx="0" presStyleCnt="6">
        <dgm:presLayoutVars>
          <dgm:bulletEnabled val="1"/>
        </dgm:presLayoutVars>
      </dgm:prSet>
      <dgm:spPr/>
      <dgm:t>
        <a:bodyPr/>
        <a:lstStyle/>
        <a:p>
          <a:endParaRPr lang="el-GR"/>
        </a:p>
      </dgm:t>
    </dgm:pt>
    <dgm:pt modelId="{F83A73BD-1463-45B8-B014-FEC7858EDF70}" type="pres">
      <dgm:prSet presAssocID="{7DD92EDB-233A-4E6D-B8E1-1D6E8F0F8EBD}" presName="sibTrans" presStyleCnt="0"/>
      <dgm:spPr/>
    </dgm:pt>
    <dgm:pt modelId="{977CF8AB-69CF-4349-BE5B-A607DF6D5905}" type="pres">
      <dgm:prSet presAssocID="{1A2D5673-B73A-42AB-AF61-1096C5DCBE46}" presName="node" presStyleLbl="node1" presStyleIdx="1" presStyleCnt="6">
        <dgm:presLayoutVars>
          <dgm:bulletEnabled val="1"/>
        </dgm:presLayoutVars>
      </dgm:prSet>
      <dgm:spPr/>
      <dgm:t>
        <a:bodyPr/>
        <a:lstStyle/>
        <a:p>
          <a:endParaRPr lang="el-GR"/>
        </a:p>
      </dgm:t>
    </dgm:pt>
    <dgm:pt modelId="{45719617-7C2C-4755-91D4-E9DCF3C3A39C}" type="pres">
      <dgm:prSet presAssocID="{4B634163-E59B-472B-809D-560F0E595A08}" presName="sibTrans" presStyleCnt="0"/>
      <dgm:spPr/>
    </dgm:pt>
    <dgm:pt modelId="{3A69A9D6-4BAF-427D-A62A-D79202EE6A4B}" type="pres">
      <dgm:prSet presAssocID="{8921C8C2-4DDF-4316-B32A-7A82B6079839}" presName="node" presStyleLbl="node1" presStyleIdx="2" presStyleCnt="6">
        <dgm:presLayoutVars>
          <dgm:bulletEnabled val="1"/>
        </dgm:presLayoutVars>
      </dgm:prSet>
      <dgm:spPr/>
      <dgm:t>
        <a:bodyPr/>
        <a:lstStyle/>
        <a:p>
          <a:endParaRPr lang="el-GR"/>
        </a:p>
      </dgm:t>
    </dgm:pt>
    <dgm:pt modelId="{0D7287E5-8826-4601-8DFB-ECF5B5B9372C}" type="pres">
      <dgm:prSet presAssocID="{9D77B67F-B1DF-4BF9-95ED-12587DC7679D}" presName="sibTrans" presStyleCnt="0"/>
      <dgm:spPr/>
    </dgm:pt>
    <dgm:pt modelId="{118BAB25-7208-4F9E-B8D0-AAA8ADBBB4D7}" type="pres">
      <dgm:prSet presAssocID="{1610B4A8-B191-429B-A491-03CB00C4EAD4}" presName="node" presStyleLbl="node1" presStyleIdx="3" presStyleCnt="6">
        <dgm:presLayoutVars>
          <dgm:bulletEnabled val="1"/>
        </dgm:presLayoutVars>
      </dgm:prSet>
      <dgm:spPr/>
      <dgm:t>
        <a:bodyPr/>
        <a:lstStyle/>
        <a:p>
          <a:endParaRPr lang="el-GR"/>
        </a:p>
      </dgm:t>
    </dgm:pt>
    <dgm:pt modelId="{A7AB1E95-4B02-4A2C-9397-AC9D2A6895EE}" type="pres">
      <dgm:prSet presAssocID="{108932E2-486D-4E1B-A56E-390E9E645B66}" presName="sibTrans" presStyleCnt="0"/>
      <dgm:spPr/>
    </dgm:pt>
    <dgm:pt modelId="{D129DDAF-D723-4AA6-B29F-E2081ED94719}" type="pres">
      <dgm:prSet presAssocID="{95D77B33-35C5-43CE-9C2C-4C5B03FDDB70}" presName="node" presStyleLbl="node1" presStyleIdx="4" presStyleCnt="6">
        <dgm:presLayoutVars>
          <dgm:bulletEnabled val="1"/>
        </dgm:presLayoutVars>
      </dgm:prSet>
      <dgm:spPr/>
      <dgm:t>
        <a:bodyPr/>
        <a:lstStyle/>
        <a:p>
          <a:endParaRPr lang="el-GR"/>
        </a:p>
      </dgm:t>
    </dgm:pt>
    <dgm:pt modelId="{4E35CBA5-5F30-4EFE-8899-2F77E1952464}" type="pres">
      <dgm:prSet presAssocID="{0472A31E-470F-43E5-8A14-43E73DC480F7}" presName="sibTrans" presStyleCnt="0"/>
      <dgm:spPr/>
    </dgm:pt>
    <dgm:pt modelId="{BACFCD7A-D134-4AE4-892D-8EB6116E253A}" type="pres">
      <dgm:prSet presAssocID="{9AA78A21-B652-41C7-848B-731C6DB2AAEE}" presName="node" presStyleLbl="node1" presStyleIdx="5" presStyleCnt="6">
        <dgm:presLayoutVars>
          <dgm:bulletEnabled val="1"/>
        </dgm:presLayoutVars>
      </dgm:prSet>
      <dgm:spPr/>
      <dgm:t>
        <a:bodyPr/>
        <a:lstStyle/>
        <a:p>
          <a:endParaRPr lang="el-GR"/>
        </a:p>
      </dgm:t>
    </dgm:pt>
  </dgm:ptLst>
  <dgm:cxnLst>
    <dgm:cxn modelId="{1FAD3C3F-5ED1-4B7E-AE13-74811A4497B3}" srcId="{32B413B9-7810-4B54-A84A-0E124F5D85F2}" destId="{95D77B33-35C5-43CE-9C2C-4C5B03FDDB70}" srcOrd="4" destOrd="0" parTransId="{A72DDEF2-9626-43F0-9AF9-609EC66B7B9B}" sibTransId="{0472A31E-470F-43E5-8A14-43E73DC480F7}"/>
    <dgm:cxn modelId="{DF517C76-2568-4097-A75E-6DEAEAFCA20F}" srcId="{32B413B9-7810-4B54-A84A-0E124F5D85F2}" destId="{1A2D5673-B73A-42AB-AF61-1096C5DCBE46}" srcOrd="1" destOrd="0" parTransId="{17367522-2B53-4C38-B011-7BF90052E023}" sibTransId="{4B634163-E59B-472B-809D-560F0E595A08}"/>
    <dgm:cxn modelId="{CFB035A0-528E-40A2-9504-037AD770C833}" srcId="{32B413B9-7810-4B54-A84A-0E124F5D85F2}" destId="{8921C8C2-4DDF-4316-B32A-7A82B6079839}" srcOrd="2" destOrd="0" parTransId="{0AE8FD18-27AC-40CB-BE5A-CFF2ED947BF0}" sibTransId="{9D77B67F-B1DF-4BF9-95ED-12587DC7679D}"/>
    <dgm:cxn modelId="{DA511C6F-F40C-4577-825D-C982F5A41601}" type="presOf" srcId="{1A2D5673-B73A-42AB-AF61-1096C5DCBE46}" destId="{977CF8AB-69CF-4349-BE5B-A607DF6D5905}" srcOrd="0" destOrd="0" presId="urn:microsoft.com/office/officeart/2005/8/layout/default"/>
    <dgm:cxn modelId="{2A74ECC5-6A71-4FBC-9E9F-F63629A98F4D}" srcId="{32B413B9-7810-4B54-A84A-0E124F5D85F2}" destId="{9AA78A21-B652-41C7-848B-731C6DB2AAEE}" srcOrd="5" destOrd="0" parTransId="{258D96FC-00F9-4D41-BDFE-E50B24F6851C}" sibTransId="{387A3FF0-5247-4FC9-8B6E-0526C2E23B8B}"/>
    <dgm:cxn modelId="{E7031184-1422-462F-A066-F1BE7AE61CEA}" srcId="{32B413B9-7810-4B54-A84A-0E124F5D85F2}" destId="{C009AFFC-F520-436D-BB2D-1AAFF8EB893A}" srcOrd="0" destOrd="0" parTransId="{C40D7D3E-27E7-481C-9257-856D2669F760}" sibTransId="{7DD92EDB-233A-4E6D-B8E1-1D6E8F0F8EBD}"/>
    <dgm:cxn modelId="{96255F40-2F61-4C4D-A3F8-8E8F5E3F974E}" type="presOf" srcId="{8921C8C2-4DDF-4316-B32A-7A82B6079839}" destId="{3A69A9D6-4BAF-427D-A62A-D79202EE6A4B}" srcOrd="0" destOrd="0" presId="urn:microsoft.com/office/officeart/2005/8/layout/default"/>
    <dgm:cxn modelId="{2BEEA838-DDC8-4A00-978C-133B5EE71AD7}" type="presOf" srcId="{95D77B33-35C5-43CE-9C2C-4C5B03FDDB70}" destId="{D129DDAF-D723-4AA6-B29F-E2081ED94719}" srcOrd="0" destOrd="0" presId="urn:microsoft.com/office/officeart/2005/8/layout/default"/>
    <dgm:cxn modelId="{18166DB1-0C77-469A-AB73-01FC6F608198}" type="presOf" srcId="{9AA78A21-B652-41C7-848B-731C6DB2AAEE}" destId="{BACFCD7A-D134-4AE4-892D-8EB6116E253A}" srcOrd="0" destOrd="0" presId="urn:microsoft.com/office/officeart/2005/8/layout/default"/>
    <dgm:cxn modelId="{774C3159-C673-477F-9E06-049290782B5D}" type="presOf" srcId="{1610B4A8-B191-429B-A491-03CB00C4EAD4}" destId="{118BAB25-7208-4F9E-B8D0-AAA8ADBBB4D7}" srcOrd="0" destOrd="0" presId="urn:microsoft.com/office/officeart/2005/8/layout/default"/>
    <dgm:cxn modelId="{2E8556D5-B0B0-4E9B-99CE-09DEBAE024B2}" srcId="{32B413B9-7810-4B54-A84A-0E124F5D85F2}" destId="{1610B4A8-B191-429B-A491-03CB00C4EAD4}" srcOrd="3" destOrd="0" parTransId="{4A595493-4309-4057-86E1-51455D3834A9}" sibTransId="{108932E2-486D-4E1B-A56E-390E9E645B66}"/>
    <dgm:cxn modelId="{378A8235-D032-4210-90FF-0E3C98F8F644}" type="presOf" srcId="{32B413B9-7810-4B54-A84A-0E124F5D85F2}" destId="{EFCEBC86-11E2-4FF8-833F-301583C5C9D7}" srcOrd="0" destOrd="0" presId="urn:microsoft.com/office/officeart/2005/8/layout/default"/>
    <dgm:cxn modelId="{346EC498-6D83-4B49-8461-1789008925D6}" type="presOf" srcId="{C009AFFC-F520-436D-BB2D-1AAFF8EB893A}" destId="{C9DBE185-BDAA-4179-B3C0-F0D3F6403B98}" srcOrd="0" destOrd="0" presId="urn:microsoft.com/office/officeart/2005/8/layout/default"/>
    <dgm:cxn modelId="{F84ADFC0-A198-4E50-BF0F-9FFAA49644C3}" type="presParOf" srcId="{EFCEBC86-11E2-4FF8-833F-301583C5C9D7}" destId="{C9DBE185-BDAA-4179-B3C0-F0D3F6403B98}" srcOrd="0" destOrd="0" presId="urn:microsoft.com/office/officeart/2005/8/layout/default"/>
    <dgm:cxn modelId="{23BD1F08-4881-4276-9DB8-F9C5CC46DBDF}" type="presParOf" srcId="{EFCEBC86-11E2-4FF8-833F-301583C5C9D7}" destId="{F83A73BD-1463-45B8-B014-FEC7858EDF70}" srcOrd="1" destOrd="0" presId="urn:microsoft.com/office/officeart/2005/8/layout/default"/>
    <dgm:cxn modelId="{5131C2FB-DCEC-4C86-A884-F9D9311DD9C4}" type="presParOf" srcId="{EFCEBC86-11E2-4FF8-833F-301583C5C9D7}" destId="{977CF8AB-69CF-4349-BE5B-A607DF6D5905}" srcOrd="2" destOrd="0" presId="urn:microsoft.com/office/officeart/2005/8/layout/default"/>
    <dgm:cxn modelId="{E304249F-469F-43EF-BB5C-A9FF1B660411}" type="presParOf" srcId="{EFCEBC86-11E2-4FF8-833F-301583C5C9D7}" destId="{45719617-7C2C-4755-91D4-E9DCF3C3A39C}" srcOrd="3" destOrd="0" presId="urn:microsoft.com/office/officeart/2005/8/layout/default"/>
    <dgm:cxn modelId="{435057BC-E825-45C1-8A20-9A41EF551D3C}" type="presParOf" srcId="{EFCEBC86-11E2-4FF8-833F-301583C5C9D7}" destId="{3A69A9D6-4BAF-427D-A62A-D79202EE6A4B}" srcOrd="4" destOrd="0" presId="urn:microsoft.com/office/officeart/2005/8/layout/default"/>
    <dgm:cxn modelId="{EBC4BFE5-B95D-48C0-A0F1-66CC9FC7B2C3}" type="presParOf" srcId="{EFCEBC86-11E2-4FF8-833F-301583C5C9D7}" destId="{0D7287E5-8826-4601-8DFB-ECF5B5B9372C}" srcOrd="5" destOrd="0" presId="urn:microsoft.com/office/officeart/2005/8/layout/default"/>
    <dgm:cxn modelId="{019E1315-0892-4D82-A1E9-1D3F194D2A13}" type="presParOf" srcId="{EFCEBC86-11E2-4FF8-833F-301583C5C9D7}" destId="{118BAB25-7208-4F9E-B8D0-AAA8ADBBB4D7}" srcOrd="6" destOrd="0" presId="urn:microsoft.com/office/officeart/2005/8/layout/default"/>
    <dgm:cxn modelId="{01A55C9A-D29B-4C8C-8CA6-37D242E023D8}" type="presParOf" srcId="{EFCEBC86-11E2-4FF8-833F-301583C5C9D7}" destId="{A7AB1E95-4B02-4A2C-9397-AC9D2A6895EE}" srcOrd="7" destOrd="0" presId="urn:microsoft.com/office/officeart/2005/8/layout/default"/>
    <dgm:cxn modelId="{82218385-78DE-4466-99B2-0E2461B7C06D}" type="presParOf" srcId="{EFCEBC86-11E2-4FF8-833F-301583C5C9D7}" destId="{D129DDAF-D723-4AA6-B29F-E2081ED94719}" srcOrd="8" destOrd="0" presId="urn:microsoft.com/office/officeart/2005/8/layout/default"/>
    <dgm:cxn modelId="{BC476AA5-CBB3-4259-9931-BEE292338D0C}" type="presParOf" srcId="{EFCEBC86-11E2-4FF8-833F-301583C5C9D7}" destId="{4E35CBA5-5F30-4EFE-8899-2F77E1952464}" srcOrd="9" destOrd="0" presId="urn:microsoft.com/office/officeart/2005/8/layout/default"/>
    <dgm:cxn modelId="{62EEA551-1A97-4744-A3F5-F2DD1E98E52E}" type="presParOf" srcId="{EFCEBC86-11E2-4FF8-833F-301583C5C9D7}" destId="{BACFCD7A-D134-4AE4-892D-8EB6116E253A}"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F4EC9-836B-47D3-8275-2387A6FBF32E}">
      <dsp:nvSpPr>
        <dsp:cNvPr id="0" name=""/>
        <dsp:cNvSpPr/>
      </dsp:nvSpPr>
      <dsp:spPr>
        <a:xfrm>
          <a:off x="3424423" y="1500344"/>
          <a:ext cx="755343" cy="91440"/>
        </a:xfrm>
        <a:custGeom>
          <a:avLst/>
          <a:gdLst/>
          <a:ahLst/>
          <a:cxnLst/>
          <a:rect l="0" t="0" r="0" b="0"/>
          <a:pathLst>
            <a:path>
              <a:moveTo>
                <a:pt x="0" y="45720"/>
              </a:moveTo>
              <a:lnTo>
                <a:pt x="755343" y="45720"/>
              </a:lnTo>
            </a:path>
          </a:pathLst>
        </a:custGeom>
        <a:noFill/>
        <a:ln w="12700"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782446" y="1542134"/>
        <a:ext cx="39297" cy="7859"/>
      </dsp:txXfrm>
    </dsp:sp>
    <dsp:sp modelId="{5AD412E8-F03F-4AC0-BC7E-616743E2A88C}">
      <dsp:nvSpPr>
        <dsp:cNvPr id="0" name=""/>
        <dsp:cNvSpPr/>
      </dsp:nvSpPr>
      <dsp:spPr>
        <a:xfrm>
          <a:off x="9077" y="520920"/>
          <a:ext cx="3417145" cy="2050287"/>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443" tIns="175761" rIns="167443" bIns="175761"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latin typeface="Arial" panose="020B0604020202020204" pitchFamily="34" charset="0"/>
              <a:cs typeface="Arial" panose="020B0604020202020204" pitchFamily="34" charset="0"/>
            </a:rPr>
            <a:t>Κωδικοποίηση του μηνύματος</a:t>
          </a:r>
          <a:endParaRPr lang="en-US" sz="1800" kern="1200" dirty="0">
            <a:solidFill>
              <a:schemeClr val="tx1"/>
            </a:solidFill>
            <a:latin typeface="Arial" panose="020B0604020202020204" pitchFamily="34" charset="0"/>
            <a:cs typeface="Arial" panose="020B0604020202020204" pitchFamily="34" charset="0"/>
          </a:endParaRPr>
        </a:p>
      </dsp:txBody>
      <dsp:txXfrm>
        <a:off x="9077" y="520920"/>
        <a:ext cx="3417145" cy="2050287"/>
      </dsp:txXfrm>
    </dsp:sp>
    <dsp:sp modelId="{61077622-25BC-4782-A1A9-D41258C480E9}">
      <dsp:nvSpPr>
        <dsp:cNvPr id="0" name=""/>
        <dsp:cNvSpPr/>
      </dsp:nvSpPr>
      <dsp:spPr>
        <a:xfrm>
          <a:off x="7627512" y="1500344"/>
          <a:ext cx="755343" cy="91440"/>
        </a:xfrm>
        <a:custGeom>
          <a:avLst/>
          <a:gdLst/>
          <a:ahLst/>
          <a:cxnLst/>
          <a:rect l="0" t="0" r="0" b="0"/>
          <a:pathLst>
            <a:path>
              <a:moveTo>
                <a:pt x="0" y="45720"/>
              </a:moveTo>
              <a:lnTo>
                <a:pt x="755343" y="45720"/>
              </a:lnTo>
            </a:path>
          </a:pathLst>
        </a:custGeom>
        <a:noFill/>
        <a:ln w="12700" cap="rnd" cmpd="sng" algn="ctr">
          <a:solidFill>
            <a:schemeClr val="accent5">
              <a:hueOff val="3552830"/>
              <a:satOff val="-7135"/>
              <a:lumOff val="416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985536" y="1542134"/>
        <a:ext cx="39297" cy="7859"/>
      </dsp:txXfrm>
    </dsp:sp>
    <dsp:sp modelId="{3BFB83D8-6C73-4B2B-A020-CE67AEACF361}">
      <dsp:nvSpPr>
        <dsp:cNvPr id="0" name=""/>
        <dsp:cNvSpPr/>
      </dsp:nvSpPr>
      <dsp:spPr>
        <a:xfrm>
          <a:off x="4212167" y="520920"/>
          <a:ext cx="3417145" cy="2050287"/>
        </a:xfrm>
        <a:prstGeom prst="rect">
          <a:avLst/>
        </a:prstGeom>
        <a:solidFill>
          <a:schemeClr val="accent5">
            <a:hueOff val="2842264"/>
            <a:satOff val="-5708"/>
            <a:lumOff val="333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443" tIns="175761" rIns="167443" bIns="175761"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latin typeface="Arial" panose="020B0604020202020204" pitchFamily="34" charset="0"/>
              <a:cs typeface="Arial" panose="020B0604020202020204" pitchFamily="34" charset="0"/>
            </a:rPr>
            <a:t>Αποστολή</a:t>
          </a:r>
          <a:endParaRPr lang="en-US" sz="1800" kern="1200" dirty="0">
            <a:solidFill>
              <a:schemeClr val="tx1"/>
            </a:solidFill>
            <a:latin typeface="Arial" panose="020B0604020202020204" pitchFamily="34" charset="0"/>
            <a:cs typeface="Arial" panose="020B0604020202020204" pitchFamily="34" charset="0"/>
          </a:endParaRPr>
        </a:p>
      </dsp:txBody>
      <dsp:txXfrm>
        <a:off x="4212167" y="520920"/>
        <a:ext cx="3417145" cy="2050287"/>
      </dsp:txXfrm>
    </dsp:sp>
    <dsp:sp modelId="{5C356571-EFBE-456D-B342-AE2D2536FAF7}">
      <dsp:nvSpPr>
        <dsp:cNvPr id="0" name=""/>
        <dsp:cNvSpPr/>
      </dsp:nvSpPr>
      <dsp:spPr>
        <a:xfrm>
          <a:off x="1717650" y="2569408"/>
          <a:ext cx="8406178" cy="755343"/>
        </a:xfrm>
        <a:custGeom>
          <a:avLst/>
          <a:gdLst/>
          <a:ahLst/>
          <a:cxnLst/>
          <a:rect l="0" t="0" r="0" b="0"/>
          <a:pathLst>
            <a:path>
              <a:moveTo>
                <a:pt x="8406178" y="0"/>
              </a:moveTo>
              <a:lnTo>
                <a:pt x="8406178" y="394771"/>
              </a:lnTo>
              <a:lnTo>
                <a:pt x="0" y="394771"/>
              </a:lnTo>
              <a:lnTo>
                <a:pt x="0" y="755343"/>
              </a:lnTo>
            </a:path>
          </a:pathLst>
        </a:custGeom>
        <a:noFill/>
        <a:ln w="12700" cap="rnd" cmpd="sng" algn="ctr">
          <a:solidFill>
            <a:schemeClr val="accent5">
              <a:hueOff val="7105661"/>
              <a:satOff val="-14270"/>
              <a:lumOff val="833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09668" y="2943150"/>
        <a:ext cx="422142" cy="7859"/>
      </dsp:txXfrm>
    </dsp:sp>
    <dsp:sp modelId="{FEF52A87-568F-432F-B2B6-526D0CD5152B}">
      <dsp:nvSpPr>
        <dsp:cNvPr id="0" name=""/>
        <dsp:cNvSpPr/>
      </dsp:nvSpPr>
      <dsp:spPr>
        <a:xfrm>
          <a:off x="8415256" y="520920"/>
          <a:ext cx="3417145" cy="2050287"/>
        </a:xfrm>
        <a:prstGeom prst="rect">
          <a:avLst/>
        </a:prstGeom>
        <a:solidFill>
          <a:schemeClr val="accent5">
            <a:hueOff val="5684529"/>
            <a:satOff val="-11416"/>
            <a:lumOff val="666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443" tIns="175761" rIns="167443" bIns="175761"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latin typeface="Arial" panose="020B0604020202020204" pitchFamily="34" charset="0"/>
              <a:cs typeface="Arial" panose="020B0604020202020204" pitchFamily="34" charset="0"/>
            </a:rPr>
            <a:t>Μεταβίβαση</a:t>
          </a:r>
          <a:endParaRPr lang="en-US" sz="1800" kern="1200" dirty="0">
            <a:solidFill>
              <a:schemeClr val="tx1"/>
            </a:solidFill>
            <a:latin typeface="Arial" panose="020B0604020202020204" pitchFamily="34" charset="0"/>
            <a:cs typeface="Arial" panose="020B0604020202020204" pitchFamily="34" charset="0"/>
          </a:endParaRPr>
        </a:p>
      </dsp:txBody>
      <dsp:txXfrm>
        <a:off x="8415256" y="520920"/>
        <a:ext cx="3417145" cy="2050287"/>
      </dsp:txXfrm>
    </dsp:sp>
    <dsp:sp modelId="{F7BB2934-797F-4815-8EE0-B8A2A75E5131}">
      <dsp:nvSpPr>
        <dsp:cNvPr id="0" name=""/>
        <dsp:cNvSpPr/>
      </dsp:nvSpPr>
      <dsp:spPr>
        <a:xfrm>
          <a:off x="3424423" y="4336575"/>
          <a:ext cx="755343" cy="91440"/>
        </a:xfrm>
        <a:custGeom>
          <a:avLst/>
          <a:gdLst/>
          <a:ahLst/>
          <a:cxnLst/>
          <a:rect l="0" t="0" r="0" b="0"/>
          <a:pathLst>
            <a:path>
              <a:moveTo>
                <a:pt x="0" y="45720"/>
              </a:moveTo>
              <a:lnTo>
                <a:pt x="755343" y="45720"/>
              </a:lnTo>
            </a:path>
          </a:pathLst>
        </a:custGeom>
        <a:noFill/>
        <a:ln w="12700" cap="rnd" cmpd="sng" algn="ctr">
          <a:solidFill>
            <a:schemeClr val="accent5">
              <a:hueOff val="10658492"/>
              <a:satOff val="-21406"/>
              <a:lumOff val="1250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782446" y="4378365"/>
        <a:ext cx="39297" cy="7859"/>
      </dsp:txXfrm>
    </dsp:sp>
    <dsp:sp modelId="{4E6F95A3-FA39-4726-86E1-D31281AD9323}">
      <dsp:nvSpPr>
        <dsp:cNvPr id="0" name=""/>
        <dsp:cNvSpPr/>
      </dsp:nvSpPr>
      <dsp:spPr>
        <a:xfrm>
          <a:off x="9077" y="3357151"/>
          <a:ext cx="3417145" cy="2050287"/>
        </a:xfrm>
        <a:prstGeom prst="rect">
          <a:avLst/>
        </a:prstGeom>
        <a:solidFill>
          <a:schemeClr val="accent5">
            <a:hueOff val="8526793"/>
            <a:satOff val="-17125"/>
            <a:lumOff val="1000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443" tIns="175761" rIns="167443" bIns="175761"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latin typeface="Arial" panose="020B0604020202020204" pitchFamily="34" charset="0"/>
              <a:cs typeface="Arial" panose="020B0604020202020204" pitchFamily="34" charset="0"/>
            </a:rPr>
            <a:t>Παραλαβή- λήψη</a:t>
          </a:r>
          <a:endParaRPr lang="en-US" sz="1800" kern="1200" dirty="0">
            <a:solidFill>
              <a:schemeClr val="tx1"/>
            </a:solidFill>
            <a:latin typeface="Arial" panose="020B0604020202020204" pitchFamily="34" charset="0"/>
            <a:cs typeface="Arial" panose="020B0604020202020204" pitchFamily="34" charset="0"/>
          </a:endParaRPr>
        </a:p>
      </dsp:txBody>
      <dsp:txXfrm>
        <a:off x="9077" y="3357151"/>
        <a:ext cx="3417145" cy="2050287"/>
      </dsp:txXfrm>
    </dsp:sp>
    <dsp:sp modelId="{F6786EAC-522B-4B9F-84BB-D49E403353AF}">
      <dsp:nvSpPr>
        <dsp:cNvPr id="0" name=""/>
        <dsp:cNvSpPr/>
      </dsp:nvSpPr>
      <dsp:spPr>
        <a:xfrm>
          <a:off x="7627512" y="4336575"/>
          <a:ext cx="755343" cy="91440"/>
        </a:xfrm>
        <a:custGeom>
          <a:avLst/>
          <a:gdLst/>
          <a:ahLst/>
          <a:cxnLst/>
          <a:rect l="0" t="0" r="0" b="0"/>
          <a:pathLst>
            <a:path>
              <a:moveTo>
                <a:pt x="0" y="45720"/>
              </a:moveTo>
              <a:lnTo>
                <a:pt x="755343" y="45720"/>
              </a:lnTo>
            </a:path>
          </a:pathLst>
        </a:custGeom>
        <a:noFill/>
        <a:ln w="12700" cap="rnd" cmpd="sng" algn="ctr">
          <a:solidFill>
            <a:schemeClr val="accent5">
              <a:hueOff val="14211322"/>
              <a:satOff val="-28541"/>
              <a:lumOff val="1666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985536" y="4378365"/>
        <a:ext cx="39297" cy="7859"/>
      </dsp:txXfrm>
    </dsp:sp>
    <dsp:sp modelId="{221DA3CC-8A41-4215-B47B-00AC7FE0675D}">
      <dsp:nvSpPr>
        <dsp:cNvPr id="0" name=""/>
        <dsp:cNvSpPr/>
      </dsp:nvSpPr>
      <dsp:spPr>
        <a:xfrm>
          <a:off x="4212167" y="3357151"/>
          <a:ext cx="3417145" cy="2050287"/>
        </a:xfrm>
        <a:prstGeom prst="rect">
          <a:avLst/>
        </a:prstGeom>
        <a:solidFill>
          <a:schemeClr val="accent5">
            <a:hueOff val="11369058"/>
            <a:satOff val="-22833"/>
            <a:lumOff val="1333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443" tIns="175761" rIns="167443" bIns="175761"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latin typeface="Arial" panose="020B0604020202020204" pitchFamily="34" charset="0"/>
              <a:cs typeface="Arial" panose="020B0604020202020204" pitchFamily="34" charset="0"/>
            </a:rPr>
            <a:t>Αποκωδικοποίηση του μηνύματος</a:t>
          </a:r>
          <a:endParaRPr lang="en-US" sz="1800" kern="1200" dirty="0">
            <a:solidFill>
              <a:schemeClr val="tx1"/>
            </a:solidFill>
            <a:latin typeface="Arial" panose="020B0604020202020204" pitchFamily="34" charset="0"/>
            <a:cs typeface="Arial" panose="020B0604020202020204" pitchFamily="34" charset="0"/>
          </a:endParaRPr>
        </a:p>
      </dsp:txBody>
      <dsp:txXfrm>
        <a:off x="4212167" y="3357151"/>
        <a:ext cx="3417145" cy="2050287"/>
      </dsp:txXfrm>
    </dsp:sp>
    <dsp:sp modelId="{F8AF7ED5-098A-47DC-9683-3201824EDC51}">
      <dsp:nvSpPr>
        <dsp:cNvPr id="0" name=""/>
        <dsp:cNvSpPr/>
      </dsp:nvSpPr>
      <dsp:spPr>
        <a:xfrm>
          <a:off x="8415256" y="3357151"/>
          <a:ext cx="3417145" cy="2050287"/>
        </a:xfrm>
        <a:prstGeom prst="rect">
          <a:avLst/>
        </a:prstGeom>
        <a:solidFill>
          <a:schemeClr val="accent5">
            <a:hueOff val="14211322"/>
            <a:satOff val="-28541"/>
            <a:lumOff val="1666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443" tIns="175761" rIns="167443" bIns="175761" numCol="1" spcCol="1270" anchor="ctr" anchorCtr="0">
          <a:noAutofit/>
        </a:bodyPr>
        <a:lstStyle/>
        <a:p>
          <a:pPr lvl="0" algn="ctr" defTabSz="800100">
            <a:lnSpc>
              <a:spcPct val="90000"/>
            </a:lnSpc>
            <a:spcBef>
              <a:spcPct val="0"/>
            </a:spcBef>
            <a:spcAft>
              <a:spcPct val="35000"/>
            </a:spcAft>
          </a:pPr>
          <a:r>
            <a:rPr lang="el-GR" sz="1800" kern="1200" dirty="0" err="1" smtClean="0">
              <a:solidFill>
                <a:schemeClr val="tx1"/>
              </a:solidFill>
              <a:latin typeface="Arial" panose="020B0604020202020204" pitchFamily="34" charset="0"/>
              <a:cs typeface="Arial" panose="020B0604020202020204" pitchFamily="34" charset="0"/>
            </a:rPr>
            <a:t>Επανατροφοδότηση</a:t>
          </a:r>
          <a:r>
            <a:rPr lang="el-GR" sz="1800" kern="1200" dirty="0" smtClean="0">
              <a:solidFill>
                <a:schemeClr val="tx1"/>
              </a:solidFill>
              <a:latin typeface="Arial" panose="020B0604020202020204" pitchFamily="34" charset="0"/>
              <a:cs typeface="Arial" panose="020B0604020202020204" pitchFamily="34" charset="0"/>
            </a:rPr>
            <a:t> (</a:t>
          </a:r>
          <a:r>
            <a:rPr lang="en-US" sz="1800" kern="1200" dirty="0" smtClean="0">
              <a:solidFill>
                <a:schemeClr val="tx1"/>
              </a:solidFill>
              <a:latin typeface="Arial" panose="020B0604020202020204" pitchFamily="34" charset="0"/>
              <a:cs typeface="Arial" panose="020B0604020202020204" pitchFamily="34" charset="0"/>
            </a:rPr>
            <a:t>feed back)</a:t>
          </a:r>
          <a:r>
            <a:rPr lang="el-GR" sz="1800" kern="1200" dirty="0" smtClean="0">
              <a:solidFill>
                <a:schemeClr val="tx1"/>
              </a:solidFill>
              <a:latin typeface="Arial" panose="020B0604020202020204" pitchFamily="34" charset="0"/>
              <a:cs typeface="Arial" panose="020B0604020202020204" pitchFamily="34" charset="0"/>
            </a:rPr>
            <a:t>- αμφίδρομη επικοινωνία, επιβεβαίωση των γνώσεων, συναισθημάτων, συμπεριφορών &amp; στάσεων, έκφραση σκέψεων </a:t>
          </a:r>
          <a:endParaRPr lang="en-US" sz="1800" kern="1200" dirty="0">
            <a:solidFill>
              <a:schemeClr val="tx1"/>
            </a:solidFill>
            <a:latin typeface="Arial" panose="020B0604020202020204" pitchFamily="34" charset="0"/>
            <a:cs typeface="Arial" panose="020B0604020202020204" pitchFamily="34" charset="0"/>
          </a:endParaRPr>
        </a:p>
      </dsp:txBody>
      <dsp:txXfrm>
        <a:off x="8415256" y="3357151"/>
        <a:ext cx="3417145" cy="20502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34F56-B731-4992-A1B3-178741C78BAB}">
      <dsp:nvSpPr>
        <dsp:cNvPr id="0" name=""/>
        <dsp:cNvSpPr/>
      </dsp:nvSpPr>
      <dsp:spPr>
        <a:xfrm>
          <a:off x="0" y="0"/>
          <a:ext cx="9618133"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8E4330-0369-477D-9288-9E9E87005ECF}">
      <dsp:nvSpPr>
        <dsp:cNvPr id="0" name=""/>
        <dsp:cNvSpPr/>
      </dsp:nvSpPr>
      <dsp:spPr>
        <a:xfrm>
          <a:off x="0" y="0"/>
          <a:ext cx="9618133" cy="2046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l-GR" sz="3200" kern="1200" dirty="0" smtClean="0">
              <a:latin typeface="Arial" panose="020B0604020202020204" pitchFamily="34" charset="0"/>
              <a:cs typeface="Arial" panose="020B0604020202020204" pitchFamily="34" charset="0"/>
            </a:rPr>
            <a:t>Δεν μπορείς να μην επικοινωνήσεις. </a:t>
          </a:r>
          <a:endParaRPr lang="en-US" sz="3200" kern="1200" dirty="0">
            <a:latin typeface="Arial" panose="020B0604020202020204" pitchFamily="34" charset="0"/>
            <a:cs typeface="Arial" panose="020B0604020202020204" pitchFamily="34" charset="0"/>
          </a:endParaRPr>
        </a:p>
      </dsp:txBody>
      <dsp:txXfrm>
        <a:off x="0" y="0"/>
        <a:ext cx="9618133" cy="2046741"/>
      </dsp:txXfrm>
    </dsp:sp>
    <dsp:sp modelId="{7C71180B-727E-41B5-8EBF-95AB12713978}">
      <dsp:nvSpPr>
        <dsp:cNvPr id="0" name=""/>
        <dsp:cNvSpPr/>
      </dsp:nvSpPr>
      <dsp:spPr>
        <a:xfrm>
          <a:off x="0" y="2046741"/>
          <a:ext cx="9618133"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AEB683-52E2-4B36-8459-9676D4150D54}">
      <dsp:nvSpPr>
        <dsp:cNvPr id="0" name=""/>
        <dsp:cNvSpPr/>
      </dsp:nvSpPr>
      <dsp:spPr>
        <a:xfrm>
          <a:off x="0" y="2046741"/>
          <a:ext cx="9618133" cy="2046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l-GR" sz="2800" kern="1200" dirty="0" smtClean="0">
              <a:latin typeface="Arial" panose="020B0604020202020204" pitchFamily="34" charset="0"/>
              <a:cs typeface="Arial" panose="020B0604020202020204" pitchFamily="34" charset="0"/>
            </a:rPr>
            <a:t>Η επικοινωνία έχει δύο επίπεδα: το περιεχόμενο (λεκτική επικοινωνία και τη σχέση (φαίνεται από τη μη λεκτική επικοινωνία). </a:t>
          </a:r>
          <a:endParaRPr lang="en-US" sz="2800" kern="1200" dirty="0">
            <a:latin typeface="Arial" panose="020B0604020202020204" pitchFamily="34" charset="0"/>
            <a:cs typeface="Arial" panose="020B0604020202020204" pitchFamily="34" charset="0"/>
          </a:endParaRPr>
        </a:p>
      </dsp:txBody>
      <dsp:txXfrm>
        <a:off x="0" y="2046741"/>
        <a:ext cx="9618133" cy="20467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36DF9-D760-4331-A81A-681E7171BC14}">
      <dsp:nvSpPr>
        <dsp:cNvPr id="0" name=""/>
        <dsp:cNvSpPr/>
      </dsp:nvSpPr>
      <dsp:spPr>
        <a:xfrm>
          <a:off x="0" y="0"/>
          <a:ext cx="8626484" cy="1280684"/>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kern="1200" dirty="0" smtClean="0">
              <a:latin typeface="Arial" panose="020B0604020202020204" pitchFamily="34" charset="0"/>
              <a:cs typeface="Arial" panose="020B0604020202020204" pitchFamily="34" charset="0"/>
            </a:rPr>
            <a:t>Δημιουργώ ζεστό και υποστηρικτικό κλίμα</a:t>
          </a:r>
          <a:endParaRPr lang="en-US" sz="2800" kern="1200" dirty="0">
            <a:latin typeface="Arial" panose="020B0604020202020204" pitchFamily="34" charset="0"/>
            <a:cs typeface="Arial" panose="020B0604020202020204" pitchFamily="34" charset="0"/>
          </a:endParaRPr>
        </a:p>
      </dsp:txBody>
      <dsp:txXfrm>
        <a:off x="37510" y="37510"/>
        <a:ext cx="7136308" cy="1205664"/>
      </dsp:txXfrm>
    </dsp:sp>
    <dsp:sp modelId="{A0CE97DE-965B-4027-BD0F-3F5BD0F14EF2}">
      <dsp:nvSpPr>
        <dsp:cNvPr id="0" name=""/>
        <dsp:cNvSpPr/>
      </dsp:nvSpPr>
      <dsp:spPr>
        <a:xfrm>
          <a:off x="722468" y="1513535"/>
          <a:ext cx="8626484" cy="1280684"/>
        </a:xfrm>
        <a:prstGeom prst="roundRect">
          <a:avLst>
            <a:gd name="adj" fmla="val 10000"/>
          </a:avLst>
        </a:prstGeom>
        <a:solidFill>
          <a:schemeClr val="accent2">
            <a:hueOff val="-6459016"/>
            <a:satOff val="7446"/>
            <a:lumOff val="248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b="0" i="0" kern="1200" dirty="0" smtClean="0">
              <a:latin typeface="Arial" panose="020B0604020202020204" pitchFamily="34" charset="0"/>
              <a:cs typeface="Arial" panose="020B0604020202020204" pitchFamily="34" charset="0"/>
            </a:rPr>
            <a:t>Επιτρέπω την έκφραση συναισθημάτων, αποδέχομαι</a:t>
          </a:r>
        </a:p>
      </dsp:txBody>
      <dsp:txXfrm>
        <a:off x="759978" y="1551045"/>
        <a:ext cx="6996552" cy="1205664"/>
      </dsp:txXfrm>
    </dsp:sp>
    <dsp:sp modelId="{8311A946-4219-49CA-B8C1-2166484C63B7}">
      <dsp:nvSpPr>
        <dsp:cNvPr id="0" name=""/>
        <dsp:cNvSpPr/>
      </dsp:nvSpPr>
      <dsp:spPr>
        <a:xfrm>
          <a:off x="1434153" y="3027071"/>
          <a:ext cx="8626484" cy="1280684"/>
        </a:xfrm>
        <a:prstGeom prst="roundRect">
          <a:avLst>
            <a:gd name="adj" fmla="val 10000"/>
          </a:avLst>
        </a:prstGeom>
        <a:solidFill>
          <a:schemeClr val="accent2">
            <a:hueOff val="-12918031"/>
            <a:satOff val="14892"/>
            <a:lumOff val="496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b="0" i="0" kern="1200" dirty="0" smtClean="0">
              <a:latin typeface="Arial" panose="020B0604020202020204" pitchFamily="34" charset="0"/>
              <a:cs typeface="Arial" panose="020B0604020202020204" pitchFamily="34" charset="0"/>
            </a:rPr>
            <a:t>Εξετάζω την κατάσταση και ρωτώ με ευαισθησία</a:t>
          </a:r>
        </a:p>
      </dsp:txBody>
      <dsp:txXfrm>
        <a:off x="1471663" y="3064581"/>
        <a:ext cx="7007335" cy="1205664"/>
      </dsp:txXfrm>
    </dsp:sp>
    <dsp:sp modelId="{692B4CC7-DA2B-4398-8E07-7E0576E03085}">
      <dsp:nvSpPr>
        <dsp:cNvPr id="0" name=""/>
        <dsp:cNvSpPr/>
      </dsp:nvSpPr>
      <dsp:spPr>
        <a:xfrm>
          <a:off x="2156621" y="4540606"/>
          <a:ext cx="8626484" cy="1280684"/>
        </a:xfrm>
        <a:prstGeom prst="roundRect">
          <a:avLst>
            <a:gd name="adj" fmla="val 10000"/>
          </a:avLst>
        </a:prstGeom>
        <a:solidFill>
          <a:schemeClr val="accent2">
            <a:hueOff val="-19377047"/>
            <a:satOff val="22338"/>
            <a:lumOff val="745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b="0" i="0" kern="1200" dirty="0" smtClean="0">
              <a:latin typeface="Arial" panose="020B0604020202020204" pitchFamily="34" charset="0"/>
              <a:cs typeface="Arial" panose="020B0604020202020204" pitchFamily="34" charset="0"/>
            </a:rPr>
            <a:t>Συνδιαλέγομαι το επόμενο βήμα: «Τι θέλεις να κάνεις;» «Πώς μπορώ να βοηθήσω;»</a:t>
          </a:r>
        </a:p>
      </dsp:txBody>
      <dsp:txXfrm>
        <a:off x="2194131" y="4578116"/>
        <a:ext cx="6996552" cy="1205664"/>
      </dsp:txXfrm>
    </dsp:sp>
    <dsp:sp modelId="{3DA1A44B-820B-4931-A0EF-49CD48B50880}">
      <dsp:nvSpPr>
        <dsp:cNvPr id="0" name=""/>
        <dsp:cNvSpPr/>
      </dsp:nvSpPr>
      <dsp:spPr>
        <a:xfrm>
          <a:off x="7794040" y="980887"/>
          <a:ext cx="832444" cy="832444"/>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7981340" y="980887"/>
        <a:ext cx="457844" cy="626414"/>
      </dsp:txXfrm>
    </dsp:sp>
    <dsp:sp modelId="{46A490DE-73E6-445A-93EF-2FFAE26DFB62}">
      <dsp:nvSpPr>
        <dsp:cNvPr id="0" name=""/>
        <dsp:cNvSpPr/>
      </dsp:nvSpPr>
      <dsp:spPr>
        <a:xfrm>
          <a:off x="8516508" y="2494423"/>
          <a:ext cx="832444" cy="832444"/>
        </a:xfrm>
        <a:prstGeom prst="downArrow">
          <a:avLst>
            <a:gd name="adj1" fmla="val 55000"/>
            <a:gd name="adj2" fmla="val 45000"/>
          </a:avLst>
        </a:prstGeom>
        <a:solidFill>
          <a:schemeClr val="accent2">
            <a:tint val="40000"/>
            <a:alpha val="90000"/>
            <a:hueOff val="-10149090"/>
            <a:satOff val="16263"/>
            <a:lumOff val="1358"/>
            <a:alphaOff val="0"/>
          </a:schemeClr>
        </a:solidFill>
        <a:ln w="19050" cap="rnd" cmpd="sng" algn="ctr">
          <a:solidFill>
            <a:schemeClr val="accent2">
              <a:tint val="40000"/>
              <a:alpha val="90000"/>
              <a:hueOff val="-10149090"/>
              <a:satOff val="16263"/>
              <a:lumOff val="1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8703808" y="2494423"/>
        <a:ext cx="457844" cy="626414"/>
      </dsp:txXfrm>
    </dsp:sp>
    <dsp:sp modelId="{3D94A40F-4992-47F4-A686-0638F3756CD2}">
      <dsp:nvSpPr>
        <dsp:cNvPr id="0" name=""/>
        <dsp:cNvSpPr/>
      </dsp:nvSpPr>
      <dsp:spPr>
        <a:xfrm>
          <a:off x="9228193" y="4007958"/>
          <a:ext cx="832444" cy="832444"/>
        </a:xfrm>
        <a:prstGeom prst="downArrow">
          <a:avLst>
            <a:gd name="adj1" fmla="val 55000"/>
            <a:gd name="adj2" fmla="val 45000"/>
          </a:avLst>
        </a:prstGeom>
        <a:solidFill>
          <a:schemeClr val="accent2">
            <a:tint val="40000"/>
            <a:alpha val="90000"/>
            <a:hueOff val="-20298181"/>
            <a:satOff val="32527"/>
            <a:lumOff val="2716"/>
            <a:alphaOff val="0"/>
          </a:schemeClr>
        </a:solidFill>
        <a:ln w="19050" cap="rnd" cmpd="sng" algn="ctr">
          <a:solidFill>
            <a:schemeClr val="accent2">
              <a:tint val="40000"/>
              <a:alpha val="90000"/>
              <a:hueOff val="-20298181"/>
              <a:satOff val="32527"/>
              <a:lumOff val="271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l-GR" sz="3600" kern="1200"/>
        </a:p>
      </dsp:txBody>
      <dsp:txXfrm>
        <a:off x="9415493" y="4007958"/>
        <a:ext cx="457844" cy="6264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BE185-BDAA-4179-B3C0-F0D3F6403B98}">
      <dsp:nvSpPr>
        <dsp:cNvPr id="0" name=""/>
        <dsp:cNvSpPr/>
      </dsp:nvSpPr>
      <dsp:spPr>
        <a:xfrm>
          <a:off x="0" y="93057"/>
          <a:ext cx="3005666" cy="1803399"/>
        </a:xfrm>
        <a:prstGeom prst="rect">
          <a:avLst/>
        </a:prstGeom>
        <a:solidFill>
          <a:srgbClr val="00B0F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solidFill>
                <a:schemeClr val="tx1"/>
              </a:solidFill>
              <a:latin typeface="Arial" panose="020B0604020202020204" pitchFamily="34" charset="0"/>
              <a:cs typeface="Arial" panose="020B0604020202020204" pitchFamily="34" charset="0"/>
            </a:rPr>
            <a:t>Η κριτική</a:t>
          </a:r>
          <a:endParaRPr lang="en-US" sz="4000" kern="1200" dirty="0">
            <a:solidFill>
              <a:schemeClr val="tx1"/>
            </a:solidFill>
          </a:endParaRPr>
        </a:p>
      </dsp:txBody>
      <dsp:txXfrm>
        <a:off x="0" y="93057"/>
        <a:ext cx="3005666" cy="1803399"/>
      </dsp:txXfrm>
    </dsp:sp>
    <dsp:sp modelId="{977CF8AB-69CF-4349-BE5B-A607DF6D5905}">
      <dsp:nvSpPr>
        <dsp:cNvPr id="0" name=""/>
        <dsp:cNvSpPr/>
      </dsp:nvSpPr>
      <dsp:spPr>
        <a:xfrm>
          <a:off x="3306233" y="93057"/>
          <a:ext cx="3005666" cy="1803399"/>
        </a:xfrm>
        <a:prstGeom prst="rect">
          <a:avLst/>
        </a:prstGeom>
        <a:solidFill>
          <a:srgbClr val="00FF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solidFill>
                <a:schemeClr val="tx1"/>
              </a:solidFill>
              <a:latin typeface="Arial" panose="020B0604020202020204" pitchFamily="34" charset="0"/>
              <a:cs typeface="Arial" panose="020B0604020202020204" pitchFamily="34" charset="0"/>
            </a:rPr>
            <a:t>Οι συμβουλές</a:t>
          </a:r>
          <a:endParaRPr lang="en-US" sz="4000" kern="1200" dirty="0">
            <a:solidFill>
              <a:schemeClr val="tx1"/>
            </a:solidFill>
          </a:endParaRPr>
        </a:p>
      </dsp:txBody>
      <dsp:txXfrm>
        <a:off x="3306233" y="93057"/>
        <a:ext cx="3005666" cy="1803399"/>
      </dsp:txXfrm>
    </dsp:sp>
    <dsp:sp modelId="{3A69A9D6-4BAF-427D-A62A-D79202EE6A4B}">
      <dsp:nvSpPr>
        <dsp:cNvPr id="0" name=""/>
        <dsp:cNvSpPr/>
      </dsp:nvSpPr>
      <dsp:spPr>
        <a:xfrm>
          <a:off x="6612466" y="93057"/>
          <a:ext cx="3005666" cy="1803399"/>
        </a:xfrm>
        <a:prstGeom prst="rect">
          <a:avLst/>
        </a:prstGeom>
        <a:solidFill>
          <a:srgbClr val="00B05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solidFill>
                <a:schemeClr val="tx1"/>
              </a:solidFill>
              <a:latin typeface="Arial" panose="020B0604020202020204" pitchFamily="34" charset="0"/>
              <a:cs typeface="Arial" panose="020B0604020202020204" pitchFamily="34" charset="0"/>
            </a:rPr>
            <a:t>Οι απειλές</a:t>
          </a:r>
          <a:endParaRPr lang="en-US" sz="4000" kern="1200" dirty="0">
            <a:solidFill>
              <a:schemeClr val="tx1"/>
            </a:solidFill>
          </a:endParaRPr>
        </a:p>
      </dsp:txBody>
      <dsp:txXfrm>
        <a:off x="6612466" y="93057"/>
        <a:ext cx="3005666" cy="1803399"/>
      </dsp:txXfrm>
    </dsp:sp>
    <dsp:sp modelId="{118BAB25-7208-4F9E-B8D0-AAA8ADBBB4D7}">
      <dsp:nvSpPr>
        <dsp:cNvPr id="0" name=""/>
        <dsp:cNvSpPr/>
      </dsp:nvSpPr>
      <dsp:spPr>
        <a:xfrm>
          <a:off x="0" y="2197024"/>
          <a:ext cx="3005666" cy="1803399"/>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solidFill>
                <a:schemeClr val="tx1"/>
              </a:solidFill>
              <a:latin typeface="Arial" panose="020B0604020202020204" pitchFamily="34" charset="0"/>
              <a:cs typeface="Arial" panose="020B0604020202020204" pitchFamily="34" charset="0"/>
            </a:rPr>
            <a:t>Οι διαγνώσεις</a:t>
          </a:r>
          <a:endParaRPr lang="en-US" sz="4000" kern="1200" dirty="0">
            <a:solidFill>
              <a:schemeClr val="tx1"/>
            </a:solidFill>
          </a:endParaRPr>
        </a:p>
      </dsp:txBody>
      <dsp:txXfrm>
        <a:off x="0" y="2197024"/>
        <a:ext cx="3005666" cy="1803399"/>
      </dsp:txXfrm>
    </dsp:sp>
    <dsp:sp modelId="{D129DDAF-D723-4AA6-B29F-E2081ED94719}">
      <dsp:nvSpPr>
        <dsp:cNvPr id="0" name=""/>
        <dsp:cNvSpPr/>
      </dsp:nvSpPr>
      <dsp:spPr>
        <a:xfrm>
          <a:off x="3306233" y="2197024"/>
          <a:ext cx="3005666" cy="1803399"/>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solidFill>
                <a:schemeClr val="tx1"/>
              </a:solidFill>
              <a:latin typeface="Arial" panose="020B0604020202020204" pitchFamily="34" charset="0"/>
              <a:cs typeface="Arial" panose="020B0604020202020204" pitchFamily="34" charset="0"/>
            </a:rPr>
            <a:t>Τα ηθικά διδάγματα</a:t>
          </a:r>
          <a:endParaRPr lang="en-US" sz="4000" kern="1200" dirty="0">
            <a:solidFill>
              <a:schemeClr val="tx1"/>
            </a:solidFill>
          </a:endParaRPr>
        </a:p>
      </dsp:txBody>
      <dsp:txXfrm>
        <a:off x="3306233" y="2197024"/>
        <a:ext cx="3005666" cy="1803399"/>
      </dsp:txXfrm>
    </dsp:sp>
    <dsp:sp modelId="{BACFCD7A-D134-4AE4-892D-8EB6116E253A}">
      <dsp:nvSpPr>
        <dsp:cNvPr id="0" name=""/>
        <dsp:cNvSpPr/>
      </dsp:nvSpPr>
      <dsp:spPr>
        <a:xfrm>
          <a:off x="6612466" y="2197024"/>
          <a:ext cx="3005666" cy="1803399"/>
        </a:xfrm>
        <a:prstGeom prst="rect">
          <a:avLst/>
        </a:prstGeom>
        <a:solidFill>
          <a:schemeClr val="accent1">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solidFill>
                <a:schemeClr val="tx1"/>
              </a:solidFill>
            </a:rPr>
            <a:t>Η έλλειψη αμεσότητας</a:t>
          </a:r>
          <a:endParaRPr lang="en-US" sz="4000" kern="1200" dirty="0">
            <a:solidFill>
              <a:schemeClr val="tx1"/>
            </a:solidFill>
          </a:endParaRPr>
        </a:p>
      </dsp:txBody>
      <dsp:txXfrm>
        <a:off x="6612466" y="2197024"/>
        <a:ext cx="3005666" cy="1803399"/>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388173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3110901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103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3080492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652691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69583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804495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2401616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4204085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A959261-C3F9-47C3-8A87-F3D48219C473}" type="datetimeFigureOut">
              <a:rPr lang="el-GR" smtClean="0"/>
              <a:t>2/3/2026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1688975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9261-C3F9-47C3-8A87-F3D48219C473}" type="datetimeFigureOut">
              <a:rPr lang="el-GR" smtClean="0"/>
              <a:t>2/3/2026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2073177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CA959261-C3F9-47C3-8A87-F3D48219C473}" type="datetimeFigureOut">
              <a:rPr lang="el-GR" smtClean="0"/>
              <a:t>2/3/2026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3411739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CA959261-C3F9-47C3-8A87-F3D48219C473}" type="datetimeFigureOut">
              <a:rPr lang="el-GR" smtClean="0"/>
              <a:t>2/3/2026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742250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959261-C3F9-47C3-8A87-F3D48219C473}" type="datetimeFigureOut">
              <a:rPr lang="el-GR" smtClean="0"/>
              <a:t>2/3/2026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1983518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CA959261-C3F9-47C3-8A87-F3D48219C473}" type="datetimeFigureOut">
              <a:rPr lang="el-GR" smtClean="0"/>
              <a:t>2/3/2026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677708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CA959261-C3F9-47C3-8A87-F3D48219C473}" type="datetimeFigureOut">
              <a:rPr lang="el-GR" smtClean="0"/>
              <a:t>2/3/2026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F909FFE-CF4C-4474-A4B3-5A7185950AFC}" type="slidenum">
              <a:rPr lang="el-GR" smtClean="0"/>
              <a:t>‹#›</a:t>
            </a:fld>
            <a:endParaRPr lang="el-GR"/>
          </a:p>
        </p:txBody>
      </p:sp>
    </p:spTree>
    <p:extLst>
      <p:ext uri="{BB962C8B-B14F-4D97-AF65-F5344CB8AC3E}">
        <p14:creationId xmlns:p14="http://schemas.microsoft.com/office/powerpoint/2010/main" val="320626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A959261-C3F9-47C3-8A87-F3D48219C473}" type="datetimeFigureOut">
              <a:rPr lang="el-GR" smtClean="0"/>
              <a:t>2/3/2026</a:t>
            </a:fld>
            <a:endParaRPr lang="el-G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FF909FFE-CF4C-4474-A4B3-5A7185950AFC}" type="slidenum">
              <a:rPr lang="el-GR" smtClean="0"/>
              <a:t>‹#›</a:t>
            </a:fld>
            <a:endParaRPr lang="el-GR"/>
          </a:p>
        </p:txBody>
      </p:sp>
    </p:spTree>
    <p:extLst>
      <p:ext uri="{BB962C8B-B14F-4D97-AF65-F5344CB8AC3E}">
        <p14:creationId xmlns:p14="http://schemas.microsoft.com/office/powerpoint/2010/main" val="117031107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CC19432B-7272-3D89-8FCA-8BAB3E96ECA3}"/>
              </a:ext>
            </a:extLst>
          </p:cNvPr>
          <p:cNvPicPr>
            <a:picLocks noChangeAspect="1"/>
          </p:cNvPicPr>
          <p:nvPr/>
        </p:nvPicPr>
        <p:blipFill rotWithShape="1">
          <a:blip r:embed="rId2">
            <a:duotone>
              <a:prstClr val="black"/>
              <a:prstClr val="white"/>
            </a:duotone>
          </a:blip>
          <a:srcRect l="19342" r="11009" b="-2"/>
          <a:stretch/>
        </p:blipFill>
        <p:spPr>
          <a:xfrm>
            <a:off x="5086350" y="-1"/>
            <a:ext cx="7102474" cy="6858001"/>
          </a:xfrm>
          <a:custGeom>
            <a:avLst/>
            <a:gdLst/>
            <a:ahLst/>
            <a:cxnLst/>
            <a:rect l="l" t="t" r="r" b="b"/>
            <a:pathLst>
              <a:path w="7102474" h="6858001">
                <a:moveTo>
                  <a:pt x="417180" y="0"/>
                </a:moveTo>
                <a:lnTo>
                  <a:pt x="7102474" y="0"/>
                </a:lnTo>
                <a:lnTo>
                  <a:pt x="7102474" y="6858001"/>
                </a:lnTo>
                <a:lnTo>
                  <a:pt x="65002" y="6858001"/>
                </a:lnTo>
                <a:lnTo>
                  <a:pt x="1840421" y="4521201"/>
                </a:lnTo>
                <a:close/>
                <a:moveTo>
                  <a:pt x="0" y="0"/>
                </a:moveTo>
                <a:lnTo>
                  <a:pt x="417180" y="0"/>
                </a:lnTo>
                <a:lnTo>
                  <a:pt x="0" y="447"/>
                </a:lnTo>
                <a:close/>
              </a:path>
            </a:pathLst>
          </a:custGeom>
        </p:spPr>
      </p:pic>
      <p:sp>
        <p:nvSpPr>
          <p:cNvPr id="2" name="Τίτλος 1">
            <a:extLst>
              <a:ext uri="{FF2B5EF4-FFF2-40B4-BE49-F238E27FC236}">
                <a16:creationId xmlns="" xmlns:a16="http://schemas.microsoft.com/office/drawing/2014/main" id="{666A5436-F578-FF70-0F31-7EAE7E3F6DFB}"/>
              </a:ext>
            </a:extLst>
          </p:cNvPr>
          <p:cNvSpPr>
            <a:spLocks noGrp="1"/>
          </p:cNvSpPr>
          <p:nvPr>
            <p:ph type="ctrTitle"/>
          </p:nvPr>
        </p:nvSpPr>
        <p:spPr>
          <a:xfrm>
            <a:off x="667037" y="678907"/>
            <a:ext cx="5123515" cy="2369093"/>
          </a:xfrm>
        </p:spPr>
        <p:txBody>
          <a:bodyPr>
            <a:noAutofit/>
          </a:bodyPr>
          <a:lstStyle/>
          <a:p>
            <a:pPr algn="ctr">
              <a:lnSpc>
                <a:spcPct val="90000"/>
              </a:lnSpc>
            </a:pPr>
            <a:r>
              <a:rPr lang="el-GR" sz="3400" b="1" dirty="0" smtClean="0">
                <a:latin typeface="Arial" panose="020B0604020202020204" pitchFamily="34" charset="0"/>
                <a:cs typeface="Arial" panose="020B0604020202020204" pitchFamily="34" charset="0"/>
              </a:rPr>
              <a:t>Μεθοδολογία Γενικής Κοινωνικής Εργασίας</a:t>
            </a:r>
            <a:endParaRPr lang="el-GR" sz="3400" b="1" dirty="0">
              <a:latin typeface="Arial" panose="020B0604020202020204" pitchFamily="34" charset="0"/>
              <a:cs typeface="Arial" panose="020B0604020202020204" pitchFamily="34" charset="0"/>
            </a:endParaRPr>
          </a:p>
        </p:txBody>
      </p:sp>
      <p:sp>
        <p:nvSpPr>
          <p:cNvPr id="3" name="Υπότιτλος 2">
            <a:extLst>
              <a:ext uri="{FF2B5EF4-FFF2-40B4-BE49-F238E27FC236}">
                <a16:creationId xmlns="" xmlns:a16="http://schemas.microsoft.com/office/drawing/2014/main" id="{57FBD5FB-0760-1F32-6DA8-A5E82791FC50}"/>
              </a:ext>
            </a:extLst>
          </p:cNvPr>
          <p:cNvSpPr>
            <a:spLocks noGrp="1"/>
          </p:cNvSpPr>
          <p:nvPr>
            <p:ph type="subTitle" idx="1"/>
          </p:nvPr>
        </p:nvSpPr>
        <p:spPr>
          <a:xfrm>
            <a:off x="677335" y="4050831"/>
            <a:ext cx="5113217" cy="1675595"/>
          </a:xfrm>
        </p:spPr>
        <p:txBody>
          <a:bodyPr>
            <a:normAutofit/>
          </a:bodyPr>
          <a:lstStyle/>
          <a:p>
            <a:pPr algn="l">
              <a:lnSpc>
                <a:spcPct val="90000"/>
              </a:lnSpc>
            </a:pPr>
            <a:r>
              <a:rPr lang="el-GR" sz="2400" dirty="0" smtClean="0"/>
              <a:t>Διδάσκουσα: Όλγα </a:t>
            </a:r>
            <a:r>
              <a:rPr lang="el-GR" sz="2400" dirty="0" smtClean="0">
                <a:latin typeface="Arial" panose="020B0604020202020204" pitchFamily="34" charset="0"/>
                <a:cs typeface="Arial" panose="020B0604020202020204" pitchFamily="34" charset="0"/>
              </a:rPr>
              <a:t>Κατσιάνη</a:t>
            </a:r>
            <a:r>
              <a:rPr lang="el-GR" sz="2400" dirty="0" smtClean="0"/>
              <a:t>, Επίκουρη Καθηγήτρια</a:t>
            </a:r>
            <a:endParaRPr lang="el-GR" sz="2400" dirty="0"/>
          </a:p>
        </p:txBody>
      </p:sp>
      <p:cxnSp>
        <p:nvCxnSpPr>
          <p:cNvPr id="9" name="Straight Connector 8">
            <a:extLst>
              <a:ext uri="{FF2B5EF4-FFF2-40B4-BE49-F238E27FC236}">
                <a16:creationId xmlns="" xmlns:a16="http://schemas.microsoft.com/office/drawing/2014/main" id="{A3D2D849-17D8-45A4-9FB8-B955CD22BD4B}"/>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 xmlns:a16="http://schemas.microsoft.com/office/drawing/2014/main" id="{7A0A4A95-757B-4092-A077-CA7C3ADE493A}"/>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 xmlns:a16="http://schemas.microsoft.com/office/drawing/2014/main" id="{2D2FAE71-B8B1-4745-A59A-A88D3FE483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5" name="Rectangle 25">
            <a:extLst>
              <a:ext uri="{FF2B5EF4-FFF2-40B4-BE49-F238E27FC236}">
                <a16:creationId xmlns="" xmlns:a16="http://schemas.microsoft.com/office/drawing/2014/main" id="{E4C67344-C816-4380-85F7-CCFD7F8BAAB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7" name="Isosceles Triangle 24">
            <a:extLst>
              <a:ext uri="{FF2B5EF4-FFF2-40B4-BE49-F238E27FC236}">
                <a16:creationId xmlns="" xmlns:a16="http://schemas.microsoft.com/office/drawing/2014/main" id="{5A0B04CD-E5BD-4922-BE66-2D5B3A0DEF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9" name="Rectangle 27">
            <a:extLst>
              <a:ext uri="{FF2B5EF4-FFF2-40B4-BE49-F238E27FC236}">
                <a16:creationId xmlns="" xmlns:a16="http://schemas.microsoft.com/office/drawing/2014/main" id="{CF4C9BE8-5C78-476D-9042-ECD8BE635E2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1" name="Rectangle 28">
            <a:extLst>
              <a:ext uri="{FF2B5EF4-FFF2-40B4-BE49-F238E27FC236}">
                <a16:creationId xmlns="" xmlns:a16="http://schemas.microsoft.com/office/drawing/2014/main" id="{7D6A31B3-BF49-4DB2-8306-DD2E4B88976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3" name="Rectangle 29">
            <a:extLst>
              <a:ext uri="{FF2B5EF4-FFF2-40B4-BE49-F238E27FC236}">
                <a16:creationId xmlns="" xmlns:a16="http://schemas.microsoft.com/office/drawing/2014/main" id="{A903E87B-DD97-4095-B106-3218D6AF7F4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5" name="Isosceles Triangle 29">
            <a:extLst>
              <a:ext uri="{FF2B5EF4-FFF2-40B4-BE49-F238E27FC236}">
                <a16:creationId xmlns="" xmlns:a16="http://schemas.microsoft.com/office/drawing/2014/main" id="{954CB26F-45F0-4288-A3B1-32535127B9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2331075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 xmlns:a16="http://schemas.microsoft.com/office/drawing/2014/main" id="{0B5F7E3B-C5F1-40E0-A491-558BAFBC112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43467" y="816638"/>
            <a:ext cx="3367359" cy="5224724"/>
          </a:xfrm>
        </p:spPr>
        <p:txBody>
          <a:bodyPr anchor="ctr">
            <a:normAutofit/>
          </a:bodyPr>
          <a:lstStyle/>
          <a:p>
            <a:pPr algn="ctr"/>
            <a:r>
              <a:rPr lang="el-GR" sz="3300" b="1" dirty="0" smtClean="0">
                <a:latin typeface="Arial" panose="020B0604020202020204" pitchFamily="34" charset="0"/>
                <a:cs typeface="Arial" panose="020B0604020202020204" pitchFamily="34" charset="0"/>
              </a:rPr>
              <a:t>Λεκτική Επικοινωνία</a:t>
            </a:r>
            <a:endParaRPr lang="el-GR" sz="33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4654294" y="816638"/>
            <a:ext cx="6303265" cy="5782282"/>
          </a:xfrm>
        </p:spPr>
        <p:txBody>
          <a:bodyPr anchor="ctr">
            <a:normAutofit/>
          </a:bodyPr>
          <a:lstStyle/>
          <a:p>
            <a:r>
              <a:rPr lang="el-GR" sz="2800" b="1" dirty="0">
                <a:solidFill>
                  <a:schemeClr val="accent1">
                    <a:lumMod val="75000"/>
                  </a:schemeClr>
                </a:solidFill>
                <a:latin typeface="Arial" panose="020B0604020202020204" pitchFamily="34" charset="0"/>
                <a:ea typeface="+mj-ea"/>
                <a:cs typeface="Arial" panose="020B0604020202020204" pitchFamily="34" charset="0"/>
              </a:rPr>
              <a:t>Ανοιχτές Ερωτήσεις:</a:t>
            </a:r>
          </a:p>
          <a:p>
            <a:pPr>
              <a:buFontTx/>
              <a:buChar char="-"/>
            </a:pPr>
            <a:r>
              <a:rPr lang="el-GR" sz="2400" dirty="0" smtClean="0">
                <a:latin typeface="Arial" panose="020B0604020202020204" pitchFamily="34" charset="0"/>
                <a:cs typeface="Arial" panose="020B0604020202020204" pitchFamily="34" charset="0"/>
              </a:rPr>
              <a:t>Απαιτούν επεξηγηματική απάντηση</a:t>
            </a:r>
          </a:p>
          <a:p>
            <a:pPr>
              <a:buFontTx/>
              <a:buChar char="-"/>
            </a:pPr>
            <a:r>
              <a:rPr lang="el-GR" sz="2400" dirty="0" smtClean="0">
                <a:latin typeface="Arial" panose="020B0604020202020204" pitchFamily="34" charset="0"/>
                <a:cs typeface="Arial" panose="020B0604020202020204" pitchFamily="34" charset="0"/>
              </a:rPr>
              <a:t>Επιτρέπουν/ προτρέπουν ελεύθερη απάντηση</a:t>
            </a:r>
          </a:p>
          <a:p>
            <a:pPr>
              <a:buFontTx/>
              <a:buChar char="-"/>
            </a:pPr>
            <a:r>
              <a:rPr lang="el-GR" sz="2400" dirty="0" smtClean="0">
                <a:latin typeface="Arial" panose="020B0604020202020204" pitchFamily="34" charset="0"/>
                <a:cs typeface="Arial" panose="020B0604020202020204" pitchFamily="34" charset="0"/>
              </a:rPr>
              <a:t>Ενθαρρύνουν τη σκέψη</a:t>
            </a:r>
            <a:endParaRPr lang="el-GR" sz="2400" dirty="0">
              <a:latin typeface="Arial" panose="020B0604020202020204" pitchFamily="34" charset="0"/>
              <a:cs typeface="Arial" panose="020B0604020202020204" pitchFamily="34" charset="0"/>
            </a:endParaRPr>
          </a:p>
          <a:p>
            <a:endParaRPr lang="el-GR" sz="2400" dirty="0">
              <a:latin typeface="Arial" panose="020B0604020202020204" pitchFamily="34" charset="0"/>
              <a:cs typeface="Arial" panose="020B0604020202020204" pitchFamily="34" charset="0"/>
            </a:endParaRPr>
          </a:p>
          <a:p>
            <a:r>
              <a:rPr lang="el-GR" sz="2800" b="1" dirty="0">
                <a:solidFill>
                  <a:schemeClr val="accent1">
                    <a:lumMod val="75000"/>
                  </a:schemeClr>
                </a:solidFill>
                <a:latin typeface="Arial" panose="020B0604020202020204" pitchFamily="34" charset="0"/>
                <a:ea typeface="+mj-ea"/>
                <a:cs typeface="Arial" panose="020B0604020202020204" pitchFamily="34" charset="0"/>
              </a:rPr>
              <a:t>Κλειστές Ερωτήσεις:</a:t>
            </a:r>
          </a:p>
          <a:p>
            <a:pPr>
              <a:buFontTx/>
              <a:buChar char="-"/>
            </a:pPr>
            <a:r>
              <a:rPr lang="el-GR" sz="2400" dirty="0" smtClean="0">
                <a:latin typeface="Arial" panose="020B0604020202020204" pitchFamily="34" charset="0"/>
                <a:cs typeface="Arial" panose="020B0604020202020204" pitchFamily="34" charset="0"/>
              </a:rPr>
              <a:t>Περιορίζουν την απάντηση (σε Ναι ή Όχι)</a:t>
            </a:r>
          </a:p>
          <a:p>
            <a:pPr>
              <a:buFontTx/>
              <a:buChar char="-"/>
            </a:pPr>
            <a:r>
              <a:rPr lang="el-GR" sz="2400" dirty="0" smtClean="0">
                <a:latin typeface="Arial" panose="020B0604020202020204" pitchFamily="34" charset="0"/>
                <a:cs typeface="Arial" panose="020B0604020202020204" pitchFamily="34" charset="0"/>
              </a:rPr>
              <a:t>Υπαινίσσονται την απάντηση</a:t>
            </a:r>
          </a:p>
          <a:p>
            <a:pPr>
              <a:buFontTx/>
              <a:buChar char="-"/>
            </a:pPr>
            <a:r>
              <a:rPr lang="el-GR" sz="2400" dirty="0" smtClean="0">
                <a:latin typeface="Arial" panose="020B0604020202020204" pitchFamily="34" charset="0"/>
                <a:cs typeface="Arial" panose="020B0604020202020204" pitchFamily="34" charset="0"/>
              </a:rPr>
              <a:t>Αποθαρρύνουν τη σκέψη</a:t>
            </a:r>
            <a:endParaRPr lang="el-GR" sz="2400"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096624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 xmlns:a16="http://schemas.microsoft.com/office/drawing/2014/main" id="{0B5F7E3B-C5F1-40E0-A491-558BAFBC112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43467" y="816638"/>
            <a:ext cx="3367359" cy="5224724"/>
          </a:xfrm>
        </p:spPr>
        <p:txBody>
          <a:bodyPr anchor="ctr">
            <a:normAutofit/>
          </a:bodyPr>
          <a:lstStyle/>
          <a:p>
            <a:pPr algn="ctr"/>
            <a:r>
              <a:rPr lang="el-GR" sz="3300" b="1" dirty="0" smtClean="0">
                <a:latin typeface="Arial" panose="020B0604020202020204" pitchFamily="34" charset="0"/>
                <a:cs typeface="Arial" panose="020B0604020202020204" pitchFamily="34" charset="0"/>
              </a:rPr>
              <a:t>Μη Λεκτική Επικοινωνία</a:t>
            </a:r>
            <a:endParaRPr lang="el-GR" sz="33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4654294" y="816638"/>
            <a:ext cx="6303265" cy="5782282"/>
          </a:xfrm>
        </p:spPr>
        <p:txBody>
          <a:bodyPr anchor="ctr">
            <a:normAutofit/>
          </a:bodyPr>
          <a:lstStyle/>
          <a:p>
            <a:r>
              <a:rPr lang="el-GR" sz="3200" dirty="0" smtClean="0">
                <a:latin typeface="Arial" panose="020B0604020202020204" pitchFamily="34" charset="0"/>
                <a:cs typeface="Arial" panose="020B0604020202020204" pitchFamily="34" charset="0"/>
              </a:rPr>
              <a:t>Φυσικά χαρακτηριστικά</a:t>
            </a:r>
          </a:p>
          <a:p>
            <a:r>
              <a:rPr lang="el-GR" sz="3200" dirty="0" smtClean="0">
                <a:latin typeface="Arial" panose="020B0604020202020204" pitchFamily="34" charset="0"/>
                <a:cs typeface="Arial" panose="020B0604020202020204" pitchFamily="34" charset="0"/>
              </a:rPr>
              <a:t>Φωνητικά χαρακτηριστικά</a:t>
            </a:r>
          </a:p>
          <a:p>
            <a:r>
              <a:rPr lang="el-GR" sz="3200" dirty="0" smtClean="0">
                <a:latin typeface="Arial" panose="020B0604020202020204" pitchFamily="34" charset="0"/>
                <a:cs typeface="Arial" panose="020B0604020202020204" pitchFamily="34" charset="0"/>
              </a:rPr>
              <a:t>Κινήσεις σώματος</a:t>
            </a:r>
          </a:p>
          <a:p>
            <a:r>
              <a:rPr lang="el-GR" sz="3200" dirty="0" smtClean="0">
                <a:latin typeface="Arial" panose="020B0604020202020204" pitchFamily="34" charset="0"/>
                <a:cs typeface="Arial" panose="020B0604020202020204" pitchFamily="34" charset="0"/>
              </a:rPr>
              <a:t>Πληροφορίες από την αφή</a:t>
            </a:r>
          </a:p>
          <a:p>
            <a:r>
              <a:rPr lang="el-GR" sz="3200" dirty="0" smtClean="0">
                <a:latin typeface="Arial" panose="020B0604020202020204" pitchFamily="34" charset="0"/>
                <a:cs typeface="Arial" panose="020B0604020202020204" pitchFamily="34" charset="0"/>
              </a:rPr>
              <a:t>Χώρος, τόπος, χρόνος </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9759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 xmlns:a16="http://schemas.microsoft.com/office/drawing/2014/main" id="{6B12A80B-A0EB-00C0-BC77-C90924EFAE1F}"/>
              </a:ext>
            </a:extLst>
          </p:cNvPr>
          <p:cNvSpPr>
            <a:spLocks noGrp="1"/>
          </p:cNvSpPr>
          <p:nvPr>
            <p:ph idx="1"/>
          </p:nvPr>
        </p:nvSpPr>
        <p:spPr>
          <a:xfrm>
            <a:off x="435460" y="1281143"/>
            <a:ext cx="10583059" cy="5176123"/>
          </a:xfrm>
        </p:spPr>
        <p:txBody>
          <a:bodyPr>
            <a:normAutofit/>
          </a:bodyPr>
          <a:lstStyle/>
          <a:p>
            <a:r>
              <a:rPr lang="el-GR" sz="3200" dirty="0" smtClean="0">
                <a:latin typeface="Arial" panose="020B0604020202020204" pitchFamily="34" charset="0"/>
                <a:cs typeface="Arial" panose="020B0604020202020204" pitchFamily="34" charset="0"/>
              </a:rPr>
              <a:t>Η σημασία της μη λεκτικής επικοινωνίας αποδεικνύεται από το γεγονός ότι μηνύματα που αφορούν συναισθήματα &amp; στάσεις προέρχονται μόνο κατά</a:t>
            </a:r>
          </a:p>
          <a:p>
            <a:pPr marL="0" indent="0">
              <a:buNone/>
            </a:pPr>
            <a:endParaRPr lang="el-GR" sz="3200" dirty="0">
              <a:latin typeface="Arial" panose="020B0604020202020204" pitchFamily="34" charset="0"/>
              <a:cs typeface="Arial" panose="020B0604020202020204" pitchFamily="34" charset="0"/>
            </a:endParaRPr>
          </a:p>
          <a:p>
            <a:pPr>
              <a:buFont typeface="Arial" panose="020B0604020202020204" pitchFamily="34" charset="0"/>
              <a:buChar char="•"/>
            </a:pPr>
            <a:r>
              <a:rPr lang="el-GR" sz="3200" dirty="0" smtClean="0">
                <a:latin typeface="Arial" panose="020B0604020202020204" pitchFamily="34" charset="0"/>
                <a:cs typeface="Arial" panose="020B0604020202020204" pitchFamily="34" charset="0"/>
              </a:rPr>
              <a:t>7% από λέξεις</a:t>
            </a:r>
          </a:p>
          <a:p>
            <a:pPr>
              <a:buFont typeface="Arial" panose="020B0604020202020204" pitchFamily="34" charset="0"/>
              <a:buChar char="•"/>
            </a:pPr>
            <a:r>
              <a:rPr lang="el-GR" sz="3200" dirty="0" smtClean="0">
                <a:latin typeface="Arial" panose="020B0604020202020204" pitchFamily="34" charset="0"/>
                <a:cs typeface="Arial" panose="020B0604020202020204" pitchFamily="34" charset="0"/>
              </a:rPr>
              <a:t>38% από τη φωνή (ύφος)</a:t>
            </a:r>
          </a:p>
          <a:p>
            <a:pPr>
              <a:buFont typeface="Arial" panose="020B0604020202020204" pitchFamily="34" charset="0"/>
              <a:buChar char="•"/>
            </a:pPr>
            <a:r>
              <a:rPr lang="el-GR" sz="3200" dirty="0" smtClean="0">
                <a:latin typeface="Arial" panose="020B0604020202020204" pitchFamily="34" charset="0"/>
                <a:cs typeface="Arial" panose="020B0604020202020204" pitchFamily="34" charset="0"/>
              </a:rPr>
              <a:t>55% από τη γλώσσα του σώματος και τις εκφράσεις του προσώπου</a:t>
            </a:r>
            <a:endParaRPr lang="el-GR" sz="3200" dirty="0">
              <a:latin typeface="Arial" panose="020B0604020202020204" pitchFamily="34" charset="0"/>
              <a:cs typeface="Arial" panose="020B0604020202020204" pitchFamily="34" charset="0"/>
            </a:endParaRPr>
          </a:p>
        </p:txBody>
      </p:sp>
      <p:sp>
        <p:nvSpPr>
          <p:cNvPr id="2" name="TextBox 1"/>
          <p:cNvSpPr txBox="1"/>
          <p:nvPr/>
        </p:nvSpPr>
        <p:spPr>
          <a:xfrm>
            <a:off x="2103120" y="365760"/>
            <a:ext cx="6126480" cy="584775"/>
          </a:xfrm>
          <a:prstGeom prst="rect">
            <a:avLst/>
          </a:prstGeom>
          <a:noFill/>
        </p:spPr>
        <p:txBody>
          <a:bodyPr wrap="square" rtlCol="0">
            <a:spAutoFit/>
          </a:bodyPr>
          <a:lstStyle/>
          <a:p>
            <a:pPr algn="ctr"/>
            <a:r>
              <a:rPr lang="el-GR" sz="3200" dirty="0" smtClean="0">
                <a:solidFill>
                  <a:schemeClr val="accent1">
                    <a:lumMod val="75000"/>
                  </a:schemeClr>
                </a:solidFill>
                <a:latin typeface="Arial" panose="020B0604020202020204" pitchFamily="34" charset="0"/>
                <a:cs typeface="Arial" panose="020B0604020202020204" pitchFamily="34" charset="0"/>
              </a:rPr>
              <a:t>Μη λεκτική επικοινωνία</a:t>
            </a:r>
            <a:endParaRPr lang="el-GR" sz="32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5632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 xmlns:a16="http://schemas.microsoft.com/office/drawing/2014/main" id="{0B5F7E3B-C5F1-40E0-A491-558BAFBC112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43467" y="816638"/>
            <a:ext cx="3367359" cy="5224724"/>
          </a:xfrm>
        </p:spPr>
        <p:txBody>
          <a:bodyPr anchor="ctr">
            <a:normAutofit/>
          </a:bodyPr>
          <a:lstStyle/>
          <a:p>
            <a:pPr algn="ctr"/>
            <a:r>
              <a:rPr lang="el-GR" sz="3300" b="1" dirty="0" smtClean="0">
                <a:latin typeface="Arial" panose="020B0604020202020204" pitchFamily="34" charset="0"/>
                <a:cs typeface="Arial" panose="020B0604020202020204" pitchFamily="34" charset="0"/>
              </a:rPr>
              <a:t>Πρόσωπο</a:t>
            </a:r>
            <a:endParaRPr lang="el-GR" sz="33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4654294" y="816638"/>
            <a:ext cx="6303265" cy="5782282"/>
          </a:xfrm>
        </p:spPr>
        <p:txBody>
          <a:bodyPr anchor="ctr">
            <a:normAutofit/>
          </a:bodyPr>
          <a:lstStyle/>
          <a:p>
            <a:r>
              <a:rPr lang="el-GR" sz="3200" dirty="0" smtClean="0">
                <a:latin typeface="Arial" panose="020B0604020202020204" pitchFamily="34" charset="0"/>
                <a:cs typeface="Arial" panose="020B0604020202020204" pitchFamily="34" charset="0"/>
              </a:rPr>
              <a:t>Είναι το πιο εκφραστικό μέρος του σώματος. </a:t>
            </a:r>
          </a:p>
          <a:p>
            <a:r>
              <a:rPr lang="el-GR" sz="3200" dirty="0" smtClean="0">
                <a:latin typeface="Arial" panose="020B0604020202020204" pitchFamily="34" charset="0"/>
                <a:cs typeface="Arial" panose="020B0604020202020204" pitchFamily="34" charset="0"/>
              </a:rPr>
              <a:t>80% των μη λεκτικών μηνυμάτων μεταδίδονται από το πρόσωπο. </a:t>
            </a:r>
          </a:p>
          <a:p>
            <a:r>
              <a:rPr lang="el-GR" sz="3200" dirty="0" smtClean="0">
                <a:latin typeface="Arial" panose="020B0604020202020204" pitchFamily="34" charset="0"/>
                <a:cs typeface="Arial" panose="020B0604020202020204" pitchFamily="34" charset="0"/>
              </a:rPr>
              <a:t>Τρίγωνο μέτωπο/φρύδια-μάτια-μύτη/στόμα</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3549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14219" y="0"/>
            <a:ext cx="8557722" cy="899160"/>
          </a:xfrm>
        </p:spPr>
        <p:txBody>
          <a:bodyPr/>
          <a:lstStyle/>
          <a:p>
            <a:pPr algn="ctr"/>
            <a:r>
              <a:rPr lang="el-GR" dirty="0" smtClean="0">
                <a:latin typeface="Arial" panose="020B0604020202020204" pitchFamily="34" charset="0"/>
                <a:cs typeface="Arial" panose="020B0604020202020204" pitchFamily="34" charset="0"/>
              </a:rPr>
              <a:t>Στάση σώματος</a:t>
            </a:r>
            <a:endParaRPr lang="el-GR" dirty="0">
              <a:latin typeface="Arial" panose="020B0604020202020204" pitchFamily="34" charset="0"/>
              <a:cs typeface="Arial" panose="020B0604020202020204" pitchFamily="34" charset="0"/>
            </a:endParaRPr>
          </a:p>
        </p:txBody>
      </p:sp>
      <p:sp>
        <p:nvSpPr>
          <p:cNvPr id="3" name="TextBox 2"/>
          <p:cNvSpPr txBox="1"/>
          <p:nvPr/>
        </p:nvSpPr>
        <p:spPr>
          <a:xfrm>
            <a:off x="274320" y="899160"/>
            <a:ext cx="10637520" cy="5521512"/>
          </a:xfrm>
          <a:prstGeom prst="rect">
            <a:avLst/>
          </a:prstGeom>
          <a:noFill/>
        </p:spPr>
        <p:txBody>
          <a:bodyPr wrap="square" rtlCol="0">
            <a:spAutoFit/>
          </a:bodyPr>
          <a:lstStyle/>
          <a:p>
            <a:pPr marL="457200" indent="-457200" algn="just">
              <a:lnSpc>
                <a:spcPct val="90000"/>
              </a:lnSpc>
              <a:buClr>
                <a:schemeClr val="accent1">
                  <a:lumMod val="75000"/>
                </a:schemeClr>
              </a:buClr>
              <a:buFont typeface="Courier New" panose="02070309020205020404" pitchFamily="49" charset="0"/>
              <a:buChar char="o"/>
              <a:defRPr/>
            </a:pPr>
            <a:r>
              <a:rPr lang="el-GR" altLang="en-US" sz="2800" dirty="0">
                <a:latin typeface="Arial" panose="020B0604020202020204" pitchFamily="34" charset="0"/>
                <a:cs typeface="Arial" panose="020B0604020202020204" pitchFamily="34" charset="0"/>
              </a:rPr>
              <a:t>Σφικτά δεμένα χέρια, ταλαντευόμενα πόδια ή πόδια που είναι σε ρυθμό, κοιτώντας ένα ρολόι, ή παίζοντας τύμπανο με τα δάχτυλα τείνουν να μεταβιβάσουν νευρικότητα ή/και ανυπομονησία. </a:t>
            </a:r>
            <a:endParaRPr lang="el-GR" altLang="en-US" sz="2800" dirty="0" smtClean="0">
              <a:latin typeface="Arial" panose="020B0604020202020204" pitchFamily="34" charset="0"/>
              <a:cs typeface="Arial" panose="020B0604020202020204" pitchFamily="34" charset="0"/>
            </a:endParaRPr>
          </a:p>
          <a:p>
            <a:pPr algn="just">
              <a:lnSpc>
                <a:spcPct val="90000"/>
              </a:lnSpc>
              <a:buClr>
                <a:schemeClr val="accent1">
                  <a:lumMod val="75000"/>
                </a:schemeClr>
              </a:buClr>
              <a:defRPr/>
            </a:pPr>
            <a:endParaRPr lang="el-GR" altLang="en-US" sz="2800" dirty="0">
              <a:latin typeface="Arial" panose="020B0604020202020204" pitchFamily="34" charset="0"/>
              <a:cs typeface="Arial" panose="020B0604020202020204" pitchFamily="34" charset="0"/>
            </a:endParaRPr>
          </a:p>
          <a:p>
            <a:pPr marL="457200" indent="-457200" algn="just">
              <a:lnSpc>
                <a:spcPct val="90000"/>
              </a:lnSpc>
              <a:buClr>
                <a:schemeClr val="accent1">
                  <a:lumMod val="75000"/>
                </a:schemeClr>
              </a:buClr>
              <a:buFont typeface="Courier New" panose="02070309020205020404" pitchFamily="49" charset="0"/>
              <a:buChar char="o"/>
              <a:defRPr/>
            </a:pPr>
            <a:r>
              <a:rPr lang="el-GR" altLang="en-US" sz="2800" dirty="0">
                <a:latin typeface="Arial" panose="020B0604020202020204" pitchFamily="34" charset="0"/>
                <a:cs typeface="Arial" panose="020B0604020202020204" pitchFamily="34" charset="0"/>
              </a:rPr>
              <a:t>Γερμένοι σε μια καρέκλα μπορεί να προτείνει κούραση ή έλλειψη ενδιαφέροντος. </a:t>
            </a:r>
            <a:endParaRPr lang="el-GR" altLang="en-US" sz="2800" dirty="0" smtClean="0">
              <a:latin typeface="Arial" panose="020B0604020202020204" pitchFamily="34" charset="0"/>
              <a:cs typeface="Arial" panose="020B0604020202020204" pitchFamily="34" charset="0"/>
            </a:endParaRPr>
          </a:p>
          <a:p>
            <a:pPr marL="457200" indent="-457200" algn="just">
              <a:lnSpc>
                <a:spcPct val="90000"/>
              </a:lnSpc>
              <a:buClr>
                <a:schemeClr val="accent1">
                  <a:lumMod val="75000"/>
                </a:schemeClr>
              </a:buClr>
              <a:buFont typeface="Courier New" panose="02070309020205020404" pitchFamily="49" charset="0"/>
              <a:buChar char="o"/>
              <a:defRPr/>
            </a:pPr>
            <a:endParaRPr lang="el-GR" altLang="en-US" sz="2800" dirty="0">
              <a:latin typeface="Arial" panose="020B0604020202020204" pitchFamily="34" charset="0"/>
              <a:cs typeface="Arial" panose="020B0604020202020204" pitchFamily="34" charset="0"/>
            </a:endParaRPr>
          </a:p>
          <a:p>
            <a:pPr marL="457200" indent="-457200" algn="just">
              <a:lnSpc>
                <a:spcPct val="90000"/>
              </a:lnSpc>
              <a:buClr>
                <a:schemeClr val="accent1">
                  <a:lumMod val="75000"/>
                </a:schemeClr>
              </a:buClr>
              <a:buFont typeface="Courier New" panose="02070309020205020404" pitchFamily="49" charset="0"/>
              <a:buChar char="o"/>
              <a:defRPr/>
            </a:pPr>
            <a:r>
              <a:rPr lang="el-GR" altLang="en-US" sz="2800" dirty="0">
                <a:latin typeface="Arial" panose="020B0604020202020204" pitchFamily="34" charset="0"/>
                <a:cs typeface="Arial" panose="020B0604020202020204" pitchFamily="34" charset="0"/>
              </a:rPr>
              <a:t>Η θέση σώματος μπορεί  να αυξήσει την άνεση &amp; να μειώσει την απειλή που βιώνεται από ένα άλλο πρόσωπο. </a:t>
            </a:r>
            <a:endParaRPr lang="el-GR" altLang="en-US" sz="2800" dirty="0" smtClean="0">
              <a:latin typeface="Arial" panose="020B0604020202020204" pitchFamily="34" charset="0"/>
              <a:cs typeface="Arial" panose="020B0604020202020204" pitchFamily="34" charset="0"/>
            </a:endParaRPr>
          </a:p>
          <a:p>
            <a:pPr algn="just">
              <a:lnSpc>
                <a:spcPct val="90000"/>
              </a:lnSpc>
              <a:buClr>
                <a:schemeClr val="accent1">
                  <a:lumMod val="75000"/>
                </a:schemeClr>
              </a:buClr>
              <a:defRPr/>
            </a:pPr>
            <a:endParaRPr lang="el-GR" altLang="en-US" sz="2800" dirty="0" smtClean="0">
              <a:latin typeface="Arial" panose="020B0604020202020204" pitchFamily="34" charset="0"/>
              <a:cs typeface="Arial" panose="020B0604020202020204" pitchFamily="34" charset="0"/>
            </a:endParaRPr>
          </a:p>
          <a:p>
            <a:pPr marL="457200" indent="-457200" algn="just">
              <a:lnSpc>
                <a:spcPct val="90000"/>
              </a:lnSpc>
              <a:buClr>
                <a:schemeClr val="accent1">
                  <a:lumMod val="75000"/>
                </a:schemeClr>
              </a:buClr>
              <a:buFont typeface="Courier New" panose="02070309020205020404" pitchFamily="49" charset="0"/>
              <a:buChar char="o"/>
              <a:defRPr/>
            </a:pPr>
            <a:r>
              <a:rPr lang="el-GR" altLang="en-US" sz="2800" dirty="0" smtClean="0">
                <a:latin typeface="Arial" panose="020B0604020202020204" pitchFamily="34" charset="0"/>
                <a:cs typeface="Arial" panose="020B0604020202020204" pitchFamily="34" charset="0"/>
              </a:rPr>
              <a:t>Όταν </a:t>
            </a:r>
            <a:r>
              <a:rPr lang="el-GR" altLang="en-US" sz="2800" dirty="0">
                <a:latin typeface="Arial" panose="020B0604020202020204" pitchFamily="34" charset="0"/>
                <a:cs typeface="Arial" panose="020B0604020202020204" pitchFamily="34" charset="0"/>
              </a:rPr>
              <a:t>συνεργάζεσθε με παιδιά, μπορείτε να καθίσετε στο πάτωμα &amp; να μιλήσετε παίζοντας ένα παιχνίδι.</a:t>
            </a:r>
          </a:p>
          <a:p>
            <a:pPr algn="just">
              <a:lnSpc>
                <a:spcPct val="90000"/>
              </a:lnSpc>
              <a:defRPr/>
            </a:pPr>
            <a:endParaRPr lang="el-GR" altLang="en-US" sz="2800" dirty="0"/>
          </a:p>
        </p:txBody>
      </p:sp>
    </p:spTree>
    <p:extLst>
      <p:ext uri="{BB962C8B-B14F-4D97-AF65-F5344CB8AC3E}">
        <p14:creationId xmlns:p14="http://schemas.microsoft.com/office/powerpoint/2010/main" val="3453669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4D7B8F8F-4528-4480-AFA3-A006195F5AA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 xmlns:a16="http://schemas.microsoft.com/office/drawing/2014/main" id="{4F8B2185-AE38-43EA-9FA9-E5378AD730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3" name="Isosceles Triangle 12">
            <a:extLst>
              <a:ext uri="{FF2B5EF4-FFF2-40B4-BE49-F238E27FC236}">
                <a16:creationId xmlns="" xmlns:a16="http://schemas.microsoft.com/office/drawing/2014/main" id="{0D36BD5A-BF22-48CD-8A55-28B19177CE4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aphicFrame>
        <p:nvGraphicFramePr>
          <p:cNvPr id="5" name="Θέση περιεχομένου 2">
            <a:extLst>
              <a:ext uri="{FF2B5EF4-FFF2-40B4-BE49-F238E27FC236}">
                <a16:creationId xmlns="" xmlns:a16="http://schemas.microsoft.com/office/drawing/2014/main" id="{9C137748-9D4F-F761-0B8A-23B8766047A2}"/>
              </a:ext>
            </a:extLst>
          </p:cNvPr>
          <p:cNvGraphicFramePr>
            <a:graphicFrameLocks noGrp="1"/>
          </p:cNvGraphicFramePr>
          <p:nvPr>
            <p:ph idx="1"/>
            <p:extLst>
              <p:ext uri="{D42A27DB-BD31-4B8C-83A1-F6EECF244321}">
                <p14:modId xmlns:p14="http://schemas.microsoft.com/office/powerpoint/2010/main" val="2466457080"/>
              </p:ext>
            </p:extLst>
          </p:nvPr>
        </p:nvGraphicFramePr>
        <p:xfrm>
          <a:off x="842597" y="1036709"/>
          <a:ext cx="10783106" cy="5821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3230880" y="167640"/>
            <a:ext cx="5730240" cy="523220"/>
          </a:xfrm>
          <a:prstGeom prst="rect">
            <a:avLst/>
          </a:prstGeom>
          <a:noFill/>
        </p:spPr>
        <p:txBody>
          <a:bodyPr wrap="square" rtlCol="0">
            <a:spAutoFit/>
          </a:bodyPr>
          <a:lstStyle/>
          <a:p>
            <a:pPr algn="ctr"/>
            <a:r>
              <a:rPr lang="el-GR" sz="2800" dirty="0" smtClean="0">
                <a:latin typeface="Arial" panose="020B0604020202020204" pitchFamily="34" charset="0"/>
                <a:cs typeface="Arial" panose="020B0604020202020204" pitchFamily="34" charset="0"/>
              </a:rPr>
              <a:t>ΑΡΧΗ ΕΝΔΙΑΦΕΡΟΝΤΟΣ</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6811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7">
            <a:extLst>
              <a:ext uri="{FF2B5EF4-FFF2-40B4-BE49-F238E27FC236}">
                <a16:creationId xmlns="" xmlns:a16="http://schemas.microsoft.com/office/drawing/2014/main" id="{E80B86A7-A1EC-475B-9166-88902B033A3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Isosceles Triangle 9">
            <a:extLst>
              <a:ext uri="{FF2B5EF4-FFF2-40B4-BE49-F238E27FC236}">
                <a16:creationId xmlns="" xmlns:a16="http://schemas.microsoft.com/office/drawing/2014/main" id="{C2C29CB1-9F74-4879-A6AF-AEA67B6F1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 xmlns:a16="http://schemas.microsoft.com/office/drawing/2014/main" id="{7C34BA0F-9FAE-C70B-6B12-8FDAFCE2DA40}"/>
              </a:ext>
            </a:extLst>
          </p:cNvPr>
          <p:cNvSpPr>
            <a:spLocks noGrp="1"/>
          </p:cNvSpPr>
          <p:nvPr>
            <p:ph idx="1"/>
          </p:nvPr>
        </p:nvSpPr>
        <p:spPr>
          <a:xfrm>
            <a:off x="655321" y="1327356"/>
            <a:ext cx="10820400" cy="5347764"/>
          </a:xfrm>
        </p:spPr>
        <p:txBody>
          <a:bodyPr>
            <a:noAutofit/>
          </a:bodyPr>
          <a:lstStyle/>
          <a:p>
            <a:r>
              <a:rPr lang="el-GR" sz="2800" dirty="0" smtClean="0">
                <a:highlight>
                  <a:srgbClr val="FFFFFF"/>
                </a:highlight>
                <a:latin typeface="Arial" panose="020B0604020202020204" pitchFamily="34" charset="0"/>
                <a:cs typeface="Arial" panose="020B0604020202020204" pitchFamily="34" charset="0"/>
              </a:rPr>
              <a:t>Οπτική επαφή</a:t>
            </a:r>
          </a:p>
          <a:p>
            <a:r>
              <a:rPr lang="el-GR" sz="2800" dirty="0" smtClean="0">
                <a:highlight>
                  <a:srgbClr val="FFFFFF"/>
                </a:highlight>
                <a:latin typeface="Arial" panose="020B0604020202020204" pitchFamily="34" charset="0"/>
                <a:cs typeface="Arial" panose="020B0604020202020204" pitchFamily="34" charset="0"/>
              </a:rPr>
              <a:t>Παρότρυνση</a:t>
            </a:r>
          </a:p>
          <a:p>
            <a:r>
              <a:rPr lang="el-GR" sz="2800" dirty="0" smtClean="0">
                <a:highlight>
                  <a:srgbClr val="FFFFFF"/>
                </a:highlight>
                <a:latin typeface="Arial" panose="020B0604020202020204" pitchFamily="34" charset="0"/>
                <a:cs typeface="Arial" panose="020B0604020202020204" pitchFamily="34" charset="0"/>
              </a:rPr>
              <a:t>Ενσυναίσθηση</a:t>
            </a:r>
          </a:p>
          <a:p>
            <a:r>
              <a:rPr lang="el-GR" sz="2800" dirty="0" smtClean="0">
                <a:highlight>
                  <a:srgbClr val="FFFFFF"/>
                </a:highlight>
                <a:latin typeface="Arial" panose="020B0604020202020204" pitchFamily="34" charset="0"/>
                <a:cs typeface="Arial" panose="020B0604020202020204" pitchFamily="34" charset="0"/>
              </a:rPr>
              <a:t>Ανταπόκριση</a:t>
            </a:r>
          </a:p>
          <a:p>
            <a:r>
              <a:rPr lang="el-GR" sz="2800" dirty="0" smtClean="0">
                <a:highlight>
                  <a:srgbClr val="FFFFFF"/>
                </a:highlight>
                <a:latin typeface="Arial" panose="020B0604020202020204" pitchFamily="34" charset="0"/>
                <a:cs typeface="Arial" panose="020B0604020202020204" pitchFamily="34" charset="0"/>
              </a:rPr>
              <a:t>Κατάλληλη ησυχία</a:t>
            </a:r>
          </a:p>
          <a:p>
            <a:r>
              <a:rPr lang="el-GR" sz="2800" dirty="0" smtClean="0">
                <a:highlight>
                  <a:srgbClr val="FFFFFF"/>
                </a:highlight>
                <a:latin typeface="Arial" panose="020B0604020202020204" pitchFamily="34" charset="0"/>
                <a:cs typeface="Arial" panose="020B0604020202020204" pitchFamily="34" charset="0"/>
              </a:rPr>
              <a:t>Κατάλληλες ερωτήσεις</a:t>
            </a:r>
          </a:p>
          <a:p>
            <a:r>
              <a:rPr lang="el-GR" sz="2800" dirty="0" smtClean="0">
                <a:highlight>
                  <a:srgbClr val="FFFFFF"/>
                </a:highlight>
                <a:latin typeface="Arial" panose="020B0604020202020204" pitchFamily="34" charset="0"/>
                <a:cs typeface="Arial" panose="020B0604020202020204" pitchFamily="34" charset="0"/>
              </a:rPr>
              <a:t>Υπομονή</a:t>
            </a:r>
          </a:p>
          <a:p>
            <a:r>
              <a:rPr lang="el-GR" sz="2800" dirty="0" smtClean="0">
                <a:highlight>
                  <a:srgbClr val="FFFFFF"/>
                </a:highlight>
                <a:latin typeface="Arial" panose="020B0604020202020204" pitchFamily="34" charset="0"/>
                <a:cs typeface="Arial" panose="020B0604020202020204" pitchFamily="34" charset="0"/>
              </a:rPr>
              <a:t>Κατάλληλα σχόλια</a:t>
            </a:r>
          </a:p>
          <a:p>
            <a:r>
              <a:rPr lang="el-GR" sz="2800" dirty="0" smtClean="0">
                <a:highlight>
                  <a:srgbClr val="FFFFFF"/>
                </a:highlight>
                <a:latin typeface="Arial" panose="020B0604020202020204" pitchFamily="34" charset="0"/>
                <a:cs typeface="Arial" panose="020B0604020202020204" pitchFamily="34" charset="0"/>
              </a:rPr>
              <a:t>Χρόνος</a:t>
            </a:r>
          </a:p>
          <a:p>
            <a:pPr marL="0" indent="0">
              <a:buNone/>
            </a:pPr>
            <a:endParaRPr lang="el-GR" sz="2800" dirty="0">
              <a:latin typeface="Arial" panose="020B0604020202020204" pitchFamily="34" charset="0"/>
              <a:cs typeface="Arial" panose="020B0604020202020204" pitchFamily="34" charset="0"/>
            </a:endParaRPr>
          </a:p>
        </p:txBody>
      </p:sp>
      <p:sp>
        <p:nvSpPr>
          <p:cNvPr id="12" name="Isosceles Triangle 11">
            <a:extLst>
              <a:ext uri="{FF2B5EF4-FFF2-40B4-BE49-F238E27FC236}">
                <a16:creationId xmlns="" xmlns:a16="http://schemas.microsoft.com/office/drawing/2014/main" id="{7E2C7115-5336-410C-AD71-0F0952A2E5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extBox 1"/>
          <p:cNvSpPr txBox="1"/>
          <p:nvPr/>
        </p:nvSpPr>
        <p:spPr>
          <a:xfrm>
            <a:off x="2118360" y="320040"/>
            <a:ext cx="7863840" cy="461665"/>
          </a:xfrm>
          <a:prstGeom prst="rect">
            <a:avLst/>
          </a:prstGeom>
          <a:noFill/>
        </p:spPr>
        <p:txBody>
          <a:bodyPr wrap="square" rtlCol="0">
            <a:spAutoFit/>
          </a:bodyPr>
          <a:lstStyle/>
          <a:p>
            <a:pPr algn="ctr"/>
            <a:r>
              <a:rPr lang="el-GR" sz="2400" b="1" dirty="0" smtClean="0">
                <a:solidFill>
                  <a:schemeClr val="accent1">
                    <a:lumMod val="75000"/>
                  </a:schemeClr>
                </a:solidFill>
                <a:latin typeface="Arial" panose="020B0604020202020204" pitchFamily="34" charset="0"/>
                <a:cs typeface="Arial" panose="020B0604020202020204" pitchFamily="34" charset="0"/>
              </a:rPr>
              <a:t>Αρχές Αποτελεσματικής Επικοινωνίας</a:t>
            </a:r>
            <a:endParaRPr lang="el-GR" sz="2400"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578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0" y="228600"/>
            <a:ext cx="8015288" cy="9144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l-GR" altLang="en-US" dirty="0" smtClean="0">
                <a:latin typeface="Arial" panose="020B0604020202020204" pitchFamily="34" charset="0"/>
                <a:cs typeface="Arial" panose="020B0604020202020204" pitchFamily="34" charset="0"/>
              </a:rPr>
              <a:t>Ενσυναίσθηση:</a:t>
            </a:r>
            <a:endParaRPr lang="el-GR" altLang="en-US" dirty="0">
              <a:latin typeface="Arial" panose="020B0604020202020204" pitchFamily="34" charset="0"/>
              <a:cs typeface="Arial" panose="020B0604020202020204" pitchFamily="34" charset="0"/>
            </a:endParaRPr>
          </a:p>
        </p:txBody>
      </p:sp>
      <p:sp>
        <p:nvSpPr>
          <p:cNvPr id="4" name="Ορθογώνιο 3"/>
          <p:cNvSpPr/>
          <p:nvPr/>
        </p:nvSpPr>
        <p:spPr>
          <a:xfrm>
            <a:off x="396816" y="2010107"/>
            <a:ext cx="9635705" cy="4228850"/>
          </a:xfrm>
          <a:prstGeom prst="rect">
            <a:avLst/>
          </a:prstGeom>
        </p:spPr>
        <p:txBody>
          <a:bodyPr wrap="square">
            <a:spAutoFit/>
          </a:bodyPr>
          <a:lstStyle/>
          <a:p>
            <a:pPr algn="just">
              <a:lnSpc>
                <a:spcPct val="80000"/>
              </a:lnSpc>
            </a:pPr>
            <a:r>
              <a:rPr lang="el-GR" altLang="en-US" sz="2800" dirty="0">
                <a:latin typeface="Arial" panose="020B0604020202020204" pitchFamily="34" charset="0"/>
                <a:cs typeface="Arial" panose="020B0604020202020204" pitchFamily="34" charset="0"/>
              </a:rPr>
              <a:t>Είναι η ικανότητα να ταυτίζεται παροδικά με τον εξυπηρετούμενο, βιώνοντας εν μέρει τα συναισθήματα του και να τοποθετεί τον εαυτό του στη θέση του εξυπηρετούμενου, προσπαθώντας να σκεφτεί και να αισθανθεί σαν να ήταν το ίδιο το άτομο. Ενσυναίσθηση, δε σημαίνει κατανόηση των συναισθημάτων και των προβλημάτων του ατόμου σε γνωστικό επίπεδο αλλά και στο συναισθηματικό. Πρόκειται για την ευαισθησία του ΚΛ στα συναισθήματα του ατόμου και την ικανότητα του να τη μεταδίδει λεκτικά και μη λεκτικά με τρόπο που να εναρμονίζεται στη διάθεση και στο συναίσθημα του εξυπηρετούμενου.</a:t>
            </a:r>
          </a:p>
        </p:txBody>
      </p:sp>
    </p:spTree>
    <p:extLst>
      <p:ext uri="{BB962C8B-B14F-4D97-AF65-F5344CB8AC3E}">
        <p14:creationId xmlns:p14="http://schemas.microsoft.com/office/powerpoint/2010/main" val="3739284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14067" y="1070542"/>
            <a:ext cx="10041147" cy="3582519"/>
          </a:xfrm>
          <a:prstGeom prst="rect">
            <a:avLst/>
          </a:prstGeom>
        </p:spPr>
        <p:txBody>
          <a:bodyPr wrap="square">
            <a:spAutoFit/>
          </a:bodyPr>
          <a:lstStyle/>
          <a:p>
            <a:pPr algn="just">
              <a:lnSpc>
                <a:spcPct val="90000"/>
              </a:lnSpc>
            </a:pPr>
            <a:r>
              <a:rPr lang="el-GR" altLang="en-US" sz="2800" dirty="0">
                <a:latin typeface="Arial" panose="020B0604020202020204" pitchFamily="34" charset="0"/>
                <a:cs typeface="Arial" panose="020B0604020202020204" pitchFamily="34" charset="0"/>
              </a:rPr>
              <a:t>Ένας ανώνυμος Άγγλος συγγραφέας επισημαίνει: «</a:t>
            </a:r>
            <a:r>
              <a:rPr lang="el-GR" altLang="en-US" sz="2800" dirty="0" err="1">
                <a:latin typeface="Arial" panose="020B0604020202020204" pitchFamily="34" charset="0"/>
                <a:cs typeface="Arial" panose="020B0604020202020204" pitchFamily="34" charset="0"/>
              </a:rPr>
              <a:t>ενσυναίσθηση</a:t>
            </a:r>
            <a:r>
              <a:rPr lang="el-GR" altLang="en-US" sz="2800" dirty="0">
                <a:latin typeface="Arial" panose="020B0604020202020204" pitchFamily="34" charset="0"/>
                <a:cs typeface="Arial" panose="020B0604020202020204" pitchFamily="34" charset="0"/>
              </a:rPr>
              <a:t> είναι να βλέπεις με τα μάτια του άλλου, να ακούς με τα αυτιά του άλλου και να αισθάνεσαι με την καρδιά του άλλου</a:t>
            </a:r>
            <a:r>
              <a:rPr lang="el-GR" altLang="en-US" sz="2800" dirty="0" smtClean="0">
                <a:latin typeface="Arial" panose="020B0604020202020204" pitchFamily="34" charset="0"/>
                <a:cs typeface="Arial" panose="020B0604020202020204" pitchFamily="34" charset="0"/>
              </a:rPr>
              <a:t>».</a:t>
            </a:r>
          </a:p>
          <a:p>
            <a:pPr algn="just">
              <a:lnSpc>
                <a:spcPct val="90000"/>
              </a:lnSpc>
            </a:pPr>
            <a:endParaRPr lang="el-GR" altLang="en-US" sz="2800" dirty="0">
              <a:latin typeface="Arial" panose="020B0604020202020204" pitchFamily="34" charset="0"/>
              <a:cs typeface="Arial" panose="020B0604020202020204" pitchFamily="34" charset="0"/>
            </a:endParaRPr>
          </a:p>
          <a:p>
            <a:pPr algn="just">
              <a:lnSpc>
                <a:spcPct val="90000"/>
              </a:lnSpc>
            </a:pPr>
            <a:r>
              <a:rPr lang="el-GR" altLang="en-US" sz="2800" dirty="0">
                <a:latin typeface="Arial" panose="020B0604020202020204" pitchFamily="34" charset="0"/>
                <a:cs typeface="Arial" panose="020B0604020202020204" pitchFamily="34" charset="0"/>
              </a:rPr>
              <a:t>Ενσυναίσθηση είναι η κατανόηση που δείχνει ο ΚΛ για τα συναισθήματα που έχει το άτομο σχετικά με την κατάσταση που αντιμετωπίζει, συναισθανόμενος πόσο δυσάρεστα μπορεί να είναι και γνωρίζοντας παράλληλα πως δεν είναι δικά του.</a:t>
            </a:r>
          </a:p>
        </p:txBody>
      </p:sp>
    </p:spTree>
    <p:extLst>
      <p:ext uri="{BB962C8B-B14F-4D97-AF65-F5344CB8AC3E}">
        <p14:creationId xmlns:p14="http://schemas.microsoft.com/office/powerpoint/2010/main" val="2791257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dirty="0" smtClean="0">
                <a:latin typeface="Arial" panose="020B0604020202020204" pitchFamily="34" charset="0"/>
                <a:cs typeface="Arial" panose="020B0604020202020204" pitchFamily="34" charset="0"/>
              </a:rPr>
              <a:t>Ο ακροατής είναι σημαντικό:</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509694" y="1642429"/>
            <a:ext cx="10447866" cy="3880773"/>
          </a:xfrm>
        </p:spPr>
        <p:txBody>
          <a:bodyPr>
            <a:normAutofit/>
          </a:bodyPr>
          <a:lstStyle/>
          <a:p>
            <a:endParaRPr lang="el-GR" dirty="0"/>
          </a:p>
          <a:p>
            <a:r>
              <a:rPr lang="el-GR" sz="2800" dirty="0" smtClean="0">
                <a:latin typeface="Arial" panose="020B0604020202020204" pitchFamily="34" charset="0"/>
                <a:cs typeface="Arial" panose="020B0604020202020204" pitchFamily="34" charset="0"/>
              </a:rPr>
              <a:t>Να δίνει όλη την προσοχή και την πλήρη παρουσία του.</a:t>
            </a:r>
          </a:p>
          <a:p>
            <a:r>
              <a:rPr lang="el-GR" sz="2800" dirty="0" smtClean="0">
                <a:latin typeface="Arial" panose="020B0604020202020204" pitchFamily="34" charset="0"/>
                <a:cs typeface="Arial" panose="020B0604020202020204" pitchFamily="34" charset="0"/>
              </a:rPr>
              <a:t>Βάζει στην άκρη προκαταλήψεις.</a:t>
            </a:r>
          </a:p>
          <a:p>
            <a:r>
              <a:rPr lang="el-GR" sz="2800" dirty="0" smtClean="0">
                <a:latin typeface="Arial" panose="020B0604020202020204" pitchFamily="34" charset="0"/>
                <a:cs typeface="Arial" panose="020B0604020202020204" pitchFamily="34" charset="0"/>
              </a:rPr>
              <a:t>Ερμηνεύει αυτό που γίνεται περιγράφοντας και όχι κρίνοντας.</a:t>
            </a:r>
          </a:p>
          <a:p>
            <a:r>
              <a:rPr lang="el-GR" sz="2800" dirty="0" smtClean="0">
                <a:latin typeface="Arial" panose="020B0604020202020204" pitchFamily="34" charset="0"/>
                <a:cs typeface="Arial" panose="020B0604020202020204" pitchFamily="34" charset="0"/>
              </a:rPr>
              <a:t>Προσέχει για τυχόν σύγχυση και ζητά σαφήνεια.</a:t>
            </a:r>
          </a:p>
          <a:p>
            <a:r>
              <a:rPr lang="el-GR" sz="2800" dirty="0" smtClean="0">
                <a:latin typeface="Arial" panose="020B0604020202020204" pitchFamily="34" charset="0"/>
                <a:cs typeface="Arial" panose="020B0604020202020204" pitchFamily="34" charset="0"/>
              </a:rPr>
              <a:t>Κάνει γνωστό στον ομιλητή ότι τον άκουσε. </a:t>
            </a:r>
          </a:p>
        </p:txBody>
      </p:sp>
    </p:spTree>
    <p:extLst>
      <p:ext uri="{BB962C8B-B14F-4D97-AF65-F5344CB8AC3E}">
        <p14:creationId xmlns:p14="http://schemas.microsoft.com/office/powerpoint/2010/main" val="401643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603AE127-802C-459A-A612-DB85B67F0DC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5013628-8B4F-35FC-9023-95A9E4917781}"/>
              </a:ext>
            </a:extLst>
          </p:cNvPr>
          <p:cNvSpPr>
            <a:spLocks noGrp="1"/>
          </p:cNvSpPr>
          <p:nvPr>
            <p:ph type="title"/>
          </p:nvPr>
        </p:nvSpPr>
        <p:spPr>
          <a:xfrm>
            <a:off x="448733" y="851371"/>
            <a:ext cx="3300646" cy="4463889"/>
          </a:xfrm>
        </p:spPr>
        <p:txBody>
          <a:bodyPr anchor="ctr">
            <a:normAutofit/>
          </a:bodyPr>
          <a:lstStyle/>
          <a:p>
            <a:pPr algn="ctr"/>
            <a:r>
              <a:rPr lang="el-GR" dirty="0" smtClean="0"/>
              <a:t>Επικοινωνία</a:t>
            </a:r>
            <a:endParaRPr lang="el-GR" dirty="0"/>
          </a:p>
        </p:txBody>
      </p:sp>
      <p:sp>
        <p:nvSpPr>
          <p:cNvPr id="10" name="Isosceles Triangle 9">
            <a:extLst>
              <a:ext uri="{FF2B5EF4-FFF2-40B4-BE49-F238E27FC236}">
                <a16:creationId xmlns="" xmlns:a16="http://schemas.microsoft.com/office/drawing/2014/main" id="{9323D83D-50D6-4040-A58B-FCEA340F886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cxnSp>
        <p:nvCxnSpPr>
          <p:cNvPr id="12" name="Straight Connector 11">
            <a:extLst>
              <a:ext uri="{FF2B5EF4-FFF2-40B4-BE49-F238E27FC236}">
                <a16:creationId xmlns="" xmlns:a16="http://schemas.microsoft.com/office/drawing/2014/main" id="{1A1FE6BB-DFB2-4080-9B5E-076EF5DDE67B}"/>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15" name="Θέση περιεχομένου 2">
            <a:extLst>
              <a:ext uri="{FF2B5EF4-FFF2-40B4-BE49-F238E27FC236}">
                <a16:creationId xmlns="" xmlns:a16="http://schemas.microsoft.com/office/drawing/2014/main" id="{C51B99F4-F7E8-CC4C-3FB7-8A530E132D34}"/>
              </a:ext>
            </a:extLst>
          </p:cNvPr>
          <p:cNvSpPr>
            <a:spLocks noGrp="1"/>
          </p:cNvSpPr>
          <p:nvPr>
            <p:ph idx="1"/>
          </p:nvPr>
        </p:nvSpPr>
        <p:spPr>
          <a:xfrm>
            <a:off x="4978918" y="1109144"/>
            <a:ext cx="6833954" cy="4743015"/>
          </a:xfrm>
        </p:spPr>
        <p:txBody>
          <a:bodyPr anchor="ctr">
            <a:normAutofit lnSpcReduction="10000"/>
          </a:bodyPr>
          <a:lstStyle/>
          <a:p>
            <a:r>
              <a:rPr lang="el-GR" sz="3200" dirty="0" smtClean="0">
                <a:latin typeface="Arial" panose="020B0604020202020204" pitchFamily="34" charset="0"/>
                <a:cs typeface="Arial" panose="020B0604020202020204" pitchFamily="34" charset="0"/>
              </a:rPr>
              <a:t>«Η επικοινωνία είναι για τις σχέσεις των ανθρώπων ό,τι είναι η αναπνοή για τη διατήρηση της ζωής» (</a:t>
            </a:r>
            <a:r>
              <a:rPr lang="en-US" sz="3200" dirty="0" err="1" smtClean="0">
                <a:latin typeface="Arial" panose="020B0604020202020204" pitchFamily="34" charset="0"/>
                <a:cs typeface="Arial" panose="020B0604020202020204" pitchFamily="34" charset="0"/>
              </a:rPr>
              <a:t>Satir</a:t>
            </a:r>
            <a:r>
              <a:rPr lang="en-US" sz="3200" dirty="0" smtClean="0">
                <a:latin typeface="Arial" panose="020B0604020202020204" pitchFamily="34" charset="0"/>
                <a:cs typeface="Arial" panose="020B0604020202020204" pitchFamily="34" charset="0"/>
              </a:rPr>
              <a:t>, 1995)</a:t>
            </a:r>
            <a:r>
              <a:rPr lang="el-GR" sz="3200" dirty="0" smtClean="0">
                <a:latin typeface="Arial" panose="020B0604020202020204" pitchFamily="34" charset="0"/>
                <a:cs typeface="Arial" panose="020B0604020202020204" pitchFamily="34" charset="0"/>
              </a:rPr>
              <a:t>. </a:t>
            </a:r>
          </a:p>
          <a:p>
            <a:r>
              <a:rPr lang="el-GR" sz="3200" dirty="0" smtClean="0">
                <a:latin typeface="Arial" panose="020B0604020202020204" pitchFamily="34" charset="0"/>
                <a:cs typeface="Arial" panose="020B0604020202020204" pitchFamily="34" charset="0"/>
              </a:rPr>
              <a:t>Η επισήμανση αυτή μας δηλώνει τη σημαντικότητα της πολύπλοκης διεργασίας ανταλλαγής μηνυμάτων μεταξύ των ανθρώπων, μέσω των οποίων δημιουργούν, καλλιεργούν και εξελίσσουν τις σχέσεις τους. </a:t>
            </a:r>
            <a:endParaRPr lang="el-GR" sz="3200" dirty="0">
              <a:latin typeface="Arial" panose="020B0604020202020204" pitchFamily="34" charset="0"/>
              <a:cs typeface="Arial" panose="020B0604020202020204" pitchFamily="34" charset="0"/>
            </a:endParaRPr>
          </a:p>
        </p:txBody>
      </p:sp>
      <p:sp>
        <p:nvSpPr>
          <p:cNvPr id="14" name="Isosceles Triangle 13">
            <a:extLst>
              <a:ext uri="{FF2B5EF4-FFF2-40B4-BE49-F238E27FC236}">
                <a16:creationId xmlns="" xmlns:a16="http://schemas.microsoft.com/office/drawing/2014/main" id="{F10FD715-4DCE-4779-B634-EC78315EA21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2865523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dirty="0" smtClean="0">
                <a:latin typeface="Arial" panose="020B0604020202020204" pitchFamily="34" charset="0"/>
                <a:cs typeface="Arial" panose="020B0604020202020204" pitchFamily="34" charset="0"/>
              </a:rPr>
              <a:t>Ενεργητική ακρόαση</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250614" y="1992949"/>
            <a:ext cx="10447866" cy="3880773"/>
          </a:xfrm>
        </p:spPr>
        <p:txBody>
          <a:bodyPr>
            <a:normAutofit/>
          </a:bodyPr>
          <a:lstStyle/>
          <a:p>
            <a:endParaRPr lang="el-GR" dirty="0"/>
          </a:p>
          <a:p>
            <a:pPr marL="0" indent="0" algn="just">
              <a:buNone/>
            </a:pPr>
            <a:r>
              <a:rPr lang="el-GR" sz="3200" dirty="0">
                <a:latin typeface="Arial" panose="020B0604020202020204" pitchFamily="34" charset="0"/>
                <a:cs typeface="Arial" panose="020B0604020202020204" pitchFamily="34" charset="0"/>
              </a:rPr>
              <a:t>Η </a:t>
            </a:r>
            <a:r>
              <a:rPr lang="el-GR" sz="3200" b="1" dirty="0">
                <a:latin typeface="Arial" panose="020B0604020202020204" pitchFamily="34" charset="0"/>
                <a:cs typeface="Arial" panose="020B0604020202020204" pitchFamily="34" charset="0"/>
              </a:rPr>
              <a:t>ενεργητική ακρόαση</a:t>
            </a:r>
            <a:r>
              <a:rPr lang="el-GR" sz="3200" dirty="0">
                <a:latin typeface="Arial" panose="020B0604020202020204" pitchFamily="34" charset="0"/>
                <a:cs typeface="Arial" panose="020B0604020202020204" pitchFamily="34" charset="0"/>
              </a:rPr>
              <a:t> είναι μια δεξιότητα επικοινωνίας κατά την οποία το άτομο δεν ακούει απλώς παθητικά τον συνομιλητή του, αλλά συμμετέχει συνειδητά στη διαδικασία κατανόησης, δείχνοντας ενδιαφέρον, προσοχή και </a:t>
            </a:r>
            <a:r>
              <a:rPr lang="el-GR" sz="3200" dirty="0" err="1">
                <a:latin typeface="Arial" panose="020B0604020202020204" pitchFamily="34" charset="0"/>
                <a:cs typeface="Arial" panose="020B0604020202020204" pitchFamily="34" charset="0"/>
              </a:rPr>
              <a:t>ενσυναίσθηση</a:t>
            </a:r>
            <a:r>
              <a:rPr lang="el-GR" sz="3200" dirty="0">
                <a:latin typeface="Arial" panose="020B0604020202020204" pitchFamily="34" charset="0"/>
                <a:cs typeface="Arial" panose="020B0604020202020204" pitchFamily="34" charset="0"/>
              </a:rPr>
              <a:t>.</a:t>
            </a:r>
            <a:endParaRPr lang="el-GR" sz="3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4207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b="1" dirty="0" smtClean="0">
                <a:latin typeface="Arial" panose="020B0604020202020204" pitchFamily="34" charset="0"/>
                <a:cs typeface="Arial" panose="020B0604020202020204" pitchFamily="34" charset="0"/>
              </a:rPr>
              <a:t>Ενεργητική ακρόαση</a:t>
            </a:r>
            <a:endParaRPr lang="el-GR"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204894" y="1444309"/>
            <a:ext cx="10447866" cy="3880773"/>
          </a:xfrm>
        </p:spPr>
        <p:txBody>
          <a:bodyPr>
            <a:normAutofit lnSpcReduction="10000"/>
          </a:bodyPr>
          <a:lstStyle/>
          <a:p>
            <a:pPr marL="0" indent="0">
              <a:buNone/>
            </a:pPr>
            <a:r>
              <a:rPr lang="el-GR" altLang="en-US" sz="3200" b="1" dirty="0">
                <a:solidFill>
                  <a:schemeClr val="accent1">
                    <a:lumMod val="75000"/>
                  </a:schemeClr>
                </a:solidFill>
                <a:latin typeface="Arial" panose="020B0604020202020204" pitchFamily="34" charset="0"/>
                <a:cs typeface="Arial" panose="020B0604020202020204" pitchFamily="34" charset="0"/>
              </a:rPr>
              <a:t>Δοκίμασε</a:t>
            </a:r>
            <a:r>
              <a:rPr lang="el-GR" altLang="en-US" sz="3200" b="1" dirty="0" smtClean="0">
                <a:solidFill>
                  <a:schemeClr val="accent1">
                    <a:lumMod val="75000"/>
                  </a:schemeClr>
                </a:solidFill>
                <a:latin typeface="Arial" panose="020B0604020202020204" pitchFamily="34" charset="0"/>
                <a:cs typeface="Arial" panose="020B0604020202020204" pitchFamily="34" charset="0"/>
              </a:rPr>
              <a:t>:</a:t>
            </a:r>
          </a:p>
          <a:p>
            <a:pPr marL="0" indent="0">
              <a:buNone/>
            </a:pPr>
            <a:endParaRPr lang="el-GR" altLang="en-US" sz="3200" b="1" dirty="0">
              <a:solidFill>
                <a:schemeClr val="accent1">
                  <a:lumMod val="75000"/>
                </a:schemeClr>
              </a:solidFill>
              <a:latin typeface="Arial" panose="020B0604020202020204" pitchFamily="34" charset="0"/>
              <a:cs typeface="Arial" panose="020B0604020202020204" pitchFamily="34" charset="0"/>
            </a:endParaRPr>
          </a:p>
          <a:p>
            <a:r>
              <a:rPr lang="el-GR" altLang="en-US" sz="3200" dirty="0">
                <a:latin typeface="Arial" panose="020B0604020202020204" pitchFamily="34" charset="0"/>
                <a:cs typeface="Arial" panose="020B0604020202020204" pitchFamily="34" charset="0"/>
              </a:rPr>
              <a:t>Να εστιάσεις τη προσοχή σου ολοκληρωτικά σ αυτόν που </a:t>
            </a:r>
            <a:r>
              <a:rPr lang="el-GR" altLang="en-US" sz="3200" dirty="0" smtClean="0">
                <a:latin typeface="Arial" panose="020B0604020202020204" pitchFamily="34" charset="0"/>
                <a:cs typeface="Arial" panose="020B0604020202020204" pitchFamily="34" charset="0"/>
              </a:rPr>
              <a:t>μιλάει.</a:t>
            </a:r>
          </a:p>
          <a:p>
            <a:pPr marL="0" indent="0">
              <a:buNone/>
            </a:pPr>
            <a:endParaRPr lang="el-GR" altLang="en-US" sz="3200" dirty="0">
              <a:latin typeface="Arial" panose="020B0604020202020204" pitchFamily="34" charset="0"/>
              <a:cs typeface="Arial" panose="020B0604020202020204" pitchFamily="34" charset="0"/>
            </a:endParaRPr>
          </a:p>
          <a:p>
            <a:pPr algn="just"/>
            <a:r>
              <a:rPr lang="el-GR" altLang="en-US" sz="3200" dirty="0">
                <a:latin typeface="Arial" panose="020B0604020202020204" pitchFamily="34" charset="0"/>
                <a:cs typeface="Arial" panose="020B0604020202020204" pitchFamily="34" charset="0"/>
              </a:rPr>
              <a:t>Να επαναλάβεις με δικά σου λόγια το πώς καταλαβαίνει ο εξυπηρετούμενος το </a:t>
            </a:r>
            <a:r>
              <a:rPr lang="el-GR" altLang="en-US" sz="3200" dirty="0" smtClean="0">
                <a:latin typeface="Arial" panose="020B0604020202020204" pitchFamily="34" charset="0"/>
                <a:cs typeface="Arial" panose="020B0604020202020204" pitchFamily="34" charset="0"/>
              </a:rPr>
              <a:t>πρόβλημα.</a:t>
            </a:r>
            <a:endParaRPr lang="el-GR" altLang="en-US" sz="3200" dirty="0">
              <a:latin typeface="Arial" panose="020B0604020202020204" pitchFamily="34" charset="0"/>
              <a:cs typeface="Arial" panose="020B0604020202020204" pitchFamily="34" charset="0"/>
            </a:endParaRPr>
          </a:p>
          <a:p>
            <a:pPr marL="0" indent="0">
              <a:buNone/>
            </a:pP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3270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b="1" dirty="0" smtClean="0">
                <a:latin typeface="Arial" panose="020B0604020202020204" pitchFamily="34" charset="0"/>
                <a:cs typeface="Arial" panose="020B0604020202020204" pitchFamily="34" charset="0"/>
              </a:rPr>
              <a:t>Ενεργητική ακρόαση</a:t>
            </a:r>
            <a:endParaRPr lang="el-GR"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204894" y="1444309"/>
            <a:ext cx="10447866" cy="3880773"/>
          </a:xfrm>
        </p:spPr>
        <p:txBody>
          <a:bodyPr>
            <a:normAutofit/>
          </a:bodyPr>
          <a:lstStyle/>
          <a:p>
            <a:pPr algn="just"/>
            <a:r>
              <a:rPr lang="el-GR" altLang="en-US" sz="3200" dirty="0"/>
              <a:t>Να ρωτήσεις τον εξυπηρετούμενο πώς νιώθει σε σχέση με αυτά που </a:t>
            </a:r>
            <a:r>
              <a:rPr lang="el-GR" altLang="en-US" sz="3200" dirty="0" smtClean="0"/>
              <a:t>λέει.</a:t>
            </a:r>
            <a:endParaRPr lang="el-GR" altLang="en-US" sz="3200" dirty="0"/>
          </a:p>
          <a:p>
            <a:pPr algn="just"/>
            <a:r>
              <a:rPr lang="el-GR" altLang="en-US" sz="3200" dirty="0"/>
              <a:t>Να ξαναδοκιμάσεις να ακούσεις αν δεν έχει πράγματι </a:t>
            </a:r>
            <a:r>
              <a:rPr lang="el-GR" altLang="en-US" sz="3200" dirty="0" smtClean="0"/>
              <a:t>καταλάβει.</a:t>
            </a:r>
            <a:endParaRPr lang="el-GR" altLang="en-US" sz="3200" dirty="0"/>
          </a:p>
          <a:p>
            <a:pPr algn="just"/>
            <a:r>
              <a:rPr lang="el-GR" altLang="en-US" sz="3200" dirty="0"/>
              <a:t>Να επιτρέπεις παύσεις και σιωπές στη διάρκεια της </a:t>
            </a:r>
            <a:r>
              <a:rPr lang="el-GR" altLang="en-US" sz="3200" dirty="0" smtClean="0"/>
              <a:t>συνέντευξης.</a:t>
            </a:r>
            <a:endParaRPr lang="el-GR" altLang="en-US" sz="3200" dirty="0"/>
          </a:p>
          <a:p>
            <a:pPr marL="0" indent="0">
              <a:buNone/>
            </a:pP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9920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b="1" dirty="0" smtClean="0">
                <a:latin typeface="Arial" panose="020B0604020202020204" pitchFamily="34" charset="0"/>
                <a:cs typeface="Arial" panose="020B0604020202020204" pitchFamily="34" charset="0"/>
              </a:rPr>
              <a:t>Απέφυγε:</a:t>
            </a:r>
            <a:endParaRPr lang="el-GR"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204894" y="1444309"/>
            <a:ext cx="11042226" cy="4560251"/>
          </a:xfrm>
        </p:spPr>
        <p:txBody>
          <a:bodyPr>
            <a:normAutofit/>
          </a:bodyPr>
          <a:lstStyle/>
          <a:p>
            <a:r>
              <a:rPr lang="el-GR" altLang="en-US" sz="3200" dirty="0">
                <a:latin typeface="Arial" panose="020B0604020202020204" pitchFamily="34" charset="0"/>
                <a:cs typeface="Arial" panose="020B0604020202020204" pitchFamily="34" charset="0"/>
              </a:rPr>
              <a:t>Να μιλάς για τον εαυτό σου</a:t>
            </a:r>
          </a:p>
          <a:p>
            <a:r>
              <a:rPr lang="el-GR" altLang="en-US" sz="3200" dirty="0">
                <a:latin typeface="Arial" panose="020B0604020202020204" pitchFamily="34" charset="0"/>
                <a:cs typeface="Arial" panose="020B0604020202020204" pitchFamily="34" charset="0"/>
              </a:rPr>
              <a:t>Να αντιδράς – διαφωνείς με τον εξυπηρετούμενο</a:t>
            </a:r>
          </a:p>
          <a:p>
            <a:r>
              <a:rPr lang="el-GR" altLang="en-US" sz="3200" dirty="0">
                <a:latin typeface="Arial" panose="020B0604020202020204" pitchFamily="34" charset="0"/>
                <a:cs typeface="Arial" panose="020B0604020202020204" pitchFamily="34" charset="0"/>
              </a:rPr>
              <a:t>Να αγνοείς τα συναισθήματα που υπάρχουν</a:t>
            </a:r>
          </a:p>
          <a:p>
            <a:r>
              <a:rPr lang="el-GR" altLang="en-US" sz="3200" dirty="0">
                <a:latin typeface="Arial" panose="020B0604020202020204" pitchFamily="34" charset="0"/>
                <a:cs typeface="Arial" panose="020B0604020202020204" pitchFamily="34" charset="0"/>
              </a:rPr>
              <a:t>Να συμβουλεύεις, να κάνεις διαγνώσεις, να ασκείς κριτική</a:t>
            </a:r>
          </a:p>
          <a:p>
            <a:r>
              <a:rPr lang="el-GR" altLang="en-US" sz="3200" dirty="0">
                <a:latin typeface="Arial" panose="020B0604020202020204" pitchFamily="34" charset="0"/>
                <a:cs typeface="Arial" panose="020B0604020202020204" pitchFamily="34" charset="0"/>
              </a:rPr>
              <a:t>Να παριστάνεις ότι κατάλαβες ενώ δεν έχεις καταλάβει</a:t>
            </a:r>
          </a:p>
          <a:p>
            <a:r>
              <a:rPr lang="el-GR" altLang="en-US" sz="3200" dirty="0">
                <a:latin typeface="Arial" panose="020B0604020202020204" pitchFamily="34" charset="0"/>
                <a:cs typeface="Arial" panose="020B0604020202020204" pitchFamily="34" charset="0"/>
              </a:rPr>
              <a:t>Να αφήνεις τον ομιλητή να αλλάζει θέμα επειδή εσύ δείχνεις να μην καταλαβαίνεις</a:t>
            </a:r>
          </a:p>
          <a:p>
            <a:pPr marL="0" indent="0">
              <a:buNone/>
            </a:pP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713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b="1" dirty="0" smtClean="0">
                <a:latin typeface="Arial" panose="020B0604020202020204" pitchFamily="34" charset="0"/>
                <a:cs typeface="Arial" panose="020B0604020202020204" pitchFamily="34" charset="0"/>
              </a:rPr>
              <a:t>Απέφυγε:</a:t>
            </a:r>
            <a:endParaRPr lang="el-GR"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204894" y="1444309"/>
            <a:ext cx="11042226" cy="4560251"/>
          </a:xfrm>
        </p:spPr>
        <p:txBody>
          <a:bodyPr>
            <a:normAutofit/>
          </a:bodyPr>
          <a:lstStyle/>
          <a:p>
            <a:r>
              <a:rPr lang="el-GR" altLang="en-US" sz="3200" dirty="0"/>
              <a:t>Να διορθώνεις, να αλλάζεις ή να βελτιώνεις τον τρόπο που μιλάει ο εξυπηρετούμενος</a:t>
            </a:r>
          </a:p>
          <a:p>
            <a:r>
              <a:rPr lang="el-GR" altLang="en-US" sz="3200" dirty="0"/>
              <a:t>Να αλλάζεις θέμα</a:t>
            </a:r>
          </a:p>
          <a:p>
            <a:r>
              <a:rPr lang="el-GR" altLang="en-US" sz="3200" dirty="0"/>
              <a:t>Να γεμίζεις τις στιγμές της σιωπής</a:t>
            </a:r>
          </a:p>
          <a:p>
            <a:r>
              <a:rPr lang="el-GR" altLang="en-US" sz="3200" dirty="0"/>
              <a:t>Μην αγνοείς τα μηνύματα που δίνεις με το σώμα σου</a:t>
            </a:r>
          </a:p>
          <a:p>
            <a:pPr>
              <a:buNone/>
            </a:pPr>
            <a:endParaRPr lang="el-GR" altLang="en-US" sz="3200" dirty="0"/>
          </a:p>
          <a:p>
            <a:pPr marL="0" indent="0">
              <a:buNone/>
            </a:pP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772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dirty="0" smtClean="0">
                <a:latin typeface="Arial" panose="020B0604020202020204" pitchFamily="34" charset="0"/>
                <a:cs typeface="Arial" panose="020B0604020202020204" pitchFamily="34" charset="0"/>
              </a:rPr>
              <a:t>Ενεργητική ακρόαση</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207482" y="1527123"/>
            <a:ext cx="11347026" cy="4545011"/>
          </a:xfrm>
        </p:spPr>
        <p:txBody>
          <a:bodyPr>
            <a:normAutofit fontScale="85000" lnSpcReduction="20000"/>
          </a:bodyPr>
          <a:lstStyle/>
          <a:p>
            <a:endParaRPr lang="el-GR" dirty="0"/>
          </a:p>
          <a:p>
            <a:pPr marL="0" indent="0">
              <a:buNone/>
            </a:pPr>
            <a:r>
              <a:rPr lang="el-GR" altLang="en-US" sz="3800" dirty="0">
                <a:latin typeface="Arial" panose="020B0604020202020204" pitchFamily="34" charset="0"/>
                <a:cs typeface="Arial" panose="020B0604020202020204" pitchFamily="34" charset="0"/>
              </a:rPr>
              <a:t>Επικοινωνία μέσα από το σώμα:</a:t>
            </a:r>
          </a:p>
          <a:p>
            <a:r>
              <a:rPr lang="el-GR" altLang="en-US" sz="3800" dirty="0">
                <a:latin typeface="Arial" panose="020B0604020202020204" pitchFamily="34" charset="0"/>
                <a:cs typeface="Arial" panose="020B0604020202020204" pitchFamily="34" charset="0"/>
              </a:rPr>
              <a:t>Χρησιμοποιείς το σώμα σου για να εστιάσεις την προσοχή σου</a:t>
            </a:r>
          </a:p>
          <a:p>
            <a:r>
              <a:rPr lang="el-GR" altLang="en-US" sz="3800" dirty="0">
                <a:latin typeface="Arial" panose="020B0604020202020204" pitchFamily="34" charset="0"/>
                <a:cs typeface="Arial" panose="020B0604020202020204" pitchFamily="34" charset="0"/>
              </a:rPr>
              <a:t>Κάνεις επαφή με τα μάτια</a:t>
            </a:r>
          </a:p>
          <a:p>
            <a:r>
              <a:rPr lang="el-GR" altLang="en-US" sz="3800" dirty="0">
                <a:latin typeface="Arial" panose="020B0604020202020204" pitchFamily="34" charset="0"/>
                <a:cs typeface="Arial" panose="020B0604020202020204" pitchFamily="34" charset="0"/>
              </a:rPr>
              <a:t>Επικοινωνείς μέσα από το σώμα με τρόπο που δείχνει προσοχή και σεβασμό</a:t>
            </a:r>
          </a:p>
          <a:p>
            <a:r>
              <a:rPr lang="el-GR" altLang="en-US" sz="3800" dirty="0">
                <a:latin typeface="Arial" panose="020B0604020202020204" pitchFamily="34" charset="0"/>
                <a:cs typeface="Arial" panose="020B0604020202020204" pitchFamily="34" charset="0"/>
              </a:rPr>
              <a:t>Κινήσεις αποδοχής</a:t>
            </a:r>
          </a:p>
          <a:p>
            <a:r>
              <a:rPr lang="el-GR" altLang="en-US" sz="3800" dirty="0">
                <a:latin typeface="Arial" panose="020B0604020202020204" pitchFamily="34" charset="0"/>
                <a:cs typeface="Arial" panose="020B0604020202020204" pitchFamily="34" charset="0"/>
              </a:rPr>
              <a:t>Ικανότητες παρακολούθησης</a:t>
            </a:r>
          </a:p>
        </p:txBody>
      </p:sp>
    </p:spTree>
    <p:extLst>
      <p:ext uri="{BB962C8B-B14F-4D97-AF65-F5344CB8AC3E}">
        <p14:creationId xmlns:p14="http://schemas.microsoft.com/office/powerpoint/2010/main" val="802775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228600"/>
            <a:ext cx="8596668" cy="822960"/>
          </a:xfrm>
        </p:spPr>
        <p:txBody>
          <a:bodyPr>
            <a:normAutofit/>
          </a:bodyPr>
          <a:lstStyle/>
          <a:p>
            <a:pPr algn="ctr"/>
            <a:r>
              <a:rPr lang="el-GR" dirty="0" smtClean="0">
                <a:latin typeface="Arial" panose="020B0604020202020204" pitchFamily="34" charset="0"/>
                <a:cs typeface="Arial" panose="020B0604020202020204" pitchFamily="34" charset="0"/>
              </a:rPr>
              <a:t>Ενεργητική ακρόαση</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463974" y="1566229"/>
            <a:ext cx="11347026" cy="4545011"/>
          </a:xfrm>
        </p:spPr>
        <p:txBody>
          <a:bodyPr>
            <a:normAutofit/>
          </a:bodyPr>
          <a:lstStyle/>
          <a:p>
            <a:endParaRPr lang="el-GR" dirty="0"/>
          </a:p>
          <a:p>
            <a:r>
              <a:rPr lang="el-GR" altLang="en-US" sz="3600" dirty="0"/>
              <a:t>Δημιουργείς χώρο στον εξυπηρετούμενο ώστε να εκφραστεί</a:t>
            </a:r>
          </a:p>
          <a:p>
            <a:r>
              <a:rPr lang="el-GR" altLang="en-US" sz="3600" dirty="0"/>
              <a:t>Δείχνεις ενδιαφέρον</a:t>
            </a:r>
          </a:p>
          <a:p>
            <a:r>
              <a:rPr lang="el-GR" altLang="en-US" sz="3600" dirty="0"/>
              <a:t>Ενθαρρύνεις</a:t>
            </a:r>
          </a:p>
          <a:p>
            <a:r>
              <a:rPr lang="el-GR" altLang="en-US" sz="3600" dirty="0"/>
              <a:t>Κάνεις λίγες ερωτήσεις</a:t>
            </a:r>
          </a:p>
          <a:p>
            <a:r>
              <a:rPr lang="el-GR" altLang="en-US" sz="3600" dirty="0"/>
              <a:t>Δεν αντιλέγεις ακόμα κι όταν διαφωνείς</a:t>
            </a:r>
          </a:p>
        </p:txBody>
      </p:sp>
    </p:spTree>
    <p:extLst>
      <p:ext uri="{BB962C8B-B14F-4D97-AF65-F5344CB8AC3E}">
        <p14:creationId xmlns:p14="http://schemas.microsoft.com/office/powerpoint/2010/main" val="3439856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1595E85-C667-0842-4DAC-72541038E683}"/>
              </a:ext>
            </a:extLst>
          </p:cNvPr>
          <p:cNvSpPr>
            <a:spLocks noGrp="1"/>
          </p:cNvSpPr>
          <p:nvPr>
            <p:ph type="title"/>
          </p:nvPr>
        </p:nvSpPr>
        <p:spPr>
          <a:xfrm>
            <a:off x="1485054" y="0"/>
            <a:ext cx="8596668" cy="1320800"/>
          </a:xfrm>
        </p:spPr>
        <p:txBody>
          <a:bodyPr/>
          <a:lstStyle/>
          <a:p>
            <a:pPr algn="ctr"/>
            <a:r>
              <a:rPr lang="el-GR" dirty="0" smtClean="0">
                <a:latin typeface="Arial" panose="020B0604020202020204" pitchFamily="34" charset="0"/>
                <a:cs typeface="Arial" panose="020B0604020202020204" pitchFamily="34" charset="0"/>
              </a:rPr>
              <a:t>Ικανότητες Συλλογισμού</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EB4FB7FB-891E-0F63-BA23-A6C30A7B223B}"/>
              </a:ext>
            </a:extLst>
          </p:cNvPr>
          <p:cNvSpPr>
            <a:spLocks noGrp="1"/>
          </p:cNvSpPr>
          <p:nvPr>
            <p:ph idx="1"/>
          </p:nvPr>
        </p:nvSpPr>
        <p:spPr>
          <a:xfrm>
            <a:off x="433494" y="1657669"/>
            <a:ext cx="10188786" cy="4560251"/>
          </a:xfrm>
        </p:spPr>
        <p:txBody>
          <a:bodyPr>
            <a:normAutofit fontScale="85000" lnSpcReduction="20000"/>
          </a:bodyPr>
          <a:lstStyle/>
          <a:p>
            <a:r>
              <a:rPr lang="el-GR" altLang="en-US" sz="3600" dirty="0">
                <a:latin typeface="Arial" panose="020B0604020202020204" pitchFamily="34" charset="0"/>
                <a:cs typeface="Arial" panose="020B0604020202020204" pitchFamily="34" charset="0"/>
              </a:rPr>
              <a:t>Επαναλαμβάνεις το πρόβλημα με κατανόηση και </a:t>
            </a:r>
            <a:r>
              <a:rPr lang="el-GR" altLang="en-US" sz="3600" dirty="0" smtClean="0">
                <a:latin typeface="Arial" panose="020B0604020202020204" pitchFamily="34" charset="0"/>
                <a:cs typeface="Arial" panose="020B0604020202020204" pitchFamily="34" charset="0"/>
              </a:rPr>
              <a:t>αποδοχή.</a:t>
            </a:r>
            <a:endParaRPr lang="el-GR" altLang="en-US" sz="3600" dirty="0">
              <a:latin typeface="Arial" panose="020B0604020202020204" pitchFamily="34" charset="0"/>
              <a:cs typeface="Arial" panose="020B0604020202020204" pitchFamily="34" charset="0"/>
            </a:endParaRPr>
          </a:p>
          <a:p>
            <a:pPr marL="0" indent="0">
              <a:buNone/>
            </a:pPr>
            <a:endParaRPr lang="el-GR" sz="3600" dirty="0">
              <a:latin typeface="Arial" panose="020B0604020202020204" pitchFamily="34" charset="0"/>
              <a:cs typeface="Arial" panose="020B0604020202020204" pitchFamily="34" charset="0"/>
            </a:endParaRPr>
          </a:p>
          <a:p>
            <a:endParaRPr lang="el-GR" sz="3600" dirty="0">
              <a:latin typeface="Arial" panose="020B0604020202020204" pitchFamily="34" charset="0"/>
              <a:cs typeface="Arial" panose="020B0604020202020204" pitchFamily="34" charset="0"/>
            </a:endParaRPr>
          </a:p>
          <a:p>
            <a:r>
              <a:rPr lang="el-GR" altLang="en-US" sz="3600" dirty="0">
                <a:latin typeface="Arial" panose="020B0604020202020204" pitchFamily="34" charset="0"/>
                <a:cs typeface="Arial" panose="020B0604020202020204" pitchFamily="34" charset="0"/>
              </a:rPr>
              <a:t>Σιγουρέψου ότι κατάλαβες καλά τη θέση του </a:t>
            </a:r>
            <a:r>
              <a:rPr lang="el-GR" altLang="en-US" sz="3600" dirty="0" smtClean="0">
                <a:latin typeface="Arial" panose="020B0604020202020204" pitchFamily="34" charset="0"/>
                <a:cs typeface="Arial" panose="020B0604020202020204" pitchFamily="34" charset="0"/>
              </a:rPr>
              <a:t>άλλου.</a:t>
            </a:r>
            <a:endParaRPr lang="el-GR" altLang="en-US" sz="3600" dirty="0">
              <a:latin typeface="Arial" panose="020B0604020202020204" pitchFamily="34" charset="0"/>
              <a:cs typeface="Arial" panose="020B0604020202020204" pitchFamily="34" charset="0"/>
            </a:endParaRPr>
          </a:p>
          <a:p>
            <a:endParaRPr lang="el-GR" sz="3600" dirty="0">
              <a:latin typeface="Arial" panose="020B0604020202020204" pitchFamily="34" charset="0"/>
              <a:cs typeface="Arial" panose="020B0604020202020204" pitchFamily="34" charset="0"/>
            </a:endParaRPr>
          </a:p>
          <a:p>
            <a:endParaRPr lang="el-GR" sz="3600" dirty="0">
              <a:latin typeface="Arial" panose="020B0604020202020204" pitchFamily="34" charset="0"/>
              <a:cs typeface="Arial" panose="020B0604020202020204" pitchFamily="34" charset="0"/>
            </a:endParaRPr>
          </a:p>
          <a:p>
            <a:r>
              <a:rPr lang="el-GR" altLang="en-US" sz="3600" dirty="0">
                <a:latin typeface="Arial" panose="020B0604020202020204" pitchFamily="34" charset="0"/>
                <a:cs typeface="Arial" panose="020B0604020202020204" pitchFamily="34" charset="0"/>
              </a:rPr>
              <a:t>Συλλογίσου το πρόβλημα και τα συναισθήματα που δημιουργεί στον  </a:t>
            </a:r>
            <a:r>
              <a:rPr lang="el-GR" altLang="en-US" sz="3600" dirty="0" smtClean="0">
                <a:latin typeface="Arial" panose="020B0604020202020204" pitchFamily="34" charset="0"/>
                <a:cs typeface="Arial" panose="020B0604020202020204" pitchFamily="34" charset="0"/>
              </a:rPr>
              <a:t>εξυπηρετούμενο.</a:t>
            </a:r>
            <a:endParaRPr lang="el-GR" altLang="en-US" sz="3600" dirty="0">
              <a:latin typeface="Arial" panose="020B0604020202020204" pitchFamily="34" charset="0"/>
              <a:cs typeface="Arial" panose="020B0604020202020204" pitchFamily="34" charset="0"/>
            </a:endParaRPr>
          </a:p>
          <a:p>
            <a:endParaRPr lang="el-GR" sz="2400" dirty="0"/>
          </a:p>
          <a:p>
            <a:pPr marL="0" indent="0">
              <a:buNone/>
            </a:pPr>
            <a:endParaRPr lang="el-GR" sz="2400" dirty="0"/>
          </a:p>
        </p:txBody>
      </p:sp>
    </p:spTree>
    <p:extLst>
      <p:ext uri="{BB962C8B-B14F-4D97-AF65-F5344CB8AC3E}">
        <p14:creationId xmlns:p14="http://schemas.microsoft.com/office/powerpoint/2010/main" val="1488947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4D7B8F8F-4528-4480-AFA3-A006195F5AA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DDAC05BA-4214-D29B-BE74-BC3D03F2B464}"/>
              </a:ext>
            </a:extLst>
          </p:cNvPr>
          <p:cNvSpPr>
            <a:spLocks noGrp="1"/>
          </p:cNvSpPr>
          <p:nvPr>
            <p:ph type="title"/>
          </p:nvPr>
        </p:nvSpPr>
        <p:spPr>
          <a:xfrm>
            <a:off x="1286933" y="609600"/>
            <a:ext cx="10197494" cy="1099457"/>
          </a:xfrm>
        </p:spPr>
        <p:txBody>
          <a:bodyPr>
            <a:normAutofit/>
          </a:bodyPr>
          <a:lstStyle/>
          <a:p>
            <a:pPr algn="ctr"/>
            <a:r>
              <a:rPr lang="el-GR" b="1" dirty="0" smtClean="0">
                <a:latin typeface="Arial" panose="020B0604020202020204" pitchFamily="34" charset="0"/>
                <a:cs typeface="Arial" panose="020B0604020202020204" pitchFamily="34" charset="0"/>
              </a:rPr>
              <a:t>Εμπόδια στην επικοινωνία:</a:t>
            </a:r>
            <a:endParaRPr lang="el-GR" b="1" dirty="0">
              <a:latin typeface="Arial" panose="020B0604020202020204" pitchFamily="34" charset="0"/>
              <a:cs typeface="Arial" panose="020B0604020202020204" pitchFamily="34" charset="0"/>
            </a:endParaRPr>
          </a:p>
        </p:txBody>
      </p:sp>
      <p:sp>
        <p:nvSpPr>
          <p:cNvPr id="11" name="Isosceles Triangle 10">
            <a:extLst>
              <a:ext uri="{FF2B5EF4-FFF2-40B4-BE49-F238E27FC236}">
                <a16:creationId xmlns="" xmlns:a16="http://schemas.microsoft.com/office/drawing/2014/main" id="{4F8B2185-AE38-43EA-9FA9-E5378AD730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3" name="Isosceles Triangle 12">
            <a:extLst>
              <a:ext uri="{FF2B5EF4-FFF2-40B4-BE49-F238E27FC236}">
                <a16:creationId xmlns="" xmlns:a16="http://schemas.microsoft.com/office/drawing/2014/main" id="{0D36BD5A-BF22-48CD-8A55-28B19177CE4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aphicFrame>
        <p:nvGraphicFramePr>
          <p:cNvPr id="5" name="Θέση περιεχομένου 2">
            <a:extLst>
              <a:ext uri="{FF2B5EF4-FFF2-40B4-BE49-F238E27FC236}">
                <a16:creationId xmlns="" xmlns:a16="http://schemas.microsoft.com/office/drawing/2014/main" id="{C03ABCBC-E0AC-51A6-8E1B-EF6B697EB178}"/>
              </a:ext>
            </a:extLst>
          </p:cNvPr>
          <p:cNvGraphicFramePr>
            <a:graphicFrameLocks noGrp="1"/>
          </p:cNvGraphicFramePr>
          <p:nvPr>
            <p:ph idx="1"/>
            <p:extLst>
              <p:ext uri="{D42A27DB-BD31-4B8C-83A1-F6EECF244321}">
                <p14:modId xmlns:p14="http://schemas.microsoft.com/office/powerpoint/2010/main" val="132473177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1438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DAC05BA-4214-D29B-BE74-BC3D03F2B464}"/>
              </a:ext>
            </a:extLst>
          </p:cNvPr>
          <p:cNvSpPr txBox="1">
            <a:spLocks/>
          </p:cNvSpPr>
          <p:nvPr/>
        </p:nvSpPr>
        <p:spPr>
          <a:xfrm>
            <a:off x="1045394" y="238666"/>
            <a:ext cx="10197494" cy="753374"/>
          </a:xfrm>
          <a:prstGeom prst="rect">
            <a:avLst/>
          </a:prstGeom>
        </p:spPr>
        <p:txBody>
          <a:bodyPr>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b="1" dirty="0" smtClean="0">
                <a:latin typeface="Arial" panose="020B0604020202020204" pitchFamily="34" charset="0"/>
                <a:cs typeface="Arial" panose="020B0604020202020204" pitchFamily="34" charset="0"/>
              </a:rPr>
              <a:t>Εμπόδια στην επικοινωνία</a:t>
            </a:r>
            <a:endParaRPr lang="el-GR" b="1" dirty="0">
              <a:latin typeface="Arial" panose="020B0604020202020204" pitchFamily="34" charset="0"/>
              <a:cs typeface="Arial" panose="020B0604020202020204" pitchFamily="34" charset="0"/>
            </a:endParaRPr>
          </a:p>
        </p:txBody>
      </p:sp>
      <p:sp>
        <p:nvSpPr>
          <p:cNvPr id="3" name="TextBox 2"/>
          <p:cNvSpPr txBox="1"/>
          <p:nvPr/>
        </p:nvSpPr>
        <p:spPr>
          <a:xfrm>
            <a:off x="370936" y="1552755"/>
            <a:ext cx="10860656" cy="4382219"/>
          </a:xfrm>
          <a:prstGeom prst="rect">
            <a:avLst/>
          </a:prstGeom>
          <a:noFill/>
        </p:spPr>
        <p:txBody>
          <a:bodyPr wrap="square" rtlCol="0">
            <a:spAutoFit/>
          </a:bodyPr>
          <a:lstStyle/>
          <a:p>
            <a:r>
              <a:rPr lang="el-GR" sz="2800" b="1" u="sng" dirty="0" smtClean="0">
                <a:solidFill>
                  <a:schemeClr val="accent1">
                    <a:lumMod val="75000"/>
                  </a:schemeClr>
                </a:solidFill>
                <a:latin typeface="Arial" panose="020B0604020202020204" pitchFamily="34" charset="0"/>
                <a:cs typeface="Arial" panose="020B0604020202020204" pitchFamily="34" charset="0"/>
              </a:rPr>
              <a:t>Στερεότυπα συμπεριφοράς</a:t>
            </a:r>
          </a:p>
          <a:p>
            <a:pPr algn="just"/>
            <a:r>
              <a:rPr lang="el-GR" sz="2800" dirty="0" smtClean="0">
                <a:latin typeface="Arial" panose="020B0604020202020204" pitchFamily="34" charset="0"/>
                <a:cs typeface="Arial" panose="020B0604020202020204" pitchFamily="34" charset="0"/>
              </a:rPr>
              <a:t>Τα στερεότυπα συμπεριφοράς που αποδίδονται σε ορισμένα άτομα είναι δυνατόν να καταλήξουν σε άκαμπτες &amp; λανθασμένες ορισμένες φορές </a:t>
            </a:r>
            <a:r>
              <a:rPr lang="el-GR" sz="2800" dirty="0" err="1" smtClean="0">
                <a:latin typeface="Arial" panose="020B0604020202020204" pitchFamily="34" charset="0"/>
                <a:cs typeface="Arial" panose="020B0604020202020204" pitchFamily="34" charset="0"/>
              </a:rPr>
              <a:t>ετικετοποιήσεις</a:t>
            </a:r>
            <a:r>
              <a:rPr lang="el-GR" sz="2800" dirty="0" smtClean="0">
                <a:latin typeface="Arial" panose="020B0604020202020204" pitchFamily="34" charset="0"/>
                <a:cs typeface="Arial" panose="020B0604020202020204" pitchFamily="34" charset="0"/>
              </a:rPr>
              <a:t>, που τελικά εμποδίζουν την επικοινωνία και την εξατομικευμένη διαγνωστική εκτίμηση από τον/ την Κ.Λ. </a:t>
            </a:r>
          </a:p>
          <a:p>
            <a:pPr algn="just"/>
            <a:r>
              <a:rPr lang="el-GR" sz="2800" dirty="0" smtClean="0">
                <a:latin typeface="Arial" panose="020B0604020202020204" pitchFamily="34" charset="0"/>
                <a:cs typeface="Arial" panose="020B0604020202020204" pitchFamily="34" charset="0"/>
              </a:rPr>
              <a:t>Αυτές οι προκατασκευασμένες ανεπαίσθητα κατευθυνόμενες απόψεις, ιδέες και κρίσεις λειτουργούν συχνά ασυνείδητα στους κοινωνικούς λειτουργούς επηρεάζοντας δυσμενώς την επικοινωνία, τη σχέση και την τελική έκβαση της περίπτωσης.  </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6625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 xmlns:a16="http://schemas.microsoft.com/office/drawing/2014/main" id="{282CB47E-52E8-BF1A-7CE1-AC342A575D77}"/>
              </a:ext>
            </a:extLst>
          </p:cNvPr>
          <p:cNvSpPr>
            <a:spLocks noGrp="1"/>
          </p:cNvSpPr>
          <p:nvPr>
            <p:ph idx="1"/>
          </p:nvPr>
        </p:nvSpPr>
        <p:spPr>
          <a:xfrm>
            <a:off x="213360" y="1041975"/>
            <a:ext cx="11308080" cy="5221665"/>
          </a:xfrm>
        </p:spPr>
        <p:txBody>
          <a:bodyPr>
            <a:normAutofit lnSpcReduction="10000"/>
          </a:bodyPr>
          <a:lstStyle/>
          <a:p>
            <a:pPr algn="just"/>
            <a:r>
              <a:rPr lang="el-GR" altLang="en-US" sz="2800" b="1" dirty="0"/>
              <a:t>Επικοινωνία είναι: </a:t>
            </a:r>
            <a:r>
              <a:rPr lang="el-GR" altLang="en-US" sz="2800" dirty="0"/>
              <a:t>Η συναλλακτική διεργασία κατά την οποία εκπέμπονται, εισέρχονται και </a:t>
            </a:r>
            <a:r>
              <a:rPr lang="el-GR" altLang="en-US" sz="2800" b="1" dirty="0"/>
              <a:t>ανατροφοδοτούνται μηνύματα</a:t>
            </a:r>
            <a:r>
              <a:rPr lang="el-GR" altLang="en-US" sz="2800" dirty="0"/>
              <a:t> μεταξύ ατόμων, ομάδων και κοινωνικών συστημάτων που βρίσκονται σε </a:t>
            </a:r>
            <a:r>
              <a:rPr lang="el-GR" altLang="en-US" sz="2800" dirty="0" smtClean="0"/>
              <a:t>αλληλεπίδραση.</a:t>
            </a:r>
            <a:endParaRPr lang="el-GR" altLang="en-US" sz="2800" dirty="0"/>
          </a:p>
          <a:p>
            <a:pPr algn="just"/>
            <a:r>
              <a:rPr lang="el-GR" altLang="en-US" sz="2800" dirty="0"/>
              <a:t>Η επικοινωνία είναι μια </a:t>
            </a:r>
            <a:r>
              <a:rPr lang="el-GR" altLang="en-US" sz="2800" b="1" dirty="0"/>
              <a:t>διαπροσωπική διαδικασία</a:t>
            </a:r>
            <a:r>
              <a:rPr lang="el-GR" altLang="en-US" sz="2800" dirty="0"/>
              <a:t>, η οποία συνιστάται στην ανταλλαγή σκέψεων, ιδεών και στην </a:t>
            </a:r>
            <a:r>
              <a:rPr lang="el-GR" altLang="en-US" sz="2800" b="1" dirty="0"/>
              <a:t>αλληλεπίδραση</a:t>
            </a:r>
            <a:r>
              <a:rPr lang="el-GR" altLang="en-US" sz="2800" dirty="0"/>
              <a:t> μεταξύ </a:t>
            </a:r>
            <a:r>
              <a:rPr lang="el-GR" altLang="en-US" sz="2800" dirty="0" smtClean="0"/>
              <a:t>προσώπων.</a:t>
            </a:r>
          </a:p>
          <a:p>
            <a:pPr algn="just"/>
            <a:r>
              <a:rPr lang="el-GR" altLang="en-US" sz="2800" dirty="0"/>
              <a:t>Επικοινωνία είναι η κατανόηση όχι μόνο </a:t>
            </a:r>
            <a:r>
              <a:rPr lang="el-GR" altLang="en-US" sz="2800" b="1" dirty="0"/>
              <a:t>του ορατού</a:t>
            </a:r>
            <a:r>
              <a:rPr lang="el-GR" altLang="en-US" sz="2800" dirty="0"/>
              <a:t> αλλά και </a:t>
            </a:r>
            <a:r>
              <a:rPr lang="el-GR" altLang="en-US" sz="2800" b="1" dirty="0"/>
              <a:t>του αοράτου</a:t>
            </a:r>
            <a:r>
              <a:rPr lang="el-GR" altLang="en-US" sz="2800" dirty="0"/>
              <a:t>, του </a:t>
            </a:r>
            <a:r>
              <a:rPr lang="el-GR" altLang="en-US" sz="2800" b="1" dirty="0" smtClean="0"/>
              <a:t>κρυφού.</a:t>
            </a:r>
          </a:p>
          <a:p>
            <a:pPr algn="just"/>
            <a:r>
              <a:rPr lang="el-GR" altLang="en-US" sz="2800" b="1" dirty="0" smtClean="0"/>
              <a:t> </a:t>
            </a:r>
            <a:r>
              <a:rPr lang="el-GR" altLang="en-US" sz="2800" dirty="0"/>
              <a:t>Η επικοινωνία είναι ο σημαντικότερος παράγοντας που καθορίζει τι είδους σχέσεις ένα άτομο θα δημιουργήσει και τι είδους ζωή θα </a:t>
            </a:r>
            <a:r>
              <a:rPr lang="el-GR" altLang="en-US" sz="2800" dirty="0" smtClean="0"/>
              <a:t>ζήσει.</a:t>
            </a:r>
            <a:endParaRPr lang="el-GR" altLang="en-US" sz="2800" dirty="0"/>
          </a:p>
          <a:p>
            <a:pPr algn="just"/>
            <a:endParaRPr lang="el-GR" altLang="en-US" sz="2800" b="1" dirty="0"/>
          </a:p>
          <a:p>
            <a:pPr algn="just"/>
            <a:endParaRPr lang="el-GR" sz="2800" dirty="0">
              <a:latin typeface="Arial" panose="020B0604020202020204" pitchFamily="34" charset="0"/>
              <a:cs typeface="Arial" panose="020B0604020202020204" pitchFamily="34" charset="0"/>
            </a:endParaRPr>
          </a:p>
        </p:txBody>
      </p:sp>
      <p:sp>
        <p:nvSpPr>
          <p:cNvPr id="2" name="TextBox 1"/>
          <p:cNvSpPr txBox="1"/>
          <p:nvPr/>
        </p:nvSpPr>
        <p:spPr>
          <a:xfrm>
            <a:off x="2209800" y="198120"/>
            <a:ext cx="6141720" cy="584775"/>
          </a:xfrm>
          <a:prstGeom prst="rect">
            <a:avLst/>
          </a:prstGeom>
          <a:noFill/>
        </p:spPr>
        <p:txBody>
          <a:bodyPr wrap="square" rtlCol="0">
            <a:spAutoFit/>
          </a:bodyPr>
          <a:lstStyle/>
          <a:p>
            <a:pPr algn="ctr"/>
            <a:r>
              <a:rPr lang="el-GR" sz="3200" dirty="0" smtClean="0">
                <a:latin typeface="Arial" panose="020B0604020202020204" pitchFamily="34" charset="0"/>
                <a:cs typeface="Arial" panose="020B0604020202020204" pitchFamily="34" charset="0"/>
              </a:rPr>
              <a:t>Ορισμοί</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92865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1924" y="776378"/>
            <a:ext cx="11421373" cy="4401205"/>
          </a:xfrm>
          <a:prstGeom prst="rect">
            <a:avLst/>
          </a:prstGeom>
          <a:noFill/>
        </p:spPr>
        <p:txBody>
          <a:bodyPr wrap="square" rtlCol="0">
            <a:spAutoFit/>
          </a:bodyPr>
          <a:lstStyle/>
          <a:p>
            <a:pPr algn="just"/>
            <a:r>
              <a:rPr lang="el-GR" sz="2800" dirty="0" smtClean="0">
                <a:solidFill>
                  <a:schemeClr val="accent1">
                    <a:lumMod val="75000"/>
                  </a:schemeClr>
                </a:solidFill>
                <a:latin typeface="Arial" panose="020B0604020202020204" pitchFamily="34" charset="0"/>
                <a:cs typeface="Arial" panose="020B0604020202020204" pitchFamily="34" charset="0"/>
              </a:rPr>
              <a:t>Παράδειγμα:</a:t>
            </a:r>
          </a:p>
          <a:p>
            <a:pPr algn="just"/>
            <a:endParaRPr lang="el-GR" sz="2800" dirty="0">
              <a:latin typeface="Arial" panose="020B0604020202020204" pitchFamily="34" charset="0"/>
              <a:cs typeface="Arial" panose="020B0604020202020204" pitchFamily="34" charset="0"/>
            </a:endParaRPr>
          </a:p>
          <a:p>
            <a:pPr algn="just"/>
            <a:r>
              <a:rPr lang="el-GR" sz="2800" dirty="0" smtClean="0">
                <a:latin typeface="Arial" panose="020B0604020202020204" pitchFamily="34" charset="0"/>
                <a:cs typeface="Arial" panose="020B0604020202020204" pitchFamily="34" charset="0"/>
              </a:rPr>
              <a:t>Σε μία κοινωνική υπηρεσία μία νεαρή μητέρα ενός παιδιού 3 ετών που την εγκατέλειψε ο σύζυγος της είχε χαρακτηριστεί από τους Κ.Λ. ως μη συνεργάσιμη, αδιάφορη μητέρα, που παραμελούσε τον γιο της και δεν δεχόταν καμία άλλη βοήθεια εκτός από οικονομική. Στη νέα Κ.Λ. παραπέμφθηκε η περίπτωση ως εξής </a:t>
            </a:r>
            <a:r>
              <a:rPr lang="el-GR" sz="2800" dirty="0" smtClean="0">
                <a:solidFill>
                  <a:schemeClr val="accent6">
                    <a:lumMod val="50000"/>
                  </a:schemeClr>
                </a:solidFill>
                <a:latin typeface="Arial" panose="020B0604020202020204" pitchFamily="34" charset="0"/>
                <a:cs typeface="Arial" panose="020B0604020202020204" pitchFamily="34" charset="0"/>
              </a:rPr>
              <a:t>«</a:t>
            </a:r>
            <a:r>
              <a:rPr lang="el-GR" sz="2800" i="1" dirty="0" smtClean="0">
                <a:solidFill>
                  <a:schemeClr val="accent6">
                    <a:lumMod val="50000"/>
                  </a:schemeClr>
                </a:solidFill>
                <a:latin typeface="Arial" panose="020B0604020202020204" pitchFamily="34" charset="0"/>
                <a:cs typeface="Arial" panose="020B0604020202020204" pitchFamily="34" charset="0"/>
              </a:rPr>
              <a:t>Πήγαινε να τη δεις, μήπως και καταφέρεις να την πείσεις να εγγράψει το παιδί της σε παιδικό σταθμό. Το παραμελεί και το αφήνει βρόμικο. Είναι αμφίβολο αν θα καταφέρεις να συνεργαστείς μαζί της</a:t>
            </a:r>
            <a:r>
              <a:rPr lang="el-GR" sz="2800" dirty="0" smtClean="0">
                <a:solidFill>
                  <a:schemeClr val="accent6">
                    <a:lumMod val="50000"/>
                  </a:schemeClr>
                </a:solidFill>
                <a:latin typeface="Arial" panose="020B0604020202020204" pitchFamily="34" charset="0"/>
                <a:cs typeface="Arial" panose="020B0604020202020204" pitchFamily="34" charset="0"/>
              </a:rPr>
              <a:t>»</a:t>
            </a:r>
            <a:r>
              <a:rPr lang="el-GR" sz="2800" dirty="0" smtClean="0">
                <a:latin typeface="Arial" panose="020B0604020202020204" pitchFamily="34" charset="0"/>
                <a:cs typeface="Arial" panose="020B0604020202020204" pitchFamily="34" charset="0"/>
              </a:rPr>
              <a:t>.</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16588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DAC05BA-4214-D29B-BE74-BC3D03F2B464}"/>
              </a:ext>
            </a:extLst>
          </p:cNvPr>
          <p:cNvSpPr txBox="1">
            <a:spLocks/>
          </p:cNvSpPr>
          <p:nvPr/>
        </p:nvSpPr>
        <p:spPr>
          <a:xfrm>
            <a:off x="1045394" y="238666"/>
            <a:ext cx="10197494" cy="753374"/>
          </a:xfrm>
          <a:prstGeom prst="rect">
            <a:avLst/>
          </a:prstGeom>
        </p:spPr>
        <p:txBody>
          <a:bodyPr>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b="1" dirty="0" smtClean="0">
                <a:latin typeface="Arial" panose="020B0604020202020204" pitchFamily="34" charset="0"/>
                <a:cs typeface="Arial" panose="020B0604020202020204" pitchFamily="34" charset="0"/>
              </a:rPr>
              <a:t>Εμπόδια στην επικοινωνία</a:t>
            </a:r>
            <a:endParaRPr lang="el-GR" b="1" dirty="0">
              <a:latin typeface="Arial" panose="020B0604020202020204" pitchFamily="34" charset="0"/>
              <a:cs typeface="Arial" panose="020B0604020202020204" pitchFamily="34" charset="0"/>
            </a:endParaRPr>
          </a:p>
        </p:txBody>
      </p:sp>
      <p:sp>
        <p:nvSpPr>
          <p:cNvPr id="3" name="TextBox 2"/>
          <p:cNvSpPr txBox="1"/>
          <p:nvPr/>
        </p:nvSpPr>
        <p:spPr>
          <a:xfrm>
            <a:off x="370936" y="1552755"/>
            <a:ext cx="10860656" cy="3539430"/>
          </a:xfrm>
          <a:prstGeom prst="rect">
            <a:avLst/>
          </a:prstGeom>
          <a:noFill/>
        </p:spPr>
        <p:txBody>
          <a:bodyPr wrap="square" rtlCol="0">
            <a:spAutoFit/>
          </a:bodyPr>
          <a:lstStyle/>
          <a:p>
            <a:r>
              <a:rPr lang="el-GR" sz="2800" b="1" u="sng" dirty="0" smtClean="0">
                <a:solidFill>
                  <a:schemeClr val="accent1">
                    <a:lumMod val="75000"/>
                  </a:schemeClr>
                </a:solidFill>
                <a:latin typeface="Arial" panose="020B0604020202020204" pitchFamily="34" charset="0"/>
                <a:cs typeface="Arial" panose="020B0604020202020204" pitchFamily="34" charset="0"/>
              </a:rPr>
              <a:t>Λανθασμένη υπόθεση μηνύματος</a:t>
            </a:r>
          </a:p>
          <a:p>
            <a:pPr algn="just"/>
            <a:r>
              <a:rPr lang="el-GR" sz="2800" dirty="0" smtClean="0">
                <a:latin typeface="Arial" panose="020B0604020202020204" pitchFamily="34" charset="0"/>
                <a:cs typeface="Arial" panose="020B0604020202020204" pitchFamily="34" charset="0"/>
              </a:rPr>
              <a:t>Η λανθασμένη υπόθεση μηνύματος συμβαίνει όταν ο/η Κ.Λ. δέχεται ένα αμφιλεγόμενο μήνυμα, δεν γίνεται επαλήθευση της πραγματικής έννοιας και η συζήτηση ή οι αντιδράσεις των δύο </a:t>
            </a:r>
            <a:r>
              <a:rPr lang="el-GR" sz="2800" dirty="0" err="1" smtClean="0">
                <a:latin typeface="Arial" panose="020B0604020202020204" pitchFamily="34" charset="0"/>
                <a:cs typeface="Arial" panose="020B0604020202020204" pitchFamily="34" charset="0"/>
              </a:rPr>
              <a:t>συνδιαλεγόμενων</a:t>
            </a:r>
            <a:r>
              <a:rPr lang="el-GR" sz="2800" dirty="0" smtClean="0">
                <a:latin typeface="Arial" panose="020B0604020202020204" pitchFamily="34" charset="0"/>
                <a:cs typeface="Arial" panose="020B0604020202020204" pitchFamily="34" charset="0"/>
              </a:rPr>
              <a:t> προχωρούν πάνω στο αρχικά ασαφές μήνυμα. Σε αυτή την περίπτωση ο/η Κ.Λ. θα πρέπει να ξεκαθαρίσει το αρχικό μήνυμα που είτε έλαβε, είτε θέλει να μεταδώσει έτσι ώστε η επικοινωνία να επαναπροσδιοριστεί και να συνεχιστεί απρόσκοπτα.</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62669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8407" y="1181820"/>
            <a:ext cx="11421373" cy="3108543"/>
          </a:xfrm>
          <a:prstGeom prst="rect">
            <a:avLst/>
          </a:prstGeom>
          <a:noFill/>
        </p:spPr>
        <p:txBody>
          <a:bodyPr wrap="square" rtlCol="0">
            <a:spAutoFit/>
          </a:bodyPr>
          <a:lstStyle/>
          <a:p>
            <a:pPr algn="just"/>
            <a:r>
              <a:rPr lang="el-GR" sz="2800" dirty="0" smtClean="0">
                <a:solidFill>
                  <a:schemeClr val="accent1">
                    <a:lumMod val="75000"/>
                  </a:schemeClr>
                </a:solidFill>
                <a:latin typeface="Arial" panose="020B0604020202020204" pitchFamily="34" charset="0"/>
                <a:cs typeface="Arial" panose="020B0604020202020204" pitchFamily="34" charset="0"/>
              </a:rPr>
              <a:t>Παράδειγμα:</a:t>
            </a:r>
          </a:p>
          <a:p>
            <a:pPr algn="just"/>
            <a:endParaRPr lang="el-GR" sz="2800" dirty="0">
              <a:latin typeface="Arial" panose="020B0604020202020204" pitchFamily="34" charset="0"/>
              <a:cs typeface="Arial" panose="020B0604020202020204" pitchFamily="34" charset="0"/>
            </a:endParaRPr>
          </a:p>
          <a:p>
            <a:pPr algn="just"/>
            <a:r>
              <a:rPr lang="el-GR" sz="2800" dirty="0" smtClean="0">
                <a:latin typeface="Arial" panose="020B0604020202020204" pitchFamily="34" charset="0"/>
                <a:cs typeface="Arial" panose="020B0604020202020204" pitchFamily="34" charset="0"/>
              </a:rPr>
              <a:t>Σε ένα κέντρο κλειστής περίθαλψης για παιδιά ο Δημήτρης 11 ετών που εγκαταλείφθηκε από τους γονείς του δεν εμπιστεύεται τους ενήλικες του Κέντρου και προκαλεί με τη συμπεριφορά του. Σε μία συνάντηση ομάδας ξεφυλλίζει επιδεικτικά ένα εικονογραφημένο περιοδικό και αρνούνταν να συμμετάσχει στην ομάδα. </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7669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DAC05BA-4214-D29B-BE74-BC3D03F2B464}"/>
              </a:ext>
            </a:extLst>
          </p:cNvPr>
          <p:cNvSpPr txBox="1">
            <a:spLocks/>
          </p:cNvSpPr>
          <p:nvPr/>
        </p:nvSpPr>
        <p:spPr>
          <a:xfrm>
            <a:off x="1045394" y="238666"/>
            <a:ext cx="10197494" cy="753374"/>
          </a:xfrm>
          <a:prstGeom prst="rect">
            <a:avLst/>
          </a:prstGeom>
        </p:spPr>
        <p:txBody>
          <a:bodyPr>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b="1" dirty="0" smtClean="0">
                <a:latin typeface="Arial" panose="020B0604020202020204" pitchFamily="34" charset="0"/>
                <a:cs typeface="Arial" panose="020B0604020202020204" pitchFamily="34" charset="0"/>
              </a:rPr>
              <a:t>Εμπόδια στην επικοινωνία</a:t>
            </a:r>
            <a:endParaRPr lang="el-GR" b="1" dirty="0">
              <a:latin typeface="Arial" panose="020B0604020202020204" pitchFamily="34" charset="0"/>
              <a:cs typeface="Arial" panose="020B0604020202020204" pitchFamily="34" charset="0"/>
            </a:endParaRPr>
          </a:p>
        </p:txBody>
      </p:sp>
      <p:sp>
        <p:nvSpPr>
          <p:cNvPr id="3" name="TextBox 2"/>
          <p:cNvSpPr txBox="1"/>
          <p:nvPr/>
        </p:nvSpPr>
        <p:spPr>
          <a:xfrm>
            <a:off x="370936" y="1552755"/>
            <a:ext cx="10860656" cy="3539430"/>
          </a:xfrm>
          <a:prstGeom prst="rect">
            <a:avLst/>
          </a:prstGeom>
          <a:noFill/>
        </p:spPr>
        <p:txBody>
          <a:bodyPr wrap="square" rtlCol="0">
            <a:spAutoFit/>
          </a:bodyPr>
          <a:lstStyle/>
          <a:p>
            <a:r>
              <a:rPr lang="el-GR" sz="2800" b="1" u="sng" dirty="0" smtClean="0">
                <a:solidFill>
                  <a:schemeClr val="accent1">
                    <a:lumMod val="75000"/>
                  </a:schemeClr>
                </a:solidFill>
                <a:latin typeface="Arial" panose="020B0604020202020204" pitchFamily="34" charset="0"/>
                <a:cs typeface="Arial" panose="020B0604020202020204" pitchFamily="34" charset="0"/>
              </a:rPr>
              <a:t>Αποτυχία στον προσδιορισμό του σκοπού της συνέντευξης</a:t>
            </a:r>
          </a:p>
          <a:p>
            <a:pPr algn="just"/>
            <a:r>
              <a:rPr lang="el-GR" sz="2800" dirty="0" smtClean="0">
                <a:latin typeface="Arial" panose="020B0604020202020204" pitchFamily="34" charset="0"/>
                <a:cs typeface="Arial" panose="020B0604020202020204" pitchFamily="34" charset="0"/>
              </a:rPr>
              <a:t>Ορισμένες φορές ο/η Κ.Λ. δεν αποσαφηνίζει από την αρχή της συνέντευξης το σκοπό της, με αποτέλεσμα και οι δύο να έχουν διαφορετικές και πιθανώς αντικρουόμενες απόψεις και προσδοκίες. Αυτή η έλλειψη προσδιορισμού στόχου για κάθε συνέντευξη μπορεί να δημιουργήσει δυσάρεστα συναισθήματα στο άτομο και να </a:t>
            </a:r>
            <a:r>
              <a:rPr lang="el-GR" sz="2800" dirty="0" err="1" smtClean="0">
                <a:latin typeface="Arial" panose="020B0604020202020204" pitchFamily="34" charset="0"/>
                <a:cs typeface="Arial" panose="020B0604020202020204" pitchFamily="34" charset="0"/>
              </a:rPr>
              <a:t>παραπλανηθεί</a:t>
            </a:r>
            <a:r>
              <a:rPr lang="el-GR" sz="2800" dirty="0" smtClean="0">
                <a:latin typeface="Arial" panose="020B0604020202020204" pitchFamily="34" charset="0"/>
                <a:cs typeface="Arial" panose="020B0604020202020204" pitchFamily="34" charset="0"/>
              </a:rPr>
              <a:t> η συζήτηση σε θέματα άσχετα με το κύριο πρόβλημα που απασχολεί το άτομο. </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9996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DAC05BA-4214-D29B-BE74-BC3D03F2B464}"/>
              </a:ext>
            </a:extLst>
          </p:cNvPr>
          <p:cNvSpPr txBox="1">
            <a:spLocks/>
          </p:cNvSpPr>
          <p:nvPr/>
        </p:nvSpPr>
        <p:spPr>
          <a:xfrm>
            <a:off x="1045394" y="238666"/>
            <a:ext cx="10197494" cy="753374"/>
          </a:xfrm>
          <a:prstGeom prst="rect">
            <a:avLst/>
          </a:prstGeom>
        </p:spPr>
        <p:txBody>
          <a:bodyPr>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b="1" dirty="0" smtClean="0">
                <a:latin typeface="Arial" panose="020B0604020202020204" pitchFamily="34" charset="0"/>
                <a:cs typeface="Arial" panose="020B0604020202020204" pitchFamily="34" charset="0"/>
              </a:rPr>
              <a:t>Εμπόδια στην επικοινωνία</a:t>
            </a:r>
            <a:endParaRPr lang="el-GR" b="1" dirty="0">
              <a:latin typeface="Arial" panose="020B0604020202020204" pitchFamily="34" charset="0"/>
              <a:cs typeface="Arial" panose="020B0604020202020204" pitchFamily="34" charset="0"/>
            </a:endParaRPr>
          </a:p>
        </p:txBody>
      </p:sp>
      <p:sp>
        <p:nvSpPr>
          <p:cNvPr id="3" name="TextBox 2"/>
          <p:cNvSpPr txBox="1"/>
          <p:nvPr/>
        </p:nvSpPr>
        <p:spPr>
          <a:xfrm>
            <a:off x="181155" y="1483744"/>
            <a:ext cx="10860656" cy="4401205"/>
          </a:xfrm>
          <a:prstGeom prst="rect">
            <a:avLst/>
          </a:prstGeom>
          <a:noFill/>
        </p:spPr>
        <p:txBody>
          <a:bodyPr wrap="square" rtlCol="0">
            <a:spAutoFit/>
          </a:bodyPr>
          <a:lstStyle/>
          <a:p>
            <a:r>
              <a:rPr lang="el-GR" sz="2800" b="1" u="sng" dirty="0" smtClean="0">
                <a:solidFill>
                  <a:schemeClr val="accent1">
                    <a:lumMod val="75000"/>
                  </a:schemeClr>
                </a:solidFill>
                <a:latin typeface="Arial" panose="020B0604020202020204" pitchFamily="34" charset="0"/>
                <a:cs typeface="Arial" panose="020B0604020202020204" pitchFamily="34" charset="0"/>
              </a:rPr>
              <a:t>Πρόωρη κινητοποίηση του ατόμου για αλλαγή</a:t>
            </a:r>
          </a:p>
          <a:p>
            <a:pPr algn="just"/>
            <a:r>
              <a:rPr lang="el-GR" sz="2800" dirty="0" smtClean="0">
                <a:latin typeface="Arial" panose="020B0604020202020204" pitchFamily="34" charset="0"/>
                <a:cs typeface="Arial" panose="020B0604020202020204" pitchFamily="34" charset="0"/>
              </a:rPr>
              <a:t>Η ενδεχόμενη κινητοποίηση από τον/την Κ.Λ. για άμεση παρέμβαση και αλλαγή από ένα χρόνια πρόβλημα του ατόμου, χωρίς ανάλογη προετοιμασία, θα έχει πιθανώς ως αποτέλεσμα την αδρανοποίησή του. Το άτομο αιφνιδιάζεται και δημιουργεί αντιστάσεις παρακωλύοντας την περαιτέρω επικοινωνία. Η κατάσταση αυτή πολύ συχνά δεν συνειδητοποιείται από νέους, άπειρους και ενθουσιώδεις Κ.Λ., οι οποίοι θέλουν να προκαλέσουν άμεση αλλαγή σε χρονιότητα προβλημάτων από την πρώτη συνέντευξη με το άτομο. </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49164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DAC05BA-4214-D29B-BE74-BC3D03F2B464}"/>
              </a:ext>
            </a:extLst>
          </p:cNvPr>
          <p:cNvSpPr txBox="1">
            <a:spLocks/>
          </p:cNvSpPr>
          <p:nvPr/>
        </p:nvSpPr>
        <p:spPr>
          <a:xfrm>
            <a:off x="1045394" y="238666"/>
            <a:ext cx="10197494" cy="753374"/>
          </a:xfrm>
          <a:prstGeom prst="rect">
            <a:avLst/>
          </a:prstGeom>
        </p:spPr>
        <p:txBody>
          <a:bodyPr>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b="1" dirty="0" smtClean="0">
                <a:latin typeface="Arial" panose="020B0604020202020204" pitchFamily="34" charset="0"/>
                <a:cs typeface="Arial" panose="020B0604020202020204" pitchFamily="34" charset="0"/>
              </a:rPr>
              <a:t>Εμπόδια στην επικοινωνία</a:t>
            </a:r>
            <a:endParaRPr lang="el-GR" b="1" dirty="0">
              <a:latin typeface="Arial" panose="020B0604020202020204" pitchFamily="34" charset="0"/>
              <a:cs typeface="Arial" panose="020B0604020202020204" pitchFamily="34" charset="0"/>
            </a:endParaRPr>
          </a:p>
        </p:txBody>
      </p:sp>
      <p:sp>
        <p:nvSpPr>
          <p:cNvPr id="3" name="TextBox 2"/>
          <p:cNvSpPr txBox="1"/>
          <p:nvPr/>
        </p:nvSpPr>
        <p:spPr>
          <a:xfrm>
            <a:off x="181155" y="1483744"/>
            <a:ext cx="10860656" cy="3539430"/>
          </a:xfrm>
          <a:prstGeom prst="rect">
            <a:avLst/>
          </a:prstGeom>
          <a:noFill/>
        </p:spPr>
        <p:txBody>
          <a:bodyPr wrap="square" rtlCol="0">
            <a:spAutoFit/>
          </a:bodyPr>
          <a:lstStyle/>
          <a:p>
            <a:r>
              <a:rPr lang="el-GR" sz="2800" b="1" u="sng" dirty="0" smtClean="0">
                <a:solidFill>
                  <a:schemeClr val="accent1">
                    <a:lumMod val="75000"/>
                  </a:schemeClr>
                </a:solidFill>
                <a:latin typeface="Arial" panose="020B0604020202020204" pitchFamily="34" charset="0"/>
                <a:cs typeface="Arial" panose="020B0604020202020204" pitchFamily="34" charset="0"/>
              </a:rPr>
              <a:t>Άμυνες και αξίες του/της Κ.Λ.</a:t>
            </a:r>
          </a:p>
          <a:p>
            <a:pPr algn="just"/>
            <a:r>
              <a:rPr lang="el-GR" sz="2800" dirty="0" smtClean="0">
                <a:latin typeface="Arial" panose="020B0604020202020204" pitchFamily="34" charset="0"/>
                <a:cs typeface="Arial" panose="020B0604020202020204" pitchFamily="34" charset="0"/>
              </a:rPr>
              <a:t>Η επίγνωση από τον/την Κ.Λ. των προσωπικών του αξιών, προκαταλήψεων και </a:t>
            </a:r>
            <a:r>
              <a:rPr lang="el-GR" sz="2800" dirty="0" err="1" smtClean="0">
                <a:latin typeface="Arial" panose="020B0604020202020204" pitchFamily="34" charset="0"/>
                <a:cs typeface="Arial" panose="020B0604020202020204" pitchFamily="34" charset="0"/>
              </a:rPr>
              <a:t>αμυνών</a:t>
            </a:r>
            <a:r>
              <a:rPr lang="el-GR" sz="2800" dirty="0" smtClean="0">
                <a:latin typeface="Arial" panose="020B0604020202020204" pitchFamily="34" charset="0"/>
                <a:cs typeface="Arial" panose="020B0604020202020204" pitchFamily="34" charset="0"/>
              </a:rPr>
              <a:t> μειώνει στο ελάχιστο τα εμπόδια επικοινωνίας με το άτομο από την πρώτη συνέντευξη. Όσο λιγότερο αμυντικός/η είναι τόσο περισσότερο μπορεί να βοηθήσει τα άτομα να δουλέψουν τις δικές τους άμυνες. Και όσο περισσότερη ευελιξία έχει των δικών του αξιών, τόσο λιγότερο έχει την τάση να τις επιβάλλει στο άτομο.  </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1611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2528" y="483081"/>
            <a:ext cx="11421373" cy="5693866"/>
          </a:xfrm>
          <a:prstGeom prst="rect">
            <a:avLst/>
          </a:prstGeom>
          <a:noFill/>
        </p:spPr>
        <p:txBody>
          <a:bodyPr wrap="square" rtlCol="0">
            <a:spAutoFit/>
          </a:bodyPr>
          <a:lstStyle/>
          <a:p>
            <a:pPr algn="just"/>
            <a:r>
              <a:rPr lang="el-GR" sz="2800" dirty="0" smtClean="0">
                <a:solidFill>
                  <a:schemeClr val="accent1">
                    <a:lumMod val="75000"/>
                  </a:schemeClr>
                </a:solidFill>
                <a:latin typeface="Arial" panose="020B0604020202020204" pitchFamily="34" charset="0"/>
                <a:cs typeface="Arial" panose="020B0604020202020204" pitchFamily="34" charset="0"/>
              </a:rPr>
              <a:t>Παράδειγμα:</a:t>
            </a:r>
          </a:p>
          <a:p>
            <a:pPr algn="just"/>
            <a:endParaRPr lang="el-GR" sz="2800" dirty="0">
              <a:latin typeface="Arial" panose="020B0604020202020204" pitchFamily="34" charset="0"/>
              <a:cs typeface="Arial" panose="020B0604020202020204" pitchFamily="34" charset="0"/>
            </a:endParaRPr>
          </a:p>
          <a:p>
            <a:pPr algn="just"/>
            <a:r>
              <a:rPr lang="el-GR" sz="2800" dirty="0" smtClean="0">
                <a:latin typeface="Arial" panose="020B0604020202020204" pitchFamily="34" charset="0"/>
                <a:cs typeface="Arial" panose="020B0604020202020204" pitchFamily="34" charset="0"/>
              </a:rPr>
              <a:t>Ένας νέος Κ.Λ. που προέρχεται από οικογένεια αυστηρών, παραδοσιακών αρχών αναλαμβάνει την περίπτωση της </a:t>
            </a:r>
            <a:r>
              <a:rPr lang="el-GR" sz="2800" dirty="0" err="1" smtClean="0">
                <a:latin typeface="Arial" panose="020B0604020202020204" pitchFamily="34" charset="0"/>
                <a:cs typeface="Arial" panose="020B0604020202020204" pitchFamily="34" charset="0"/>
              </a:rPr>
              <a:t>πολυπροβληματικής</a:t>
            </a:r>
            <a:r>
              <a:rPr lang="el-GR" sz="2800" dirty="0" smtClean="0">
                <a:latin typeface="Arial" panose="020B0604020202020204" pitchFamily="34" charset="0"/>
                <a:cs typeface="Arial" panose="020B0604020202020204" pitchFamily="34" charset="0"/>
              </a:rPr>
              <a:t> οικογένειας Χ. η οποία αποτελείται από:</a:t>
            </a:r>
          </a:p>
          <a:p>
            <a:pPr algn="just"/>
            <a:r>
              <a:rPr lang="el-GR" sz="2800" dirty="0" smtClean="0">
                <a:latin typeface="Arial" panose="020B0604020202020204" pitchFamily="34" charset="0"/>
                <a:cs typeface="Arial" panose="020B0604020202020204" pitchFamily="34" charset="0"/>
              </a:rPr>
              <a:t>-την κ. Ε. γιαγιά, 59 ετών, η οποία παλαιότερα εκδιδόταν και τώρα συντηρεί την οικογένεια της από την εργασία της σε κάποιο εστιατόριο</a:t>
            </a:r>
          </a:p>
          <a:p>
            <a:pPr marL="457200" indent="-457200" algn="just">
              <a:buFontTx/>
              <a:buChar char="-"/>
            </a:pPr>
            <a:r>
              <a:rPr lang="el-GR" sz="2800" dirty="0" smtClean="0">
                <a:latin typeface="Arial" panose="020B0604020202020204" pitchFamily="34" charset="0"/>
                <a:cs typeface="Arial" panose="020B0604020202020204" pitchFamily="34" charset="0"/>
              </a:rPr>
              <a:t>Την κ. Κ., 30 ετών, κόρη και μητέρα δύο παιδιών, η οποία επίσης εκδίδεται και εξαφανίζεται κατά διαστήματα από το σπίτι</a:t>
            </a:r>
            <a:endParaRPr lang="el-GR" sz="2800" dirty="0">
              <a:latin typeface="Arial" panose="020B0604020202020204" pitchFamily="34" charset="0"/>
              <a:cs typeface="Arial" panose="020B0604020202020204" pitchFamily="34" charset="0"/>
            </a:endParaRPr>
          </a:p>
          <a:p>
            <a:pPr marL="457200" indent="-457200" algn="just">
              <a:buFontTx/>
              <a:buChar char="-"/>
            </a:pPr>
            <a:r>
              <a:rPr lang="el-GR" sz="2800" dirty="0" smtClean="0">
                <a:latin typeface="Arial" panose="020B0604020202020204" pitchFamily="34" charset="0"/>
                <a:cs typeface="Arial" panose="020B0604020202020204" pitchFamily="34" charset="0"/>
              </a:rPr>
              <a:t>Τα δύο παιδιά της Κ., τη Σούλα 15 ετών, η οποία παρουσιάζει προβλήματα συμπεριφοράς με φυγές από το σπίτι και τον Κώστα 10 ετών, που παρουσιάζει απόσυρση, μελαγχολία και άρνηση φοίτησης στο σχολείο. </a:t>
            </a:r>
          </a:p>
        </p:txBody>
      </p:sp>
    </p:spTree>
    <p:extLst>
      <p:ext uri="{BB962C8B-B14F-4D97-AF65-F5344CB8AC3E}">
        <p14:creationId xmlns:p14="http://schemas.microsoft.com/office/powerpoint/2010/main" val="3231708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E80B86A7-A1EC-475B-9166-88902B033A3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9">
            <a:extLst>
              <a:ext uri="{FF2B5EF4-FFF2-40B4-BE49-F238E27FC236}">
                <a16:creationId xmlns="" xmlns:a16="http://schemas.microsoft.com/office/drawing/2014/main" id="{C2C29CB1-9F74-4879-A6AF-AEA67B6F1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7" name="Θέση περιεχομένου 2">
            <a:extLst>
              <a:ext uri="{FF2B5EF4-FFF2-40B4-BE49-F238E27FC236}">
                <a16:creationId xmlns="" xmlns:a16="http://schemas.microsoft.com/office/drawing/2014/main" id="{31821C5D-31E6-6704-9DDA-8288611F2D84}"/>
              </a:ext>
            </a:extLst>
          </p:cNvPr>
          <p:cNvSpPr>
            <a:spLocks noGrp="1"/>
          </p:cNvSpPr>
          <p:nvPr>
            <p:ph idx="1"/>
          </p:nvPr>
        </p:nvSpPr>
        <p:spPr>
          <a:xfrm>
            <a:off x="320040" y="1051560"/>
            <a:ext cx="11689080" cy="5623560"/>
          </a:xfrm>
        </p:spPr>
        <p:txBody>
          <a:bodyPr>
            <a:noAutofit/>
          </a:bodyPr>
          <a:lstStyle/>
          <a:p>
            <a:pPr algn="just"/>
            <a:r>
              <a:rPr lang="el-GR" altLang="en-US" sz="3200" dirty="0">
                <a:latin typeface="Arial" panose="020B0604020202020204" pitchFamily="34" charset="0"/>
                <a:cs typeface="Arial" panose="020B0604020202020204" pitchFamily="34" charset="0"/>
              </a:rPr>
              <a:t>Μεταβίβαση πληροφοριών, ιδεών, δήλωση συμπεριφορών και στάσεων προς το </a:t>
            </a:r>
            <a:r>
              <a:rPr lang="el-GR" altLang="en-US" sz="3200" dirty="0" smtClean="0">
                <a:latin typeface="Arial" panose="020B0604020202020204" pitchFamily="34" charset="0"/>
                <a:cs typeface="Arial" panose="020B0604020202020204" pitchFamily="34" charset="0"/>
              </a:rPr>
              <a:t>δέκτη</a:t>
            </a:r>
            <a:r>
              <a:rPr lang="el-GR" sz="3200" dirty="0" smtClean="0">
                <a:latin typeface="Arial" panose="020B0604020202020204" pitchFamily="34" charset="0"/>
                <a:cs typeface="Arial" panose="020B0604020202020204" pitchFamily="34" charset="0"/>
              </a:rPr>
              <a:t>. </a:t>
            </a:r>
            <a:endParaRPr lang="el-GR" sz="3200" dirty="0">
              <a:latin typeface="Arial" panose="020B0604020202020204" pitchFamily="34" charset="0"/>
              <a:cs typeface="Arial" panose="020B0604020202020204" pitchFamily="34" charset="0"/>
            </a:endParaRPr>
          </a:p>
          <a:p>
            <a:pPr algn="just"/>
            <a:endParaRPr lang="el-GR" sz="3200" dirty="0">
              <a:latin typeface="Arial" panose="020B0604020202020204" pitchFamily="34" charset="0"/>
              <a:cs typeface="Arial" panose="020B0604020202020204" pitchFamily="34" charset="0"/>
            </a:endParaRPr>
          </a:p>
          <a:p>
            <a:pPr algn="just"/>
            <a:r>
              <a:rPr lang="el-GR" altLang="en-US" sz="3200" dirty="0"/>
              <a:t>Η εικόνα που έχει ο καθένας μας για τον κόσμο, είναι αποτέλεσμα της επικοινωνίας </a:t>
            </a:r>
            <a:r>
              <a:rPr lang="el-GR" sz="3200" dirty="0" smtClean="0">
                <a:latin typeface="Arial" panose="020B0604020202020204" pitchFamily="34" charset="0"/>
                <a:cs typeface="Arial" panose="020B0604020202020204" pitchFamily="34" charset="0"/>
              </a:rPr>
              <a:t>.</a:t>
            </a:r>
            <a:endParaRPr lang="el-GR" sz="3200" dirty="0">
              <a:latin typeface="Arial" panose="020B0604020202020204" pitchFamily="34" charset="0"/>
              <a:cs typeface="Arial" panose="020B0604020202020204" pitchFamily="34" charset="0"/>
            </a:endParaRPr>
          </a:p>
          <a:p>
            <a:pPr algn="just"/>
            <a:endParaRPr lang="el-GR" sz="3200" dirty="0">
              <a:latin typeface="Arial" panose="020B0604020202020204" pitchFamily="34" charset="0"/>
              <a:cs typeface="Arial" panose="020B0604020202020204" pitchFamily="34" charset="0"/>
            </a:endParaRPr>
          </a:p>
          <a:p>
            <a:pPr algn="just"/>
            <a:r>
              <a:rPr lang="el-GR" sz="3200" dirty="0">
                <a:latin typeface="Arial" panose="020B0604020202020204" pitchFamily="34" charset="0"/>
                <a:cs typeface="Arial" panose="020B0604020202020204" pitchFamily="34" charset="0"/>
              </a:rPr>
              <a:t> </a:t>
            </a:r>
            <a:r>
              <a:rPr lang="el-GR" altLang="en-US" sz="3200" dirty="0"/>
              <a:t>Επικοινωνία είναι μία διαδικασία ανταλλαγής (μετάδοσης - λήψης) πληροφοριών, σκέψεων, ιδεών, αισθημάτων και άλλων μηνυμάτων με τα οποία πραγματοποιείται η συνεννόηση μεταξύ </a:t>
            </a:r>
            <a:r>
              <a:rPr lang="el-GR" altLang="en-US" sz="3200" dirty="0" smtClean="0"/>
              <a:t>μας.</a:t>
            </a:r>
            <a:endParaRPr lang="el-GR" altLang="en-US" sz="3200" dirty="0"/>
          </a:p>
          <a:p>
            <a:pPr algn="just"/>
            <a:endParaRPr lang="el-GR" sz="3200" dirty="0">
              <a:latin typeface="Arial" panose="020B0604020202020204" pitchFamily="34" charset="0"/>
              <a:cs typeface="Arial" panose="020B0604020202020204" pitchFamily="34" charset="0"/>
            </a:endParaRPr>
          </a:p>
        </p:txBody>
      </p:sp>
      <p:sp>
        <p:nvSpPr>
          <p:cNvPr id="18" name="Isosceles Triangle 11">
            <a:extLst>
              <a:ext uri="{FF2B5EF4-FFF2-40B4-BE49-F238E27FC236}">
                <a16:creationId xmlns="" xmlns:a16="http://schemas.microsoft.com/office/drawing/2014/main" id="{7E2C7115-5336-410C-AD71-0F0952A2E5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 name="TextBox 2"/>
          <p:cNvSpPr txBox="1"/>
          <p:nvPr/>
        </p:nvSpPr>
        <p:spPr>
          <a:xfrm>
            <a:off x="2011680" y="147728"/>
            <a:ext cx="7254240" cy="584775"/>
          </a:xfrm>
          <a:prstGeom prst="rect">
            <a:avLst/>
          </a:prstGeom>
          <a:noFill/>
        </p:spPr>
        <p:txBody>
          <a:bodyPr wrap="square" rtlCol="0">
            <a:spAutoFit/>
          </a:bodyPr>
          <a:lstStyle/>
          <a:p>
            <a:pPr algn="ctr"/>
            <a:r>
              <a:rPr lang="el-GR" sz="3200" dirty="0" smtClean="0">
                <a:latin typeface="Arial" panose="020B0604020202020204" pitchFamily="34" charset="0"/>
                <a:cs typeface="Arial" panose="020B0604020202020204" pitchFamily="34" charset="0"/>
              </a:rPr>
              <a:t>Επικοινωνία</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003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603AE127-802C-459A-A612-DB85B67F0DC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8915B887-0E95-01D8-AAFA-8BE587914D50}"/>
              </a:ext>
            </a:extLst>
          </p:cNvPr>
          <p:cNvSpPr>
            <a:spLocks noGrp="1"/>
          </p:cNvSpPr>
          <p:nvPr>
            <p:ph type="title"/>
          </p:nvPr>
        </p:nvSpPr>
        <p:spPr>
          <a:xfrm>
            <a:off x="448733" y="782911"/>
            <a:ext cx="3300646" cy="4463889"/>
          </a:xfrm>
        </p:spPr>
        <p:txBody>
          <a:bodyPr anchor="ctr">
            <a:normAutofit/>
          </a:bodyPr>
          <a:lstStyle/>
          <a:p>
            <a:pPr algn="ctr"/>
            <a:r>
              <a:rPr lang="el-GR" b="1" dirty="0" smtClean="0">
                <a:latin typeface="Arial" panose="020B0604020202020204" pitchFamily="34" charset="0"/>
                <a:cs typeface="Arial" panose="020B0604020202020204" pitchFamily="34" charset="0"/>
              </a:rPr>
              <a:t>Μέρη- διαδικασία επικοινωνίας </a:t>
            </a:r>
            <a:endParaRPr lang="el-GR" b="1" dirty="0">
              <a:latin typeface="Arial" panose="020B0604020202020204" pitchFamily="34" charset="0"/>
              <a:cs typeface="Arial" panose="020B0604020202020204" pitchFamily="34" charset="0"/>
            </a:endParaRPr>
          </a:p>
        </p:txBody>
      </p:sp>
      <p:sp>
        <p:nvSpPr>
          <p:cNvPr id="10" name="Isosceles Triangle 9">
            <a:extLst>
              <a:ext uri="{FF2B5EF4-FFF2-40B4-BE49-F238E27FC236}">
                <a16:creationId xmlns="" xmlns:a16="http://schemas.microsoft.com/office/drawing/2014/main" id="{9323D83D-50D6-4040-A58B-FCEA340F886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cxnSp>
        <p:nvCxnSpPr>
          <p:cNvPr id="12" name="Straight Connector 11">
            <a:extLst>
              <a:ext uri="{FF2B5EF4-FFF2-40B4-BE49-F238E27FC236}">
                <a16:creationId xmlns="" xmlns:a16="http://schemas.microsoft.com/office/drawing/2014/main" id="{1A1FE6BB-DFB2-4080-9B5E-076EF5DDE67B}"/>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 xmlns:a16="http://schemas.microsoft.com/office/drawing/2014/main" id="{83371B45-84B3-AA4E-5EDF-D81E8594E409}"/>
              </a:ext>
            </a:extLst>
          </p:cNvPr>
          <p:cNvSpPr>
            <a:spLocks noGrp="1"/>
          </p:cNvSpPr>
          <p:nvPr>
            <p:ph idx="1"/>
          </p:nvPr>
        </p:nvSpPr>
        <p:spPr>
          <a:xfrm>
            <a:off x="4978917" y="412954"/>
            <a:ext cx="6697296" cy="6046839"/>
          </a:xfrm>
        </p:spPr>
        <p:txBody>
          <a:bodyPr anchor="ctr">
            <a:normAutofit/>
          </a:bodyPr>
          <a:lstStyle/>
          <a:p>
            <a:pPr>
              <a:lnSpc>
                <a:spcPct val="90000"/>
              </a:lnSpc>
            </a:pPr>
            <a:r>
              <a:rPr lang="el-GR" sz="2800" dirty="0" smtClean="0">
                <a:latin typeface="Arial" panose="020B0604020202020204" pitchFamily="34" charset="0"/>
                <a:cs typeface="Arial" panose="020B0604020202020204" pitchFamily="34" charset="0"/>
              </a:rPr>
              <a:t>Πομπός (αυτός που διαμορφώνει και στέλνει το μήνυμα).</a:t>
            </a:r>
          </a:p>
          <a:p>
            <a:pPr>
              <a:lnSpc>
                <a:spcPct val="90000"/>
              </a:lnSpc>
            </a:pPr>
            <a:r>
              <a:rPr lang="el-GR" sz="2800" dirty="0" smtClean="0">
                <a:latin typeface="Arial" panose="020B0604020202020204" pitchFamily="34" charset="0"/>
                <a:cs typeface="Arial" panose="020B0604020202020204" pitchFamily="34" charset="0"/>
              </a:rPr>
              <a:t>Μήνυμα (η πληροφορία που θέλει να στείλει ο πομπός).</a:t>
            </a:r>
          </a:p>
          <a:p>
            <a:pPr>
              <a:lnSpc>
                <a:spcPct val="90000"/>
              </a:lnSpc>
            </a:pPr>
            <a:r>
              <a:rPr lang="el-GR" sz="2800" dirty="0" smtClean="0">
                <a:latin typeface="Arial" panose="020B0604020202020204" pitchFamily="34" charset="0"/>
                <a:cs typeface="Arial" panose="020B0604020202020204" pitchFamily="34" charset="0"/>
              </a:rPr>
              <a:t>Μέσο (ο τρόπος με τον οποίο μεταφέρεται το μήνυμα, προφορικός λόγος, γλώσσα του σώματος, γραπτός λόγος).</a:t>
            </a:r>
          </a:p>
          <a:p>
            <a:pPr>
              <a:lnSpc>
                <a:spcPct val="90000"/>
              </a:lnSpc>
            </a:pPr>
            <a:r>
              <a:rPr lang="el-GR" sz="2800" dirty="0" smtClean="0">
                <a:latin typeface="Arial" panose="020B0604020202020204" pitchFamily="34" charset="0"/>
                <a:cs typeface="Arial" panose="020B0604020202020204" pitchFamily="34" charset="0"/>
              </a:rPr>
              <a:t>Δέκτης (αυτός που δέχεται το μήνυμα – σε αυτόν που καταλήγει το μήνυμα). </a:t>
            </a:r>
            <a:endParaRPr lang="el-GR" sz="2800" dirty="0">
              <a:latin typeface="Arial" panose="020B0604020202020204" pitchFamily="34" charset="0"/>
              <a:cs typeface="Arial" panose="020B0604020202020204" pitchFamily="34" charset="0"/>
            </a:endParaRPr>
          </a:p>
        </p:txBody>
      </p:sp>
      <p:sp>
        <p:nvSpPr>
          <p:cNvPr id="14" name="Isosceles Triangle 13">
            <a:extLst>
              <a:ext uri="{FF2B5EF4-FFF2-40B4-BE49-F238E27FC236}">
                <a16:creationId xmlns="" xmlns:a16="http://schemas.microsoft.com/office/drawing/2014/main" id="{F10FD715-4DCE-4779-B634-EC78315EA21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4195264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4D7B8F8F-4528-4480-AFA3-A006195F5AA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804E5EC1-69CA-6E71-78D1-E67AC2608C15}"/>
              </a:ext>
            </a:extLst>
          </p:cNvPr>
          <p:cNvSpPr>
            <a:spLocks noGrp="1"/>
          </p:cNvSpPr>
          <p:nvPr>
            <p:ph type="title"/>
          </p:nvPr>
        </p:nvSpPr>
        <p:spPr>
          <a:xfrm>
            <a:off x="1194185" y="0"/>
            <a:ext cx="10197494" cy="1099457"/>
          </a:xfrm>
        </p:spPr>
        <p:txBody>
          <a:bodyPr>
            <a:normAutofit/>
          </a:bodyPr>
          <a:lstStyle/>
          <a:p>
            <a:pPr algn="ctr"/>
            <a:r>
              <a:rPr lang="el-GR" b="1" dirty="0" smtClean="0">
                <a:latin typeface="Arial" panose="020B0604020202020204" pitchFamily="34" charset="0"/>
                <a:cs typeface="Arial" panose="020B0604020202020204" pitchFamily="34" charset="0"/>
              </a:rPr>
              <a:t>Φάσεις της επικοινωνίας</a:t>
            </a:r>
            <a:endParaRPr lang="el-GR" dirty="0">
              <a:latin typeface="Arial" panose="020B0604020202020204" pitchFamily="34" charset="0"/>
              <a:cs typeface="Arial" panose="020B0604020202020204" pitchFamily="34" charset="0"/>
            </a:endParaRPr>
          </a:p>
        </p:txBody>
      </p:sp>
      <p:sp>
        <p:nvSpPr>
          <p:cNvPr id="11" name="Isosceles Triangle 10">
            <a:extLst>
              <a:ext uri="{FF2B5EF4-FFF2-40B4-BE49-F238E27FC236}">
                <a16:creationId xmlns="" xmlns:a16="http://schemas.microsoft.com/office/drawing/2014/main" id="{4F8B2185-AE38-43EA-9FA9-E5378AD730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3" name="Isosceles Triangle 12">
            <a:extLst>
              <a:ext uri="{FF2B5EF4-FFF2-40B4-BE49-F238E27FC236}">
                <a16:creationId xmlns="" xmlns:a16="http://schemas.microsoft.com/office/drawing/2014/main" id="{0D36BD5A-BF22-48CD-8A55-28B19177CE4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aphicFrame>
        <p:nvGraphicFramePr>
          <p:cNvPr id="5" name="Θέση περιεχομένου 2">
            <a:extLst>
              <a:ext uri="{FF2B5EF4-FFF2-40B4-BE49-F238E27FC236}">
                <a16:creationId xmlns="" xmlns:a16="http://schemas.microsoft.com/office/drawing/2014/main" id="{96970C0D-6A7F-6731-763A-0822901E3570}"/>
              </a:ext>
            </a:extLst>
          </p:cNvPr>
          <p:cNvGraphicFramePr>
            <a:graphicFrameLocks noGrp="1"/>
          </p:cNvGraphicFramePr>
          <p:nvPr>
            <p:ph idx="1"/>
            <p:extLst>
              <p:ext uri="{D42A27DB-BD31-4B8C-83A1-F6EECF244321}">
                <p14:modId xmlns:p14="http://schemas.microsoft.com/office/powerpoint/2010/main" val="2788539720"/>
              </p:ext>
            </p:extLst>
          </p:nvPr>
        </p:nvGraphicFramePr>
        <p:xfrm>
          <a:off x="152401" y="716280"/>
          <a:ext cx="11841480" cy="5928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1956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65A37B-980A-00CD-39D7-064D5B372957}"/>
              </a:ext>
            </a:extLst>
          </p:cNvPr>
          <p:cNvSpPr>
            <a:spLocks noGrp="1"/>
          </p:cNvSpPr>
          <p:nvPr>
            <p:ph type="title"/>
          </p:nvPr>
        </p:nvSpPr>
        <p:spPr>
          <a:xfrm>
            <a:off x="677334" y="152400"/>
            <a:ext cx="8596668" cy="762000"/>
          </a:xfrm>
        </p:spPr>
        <p:txBody>
          <a:bodyPr>
            <a:normAutofit/>
          </a:bodyPr>
          <a:lstStyle/>
          <a:p>
            <a:pPr algn="ctr"/>
            <a:r>
              <a:rPr lang="el-GR" dirty="0" smtClean="0">
                <a:latin typeface="Arial" panose="020B0604020202020204" pitchFamily="34" charset="0"/>
                <a:cs typeface="Arial" panose="020B0604020202020204" pitchFamily="34" charset="0"/>
              </a:rPr>
              <a:t>Εσωτερικός Διάλογος</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 xmlns:a16="http://schemas.microsoft.com/office/drawing/2014/main" id="{6AC4A6ED-0A22-129F-F51E-F543DD6B262F}"/>
              </a:ext>
            </a:extLst>
          </p:cNvPr>
          <p:cNvSpPr>
            <a:spLocks noGrp="1"/>
          </p:cNvSpPr>
          <p:nvPr>
            <p:ph idx="1"/>
          </p:nvPr>
        </p:nvSpPr>
        <p:spPr>
          <a:xfrm>
            <a:off x="518160" y="914400"/>
            <a:ext cx="10378440" cy="5166359"/>
          </a:xfrm>
        </p:spPr>
        <p:txBody>
          <a:bodyPr>
            <a:normAutofit lnSpcReduction="10000"/>
          </a:bodyPr>
          <a:lstStyle/>
          <a:p>
            <a:endParaRPr lang="el-GR" sz="2400" dirty="0" smtClean="0">
              <a:latin typeface="Arial" panose="020B0604020202020204" pitchFamily="34" charset="0"/>
              <a:cs typeface="Arial" panose="020B0604020202020204" pitchFamily="34" charset="0"/>
            </a:endParaRPr>
          </a:p>
          <a:p>
            <a:r>
              <a:rPr lang="el-GR" sz="2800" dirty="0" smtClean="0">
                <a:latin typeface="Arial" panose="020B0604020202020204" pitchFamily="34" charset="0"/>
                <a:cs typeface="Arial" panose="020B0604020202020204" pitchFamily="34" charset="0"/>
              </a:rPr>
              <a:t>Προσωπικότητα</a:t>
            </a:r>
          </a:p>
          <a:p>
            <a:r>
              <a:rPr lang="el-GR" sz="2800" dirty="0" smtClean="0">
                <a:latin typeface="Arial" panose="020B0604020202020204" pitchFamily="34" charset="0"/>
                <a:cs typeface="Arial" panose="020B0604020202020204" pitchFamily="34" charset="0"/>
              </a:rPr>
              <a:t>Υποκειμενική Αντίληψη</a:t>
            </a:r>
          </a:p>
          <a:p>
            <a:r>
              <a:rPr lang="el-GR" sz="2800" dirty="0" smtClean="0">
                <a:latin typeface="Arial" panose="020B0604020202020204" pitchFamily="34" charset="0"/>
                <a:cs typeface="Arial" panose="020B0604020202020204" pitchFamily="34" charset="0"/>
              </a:rPr>
              <a:t>Ασυνείδητο</a:t>
            </a:r>
          </a:p>
          <a:p>
            <a:r>
              <a:rPr lang="el-GR" sz="2800" dirty="0" smtClean="0">
                <a:latin typeface="Arial" panose="020B0604020202020204" pitchFamily="34" charset="0"/>
                <a:cs typeface="Arial" panose="020B0604020202020204" pitchFamily="34" charset="0"/>
              </a:rPr>
              <a:t>Στερεότυπα/ Προκαταλήψεις</a:t>
            </a:r>
          </a:p>
          <a:p>
            <a:r>
              <a:rPr lang="el-GR" sz="2800" dirty="0" smtClean="0">
                <a:latin typeface="Arial" panose="020B0604020202020204" pitchFamily="34" charset="0"/>
                <a:cs typeface="Arial" panose="020B0604020202020204" pitchFamily="34" charset="0"/>
              </a:rPr>
              <a:t>Κουλτούρα (οικογενειακές, πολιτισμικές, θρησκευτικές αξίες)</a:t>
            </a:r>
          </a:p>
          <a:p>
            <a:endParaRPr lang="el-GR" sz="2800" dirty="0" smtClean="0">
              <a:latin typeface="Arial" panose="020B0604020202020204" pitchFamily="34" charset="0"/>
              <a:cs typeface="Arial" panose="020B0604020202020204" pitchFamily="34" charset="0"/>
            </a:endParaRPr>
          </a:p>
          <a:p>
            <a:endParaRPr lang="el-GR" sz="2800" dirty="0">
              <a:latin typeface="Arial" panose="020B0604020202020204" pitchFamily="34" charset="0"/>
              <a:cs typeface="Arial" panose="020B0604020202020204" pitchFamily="34" charset="0"/>
            </a:endParaRPr>
          </a:p>
          <a:p>
            <a:pPr marL="0" indent="0">
              <a:buNone/>
            </a:pPr>
            <a:r>
              <a:rPr lang="el-GR" sz="2800" dirty="0" smtClean="0">
                <a:latin typeface="Arial" panose="020B0604020202020204" pitchFamily="34" charset="0"/>
                <a:cs typeface="Arial" panose="020B0604020202020204" pitchFamily="34" charset="0"/>
              </a:rPr>
              <a:t>Τόσο ο </a:t>
            </a:r>
            <a:r>
              <a:rPr lang="el-GR" sz="2800" b="1" dirty="0" smtClean="0">
                <a:solidFill>
                  <a:schemeClr val="accent1">
                    <a:lumMod val="75000"/>
                  </a:schemeClr>
                </a:solidFill>
                <a:latin typeface="Arial" panose="020B0604020202020204" pitchFamily="34" charset="0"/>
                <a:cs typeface="Arial" panose="020B0604020202020204" pitchFamily="34" charset="0"/>
              </a:rPr>
              <a:t>Πομπός</a:t>
            </a:r>
            <a:r>
              <a:rPr lang="el-GR" sz="2800" dirty="0" smtClean="0">
                <a:solidFill>
                  <a:schemeClr val="accent1">
                    <a:lumMod val="75000"/>
                  </a:schemeClr>
                </a:solidFill>
                <a:latin typeface="Arial" panose="020B0604020202020204" pitchFamily="34" charset="0"/>
                <a:cs typeface="Arial" panose="020B0604020202020204" pitchFamily="34" charset="0"/>
              </a:rPr>
              <a:t> </a:t>
            </a:r>
            <a:r>
              <a:rPr lang="el-GR" sz="2800" dirty="0" smtClean="0">
                <a:latin typeface="Arial" panose="020B0604020202020204" pitchFamily="34" charset="0"/>
                <a:cs typeface="Arial" panose="020B0604020202020204" pitchFamily="34" charset="0"/>
              </a:rPr>
              <a:t>όσο και ο </a:t>
            </a:r>
            <a:r>
              <a:rPr lang="el-GR" sz="2800" b="1" dirty="0" smtClean="0">
                <a:solidFill>
                  <a:schemeClr val="accent1">
                    <a:lumMod val="75000"/>
                  </a:schemeClr>
                </a:solidFill>
                <a:latin typeface="Arial" panose="020B0604020202020204" pitchFamily="34" charset="0"/>
                <a:cs typeface="Arial" panose="020B0604020202020204" pitchFamily="34" charset="0"/>
              </a:rPr>
              <a:t>Δέκτης</a:t>
            </a:r>
            <a:r>
              <a:rPr lang="el-GR" sz="2800" dirty="0" smtClean="0">
                <a:latin typeface="Arial" panose="020B0604020202020204" pitchFamily="34" charset="0"/>
                <a:cs typeface="Arial" panose="020B0604020202020204" pitchFamily="34" charset="0"/>
              </a:rPr>
              <a:t> επηρεάζονται από τον εσωτερικό διάλογο.</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7361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3">
            <a:extLst>
              <a:ext uri="{FF2B5EF4-FFF2-40B4-BE49-F238E27FC236}">
                <a16:creationId xmlns="" xmlns:a16="http://schemas.microsoft.com/office/drawing/2014/main" id="{4D7B8F8F-4528-4480-AFA3-A006195F5AA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5">
            <a:extLst>
              <a:ext uri="{FF2B5EF4-FFF2-40B4-BE49-F238E27FC236}">
                <a16:creationId xmlns="" xmlns:a16="http://schemas.microsoft.com/office/drawing/2014/main" id="{4F8B2185-AE38-43EA-9FA9-E5378AD730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8" name="Isosceles Triangle 17">
            <a:extLst>
              <a:ext uri="{FF2B5EF4-FFF2-40B4-BE49-F238E27FC236}">
                <a16:creationId xmlns="" xmlns:a16="http://schemas.microsoft.com/office/drawing/2014/main" id="{0D36BD5A-BF22-48CD-8A55-28B19177CE4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aphicFrame>
        <p:nvGraphicFramePr>
          <p:cNvPr id="21" name="Θέση περιεχομένου 2">
            <a:extLst>
              <a:ext uri="{FF2B5EF4-FFF2-40B4-BE49-F238E27FC236}">
                <a16:creationId xmlns="" xmlns:a16="http://schemas.microsoft.com/office/drawing/2014/main" id="{B64B5B10-08AE-344F-A280-FB0EA92F1264}"/>
              </a:ext>
            </a:extLst>
          </p:cNvPr>
          <p:cNvGraphicFramePr>
            <a:graphicFrameLocks noGrp="1"/>
          </p:cNvGraphicFramePr>
          <p:nvPr>
            <p:ph idx="1"/>
            <p:extLst>
              <p:ext uri="{D42A27DB-BD31-4B8C-83A1-F6EECF244321}">
                <p14:modId xmlns:p14="http://schemas.microsoft.com/office/powerpoint/2010/main" val="1823558133"/>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346960" y="304800"/>
            <a:ext cx="6614160" cy="584775"/>
          </a:xfrm>
          <a:prstGeom prst="rect">
            <a:avLst/>
          </a:prstGeom>
          <a:noFill/>
        </p:spPr>
        <p:txBody>
          <a:bodyPr wrap="square" rtlCol="0">
            <a:spAutoFit/>
          </a:bodyPr>
          <a:lstStyle/>
          <a:p>
            <a:pPr algn="ctr"/>
            <a:r>
              <a:rPr lang="el-GR" sz="3200" dirty="0" smtClean="0">
                <a:latin typeface="Arial" panose="020B0604020202020204" pitchFamily="34" charset="0"/>
                <a:cs typeface="Arial" panose="020B0604020202020204" pitchFamily="34" charset="0"/>
              </a:rPr>
              <a:t>Βασικές Αρχές Επικοινωνίας</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5238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17414" y="2743200"/>
            <a:ext cx="8596668" cy="1320800"/>
          </a:xfrm>
        </p:spPr>
        <p:txBody>
          <a:bodyPr>
            <a:normAutofit/>
          </a:bodyPr>
          <a:lstStyle/>
          <a:p>
            <a:pPr algn="ctr"/>
            <a:r>
              <a:rPr lang="el-GR" sz="4000" dirty="0" smtClean="0">
                <a:latin typeface="Arial" panose="020B0604020202020204" pitchFamily="34" charset="0"/>
                <a:cs typeface="Arial" panose="020B0604020202020204" pitchFamily="34" charset="0"/>
              </a:rPr>
              <a:t>Μορφές Επικοινωνίας</a:t>
            </a:r>
            <a:endParaRPr lang="el-GR"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8709494"/>
      </p:ext>
    </p:extLst>
  </p:cSld>
  <p:clrMapOvr>
    <a:masterClrMapping/>
  </p:clrMapOvr>
</p:sld>
</file>

<file path=ppt/theme/theme1.xml><?xml version="1.0" encoding="utf-8"?>
<a:theme xmlns:a="http://schemas.openxmlformats.org/drawingml/2006/main" name="Όψη">
  <a:themeElements>
    <a:clrScheme name="Όψη">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Όψη">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Όψη">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591</TotalTime>
  <Words>1774</Words>
  <Application>Microsoft Office PowerPoint</Application>
  <PresentationFormat>Ευρεία οθόνη</PresentationFormat>
  <Paragraphs>186</Paragraphs>
  <Slides>36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36</vt:i4>
      </vt:variant>
    </vt:vector>
  </HeadingPairs>
  <TitlesOfParts>
    <vt:vector size="41" baseType="lpstr">
      <vt:lpstr>Arial</vt:lpstr>
      <vt:lpstr>Courier New</vt:lpstr>
      <vt:lpstr>Trebuchet MS</vt:lpstr>
      <vt:lpstr>Wingdings 3</vt:lpstr>
      <vt:lpstr>Όψη</vt:lpstr>
      <vt:lpstr>Μεθοδολογία Γενικής Κοινωνικής Εργασίας</vt:lpstr>
      <vt:lpstr>Επικοινωνία</vt:lpstr>
      <vt:lpstr>Παρουσίαση του PowerPoint</vt:lpstr>
      <vt:lpstr>Παρουσίαση του PowerPoint</vt:lpstr>
      <vt:lpstr>Μέρη- διαδικασία επικοινωνίας </vt:lpstr>
      <vt:lpstr>Φάσεις της επικοινωνίας</vt:lpstr>
      <vt:lpstr>Εσωτερικός Διάλογος</vt:lpstr>
      <vt:lpstr>Παρουσίαση του PowerPoint</vt:lpstr>
      <vt:lpstr>Μορφές Επικοινωνίας</vt:lpstr>
      <vt:lpstr>Λεκτική Επικοινωνία</vt:lpstr>
      <vt:lpstr>Μη Λεκτική Επικοινωνία</vt:lpstr>
      <vt:lpstr>Παρουσίαση του PowerPoint</vt:lpstr>
      <vt:lpstr>Πρόσωπο</vt:lpstr>
      <vt:lpstr>Στάση σώματος</vt:lpstr>
      <vt:lpstr>Παρουσίαση του PowerPoint</vt:lpstr>
      <vt:lpstr>Παρουσίαση του PowerPoint</vt:lpstr>
      <vt:lpstr>Παρουσίαση του PowerPoint</vt:lpstr>
      <vt:lpstr>Παρουσίαση του PowerPoint</vt:lpstr>
      <vt:lpstr>Ο ακροατής είναι σημαντικό:</vt:lpstr>
      <vt:lpstr>Ενεργητική ακρόαση</vt:lpstr>
      <vt:lpstr>Ενεργητική ακρόαση</vt:lpstr>
      <vt:lpstr>Ενεργητική ακρόαση</vt:lpstr>
      <vt:lpstr>Απέφυγε:</vt:lpstr>
      <vt:lpstr>Απέφυγε:</vt:lpstr>
      <vt:lpstr>Ενεργητική ακρόαση</vt:lpstr>
      <vt:lpstr>Ενεργητική ακρόαση</vt:lpstr>
      <vt:lpstr>Ικανότητες Συλλογισμού</vt:lpstr>
      <vt:lpstr>Εμπόδια στην επικοινωνία: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 βίου μάθηση και εξ’ αποστάσεων μάθηση: ευκαιρίες και προκλήσεις</dc:title>
  <dc:creator>Κριτής</dc:creator>
  <cp:lastModifiedBy>User</cp:lastModifiedBy>
  <cp:revision>57</cp:revision>
  <dcterms:created xsi:type="dcterms:W3CDTF">2024-04-22T14:09:55Z</dcterms:created>
  <dcterms:modified xsi:type="dcterms:W3CDTF">2026-03-02T08:29:33Z</dcterms:modified>
</cp:coreProperties>
</file>