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Book Antiqua" pitchFamily="18" charset="0"/>
      <p:regular r:id="rId31"/>
      <p:bold r:id="rId32"/>
      <p:italic r:id="rId33"/>
      <p:boldItalic r:id="rId34"/>
    </p:embeddedFont>
    <p:embeddedFont>
      <p:font typeface="Garamond" pitchFamily="18" charset="0"/>
      <p:regular r:id="rId35"/>
      <p:bold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KfFjXQFtHYi2ePvOJ8r/Ub+r8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C563EAC-EB06-42A2-BDA6-1D2D5EE5BB80}">
  <a:tblStyle styleId="{2C563EAC-EB06-42A2-BDA6-1D2D5EE5BB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4438" cy="3767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</a:t>
            </a:fld>
            <a:endParaRPr/>
          </a:p>
        </p:txBody>
      </p:sp>
      <p:sp>
        <p:nvSpPr>
          <p:cNvPr id="143" name="Google Shape;143;p1:notes"/>
          <p:cNvSpPr txBox="1"/>
          <p:nvPr/>
        </p:nvSpPr>
        <p:spPr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e52ff13ab_0_10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10</a:t>
            </a:fld>
            <a:endParaRPr/>
          </a:p>
        </p:txBody>
      </p:sp>
      <p:sp>
        <p:nvSpPr>
          <p:cNvPr id="310" name="Google Shape;310;g25e52ff13ab_0_10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g25e52ff13a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2" name="Google Shape;312;g25e52ff13a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5e52ff13ab_0_12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11</a:t>
            </a:fld>
            <a:endParaRPr/>
          </a:p>
        </p:txBody>
      </p:sp>
      <p:sp>
        <p:nvSpPr>
          <p:cNvPr id="328" name="Google Shape;328;g25e52ff13ab_0_12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g25e52ff13a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0" name="Google Shape;330;g25e52ff13a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e52ff13ab_0_13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12</a:t>
            </a:fld>
            <a:endParaRPr/>
          </a:p>
        </p:txBody>
      </p:sp>
      <p:sp>
        <p:nvSpPr>
          <p:cNvPr id="347" name="Google Shape;347;g25e52ff13ab_0_139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g25e52ff13a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9" name="Google Shape;349;g25e52ff13a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e52ff13ab_0_15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13</a:t>
            </a:fld>
            <a:endParaRPr/>
          </a:p>
        </p:txBody>
      </p:sp>
      <p:sp>
        <p:nvSpPr>
          <p:cNvPr id="366" name="Google Shape;366;g25e52ff13ab_0_15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g25e52ff13a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g25e52ff13a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e52ff13ab_0_17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14</a:t>
            </a:fld>
            <a:endParaRPr/>
          </a:p>
        </p:txBody>
      </p:sp>
      <p:sp>
        <p:nvSpPr>
          <p:cNvPr id="385" name="Google Shape;385;g25e52ff13ab_0_17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25e52ff13a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" name="Google Shape;387;g25e52ff13a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e52ff13ab_0_196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15</a:t>
            </a:fld>
            <a:endParaRPr/>
          </a:p>
        </p:txBody>
      </p:sp>
      <p:sp>
        <p:nvSpPr>
          <p:cNvPr id="403" name="Google Shape;403;g25e52ff13ab_0_196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g25e52ff13a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Google Shape;405;g25e52ff13a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e52ff13ab_0_21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16</a:t>
            </a:fld>
            <a:endParaRPr/>
          </a:p>
        </p:txBody>
      </p:sp>
      <p:sp>
        <p:nvSpPr>
          <p:cNvPr id="421" name="Google Shape;421;g25e52ff13ab_0_213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g25e52ff13a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3" name="Google Shape;423;g25e52ff13a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5e52ff13ab_0_23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17</a:t>
            </a:fld>
            <a:endParaRPr/>
          </a:p>
        </p:txBody>
      </p:sp>
      <p:sp>
        <p:nvSpPr>
          <p:cNvPr id="439" name="Google Shape;439;g25e52ff13ab_0_23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g25e52ff13ab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1" name="Google Shape;441;g25e52ff13ab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5e52ff13ab_0_247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18</a:t>
            </a:fld>
            <a:endParaRPr/>
          </a:p>
        </p:txBody>
      </p:sp>
      <p:sp>
        <p:nvSpPr>
          <p:cNvPr id="457" name="Google Shape;457;g25e52ff13ab_0_247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g25e52ff13a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9" name="Google Shape;459;g25e52ff13a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5e52ff13ab_0_264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19</a:t>
            </a:fld>
            <a:endParaRPr/>
          </a:p>
        </p:txBody>
      </p:sp>
      <p:sp>
        <p:nvSpPr>
          <p:cNvPr id="475" name="Google Shape;475;g25e52ff13ab_0_264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19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g25e52ff13a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7" name="Google Shape;477;g25e52ff13a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2a9acef56_0_4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</a:t>
            </a:fld>
            <a:endParaRPr/>
          </a:p>
        </p:txBody>
      </p:sp>
      <p:sp>
        <p:nvSpPr>
          <p:cNvPr id="153" name="Google Shape;153;g292a9acef56_0_4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92a9acef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292a9acef5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5e52ff13ab_0_28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20</a:t>
            </a:fld>
            <a:endParaRPr/>
          </a:p>
        </p:txBody>
      </p:sp>
      <p:sp>
        <p:nvSpPr>
          <p:cNvPr id="493" name="Google Shape;493;g25e52ff13ab_0_28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g25e52ff13a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5" name="Google Shape;495;g25e52ff13ab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5e52ff13ab_0_29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21</a:t>
            </a:fld>
            <a:endParaRPr/>
          </a:p>
        </p:txBody>
      </p:sp>
      <p:sp>
        <p:nvSpPr>
          <p:cNvPr id="511" name="Google Shape;511;g25e52ff13ab_0_29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g25e52ff13ab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3" name="Google Shape;513;g25e52ff13ab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5e52ff13ab_0_315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22</a:t>
            </a:fld>
            <a:endParaRPr/>
          </a:p>
        </p:txBody>
      </p:sp>
      <p:sp>
        <p:nvSpPr>
          <p:cNvPr id="529" name="Google Shape;529;g25e52ff13ab_0_315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g25e52ff13a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1" name="Google Shape;531;g25e52ff13a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e52ff13ab_0_33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23</a:t>
            </a:fld>
            <a:endParaRPr/>
          </a:p>
        </p:txBody>
      </p:sp>
      <p:sp>
        <p:nvSpPr>
          <p:cNvPr id="547" name="Google Shape;547;g25e52ff13ab_0_33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g25e52ff13a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9" name="Google Shape;549;g25e52ff13a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5e52ff13ab_0_34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24</a:t>
            </a:fld>
            <a:endParaRPr/>
          </a:p>
        </p:txBody>
      </p:sp>
      <p:sp>
        <p:nvSpPr>
          <p:cNvPr id="565" name="Google Shape;565;g25e52ff13ab_0_349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g25e52ff13a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7" name="Google Shape;567;g25e52ff13a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5e52ff13ab_0_366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25</a:t>
            </a:fld>
            <a:endParaRPr/>
          </a:p>
        </p:txBody>
      </p:sp>
      <p:sp>
        <p:nvSpPr>
          <p:cNvPr id="583" name="Google Shape;583;g25e52ff13ab_0_366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g25e52ff13ab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5" name="Google Shape;585;g25e52ff13ab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5e52ff13ab_0_38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26</a:t>
            </a:fld>
            <a:endParaRPr/>
          </a:p>
        </p:txBody>
      </p:sp>
      <p:sp>
        <p:nvSpPr>
          <p:cNvPr id="601" name="Google Shape;601;g25e52ff13ab_0_383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g25e52ff13a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3" name="Google Shape;603;g25e52ff13a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5e52ff13ab_0_40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27</a:t>
            </a:fld>
            <a:endParaRPr/>
          </a:p>
        </p:txBody>
      </p:sp>
      <p:sp>
        <p:nvSpPr>
          <p:cNvPr id="620" name="Google Shape;620;g25e52ff13ab_0_40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25e52ff13ab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2" name="Google Shape;622;g25e52ff13ab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e52ff13ab_0_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3</a:t>
            </a:fld>
            <a:endParaRPr/>
          </a:p>
        </p:txBody>
      </p:sp>
      <p:sp>
        <p:nvSpPr>
          <p:cNvPr id="172" name="Google Shape;172;g25e52ff13ab_0_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25e52ff13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25e52ff13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e52ff13ab_0_2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4</a:t>
            </a:fld>
            <a:endParaRPr/>
          </a:p>
        </p:txBody>
      </p:sp>
      <p:sp>
        <p:nvSpPr>
          <p:cNvPr id="191" name="Google Shape;191;g25e52ff13ab_0_2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25e52ff13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g25e52ff13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2a9acef56_0_4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5</a:t>
            </a:fld>
            <a:endParaRPr/>
          </a:p>
        </p:txBody>
      </p:sp>
      <p:sp>
        <p:nvSpPr>
          <p:cNvPr id="210" name="Google Shape;210;g292a9acef56_0_4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92a9acef5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g292a9acef5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e52ff13ab_0_4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6</a:t>
            </a:fld>
            <a:endParaRPr/>
          </a:p>
        </p:txBody>
      </p:sp>
      <p:sp>
        <p:nvSpPr>
          <p:cNvPr id="230" name="Google Shape;230;g25e52ff13ab_0_4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25e52ff13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g25e52ff13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e52ff13ab_0_6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7</a:t>
            </a:fld>
            <a:endParaRPr/>
          </a:p>
        </p:txBody>
      </p:sp>
      <p:sp>
        <p:nvSpPr>
          <p:cNvPr id="250" name="Google Shape;250;g25e52ff13ab_0_6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g25e52ff13a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g25e52ff13a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2a9acef56_0_14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8</a:t>
            </a:fld>
            <a:endParaRPr/>
          </a:p>
        </p:txBody>
      </p:sp>
      <p:sp>
        <p:nvSpPr>
          <p:cNvPr id="270" name="Google Shape;270;g292a9acef56_0_14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292a9acef5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2" name="Google Shape;272;g292a9acef5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e52ff13ab_0_8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9</a:t>
            </a:fld>
            <a:endParaRPr/>
          </a:p>
        </p:txBody>
      </p:sp>
      <p:sp>
        <p:nvSpPr>
          <p:cNvPr id="290" name="Google Shape;290;g25e52ff13ab_0_8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00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215900" marR="0" lvl="0" indent="-20002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25e52ff13a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2" name="Google Shape;292;g25e52ff13a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46856"/>
            <a:ext cx="4521200" cy="82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4727575" y="2171700"/>
            <a:ext cx="5853113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538956" y="191294"/>
            <a:ext cx="5853113" cy="601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5425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2"/>
          </p:nvPr>
        </p:nvSpPr>
        <p:spPr>
          <a:xfrm>
            <a:off x="4645025" y="1604963"/>
            <a:ext cx="4037013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46856"/>
            <a:ext cx="4521200" cy="82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7"/>
          <p:cNvSpPr txBox="1">
            <a:spLocks noGrp="1"/>
          </p:cNvSpPr>
          <p:nvPr>
            <p:ph type="title"/>
          </p:nvPr>
        </p:nvSpPr>
        <p:spPr>
          <a:xfrm rot="5400000">
            <a:off x="4727575" y="2171700"/>
            <a:ext cx="5853113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1"/>
          </p:nvPr>
        </p:nvSpPr>
        <p:spPr>
          <a:xfrm rot="5400000">
            <a:off x="538956" y="191294"/>
            <a:ext cx="5853113" cy="601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5425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4645025" y="1604963"/>
            <a:ext cx="4037013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4"/>
          <p:cNvGrpSpPr/>
          <p:nvPr/>
        </p:nvGrpSpPr>
        <p:grpSpPr>
          <a:xfrm>
            <a:off x="0" y="0"/>
            <a:ext cx="9126538" cy="6840538"/>
            <a:chOff x="0" y="0"/>
            <a:chExt cx="5749" cy="4309"/>
          </a:xfrm>
        </p:grpSpPr>
        <p:sp>
          <p:nvSpPr>
            <p:cNvPr id="13" name="Google Shape;13;p34"/>
            <p:cNvSpPr/>
            <p:nvPr/>
          </p:nvSpPr>
          <p:spPr>
            <a:xfrm>
              <a:off x="0" y="0"/>
              <a:ext cx="2197" cy="4309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4"/>
            <p:cNvSpPr/>
            <p:nvPr/>
          </p:nvSpPr>
          <p:spPr>
            <a:xfrm>
              <a:off x="1081" y="1065"/>
              <a:ext cx="4668" cy="1585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34"/>
            <p:cNvGrpSpPr/>
            <p:nvPr/>
          </p:nvGrpSpPr>
          <p:grpSpPr>
            <a:xfrm>
              <a:off x="0" y="672"/>
              <a:ext cx="1795" cy="1978"/>
              <a:chOff x="0" y="672"/>
              <a:chExt cx="1795" cy="1978"/>
            </a:xfrm>
          </p:grpSpPr>
          <p:sp>
            <p:nvSpPr>
              <p:cNvPr id="16" name="Google Shape;16;p34"/>
              <p:cNvSpPr/>
              <p:nvPr/>
            </p:nvSpPr>
            <p:spPr>
              <a:xfrm>
                <a:off x="361" y="2257"/>
                <a:ext cx="352" cy="39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4"/>
              <p:cNvSpPr/>
              <p:nvPr/>
            </p:nvSpPr>
            <p:spPr>
              <a:xfrm>
                <a:off x="1081" y="1065"/>
                <a:ext cx="351" cy="39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4"/>
              <p:cNvSpPr/>
              <p:nvPr/>
            </p:nvSpPr>
            <p:spPr>
              <a:xfrm>
                <a:off x="1437" y="672"/>
                <a:ext cx="358" cy="38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4"/>
              <p:cNvSpPr/>
              <p:nvPr/>
            </p:nvSpPr>
            <p:spPr>
              <a:xfrm>
                <a:off x="719" y="2257"/>
                <a:ext cx="357" cy="393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4"/>
              <p:cNvSpPr/>
              <p:nvPr/>
            </p:nvSpPr>
            <p:spPr>
              <a:xfrm>
                <a:off x="1437" y="1065"/>
                <a:ext cx="358" cy="39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4"/>
              <p:cNvSpPr/>
              <p:nvPr/>
            </p:nvSpPr>
            <p:spPr>
              <a:xfrm>
                <a:off x="719" y="1464"/>
                <a:ext cx="357" cy="38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4"/>
              <p:cNvSpPr/>
              <p:nvPr/>
            </p:nvSpPr>
            <p:spPr>
              <a:xfrm>
                <a:off x="0" y="1464"/>
                <a:ext cx="356" cy="388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4"/>
              <p:cNvSpPr/>
              <p:nvPr/>
            </p:nvSpPr>
            <p:spPr>
              <a:xfrm>
                <a:off x="1081" y="1464"/>
                <a:ext cx="351" cy="388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4"/>
              <p:cNvSpPr/>
              <p:nvPr/>
            </p:nvSpPr>
            <p:spPr>
              <a:xfrm>
                <a:off x="361" y="1857"/>
                <a:ext cx="352" cy="39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4"/>
              <p:cNvSpPr/>
              <p:nvPr/>
            </p:nvSpPr>
            <p:spPr>
              <a:xfrm>
                <a:off x="719" y="1857"/>
                <a:ext cx="357" cy="39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" name="Google Shape;26;p34"/>
          <p:cNvSpPr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6"/>
          <p:cNvGrpSpPr/>
          <p:nvPr/>
        </p:nvGrpSpPr>
        <p:grpSpPr>
          <a:xfrm>
            <a:off x="0" y="0"/>
            <a:ext cx="9126538" cy="528638"/>
            <a:chOff x="0" y="0"/>
            <a:chExt cx="5749" cy="333"/>
          </a:xfrm>
        </p:grpSpPr>
        <p:sp>
          <p:nvSpPr>
            <p:cNvPr id="81" name="Google Shape;81;p36"/>
            <p:cNvSpPr/>
            <p:nvPr/>
          </p:nvSpPr>
          <p:spPr>
            <a:xfrm>
              <a:off x="0" y="0"/>
              <a:ext cx="169" cy="325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6"/>
            <p:cNvSpPr/>
            <p:nvPr/>
          </p:nvSpPr>
          <p:spPr>
            <a:xfrm>
              <a:off x="260" y="85"/>
              <a:ext cx="5489" cy="162"/>
            </a:xfrm>
            <a:prstGeom prst="rect">
              <a:avLst/>
            </a:prstGeom>
            <a:gradFill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6"/>
            <p:cNvSpPr/>
            <p:nvPr/>
          </p:nvSpPr>
          <p:spPr>
            <a:xfrm>
              <a:off x="258" y="85"/>
              <a:ext cx="76" cy="7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345" y="0"/>
              <a:ext cx="77" cy="7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345" y="85"/>
              <a:ext cx="77" cy="7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173" y="173"/>
              <a:ext cx="75" cy="7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6"/>
            <p:cNvSpPr/>
            <p:nvPr/>
          </p:nvSpPr>
          <p:spPr>
            <a:xfrm>
              <a:off x="83" y="86"/>
              <a:ext cx="78" cy="7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6"/>
            <p:cNvSpPr/>
            <p:nvPr/>
          </p:nvSpPr>
          <p:spPr>
            <a:xfrm>
              <a:off x="258" y="171"/>
              <a:ext cx="76" cy="7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173" y="258"/>
              <a:ext cx="75" cy="75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36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931753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2339975" y="1828800"/>
            <a:ext cx="6651625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ο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</a:t>
            </a:r>
            <a:r>
              <a:rPr lang="en-US" sz="3200" b="1" dirty="0" err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</a:t>
            </a:r>
            <a:r>
              <a:rPr lang="en-US" sz="3200" b="1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Πολιτικά</a:t>
            </a:r>
            <a:r>
              <a:rPr lang="en-US" sz="3200" b="1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Συστήματα</a:t>
            </a:r>
            <a:r>
              <a:rPr lang="en-US" sz="3200" b="1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3200" b="1" dirty="0" err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Κυβέρνηση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3200" b="1" dirty="0" smtClean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3200" b="1" dirty="0" smtClean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1.11</a:t>
            </a:r>
            <a:r>
              <a:rPr lang="en-US" sz="3200" b="1" i="0" u="none" strike="noStrike" cap="none" dirty="0" smtClean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.2024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043000" y="4581525"/>
            <a:ext cx="7812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Δρ. Παναγιώτης ΠΑΣΧΑΛΙΔΗΣ</a:t>
            </a:r>
            <a:endParaRPr sz="24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Τμήμα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Πολιτικής Επιστήμης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Κ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ομοτηνή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Δημοκρίτειο Πανεπιστήμιο Θράκης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Email: panagiotispaschalidis314@gmail.com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Τηλέφωνο Επικοινωνίας: 6981005323</a:t>
            </a:r>
            <a:endParaRPr sz="20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00" y="0"/>
            <a:ext cx="2035175" cy="15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600" y="0"/>
            <a:ext cx="2138400" cy="1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e52ff13ab_0_102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 Η σημασία της κατηγοριοποίησης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Η επισήμανση των ομοιοτήτων και των διαφορών μέσα σε ένα πλήθος πληροφοριών, γεγονότων και διαδικασιών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Η δυνατότητα της αξιολόγησης της αποτελεσματικότητας διαφορετικών πολιτικών συστημάτων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</a:t>
            </a:r>
            <a:r>
              <a:rPr lang="en-US" sz="1800" b="1"/>
              <a:t> </a:t>
            </a:r>
            <a:endParaRPr sz="1800" b="1"/>
          </a:p>
        </p:txBody>
      </p:sp>
      <p:grpSp>
        <p:nvGrpSpPr>
          <p:cNvPr id="315" name="Google Shape;315;g25e52ff13ab_0_10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16" name="Google Shape;316;g25e52ff13ab_0_10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5e52ff13ab_0_10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5e52ff13ab_0_10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5e52ff13ab_0_10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5e52ff13ab_0_10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5e52ff13ab_0_10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5e52ff13ab_0_10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5e52ff13ab_0_10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5e52ff13ab_0_10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g25e52ff13ab_0_10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e52ff13ab_0_12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Κλασική προσέγγιση (αρχαιότητα, αντιλήψεις που διατηρήθηκαν για πολλούς αιώνες)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ο Αριστοτέλης έδωσε μεγάλη έμφαση στους κανόνες και τους θεσμούς (δομές)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/>
              <a:t>Τα δύο βασικά ερωτήματα του Αριστοτέλη ήταν ποιος ασκεί την εξουσία και ποιος επωφελείται από αυτήν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333" name="Google Shape;333;g25e52ff13ab_0_12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34" name="Google Shape;334;g25e52ff13ab_0_12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5e52ff13ab_0_12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5e52ff13ab_0_12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5e52ff13ab_0_12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5e52ff13ab_0_12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5e52ff13ab_0_12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25e52ff13ab_0_12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5e52ff13ab_0_12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5e52ff13ab_0_12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g25e52ff13ab_0_12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344" name="Google Shape;344;g25e52ff13ab_0_121"/>
          <p:cNvGraphicFramePr/>
          <p:nvPr/>
        </p:nvGraphicFramePr>
        <p:xfrm>
          <a:off x="502475" y="3693400"/>
          <a:ext cx="7581125" cy="2290625"/>
        </p:xfrm>
        <a:graphic>
          <a:graphicData uri="http://schemas.openxmlformats.org/drawingml/2006/table">
            <a:tbl>
              <a:tblPr>
                <a:noFill/>
                <a:tableStyleId>{2C563EAC-EB06-42A2-BDA6-1D2D5EE5BB80}</a:tableStyleId>
              </a:tblPr>
              <a:tblGrid>
                <a:gridCol w="1516225"/>
                <a:gridCol w="1516225"/>
                <a:gridCol w="1516225"/>
                <a:gridCol w="1516225"/>
                <a:gridCol w="1516225"/>
              </a:tblGrid>
              <a:tr h="4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</a:t>
                      </a:r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 Άσκηση της εξουσίας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485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Οι ωφελούμενοι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Ένα άτομο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Λίγοι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Πολλοί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7921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Όσοι ασκούν εξουσία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Τυραννία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Ολιγαρχία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Δημοκρατία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5148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όλοι οι πολίτες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Μοναρχία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Αριστοκρατία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Πολιτεία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e52ff13ab_0_139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Το παράδειγμα της κατηγοριοποίησης των πολιτικών συστημάτων στη διάρκεια του Ψυχρού Πολέμου (1945-1991)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Πρόκειται για μοντέλα που αμφισβητήθηκαν ήδη από αυτή την περίοδο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Εξελίξεις που μείωσαν την απήχηση της κατηγοριοποίησης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Κατάρρευση Σοβιετικής Ένωσης (1991) 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Τεράστια οικονομική ανάπτυξη μη δυτικών χωρών (π.χ. Κίνα)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Πολιτικές μεταρρυθμίσεις, εμπέδωση δημοκρατίας σε περιοχές μη δυτικές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 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352" name="Google Shape;352;g25e52ff13ab_0_139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53" name="Google Shape;353;g25e52ff13ab_0_139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5e52ff13ab_0_139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5e52ff13ab_0_139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5e52ff13ab_0_139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5e52ff13ab_0_139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5e52ff13ab_0_139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5e52ff13ab_0_139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5e52ff13ab_0_139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25e52ff13ab_0_139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g25e52ff13ab_0_139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363" name="Google Shape;363;g25e52ff13ab_0_139"/>
          <p:cNvGraphicFramePr/>
          <p:nvPr/>
        </p:nvGraphicFramePr>
        <p:xfrm>
          <a:off x="318825" y="3048000"/>
          <a:ext cx="8435775" cy="1645860"/>
        </p:xfrm>
        <a:graphic>
          <a:graphicData uri="http://schemas.openxmlformats.org/drawingml/2006/table">
            <a:tbl>
              <a:tblPr>
                <a:noFill/>
                <a:tableStyleId>{2C563EAC-EB06-42A2-BDA6-1D2D5EE5BB80}</a:tableStyleId>
              </a:tblPr>
              <a:tblGrid>
                <a:gridCol w="2883525"/>
                <a:gridCol w="2776125"/>
                <a:gridCol w="2776125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First World (Πρώτος Κόσμος)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Second World (Δεύτερος Κόσμος)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Τρίτος Κόσμος (Third World)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Καπιταλιστική Οικονομία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Δημοκρατία, Φιλελευθερισμός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Κομμουνιστικά καθεστώτα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Κυριαρχία ενός κόμματος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Αναπτυσσόμενες οικονομίες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 b="1"/>
                        <a:t>Ημι-δημοκρατικά/ ημι-αυταρχικά καθεστώτα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e52ff13ab_0_15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(Πηγή: By Vorziblix - Own work, CC0, </a:t>
            </a:r>
            <a:r>
              <a:rPr lang="en-US" sz="1800" b="1" u="sng">
                <a:solidFill>
                  <a:schemeClr val="hlink"/>
                </a:solidFill>
                <a:hlinkClick r:id="rId3"/>
              </a:rPr>
              <a:t>https://commons.wikimedia.org/w/index.php?curid=19317533</a:t>
            </a:r>
            <a:r>
              <a:rPr lang="en-US" sz="1800" b="1"/>
              <a:t>)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Μπλε: First World, Κόκκινο: Second World, Grey: Third World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371" name="Google Shape;371;g25e52ff13ab_0_15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72" name="Google Shape;372;g25e52ff13ab_0_15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e52ff13ab_0_15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e52ff13ab_0_15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5e52ff13ab_0_15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5e52ff13ab_0_15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e52ff13ab_0_15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e52ff13ab_0_15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5e52ff13ab_0_15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5e52ff13ab_0_15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g25e52ff13ab_0_15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82" name="Google Shape;382;g25e52ff13ab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900" y="1593585"/>
            <a:ext cx="7177123" cy="36708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e52ff13ab_0_17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Στο σύγχρονο πλαίσιο οι τυπολογίες και οι κατηγοριοποιήσεις έχουν γίνει πιο σύνθετες. Υπάρχουν διάφοροι παράγοντες που λαμβάνονται υπόψη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π.χ.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Ποιος ασκεί την εξουσία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Πως επιτυγχάνεται η τάξη/ ασφάλεια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Ποιος είναι ο βαθμός συγκέντρωσης/ αποκέντρωσης της εξουσίας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Πως εξασφαλίζεται και πως μεταφέρεται η εξουσία της κυβέρνησης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Ποια είναι η σχέση μεταξύ κράτους και πολίτη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Ποιος είναι ο βαθμός οικονομικής ανάπτυξης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Ποια είναι η σταθερότητα ενός συστήματος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390" name="Google Shape;390;g25e52ff13ab_0_17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91" name="Google Shape;391;g25e52ff13ab_0_17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5e52ff13ab_0_17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5e52ff13ab_0_17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5e52ff13ab_0_17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5e52ff13ab_0_17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5e52ff13ab_0_17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5e52ff13ab_0_17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5e52ff13ab_0_17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25e52ff13ab_0_17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g25e52ff13ab_0_17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5e52ff13ab_0_196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Σύγχρονο πλαίσιο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Τύποι κυβέρνησης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b="1"/>
              <a:t>Φιλελεύθερη δυτική δημοκρατία (Western Liberal Democracy,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χαρακτηριστικά)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δικομματικό/ πολυκομματικό σύστημα (εναλλαγή στην εξουσία) </a:t>
            </a:r>
            <a:endParaRPr sz="17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μια ή δύο βουλές (νομοθετική εξουσία) </a:t>
            </a:r>
            <a:endParaRPr sz="17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πλειοψηφικό εκλογικό σύστημα (απλή ή ενισχυμένη αναλογική) </a:t>
            </a:r>
            <a:endParaRPr sz="17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κεντρική ή ομοσπονδιακή κυβέρνηση</a:t>
            </a:r>
            <a:endParaRPr sz="17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γραπτό Σύνταγμα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408" name="Google Shape;408;g25e52ff13ab_0_196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09" name="Google Shape;409;g25e52ff13ab_0_196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5e52ff13ab_0_196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5e52ff13ab_0_196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5e52ff13ab_0_196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5e52ff13ab_0_196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5e52ff13ab_0_196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5e52ff13ab_0_196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5e52ff13ab_0_196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5e52ff13ab_0_196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g25e52ff13ab_0_196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5e52ff13ab_0_213"/>
          <p:cNvSpPr/>
          <p:nvPr/>
        </p:nvSpPr>
        <p:spPr>
          <a:xfrm>
            <a:off x="125400" y="1074700"/>
            <a:ext cx="8893200" cy="578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 err="1"/>
              <a:t>Διαφορετικές</a:t>
            </a:r>
            <a:r>
              <a:rPr lang="en-US" sz="1800" b="1" dirty="0"/>
              <a:t> </a:t>
            </a:r>
            <a:r>
              <a:rPr lang="en-US" sz="1800" b="1" dirty="0" err="1"/>
              <a:t>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 dirty="0"/>
              <a:t>   </a:t>
            </a:r>
            <a:r>
              <a:rPr lang="en-US" sz="1700" b="1" dirty="0" err="1"/>
              <a:t>Σύγχρονο</a:t>
            </a:r>
            <a:r>
              <a:rPr lang="en-US" sz="1700" b="1" dirty="0"/>
              <a:t> </a:t>
            </a:r>
            <a:r>
              <a:rPr lang="en-US" sz="1700" b="1" dirty="0" err="1"/>
              <a:t>πλαίσιο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 dirty="0"/>
              <a:t>   </a:t>
            </a:r>
            <a:r>
              <a:rPr lang="en-US" sz="1700" b="1" dirty="0" err="1"/>
              <a:t>Τύποι</a:t>
            </a:r>
            <a:r>
              <a:rPr lang="en-US" sz="1700" b="1" dirty="0"/>
              <a:t> </a:t>
            </a:r>
            <a:r>
              <a:rPr lang="en-US" sz="1700" b="1" dirty="0" err="1"/>
              <a:t>κυβέρνησης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2.  </a:t>
            </a:r>
            <a:r>
              <a:rPr lang="en-US" sz="1700" b="1" dirty="0" err="1"/>
              <a:t>Ανελεύθερη</a:t>
            </a:r>
            <a:r>
              <a:rPr lang="en-US" sz="1700" b="1" dirty="0"/>
              <a:t> </a:t>
            </a:r>
            <a:r>
              <a:rPr lang="en-US" sz="1700" b="1" dirty="0" err="1"/>
              <a:t>δημοκρατία</a:t>
            </a:r>
            <a:r>
              <a:rPr lang="en-US" sz="1700" b="1" dirty="0"/>
              <a:t> (Illiberal democracies, </a:t>
            </a:r>
            <a:r>
              <a:rPr lang="en-US" sz="1700" b="1" dirty="0" err="1"/>
              <a:t>χαρακτηριστικά</a:t>
            </a:r>
            <a:r>
              <a:rPr lang="en-US" sz="1700" b="1" dirty="0"/>
              <a:t>)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 dirty="0" err="1"/>
              <a:t>διεξαγωγή</a:t>
            </a:r>
            <a:r>
              <a:rPr lang="en-US" sz="1700" b="1" dirty="0"/>
              <a:t> </a:t>
            </a:r>
            <a:r>
              <a:rPr lang="en-US" sz="1700" b="1" dirty="0" err="1"/>
              <a:t>εκλογών</a:t>
            </a:r>
            <a:r>
              <a:rPr lang="en-US" sz="1700" b="1" dirty="0"/>
              <a:t> (</a:t>
            </a:r>
            <a:r>
              <a:rPr lang="en-US" sz="1700" b="1" dirty="0" err="1"/>
              <a:t>συνήθως</a:t>
            </a:r>
            <a:r>
              <a:rPr lang="en-US" sz="1700" b="1" dirty="0"/>
              <a:t> </a:t>
            </a:r>
            <a:r>
              <a:rPr lang="en-US" sz="1700" b="1" dirty="0" err="1"/>
              <a:t>χωρίς</a:t>
            </a:r>
            <a:r>
              <a:rPr lang="en-US" sz="1700" b="1" dirty="0"/>
              <a:t> </a:t>
            </a:r>
            <a:r>
              <a:rPr lang="en-US" sz="1700" b="1" dirty="0" err="1"/>
              <a:t>εναλλαγή</a:t>
            </a:r>
            <a:r>
              <a:rPr lang="en-US" sz="1700" b="1" dirty="0"/>
              <a:t> </a:t>
            </a:r>
            <a:r>
              <a:rPr lang="en-US" sz="1700" b="1" dirty="0" err="1"/>
              <a:t>στην</a:t>
            </a:r>
            <a:r>
              <a:rPr lang="en-US" sz="1700" b="1" dirty="0"/>
              <a:t> </a:t>
            </a:r>
            <a:r>
              <a:rPr lang="en-US" sz="1700" b="1" dirty="0" err="1"/>
              <a:t>εξουσία</a:t>
            </a:r>
            <a:r>
              <a:rPr lang="en-US" sz="1700" b="1" dirty="0"/>
              <a:t>)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 dirty="0" err="1"/>
              <a:t>προσωποπαγής</a:t>
            </a:r>
            <a:r>
              <a:rPr lang="en-US" sz="1700" b="1" dirty="0"/>
              <a:t> </a:t>
            </a:r>
            <a:r>
              <a:rPr lang="en-US" sz="1700" b="1" dirty="0" err="1"/>
              <a:t>εξουσία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ηγεσία</a:t>
            </a:r>
            <a:r>
              <a:rPr lang="en-US" sz="1700" b="1" dirty="0"/>
              <a:t> (</a:t>
            </a:r>
            <a:r>
              <a:rPr lang="en-US" sz="1700" b="1" dirty="0" err="1"/>
              <a:t>ισχυρός</a:t>
            </a:r>
            <a:r>
              <a:rPr lang="en-US" sz="1700" b="1" dirty="0"/>
              <a:t> </a:t>
            </a:r>
            <a:r>
              <a:rPr lang="en-US" sz="1700" b="1" dirty="0" err="1"/>
              <a:t>ηγέτης</a:t>
            </a:r>
            <a:r>
              <a:rPr lang="en-US" sz="1700" b="1" dirty="0"/>
              <a:t>, </a:t>
            </a:r>
            <a:r>
              <a:rPr lang="en-US" sz="1700" b="1" dirty="0" err="1"/>
              <a:t>ισχυρό</a:t>
            </a:r>
            <a:r>
              <a:rPr lang="en-US" sz="1700" b="1" dirty="0"/>
              <a:t> </a:t>
            </a:r>
            <a:r>
              <a:rPr lang="en-US" sz="1700" b="1" dirty="0" err="1"/>
              <a:t>κράτος</a:t>
            </a:r>
            <a:r>
              <a:rPr lang="en-US" sz="1700" b="1" dirty="0"/>
              <a:t>, </a:t>
            </a:r>
            <a:r>
              <a:rPr lang="en-US" sz="1700" b="1" dirty="0" err="1"/>
              <a:t>αδύναμη</a:t>
            </a:r>
            <a:r>
              <a:rPr lang="en-US" sz="1700" b="1" dirty="0"/>
              <a:t> </a:t>
            </a:r>
            <a:r>
              <a:rPr lang="en-US" sz="1700" b="1" dirty="0" err="1"/>
              <a:t>αντιπολίτευση</a:t>
            </a:r>
            <a:r>
              <a:rPr lang="en-US" sz="1700" b="1" dirty="0"/>
              <a:t>, </a:t>
            </a:r>
            <a:r>
              <a:rPr lang="en-US" sz="1700" b="1" dirty="0" err="1"/>
              <a:t>ελλιπής</a:t>
            </a:r>
            <a:r>
              <a:rPr lang="en-US" sz="1700" b="1" dirty="0"/>
              <a:t> </a:t>
            </a:r>
            <a:r>
              <a:rPr lang="en-US" sz="1700" b="1" dirty="0" err="1"/>
              <a:t>έλεγχος</a:t>
            </a:r>
            <a:r>
              <a:rPr lang="en-US" sz="1700" b="1" dirty="0"/>
              <a:t> </a:t>
            </a:r>
            <a:r>
              <a:rPr lang="en-US" sz="1700" b="1" dirty="0" err="1"/>
              <a:t>εξουσίας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διαφάνεια</a:t>
            </a:r>
            <a:r>
              <a:rPr lang="en-US" sz="1700" b="1" dirty="0"/>
              <a:t>)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 dirty="0" err="1"/>
              <a:t>επιλεκτική</a:t>
            </a:r>
            <a:r>
              <a:rPr lang="en-US" sz="1700" b="1" dirty="0"/>
              <a:t> </a:t>
            </a:r>
            <a:r>
              <a:rPr lang="en-US" sz="1700" b="1" dirty="0" err="1"/>
              <a:t>πολιτική</a:t>
            </a:r>
            <a:r>
              <a:rPr lang="en-US" sz="1700" b="1" dirty="0"/>
              <a:t> </a:t>
            </a:r>
            <a:r>
              <a:rPr lang="en-US" sz="1700" b="1" dirty="0" err="1"/>
              <a:t>καταπίεση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στέρηση</a:t>
            </a:r>
            <a:r>
              <a:rPr lang="en-US" sz="1700" b="1" dirty="0"/>
              <a:t> </a:t>
            </a:r>
            <a:r>
              <a:rPr lang="en-US" sz="1700" b="1" dirty="0" err="1"/>
              <a:t>πολιτικών</a:t>
            </a:r>
            <a:r>
              <a:rPr lang="en-US" sz="1700" b="1" dirty="0"/>
              <a:t> </a:t>
            </a:r>
            <a:r>
              <a:rPr lang="en-US" sz="1700" b="1" dirty="0" err="1"/>
              <a:t>δικαιωμάτων</a:t>
            </a:r>
            <a:r>
              <a:rPr lang="en-US" sz="1700" b="1" dirty="0"/>
              <a:t> (</a:t>
            </a:r>
            <a:r>
              <a:rPr lang="en-US" sz="1700" b="1" dirty="0" err="1"/>
              <a:t>ειδικά</a:t>
            </a:r>
            <a:r>
              <a:rPr lang="en-US" sz="1700" b="1" dirty="0"/>
              <a:t> </a:t>
            </a:r>
            <a:r>
              <a:rPr lang="en-US" sz="1700" b="1" dirty="0" err="1"/>
              <a:t>στα</a:t>
            </a:r>
            <a:r>
              <a:rPr lang="en-US" sz="1700" b="1" dirty="0"/>
              <a:t> ΜΜΕ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πολιτικούς</a:t>
            </a:r>
            <a:r>
              <a:rPr lang="en-US" sz="1700" b="1" dirty="0"/>
              <a:t> </a:t>
            </a:r>
            <a:r>
              <a:rPr lang="en-US" sz="1700" b="1" dirty="0" err="1"/>
              <a:t>αντιπάλους</a:t>
            </a:r>
            <a:r>
              <a:rPr lang="en-US" sz="1700" b="1" dirty="0"/>
              <a:t>), </a:t>
            </a:r>
            <a:r>
              <a:rPr lang="en-US" sz="1700" b="1" dirty="0" err="1"/>
              <a:t>όχι</a:t>
            </a:r>
            <a:r>
              <a:rPr lang="en-US" sz="1700" b="1" dirty="0"/>
              <a:t> </a:t>
            </a:r>
            <a:r>
              <a:rPr lang="en-US" sz="1700" b="1" dirty="0" err="1"/>
              <a:t>όμως</a:t>
            </a:r>
            <a:r>
              <a:rPr lang="en-US" sz="1700" b="1" dirty="0"/>
              <a:t> </a:t>
            </a:r>
            <a:r>
              <a:rPr lang="en-US" sz="1700" b="1" dirty="0" err="1"/>
              <a:t>γενικευμένη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 dirty="0" err="1"/>
              <a:t>μικρά</a:t>
            </a:r>
            <a:r>
              <a:rPr lang="en-US" sz="1700" b="1" dirty="0"/>
              <a:t> </a:t>
            </a:r>
            <a:r>
              <a:rPr lang="en-US" sz="1700" b="1" dirty="0" err="1"/>
              <a:t>περιθώρια</a:t>
            </a:r>
            <a:r>
              <a:rPr lang="en-US" sz="1700" b="1" dirty="0"/>
              <a:t> </a:t>
            </a:r>
            <a:r>
              <a:rPr lang="en-US" sz="1700" b="1" dirty="0" err="1"/>
              <a:t>για</a:t>
            </a:r>
            <a:r>
              <a:rPr lang="en-US" sz="1700" b="1" dirty="0"/>
              <a:t> </a:t>
            </a:r>
            <a:r>
              <a:rPr lang="en-US" sz="1700" b="1" dirty="0" err="1"/>
              <a:t>πολυφωνία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πλουραλισμό</a:t>
            </a:r>
            <a:r>
              <a:rPr lang="en-US" sz="1700" b="1" dirty="0"/>
              <a:t> (</a:t>
            </a:r>
            <a:r>
              <a:rPr lang="en-US" sz="1700" b="1" dirty="0" err="1"/>
              <a:t>αυτό</a:t>
            </a:r>
            <a:r>
              <a:rPr lang="en-US" sz="1700" b="1" dirty="0"/>
              <a:t> </a:t>
            </a:r>
            <a:r>
              <a:rPr lang="en-US" sz="1700" b="1" dirty="0" err="1"/>
              <a:t>συνήθως</a:t>
            </a:r>
            <a:r>
              <a:rPr lang="en-US" sz="1700" b="1" dirty="0"/>
              <a:t> </a:t>
            </a:r>
            <a:r>
              <a:rPr lang="en-US" sz="1700" b="1" dirty="0" err="1"/>
              <a:t>εκφράζεται</a:t>
            </a:r>
            <a:r>
              <a:rPr lang="en-US" sz="1700" b="1" dirty="0"/>
              <a:t> </a:t>
            </a:r>
            <a:r>
              <a:rPr lang="en-US" sz="1700" b="1" dirty="0" err="1"/>
              <a:t>με</a:t>
            </a:r>
            <a:r>
              <a:rPr lang="en-US" sz="1700" b="1" dirty="0"/>
              <a:t> </a:t>
            </a:r>
            <a:r>
              <a:rPr lang="en-US" sz="1700" b="1" dirty="0" err="1"/>
              <a:t>εχθρική</a:t>
            </a:r>
            <a:r>
              <a:rPr lang="en-US" sz="1700" b="1" dirty="0"/>
              <a:t> </a:t>
            </a:r>
            <a:r>
              <a:rPr lang="en-US" sz="1700" b="1" dirty="0" err="1"/>
              <a:t>στάση</a:t>
            </a:r>
            <a:r>
              <a:rPr lang="en-US" sz="1700" b="1" dirty="0"/>
              <a:t> </a:t>
            </a:r>
            <a:r>
              <a:rPr lang="en-US" sz="1700" b="1" dirty="0" err="1"/>
              <a:t>απέναντι</a:t>
            </a:r>
            <a:r>
              <a:rPr lang="en-US" sz="1700" b="1" dirty="0"/>
              <a:t> </a:t>
            </a:r>
            <a:r>
              <a:rPr lang="en-US" sz="1700" b="1" dirty="0" err="1"/>
              <a:t>σε</a:t>
            </a:r>
            <a:r>
              <a:rPr lang="en-US" sz="1700" b="1" dirty="0"/>
              <a:t> </a:t>
            </a:r>
            <a:r>
              <a:rPr lang="en-US" sz="1700" b="1" dirty="0" err="1"/>
              <a:t>εθνικές</a:t>
            </a:r>
            <a:r>
              <a:rPr lang="en-US" sz="1700" b="1" dirty="0"/>
              <a:t>, </a:t>
            </a:r>
            <a:r>
              <a:rPr lang="en-US" sz="1700" b="1" dirty="0" err="1"/>
              <a:t>πολιτισμικές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θρησκευτικές</a:t>
            </a:r>
            <a:r>
              <a:rPr lang="en-US" sz="1700" b="1" dirty="0"/>
              <a:t> </a:t>
            </a:r>
            <a:r>
              <a:rPr lang="en-US" sz="1700" b="1" dirty="0" err="1"/>
              <a:t>μειονότητες</a:t>
            </a:r>
            <a:r>
              <a:rPr lang="en-US" sz="1700" b="1" dirty="0"/>
              <a:t>) 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 dirty="0" err="1"/>
              <a:t>συνήθως</a:t>
            </a:r>
            <a:r>
              <a:rPr lang="en-US" sz="1700" b="1" dirty="0"/>
              <a:t>, </a:t>
            </a:r>
            <a:r>
              <a:rPr lang="en-US" sz="1700" b="1" dirty="0" err="1"/>
              <a:t>τέτοιες</a:t>
            </a:r>
            <a:r>
              <a:rPr lang="en-US" sz="1700" b="1" dirty="0"/>
              <a:t> </a:t>
            </a:r>
            <a:r>
              <a:rPr lang="en-US" sz="1700" b="1" dirty="0" err="1"/>
              <a:t>περιπτώσεις</a:t>
            </a:r>
            <a:r>
              <a:rPr lang="en-US" sz="1700" b="1" dirty="0"/>
              <a:t> </a:t>
            </a:r>
            <a:r>
              <a:rPr lang="en-US" sz="1700" b="1" dirty="0" err="1"/>
              <a:t>μπορούν</a:t>
            </a:r>
            <a:r>
              <a:rPr lang="en-US" sz="1700" b="1" dirty="0"/>
              <a:t> </a:t>
            </a:r>
            <a:r>
              <a:rPr lang="en-US" sz="1700" b="1" dirty="0" err="1"/>
              <a:t>να</a:t>
            </a:r>
            <a:r>
              <a:rPr lang="en-US" sz="1700" b="1" dirty="0"/>
              <a:t> </a:t>
            </a:r>
            <a:r>
              <a:rPr lang="en-US" sz="1700" b="1" dirty="0" err="1"/>
              <a:t>εξεταστούν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υπό</a:t>
            </a:r>
            <a:r>
              <a:rPr lang="en-US" sz="1700" b="1" dirty="0"/>
              <a:t> </a:t>
            </a:r>
            <a:r>
              <a:rPr lang="en-US" sz="1700" b="1" dirty="0" err="1"/>
              <a:t>το</a:t>
            </a:r>
            <a:r>
              <a:rPr lang="en-US" sz="1700" b="1" dirty="0"/>
              <a:t> </a:t>
            </a:r>
            <a:r>
              <a:rPr lang="en-US" sz="1700" b="1" dirty="0" err="1"/>
              <a:t>πρίσμα</a:t>
            </a:r>
            <a:r>
              <a:rPr lang="en-US" sz="1700" b="1" dirty="0"/>
              <a:t> </a:t>
            </a:r>
            <a:r>
              <a:rPr lang="en-US" sz="1700" b="1" dirty="0" err="1"/>
              <a:t>του</a:t>
            </a:r>
            <a:r>
              <a:rPr lang="en-US" sz="1700" b="1" dirty="0"/>
              <a:t> </a:t>
            </a:r>
            <a:r>
              <a:rPr lang="en-US" sz="1700" b="1" dirty="0" err="1"/>
              <a:t>αυταρχισμού</a:t>
            </a:r>
            <a:r>
              <a:rPr lang="en-US" sz="1700" b="1" dirty="0"/>
              <a:t> </a:t>
            </a:r>
            <a:r>
              <a:rPr lang="en-US" sz="1700" b="1" dirty="0" err="1"/>
              <a:t>και</a:t>
            </a:r>
            <a:r>
              <a:rPr lang="en-US" sz="1700" b="1" dirty="0"/>
              <a:t> </a:t>
            </a:r>
            <a:r>
              <a:rPr lang="en-US" sz="1700" b="1" dirty="0" err="1"/>
              <a:t>της</a:t>
            </a:r>
            <a:r>
              <a:rPr lang="en-US" sz="1700" b="1" dirty="0"/>
              <a:t> </a:t>
            </a:r>
            <a:r>
              <a:rPr lang="en-US" sz="1700" b="1" dirty="0" err="1"/>
              <a:t>ολιγαρχίας</a:t>
            </a:r>
            <a:r>
              <a:rPr lang="en-US" sz="1700" b="1" dirty="0"/>
              <a:t> (</a:t>
            </a:r>
            <a:r>
              <a:rPr lang="en-US" sz="1700" b="1" dirty="0" err="1"/>
              <a:t>π.χ</a:t>
            </a:r>
            <a:r>
              <a:rPr lang="en-US" sz="1700" b="1" dirty="0"/>
              <a:t>. </a:t>
            </a:r>
            <a:r>
              <a:rPr lang="en-US" sz="1700" b="1" dirty="0" err="1"/>
              <a:t>Ρωσία</a:t>
            </a:r>
            <a:r>
              <a:rPr lang="en-US" sz="1700" b="1" dirty="0"/>
              <a:t>)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 dirty="0"/>
              <a:t> 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 dirty="0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   </a:t>
            </a:r>
            <a:endParaRPr sz="1700" b="1"/>
          </a:p>
        </p:txBody>
      </p:sp>
      <p:grpSp>
        <p:nvGrpSpPr>
          <p:cNvPr id="426" name="Google Shape;426;g25e52ff13ab_0_213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27" name="Google Shape;427;g25e52ff13ab_0_213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5e52ff13ab_0_213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5e52ff13ab_0_213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25e52ff13ab_0_213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25e52ff13ab_0_213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25e52ff13ab_0_213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25e52ff13ab_0_213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25e52ff13ab_0_213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25e52ff13ab_0_213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g25e52ff13ab_0_213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5e52ff13ab_0_230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Σύγχρονο πλαίσιο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Τύποι κυβέρνησης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3. Ολοκληρωτισμός (totalitarian)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απόλυτος έλεγχος της κυβέρνησης και του κράτους από ένα κόμμα/ ιδεολογία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απόλυτος έλεγχος κάθε μορφής διοίκησης από ένα κόμμα/ μια ιδεολογία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ύπαρξη εκλογών αλλά χωρίς πραγματικό πολυκομματισμό, χωρίς ελεύθερα ΜΜΕ και δικαιώματα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θα μπορούσαμε να συμπεριλάβουμε εδώ και τις στρατιωτικές δικτατορίες όπου επίσης υπάρχει απόλυτος έλεγχος κράτους, κυβέρνησης και διοίκησης από μια ομάδα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444" name="Google Shape;444;g25e52ff13ab_0_23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45" name="Google Shape;445;g25e52ff13ab_0_23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5e52ff13ab_0_23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25e52ff13ab_0_23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25e52ff13ab_0_23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5e52ff13ab_0_23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5e52ff13ab_0_23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5e52ff13ab_0_23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25e52ff13ab_0_23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25e52ff13ab_0_23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g25e52ff13ab_0_23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e52ff13ab_0_247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Διαφορετικές προσεγγίσεις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Σύγχρονο πλαίσιο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Τύποι κυβέρνησης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4. Μοναρχία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Σε γενικό επίπεδο, είναι η κυβέρνηση που ασκείται από ένα άτομο (συνήθως ο τίτλος είναι κληρονομικός) 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Υπάρχουν πολλές μοναρχίες. Συνήθως τις διακρίνουμε σε α) απόλυτες (π.χ. μοναρχίες του Περσικού Κόλπου) και β) συνταγματικές (π.χ. Ευρώπη) 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Στις απόλυτες, ο μονάρχης έχει απεριόριστη εξουσία, κάτι που οδηγεί σε αυθαιρεσία (π.χ. Ευρώπη- Μεσαίωνας) 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Στις συνταγματικές, ο μονάρχης λειτουργεί στα πλαίσια ενός δημοκρατικού Συντάγματος, έχει συμβολική εξουσία στο όνομα μιας πολιτικής παράδοσης αλλά όχι πραγματική εξουσία (π.χ. Ηνωμένο Βασίλειο) 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    </a:t>
            </a: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462" name="Google Shape;462;g25e52ff13ab_0_247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63" name="Google Shape;463;g25e52ff13ab_0_247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25e52ff13ab_0_247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5e52ff13ab_0_247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25e52ff13ab_0_247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25e52ff13ab_0_247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5e52ff13ab_0_247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5e52ff13ab_0_247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5e52ff13ab_0_247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25e52ff13ab_0_247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g25e52ff13ab_0_247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5e52ff13ab_0_264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Η </a:t>
            </a:r>
            <a:r>
              <a:rPr lang="en-US" sz="1800" b="1" dirty="0" err="1"/>
              <a:t>άσκηση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εξουσίας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 err="1"/>
              <a:t>Υπάρχουν</a:t>
            </a:r>
            <a:r>
              <a:rPr lang="en-US" sz="1800" b="1" dirty="0"/>
              <a:t> 3 </a:t>
            </a:r>
            <a:r>
              <a:rPr lang="en-US" sz="1800" b="1" dirty="0" err="1"/>
              <a:t>εκδοχές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εξουσίας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 dirty="0" err="1"/>
              <a:t>Νομοθετική</a:t>
            </a:r>
            <a:r>
              <a:rPr lang="en-US" sz="1800" b="1" dirty="0"/>
              <a:t> </a:t>
            </a:r>
            <a:r>
              <a:rPr lang="en-US" sz="1800" b="1" dirty="0" err="1"/>
              <a:t>εξουσία</a:t>
            </a:r>
            <a:r>
              <a:rPr lang="en-US" sz="1800" b="1" dirty="0"/>
              <a:t> (</a:t>
            </a:r>
            <a:r>
              <a:rPr lang="en-US" sz="1800" b="1" dirty="0" err="1"/>
              <a:t>π.χ</a:t>
            </a:r>
            <a:r>
              <a:rPr lang="en-US" sz="1800" b="1" dirty="0"/>
              <a:t>. </a:t>
            </a:r>
            <a:r>
              <a:rPr lang="en-US" sz="1800" b="1" dirty="0" err="1"/>
              <a:t>Βουλή</a:t>
            </a:r>
            <a:r>
              <a:rPr lang="en-US" sz="1800" b="1" dirty="0"/>
              <a:t>- </a:t>
            </a:r>
            <a:r>
              <a:rPr lang="en-US" sz="1800" b="1" dirty="0" err="1"/>
              <a:t>θέσπιση</a:t>
            </a:r>
            <a:r>
              <a:rPr lang="en-US" sz="1800" b="1" dirty="0"/>
              <a:t> </a:t>
            </a:r>
            <a:r>
              <a:rPr lang="en-US" sz="1800" b="1" dirty="0" err="1"/>
              <a:t>νόμων</a:t>
            </a:r>
            <a:r>
              <a:rPr lang="en-US" sz="1800" b="1" dirty="0"/>
              <a:t>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 startAt="2"/>
            </a:pPr>
            <a:r>
              <a:rPr lang="en-US" sz="1800" b="1" dirty="0" err="1" smtClean="0"/>
              <a:t>Εκτελεστική</a:t>
            </a:r>
            <a:r>
              <a:rPr lang="en-US" sz="1800" b="1" dirty="0" smtClean="0"/>
              <a:t> </a:t>
            </a:r>
            <a:r>
              <a:rPr lang="en-US" sz="1800" b="1" dirty="0" err="1"/>
              <a:t>εξουσία</a:t>
            </a:r>
            <a:r>
              <a:rPr lang="en-US" sz="1800" b="1" dirty="0"/>
              <a:t> (</a:t>
            </a:r>
            <a:r>
              <a:rPr lang="en-US" sz="1800" b="1" dirty="0" err="1"/>
              <a:t>π.χ</a:t>
            </a:r>
            <a:r>
              <a:rPr lang="en-US" sz="1800" b="1" dirty="0"/>
              <a:t>. </a:t>
            </a:r>
            <a:r>
              <a:rPr lang="en-US" sz="1800" b="1" dirty="0" err="1"/>
              <a:t>Κυβέρνηση</a:t>
            </a:r>
            <a:r>
              <a:rPr lang="en-US" sz="1800" b="1" dirty="0"/>
              <a:t>- </a:t>
            </a:r>
            <a:r>
              <a:rPr lang="en-US" sz="1800" b="1" dirty="0" err="1"/>
              <a:t>εφαρμογή</a:t>
            </a:r>
            <a:r>
              <a:rPr lang="en-US" sz="1800" b="1" dirty="0"/>
              <a:t> </a:t>
            </a:r>
            <a:r>
              <a:rPr lang="en-US" sz="1800" b="1" dirty="0" err="1"/>
              <a:t>νόμων</a:t>
            </a:r>
            <a:r>
              <a:rPr lang="en-US" sz="1800" b="1" dirty="0"/>
              <a:t>) </a:t>
            </a:r>
            <a:endParaRPr lang="el-GR" sz="1800" b="1" dirty="0" smtClean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l-GR" sz="1800" b="1" dirty="0" smtClean="0"/>
              <a:t>3) </a:t>
            </a:r>
            <a:r>
              <a:rPr lang="en-US" sz="1800" b="1" dirty="0" err="1" smtClean="0"/>
              <a:t>Δικαστική</a:t>
            </a:r>
            <a:r>
              <a:rPr lang="en-US" sz="1800" b="1" dirty="0" smtClean="0"/>
              <a:t> </a:t>
            </a:r>
            <a:r>
              <a:rPr lang="en-US" sz="1800" b="1" dirty="0" err="1"/>
              <a:t>εξουσία</a:t>
            </a:r>
            <a:r>
              <a:rPr lang="en-US" sz="1800" b="1" dirty="0"/>
              <a:t> (</a:t>
            </a:r>
            <a:r>
              <a:rPr lang="en-US" sz="1800" b="1" dirty="0" err="1"/>
              <a:t>π.χ</a:t>
            </a:r>
            <a:r>
              <a:rPr lang="en-US" sz="1800" b="1" dirty="0"/>
              <a:t>. </a:t>
            </a:r>
            <a:r>
              <a:rPr lang="en-US" sz="1800" b="1" dirty="0" err="1"/>
              <a:t>Δικαστήρια</a:t>
            </a:r>
            <a:r>
              <a:rPr lang="en-US" sz="1800" b="1" dirty="0"/>
              <a:t>- </a:t>
            </a:r>
            <a:r>
              <a:rPr lang="en-US" sz="1800" b="1" dirty="0" err="1"/>
              <a:t>ερμηνεία</a:t>
            </a:r>
            <a:r>
              <a:rPr lang="en-US" sz="1800" b="1" dirty="0"/>
              <a:t> </a:t>
            </a:r>
            <a:r>
              <a:rPr lang="en-US" sz="1800" b="1" dirty="0" err="1"/>
              <a:t>νόμων</a:t>
            </a:r>
            <a:r>
              <a:rPr lang="en-US" sz="1800" b="1" dirty="0"/>
              <a:t>- </a:t>
            </a:r>
            <a:r>
              <a:rPr lang="en-US" sz="1800" b="1" dirty="0" err="1"/>
              <a:t>απόδοση</a:t>
            </a:r>
            <a:r>
              <a:rPr lang="en-US" sz="1800" b="1" dirty="0"/>
              <a:t> </a:t>
            </a:r>
            <a:r>
              <a:rPr lang="en-US" sz="1800" b="1" dirty="0" err="1"/>
              <a:t>δικαιοσύνης</a:t>
            </a:r>
            <a:r>
              <a:rPr lang="en-US" sz="1800" b="1" dirty="0"/>
              <a:t>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   </a:t>
            </a:r>
            <a:endParaRPr sz="1700" b="1"/>
          </a:p>
        </p:txBody>
      </p:sp>
      <p:grpSp>
        <p:nvGrpSpPr>
          <p:cNvPr id="480" name="Google Shape;480;g25e52ff13ab_0_264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81" name="Google Shape;481;g25e52ff13ab_0_264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5e52ff13ab_0_264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25e52ff13ab_0_264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5e52ff13ab_0_264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5e52ff13ab_0_264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5e52ff13ab_0_264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5e52ff13ab_0_264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5e52ff13ab_0_264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5e52ff13ab_0_264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g25e52ff13ab_0_264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2a9acef56_0_4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/>
              <a:t>Μια αντίληψη για την κυβέρνηση σε ιδανικές συνθήκες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g292a9acef56_0_4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59" name="Google Shape;159;g292a9acef56_0_4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92a9acef56_0_4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92a9acef56_0_4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92a9acef56_0_4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92a9acef56_0_4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92a9acef56_0_4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92a9acef56_0_4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92a9acef56_0_4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92a9acef56_0_4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g292a9acef56_0_4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lang="en-US" sz="1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92a9acef5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5" y="2748175"/>
            <a:ext cx="8096250" cy="381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e52ff13ab_0_28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  </a:t>
            </a:r>
            <a:r>
              <a:rPr lang="en-US" sz="1800" b="1" dirty="0" err="1"/>
              <a:t>Διαφορετικές</a:t>
            </a:r>
            <a:r>
              <a:rPr lang="en-US" sz="1800" b="1" dirty="0"/>
              <a:t> </a:t>
            </a:r>
            <a:r>
              <a:rPr lang="en-US" sz="1800" b="1" dirty="0" err="1"/>
              <a:t>λειτουργίες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κυβέρνησης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 dirty="0" err="1"/>
              <a:t>Συμβολική</a:t>
            </a:r>
            <a:r>
              <a:rPr lang="en-US" sz="1800" b="1" dirty="0"/>
              <a:t>/</a:t>
            </a:r>
            <a:r>
              <a:rPr lang="en-US" sz="1800" b="1" dirty="0" err="1"/>
              <a:t>τελετουργική</a:t>
            </a:r>
            <a:r>
              <a:rPr lang="en-US" sz="1800" b="1" dirty="0"/>
              <a:t> </a:t>
            </a:r>
            <a:r>
              <a:rPr lang="en-US" sz="1800" b="1" dirty="0" err="1"/>
              <a:t>διάσταση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(</a:t>
            </a:r>
            <a:r>
              <a:rPr lang="en-US" sz="1800" b="1" dirty="0" err="1"/>
              <a:t>εκπροσώπηση</a:t>
            </a:r>
            <a:r>
              <a:rPr lang="en-US" sz="1800" b="1" dirty="0"/>
              <a:t> </a:t>
            </a:r>
            <a:r>
              <a:rPr lang="en-US" sz="1800" b="1" dirty="0" err="1"/>
              <a:t>κράτους</a:t>
            </a:r>
            <a:r>
              <a:rPr lang="en-US" sz="1800" b="1" dirty="0"/>
              <a:t>, </a:t>
            </a:r>
            <a:r>
              <a:rPr lang="en-US" sz="1800" b="1" dirty="0" err="1"/>
              <a:t>εκπροσώπηση</a:t>
            </a:r>
            <a:r>
              <a:rPr lang="en-US" sz="1800" b="1" dirty="0"/>
              <a:t> </a:t>
            </a:r>
            <a:r>
              <a:rPr lang="en-US" sz="1800" b="1" dirty="0" err="1"/>
              <a:t>κοινωνίας</a:t>
            </a:r>
            <a:r>
              <a:rPr lang="en-US" sz="1800" b="1" dirty="0"/>
              <a:t>: </a:t>
            </a:r>
            <a:r>
              <a:rPr lang="en-US" sz="1800" b="1" dirty="0" err="1"/>
              <a:t>πρόκειται</a:t>
            </a:r>
            <a:r>
              <a:rPr lang="en-US" sz="1800" b="1" dirty="0"/>
              <a:t> </a:t>
            </a:r>
            <a:r>
              <a:rPr lang="en-US" sz="1800" b="1" dirty="0" err="1"/>
              <a:t>για</a:t>
            </a:r>
            <a:r>
              <a:rPr lang="en-US" sz="1800" b="1" dirty="0"/>
              <a:t> </a:t>
            </a:r>
            <a:r>
              <a:rPr lang="en-US" sz="1800" b="1" dirty="0" err="1"/>
              <a:t>μια</a:t>
            </a:r>
            <a:r>
              <a:rPr lang="en-US" sz="1800" b="1" dirty="0"/>
              <a:t> </a:t>
            </a:r>
            <a:r>
              <a:rPr lang="en-US" sz="1800" b="1" dirty="0" err="1"/>
              <a:t>λειτουργία</a:t>
            </a:r>
            <a:r>
              <a:rPr lang="en-US" sz="1800" b="1" dirty="0"/>
              <a:t> </a:t>
            </a:r>
            <a:r>
              <a:rPr lang="en-US" sz="1800" b="1" dirty="0" err="1"/>
              <a:t>που</a:t>
            </a:r>
            <a:r>
              <a:rPr lang="en-US" sz="1800" b="1" dirty="0"/>
              <a:t> </a:t>
            </a:r>
            <a:r>
              <a:rPr lang="en-US" sz="1800" b="1" dirty="0" err="1"/>
              <a:t>συνδέεται</a:t>
            </a:r>
            <a:r>
              <a:rPr lang="en-US" sz="1800" b="1" dirty="0"/>
              <a:t> </a:t>
            </a:r>
            <a:r>
              <a:rPr lang="en-US" sz="1800" b="1" dirty="0" err="1"/>
              <a:t>με</a:t>
            </a:r>
            <a:r>
              <a:rPr lang="en-US" sz="1800" b="1" dirty="0"/>
              <a:t> </a:t>
            </a:r>
            <a:r>
              <a:rPr lang="en-US" sz="1800" b="1" dirty="0" err="1"/>
              <a:t>την</a:t>
            </a:r>
            <a:r>
              <a:rPr lang="en-US" sz="1800" b="1" dirty="0"/>
              <a:t> </a:t>
            </a:r>
            <a:r>
              <a:rPr lang="en-US" sz="1800" b="1" dirty="0" err="1"/>
              <a:t>ήπια</a:t>
            </a:r>
            <a:r>
              <a:rPr lang="en-US" sz="1800" b="1" dirty="0"/>
              <a:t> </a:t>
            </a:r>
            <a:r>
              <a:rPr lang="en-US" sz="1800" b="1" dirty="0" err="1"/>
              <a:t>ισχύ</a:t>
            </a:r>
            <a:r>
              <a:rPr lang="en-US" sz="1800" b="1" dirty="0"/>
              <a:t>, </a:t>
            </a:r>
            <a:r>
              <a:rPr lang="en-US" sz="1800" b="1" dirty="0" err="1"/>
              <a:t>τη</a:t>
            </a:r>
            <a:r>
              <a:rPr lang="en-US" sz="1800" b="1" dirty="0"/>
              <a:t> </a:t>
            </a:r>
            <a:r>
              <a:rPr lang="en-US" sz="1800" b="1" dirty="0" err="1"/>
              <a:t>δημόσια</a:t>
            </a:r>
            <a:r>
              <a:rPr lang="en-US" sz="1800" b="1" dirty="0"/>
              <a:t> </a:t>
            </a:r>
            <a:r>
              <a:rPr lang="en-US" sz="1800" b="1" dirty="0" err="1"/>
              <a:t>διπλωματία</a:t>
            </a:r>
            <a:r>
              <a:rPr lang="en-US" sz="1800" b="1" dirty="0"/>
              <a:t> </a:t>
            </a:r>
            <a:r>
              <a:rPr lang="en-US" sz="1800" b="1" dirty="0" err="1"/>
              <a:t>και</a:t>
            </a:r>
            <a:r>
              <a:rPr lang="en-US" sz="1800" b="1" dirty="0"/>
              <a:t> </a:t>
            </a:r>
            <a:r>
              <a:rPr lang="en-US" sz="1800" b="1" dirty="0" err="1"/>
              <a:t>γενικότερα</a:t>
            </a:r>
            <a:r>
              <a:rPr lang="en-US" sz="1800" b="1" dirty="0"/>
              <a:t> </a:t>
            </a:r>
            <a:r>
              <a:rPr lang="en-US" sz="1800" b="1" dirty="0" err="1"/>
              <a:t>με</a:t>
            </a:r>
            <a:r>
              <a:rPr lang="en-US" sz="1800" b="1" dirty="0"/>
              <a:t> </a:t>
            </a:r>
            <a:r>
              <a:rPr lang="en-US" sz="1800" b="1" dirty="0" err="1"/>
              <a:t>συμβολισμούς</a:t>
            </a:r>
            <a:r>
              <a:rPr lang="en-US" sz="1800" b="1" dirty="0"/>
              <a:t>, </a:t>
            </a:r>
            <a:r>
              <a:rPr lang="en-US" sz="1800" b="1" dirty="0" err="1"/>
              <a:t>πρόκειται</a:t>
            </a:r>
            <a:r>
              <a:rPr lang="en-US" sz="1800" b="1" dirty="0"/>
              <a:t> </a:t>
            </a:r>
            <a:r>
              <a:rPr lang="en-US" sz="1800" b="1" dirty="0" err="1"/>
              <a:t>όμως</a:t>
            </a:r>
            <a:r>
              <a:rPr lang="en-US" sz="1800" b="1" dirty="0"/>
              <a:t> </a:t>
            </a:r>
            <a:r>
              <a:rPr lang="en-US" sz="1800" b="1" dirty="0" err="1"/>
              <a:t>για</a:t>
            </a:r>
            <a:r>
              <a:rPr lang="en-US" sz="1800" b="1" dirty="0"/>
              <a:t> </a:t>
            </a:r>
            <a:r>
              <a:rPr lang="en-US" sz="1800" b="1" dirty="0" err="1"/>
              <a:t>πολύ</a:t>
            </a:r>
            <a:r>
              <a:rPr lang="en-US" sz="1800" b="1" dirty="0"/>
              <a:t> </a:t>
            </a:r>
            <a:r>
              <a:rPr lang="en-US" sz="1800" b="1" dirty="0" err="1"/>
              <a:t>χρήσιμη</a:t>
            </a:r>
            <a:r>
              <a:rPr lang="en-US" sz="1800" b="1" dirty="0"/>
              <a:t> </a:t>
            </a:r>
            <a:r>
              <a:rPr lang="en-US" sz="1800" b="1" dirty="0" err="1"/>
              <a:t>λειτουργία</a:t>
            </a:r>
            <a:r>
              <a:rPr lang="en-US" sz="1800" b="1" dirty="0"/>
              <a:t> </a:t>
            </a:r>
            <a:r>
              <a:rPr lang="en-US" sz="1800" b="1" dirty="0" err="1"/>
              <a:t>στη</a:t>
            </a:r>
            <a:r>
              <a:rPr lang="en-US" sz="1800" b="1" dirty="0"/>
              <a:t> </a:t>
            </a:r>
            <a:r>
              <a:rPr lang="en-US" sz="1800" b="1" dirty="0" err="1"/>
              <a:t>σύγχρονη</a:t>
            </a:r>
            <a:r>
              <a:rPr lang="en-US" sz="1800" b="1" dirty="0"/>
              <a:t> </a:t>
            </a:r>
            <a:r>
              <a:rPr lang="en-US" sz="1800" b="1" dirty="0" err="1"/>
              <a:t>εποχή</a:t>
            </a:r>
            <a:r>
              <a:rPr lang="en-US" sz="1800" b="1" dirty="0"/>
              <a:t>.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l-GR" sz="1800" b="1" dirty="0" smtClean="0"/>
              <a:t>2)  </a:t>
            </a:r>
            <a:r>
              <a:rPr lang="en-US" sz="1800" b="1" dirty="0" err="1" smtClean="0"/>
              <a:t>Άσκηση</a:t>
            </a:r>
            <a:r>
              <a:rPr lang="en-US" sz="1800" b="1" dirty="0" smtClean="0"/>
              <a:t> </a:t>
            </a:r>
            <a:r>
              <a:rPr lang="en-US" sz="1800" b="1" dirty="0" err="1"/>
              <a:t>πολιτικής</a:t>
            </a:r>
            <a:r>
              <a:rPr lang="en-US" sz="1800" b="1" dirty="0"/>
              <a:t> </a:t>
            </a:r>
            <a:r>
              <a:rPr lang="en-US" sz="1800" b="1" dirty="0" err="1"/>
              <a:t>ηγεσίας</a:t>
            </a:r>
            <a:r>
              <a:rPr lang="en-US" sz="1800" b="1" dirty="0"/>
              <a:t>/ </a:t>
            </a:r>
            <a:r>
              <a:rPr lang="en-US" sz="1800" b="1" dirty="0" err="1"/>
              <a:t>διαμόρφωση</a:t>
            </a:r>
            <a:r>
              <a:rPr lang="en-US" sz="1800" b="1" dirty="0"/>
              <a:t> </a:t>
            </a:r>
            <a:r>
              <a:rPr lang="en-US" sz="1800" b="1" dirty="0" err="1"/>
              <a:t>πολιτικής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(</a:t>
            </a:r>
            <a:r>
              <a:rPr lang="en-US" sz="1800" b="1" dirty="0" err="1"/>
              <a:t>έλεγχος</a:t>
            </a:r>
            <a:r>
              <a:rPr lang="en-US" sz="1800" b="1" dirty="0"/>
              <a:t> </a:t>
            </a:r>
            <a:r>
              <a:rPr lang="en-US" sz="1800" b="1" dirty="0" err="1"/>
              <a:t>και</a:t>
            </a:r>
            <a:r>
              <a:rPr lang="en-US" sz="1800" b="1" dirty="0"/>
              <a:t> </a:t>
            </a:r>
            <a:r>
              <a:rPr lang="en-US" sz="1800" b="1" dirty="0" err="1"/>
              <a:t>κατεύθυνση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πολιτικής</a:t>
            </a:r>
            <a:r>
              <a:rPr lang="en-US" sz="1800" b="1" dirty="0"/>
              <a:t>, </a:t>
            </a:r>
            <a:r>
              <a:rPr lang="el-GR" sz="1800" b="1" dirty="0" smtClean="0"/>
              <a:t>δια</a:t>
            </a:r>
            <a:r>
              <a:rPr lang="en-US" sz="1800" b="1" dirty="0" err="1" smtClean="0"/>
              <a:t>κυβέρνηση</a:t>
            </a:r>
            <a:r>
              <a:rPr lang="en-US" sz="1800" b="1" dirty="0"/>
              <a:t>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l-GR" sz="1800" b="1" dirty="0" smtClean="0"/>
              <a:t>3)  </a:t>
            </a:r>
            <a:r>
              <a:rPr lang="en-US" sz="1800" b="1" dirty="0" err="1" smtClean="0"/>
              <a:t>Πολιτική</a:t>
            </a:r>
            <a:r>
              <a:rPr lang="en-US" sz="1800" b="1" dirty="0" smtClean="0"/>
              <a:t> </a:t>
            </a:r>
            <a:r>
              <a:rPr lang="en-US" sz="1800" b="1" dirty="0" err="1"/>
              <a:t>εκπροσώπηση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κοινωνίας</a:t>
            </a:r>
            <a:r>
              <a:rPr lang="en-US" sz="1800" b="1" dirty="0"/>
              <a:t> (</a:t>
            </a:r>
            <a:r>
              <a:rPr lang="en-US" sz="1800" b="1" dirty="0" err="1"/>
              <a:t>εξασφάλιση</a:t>
            </a:r>
            <a:r>
              <a:rPr lang="en-US" sz="1800" b="1" dirty="0"/>
              <a:t> </a:t>
            </a:r>
            <a:r>
              <a:rPr lang="en-US" sz="1800" b="1" dirty="0" err="1"/>
              <a:t>ότι</a:t>
            </a:r>
            <a:r>
              <a:rPr lang="en-US" sz="1800" b="1" dirty="0"/>
              <a:t> </a:t>
            </a:r>
            <a:r>
              <a:rPr lang="en-US" sz="1800" b="1" dirty="0" err="1"/>
              <a:t>οι</a:t>
            </a:r>
            <a:r>
              <a:rPr lang="en-US" sz="1800" b="1" dirty="0"/>
              <a:t> </a:t>
            </a:r>
            <a:r>
              <a:rPr lang="en-US" sz="1800" b="1" dirty="0" err="1"/>
              <a:t>πολιτικές</a:t>
            </a:r>
            <a:r>
              <a:rPr lang="en-US" sz="1800" b="1" dirty="0"/>
              <a:t> </a:t>
            </a:r>
            <a:r>
              <a:rPr lang="en-US" sz="1800" b="1" dirty="0" err="1"/>
              <a:t>θα</a:t>
            </a:r>
            <a:r>
              <a:rPr lang="en-US" sz="1800" b="1" dirty="0"/>
              <a:t> </a:t>
            </a:r>
            <a:r>
              <a:rPr lang="en-US" sz="1800" b="1" dirty="0" err="1"/>
              <a:t>ανταποκρίνονται</a:t>
            </a:r>
            <a:r>
              <a:rPr lang="en-US" sz="1800" b="1" dirty="0"/>
              <a:t> </a:t>
            </a:r>
            <a:r>
              <a:rPr lang="en-US" sz="1800" b="1" dirty="0" err="1"/>
              <a:t>στα</a:t>
            </a:r>
            <a:r>
              <a:rPr lang="en-US" sz="1800" b="1" dirty="0"/>
              <a:t> </a:t>
            </a:r>
            <a:r>
              <a:rPr lang="en-US" sz="1800" b="1" dirty="0" err="1"/>
              <a:t>πραγματικά</a:t>
            </a:r>
            <a:r>
              <a:rPr lang="en-US" sz="1800" b="1" dirty="0"/>
              <a:t> </a:t>
            </a:r>
            <a:r>
              <a:rPr lang="en-US" sz="1800" b="1" dirty="0" err="1"/>
              <a:t>κοινωνικά</a:t>
            </a:r>
            <a:r>
              <a:rPr lang="en-US" sz="1800" b="1" dirty="0"/>
              <a:t> </a:t>
            </a:r>
            <a:r>
              <a:rPr lang="en-US" sz="1800" b="1" dirty="0" err="1"/>
              <a:t>δεδομένα</a:t>
            </a:r>
            <a:r>
              <a:rPr lang="en-US" sz="1800" b="1" dirty="0"/>
              <a:t>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 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   </a:t>
            </a:r>
            <a:endParaRPr sz="1700" b="1"/>
          </a:p>
        </p:txBody>
      </p:sp>
      <p:grpSp>
        <p:nvGrpSpPr>
          <p:cNvPr id="498" name="Google Shape;498;g25e52ff13ab_0_28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99" name="Google Shape;499;g25e52ff13ab_0_28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5e52ff13ab_0_28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25e52ff13ab_0_28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25e52ff13ab_0_28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5e52ff13ab_0_28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25e52ff13ab_0_28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5e52ff13ab_0_28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5e52ff13ab_0_28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25e52ff13ab_0_28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g25e52ff13ab_0_28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5e52ff13ab_0_29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Διαφορετικές λειτουργίες της κυβέρνησης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4)   Γραφειοκρατική ηγεσία (αποτελεσματικότητα στη διοίκηση)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5)   Άσκηση ηγεσίας σε συνθήκες κρίσης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516" name="Google Shape;516;g25e52ff13ab_0_29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17" name="Google Shape;517;g25e52ff13ab_0_29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5e52ff13ab_0_29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25e52ff13ab_0_29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25e52ff13ab_0_29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5e52ff13ab_0_29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5e52ff13ab_0_29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5e52ff13ab_0_29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5e52ff13ab_0_29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5e52ff13ab_0_29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g25e52ff13ab_0_29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5e52ff13ab_0_315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  </a:t>
            </a:r>
            <a:r>
              <a:rPr lang="en-US" sz="1800" b="1" dirty="0" err="1"/>
              <a:t>Διαστάσεις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κυβέρνησης</a:t>
            </a:r>
            <a:r>
              <a:rPr lang="en-US" sz="1800" b="1" dirty="0"/>
              <a:t> (</a:t>
            </a:r>
            <a:r>
              <a:rPr lang="en-US" sz="1800" b="1" dirty="0" err="1"/>
              <a:t>π.χ</a:t>
            </a:r>
            <a:r>
              <a:rPr lang="en-US" sz="1800" b="1" dirty="0"/>
              <a:t>. </a:t>
            </a:r>
            <a:r>
              <a:rPr lang="en-US" sz="1800" b="1" dirty="0" err="1"/>
              <a:t>πρόεδρος</a:t>
            </a:r>
            <a:r>
              <a:rPr lang="en-US" sz="1800" b="1" dirty="0"/>
              <a:t>, </a:t>
            </a:r>
            <a:r>
              <a:rPr lang="en-US" sz="1800" b="1" dirty="0" err="1"/>
              <a:t>πρωθυπουργός</a:t>
            </a:r>
            <a:r>
              <a:rPr lang="en-US" sz="1800" b="1" dirty="0"/>
              <a:t>, </a:t>
            </a:r>
            <a:r>
              <a:rPr lang="en-US" sz="1800" b="1" dirty="0" err="1"/>
              <a:t>υπουργικό</a:t>
            </a:r>
            <a:r>
              <a:rPr lang="en-US" sz="1800" b="1" dirty="0"/>
              <a:t> </a:t>
            </a:r>
            <a:r>
              <a:rPr lang="en-US" sz="1800" b="1" dirty="0" err="1"/>
              <a:t>συμβούλιο</a:t>
            </a:r>
            <a:r>
              <a:rPr lang="en-US" sz="1800" b="1" dirty="0"/>
              <a:t>)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 dirty="0"/>
              <a:t>Η </a:t>
            </a:r>
            <a:r>
              <a:rPr lang="en-US" sz="1800" b="1" dirty="0" err="1"/>
              <a:t>επίσημη</a:t>
            </a:r>
            <a:r>
              <a:rPr lang="en-US" sz="1800" b="1" dirty="0"/>
              <a:t> </a:t>
            </a:r>
            <a:r>
              <a:rPr lang="en-US" sz="1800" b="1" dirty="0" err="1"/>
              <a:t>διάσταση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εξουσίας</a:t>
            </a:r>
            <a:r>
              <a:rPr lang="en-US" sz="1800" b="1" dirty="0"/>
              <a:t> (</a:t>
            </a:r>
            <a:r>
              <a:rPr lang="en-US" sz="1800" b="1" dirty="0" err="1"/>
              <a:t>οι</a:t>
            </a:r>
            <a:r>
              <a:rPr lang="en-US" sz="1800" b="1" dirty="0"/>
              <a:t> </a:t>
            </a:r>
            <a:r>
              <a:rPr lang="en-US" sz="1800" b="1" dirty="0" err="1"/>
              <a:t>συνταγματικοί</a:t>
            </a:r>
            <a:r>
              <a:rPr lang="en-US" sz="1800" b="1" dirty="0"/>
              <a:t> </a:t>
            </a:r>
            <a:r>
              <a:rPr lang="en-US" sz="1800" b="1" dirty="0" err="1"/>
              <a:t>κανόνες</a:t>
            </a:r>
            <a:r>
              <a:rPr lang="en-US" sz="1800" b="1" dirty="0"/>
              <a:t> </a:t>
            </a:r>
            <a:r>
              <a:rPr lang="en-US" sz="1800" b="1" dirty="0" err="1"/>
              <a:t>που</a:t>
            </a:r>
            <a:r>
              <a:rPr lang="en-US" sz="1800" b="1" dirty="0"/>
              <a:t> </a:t>
            </a:r>
            <a:r>
              <a:rPr lang="en-US" sz="1800" b="1" dirty="0" err="1"/>
              <a:t>ορίζουν</a:t>
            </a:r>
            <a:r>
              <a:rPr lang="en-US" sz="1800" b="1" dirty="0"/>
              <a:t> </a:t>
            </a:r>
            <a:r>
              <a:rPr lang="en-US" sz="1800" b="1" dirty="0" err="1"/>
              <a:t>τους</a:t>
            </a:r>
            <a:r>
              <a:rPr lang="en-US" sz="1800" b="1" dirty="0"/>
              <a:t> </a:t>
            </a:r>
            <a:r>
              <a:rPr lang="en-US" sz="1800" b="1" dirty="0" err="1"/>
              <a:t>ρόλους</a:t>
            </a:r>
            <a:r>
              <a:rPr lang="en-US" sz="1800" b="1" dirty="0"/>
              <a:t> </a:t>
            </a:r>
            <a:r>
              <a:rPr lang="en-US" sz="1800" b="1" dirty="0" err="1"/>
              <a:t>και</a:t>
            </a:r>
            <a:r>
              <a:rPr lang="en-US" sz="1800" b="1" dirty="0"/>
              <a:t> </a:t>
            </a:r>
            <a:r>
              <a:rPr lang="en-US" sz="1800" b="1" dirty="0" err="1"/>
              <a:t>τις</a:t>
            </a:r>
            <a:r>
              <a:rPr lang="en-US" sz="1800" b="1" dirty="0"/>
              <a:t> </a:t>
            </a:r>
            <a:r>
              <a:rPr lang="en-US" sz="1800" b="1" dirty="0" err="1"/>
              <a:t>ευθύνες</a:t>
            </a:r>
            <a:r>
              <a:rPr lang="en-US" sz="1800" b="1" dirty="0"/>
              <a:t> </a:t>
            </a:r>
            <a:r>
              <a:rPr lang="en-US" sz="1800" b="1" dirty="0" err="1"/>
              <a:t>των</a:t>
            </a:r>
            <a:r>
              <a:rPr lang="en-US" sz="1800" b="1" dirty="0"/>
              <a:t> </a:t>
            </a:r>
            <a:r>
              <a:rPr lang="en-US" sz="1800" b="1" dirty="0" err="1"/>
              <a:t>αξιωματούχων</a:t>
            </a:r>
            <a:r>
              <a:rPr lang="en-US" sz="1800" b="1" dirty="0"/>
              <a:t>)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l-GR" sz="1800" b="1" dirty="0" smtClean="0"/>
              <a:t>2) Η </a:t>
            </a:r>
            <a:r>
              <a:rPr lang="en-US" sz="1800" b="1" dirty="0" err="1" smtClean="0"/>
              <a:t>ανεπίσημη</a:t>
            </a:r>
            <a:r>
              <a:rPr lang="en-US" sz="1800" b="1" dirty="0" smtClean="0"/>
              <a:t> </a:t>
            </a:r>
            <a:r>
              <a:rPr lang="en-US" sz="1800" b="1" dirty="0" err="1"/>
              <a:t>διάσταση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εξουσίας</a:t>
            </a:r>
            <a:r>
              <a:rPr lang="en-US" sz="1800" b="1" dirty="0"/>
              <a:t>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(η </a:t>
            </a:r>
            <a:r>
              <a:rPr lang="en-US" sz="1800" b="1" dirty="0" err="1"/>
              <a:t>προσωπικότητα</a:t>
            </a:r>
            <a:r>
              <a:rPr lang="en-US" sz="1800" b="1" dirty="0"/>
              <a:t>, </a:t>
            </a:r>
            <a:r>
              <a:rPr lang="en-US" sz="1800" b="1" dirty="0" err="1"/>
              <a:t>οι</a:t>
            </a:r>
            <a:r>
              <a:rPr lang="en-US" sz="1800" b="1" dirty="0"/>
              <a:t> </a:t>
            </a:r>
            <a:r>
              <a:rPr lang="en-US" sz="1800" b="1" dirty="0" err="1"/>
              <a:t>δεξιότητες</a:t>
            </a:r>
            <a:r>
              <a:rPr lang="en-US" sz="1800" b="1" dirty="0"/>
              <a:t>, η </a:t>
            </a:r>
            <a:r>
              <a:rPr lang="en-US" sz="1800" b="1" dirty="0" err="1"/>
              <a:t>εμπειρία</a:t>
            </a:r>
            <a:r>
              <a:rPr lang="en-US" sz="1800" b="1" dirty="0"/>
              <a:t>…)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l-GR" sz="1800" b="1" dirty="0" smtClean="0"/>
              <a:t>3) </a:t>
            </a:r>
            <a:r>
              <a:rPr lang="en-US" sz="1800" b="1" dirty="0" smtClean="0"/>
              <a:t>η </a:t>
            </a:r>
            <a:r>
              <a:rPr lang="en-US" sz="1800" b="1" dirty="0" err="1"/>
              <a:t>εξωτερική</a:t>
            </a:r>
            <a:r>
              <a:rPr lang="en-US" sz="1800" b="1" dirty="0"/>
              <a:t> </a:t>
            </a:r>
            <a:r>
              <a:rPr lang="en-US" sz="1800" b="1" dirty="0" err="1"/>
              <a:t>διάσταση</a:t>
            </a:r>
            <a:r>
              <a:rPr lang="en-US" sz="1800" b="1" dirty="0"/>
              <a:t> (</a:t>
            </a:r>
            <a:r>
              <a:rPr lang="en-US" sz="1800" b="1" dirty="0" err="1"/>
              <a:t>το</a:t>
            </a:r>
            <a:r>
              <a:rPr lang="en-US" sz="1800" b="1" dirty="0"/>
              <a:t> </a:t>
            </a:r>
            <a:r>
              <a:rPr lang="en-US" sz="1800" b="1" dirty="0" err="1"/>
              <a:t>πολιτικό</a:t>
            </a:r>
            <a:r>
              <a:rPr lang="en-US" sz="1800" b="1" dirty="0"/>
              <a:t>, </a:t>
            </a:r>
            <a:r>
              <a:rPr lang="en-US" sz="1800" b="1" dirty="0" err="1"/>
              <a:t>οικονομικό</a:t>
            </a:r>
            <a:r>
              <a:rPr lang="en-US" sz="1800" b="1" dirty="0"/>
              <a:t> </a:t>
            </a:r>
            <a:r>
              <a:rPr lang="en-US" sz="1800" b="1" dirty="0" err="1"/>
              <a:t>και</a:t>
            </a:r>
            <a:r>
              <a:rPr lang="en-US" sz="1800" b="1" dirty="0"/>
              <a:t> </a:t>
            </a:r>
            <a:r>
              <a:rPr lang="en-US" sz="1800" b="1" dirty="0" err="1"/>
              <a:t>διπλωματικό</a:t>
            </a:r>
            <a:r>
              <a:rPr lang="en-US" sz="1800" b="1" dirty="0"/>
              <a:t> </a:t>
            </a:r>
            <a:r>
              <a:rPr lang="en-US" sz="1800" b="1" dirty="0" err="1"/>
              <a:t>πλαίσιο</a:t>
            </a:r>
            <a:r>
              <a:rPr lang="en-US" sz="1800" b="1" dirty="0"/>
              <a:t>)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   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   </a:t>
            </a:r>
            <a:endParaRPr sz="1700" b="1"/>
          </a:p>
        </p:txBody>
      </p:sp>
      <p:grpSp>
        <p:nvGrpSpPr>
          <p:cNvPr id="534" name="Google Shape;534;g25e52ff13ab_0_315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35" name="Google Shape;535;g25e52ff13ab_0_315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5e52ff13ab_0_315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5e52ff13ab_0_315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25e52ff13ab_0_315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25e52ff13ab_0_315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5e52ff13ab_0_315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5e52ff13ab_0_315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5e52ff13ab_0_315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5e52ff13ab_0_315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g25e52ff13ab_0_315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5e52ff13ab_0_332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Ρόλοι της κυβέρνησης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ο πρόεδρος -Το προεδρικό σύστημα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η εκτελεστική και η νομοθετική εξουσία εκλέγονται με χωριστές εκλογές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πλήρης διάκριση εξουσιών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ο πρόεδρος δεν μπορεί να καθαιρεθεί παρά μόνο με πρόταση μομφής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ο πρόεδρος δεν μπορεί να παύσει τη νομοθετική εξουσία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ο πρόεδρος έχει μεγάλη εξουσία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       </a:t>
            </a:r>
            <a:endParaRPr sz="1700" b="1"/>
          </a:p>
        </p:txBody>
      </p:sp>
      <p:grpSp>
        <p:nvGrpSpPr>
          <p:cNvPr id="552" name="Google Shape;552;g25e52ff13ab_0_33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53" name="Google Shape;553;g25e52ff13ab_0_33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5e52ff13ab_0_33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5e52ff13ab_0_33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5e52ff13ab_0_33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25e52ff13ab_0_33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25e52ff13ab_0_33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25e52ff13ab_0_33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5e52ff13ab_0_33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5e52ff13ab_0_33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g25e52ff13ab_0_33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e52ff13ab_0_349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dirty="0"/>
              <a:t>  </a:t>
            </a:r>
            <a:r>
              <a:rPr lang="en-US" sz="1800" b="1" dirty="0" err="1"/>
              <a:t>Ρόλοι</a:t>
            </a:r>
            <a:r>
              <a:rPr lang="en-US" sz="1800" b="1" dirty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κυβέρνησης</a:t>
            </a:r>
            <a:r>
              <a:rPr lang="en-US" sz="1800" b="1" dirty="0"/>
              <a:t>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 dirty="0" err="1"/>
              <a:t>Αξιωματούχοι</a:t>
            </a:r>
            <a:r>
              <a:rPr lang="en-US" sz="1800" b="1" dirty="0"/>
              <a:t> </a:t>
            </a:r>
            <a:r>
              <a:rPr lang="en-US" sz="1800" b="1" dirty="0" err="1"/>
              <a:t>του</a:t>
            </a:r>
            <a:r>
              <a:rPr lang="en-US" sz="1800" b="1" dirty="0"/>
              <a:t> </a:t>
            </a:r>
            <a:r>
              <a:rPr lang="en-US" sz="1800" b="1" dirty="0" err="1"/>
              <a:t>κοινοβουλίου</a:t>
            </a:r>
            <a:r>
              <a:rPr lang="en-US" sz="1800" b="1" dirty="0"/>
              <a:t> (</a:t>
            </a:r>
            <a:r>
              <a:rPr lang="en-US" sz="1800" b="1" dirty="0" err="1"/>
              <a:t>π.χ</a:t>
            </a:r>
            <a:r>
              <a:rPr lang="en-US" sz="1800" b="1" dirty="0"/>
              <a:t>. </a:t>
            </a:r>
            <a:r>
              <a:rPr lang="en-US" sz="1800" b="1" dirty="0" err="1"/>
              <a:t>πρόεδρος</a:t>
            </a:r>
            <a:r>
              <a:rPr lang="en-US" sz="1800" b="1" dirty="0"/>
              <a:t> </a:t>
            </a:r>
            <a:r>
              <a:rPr lang="en-US" sz="1800" b="1" dirty="0" err="1"/>
              <a:t>Βουλής</a:t>
            </a:r>
            <a:r>
              <a:rPr lang="en-US" sz="1800" b="1" dirty="0"/>
              <a:t>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 dirty="0" err="1"/>
              <a:t>είναι</a:t>
            </a:r>
            <a:r>
              <a:rPr lang="en-US" sz="1800" b="1" dirty="0"/>
              <a:t> </a:t>
            </a:r>
            <a:r>
              <a:rPr lang="en-US" sz="1800" b="1" dirty="0" err="1"/>
              <a:t>πολιτειακοί</a:t>
            </a:r>
            <a:r>
              <a:rPr lang="en-US" sz="1800" b="1" dirty="0"/>
              <a:t> </a:t>
            </a:r>
            <a:r>
              <a:rPr lang="en-US" sz="1800" b="1" dirty="0" err="1"/>
              <a:t>παράγοντες</a:t>
            </a:r>
            <a:r>
              <a:rPr lang="en-US" sz="1800" b="1" dirty="0"/>
              <a:t> </a:t>
            </a:r>
            <a:endParaRPr sz="18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1" dirty="0" smtClean="0"/>
              <a:t>2) </a:t>
            </a:r>
            <a:r>
              <a:rPr lang="en-US" sz="1800" b="1" dirty="0" err="1" smtClean="0"/>
              <a:t>εκλέγονται</a:t>
            </a:r>
            <a:r>
              <a:rPr lang="en-US" sz="1800" b="1" dirty="0" smtClean="0"/>
              <a:t> </a:t>
            </a:r>
            <a:r>
              <a:rPr lang="en-US" sz="1800" b="1" dirty="0" err="1"/>
              <a:t>από</a:t>
            </a:r>
            <a:r>
              <a:rPr lang="en-US" sz="1800" b="1" dirty="0"/>
              <a:t> </a:t>
            </a:r>
            <a:r>
              <a:rPr lang="en-US" sz="1800" b="1" dirty="0" err="1"/>
              <a:t>τη</a:t>
            </a:r>
            <a:r>
              <a:rPr lang="en-US" sz="1800" b="1" dirty="0"/>
              <a:t> </a:t>
            </a:r>
            <a:r>
              <a:rPr lang="en-US" sz="1800" b="1" dirty="0" err="1"/>
              <a:t>βουλή</a:t>
            </a:r>
            <a:endParaRPr sz="18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1" dirty="0" smtClean="0"/>
              <a:t>3) </a:t>
            </a:r>
            <a:r>
              <a:rPr lang="en-US" sz="1800" b="1" dirty="0" err="1" smtClean="0"/>
              <a:t>λογοδοτούν</a:t>
            </a:r>
            <a:r>
              <a:rPr lang="en-US" sz="1800" b="1" dirty="0" smtClean="0"/>
              <a:t> </a:t>
            </a:r>
            <a:r>
              <a:rPr lang="en-US" sz="1800" b="1" dirty="0" err="1"/>
              <a:t>στη</a:t>
            </a:r>
            <a:r>
              <a:rPr lang="en-US" sz="1800" b="1" dirty="0"/>
              <a:t> </a:t>
            </a:r>
            <a:r>
              <a:rPr lang="en-US" sz="1800" b="1" dirty="0" err="1"/>
              <a:t>βουλή</a:t>
            </a:r>
            <a:r>
              <a:rPr lang="en-US" sz="1800" b="1" dirty="0"/>
              <a:t>/ </a:t>
            </a:r>
            <a:r>
              <a:rPr lang="en-US" sz="1800" b="1" dirty="0" err="1"/>
              <a:t>διατηρούν</a:t>
            </a:r>
            <a:r>
              <a:rPr lang="en-US" sz="1800" b="1" dirty="0"/>
              <a:t> </a:t>
            </a:r>
            <a:r>
              <a:rPr lang="en-US" sz="1800" b="1" dirty="0" err="1"/>
              <a:t>το</a:t>
            </a:r>
            <a:r>
              <a:rPr lang="en-US" sz="1800" b="1" dirty="0"/>
              <a:t> </a:t>
            </a:r>
            <a:r>
              <a:rPr lang="en-US" sz="1800" b="1" dirty="0" err="1"/>
              <a:t>αξίωμά</a:t>
            </a:r>
            <a:r>
              <a:rPr lang="en-US" sz="1800" b="1" dirty="0"/>
              <a:t> </a:t>
            </a:r>
            <a:r>
              <a:rPr lang="en-US" sz="1800" b="1" dirty="0" err="1"/>
              <a:t>τους</a:t>
            </a:r>
            <a:r>
              <a:rPr lang="en-US" sz="1800" b="1" dirty="0"/>
              <a:t> </a:t>
            </a:r>
            <a:r>
              <a:rPr lang="en-US" sz="1800" b="1" dirty="0" err="1"/>
              <a:t>μόνο</a:t>
            </a:r>
            <a:r>
              <a:rPr lang="en-US" sz="1800" b="1" dirty="0"/>
              <a:t> </a:t>
            </a:r>
            <a:r>
              <a:rPr lang="en-US" sz="1800" b="1" dirty="0" err="1"/>
              <a:t>όσο</a:t>
            </a:r>
            <a:r>
              <a:rPr lang="en-US" sz="1800" b="1" dirty="0"/>
              <a:t> </a:t>
            </a:r>
            <a:r>
              <a:rPr lang="en-US" sz="1800" b="1" dirty="0" err="1"/>
              <a:t>έχουν</a:t>
            </a:r>
            <a:r>
              <a:rPr lang="en-US" sz="1800" b="1" dirty="0"/>
              <a:t> </a:t>
            </a:r>
            <a:r>
              <a:rPr lang="en-US" sz="1800" b="1" dirty="0" err="1"/>
              <a:t>την</a:t>
            </a:r>
            <a:r>
              <a:rPr lang="en-US" sz="1800" b="1" dirty="0"/>
              <a:t> </a:t>
            </a:r>
            <a:r>
              <a:rPr lang="en-US" sz="1800" b="1" dirty="0" err="1" smtClean="0"/>
              <a:t>εμπιστοσύ</a:t>
            </a:r>
            <a:r>
              <a:rPr lang="el-GR" sz="1800" b="1" dirty="0" smtClean="0"/>
              <a:t>νη</a:t>
            </a:r>
            <a:r>
              <a:rPr lang="en-US" sz="1800" b="1" dirty="0" smtClean="0"/>
              <a:t> </a:t>
            </a:r>
            <a:r>
              <a:rPr lang="en-US" sz="1800" b="1" dirty="0" err="1"/>
              <a:t>της</a:t>
            </a:r>
            <a:r>
              <a:rPr lang="en-US" sz="1800" b="1" dirty="0"/>
              <a:t> </a:t>
            </a:r>
            <a:r>
              <a:rPr lang="en-US" sz="1800" b="1" dirty="0" err="1"/>
              <a:t>βουλής</a:t>
            </a:r>
            <a:endParaRPr sz="1800" b="1"/>
          </a:p>
        </p:txBody>
      </p:sp>
      <p:grpSp>
        <p:nvGrpSpPr>
          <p:cNvPr id="570" name="Google Shape;570;g25e52ff13ab_0_349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71" name="Google Shape;571;g25e52ff13ab_0_349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5e52ff13ab_0_349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5e52ff13ab_0_349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5e52ff13ab_0_349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5e52ff13ab_0_349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5e52ff13ab_0_349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5e52ff13ab_0_349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5e52ff13ab_0_349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5e52ff13ab_0_349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g25e52ff13ab_0_349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5e52ff13ab_0_366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Ρόλοι της κυβέρνησης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Πρωθυπουργοί (είναι οι επικεφαλής των κυβερνήσεων)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sz="1800" b="1"/>
              <a:t>η εξουσία τους βασίζεται στην ηγεσία που ασκούν είτε σε ένα κόμμα πλειοψηφίας </a:t>
            </a:r>
            <a:endParaRPr sz="1800" b="1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2)  είτε σε ένα συνασπισμό κομμάτων</a:t>
            </a:r>
            <a:endParaRPr sz="1800" b="1"/>
          </a:p>
        </p:txBody>
      </p:sp>
      <p:grpSp>
        <p:nvGrpSpPr>
          <p:cNvPr id="588" name="Google Shape;588;g25e52ff13ab_0_366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89" name="Google Shape;589;g25e52ff13ab_0_366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5e52ff13ab_0_366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5e52ff13ab_0_366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25e52ff13ab_0_366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25e52ff13ab_0_366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5e52ff13ab_0_366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25e52ff13ab_0_366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5e52ff13ab_0_366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25e52ff13ab_0_366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g25e52ff13ab_0_366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5e52ff13ab_0_383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Ρόλοι της κυβέρνησης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σύνθεση ελληνικού κοινοβουλίου (εκλογές 2023) 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grpSp>
        <p:nvGrpSpPr>
          <p:cNvPr id="606" name="Google Shape;606;g25e52ff13ab_0_383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607" name="Google Shape;607;g25e52ff13ab_0_383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25e52ff13ab_0_383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5e52ff13ab_0_383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5e52ff13ab_0_383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5e52ff13ab_0_383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25e52ff13ab_0_383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5e52ff13ab_0_383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5e52ff13ab_0_383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5e52ff13ab_0_383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" name="Google Shape;616;g25e52ff13ab_0_383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17" name="Google Shape;617;g25e52ff13ab_0_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75" y="2343725"/>
            <a:ext cx="8514951" cy="4060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5e52ff13ab_0_40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/>
              <a:t>  Ρόλοι της κυβέρνησης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το υπουργικό συμβούλιο 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είναι αναπόσπαστο στοιχείο του πολιτικού συστήματος εν γένει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παρέχει στην εκτελεστική εξουσία ένα κοινό πρόσωπο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συντονίζει αποτελεσματικά την κυβερνητική πολιτική</a:t>
            </a:r>
            <a:endParaRPr sz="1800" b="1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grpSp>
        <p:nvGrpSpPr>
          <p:cNvPr id="625" name="Google Shape;625;g25e52ff13ab_0_40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626" name="Google Shape;626;g25e52ff13ab_0_40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5e52ff13ab_0_40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25e52ff13ab_0_40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25e52ff13ab_0_40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25e52ff13ab_0_40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25e52ff13ab_0_40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25e52ff13ab_0_40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25e52ff13ab_0_40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25e52ff13ab_0_40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g25e52ff13ab_0_40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e52ff13ab_0_1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/>
              <a:t>Μια αντίληψη για την κυβέρνηση σε συνθήκες καταπίεσης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g25e52ff13ab_0_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78" name="Google Shape;178;g25e52ff13ab_0_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5e52ff13ab_0_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5e52ff13ab_0_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5e52ff13ab_0_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5e52ff13ab_0_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5e52ff13ab_0_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5e52ff13ab_0_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5e52ff13ab_0_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5e52ff13ab_0_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5e52ff13ab_0_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lang="en-US" sz="1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5e52ff13a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5" y="2629700"/>
            <a:ext cx="8096250" cy="381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e52ff13ab_0_2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/>
              <a:t>Μια αντίληψη για την κυβέρνηση και την ανάγκη διαφάνειας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25e52ff13ab_0_2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97" name="Google Shape;197;g25e52ff13ab_0_2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5e52ff13ab_0_2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5e52ff13ab_0_2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5e52ff13ab_0_2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5e52ff13ab_0_2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5e52ff13ab_0_2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5e52ff13ab_0_2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5e52ff13ab_0_2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5e52ff13ab_0_2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25e52ff13ab_0_2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lang="en-US" sz="1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25e52ff13a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175" y="2588500"/>
            <a:ext cx="6947500" cy="3473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2a9acef56_0_42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Ο βαθμός εμπιστοσύνης των Ελλήνων πολιτών στην κυβέρνηση (2000-μέσα 2010)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g292a9acef56_0_4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16" name="Google Shape;216;g292a9acef56_0_4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92a9acef56_0_4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92a9acef56_0_4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92a9acef56_0_4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92a9acef56_0_4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92a9acef56_0_4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92a9acef56_0_4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92a9acef56_0_4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92a9acef56_0_4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g292a9acef56_0_4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6" name="Google Shape;226;g292a9acef56_0_42"/>
          <p:cNvSpPr txBox="1"/>
          <p:nvPr/>
        </p:nvSpPr>
        <p:spPr>
          <a:xfrm>
            <a:off x="7385550" y="2721550"/>
            <a:ext cx="15042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 Kaplanoglou et al., 2016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g292a9acef56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0" y="2115350"/>
            <a:ext cx="6508500" cy="4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e52ff13ab_0_4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600" b="1"/>
              <a:t>Ο βαθμός εμπιστοσύνης των Ελλήνων πολιτών σε θεσμούς διακυβέρνησης (μέσα 2010)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25e52ff13ab_0_4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36" name="Google Shape;236;g25e52ff13ab_0_4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5e52ff13ab_0_4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5e52ff13ab_0_4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5e52ff13ab_0_4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5e52ff13ab_0_4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5e52ff13ab_0_4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5e52ff13ab_0_4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5e52ff13ab_0_4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5e52ff13ab_0_4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g25e52ff13ab_0_4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6" name="Google Shape;246;g25e52ff13ab_0_40"/>
          <p:cNvSpPr txBox="1"/>
          <p:nvPr/>
        </p:nvSpPr>
        <p:spPr>
          <a:xfrm>
            <a:off x="7876375" y="2721550"/>
            <a:ext cx="10134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Gallup World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g25e52ff13ab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50" y="2089150"/>
            <a:ext cx="7416900" cy="447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e52ff13ab_0_6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600" b="1"/>
              <a:t>Ο βαθμός εμπιστοσύνης στην κυβέρνηση σε διαφορετικές χώρες (μέσα 2010)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25e52ff13ab_0_6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56" name="Google Shape;256;g25e52ff13ab_0_6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5e52ff13ab_0_6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5e52ff13ab_0_6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5e52ff13ab_0_6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5e52ff13ab_0_6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5e52ff13ab_0_6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5e52ff13ab_0_6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5e52ff13ab_0_6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5e52ff13ab_0_6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g25e52ff13ab_0_6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6" name="Google Shape;266;g25e52ff13ab_0_60"/>
          <p:cNvSpPr txBox="1"/>
          <p:nvPr/>
        </p:nvSpPr>
        <p:spPr>
          <a:xfrm>
            <a:off x="7876375" y="2721550"/>
            <a:ext cx="10134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g25e52ff13ab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5" y="2149775"/>
            <a:ext cx="7134950" cy="435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2a9acef56_0_148"/>
          <p:cNvSpPr/>
          <p:nvPr/>
        </p:nvSpPr>
        <p:spPr>
          <a:xfrm>
            <a:off x="176375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Ο βαθμός εμπιστοσύνης στην κυβέρνηση σε σχέση με την πανδημία COVID-19</a:t>
            </a:r>
            <a:r>
              <a:rPr lang="en-US" sz="1800" b="1"/>
              <a:t> </a:t>
            </a:r>
            <a:endParaRPr sz="1800" b="1"/>
          </a:p>
        </p:txBody>
      </p:sp>
      <p:grpSp>
        <p:nvGrpSpPr>
          <p:cNvPr id="275" name="Google Shape;275;g292a9acef56_0_14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76" name="Google Shape;276;g292a9acef56_0_14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92a9acef56_0_14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92a9acef56_0_14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92a9acef56_0_14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92a9acef56_0_14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92a9acef56_0_14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92a9acef56_0_14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92a9acef56_0_14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92a9acef56_0_14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292a9acef56_0_14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86" name="Google Shape;286;g292a9acef56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00" y="2098750"/>
            <a:ext cx="7567175" cy="4085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87" name="Google Shape;287;g292a9acef56_0_148"/>
          <p:cNvSpPr txBox="1"/>
          <p:nvPr/>
        </p:nvSpPr>
        <p:spPr>
          <a:xfrm>
            <a:off x="8062400" y="2721550"/>
            <a:ext cx="9228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Eurofound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e52ff13ab_0_82"/>
          <p:cNvSpPr/>
          <p:nvPr/>
        </p:nvSpPr>
        <p:spPr>
          <a:xfrm>
            <a:off x="176375" y="1074700"/>
            <a:ext cx="8893200" cy="55233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sz="18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700" b="1"/>
              <a:t>Ο βαθμός εμπιστοσύνης σε διάφορους θεσμούς</a:t>
            </a:r>
            <a:r>
              <a:rPr lang="en-US" sz="1800" b="1"/>
              <a:t> </a:t>
            </a:r>
            <a:endParaRPr sz="1800" b="1"/>
          </a:p>
        </p:txBody>
      </p:sp>
      <p:grpSp>
        <p:nvGrpSpPr>
          <p:cNvPr id="295" name="Google Shape;295;g25e52ff13ab_0_8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96" name="Google Shape;296;g25e52ff13ab_0_8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5e52ff13ab_0_8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5e52ff13ab_0_8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25e52ff13ab_0_8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5e52ff13ab_0_8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5e52ff13ab_0_8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5e52ff13ab_0_8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5e52ff13ab_0_8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5e52ff13ab_0_8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g25e52ff13ab_0_8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6" name="Google Shape;306;g25e52ff13ab_0_82"/>
          <p:cNvSpPr txBox="1"/>
          <p:nvPr/>
        </p:nvSpPr>
        <p:spPr>
          <a:xfrm>
            <a:off x="8062400" y="2721550"/>
            <a:ext cx="9228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Eurofound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g25e52ff13ab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75" y="1924800"/>
            <a:ext cx="7639300" cy="4440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PresentationFormat>Προβολή στην οθόνη (4:3)</PresentationFormat>
  <Paragraphs>426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Times New Roman</vt:lpstr>
      <vt:lpstr>Garamond</vt:lpstr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User</cp:lastModifiedBy>
  <cp:revision>1</cp:revision>
  <dcterms:created xsi:type="dcterms:W3CDTF">1601-01-01T00:00:00Z</dcterms:created>
  <dcterms:modified xsi:type="dcterms:W3CDTF">2024-11-10T22:03:33Z</dcterms:modified>
</cp:coreProperties>
</file>