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91" r:id="rId3"/>
    <p:sldId id="332" r:id="rId4"/>
    <p:sldId id="339" r:id="rId5"/>
    <p:sldId id="379" r:id="rId6"/>
    <p:sldId id="338" r:id="rId7"/>
    <p:sldId id="340" r:id="rId8"/>
    <p:sldId id="381" r:id="rId9"/>
    <p:sldId id="341" r:id="rId10"/>
    <p:sldId id="382" r:id="rId11"/>
    <p:sldId id="342" r:id="rId12"/>
    <p:sldId id="383" r:id="rId13"/>
    <p:sldId id="392" r:id="rId14"/>
    <p:sldId id="264" r:id="rId15"/>
    <p:sldId id="385" r:id="rId16"/>
    <p:sldId id="386" r:id="rId17"/>
    <p:sldId id="387" r:id="rId18"/>
    <p:sldId id="301" r:id="rId19"/>
    <p:sldId id="424" r:id="rId20"/>
    <p:sldId id="262" r:id="rId21"/>
    <p:sldId id="268" r:id="rId22"/>
    <p:sldId id="265" r:id="rId23"/>
    <p:sldId id="284" r:id="rId24"/>
    <p:sldId id="283" r:id="rId25"/>
    <p:sldId id="285" r:id="rId26"/>
    <p:sldId id="266" r:id="rId27"/>
    <p:sldId id="286" r:id="rId28"/>
    <p:sldId id="267" r:id="rId29"/>
    <p:sldId id="287" r:id="rId30"/>
    <p:sldId id="269" r:id="rId31"/>
    <p:sldId id="288" r:id="rId32"/>
    <p:sldId id="281" r:id="rId33"/>
    <p:sldId id="270" r:id="rId34"/>
    <p:sldId id="271" r:id="rId35"/>
    <p:sldId id="261" r:id="rId36"/>
    <p:sldId id="273" r:id="rId37"/>
    <p:sldId id="274" r:id="rId38"/>
    <p:sldId id="289" r:id="rId39"/>
    <p:sldId id="275" r:id="rId40"/>
    <p:sldId id="290" r:id="rId41"/>
    <p:sldId id="272" r:id="rId42"/>
    <p:sldId id="276" r:id="rId43"/>
    <p:sldId id="277" r:id="rId44"/>
    <p:sldId id="278" r:id="rId45"/>
    <p:sldId id="279" r:id="rId46"/>
    <p:sldId id="28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28A70-F0C8-4470-AF42-D7178B73CDB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262DF-7604-4C8A-8498-FF536B8D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1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6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6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1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1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5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5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28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8440-0E73-4DFA-AFA2-120231D36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575"/>
            <a:ext cx="9144000" cy="3693110"/>
          </a:xfrm>
        </p:spPr>
        <p:txBody>
          <a:bodyPr>
            <a:normAutofit/>
          </a:bodyPr>
          <a:lstStyle/>
          <a:p>
            <a:r>
              <a:rPr lang="el-GR" sz="6600" dirty="0"/>
              <a:t>Μοναρχία</a:t>
            </a:r>
            <a:br>
              <a:rPr lang="el-GR" dirty="0"/>
            </a:br>
            <a:r>
              <a:rPr lang="el-GR" dirty="0"/>
              <a:t>Από τον Αγαμέμνονα στον </a:t>
            </a:r>
            <a:r>
              <a:rPr lang="el-GR" dirty="0" err="1"/>
              <a:t>Σέρβιο</a:t>
            </a:r>
            <a:r>
              <a:rPr lang="el-GR" dirty="0"/>
              <a:t> </a:t>
            </a:r>
            <a:r>
              <a:rPr lang="el-GR" dirty="0" err="1"/>
              <a:t>Τύλλιο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90AD0-655F-46F6-BA9C-02FCE108B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4244"/>
            <a:ext cx="9144000" cy="7035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7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7D11-65BF-4820-AB40-D1374BDB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0" y="365125"/>
            <a:ext cx="11354540" cy="1325563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00B0F0"/>
                </a:solidFill>
              </a:rPr>
              <a:t>Ο ρόλος του </a:t>
            </a:r>
            <a:r>
              <a:rPr lang="el-GR" i="1" dirty="0">
                <a:solidFill>
                  <a:srgbClr val="00B0F0"/>
                </a:solidFill>
              </a:rPr>
              <a:t>δήμου</a:t>
            </a:r>
            <a:r>
              <a:rPr lang="el-GR" dirty="0">
                <a:solidFill>
                  <a:srgbClr val="00B0F0"/>
                </a:solidFill>
              </a:rPr>
              <a:t> στη λήψη των αποφάσεων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9F1A-D99C-42E0-B329-4A0F39A6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1873188"/>
            <a:ext cx="9872798" cy="42228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/>
              <a:t>Ο απλός λαός συγκεντρωνόταν σε συνέλευση στην αγορά και παρακολουθούσε τις διαβουλεύσεις μεταξύ  του βασιλέως και των ευγενών. </a:t>
            </a:r>
          </a:p>
          <a:p>
            <a:pPr>
              <a:spcBef>
                <a:spcPts val="0"/>
              </a:spcBef>
            </a:pPr>
            <a:r>
              <a:rPr lang="el-GR" dirty="0"/>
              <a:t>Αποδεχόταν τις αποφάσεις τους παθητικά, χωρίς να έχει λόγο.</a:t>
            </a:r>
          </a:p>
          <a:p>
            <a:pPr>
              <a:spcBef>
                <a:spcPts val="0"/>
              </a:spcBef>
            </a:pPr>
            <a:r>
              <a:rPr lang="el-GR" dirty="0"/>
              <a:t>Η αχνή παρουσία του λαού στη λήψη των αποφάσεων θέτει τα θεμέλια για τη δημιουργία της συνέλευσης του λαού.</a:t>
            </a:r>
          </a:p>
          <a:p>
            <a:pPr>
              <a:spcBef>
                <a:spcPts val="0"/>
              </a:spcBef>
            </a:pPr>
            <a:r>
              <a:rPr lang="el-GR" dirty="0"/>
              <a:t>Η συνέλευση του λαού θα γίνει αργότερα θεσμός </a:t>
            </a:r>
            <a:r>
              <a:rPr lang="el-GR" dirty="0">
                <a:solidFill>
                  <a:srgbClr val="00B0F0"/>
                </a:solidFill>
              </a:rPr>
              <a:t>(εκκλησία του δήμου, απέλλα κλπ.).</a:t>
            </a:r>
          </a:p>
          <a:p>
            <a:pPr>
              <a:spcBef>
                <a:spcPts val="0"/>
              </a:spcBef>
            </a:pPr>
            <a:r>
              <a:rPr lang="el-GR" dirty="0"/>
              <a:t>Στην κλασική εποχή  ο θεσμός αυτός θα γίνει κυρίαρχος σε ορισμένες πόλεις (δημοκρατικές).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4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B0F0"/>
                </a:solidFill>
              </a:rPr>
              <a:t>Ο οίκος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1600200"/>
            <a:ext cx="9641978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/>
              <a:t>Είναι η κεντρική μονάδα της ομηρικής κοινωνίας.</a:t>
            </a:r>
          </a:p>
          <a:p>
            <a:pPr>
              <a:spcBef>
                <a:spcPts val="0"/>
              </a:spcBef>
            </a:pPr>
            <a:r>
              <a:rPr lang="el-GR" dirty="0"/>
              <a:t>Είναι ταυτόχρονα ομάδα </a:t>
            </a:r>
            <a:r>
              <a:rPr lang="el-GR" dirty="0">
                <a:solidFill>
                  <a:srgbClr val="00B0F0"/>
                </a:solidFill>
              </a:rPr>
              <a:t>ανθρώπων</a:t>
            </a:r>
            <a:r>
              <a:rPr lang="el-GR" dirty="0"/>
              <a:t> και </a:t>
            </a:r>
            <a:r>
              <a:rPr lang="el-GR" dirty="0">
                <a:solidFill>
                  <a:srgbClr val="00B0F0"/>
                </a:solidFill>
              </a:rPr>
              <a:t>περιουσίας.</a:t>
            </a:r>
          </a:p>
          <a:p>
            <a:pPr>
              <a:spcBef>
                <a:spcPts val="0"/>
              </a:spcBef>
            </a:pPr>
            <a:r>
              <a:rPr lang="el-GR" dirty="0"/>
              <a:t>Συνεκτικός δεσμός ήταν η παραγωγή των αγαθών.</a:t>
            </a:r>
          </a:p>
          <a:p>
            <a:pPr>
              <a:spcBef>
                <a:spcPts val="0"/>
              </a:spcBef>
            </a:pPr>
            <a:r>
              <a:rPr lang="el-GR" dirty="0"/>
              <a:t>Πρόσωπα που απαρτίζουν τον οίκο:</a:t>
            </a:r>
          </a:p>
          <a:p>
            <a:pPr lvl="1">
              <a:spcBef>
                <a:spcPts val="0"/>
              </a:spcBef>
            </a:pPr>
            <a:r>
              <a:rPr lang="el-GR" dirty="0"/>
              <a:t>Ο αρχηγός του οίκου,</a:t>
            </a:r>
          </a:p>
          <a:p>
            <a:pPr lvl="1">
              <a:spcBef>
                <a:spcPts val="0"/>
              </a:spcBef>
            </a:pPr>
            <a:r>
              <a:rPr lang="el-GR" dirty="0"/>
              <a:t>οι στενοί συγγενείς του,</a:t>
            </a:r>
          </a:p>
          <a:p>
            <a:pPr lvl="1">
              <a:spcBef>
                <a:spcPts val="0"/>
              </a:spcBef>
            </a:pPr>
            <a:r>
              <a:rPr lang="el-GR" dirty="0"/>
              <a:t>όσοι μετέχουν στις παραγωγικές εργασίες (καλλιεργητές, κτηνοτρόφοι, τεχνίτες, δούλοι (</a:t>
            </a:r>
            <a:r>
              <a:rPr lang="el-GR" i="1" dirty="0" err="1"/>
              <a:t>οἰκέται</a:t>
            </a:r>
            <a:r>
              <a:rPr lang="el-GR" dirty="0"/>
              <a:t>).</a:t>
            </a:r>
          </a:p>
          <a:p>
            <a:pPr>
              <a:spcBef>
                <a:spcPts val="0"/>
              </a:spcBef>
            </a:pPr>
            <a:r>
              <a:rPr lang="el-GR" dirty="0"/>
              <a:t>Περιουσία που περιλαμβάνεται στον οίκο:</a:t>
            </a:r>
          </a:p>
          <a:p>
            <a:pPr lvl="1">
              <a:spcBef>
                <a:spcPts val="0"/>
              </a:spcBef>
            </a:pPr>
            <a:r>
              <a:rPr lang="el-GR" dirty="0"/>
              <a:t>η έγγεια ιδιοκτησία (οικήματα, χωράφια), </a:t>
            </a:r>
          </a:p>
          <a:p>
            <a:pPr lvl="1">
              <a:spcBef>
                <a:spcPts val="0"/>
              </a:spcBef>
            </a:pPr>
            <a:r>
              <a:rPr lang="el-GR" dirty="0"/>
              <a:t>η κινητή περιουσία (έπιπλα, κοσμήματα), </a:t>
            </a:r>
          </a:p>
          <a:p>
            <a:pPr lvl="1">
              <a:spcBef>
                <a:spcPts val="0"/>
              </a:spcBef>
            </a:pPr>
            <a:r>
              <a:rPr lang="el-GR" dirty="0"/>
              <a:t>τα παραγόμενα αγαθά (λάδι, σιτάρι, υφαντά, αγγεία, σκεύη).</a:t>
            </a:r>
          </a:p>
        </p:txBody>
      </p:sp>
    </p:spTree>
    <p:extLst>
      <p:ext uri="{BB962C8B-B14F-4D97-AF65-F5344CB8AC3E}">
        <p14:creationId xmlns:p14="http://schemas.microsoft.com/office/powerpoint/2010/main" val="142942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36648" y="116631"/>
            <a:ext cx="8153400" cy="1516859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>
                <a:latin typeface="Palatino Linotype" pitchFamily="18" charset="0"/>
              </a:rPr>
            </a:br>
            <a:r>
              <a:rPr lang="el-GR" dirty="0">
                <a:solidFill>
                  <a:srgbClr val="00B0F0"/>
                </a:solidFill>
              </a:rPr>
              <a:t>Σημασία του οίκου</a:t>
            </a:r>
            <a:br>
              <a:rPr lang="el-GR" b="1" dirty="0"/>
            </a:br>
            <a:endParaRPr lang="el-GR" b="1" dirty="0">
              <a:latin typeface="Palatino Linotyp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6864" y="1740022"/>
            <a:ext cx="10871200" cy="4355977"/>
          </a:xfrm>
        </p:spPr>
        <p:txBody>
          <a:bodyPr>
            <a:normAutofit/>
          </a:bodyPr>
          <a:lstStyle/>
          <a:p>
            <a:pPr algn="just"/>
            <a:r>
              <a:rPr lang="el-GR" sz="2800" dirty="0"/>
              <a:t>Ο οίκος παρείχε προστασία.</a:t>
            </a:r>
          </a:p>
          <a:p>
            <a:pPr lvl="1"/>
            <a:r>
              <a:rPr lang="el-GR" sz="2500" dirty="0"/>
              <a:t>Όποιος δεν ανήκε σε κάποιον οίκο ήταν σε δυσμενέστερη οικονομική και κοινωνική θέση σε σχέση με όποιους ανήκαν σε έναν οίκο (ακόμη και με τους δούλους του οίκου).</a:t>
            </a:r>
          </a:p>
          <a:p>
            <a:r>
              <a:rPr lang="el-GR" sz="2800" dirty="0"/>
              <a:t>Ο οίκος ήταν το «όχημα» για τη συμμετοχή στα πολιτικά πράγματα.</a:t>
            </a:r>
          </a:p>
          <a:p>
            <a:pPr lvl="1"/>
            <a:r>
              <a:rPr lang="el-GR" sz="2500" dirty="0"/>
              <a:t>Ο αρχηγός του οίκου, λόγω της οικονομικής και κοινωνικής του θέσης, ανήκε δικαιωματικά στην αριστοκρατία που σχημάτιζε το συμβούλιο των γερόντων.</a:t>
            </a:r>
          </a:p>
        </p:txBody>
      </p:sp>
    </p:spTree>
    <p:extLst>
      <p:ext uri="{BB962C8B-B14F-4D97-AF65-F5344CB8AC3E}">
        <p14:creationId xmlns:p14="http://schemas.microsoft.com/office/powerpoint/2010/main" val="357194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3F99-FCC1-41EB-B657-22F6D634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44"/>
            <a:ext cx="10515600" cy="162020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Η δημιουργία των πόλεων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A075-63F2-47F9-9F80-3D5A8CE69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74" y="3087872"/>
            <a:ext cx="7634797" cy="3008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699B4-CBF6-49B9-9616-48B09C44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518" y="2037451"/>
            <a:ext cx="4102964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8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hestofbooks.com/reference/American-Cyclopaedia-1/images/Plan-of-Ancient-Ath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8932" y="3571876"/>
            <a:ext cx="3669068" cy="3060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712968" cy="1102568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Η γέννηση της πόλεως (8</a:t>
            </a:r>
            <a:r>
              <a:rPr lang="el-GR" baseline="30000" dirty="0">
                <a:solidFill>
                  <a:srgbClr val="C00000"/>
                </a:solidFill>
              </a:rPr>
              <a:t>ος</a:t>
            </a:r>
            <a:r>
              <a:rPr lang="el-GR" dirty="0">
                <a:solidFill>
                  <a:srgbClr val="C00000"/>
                </a:solidFill>
              </a:rPr>
              <a:t> αι. π.Χ.)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9192" y="1571612"/>
            <a:ext cx="10028808" cy="5072098"/>
          </a:xfrm>
        </p:spPr>
        <p:txBody>
          <a:bodyPr>
            <a:normAutofit/>
          </a:bodyPr>
          <a:lstStyle/>
          <a:p>
            <a:r>
              <a:rPr lang="el-GR" sz="2800" dirty="0"/>
              <a:t>Τον 8</a:t>
            </a:r>
            <a:r>
              <a:rPr lang="el-GR" sz="2800" baseline="30000" dirty="0"/>
              <a:t>ο</a:t>
            </a:r>
            <a:r>
              <a:rPr lang="el-GR" sz="2800" dirty="0"/>
              <a:t> αιώνα π.Χ. αλλάζει ο τρόπος οργάνωσης των ελληνικών κοινωνιών:</a:t>
            </a:r>
          </a:p>
          <a:p>
            <a:r>
              <a:rPr lang="el-GR" sz="2800" dirty="0"/>
              <a:t>Από την οργάνωση της κοινωνίας σε αγροτικούς οικισμούς γύρω από το ανάκτορο, στην οργάνωση σε μικρές κοινότητες </a:t>
            </a:r>
            <a:r>
              <a:rPr lang="el-GR" sz="2800" dirty="0">
                <a:solidFill>
                  <a:srgbClr val="C00000"/>
                </a:solidFill>
              </a:rPr>
              <a:t>(πόλεις).</a:t>
            </a:r>
          </a:p>
          <a:p>
            <a:r>
              <a:rPr lang="el-GR" sz="2800" dirty="0"/>
              <a:t>Γεννιέται η έννοια του </a:t>
            </a:r>
            <a:r>
              <a:rPr lang="el-GR" sz="2800" dirty="0">
                <a:solidFill>
                  <a:srgbClr val="C00000"/>
                </a:solidFill>
              </a:rPr>
              <a:t>πολίτη.</a:t>
            </a:r>
          </a:p>
          <a:p>
            <a:r>
              <a:rPr lang="el-GR" sz="2800" dirty="0"/>
              <a:t>Δημιουργούνται οι </a:t>
            </a:r>
            <a:r>
              <a:rPr lang="el-GR" sz="2800" dirty="0">
                <a:solidFill>
                  <a:srgbClr val="C00000"/>
                </a:solidFill>
              </a:rPr>
              <a:t>πολιτειακοί θεσμοί.</a:t>
            </a:r>
          </a:p>
        </p:txBody>
      </p:sp>
    </p:spTree>
    <p:extLst>
      <p:ext uri="{BB962C8B-B14F-4D97-AF65-F5344CB8AC3E}">
        <p14:creationId xmlns:p14="http://schemas.microsoft.com/office/powerpoint/2010/main" val="230356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13D7-4409-4BBB-ABE1-E0F4FEB5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dirty="0">
                <a:solidFill>
                  <a:srgbClr val="C00000"/>
                </a:solidFill>
                <a:latin typeface="Calibri" panose="020F0502020204030204" pitchFamily="34" charset="0"/>
              </a:rPr>
              <a:t>Ο σχηματισμός των αρχαϊκών πόλεων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6C929-BEBA-40AB-94D7-FC3EB430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1600200"/>
            <a:ext cx="9757388" cy="5141168"/>
          </a:xfrm>
        </p:spPr>
        <p:txBody>
          <a:bodyPr>
            <a:normAutofit/>
          </a:bodyPr>
          <a:lstStyle/>
          <a:p>
            <a:r>
              <a:rPr lang="el-GR" dirty="0"/>
              <a:t>Οι πληθυσμοί που ζούσαν διάσπαρτοι στην ύπαιθρο σε χωριά και μικρές κώμες άρχισαν να συνενώνονται, δημιουργώντας μικρές αστικές κοινότητες, τις </a:t>
            </a:r>
            <a:r>
              <a:rPr lang="el-GR" i="1" dirty="0">
                <a:solidFill>
                  <a:srgbClr val="C00000"/>
                </a:solidFill>
              </a:rPr>
              <a:t>πόλεις</a:t>
            </a:r>
            <a:r>
              <a:rPr lang="el-GR" dirty="0">
                <a:solidFill>
                  <a:srgbClr val="C00000"/>
                </a:solidFill>
              </a:rPr>
              <a:t>. </a:t>
            </a:r>
          </a:p>
          <a:p>
            <a:r>
              <a:rPr lang="el-GR" sz="2800" dirty="0"/>
              <a:t>Δημιουργήθηκε ένα πολιτικό κέντρο γύρω από το οποίο συγκεντρώθηκαν οι οικισμοί. </a:t>
            </a:r>
          </a:p>
          <a:p>
            <a:r>
              <a:rPr lang="el-GR" sz="2800" dirty="0"/>
              <a:t>Επίκεντρο της πόλεως είναι ο δημόσιος χώρος, το </a:t>
            </a:r>
            <a:r>
              <a:rPr lang="el-GR" sz="2800" dirty="0">
                <a:solidFill>
                  <a:srgbClr val="C00000"/>
                </a:solidFill>
              </a:rPr>
              <a:t>άστυ,</a:t>
            </a:r>
            <a:r>
              <a:rPr lang="el-GR" sz="2800" dirty="0"/>
              <a:t> όπου βρίσκονται τα πρώτα δημόσια κτίρια, δηλαδή: </a:t>
            </a:r>
          </a:p>
          <a:p>
            <a:pPr lvl="1"/>
            <a:r>
              <a:rPr lang="el-GR" sz="2500" dirty="0"/>
              <a:t>Το ιερό της θεότητας της πόλεως,</a:t>
            </a:r>
          </a:p>
          <a:p>
            <a:pPr lvl="1"/>
            <a:r>
              <a:rPr lang="el-GR" sz="2500" dirty="0"/>
              <a:t>Το κτίριο όπου στεγάζεται το συμβούλιο των ευγενών (Βουλευτήριο), </a:t>
            </a:r>
          </a:p>
          <a:p>
            <a:pPr lvl="1"/>
            <a:r>
              <a:rPr lang="el-GR" sz="2500" dirty="0"/>
              <a:t>Ο χώρος συνάθροισης των πολιτών (Αγορά).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50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36F7-607D-4D48-A727-B0CD8CEE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Τα συστατικά στοιχεία της </a:t>
            </a:r>
            <a:r>
              <a:rPr lang="el-GR" i="1" dirty="0"/>
              <a:t>πόλεως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E3D88-9BC0-4C07-B3B6-67F3AA42B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Σύμφωνα με τον Αριστοτέλη, δύο είναι τα συστατικά της πολιτικής κοινότητας: </a:t>
            </a:r>
          </a:p>
          <a:p>
            <a:pPr lvl="1"/>
            <a:r>
              <a:rPr lang="el-GR" dirty="0"/>
              <a:t>Η </a:t>
            </a:r>
            <a:r>
              <a:rPr lang="el-GR" dirty="0">
                <a:solidFill>
                  <a:srgbClr val="C00000"/>
                </a:solidFill>
              </a:rPr>
              <a:t>εδαφική επικράτεια </a:t>
            </a:r>
            <a:r>
              <a:rPr lang="el-GR" dirty="0"/>
              <a:t>(που προήλθε από τη συνένωση των οικισμών).</a:t>
            </a:r>
          </a:p>
          <a:p>
            <a:pPr lvl="1"/>
            <a:r>
              <a:rPr lang="el-GR" dirty="0"/>
              <a:t>Ο </a:t>
            </a:r>
            <a:r>
              <a:rPr lang="el-GR" dirty="0">
                <a:solidFill>
                  <a:srgbClr val="C00000"/>
                </a:solidFill>
              </a:rPr>
              <a:t>πληθυσμός</a:t>
            </a:r>
            <a:r>
              <a:rPr lang="el-GR" dirty="0"/>
              <a:t> (που αποτελείται από το σύνολο των πολιτών μαζί με τις οικογένειές τους).</a:t>
            </a:r>
          </a:p>
          <a:p>
            <a:r>
              <a:rPr lang="el-GR" dirty="0"/>
              <a:t>Το βασικό κριτήριο για να εντάσσεται κάποιος μεταξύ των πολιτών της πόλεως είναι ένα:  Η επιθυμία του να ανήκει στην πόλη και εκουσίως να ακολουθεί τους νόμους της.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7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568F-AD0F-47AF-829D-41716A22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Σχηματισμός της έννοιας του πολίτη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6CC2F-7C41-44A0-B281-EC83E4080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 πυρήνας της έννοιας του πολίτη ήταν η πεποίθηση ότι κάποιος ανήκε σε ένα συγκεκριμένο πολιτειακό πλαίσιο και εκουσίως ακολουθούσε τους νόμους της πολιτείας.</a:t>
            </a:r>
          </a:p>
          <a:p>
            <a:r>
              <a:rPr lang="el-GR" dirty="0"/>
              <a:t>Οι πολίτες </a:t>
            </a:r>
            <a:r>
              <a:rPr lang="el-GR" dirty="0" err="1"/>
              <a:t>αυτοπροσδιορίζονται</a:t>
            </a:r>
            <a:r>
              <a:rPr lang="el-GR" dirty="0"/>
              <a:t> με το όνομα της </a:t>
            </a:r>
            <a:r>
              <a:rPr lang="el-GR" dirty="0" err="1"/>
              <a:t>πόλεώς</a:t>
            </a:r>
            <a:r>
              <a:rPr lang="el-GR" dirty="0"/>
              <a:t> τους (ως Αθηναίοι, </a:t>
            </a:r>
            <a:r>
              <a:rPr lang="el-GR" dirty="0" err="1"/>
              <a:t>Γορτύνιοι</a:t>
            </a:r>
            <a:r>
              <a:rPr lang="el-GR" dirty="0"/>
              <a:t>, Κορίνθιοι, Λακεδαιμόνιοι).</a:t>
            </a:r>
          </a:p>
          <a:p>
            <a:r>
              <a:rPr lang="el-GR" dirty="0"/>
              <a:t>Από την ιδιότητα του πολίτη </a:t>
            </a:r>
            <a:r>
              <a:rPr lang="el-GR" dirty="0" err="1"/>
              <a:t>προέκυπταν</a:t>
            </a:r>
            <a:r>
              <a:rPr lang="el-GR" dirty="0"/>
              <a:t> συγκεκριμένα δικαιώματα και υποχρεώσεις απέναντι στην πόλη τους.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68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συνθήκες του 8</a:t>
            </a:r>
            <a:r>
              <a:rPr lang="el-GR" baseline="30000" dirty="0"/>
              <a:t>ου</a:t>
            </a:r>
            <a:r>
              <a:rPr lang="el-GR" dirty="0"/>
              <a:t> και 7</a:t>
            </a:r>
            <a:r>
              <a:rPr lang="el-GR" baseline="30000" dirty="0"/>
              <a:t>ου</a:t>
            </a:r>
            <a:r>
              <a:rPr lang="el-GR" dirty="0"/>
              <a:t> αιώνα π.Χ.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788" y="1772816"/>
            <a:ext cx="9331260" cy="4856584"/>
          </a:xfrm>
        </p:spPr>
        <p:txBody>
          <a:bodyPr>
            <a:normAutofit/>
          </a:bodyPr>
          <a:lstStyle/>
          <a:p>
            <a:r>
              <a:rPr lang="el-GR" sz="3200" dirty="0"/>
              <a:t>Διάδοση της γραφής. </a:t>
            </a:r>
          </a:p>
          <a:p>
            <a:r>
              <a:rPr lang="el-GR" sz="3200" dirty="0"/>
              <a:t>Αλλαγή του τρόπου μάχης.</a:t>
            </a:r>
          </a:p>
          <a:p>
            <a:r>
              <a:rPr lang="el-GR" sz="3200" dirty="0"/>
              <a:t>Εμπορική ανάπτυξη.</a:t>
            </a:r>
          </a:p>
          <a:p>
            <a:r>
              <a:rPr lang="el-GR" sz="3200" dirty="0"/>
              <a:t>Αγροτική κρίση.</a:t>
            </a:r>
            <a:endParaRPr lang="en-US" sz="3200" dirty="0"/>
          </a:p>
          <a:p>
            <a:r>
              <a:rPr lang="el-GR" sz="3200" dirty="0"/>
              <a:t>Πολιτικές αναταραχές. </a:t>
            </a:r>
            <a:endParaRPr lang="el-GR" dirty="0"/>
          </a:p>
          <a:p>
            <a:r>
              <a:rPr lang="el-GR" sz="3200" dirty="0"/>
              <a:t>Αποικισμός.</a:t>
            </a:r>
          </a:p>
          <a:p>
            <a:pPr marL="0" indent="0">
              <a:buNone/>
            </a:pPr>
            <a:r>
              <a:rPr lang="el-GR" sz="3200" dirty="0">
                <a:solidFill>
                  <a:srgbClr val="C00000"/>
                </a:solidFill>
              </a:rPr>
              <a:t>Όλες αυτές οι συνθήκες είχαν επίδραση στο Δίκαιο και τους Θεσμούς.</a:t>
            </a:r>
          </a:p>
          <a:p>
            <a:endParaRPr lang="el-GR" dirty="0"/>
          </a:p>
        </p:txBody>
      </p:sp>
      <p:pic>
        <p:nvPicPr>
          <p:cNvPr id="4" name="Picture 4" descr="http://almamatters.files.wordpress.com/2009/11/gw-hoplite-art-r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157" y="1874520"/>
            <a:ext cx="3471672" cy="310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5388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CE30F1-16A5-4C0D-9EF6-CC517762D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96646"/>
            <a:ext cx="10515600" cy="366583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ρωμαϊκή βασιλεία</a:t>
            </a:r>
            <a:br>
              <a:rPr lang="el-GR" dirty="0"/>
            </a:br>
            <a:br>
              <a:rPr lang="el-GR" dirty="0"/>
            </a:br>
            <a:br>
              <a:rPr lang="el-GR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D780-F663-476C-BDD4-2DB5FEFBF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BF567-56A0-4E41-B8B8-06CB4EC2E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061" y="2687793"/>
            <a:ext cx="6011177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5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3F99-FCC1-41EB-B657-22F6D634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44"/>
            <a:ext cx="10515600" cy="1242873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Η ομηρική κοινωνία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A075-63F2-47F9-9F80-3D5A8CE69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74" y="3087872"/>
            <a:ext cx="7634797" cy="3008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4558F3-DD60-4289-969F-D6A31B06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838" y="1371124"/>
            <a:ext cx="5578323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7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l-GR" dirty="0"/>
              <a:t>Οι περίοδοι του ρωμαϊκού πολιτεύματος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7150" y="1600200"/>
            <a:ext cx="10170850" cy="4495800"/>
          </a:xfrm>
        </p:spPr>
        <p:txBody>
          <a:bodyPr>
            <a:normAutofit/>
          </a:bodyPr>
          <a:lstStyle/>
          <a:p>
            <a:r>
              <a:rPr lang="el-GR" sz="4000" dirty="0"/>
              <a:t>753–509 π.Χ.        Βασιλεία</a:t>
            </a:r>
          </a:p>
          <a:p>
            <a:r>
              <a:rPr lang="el-GR" sz="4000" dirty="0"/>
              <a:t>509–27 π.Χ. 	  Ολιγαρχία (</a:t>
            </a:r>
            <a:r>
              <a:rPr lang="en-US" sz="4000" dirty="0">
                <a:latin typeface="Calibri" pitchFamily="34" charset="0"/>
              </a:rPr>
              <a:t>Res publica</a:t>
            </a:r>
            <a:r>
              <a:rPr lang="el-GR" sz="4000" dirty="0"/>
              <a:t> )</a:t>
            </a:r>
            <a:endParaRPr lang="en-US" sz="4000" dirty="0"/>
          </a:p>
          <a:p>
            <a:r>
              <a:rPr lang="en-US" sz="4000" dirty="0"/>
              <a:t>27 </a:t>
            </a:r>
            <a:r>
              <a:rPr lang="el-GR" sz="4000" dirty="0"/>
              <a:t>π.Χ.–326 μ.Χ.  Ηγεμονία - Αυτοκρατορικό 				  πολίτευμα</a:t>
            </a:r>
          </a:p>
        </p:txBody>
      </p:sp>
      <p:pic>
        <p:nvPicPr>
          <p:cNvPr id="4098" name="Picture 2" descr="https://encrypted-tbn3.gstatic.com/images?q=tbn:ANd9GcTs_qmgMGftJLOWbdB1zWr93maAx3SUR1AZ0nG8-vwtsrtgUV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4437113"/>
            <a:ext cx="4608512" cy="2420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365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l-GR" sz="4000" dirty="0"/>
              <a:t> Η λατινική βασιλεία</a:t>
            </a:r>
            <a:r>
              <a:rPr lang="en-US" sz="4000" dirty="0"/>
              <a:t>   </a:t>
            </a:r>
            <a:br>
              <a:rPr lang="el-GR" sz="4000" dirty="0"/>
            </a:br>
            <a:br>
              <a:rPr lang="el-GR" sz="4000" dirty="0"/>
            </a:br>
            <a:r>
              <a:rPr lang="el-GR" sz="4000" dirty="0"/>
              <a:t>753 – 620 π.Χ.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31112" y="4705164"/>
            <a:ext cx="7123113" cy="884075"/>
          </a:xfrm>
        </p:spPr>
        <p:txBody>
          <a:bodyPr>
            <a:normAutofit/>
          </a:bodyPr>
          <a:lstStyle/>
          <a:p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30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απαρχές της Ρώμης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11" y="1660124"/>
            <a:ext cx="6022019" cy="5095782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DD8047"/>
              </a:buClr>
            </a:pPr>
            <a:r>
              <a:rPr lang="el-GR" dirty="0"/>
              <a:t>Σύμφωνα με το μύθο, η πόλη</a:t>
            </a:r>
            <a:r>
              <a:rPr lang="en-US" dirty="0"/>
              <a:t> </a:t>
            </a:r>
            <a:r>
              <a:rPr lang="el-GR" dirty="0"/>
              <a:t>της Ρώμης ιδρύθηκε το 753 π.Χ.</a:t>
            </a:r>
            <a:r>
              <a:rPr lang="en-US" dirty="0"/>
              <a:t> </a:t>
            </a:r>
            <a:r>
              <a:rPr lang="el-GR" dirty="0"/>
              <a:t>στον Παλατίνο λόφο, από τους αδελφούς Ρέμο και Ρωμύλο.</a:t>
            </a:r>
          </a:p>
          <a:p>
            <a:pPr lvl="0">
              <a:buClr>
                <a:srgbClr val="DD8047"/>
              </a:buClr>
            </a:pPr>
            <a:r>
              <a:rPr lang="el-GR" dirty="0"/>
              <a:t>Ο Ρωμύλος ήταν ο πρώτος βασιλιάς της Ρώμης.</a:t>
            </a:r>
          </a:p>
          <a:p>
            <a:pPr lvl="0">
              <a:buClr>
                <a:srgbClr val="DD8047"/>
              </a:buClr>
            </a:pPr>
            <a:r>
              <a:rPr lang="el-GR" dirty="0"/>
              <a:t>Ακολούθησαν επτά βασιλείς.</a:t>
            </a:r>
          </a:p>
          <a:p>
            <a:r>
              <a:rPr lang="el-GR" dirty="0"/>
              <a:t>Η περιοχή κατοικούνταν ήδη από τον 12</a:t>
            </a:r>
            <a:r>
              <a:rPr lang="el-GR" baseline="30000" dirty="0"/>
              <a:t>ο</a:t>
            </a:r>
            <a:r>
              <a:rPr lang="el-GR" dirty="0"/>
              <a:t> αι. π.Χ.</a:t>
            </a:r>
          </a:p>
          <a:p>
            <a:r>
              <a:rPr lang="el-GR" dirty="0"/>
              <a:t>Ιστορικά, η ίδρυση της πόλης της Ρώμης έγινε στα τέλη του 7</a:t>
            </a:r>
            <a:r>
              <a:rPr lang="el-GR" baseline="30000" dirty="0"/>
              <a:t>ου</a:t>
            </a:r>
            <a:r>
              <a:rPr lang="el-GR" dirty="0"/>
              <a:t> αι. π.Χ., με την κυριαρχία των </a:t>
            </a:r>
            <a:r>
              <a:rPr lang="el-GR" dirty="0" err="1"/>
              <a:t>Ετρούσκων</a:t>
            </a:r>
            <a:r>
              <a:rPr lang="el-GR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A5BD4-594F-4C72-AD4F-8C4776FA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091" y="2105776"/>
            <a:ext cx="4218798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93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7C81-48D1-41D9-9B45-474A0CB2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C000"/>
                </a:solidFill>
              </a:rPr>
              <a:t>Η αρχαϊκή Ρώμη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1A7D8-13A4-4C38-A7E3-B465968B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64" y="1600199"/>
            <a:ext cx="10871200" cy="4827233"/>
          </a:xfrm>
        </p:spPr>
        <p:txBody>
          <a:bodyPr>
            <a:normAutofit/>
          </a:bodyPr>
          <a:lstStyle/>
          <a:p>
            <a:r>
              <a:rPr lang="el-GR" dirty="0"/>
              <a:t>Η αρχαϊκή Ρώμη αποτελούνταν από μικρές κοινότητες διεσπαρμένες στους λόφους.</a:t>
            </a:r>
          </a:p>
          <a:p>
            <a:r>
              <a:rPr lang="el-GR" dirty="0"/>
              <a:t>Οι κοινότητες ήταν οργανωμένες σε συνενώσεις οικογενειών που ονομάζονταν </a:t>
            </a:r>
            <a:r>
              <a:rPr lang="el-GR" dirty="0">
                <a:solidFill>
                  <a:srgbClr val="FFC000"/>
                </a:solidFill>
              </a:rPr>
              <a:t>γένη</a:t>
            </a:r>
            <a:r>
              <a:rPr lang="el-GR" dirty="0"/>
              <a:t>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gens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dirty="0"/>
              <a:t>gentes).</a:t>
            </a:r>
          </a:p>
          <a:p>
            <a:pPr lvl="1"/>
            <a:r>
              <a:rPr lang="el-GR" dirty="0"/>
              <a:t>Π.χ. γένος των Αιμιλίων, γένος των Κλαυδίων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γένος των Κορνηλίων, γένος των Φαβίων, γένος των Βαλερίων. </a:t>
            </a:r>
          </a:p>
          <a:p>
            <a:r>
              <a:rPr lang="el-GR" dirty="0"/>
              <a:t>Η βάση της οργάνωσης σε γένη ήταν η </a:t>
            </a:r>
            <a:r>
              <a:rPr lang="el-GR" dirty="0">
                <a:solidFill>
                  <a:srgbClr val="FFC000"/>
                </a:solidFill>
              </a:rPr>
              <a:t>συγγένεια.</a:t>
            </a:r>
          </a:p>
          <a:p>
            <a:pPr lvl="1"/>
            <a:r>
              <a:rPr lang="el-GR" dirty="0"/>
              <a:t>Τα μέλη του γένους είχαν την πεποίθηση ότι κατάγονταν από τον ίδιο πρόγονο.</a:t>
            </a:r>
          </a:p>
          <a:p>
            <a:r>
              <a:rPr lang="el-GR" dirty="0"/>
              <a:t>Παράλληλα, στην περιοχή υπήρχαν μεμονωμένες οικογένειες που δεν ανήκαν στα γένη.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12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98AE-A70F-4C90-9BAC-775ABE75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οργάνωση σε γένη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40913-4616-46AE-9DB5-F7FCC607E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64" y="1926454"/>
            <a:ext cx="9851136" cy="4702946"/>
          </a:xfrm>
        </p:spPr>
        <p:txBody>
          <a:bodyPr>
            <a:normAutofit/>
          </a:bodyPr>
          <a:lstStyle/>
          <a:p>
            <a:r>
              <a:rPr lang="el-GR" dirty="0"/>
              <a:t>Το κάθε </a:t>
            </a:r>
            <a:r>
              <a:rPr lang="el-GR" dirty="0">
                <a:solidFill>
                  <a:srgbClr val="FFC000"/>
                </a:solidFill>
              </a:rPr>
              <a:t>γένος</a:t>
            </a:r>
            <a:r>
              <a:rPr lang="el-GR" dirty="0"/>
              <a:t> είχε τη δική του γη, τη δική του θρησκευτική λατρεία και τις δικές του τελετές.</a:t>
            </a:r>
          </a:p>
          <a:p>
            <a:pPr lvl="1"/>
            <a:r>
              <a:rPr lang="el-GR" dirty="0"/>
              <a:t>Τα μέλη του γένους είχαν κοινοκτημοσύνη στη γη</a:t>
            </a:r>
            <a:r>
              <a:rPr lang="en-US" dirty="0"/>
              <a:t> </a:t>
            </a:r>
            <a:r>
              <a:rPr lang="el-GR" dirty="0"/>
              <a:t>τους.</a:t>
            </a:r>
          </a:p>
          <a:p>
            <a:r>
              <a:rPr lang="el-GR" dirty="0"/>
              <a:t>Όλα τα μέλη του γένους είχαν το </a:t>
            </a:r>
            <a:r>
              <a:rPr lang="el-GR" dirty="0">
                <a:solidFill>
                  <a:srgbClr val="FFC000"/>
                </a:solidFill>
              </a:rPr>
              <a:t>επώνυμο</a:t>
            </a:r>
            <a:r>
              <a:rPr lang="el-GR" dirty="0"/>
              <a:t> του γένους.</a:t>
            </a:r>
          </a:p>
          <a:p>
            <a:pPr lvl="1"/>
            <a:r>
              <a:rPr lang="el-GR" dirty="0"/>
              <a:t>Π.χ. τα μέλη του γένους των Κλαυδίων είχαν όλα το επίθετο Κλαύδιος, τα μέλη του γένους των Βαλερίων ονομάζονταν όλα Βαλέριοι. </a:t>
            </a:r>
          </a:p>
        </p:txBody>
      </p:sp>
    </p:spTree>
    <p:extLst>
      <p:ext uri="{BB962C8B-B14F-4D97-AF65-F5344CB8AC3E}">
        <p14:creationId xmlns:p14="http://schemas.microsoft.com/office/powerpoint/2010/main" val="1670916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DD3B-5147-4CB5-9E0A-855D2ECD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αρχηγός του γένους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76F8-9474-4E8F-80B4-B08A65A67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9375648" cy="4844988"/>
          </a:xfrm>
        </p:spPr>
        <p:txBody>
          <a:bodyPr>
            <a:normAutofit/>
          </a:bodyPr>
          <a:lstStyle/>
          <a:p>
            <a:r>
              <a:rPr lang="el-GR" dirty="0"/>
              <a:t>Ο αρχηγός επιλεγόταν από τα μέλη  του γένους.</a:t>
            </a:r>
          </a:p>
          <a:p>
            <a:r>
              <a:rPr lang="el-GR" dirty="0"/>
              <a:t>Ασκούσε εξουσία ως </a:t>
            </a:r>
            <a:r>
              <a:rPr lang="el-GR" dirty="0">
                <a:solidFill>
                  <a:srgbClr val="FFC000"/>
                </a:solidFill>
              </a:rPr>
              <a:t>πατέρας</a:t>
            </a:r>
            <a:r>
              <a:rPr lang="el-GR" dirty="0"/>
              <a:t> του γένους (</a:t>
            </a:r>
            <a:r>
              <a:rPr lang="el-GR" dirty="0" err="1"/>
              <a:t>pater</a:t>
            </a:r>
            <a:r>
              <a:rPr lang="el-GR" dirty="0"/>
              <a:t>).</a:t>
            </a:r>
          </a:p>
          <a:p>
            <a:r>
              <a:rPr lang="el-GR" dirty="0"/>
              <a:t>Είχε απόλυτη δικαιοδοσία να επιλύει τις διαφορές μεταξύ των μελών και να τους επιβάλλει κυρώσεις.</a:t>
            </a:r>
          </a:p>
          <a:p>
            <a:r>
              <a:rPr lang="el-GR" dirty="0"/>
              <a:t>Η δικαιοσύνη ήταν ιδιωτική: </a:t>
            </a:r>
          </a:p>
          <a:p>
            <a:pPr lvl="1"/>
            <a:r>
              <a:rPr lang="el-GR" dirty="0"/>
              <a:t>Στηριζόταν στο έθιμο και στα διατάγματα του πατέρα του γένους.</a:t>
            </a:r>
          </a:p>
          <a:p>
            <a:r>
              <a:rPr lang="el-GR" dirty="0"/>
              <a:t>Οι διαφορές μεταξύ των γενών λύνονταν με πόλεμο.</a:t>
            </a:r>
          </a:p>
          <a:p>
            <a:pPr lvl="1"/>
            <a:r>
              <a:rPr lang="el-GR" dirty="0"/>
              <a:t>Τα μέλη του γένους που νικούσε μοιράζονταν τα λάφυρα.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06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228600"/>
            <a:ext cx="892899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C000"/>
                </a:solidFill>
              </a:rPr>
              <a:t>Η γέννηση της αριστοκρατίας των γενών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6" y="1600200"/>
            <a:ext cx="10697592" cy="5213176"/>
          </a:xfrm>
        </p:spPr>
        <p:txBody>
          <a:bodyPr>
            <a:normAutofit/>
          </a:bodyPr>
          <a:lstStyle/>
          <a:p>
            <a:r>
              <a:rPr lang="el-GR" dirty="0"/>
              <a:t>Τον 8</a:t>
            </a:r>
            <a:r>
              <a:rPr lang="el-GR" baseline="30000" dirty="0"/>
              <a:t>ο</a:t>
            </a:r>
            <a:r>
              <a:rPr lang="el-GR" dirty="0"/>
              <a:t> αι. π.Χ. έγιναν μεγάλες οικονομικές αλλαγές.</a:t>
            </a:r>
          </a:p>
          <a:p>
            <a:r>
              <a:rPr lang="el-GR" dirty="0"/>
              <a:t>Τα ισχυρά γένη συγκεντρώνουν ακόμη περισσότερο πλούτο (μεγάλες εκτάσεις γης).</a:t>
            </a:r>
          </a:p>
          <a:p>
            <a:r>
              <a:rPr lang="el-GR" dirty="0"/>
              <a:t>Η ρωμαϊκή κοινωνία αποτελείται από τους λίγους ισχυρούς </a:t>
            </a:r>
            <a:r>
              <a:rPr lang="el-GR" dirty="0">
                <a:solidFill>
                  <a:srgbClr val="FFC000"/>
                </a:solidFill>
              </a:rPr>
              <a:t>γαιοκτήμονες</a:t>
            </a:r>
            <a:r>
              <a:rPr lang="el-GR" dirty="0"/>
              <a:t> και τη μεγάλη μάζα του υπόλοιπου </a:t>
            </a:r>
            <a:r>
              <a:rPr lang="el-GR" dirty="0">
                <a:solidFill>
                  <a:srgbClr val="FFC000"/>
                </a:solidFill>
              </a:rPr>
              <a:t>πλήθους. </a:t>
            </a:r>
          </a:p>
          <a:p>
            <a:r>
              <a:rPr lang="el-GR" dirty="0"/>
              <a:t>Η μάζα του πληθυσμού αποτελείται από δύο κατηγορίες:</a:t>
            </a:r>
          </a:p>
          <a:p>
            <a:pPr lvl="1"/>
            <a:r>
              <a:rPr lang="el-GR" dirty="0"/>
              <a:t>Οικογένειες μικροκαλλιεργητών, </a:t>
            </a:r>
            <a:r>
              <a:rPr lang="el-GR" dirty="0">
                <a:solidFill>
                  <a:srgbClr val="FFC000"/>
                </a:solidFill>
              </a:rPr>
              <a:t>ανεξάρτητες </a:t>
            </a:r>
            <a:r>
              <a:rPr lang="el-GR" dirty="0"/>
              <a:t>από τα γένη.</a:t>
            </a:r>
          </a:p>
          <a:p>
            <a:pPr lvl="1"/>
            <a:r>
              <a:rPr lang="el-GR" dirty="0"/>
              <a:t>Πρόσωπα ελεύθερα που συνδέθηκαν με κάποιο γένος με τον δεσμό της </a:t>
            </a:r>
            <a:r>
              <a:rPr lang="el-GR" dirty="0">
                <a:solidFill>
                  <a:srgbClr val="FFC000"/>
                </a:solidFill>
              </a:rPr>
              <a:t>πατρωνίας.</a:t>
            </a:r>
          </a:p>
          <a:p>
            <a:pPr lvl="2"/>
            <a:r>
              <a:rPr lang="el-GR" sz="2400" dirty="0"/>
              <a:t>Αυτοί εγκαταστάθηκαν στα χωράφια του γένους όπου ζούσαν ως δουλοπάροικοι.</a:t>
            </a:r>
            <a:endParaRPr lang="en-US" sz="2400" dirty="0"/>
          </a:p>
          <a:p>
            <a:pPr lvl="2"/>
            <a:r>
              <a:rPr lang="el-GR" sz="2400" dirty="0"/>
              <a:t>Απασχολούνταν σε αγροτικές και κτηνοτροφικές εργασίες.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9455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092D-6109-46D4-85A4-E17BAC60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C000"/>
                </a:solidFill>
              </a:rPr>
              <a:t>Ο δεσμός της πατρωνίας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E277-5F3B-4059-A69C-D71DA46A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6533" y="1484784"/>
            <a:ext cx="12224551" cy="5373216"/>
          </a:xfrm>
        </p:spPr>
        <p:txBody>
          <a:bodyPr>
            <a:normAutofit lnSpcReduction="10000"/>
          </a:bodyPr>
          <a:lstStyle/>
          <a:p>
            <a:r>
              <a:rPr lang="el-GR" sz="3100" dirty="0"/>
              <a:t>Ο δεσμός της πατρωνίας δημιουργείται μεταξύ του αρχηγού του γένους (πάτρωνα) και του ελεύθερου δουλοπάροικου (πελάτη).</a:t>
            </a:r>
          </a:p>
          <a:p>
            <a:r>
              <a:rPr lang="el-GR" sz="3100" dirty="0"/>
              <a:t>Ο ισχυρός δεσμός της πατρωνίας που συνδέει τον πάτρωνα με τον πελάτη</a:t>
            </a:r>
            <a:r>
              <a:rPr lang="el-GR" sz="3100" dirty="0">
                <a:solidFill>
                  <a:srgbClr val="7030A0"/>
                </a:solidFill>
              </a:rPr>
              <a:t> </a:t>
            </a:r>
            <a:r>
              <a:rPr lang="el-GR" sz="3100" dirty="0"/>
              <a:t>είναι </a:t>
            </a:r>
            <a:r>
              <a:rPr lang="el-GR" sz="3100" dirty="0">
                <a:solidFill>
                  <a:srgbClr val="FFC000"/>
                </a:solidFill>
              </a:rPr>
              <a:t>νομικός</a:t>
            </a:r>
            <a:r>
              <a:rPr lang="el-GR" sz="3100" dirty="0"/>
              <a:t> και δημιουργεί δικαιώματα και υποχρεώσεις:</a:t>
            </a:r>
          </a:p>
          <a:p>
            <a:pPr lvl="1"/>
            <a:r>
              <a:rPr lang="el-GR" sz="2800" dirty="0"/>
              <a:t>Στηρίζεται στην αμοιβαία εμπιστοσύνη (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fides</a:t>
            </a:r>
            <a:r>
              <a:rPr lang="el-GR" sz="2800" dirty="0"/>
              <a:t>)</a:t>
            </a:r>
            <a:r>
              <a:rPr lang="en-US" sz="2800" dirty="0"/>
              <a:t>.</a:t>
            </a:r>
            <a:endParaRPr lang="el-GR" sz="2800" dirty="0"/>
          </a:p>
          <a:p>
            <a:pPr lvl="1"/>
            <a:r>
              <a:rPr lang="el-GR" sz="2800" dirty="0"/>
              <a:t>Ο πελάτης έχει καθήκον υπακοής και σεβασμού</a:t>
            </a:r>
            <a:r>
              <a:rPr lang="en-US" sz="2800" dirty="0"/>
              <a:t> </a:t>
            </a:r>
            <a:r>
              <a:rPr lang="el-GR" sz="2800" dirty="0"/>
              <a:t>στον πάτρωνα.</a:t>
            </a:r>
          </a:p>
          <a:p>
            <a:pPr lvl="1"/>
            <a:r>
              <a:rPr lang="el-GR" sz="2800" dirty="0"/>
              <a:t>Ο πάτρωνας εξασφαλίζει την ασφάλεια και νομική προστασία των πελατών του.</a:t>
            </a:r>
          </a:p>
          <a:p>
            <a:r>
              <a:rPr lang="el-GR" sz="3100" dirty="0"/>
              <a:t>Η σχέση μεταξύ πάτρωνα και πελάτη είναι κληρονομική.</a:t>
            </a:r>
          </a:p>
          <a:p>
            <a:r>
              <a:rPr lang="el-GR" sz="3100" dirty="0"/>
              <a:t>Η πατρωνία ως θεσμός διατηρήθηκε για πολλούς αιώνες στη Ρώμη.</a:t>
            </a:r>
          </a:p>
          <a:p>
            <a:pPr lvl="1"/>
            <a:r>
              <a:rPr lang="el-GR" sz="2800" dirty="0"/>
              <a:t>Επεκτάθηκε στις σχέσεις μεταξύ προσώπων με άνιση κοινωνική σχέση.</a:t>
            </a:r>
          </a:p>
          <a:p>
            <a:pPr lvl="2"/>
            <a:r>
              <a:rPr lang="el-GR" sz="2500" dirty="0"/>
              <a:t>Επί Αυτοκρατορίας, και μεταξύ του αυτοκράτορα και των υπηκόων του. </a:t>
            </a:r>
          </a:p>
        </p:txBody>
      </p:sp>
    </p:spTree>
    <p:extLst>
      <p:ext uri="{BB962C8B-B14F-4D97-AF65-F5344CB8AC3E}">
        <p14:creationId xmlns:p14="http://schemas.microsoft.com/office/powerpoint/2010/main" val="347852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FFC000"/>
                </a:solidFill>
              </a:rPr>
              <a:t>Η Ομοσπονδία των γενών (8</a:t>
            </a:r>
            <a:r>
              <a:rPr lang="el-GR" baseline="30000" dirty="0">
                <a:solidFill>
                  <a:srgbClr val="FFC000"/>
                </a:solidFill>
              </a:rPr>
              <a:t>ος</a:t>
            </a:r>
            <a:r>
              <a:rPr lang="el-GR" dirty="0">
                <a:solidFill>
                  <a:srgbClr val="FFC000"/>
                </a:solidFill>
              </a:rPr>
              <a:t> αι. π.Χ.)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09" y="1890944"/>
            <a:ext cx="11425561" cy="4205056"/>
          </a:xfrm>
        </p:spPr>
        <p:txBody>
          <a:bodyPr>
            <a:normAutofit/>
          </a:bodyPr>
          <a:lstStyle/>
          <a:p>
            <a:r>
              <a:rPr lang="el-GR" dirty="0"/>
              <a:t>Στα μέσα του 8</a:t>
            </a:r>
            <a:r>
              <a:rPr lang="el-GR" baseline="30000" dirty="0"/>
              <a:t>ου</a:t>
            </a:r>
            <a:r>
              <a:rPr lang="el-GR" dirty="0"/>
              <a:t> αι. π.Χ. τα αριστοκρατικά γένη παύουν τις συγκρούσεις και συνασπίζονται.</a:t>
            </a:r>
          </a:p>
          <a:p>
            <a:r>
              <a:rPr lang="el-GR" dirty="0"/>
              <a:t>Η αριστοκρατία προωθεί τον </a:t>
            </a:r>
            <a:r>
              <a:rPr lang="el-GR" dirty="0">
                <a:solidFill>
                  <a:srgbClr val="FFC000"/>
                </a:solidFill>
              </a:rPr>
              <a:t>συνοικισμό</a:t>
            </a:r>
            <a:r>
              <a:rPr lang="el-GR" dirty="0"/>
              <a:t> (γεωγραφική και πολιτική συνένωση των οικισμών).</a:t>
            </a:r>
          </a:p>
          <a:p>
            <a:r>
              <a:rPr lang="el-GR" dirty="0"/>
              <a:t>Η διακυβέρνηση του συνασπισμού των γενών ανατίθεται σε ένα ομοσπονδιακό συμβούλιο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(</a:t>
            </a:r>
            <a:r>
              <a:rPr lang="el-GR" dirty="0">
                <a:solidFill>
                  <a:srgbClr val="FFC000"/>
                </a:solidFill>
                <a:latin typeface="Calibri" panose="020F0502020204030204" pitchFamily="34" charset="0"/>
              </a:rPr>
              <a:t>Σύγκλητος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)</a:t>
            </a:r>
            <a:r>
              <a:rPr lang="el-GR" dirty="0">
                <a:solidFill>
                  <a:srgbClr val="FFC000"/>
                </a:solidFill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l-GR" dirty="0"/>
              <a:t>Απαρτίζεται από τους αρχηγούς των γενών.</a:t>
            </a:r>
          </a:p>
          <a:p>
            <a:pPr lvl="1"/>
            <a:r>
              <a:rPr lang="el-GR" dirty="0"/>
              <a:t>Ορίζει τον </a:t>
            </a:r>
            <a:r>
              <a:rPr lang="el-GR" dirty="0">
                <a:solidFill>
                  <a:srgbClr val="FFC000"/>
                </a:solidFill>
              </a:rPr>
              <a:t>βασιλέα, επικεφαλής της ομοσπονδίας.</a:t>
            </a:r>
          </a:p>
        </p:txBody>
      </p:sp>
    </p:spTree>
    <p:extLst>
      <p:ext uri="{BB962C8B-B14F-4D97-AF65-F5344CB8AC3E}">
        <p14:creationId xmlns:p14="http://schemas.microsoft.com/office/powerpoint/2010/main" val="3065069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503D-D039-4012-83F3-A0E5EE28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C000"/>
                </a:solidFill>
              </a:rPr>
              <a:t>Ο βασιλεύς (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rex</a:t>
            </a:r>
            <a:r>
              <a:rPr lang="en-US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D6EB-7E8F-4772-8C60-6B2ED5876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3" y="1600200"/>
            <a:ext cx="10679837" cy="5257800"/>
          </a:xfrm>
        </p:spPr>
        <p:txBody>
          <a:bodyPr>
            <a:normAutofit/>
          </a:bodyPr>
          <a:lstStyle/>
          <a:p>
            <a:r>
              <a:rPr lang="el-GR" dirty="0"/>
              <a:t>Είχε αρμοδιότητες:</a:t>
            </a:r>
          </a:p>
          <a:p>
            <a:r>
              <a:rPr lang="el-GR" dirty="0">
                <a:solidFill>
                  <a:srgbClr val="FFC000"/>
                </a:solidFill>
              </a:rPr>
              <a:t>Ιερατικές: </a:t>
            </a:r>
          </a:p>
          <a:p>
            <a:pPr lvl="1"/>
            <a:r>
              <a:rPr lang="el-GR" dirty="0"/>
              <a:t>Θρησκευτικός αρχηγός, δικαίωμα λήψης των οιωνών για εξασφάλιση θεϊκής συναίνεσης.</a:t>
            </a:r>
          </a:p>
          <a:p>
            <a:r>
              <a:rPr lang="el-GR" dirty="0">
                <a:solidFill>
                  <a:srgbClr val="FFC000"/>
                </a:solidFill>
              </a:rPr>
              <a:t>Στρατιωτικές:</a:t>
            </a:r>
          </a:p>
          <a:p>
            <a:pPr lvl="1"/>
            <a:r>
              <a:rPr lang="el-GR" dirty="0"/>
              <a:t>Αρχιστράτηγος, συγκαλεί το στρατό και ηγείται στον πόλεμο.</a:t>
            </a:r>
            <a:r>
              <a:rPr lang="el-GR" dirty="0">
                <a:solidFill>
                  <a:srgbClr val="0070C0"/>
                </a:solidFill>
              </a:rPr>
              <a:t> </a:t>
            </a:r>
          </a:p>
          <a:p>
            <a:r>
              <a:rPr lang="el-GR" dirty="0">
                <a:solidFill>
                  <a:srgbClr val="FFC000"/>
                </a:solidFill>
              </a:rPr>
              <a:t>Δικαστικές:</a:t>
            </a:r>
          </a:p>
          <a:p>
            <a:pPr lvl="1"/>
            <a:r>
              <a:rPr lang="el-GR" dirty="0"/>
              <a:t>Δικάζει υποθέσεις προδοσίας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perduellio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Δικάζει φόνους μελών της αριστοκρατίας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parricidium</a:t>
            </a:r>
            <a:r>
              <a:rPr lang="el-GR" dirty="0"/>
              <a:t>)</a:t>
            </a:r>
            <a:r>
              <a:rPr lang="en-US" dirty="0"/>
              <a:t>.</a:t>
            </a:r>
          </a:p>
          <a:p>
            <a:pPr lvl="1"/>
            <a:r>
              <a:rPr lang="el-GR" dirty="0"/>
              <a:t>Για όλες τις άλλες υποθέσεις η δικαιοσύνη παραμένει ιδιωτική (αρχηγοί των γενών).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0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00B0F0"/>
                </a:solidFill>
                <a:latin typeface="+mn-lt"/>
              </a:rPr>
              <a:t>Ποια εποχή περιγράφουν τα Ομηρικά έπη;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600200"/>
            <a:ext cx="8586536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Τα ομηρικά έπη αναφέρονται στην περίοδο της μυκηναϊκής βασιλείας</a:t>
            </a:r>
            <a:r>
              <a:rPr lang="en-US" dirty="0"/>
              <a:t> (</a:t>
            </a:r>
            <a:r>
              <a:rPr lang="el-GR" dirty="0"/>
              <a:t>περίπου 1600</a:t>
            </a:r>
            <a:r>
              <a:rPr lang="en-US" dirty="0"/>
              <a:t>-</a:t>
            </a:r>
            <a:r>
              <a:rPr lang="el-GR" dirty="0"/>
              <a:t>1200 </a:t>
            </a:r>
            <a:r>
              <a:rPr lang="el-GR" dirty="0" err="1"/>
              <a:t>π.Χ</a:t>
            </a:r>
            <a:r>
              <a:rPr lang="en-US" dirty="0"/>
              <a:t>.)</a:t>
            </a:r>
            <a:endParaRPr lang="el-GR" dirty="0"/>
          </a:p>
          <a:p>
            <a:r>
              <a:rPr lang="el-GR" dirty="0"/>
              <a:t>Περιγράφουν όμως μια κοινωνία</a:t>
            </a:r>
            <a:r>
              <a:rPr lang="en-US" dirty="0"/>
              <a:t> </a:t>
            </a:r>
            <a:r>
              <a:rPr lang="el-GR" dirty="0"/>
              <a:t>μεταγενέστερη από τη μυκηναϊκή.</a:t>
            </a:r>
          </a:p>
          <a:p>
            <a:pPr lvl="1"/>
            <a:r>
              <a:rPr lang="el-GR" dirty="0"/>
              <a:t>Η </a:t>
            </a:r>
            <a:r>
              <a:rPr lang="el-GR" i="1" dirty="0" err="1"/>
              <a:t>Ιλιάδα</a:t>
            </a:r>
            <a:r>
              <a:rPr lang="el-GR" i="1" dirty="0"/>
              <a:t> </a:t>
            </a:r>
            <a:r>
              <a:rPr lang="el-GR" dirty="0"/>
              <a:t>απεικονίζει την περίοδο των σκοτεινών χρόνων (10</a:t>
            </a:r>
            <a:r>
              <a:rPr lang="el-GR" baseline="30000" dirty="0"/>
              <a:t>ος</a:t>
            </a:r>
            <a:r>
              <a:rPr lang="en-US" baseline="30000" dirty="0"/>
              <a:t> </a:t>
            </a:r>
            <a:r>
              <a:rPr lang="el-GR" dirty="0"/>
              <a:t>-</a:t>
            </a:r>
            <a:r>
              <a:rPr lang="en-US" dirty="0"/>
              <a:t> </a:t>
            </a:r>
            <a:r>
              <a:rPr lang="el-GR" dirty="0"/>
              <a:t>9</a:t>
            </a:r>
            <a:r>
              <a:rPr lang="el-GR" baseline="30000" dirty="0"/>
              <a:t>ος</a:t>
            </a:r>
            <a:r>
              <a:rPr lang="el-GR" dirty="0"/>
              <a:t> αιώνας π.Χ.)</a:t>
            </a:r>
          </a:p>
          <a:p>
            <a:pPr lvl="1"/>
            <a:r>
              <a:rPr lang="el-GR" dirty="0"/>
              <a:t>Η </a:t>
            </a:r>
            <a:r>
              <a:rPr lang="el-GR" i="1" dirty="0"/>
              <a:t>Οδύσσεια</a:t>
            </a:r>
            <a:r>
              <a:rPr lang="el-GR" dirty="0"/>
              <a:t> περιγράφει μια ακόμη μεταγενέστερη εποχή, την περίοδο της μετάβασης από τη </a:t>
            </a:r>
            <a:r>
              <a:rPr lang="el-GR" dirty="0">
                <a:solidFill>
                  <a:srgbClr val="00B0F0"/>
                </a:solidFill>
              </a:rPr>
              <a:t>βασιλεία</a:t>
            </a:r>
            <a:r>
              <a:rPr lang="el-GR" dirty="0"/>
              <a:t> στην </a:t>
            </a:r>
            <a:r>
              <a:rPr lang="el-GR" dirty="0">
                <a:solidFill>
                  <a:srgbClr val="00B0F0"/>
                </a:solidFill>
              </a:rPr>
              <a:t>αριστοκρατική </a:t>
            </a:r>
            <a:r>
              <a:rPr lang="el-GR" dirty="0"/>
              <a:t>διακυβέρνηση των </a:t>
            </a:r>
            <a:r>
              <a:rPr lang="el-GR" i="1" dirty="0"/>
              <a:t>πόλεων.</a:t>
            </a:r>
          </a:p>
        </p:txBody>
      </p:sp>
    </p:spTree>
    <p:extLst>
      <p:ext uri="{BB962C8B-B14F-4D97-AF65-F5344CB8AC3E}">
        <p14:creationId xmlns:p14="http://schemas.microsoft.com/office/powerpoint/2010/main" val="2685242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Βασιλική εξουσία και σύγκλητος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7" y="1784412"/>
            <a:ext cx="11594237" cy="4311588"/>
          </a:xfrm>
        </p:spPr>
        <p:txBody>
          <a:bodyPr>
            <a:normAutofit/>
          </a:bodyPr>
          <a:lstStyle/>
          <a:p>
            <a:r>
              <a:rPr lang="el-GR" dirty="0"/>
              <a:t>Η βασιλική εξουσία πήγαζε από τη συναίνεση των αρχηγών των αριστοκρατικών γενών, στον στενό κύκλο των </a:t>
            </a:r>
            <a:r>
              <a:rPr lang="en-US" dirty="0" err="1">
                <a:latin typeface="Calibri" panose="020F0502020204030204" pitchFamily="34" charset="0"/>
              </a:rPr>
              <a:t>patres</a:t>
            </a:r>
            <a:r>
              <a:rPr lang="el-GR" dirty="0">
                <a:latin typeface="Calibri" panose="020F0502020204030204" pitchFamily="34" charset="0"/>
              </a:rPr>
              <a:t>.</a:t>
            </a:r>
          </a:p>
          <a:p>
            <a:r>
              <a:rPr lang="el-GR" dirty="0">
                <a:latin typeface="Calibri" panose="020F0502020204030204" pitchFamily="34" charset="0"/>
              </a:rPr>
              <a:t>Εξάρτηση </a:t>
            </a:r>
            <a:r>
              <a:rPr lang="el-GR" dirty="0"/>
              <a:t>βασιλέα </a:t>
            </a:r>
            <a:r>
              <a:rPr lang="el-GR" dirty="0">
                <a:latin typeface="Calibri" panose="020F0502020204030204" pitchFamily="34" charset="0"/>
              </a:rPr>
              <a:t>από </a:t>
            </a:r>
            <a:r>
              <a:rPr lang="el-GR" dirty="0"/>
              <a:t>το συμβούλιο των </a:t>
            </a:r>
            <a:r>
              <a:rPr lang="en-US" dirty="0" err="1">
                <a:latin typeface="Calibri" panose="020F0502020204030204" pitchFamily="34" charset="0"/>
              </a:rPr>
              <a:t>patres</a:t>
            </a:r>
            <a:r>
              <a:rPr lang="el-GR" dirty="0">
                <a:latin typeface="Calibri" panose="020F0502020204030204" pitchFamily="34" charset="0"/>
              </a:rPr>
              <a:t> (Σύγκλητος):</a:t>
            </a:r>
          </a:p>
          <a:p>
            <a:pPr lvl="1"/>
            <a:r>
              <a:rPr lang="el-GR" dirty="0"/>
              <a:t>Διάρκεια της θητείας του (αόριστη) 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l-GR" dirty="0"/>
              <a:t>Ετήσια ανανέωση μέσω της παράδοσης της εξουσίας στο συμβούλιο για 5 ημέρες (</a:t>
            </a:r>
            <a:r>
              <a:rPr lang="en-US" dirty="0" err="1">
                <a:latin typeface="Calibri" panose="020F0502020204030204" pitchFamily="34" charset="0"/>
              </a:rPr>
              <a:t>Regifugium</a:t>
            </a:r>
            <a:r>
              <a:rPr lang="el-GR" dirty="0">
                <a:latin typeface="Calibri" panose="020F0502020204030204" pitchFamily="34" charset="0"/>
              </a:rPr>
              <a:t>).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l-GR" dirty="0">
              <a:latin typeface="Calibri" panose="020F0502020204030204" pitchFamily="34" charset="0"/>
            </a:endParaRPr>
          </a:p>
          <a:p>
            <a:pPr lvl="1"/>
            <a:r>
              <a:rPr lang="el-GR" dirty="0"/>
              <a:t>Θεσμός μεσοβασιλείας: για τον ορισμό νέου βασιλιά, εξουσία σε κάθε αρχηγό γένους για 5 ημέρες διαδοχικά.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579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9B4B-454E-48F1-982E-92D0849E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Εξασφάλιση θεϊκής συναίνεσης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60CAA-7310-40B8-A0CE-19ADD3445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484784"/>
            <a:ext cx="10375037" cy="5178127"/>
          </a:xfrm>
        </p:spPr>
        <p:txBody>
          <a:bodyPr/>
          <a:lstStyle/>
          <a:p>
            <a:r>
              <a:rPr lang="el-GR" dirty="0"/>
              <a:t>Κεντρική έννοια της βασιλικής εξουσίας ήταν το </a:t>
            </a:r>
            <a:r>
              <a:rPr lang="el-GR" dirty="0">
                <a:solidFill>
                  <a:srgbClr val="FFC000"/>
                </a:solidFill>
              </a:rPr>
              <a:t>δικαίωμα λήψης των οιωνών.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l-GR" dirty="0"/>
              <a:t>Οιωνός ήταν η αναζήτηση θεϊκών σημαδιών με την παρατήρηση της πτήσης των πτηνών.</a:t>
            </a:r>
          </a:p>
          <a:p>
            <a:pPr lvl="1"/>
            <a:r>
              <a:rPr lang="el-GR" dirty="0"/>
              <a:t>Γινόταν πριν από κάθε πράξη άσκησης δημόσιας εξουσίας.</a:t>
            </a:r>
          </a:p>
          <a:p>
            <a:r>
              <a:rPr lang="el-GR" dirty="0"/>
              <a:t>Σκοπός, η εξασφάλιση της συναίνεσης των θεών.</a:t>
            </a:r>
          </a:p>
          <a:p>
            <a:r>
              <a:rPr lang="el-GR" dirty="0"/>
              <a:t>Το δικαίωμα ανήκει στη σύγκλητο, </a:t>
            </a:r>
          </a:p>
          <a:p>
            <a:pPr marL="0" indent="0">
              <a:buNone/>
            </a:pPr>
            <a:r>
              <a:rPr lang="el-GR" dirty="0"/>
              <a:t>    που το μεταβιβάζει στο βασιλιά.</a:t>
            </a:r>
          </a:p>
          <a:p>
            <a:r>
              <a:rPr lang="el-GR" dirty="0"/>
              <a:t>Αναβιώνει μετά την πτώση της </a:t>
            </a:r>
          </a:p>
          <a:p>
            <a:pPr marL="0" indent="0">
              <a:buNone/>
            </a:pPr>
            <a:r>
              <a:rPr lang="el-GR" dirty="0"/>
              <a:t>    βασιλείας.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5C181-0C24-4730-8913-FF0661DF4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149" y="3841115"/>
            <a:ext cx="300365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14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694B-97E1-4D27-BBDF-AE6C9DA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228600"/>
            <a:ext cx="8370512" cy="990600"/>
          </a:xfrm>
        </p:spPr>
        <p:txBody>
          <a:bodyPr/>
          <a:lstStyle/>
          <a:p>
            <a:pPr algn="ctr"/>
            <a:r>
              <a:rPr lang="el-GR" dirty="0"/>
              <a:t>Η διαίρεση σε </a:t>
            </a:r>
            <a:r>
              <a:rPr lang="el-GR" dirty="0">
                <a:solidFill>
                  <a:srgbClr val="FFC000"/>
                </a:solidFill>
              </a:rPr>
              <a:t>φυλές</a:t>
            </a:r>
            <a:r>
              <a:rPr lang="el-GR" dirty="0"/>
              <a:t> και </a:t>
            </a:r>
            <a:r>
              <a:rPr lang="el-GR" dirty="0" err="1">
                <a:solidFill>
                  <a:srgbClr val="FFC000"/>
                </a:solidFill>
              </a:rPr>
              <a:t>φράτρες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ECE8C-CB0C-4E56-A4DC-B9B724CA0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0" y="1556792"/>
            <a:ext cx="10187709" cy="4539208"/>
          </a:xfrm>
        </p:spPr>
        <p:txBody>
          <a:bodyPr>
            <a:normAutofit/>
          </a:bodyPr>
          <a:lstStyle/>
          <a:p>
            <a:r>
              <a:rPr lang="el-GR" dirty="0"/>
              <a:t>Ο μάχιμος πληθυσμός διαιρέθηκε με χωροταξικά κριτήρια. </a:t>
            </a:r>
          </a:p>
          <a:p>
            <a:r>
              <a:rPr lang="el-GR" dirty="0"/>
              <a:t>Ο στρατός αποτελείται από τα μέλη των γενών + πελάτες τους + ανεξάρτητους γεωργούς.</a:t>
            </a:r>
          </a:p>
          <a:p>
            <a:r>
              <a:rPr lang="el-GR" dirty="0"/>
              <a:t>Διαίρεση του πληθυσμού σε τρεις φυλές:</a:t>
            </a:r>
          </a:p>
          <a:p>
            <a:pPr lvl="1"/>
            <a:r>
              <a:rPr lang="en-US" dirty="0" err="1">
                <a:solidFill>
                  <a:srgbClr val="FFC000"/>
                </a:solidFill>
                <a:latin typeface="Calibri" pitchFamily="34" charset="0"/>
              </a:rPr>
              <a:t>Ramnes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, </a:t>
            </a:r>
            <a:r>
              <a:rPr lang="el-GR" dirty="0">
                <a:solidFill>
                  <a:srgbClr val="FFC000"/>
                </a:solidFill>
                <a:latin typeface="Calibri" pitchFamily="34" charset="0"/>
              </a:rPr>
              <a:t>στον </a:t>
            </a:r>
            <a:r>
              <a:rPr lang="el-GR" dirty="0" err="1">
                <a:solidFill>
                  <a:srgbClr val="FFC000"/>
                </a:solidFill>
                <a:latin typeface="Calibri" pitchFamily="34" charset="0"/>
              </a:rPr>
              <a:t>Παλατίνο</a:t>
            </a:r>
            <a:r>
              <a:rPr lang="el-GR" dirty="0">
                <a:solidFill>
                  <a:srgbClr val="FFC000"/>
                </a:solidFill>
                <a:latin typeface="Calibri" pitchFamily="34" charset="0"/>
              </a:rPr>
              <a:t> λόφο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lvl="1"/>
            <a:r>
              <a:rPr lang="en-US" dirty="0" err="1">
                <a:solidFill>
                  <a:srgbClr val="FFC000"/>
                </a:solidFill>
                <a:latin typeface="Calibri" pitchFamily="34" charset="0"/>
              </a:rPr>
              <a:t>Tities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, </a:t>
            </a:r>
            <a:r>
              <a:rPr lang="el-GR" dirty="0">
                <a:solidFill>
                  <a:srgbClr val="FFC000"/>
                </a:solidFill>
                <a:latin typeface="Calibri" pitchFamily="34" charset="0"/>
              </a:rPr>
              <a:t>στον </a:t>
            </a:r>
            <a:r>
              <a:rPr lang="el-GR" dirty="0" err="1">
                <a:solidFill>
                  <a:srgbClr val="FFC000"/>
                </a:solidFill>
                <a:latin typeface="Calibri" pitchFamily="34" charset="0"/>
              </a:rPr>
              <a:t>Κυρινάλιο</a:t>
            </a:r>
            <a:r>
              <a:rPr lang="el-GR" dirty="0">
                <a:solidFill>
                  <a:srgbClr val="FFC000"/>
                </a:solidFill>
                <a:latin typeface="Calibri" pitchFamily="34" charset="0"/>
              </a:rPr>
              <a:t> λόφο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lvl="1"/>
            <a:r>
              <a:rPr lang="en-US" dirty="0" err="1">
                <a:solidFill>
                  <a:srgbClr val="FFC000"/>
                </a:solidFill>
                <a:latin typeface="Calibri" pitchFamily="34" charset="0"/>
              </a:rPr>
              <a:t>Luceres</a:t>
            </a:r>
            <a:r>
              <a:rPr lang="el-GR" dirty="0">
                <a:solidFill>
                  <a:srgbClr val="FFC000"/>
                </a:solidFill>
                <a:latin typeface="Calibri" pitchFamily="34" charset="0"/>
              </a:rPr>
              <a:t>, στον </a:t>
            </a:r>
            <a:r>
              <a:rPr lang="el-GR" dirty="0" err="1">
                <a:solidFill>
                  <a:srgbClr val="FFC000"/>
                </a:solidFill>
                <a:latin typeface="Calibri" pitchFamily="34" charset="0"/>
              </a:rPr>
              <a:t>Καίλιο</a:t>
            </a:r>
            <a:r>
              <a:rPr lang="el-GR" dirty="0">
                <a:solidFill>
                  <a:srgbClr val="FFC000"/>
                </a:solidFill>
                <a:latin typeface="Calibri" pitchFamily="34" charset="0"/>
              </a:rPr>
              <a:t> λόφο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.</a:t>
            </a:r>
            <a:endParaRPr lang="el-GR" dirty="0">
              <a:solidFill>
                <a:srgbClr val="FFC000"/>
              </a:solidFill>
            </a:endParaRPr>
          </a:p>
          <a:p>
            <a:r>
              <a:rPr lang="el-GR" dirty="0"/>
              <a:t>Υποδιαίρεση κάθε φυλής σε 10 φράτρες.</a:t>
            </a:r>
          </a:p>
          <a:p>
            <a:pPr lvl="1">
              <a:buClr>
                <a:srgbClr val="94B6D2"/>
              </a:buClr>
            </a:pPr>
            <a:r>
              <a:rPr lang="el-GR" dirty="0">
                <a:solidFill>
                  <a:srgbClr val="FFC000"/>
                </a:solidFill>
                <a:latin typeface="Calibri" pitchFamily="34" charset="0"/>
              </a:rPr>
              <a:t>Οι 30 </a:t>
            </a:r>
            <a:r>
              <a:rPr lang="el-GR" dirty="0" err="1">
                <a:solidFill>
                  <a:srgbClr val="FFC000"/>
                </a:solidFill>
                <a:latin typeface="Calibri" pitchFamily="34" charset="0"/>
              </a:rPr>
              <a:t>φράτρες</a:t>
            </a:r>
            <a:r>
              <a:rPr lang="el-GR" dirty="0">
                <a:solidFill>
                  <a:srgbClr val="FFC000"/>
                </a:solidFill>
                <a:latin typeface="Calibri" pitchFamily="34" charset="0"/>
              </a:rPr>
              <a:t> είναι ομάδες οικογενειών.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82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φρατρική συνέλευση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9" y="1600200"/>
            <a:ext cx="11608165" cy="52131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/>
              <a:t>Ο στρατός, οργανωμένος σε 3 φυλές και 30 φράτρες, συγκεντρωνόταν σε συνέλευση στο στρατόπεδο.</a:t>
            </a:r>
          </a:p>
          <a:p>
            <a:pPr lvl="1">
              <a:spcBef>
                <a:spcPts val="0"/>
              </a:spcBef>
            </a:pPr>
            <a:r>
              <a:rPr lang="el-GR" dirty="0"/>
              <a:t>Ακούει τις διαβουλεύσεις των αρχηγών.</a:t>
            </a:r>
          </a:p>
          <a:p>
            <a:pPr lvl="1">
              <a:spcBef>
                <a:spcPts val="0"/>
              </a:spcBef>
            </a:pPr>
            <a:r>
              <a:rPr lang="el-GR" dirty="0">
                <a:solidFill>
                  <a:srgbClr val="FFC000"/>
                </a:solidFill>
              </a:rPr>
              <a:t>Επιδοκιμάζει ή αποδοκιμάζει δια βοής τις αποφάσεις τους.</a:t>
            </a:r>
          </a:p>
          <a:p>
            <a:pPr>
              <a:spcBef>
                <a:spcPts val="0"/>
              </a:spcBef>
              <a:buClr>
                <a:srgbClr val="DD8047"/>
              </a:buClr>
            </a:pPr>
            <a:r>
              <a:rPr lang="el-GR" dirty="0">
                <a:solidFill>
                  <a:srgbClr val="FFC000"/>
                </a:solidFill>
                <a:latin typeface="Calibri" pitchFamily="34" charset="0"/>
              </a:rPr>
              <a:t>Σε καιρό ειρήνης, η φρατρική συνέλευση μεταφέρεται εντός της πόλεως.</a:t>
            </a:r>
          </a:p>
          <a:p>
            <a:pPr>
              <a:spcBef>
                <a:spcPts val="0"/>
              </a:spcBef>
              <a:buClr>
                <a:srgbClr val="DD8047"/>
              </a:buClr>
            </a:pPr>
            <a:r>
              <a:rPr lang="el-GR" dirty="0">
                <a:solidFill>
                  <a:srgbClr val="FFC000"/>
                </a:solidFill>
                <a:latin typeface="Calibri" pitchFamily="34" charset="0"/>
              </a:rPr>
              <a:t>Στη συνέλευση κυριαρχούν οι αρχηγοί των γενών. </a:t>
            </a:r>
          </a:p>
          <a:p>
            <a:pPr>
              <a:spcBef>
                <a:spcPts val="0"/>
              </a:spcBef>
              <a:buClr>
                <a:srgbClr val="DD8047"/>
              </a:buClr>
            </a:pPr>
            <a:r>
              <a:rPr lang="el-GR" dirty="0">
                <a:solidFill>
                  <a:srgbClr val="FFC000"/>
                </a:solidFill>
                <a:latin typeface="Calibri" pitchFamily="34" charset="0"/>
              </a:rPr>
              <a:t>Η συνέλευση δεν είχε αποφασιστικές αρμοδιότητες:</a:t>
            </a:r>
          </a:p>
          <a:p>
            <a:pPr lvl="1">
              <a:spcBef>
                <a:spcPts val="0"/>
              </a:spcBef>
              <a:buClr>
                <a:srgbClr val="DD8047"/>
              </a:buClr>
            </a:pPr>
            <a:r>
              <a:rPr lang="el-GR" dirty="0">
                <a:solidFill>
                  <a:srgbClr val="FFC000"/>
                </a:solidFill>
                <a:latin typeface="Calibri" pitchFamily="34" charset="0"/>
              </a:rPr>
              <a:t>Παρείχε συναίνεση στις αποφάσεις των αρχηγών για τον πόλεμο.</a:t>
            </a:r>
          </a:p>
          <a:p>
            <a:pPr lvl="1">
              <a:spcBef>
                <a:spcPts val="0"/>
              </a:spcBef>
              <a:buClr>
                <a:srgbClr val="DD8047"/>
              </a:buClr>
            </a:pPr>
            <a:r>
              <a:rPr lang="el-GR" dirty="0" err="1">
                <a:solidFill>
                  <a:srgbClr val="FFC000"/>
                </a:solidFill>
                <a:latin typeface="Calibri" pitchFamily="34" charset="0"/>
              </a:rPr>
              <a:t>Ενώπιόν</a:t>
            </a:r>
            <a:r>
              <a:rPr lang="el-GR" dirty="0">
                <a:solidFill>
                  <a:srgbClr val="FFC000"/>
                </a:solidFill>
                <a:latin typeface="Calibri" pitchFamily="34" charset="0"/>
              </a:rPr>
              <a:t> της τελούνται πανηγυρικά υιοθεσίες και καταρτίζονταν διαθήκες.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endParaRPr lang="el-GR" dirty="0">
              <a:solidFill>
                <a:srgbClr val="FFC000"/>
              </a:solidFill>
            </a:endParaRPr>
          </a:p>
          <a:p>
            <a:pPr marL="36576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876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Ενίσχυση της αριστοκρατίας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3" y="1600200"/>
            <a:ext cx="11798424" cy="44958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l-GR" dirty="0"/>
              <a:t>ον 7</a:t>
            </a:r>
            <a:r>
              <a:rPr lang="el-GR" baseline="30000" dirty="0"/>
              <a:t>ο</a:t>
            </a:r>
            <a:r>
              <a:rPr lang="el-GR" dirty="0"/>
              <a:t> αιώνα π.Χ. η αριστοκρατία των πλούσιων γαιοκτημόνων ενισχύεται ακόμη περισσότερο.</a:t>
            </a:r>
          </a:p>
          <a:p>
            <a:r>
              <a:rPr lang="el-GR" dirty="0"/>
              <a:t>Συγκροτεί μια κλειστή ομάδα.</a:t>
            </a:r>
          </a:p>
          <a:p>
            <a:r>
              <a:rPr lang="el-GR" dirty="0"/>
              <a:t>Διαφυλάσσει για τον εαυτό της αποκλειστικά την άσκηση της εξουσίας.</a:t>
            </a:r>
          </a:p>
          <a:p>
            <a:r>
              <a:rPr lang="el-GR" dirty="0"/>
              <a:t>Τα μέλη της κλειστής ομάδας προσδιορίζονται ως </a:t>
            </a:r>
            <a:r>
              <a:rPr lang="el-GR" dirty="0">
                <a:solidFill>
                  <a:srgbClr val="FFC000"/>
                </a:solidFill>
              </a:rPr>
              <a:t>πατρίκιοι </a:t>
            </a:r>
            <a:r>
              <a:rPr lang="el-GR" dirty="0"/>
              <a:t>(απόγονοι των </a:t>
            </a:r>
            <a:r>
              <a:rPr lang="en-US" dirty="0" err="1">
                <a:latin typeface="Calibri" panose="020F0502020204030204" pitchFamily="34" charset="0"/>
              </a:rPr>
              <a:t>patres</a:t>
            </a:r>
            <a:r>
              <a:rPr lang="en-US" dirty="0"/>
              <a:t>)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Αποκλείουν όλους τους άλλους από τη σύγκλητο.</a:t>
            </a:r>
          </a:p>
          <a:p>
            <a:r>
              <a:rPr lang="el-GR" dirty="0"/>
              <a:t>Τα μέλη της συγκλήτου γίνονται κληρονομικά.</a:t>
            </a:r>
          </a:p>
        </p:txBody>
      </p:sp>
    </p:spTree>
    <p:extLst>
      <p:ext uri="{BB962C8B-B14F-4D97-AF65-F5344CB8AC3E}">
        <p14:creationId xmlns:p14="http://schemas.microsoft.com/office/powerpoint/2010/main" val="2325309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66E390-7A32-447D-B822-3742FFEA3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202" y="3322580"/>
            <a:ext cx="5866352" cy="28941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008" y="0"/>
            <a:ext cx="8563992" cy="3428999"/>
          </a:xfrm>
        </p:spPr>
        <p:txBody>
          <a:bodyPr>
            <a:normAutofit/>
          </a:bodyPr>
          <a:lstStyle/>
          <a:p>
            <a:pPr algn="ctr"/>
            <a:br>
              <a:rPr lang="en-US" sz="4000" dirty="0"/>
            </a:br>
            <a:r>
              <a:rPr lang="el-GR" sz="4000" dirty="0">
                <a:solidFill>
                  <a:srgbClr val="FFFF00"/>
                </a:solidFill>
              </a:rPr>
              <a:t>Η ετρουσκική βασιλεία</a:t>
            </a:r>
            <a:r>
              <a:rPr lang="en-US" sz="4000" dirty="0">
                <a:solidFill>
                  <a:srgbClr val="FFFF00"/>
                </a:solidFill>
              </a:rPr>
              <a:t>  </a:t>
            </a:r>
            <a:r>
              <a:rPr lang="el-GR" sz="4000" dirty="0">
                <a:solidFill>
                  <a:srgbClr val="FFFF00"/>
                </a:solidFill>
              </a:rPr>
              <a:t> </a:t>
            </a:r>
            <a:br>
              <a:rPr lang="el-GR" sz="4000" dirty="0">
                <a:solidFill>
                  <a:srgbClr val="FFFF00"/>
                </a:solidFill>
              </a:rPr>
            </a:br>
            <a:br>
              <a:rPr lang="el-GR" sz="4000" dirty="0">
                <a:solidFill>
                  <a:srgbClr val="FFFF00"/>
                </a:solidFill>
              </a:rPr>
            </a:br>
            <a:r>
              <a:rPr lang="el-GR" sz="4000" dirty="0">
                <a:solidFill>
                  <a:srgbClr val="FFFF00"/>
                </a:solidFill>
              </a:rPr>
              <a:t>620 -509 π.Χ.</a:t>
            </a:r>
            <a:br>
              <a:rPr lang="el-GR" dirty="0">
                <a:solidFill>
                  <a:srgbClr val="FFFF00"/>
                </a:solidFill>
              </a:rPr>
            </a:br>
            <a:r>
              <a:rPr lang="en-US" dirty="0"/>
              <a:t> 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34443" y="4350058"/>
            <a:ext cx="7123113" cy="1405886"/>
          </a:xfrm>
        </p:spPr>
        <p:txBody>
          <a:bodyPr>
            <a:normAutofit/>
          </a:bodyPr>
          <a:lstStyle/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82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5480" y="228600"/>
            <a:ext cx="925252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Η ίδρυση της πόλεως από τους </a:t>
            </a:r>
            <a:r>
              <a:rPr lang="el-GR" dirty="0" err="1">
                <a:solidFill>
                  <a:srgbClr val="FFFF00"/>
                </a:solidFill>
              </a:rPr>
              <a:t>Ετρούσκους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984" y="1600200"/>
            <a:ext cx="11212498" cy="5029200"/>
          </a:xfrm>
        </p:spPr>
        <p:txBody>
          <a:bodyPr>
            <a:normAutofit/>
          </a:bodyPr>
          <a:lstStyle/>
          <a:p>
            <a:r>
              <a:rPr lang="el-GR" dirty="0"/>
              <a:t>Στα τέλη του 7</a:t>
            </a:r>
            <a:r>
              <a:rPr lang="el-GR" baseline="30000" dirty="0"/>
              <a:t>ου</a:t>
            </a:r>
            <a:r>
              <a:rPr lang="el-GR" dirty="0"/>
              <a:t> αιώνα, οι Ετρούσκοι καταλαμβάνουν το </a:t>
            </a:r>
            <a:r>
              <a:rPr lang="el-GR" dirty="0" err="1"/>
              <a:t>Λάτιο</a:t>
            </a:r>
            <a:r>
              <a:rPr lang="el-GR" dirty="0"/>
              <a:t>.</a:t>
            </a:r>
          </a:p>
          <a:p>
            <a:r>
              <a:rPr lang="el-GR" dirty="0"/>
              <a:t>Συνενώνουν τα χωριά και ιδρύουν τελετουργικά την πόλη της Ρώμης.</a:t>
            </a:r>
          </a:p>
          <a:p>
            <a:r>
              <a:rPr lang="el-GR" dirty="0"/>
              <a:t>Μεγάλη οικοδομική δραστηριότητα.</a:t>
            </a:r>
          </a:p>
          <a:p>
            <a:pPr lvl="1"/>
            <a:r>
              <a:rPr lang="el-GR" dirty="0"/>
              <a:t>Βασιλικό κτήριο, ναός Εστίας, Αγορά,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Comitium</a:t>
            </a:r>
            <a:r>
              <a:rPr lang="en-US" dirty="0"/>
              <a:t> </a:t>
            </a:r>
            <a:r>
              <a:rPr lang="el-GR" dirty="0"/>
              <a:t>(δικαστήριο και συνέλευση), ιερός χώρος οιωνών, λιμάνι, ναός τριών θεών, τείχη της πόλεως.</a:t>
            </a:r>
          </a:p>
          <a:p>
            <a:r>
              <a:rPr lang="el-GR" dirty="0"/>
              <a:t>Επιρροή στη θρησκεία.</a:t>
            </a:r>
          </a:p>
          <a:p>
            <a:r>
              <a:rPr lang="el-GR" dirty="0"/>
              <a:t>Εισάγουν τη βιοτεχνία, το εμπόριο, το αλφάβητο. </a:t>
            </a:r>
          </a:p>
          <a:p>
            <a:r>
              <a:rPr lang="el-GR" dirty="0"/>
              <a:t>Οικοδόμηση με σταθερά υλικά.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B16107-CFFF-42EF-A14C-F859CF3DA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095" y="4212898"/>
            <a:ext cx="34137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64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Νομική οριοθέτηση της πόλεως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600200"/>
            <a:ext cx="11350713" cy="5029200"/>
          </a:xfrm>
        </p:spPr>
        <p:txBody>
          <a:bodyPr>
            <a:normAutofit/>
          </a:bodyPr>
          <a:lstStyle/>
          <a:p>
            <a:r>
              <a:rPr lang="el-GR" dirty="0"/>
              <a:t>Το 620 π.Χ. ο βασιλιάς Ταρκύνιος ο πρεσβύτερος ίδρυσε τελετουργικά την πόλη της Ρώμης.</a:t>
            </a:r>
          </a:p>
          <a:p>
            <a:r>
              <a:rPr lang="el-GR" dirty="0"/>
              <a:t>Η πόλη </a:t>
            </a:r>
            <a:r>
              <a:rPr lang="el-GR" dirty="0" err="1"/>
              <a:t>οριοθετήθηκε</a:t>
            </a:r>
            <a:r>
              <a:rPr lang="el-GR" dirty="0"/>
              <a:t> περιμετρικά με κυκλική τάφρο και τείχος.</a:t>
            </a:r>
          </a:p>
          <a:p>
            <a:r>
              <a:rPr lang="el-GR" dirty="0"/>
              <a:t>Η ιερή αυτή ζώνη είναι το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pomerium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l-GR" dirty="0"/>
              <a:t>Στο εσωτερικό του </a:t>
            </a:r>
            <a:r>
              <a:rPr lang="en-US" dirty="0">
                <a:latin typeface="Calibri" panose="020F0502020204030204" pitchFamily="34" charset="0"/>
              </a:rPr>
              <a:t>pomerium</a:t>
            </a:r>
            <a:r>
              <a:rPr lang="el-GR" dirty="0"/>
              <a:t> βρίσκεται το άστυ της Ρώμης.</a:t>
            </a:r>
          </a:p>
          <a:p>
            <a:pPr lvl="1"/>
            <a:r>
              <a:rPr lang="el-GR" dirty="0"/>
              <a:t>Έξω από το </a:t>
            </a:r>
            <a:r>
              <a:rPr lang="en-US" dirty="0">
                <a:latin typeface="Calibri" panose="020F0502020204030204" pitchFamily="34" charset="0"/>
              </a:rPr>
              <a:t>pomerium</a:t>
            </a:r>
            <a:r>
              <a:rPr lang="el-GR" dirty="0"/>
              <a:t> βρίσκονται οι αγροί που ανήκουν στη Ρώμη.</a:t>
            </a:r>
          </a:p>
          <a:p>
            <a:r>
              <a:rPr lang="el-GR" dirty="0">
                <a:latin typeface="Calibri" panose="020F0502020204030204" pitchFamily="34" charset="0"/>
              </a:rPr>
              <a:t>Εντός του </a:t>
            </a:r>
            <a:r>
              <a:rPr lang="en-US" dirty="0">
                <a:latin typeface="Calibri" panose="020F0502020204030204" pitchFamily="34" charset="0"/>
              </a:rPr>
              <a:t>pomerium</a:t>
            </a:r>
            <a:r>
              <a:rPr lang="el-GR" dirty="0">
                <a:latin typeface="Calibri" panose="020F0502020204030204" pitchFamily="34" charset="0"/>
              </a:rPr>
              <a:t> απαγορεύεται η ταφή των νεκρών και η οπλοφορία.</a:t>
            </a:r>
          </a:p>
        </p:txBody>
      </p:sp>
    </p:spTree>
    <p:extLst>
      <p:ext uri="{BB962C8B-B14F-4D97-AF65-F5344CB8AC3E}">
        <p14:creationId xmlns:p14="http://schemas.microsoft.com/office/powerpoint/2010/main" val="2452026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A5E03-D37E-4361-884E-FB169D23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28600"/>
            <a:ext cx="8964488" cy="990600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</a:rPr>
              <a:t>Εντός και εκτός του</a:t>
            </a:r>
            <a:r>
              <a:rPr lang="en-US" dirty="0">
                <a:latin typeface="Calibri" panose="020F0502020204030204" pitchFamily="34" charset="0"/>
              </a:rPr>
              <a:t> pomerium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C5147-B60D-4D79-B6EA-47BFE315D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91" y="1600200"/>
            <a:ext cx="10658764" cy="52578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 </a:t>
            </a:r>
            <a:r>
              <a:rPr lang="el-GR" dirty="0">
                <a:latin typeface="Calibri" panose="020F0502020204030204" pitchFamily="34" charset="0"/>
              </a:rPr>
              <a:t>διάκριση εντός και εκτός του</a:t>
            </a:r>
            <a:r>
              <a:rPr lang="en-US" dirty="0">
                <a:latin typeface="Calibri" panose="020F0502020204030204" pitchFamily="34" charset="0"/>
              </a:rPr>
              <a:t> pomerium </a:t>
            </a:r>
            <a:r>
              <a:rPr lang="el-GR" dirty="0">
                <a:latin typeface="Calibri" panose="020F0502020204030204" pitchFamily="34" charset="0"/>
              </a:rPr>
              <a:t>είχε σοβαρές ν</a:t>
            </a:r>
            <a:r>
              <a:rPr lang="el-GR" dirty="0"/>
              <a:t>ομικές συνέπειες.</a:t>
            </a:r>
          </a:p>
          <a:p>
            <a:r>
              <a:rPr lang="el-GR" dirty="0">
                <a:latin typeface="Calibri" panose="020F0502020204030204" pitchFamily="34" charset="0"/>
              </a:rPr>
              <a:t>Η εξουσία του βασιλιά διακρίνεται σε </a:t>
            </a:r>
            <a:r>
              <a:rPr lang="el-GR" dirty="0">
                <a:solidFill>
                  <a:srgbClr val="FFFF00"/>
                </a:solidFill>
              </a:rPr>
              <a:t>αστική,</a:t>
            </a:r>
            <a:r>
              <a:rPr lang="el-GR" dirty="0"/>
              <a:t> που ασκείται εντός του </a:t>
            </a:r>
            <a:r>
              <a:rPr lang="en-US" dirty="0">
                <a:latin typeface="Calibri" panose="020F0502020204030204" pitchFamily="34" charset="0"/>
              </a:rPr>
              <a:t>pomerium</a:t>
            </a:r>
            <a:r>
              <a:rPr lang="el-GR" dirty="0">
                <a:latin typeface="Calibri" panose="020F0502020204030204" pitchFamily="34" charset="0"/>
              </a:rPr>
              <a:t>,</a:t>
            </a:r>
            <a:r>
              <a:rPr lang="el-GR" dirty="0"/>
              <a:t> και </a:t>
            </a:r>
            <a:r>
              <a:rPr lang="el-GR" dirty="0">
                <a:solidFill>
                  <a:srgbClr val="FFFF00"/>
                </a:solidFill>
              </a:rPr>
              <a:t>στρατιωτική,</a:t>
            </a:r>
            <a:r>
              <a:rPr lang="el-GR" dirty="0"/>
              <a:t> που ασκείται εκτός του </a:t>
            </a:r>
            <a:r>
              <a:rPr lang="en-US" dirty="0">
                <a:latin typeface="Calibri" panose="020F0502020204030204" pitchFamily="34" charset="0"/>
              </a:rPr>
              <a:t>pomerium</a:t>
            </a:r>
            <a:r>
              <a:rPr lang="el-GR" dirty="0"/>
              <a:t>.</a:t>
            </a:r>
            <a:endParaRPr lang="el-GR" dirty="0">
              <a:latin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</a:rPr>
              <a:t>Η αστική εξουσία (</a:t>
            </a:r>
            <a:r>
              <a:rPr lang="en-US" dirty="0">
                <a:latin typeface="Calibri" panose="020F0502020204030204" pitchFamily="34" charset="0"/>
              </a:rPr>
              <a:t>imperium </a:t>
            </a:r>
            <a:r>
              <a:rPr lang="en-US" dirty="0" err="1">
                <a:latin typeface="Calibri" panose="020F0502020204030204" pitchFamily="34" charset="0"/>
              </a:rPr>
              <a:t>domi</a:t>
            </a:r>
            <a:r>
              <a:rPr lang="el-GR" dirty="0">
                <a:latin typeface="Calibri" panose="020F0502020204030204" pitchFamily="34" charset="0"/>
              </a:rPr>
              <a:t>) είναι κυρίως δικαστική.</a:t>
            </a:r>
          </a:p>
          <a:p>
            <a:pPr lvl="1"/>
            <a:r>
              <a:rPr lang="el-GR" dirty="0">
                <a:latin typeface="Calibri" panose="020F0502020204030204" pitchFamily="34" charset="0"/>
              </a:rPr>
              <a:t>Η στρατιωτική εξουσία (</a:t>
            </a:r>
            <a:r>
              <a:rPr lang="en-US" dirty="0">
                <a:latin typeface="Calibri" panose="020F0502020204030204" pitchFamily="34" charset="0"/>
              </a:rPr>
              <a:t>imperium </a:t>
            </a:r>
            <a:r>
              <a:rPr lang="en-US" dirty="0" err="1">
                <a:latin typeface="Calibri" panose="020F0502020204030204" pitchFamily="34" charset="0"/>
              </a:rPr>
              <a:t>militiae</a:t>
            </a:r>
            <a:r>
              <a:rPr lang="el-GR" dirty="0">
                <a:latin typeface="Calibri" panose="020F0502020204030204" pitchFamily="34" charset="0"/>
              </a:rPr>
              <a:t>) </a:t>
            </a:r>
            <a:r>
              <a:rPr lang="el-GR" dirty="0" err="1">
                <a:latin typeface="Calibri" panose="020F0502020204030204" pitchFamily="34" charset="0"/>
              </a:rPr>
              <a:t>δίνειστον</a:t>
            </a:r>
            <a:r>
              <a:rPr lang="el-GR" dirty="0">
                <a:latin typeface="Calibri" panose="020F0502020204030204" pitchFamily="34" charset="0"/>
              </a:rPr>
              <a:t> βασιλιά απόλυτη και απεριόριστη δικαιοδοσία για τον πόλεμο.</a:t>
            </a:r>
          </a:p>
          <a:p>
            <a:r>
              <a:rPr lang="el-GR" dirty="0"/>
              <a:t>Η ίδια διάκριση ίσχυσε και μετά το τέλος της βασιλείας, για την εξουσία των Υπάτων.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07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Αλλαγή της μορφής της βασιλείας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17" y="1556792"/>
            <a:ext cx="11141475" cy="5040560"/>
          </a:xfrm>
        </p:spPr>
        <p:txBody>
          <a:bodyPr>
            <a:normAutofit/>
          </a:bodyPr>
          <a:lstStyle/>
          <a:p>
            <a:r>
              <a:rPr lang="el-GR" dirty="0"/>
              <a:t>Με τους </a:t>
            </a:r>
            <a:r>
              <a:rPr lang="el-GR" dirty="0" err="1"/>
              <a:t>Ετρούσκους</a:t>
            </a:r>
            <a:r>
              <a:rPr lang="el-GR" dirty="0"/>
              <a:t>, η μορφή της βασιλείας αλλάζει.</a:t>
            </a:r>
          </a:p>
          <a:p>
            <a:r>
              <a:rPr lang="el-GR" dirty="0"/>
              <a:t>Από αρχηγός ομοσπονδίας γενών, ο βασιλιάς γίνεται </a:t>
            </a:r>
            <a:r>
              <a:rPr lang="el-GR" dirty="0">
                <a:solidFill>
                  <a:srgbClr val="FFFF00"/>
                </a:solidFill>
              </a:rPr>
              <a:t>μονάρχης.</a:t>
            </a:r>
          </a:p>
          <a:p>
            <a:r>
              <a:rPr lang="el-GR" dirty="0">
                <a:latin typeface="Calibri" panose="020F0502020204030204" pitchFamily="34" charset="0"/>
              </a:rPr>
              <a:t>Εισάγεται η έννοια του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imperium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</a:rPr>
              <a:t>,</a:t>
            </a:r>
            <a:r>
              <a:rPr lang="el-GR" dirty="0">
                <a:latin typeface="Calibri" panose="020F0502020204030204" pitchFamily="34" charset="0"/>
              </a:rPr>
              <a:t> που εκφράζει την</a:t>
            </a:r>
            <a:r>
              <a:rPr lang="el-GR" dirty="0"/>
              <a:t> απόλυτη εξουσία του βασιλέως. </a:t>
            </a:r>
          </a:p>
          <a:p>
            <a:r>
              <a:rPr lang="el-GR" dirty="0"/>
              <a:t>Η εξουσία του αποσυνδέεται από τα γένη και τους αρχηγούς τους.</a:t>
            </a:r>
          </a:p>
          <a:p>
            <a:r>
              <a:rPr lang="el-GR" dirty="0"/>
              <a:t>Ο βασιλιάς δεν επιλέγεται πλέον από τους πατρικίους στη σύγκλητο.</a:t>
            </a:r>
          </a:p>
          <a:p>
            <a:r>
              <a:rPr lang="el-GR" dirty="0"/>
              <a:t>Αποκτά τη βασιλική εξουσία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/>
              <a:t> με τη λήψη των οιωνών.</a:t>
            </a:r>
          </a:p>
          <a:p>
            <a:r>
              <a:rPr lang="el-GR" dirty="0"/>
              <a:t>Στην αναγόρευση του βασιλιά, ο λαός στη </a:t>
            </a:r>
            <a:r>
              <a:rPr lang="el-GR" dirty="0" err="1"/>
              <a:t>φρατρική</a:t>
            </a:r>
            <a:r>
              <a:rPr lang="el-GR" dirty="0"/>
              <a:t> συνέλευση δίνει τη συναίνεσή του με επευφημίες. </a:t>
            </a:r>
          </a:p>
        </p:txBody>
      </p:sp>
    </p:spTree>
    <p:extLst>
      <p:ext uri="{BB962C8B-B14F-4D97-AF65-F5344CB8AC3E}">
        <p14:creationId xmlns:p14="http://schemas.microsoft.com/office/powerpoint/2010/main" val="390965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8B6943-E28E-4A79-B6F1-ECC5D646F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466" y="4568005"/>
            <a:ext cx="3533614" cy="21945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Το πολίτευμα της Μυκηναϊκής εποχής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9596" y="1713390"/>
            <a:ext cx="9970452" cy="4382610"/>
          </a:xfrm>
        </p:spPr>
        <p:txBody>
          <a:bodyPr>
            <a:normAutofit/>
          </a:bodyPr>
          <a:lstStyle/>
          <a:p>
            <a:r>
              <a:rPr lang="el-GR" sz="3200" dirty="0"/>
              <a:t>Το μυκηναϊκό πολίτευμα είναι η απόλυτη μοναρχία. </a:t>
            </a:r>
          </a:p>
          <a:p>
            <a:r>
              <a:rPr lang="el-GR" sz="3200" dirty="0"/>
              <a:t>Ο μυκηναίος μονάρχης ονομάζεται </a:t>
            </a:r>
            <a:r>
              <a:rPr lang="el-GR" sz="3200" i="1" dirty="0" err="1"/>
              <a:t>ἄναξ</a:t>
            </a:r>
            <a:r>
              <a:rPr lang="el-GR" sz="3200" dirty="0"/>
              <a:t>.</a:t>
            </a:r>
          </a:p>
          <a:p>
            <a:r>
              <a:rPr lang="el-GR" sz="3200" dirty="0"/>
              <a:t>Ο</a:t>
            </a:r>
            <a:r>
              <a:rPr lang="el-GR" sz="3200" dirty="0">
                <a:solidFill>
                  <a:srgbClr val="0070C0"/>
                </a:solidFill>
              </a:rPr>
              <a:t> </a:t>
            </a:r>
            <a:r>
              <a:rPr lang="el-GR" sz="3200" dirty="0" err="1">
                <a:solidFill>
                  <a:srgbClr val="00B0F0"/>
                </a:solidFill>
              </a:rPr>
              <a:t>Ἄναξ</a:t>
            </a:r>
            <a:r>
              <a:rPr lang="el-GR" sz="3200" dirty="0"/>
              <a:t> έχει απόλυτη εξουσία στους υπηκόους του.</a:t>
            </a:r>
          </a:p>
          <a:p>
            <a:r>
              <a:rPr lang="el-GR" sz="3200" dirty="0"/>
              <a:t>Κυβερνά από το μεγαλειώδες ανάκτορό του, στο οποίο συγκεντρώνει τεράστιο πλούτο.</a:t>
            </a:r>
          </a:p>
          <a:p>
            <a:r>
              <a:rPr lang="el-GR" sz="3200" dirty="0"/>
              <a:t>Ολόκληρη η οικονομία και η κοινωνία είναι </a:t>
            </a:r>
          </a:p>
          <a:p>
            <a:pPr marL="0" indent="0">
              <a:buNone/>
            </a:pPr>
            <a:r>
              <a:rPr lang="el-GR" sz="3200" dirty="0"/>
              <a:t>   οργανωμένες γύρω από το ανάκτορο.</a:t>
            </a:r>
          </a:p>
        </p:txBody>
      </p:sp>
    </p:spTree>
    <p:extLst>
      <p:ext uri="{BB962C8B-B14F-4D97-AF65-F5344CB8AC3E}">
        <p14:creationId xmlns:p14="http://schemas.microsoft.com/office/powerpoint/2010/main" val="111159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563F3-75EE-4546-86F3-49BCBCFF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Έννοια του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BD545-96F9-45FB-8BA9-A334F3EE7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669002"/>
            <a:ext cx="9993745" cy="5188998"/>
          </a:xfrm>
        </p:spPr>
        <p:txBody>
          <a:bodyPr>
            <a:normAutofit fontScale="77500" lnSpcReduction="20000"/>
          </a:bodyPr>
          <a:lstStyle/>
          <a:p>
            <a:r>
              <a:rPr lang="en-US" sz="3700" dirty="0"/>
              <a:t>H </a:t>
            </a:r>
            <a:r>
              <a:rPr lang="el-GR" sz="3700" dirty="0"/>
              <a:t>απόλυτη εξουσία του βασιλέως</a:t>
            </a:r>
            <a:r>
              <a:rPr lang="en-US" sz="3700" dirty="0"/>
              <a:t> </a:t>
            </a:r>
            <a:r>
              <a:rPr lang="el-GR" sz="3700" dirty="0"/>
              <a:t>διακρίνεται σε: </a:t>
            </a:r>
          </a:p>
          <a:p>
            <a:pPr lvl="1"/>
            <a:r>
              <a:rPr lang="el-GR" sz="3100" dirty="0"/>
              <a:t>Στρατιωτική</a:t>
            </a:r>
          </a:p>
          <a:p>
            <a:pPr lvl="1"/>
            <a:r>
              <a:rPr lang="el-GR" sz="3100" dirty="0"/>
              <a:t>Πολιτική. </a:t>
            </a:r>
          </a:p>
          <a:p>
            <a:r>
              <a:rPr lang="el-GR" sz="3700" dirty="0"/>
              <a:t>Σύμβολα του </a:t>
            </a:r>
            <a:r>
              <a:rPr lang="en-US" sz="3700" dirty="0">
                <a:latin typeface="Calibri" panose="020F0502020204030204" pitchFamily="34" charset="0"/>
              </a:rPr>
              <a:t>imperium</a:t>
            </a:r>
            <a:r>
              <a:rPr lang="el-GR" sz="3700" dirty="0">
                <a:latin typeface="Calibri" panose="020F0502020204030204" pitchFamily="34" charset="0"/>
              </a:rPr>
              <a:t> είναι οι</a:t>
            </a:r>
            <a:r>
              <a:rPr lang="el-GR" sz="3700" dirty="0"/>
              <a:t> δέσμες ράβδων με έναν πέλεκυ.</a:t>
            </a:r>
          </a:p>
          <a:p>
            <a:pPr lvl="1"/>
            <a:r>
              <a:rPr lang="el-GR" sz="3100" dirty="0"/>
              <a:t>Τις μεταφέρουν 12 ραβδούχοι που προπορεύονται του βασιλιά σε κάθε δημόσια εμφάνισή του.</a:t>
            </a:r>
          </a:p>
          <a:p>
            <a:pPr lvl="1"/>
            <a:r>
              <a:rPr lang="el-GR" sz="3100" dirty="0"/>
              <a:t>Εκφράζουν την </a:t>
            </a:r>
            <a:r>
              <a:rPr lang="el-GR" sz="3100" dirty="0">
                <a:solidFill>
                  <a:srgbClr val="FFFF00"/>
                </a:solidFill>
              </a:rPr>
              <a:t>εξουσία καταναγκασμού</a:t>
            </a:r>
            <a:r>
              <a:rPr lang="en-US" sz="3100" dirty="0">
                <a:solidFill>
                  <a:srgbClr val="FFFF00"/>
                </a:solidFill>
              </a:rPr>
              <a:t> </a:t>
            </a:r>
            <a:r>
              <a:rPr lang="el-GR" sz="3100" dirty="0"/>
              <a:t>και την </a:t>
            </a:r>
            <a:r>
              <a:rPr lang="el-GR" sz="3100" dirty="0">
                <a:solidFill>
                  <a:srgbClr val="FFFF00"/>
                </a:solidFill>
              </a:rPr>
              <a:t>απόλυτη ποινική δικαιοδοσία </a:t>
            </a:r>
            <a:r>
              <a:rPr lang="el-GR" sz="3100" dirty="0"/>
              <a:t>που απέκτησε ο βασιλιάς.</a:t>
            </a:r>
          </a:p>
          <a:p>
            <a:r>
              <a:rPr lang="el-GR" sz="3700" dirty="0"/>
              <a:t>Το </a:t>
            </a:r>
            <a:r>
              <a:rPr lang="en-US" sz="3700" dirty="0"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l-GR" sz="3700" dirty="0"/>
              <a:t> αποκτάται από τους θεούς, με τη λήψη των οιωνών.</a:t>
            </a:r>
            <a:endParaRPr lang="en-US" sz="3700" dirty="0"/>
          </a:p>
          <a:p>
            <a:r>
              <a:rPr lang="el-GR" sz="3700" dirty="0"/>
              <a:t>Παρέχεται η (υποχρεωτική) συναίνεση της </a:t>
            </a:r>
            <a:r>
              <a:rPr lang="el-GR" sz="3700" dirty="0" err="1"/>
              <a:t>φρατρικής</a:t>
            </a:r>
            <a:r>
              <a:rPr lang="el-GR" sz="3700" dirty="0"/>
              <a:t> συνέλευσης.</a:t>
            </a:r>
          </a:p>
          <a:p>
            <a:r>
              <a:rPr lang="el-GR" sz="3700" dirty="0"/>
              <a:t>Οι </a:t>
            </a:r>
            <a:r>
              <a:rPr lang="el-GR" sz="3700" dirty="0" err="1"/>
              <a:t>Ετρούσκοι</a:t>
            </a:r>
            <a:r>
              <a:rPr lang="el-GR" sz="3700" dirty="0"/>
              <a:t> βασιλείς κυβερνούν σαν τους Έλληνες τυράννους.</a:t>
            </a:r>
            <a:endParaRPr lang="en-US" sz="3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1AED6-AB6F-48F9-876C-E1ADF8EDA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726" y="582967"/>
            <a:ext cx="1066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04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31504" y="228600"/>
            <a:ext cx="9036496" cy="990600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Μετασχηματισμός της Ρώμης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85926" y="1600200"/>
            <a:ext cx="10688714" cy="5257800"/>
          </a:xfrm>
        </p:spPr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Με τους </a:t>
            </a:r>
            <a:r>
              <a:rPr lang="el-GR" dirty="0" err="1">
                <a:latin typeface="Calibri" pitchFamily="34" charset="0"/>
              </a:rPr>
              <a:t>Ετρούσκους</a:t>
            </a:r>
            <a:r>
              <a:rPr lang="el-GR" dirty="0">
                <a:latin typeface="Calibri" pitchFamily="34" charset="0"/>
              </a:rPr>
              <a:t>, τον 6</a:t>
            </a:r>
            <a:r>
              <a:rPr lang="el-GR" baseline="30000" dirty="0">
                <a:latin typeface="Calibri" pitchFamily="34" charset="0"/>
              </a:rPr>
              <a:t>ο</a:t>
            </a:r>
            <a:r>
              <a:rPr lang="el-GR" dirty="0">
                <a:latin typeface="Calibri" pitchFamily="34" charset="0"/>
              </a:rPr>
              <a:t> αιώνα π.Χ. επέρχονται πολιτικές, οικονομικές και κοινωνικές μεταβολές.</a:t>
            </a:r>
          </a:p>
          <a:p>
            <a:r>
              <a:rPr lang="el-GR" dirty="0">
                <a:latin typeface="Calibri" pitchFamily="34" charset="0"/>
              </a:rPr>
              <a:t>Περιορίστηκε η ελίτ των πατρικίων.</a:t>
            </a:r>
          </a:p>
          <a:p>
            <a:pPr lvl="1"/>
            <a:r>
              <a:rPr lang="el-GR" dirty="0">
                <a:latin typeface="Calibri" pitchFamily="34" charset="0"/>
              </a:rPr>
              <a:t>Έχασαν το προνόμιο να επιλέγουν τον βασιλιά.</a:t>
            </a:r>
          </a:p>
          <a:p>
            <a:pPr lvl="1"/>
            <a:r>
              <a:rPr lang="el-GR" dirty="0">
                <a:latin typeface="Calibri" pitchFamily="34" charset="0"/>
              </a:rPr>
              <a:t>Καταργήθηκε ο θεσμός της μεσοβασιλείας.</a:t>
            </a:r>
          </a:p>
          <a:p>
            <a:r>
              <a:rPr lang="el-GR" dirty="0"/>
              <a:t>Μετασχηματίστηκε η Σύγκλητος:</a:t>
            </a:r>
          </a:p>
          <a:p>
            <a:pPr lvl="1"/>
            <a:r>
              <a:rPr lang="el-GR" dirty="0"/>
              <a:t>Εισάγονται 100 νέα μέλη, μη αριστοκρατικά.</a:t>
            </a:r>
          </a:p>
          <a:p>
            <a:r>
              <a:rPr lang="el-GR" dirty="0"/>
              <a:t>Σχηματίστηκε το σώμα του ρωμαϊκού λαού (</a:t>
            </a:r>
            <a:r>
              <a:rPr lang="en-US" dirty="0" err="1">
                <a:latin typeface="Calibri" pitchFamily="34" charset="0"/>
              </a:rPr>
              <a:t>populus</a:t>
            </a:r>
            <a:r>
              <a:rPr lang="el-GR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romanus</a:t>
            </a:r>
            <a:r>
              <a:rPr lang="en-US" dirty="0">
                <a:latin typeface="Calibri" pitchFamily="34" charset="0"/>
              </a:rPr>
              <a:t>)</a:t>
            </a:r>
            <a:r>
              <a:rPr lang="el-GR" dirty="0">
                <a:latin typeface="Calibri" pitchFamily="34" charset="0"/>
              </a:rPr>
              <a:t>:</a:t>
            </a:r>
            <a:r>
              <a:rPr lang="en-US" dirty="0">
                <a:latin typeface="Calibri" pitchFamily="34" charset="0"/>
              </a:rPr>
              <a:t> </a:t>
            </a:r>
            <a:endParaRPr lang="el-GR" dirty="0">
              <a:latin typeface="Calibri" pitchFamily="34" charset="0"/>
            </a:endParaRPr>
          </a:p>
          <a:p>
            <a:pPr lvl="1"/>
            <a:r>
              <a:rPr lang="en-US" dirty="0"/>
              <a:t>O</a:t>
            </a:r>
            <a:r>
              <a:rPr lang="el-GR" dirty="0"/>
              <a:t>ι πολίτες κατανέμονται σε τιμοκρατικές τάξεις.</a:t>
            </a:r>
            <a:endParaRPr lang="en-US" dirty="0"/>
          </a:p>
          <a:p>
            <a:pPr lvl="1"/>
            <a:r>
              <a:rPr lang="el-GR" dirty="0"/>
              <a:t>Δημιουργείται η </a:t>
            </a:r>
            <a:r>
              <a:rPr lang="el-GR" dirty="0">
                <a:solidFill>
                  <a:srgbClr val="FFFF00"/>
                </a:solidFill>
              </a:rPr>
              <a:t>Λοχίτιδα συνέλευση </a:t>
            </a:r>
            <a:r>
              <a:rPr lang="el-GR" dirty="0">
                <a:latin typeface="Calibri" pitchFamily="34" charset="0"/>
              </a:rPr>
              <a:t>στα πρότυπα της συνέλευσης του στρατού.</a:t>
            </a:r>
          </a:p>
          <a:p>
            <a:r>
              <a:rPr lang="el-GR" dirty="0"/>
              <a:t>Δημιουργήθηκαν οι εδαφικές φυλές.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A285-C354-4999-9468-97616BDE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Η οπλιτική επανάσταση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F6C8B-E4A0-4302-85FB-D31A2FB4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1556792"/>
            <a:ext cx="11386223" cy="5301208"/>
          </a:xfrm>
        </p:spPr>
        <p:txBody>
          <a:bodyPr>
            <a:normAutofit/>
          </a:bodyPr>
          <a:lstStyle/>
          <a:p>
            <a:r>
              <a:rPr lang="el-GR" dirty="0"/>
              <a:t>Η αλλαγή της πολεμικής τεχνικής είχε ως συνέπεια τη συλλογικότητα και την αλληλεγγύη μεταξύ των οπλιτών.</a:t>
            </a:r>
          </a:p>
          <a:p>
            <a:r>
              <a:rPr lang="el-GR" dirty="0"/>
              <a:t>Όχι σχέση πάτρωνα – πελάτη, αλλά μαζική συμμετοχή οπλιτών. Οι οπλίτες ταυτίζονται με τους πολίτες.</a:t>
            </a:r>
          </a:p>
          <a:p>
            <a:r>
              <a:rPr lang="el-GR" dirty="0"/>
              <a:t>Δημιουργήθηκε τιμοκρατικό σύστημα κατανομής των οπλιτών σε </a:t>
            </a:r>
            <a:r>
              <a:rPr lang="el-GR" dirty="0">
                <a:solidFill>
                  <a:srgbClr val="FFFF00"/>
                </a:solidFill>
              </a:rPr>
              <a:t>λόχους</a:t>
            </a:r>
            <a:r>
              <a:rPr lang="el-GR" dirty="0"/>
              <a:t> (ανάλογα με την περιουσία).</a:t>
            </a:r>
          </a:p>
          <a:p>
            <a:pPr lvl="1"/>
            <a:r>
              <a:rPr lang="el-GR" dirty="0"/>
              <a:t>Το πεζικό διαιρέθηκε σε 60 λόχους των 100 μάχιμων ανδρών και 60 λόχους εφέδρων άνω των 45 ετών.</a:t>
            </a:r>
          </a:p>
          <a:p>
            <a:pPr lvl="1"/>
            <a:r>
              <a:rPr lang="el-GR" dirty="0"/>
              <a:t>Το ιππικό απαρτίστηκε από 6 λόχους αριστοκρατών.</a:t>
            </a:r>
          </a:p>
          <a:p>
            <a:pPr lvl="1"/>
            <a:r>
              <a:rPr lang="el-GR" dirty="0"/>
              <a:t>Εκτός τάξεως μάχονταν όσοι δεν είχαν τη δυνατότητα να προμηθευτούν οπλισμό.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03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E0DAB0-AB57-4CC2-B462-8CAFCB900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01"/>
          <a:stretch/>
        </p:blipFill>
        <p:spPr>
          <a:xfrm>
            <a:off x="6995795" y="3429000"/>
            <a:ext cx="4560502" cy="3108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2D917-D6BA-4128-B03E-9044BFD7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0364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δημιουργία της </a:t>
            </a:r>
            <a:r>
              <a:rPr lang="el-GR" dirty="0" err="1">
                <a:solidFill>
                  <a:srgbClr val="FFFF00"/>
                </a:solidFill>
              </a:rPr>
              <a:t>λοχίτιδας</a:t>
            </a:r>
            <a:r>
              <a:rPr lang="el-GR" dirty="0">
                <a:solidFill>
                  <a:srgbClr val="FFFF00"/>
                </a:solidFill>
              </a:rPr>
              <a:t> συνέλευσης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6F4A4-D9D3-4960-90B0-ACB01E48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600200"/>
            <a:ext cx="10955044" cy="4781128"/>
          </a:xfrm>
        </p:spPr>
        <p:txBody>
          <a:bodyPr>
            <a:normAutofit/>
          </a:bodyPr>
          <a:lstStyle/>
          <a:p>
            <a:r>
              <a:rPr lang="el-GR" dirty="0"/>
              <a:t>Στο στρατό, οι οπλίτες συναθροίζονταν σε συνέλευση κατά λόχους.</a:t>
            </a:r>
          </a:p>
          <a:p>
            <a:r>
              <a:rPr lang="el-GR" dirty="0"/>
              <a:t>Επιδοκίμαζαν δια βοής τις στρατιωτικές αποφάσεις του βασιλιά.</a:t>
            </a:r>
          </a:p>
          <a:p>
            <a:r>
              <a:rPr lang="el-GR" dirty="0"/>
              <a:t>Η λοχίτιδα συνέλευση από στρατιωτική μετασχηματίστηκε σε πολιτική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Απαρτιζόταν από τους ίδιους </a:t>
            </a:r>
          </a:p>
          <a:p>
            <a:pPr marL="0" indent="0">
              <a:buNone/>
            </a:pPr>
            <a:r>
              <a:rPr lang="el-GR" dirty="0"/>
              <a:t>    ένοπλους πολίτες σε τάξεις.</a:t>
            </a:r>
            <a:endParaRPr lang="en-US" dirty="0"/>
          </a:p>
          <a:p>
            <a:r>
              <a:rPr lang="el-GR" dirty="0" err="1"/>
              <a:t>Συγκαλούνταν</a:t>
            </a:r>
            <a:r>
              <a:rPr lang="el-GR" dirty="0"/>
              <a:t> εκτός της πόλης, </a:t>
            </a:r>
          </a:p>
          <a:p>
            <a:pPr marL="0" indent="0">
              <a:buNone/>
            </a:pPr>
            <a:r>
              <a:rPr lang="el-GR" dirty="0"/>
              <a:t>    στο Πεδίο του Άρεως.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90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032F-8830-4D74-AD24-73CF8E21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28600"/>
            <a:ext cx="892899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Η Ρώμη επί </a:t>
            </a:r>
            <a:r>
              <a:rPr lang="el-GR" dirty="0" err="1">
                <a:solidFill>
                  <a:srgbClr val="FFFF00"/>
                </a:solidFill>
              </a:rPr>
              <a:t>Σερβίου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l-GR" dirty="0" err="1">
                <a:solidFill>
                  <a:srgbClr val="FFFF00"/>
                </a:solidFill>
              </a:rPr>
              <a:t>Τυλλίου</a:t>
            </a:r>
            <a:r>
              <a:rPr lang="el-GR" dirty="0">
                <a:solidFill>
                  <a:srgbClr val="FFFF00"/>
                </a:solidFill>
              </a:rPr>
              <a:t> (6</a:t>
            </a:r>
            <a:r>
              <a:rPr lang="el-GR" baseline="30000" dirty="0">
                <a:solidFill>
                  <a:srgbClr val="FFFF00"/>
                </a:solidFill>
              </a:rPr>
              <a:t>ος</a:t>
            </a:r>
            <a:r>
              <a:rPr lang="el-GR" dirty="0">
                <a:solidFill>
                  <a:srgbClr val="FFFF00"/>
                </a:solidFill>
              </a:rPr>
              <a:t> αι. π.Χ.)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29984-CC28-4D4D-9552-89A7DB7F1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5" y="1556792"/>
            <a:ext cx="11683013" cy="5301208"/>
          </a:xfrm>
        </p:spPr>
        <p:txBody>
          <a:bodyPr>
            <a:normAutofit/>
          </a:bodyPr>
          <a:lstStyle/>
          <a:p>
            <a:r>
              <a:rPr lang="el-GR" dirty="0"/>
              <a:t>Οι μεταρρυθμίσεις του 6</a:t>
            </a:r>
            <a:r>
              <a:rPr lang="el-GR" baseline="30000" dirty="0"/>
              <a:t>ου</a:t>
            </a:r>
            <a:r>
              <a:rPr lang="el-GR" dirty="0"/>
              <a:t> αιώνα αποδίδονται στον βασιλιά Σέρβιο Τύλλιο.</a:t>
            </a:r>
          </a:p>
          <a:p>
            <a:r>
              <a:rPr lang="el-GR" dirty="0"/>
              <a:t>Θυμίζουν το έργο του Σόλωνα στην Αθήνα, λίγο νωρίτερα.</a:t>
            </a:r>
          </a:p>
          <a:p>
            <a:r>
              <a:rPr lang="el-GR" dirty="0"/>
              <a:t>Η διακυβέρνησή του μοιάζει με του Πεισιστράτου.</a:t>
            </a:r>
          </a:p>
          <a:p>
            <a:r>
              <a:rPr lang="el-GR" dirty="0"/>
              <a:t>Ανάπτυξη οικονομίας, εμπορίου – βιοτεχνίας.</a:t>
            </a:r>
          </a:p>
          <a:p>
            <a:r>
              <a:rPr lang="el-GR" dirty="0"/>
              <a:t>Δημιουργία της μέσης τάξης (έμποροι – τεχνίτες).</a:t>
            </a:r>
          </a:p>
          <a:p>
            <a:r>
              <a:rPr lang="el-GR" dirty="0"/>
              <a:t>Αναδασμός της γης.</a:t>
            </a:r>
          </a:p>
          <a:p>
            <a:pPr lvl="1"/>
            <a:r>
              <a:rPr lang="el-GR" dirty="0"/>
              <a:t>Οι πελάτες απέκτησαν την κυριότητα της γης που καλλιεργούσαν ως δουλοπάροικοι.</a:t>
            </a:r>
          </a:p>
          <a:p>
            <a:r>
              <a:rPr lang="el-GR" dirty="0"/>
              <a:t>Δημιουργία στοιχειώδους νομίσματος.</a:t>
            </a:r>
          </a:p>
          <a:p>
            <a:r>
              <a:rPr lang="el-GR" dirty="0"/>
              <a:t>Εμφάνιση του θεσμού της δουλείας.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15F48-1BA9-49F8-A07C-B7FAF099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502" y="2037917"/>
            <a:ext cx="18192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67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1C00-ABB8-4B4C-B10D-A28A39FBD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899"/>
            <a:ext cx="12192000" cy="1139301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δημιουργία των </a:t>
            </a:r>
            <a:r>
              <a:rPr lang="el-GR" i="1" dirty="0">
                <a:solidFill>
                  <a:srgbClr val="FFFF00"/>
                </a:solidFill>
              </a:rPr>
              <a:t>δήμων</a:t>
            </a:r>
            <a:r>
              <a:rPr lang="el-GR" dirty="0"/>
              <a:t> ή εδαφικών φυλών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BE408-698D-46E0-97D5-0DB34E22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600200"/>
            <a:ext cx="9890553" cy="5029200"/>
          </a:xfrm>
        </p:spPr>
        <p:txBody>
          <a:bodyPr>
            <a:normAutofit/>
          </a:bodyPr>
          <a:lstStyle/>
          <a:p>
            <a:r>
              <a:rPr lang="el-GR" dirty="0"/>
              <a:t>Νέος τρόπος κατανομής του πληθυσμού, με βάση τον τόπο κατοικίας και βασική μονάδα τον </a:t>
            </a:r>
            <a:r>
              <a:rPr lang="el-GR" dirty="0">
                <a:solidFill>
                  <a:srgbClr val="FFFF00"/>
                </a:solidFill>
              </a:rPr>
              <a:t>δήμο</a:t>
            </a:r>
            <a:r>
              <a:rPr lang="en-US" dirty="0"/>
              <a:t> </a:t>
            </a:r>
            <a:r>
              <a:rPr lang="el-GR" dirty="0"/>
              <a:t>ή </a:t>
            </a:r>
            <a:r>
              <a:rPr lang="el-GR" dirty="0">
                <a:solidFill>
                  <a:srgbClr val="FFFF00"/>
                </a:solidFill>
              </a:rPr>
              <a:t>εδαφική φυλή</a:t>
            </a:r>
            <a:r>
              <a:rPr lang="en-US" dirty="0">
                <a:solidFill>
                  <a:srgbClr val="FFFF00"/>
                </a:solidFill>
              </a:rPr>
              <a:t>.</a:t>
            </a:r>
            <a:endParaRPr lang="el-GR" dirty="0">
              <a:solidFill>
                <a:srgbClr val="FFFF00"/>
              </a:solidFill>
            </a:endParaRPr>
          </a:p>
          <a:p>
            <a:pPr lvl="1"/>
            <a:r>
              <a:rPr lang="el-GR" dirty="0"/>
              <a:t>Η μεταρρύθμιση αποδίδεται στον </a:t>
            </a:r>
            <a:r>
              <a:rPr lang="el-GR" dirty="0" err="1"/>
              <a:t>Σέρβιο</a:t>
            </a:r>
            <a:r>
              <a:rPr lang="el-GR" dirty="0"/>
              <a:t> </a:t>
            </a:r>
            <a:r>
              <a:rPr lang="el-GR" dirty="0" err="1"/>
              <a:t>Τύλλιο</a:t>
            </a:r>
            <a:r>
              <a:rPr lang="el-GR" dirty="0"/>
              <a:t>.</a:t>
            </a:r>
          </a:p>
          <a:p>
            <a:r>
              <a:rPr lang="el-GR" dirty="0"/>
              <a:t>Το άστυ διαιρέθηκε σε </a:t>
            </a:r>
            <a:r>
              <a:rPr lang="el-GR" dirty="0">
                <a:solidFill>
                  <a:srgbClr val="FFFF00"/>
                </a:solidFill>
              </a:rPr>
              <a:t>4 αστικούς δήμους </a:t>
            </a:r>
            <a:r>
              <a:rPr lang="el-GR" dirty="0"/>
              <a:t>ή εδαφικές φυλές.</a:t>
            </a:r>
          </a:p>
          <a:p>
            <a:pPr lvl="1"/>
            <a:r>
              <a:rPr lang="el-GR" dirty="0"/>
              <a:t>Στους αστικούς δήμους ανήκαν έμποροι, τεχνίτες και ακτήμονες.</a:t>
            </a:r>
          </a:p>
          <a:p>
            <a:r>
              <a:rPr lang="el-GR" dirty="0"/>
              <a:t>Η ύπαιθρος διαιρέθηκε σε </a:t>
            </a:r>
            <a:r>
              <a:rPr lang="el-GR" dirty="0">
                <a:solidFill>
                  <a:srgbClr val="FFFF00"/>
                </a:solidFill>
              </a:rPr>
              <a:t>10 αγροτικούς δήμους.</a:t>
            </a:r>
          </a:p>
          <a:p>
            <a:r>
              <a:rPr lang="el-GR" dirty="0"/>
              <a:t>Ισχυροποιήθηκε η έννοια του πολίτη</a:t>
            </a:r>
          </a:p>
          <a:p>
            <a:pPr lvl="1"/>
            <a:r>
              <a:rPr lang="el-GR" dirty="0"/>
              <a:t>Οι πολίτες συνδέθηκαν με τον τόπο κατοικίας τους.</a:t>
            </a:r>
          </a:p>
          <a:p>
            <a:pPr lvl="1"/>
            <a:r>
              <a:rPr lang="el-GR" dirty="0"/>
              <a:t>Αποσυνδέθηκαν από την κυριαρχία των γενών.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9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1442-23D8-4186-A9DC-4240ED13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Αποτελέσματα </a:t>
            </a:r>
            <a:r>
              <a:rPr lang="el-GR"/>
              <a:t>της δημιουργίας </a:t>
            </a:r>
            <a:r>
              <a:rPr lang="el-GR" dirty="0"/>
              <a:t>των δήμων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BEC2F-A06B-4BD2-A600-EE0A9AB1B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Αποσαφηνίζεται η έννοια του πολίτη.</a:t>
            </a:r>
          </a:p>
          <a:p>
            <a:r>
              <a:rPr lang="el-GR" dirty="0"/>
              <a:t>Οι πολίτες συνδέονται με τον τόπο κατοικίας τους.</a:t>
            </a:r>
          </a:p>
          <a:p>
            <a:r>
              <a:rPr lang="el-GR" dirty="0"/>
              <a:t>Οι πολίτες απομακρύνονται από την κυριαρχία των γενών.</a:t>
            </a:r>
            <a:endParaRPr lang="en-US" dirty="0"/>
          </a:p>
          <a:p>
            <a:r>
              <a:rPr lang="el-GR" dirty="0"/>
              <a:t>Δημιουργούνται οι βάσεις για τη μεταγενέστερη </a:t>
            </a:r>
            <a:r>
              <a:rPr lang="el-GR" dirty="0">
                <a:solidFill>
                  <a:srgbClr val="FFFF00"/>
                </a:solidFill>
              </a:rPr>
              <a:t>φυλέτιδα συνέλευση.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B6221-3EA7-47F4-AD2D-1994D6CBD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4810621"/>
            <a:ext cx="363789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8069" y="228599"/>
            <a:ext cx="10573305" cy="1262849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rgbClr val="00B0F0"/>
                </a:solidFill>
                <a:latin typeface="Calibri" panose="020F0502020204030204" pitchFamily="34" charset="0"/>
              </a:rPr>
              <a:t>Ο κατακερματισμός των εξουσιών του </a:t>
            </a:r>
            <a:r>
              <a:rPr lang="el-GR" sz="4000" i="1" dirty="0" err="1">
                <a:solidFill>
                  <a:srgbClr val="00B0F0"/>
                </a:solidFill>
                <a:latin typeface="Calibri" panose="020F0502020204030204" pitchFamily="34" charset="0"/>
              </a:rPr>
              <a:t>ἄνακτος</a:t>
            </a:r>
            <a:endParaRPr lang="el-GR" b="1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23783" y="2032986"/>
            <a:ext cx="10475650" cy="4420350"/>
          </a:xfrm>
        </p:spPr>
        <p:txBody>
          <a:bodyPr>
            <a:normAutofit/>
          </a:bodyPr>
          <a:lstStyle/>
          <a:p>
            <a:r>
              <a:rPr lang="el-GR" dirty="0"/>
              <a:t>Στην περίοδο των σκοτεινών χρόνων, η θέση του βασιλέως διεκδικείται και από άλλα πρόσωπα που έχουν αποκτήσει δύναμη.</a:t>
            </a:r>
          </a:p>
          <a:p>
            <a:r>
              <a:rPr lang="el-GR" dirty="0"/>
              <a:t> Πρόκειται για τοπικούς αρχηγούς, που στηρίζουν τις αξιώσεις τους στην </a:t>
            </a:r>
            <a:r>
              <a:rPr lang="el-GR" dirty="0">
                <a:solidFill>
                  <a:srgbClr val="00B0F0"/>
                </a:solidFill>
              </a:rPr>
              <a:t>ευγενική καταγωγή </a:t>
            </a:r>
            <a:r>
              <a:rPr lang="el-GR" dirty="0"/>
              <a:t>και τον </a:t>
            </a:r>
            <a:r>
              <a:rPr lang="el-GR" dirty="0">
                <a:solidFill>
                  <a:srgbClr val="00B0F0"/>
                </a:solidFill>
              </a:rPr>
              <a:t>πλούτο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/>
              <a:t>που διαθέτουν.</a:t>
            </a:r>
          </a:p>
          <a:p>
            <a:r>
              <a:rPr lang="el-GR" dirty="0"/>
              <a:t>Τελικά η απόλυτη εξουσία του </a:t>
            </a:r>
            <a:r>
              <a:rPr lang="el-GR" i="1" dirty="0" err="1">
                <a:solidFill>
                  <a:srgbClr val="00B0F0"/>
                </a:solidFill>
              </a:rPr>
              <a:t>ἄνακτα</a:t>
            </a:r>
            <a:r>
              <a:rPr lang="el-GR" i="1" dirty="0">
                <a:solidFill>
                  <a:srgbClr val="0070C0"/>
                </a:solidFill>
              </a:rPr>
              <a:t> </a:t>
            </a:r>
            <a:r>
              <a:rPr lang="el-GR" dirty="0"/>
              <a:t>κατακερματίζεται και διαιρείται μεταξύ πολλών τοπικών αρχηγών που ονομάζονται </a:t>
            </a:r>
            <a:r>
              <a:rPr lang="el-GR" i="1" dirty="0" err="1">
                <a:solidFill>
                  <a:srgbClr val="00B0F0"/>
                </a:solidFill>
              </a:rPr>
              <a:t>βασιλεῖς</a:t>
            </a:r>
            <a:r>
              <a:rPr lang="el-GR" dirty="0">
                <a:solidFill>
                  <a:srgbClr val="00B0F0"/>
                </a:solidFill>
              </a:rPr>
              <a:t>.</a:t>
            </a:r>
          </a:p>
          <a:p>
            <a:pPr lvl="1" algn="just"/>
            <a:r>
              <a:rPr lang="el-GR" dirty="0"/>
              <a:t>Στην </a:t>
            </a:r>
            <a:r>
              <a:rPr lang="el-GR" dirty="0">
                <a:solidFill>
                  <a:srgbClr val="00B0F0"/>
                </a:solidFill>
              </a:rPr>
              <a:t>Ιλιάδα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/>
              <a:t>βλέπουμε τη συνύπαρξη του </a:t>
            </a:r>
            <a:r>
              <a:rPr lang="el-GR" i="1" dirty="0">
                <a:solidFill>
                  <a:srgbClr val="00B0F0"/>
                </a:solidFill>
              </a:rPr>
              <a:t>ἄνακτα</a:t>
            </a:r>
            <a:r>
              <a:rPr lang="el-GR" i="1" dirty="0">
                <a:solidFill>
                  <a:srgbClr val="0070C0"/>
                </a:solidFill>
              </a:rPr>
              <a:t> </a:t>
            </a:r>
            <a:r>
              <a:rPr lang="el-GR" dirty="0"/>
              <a:t>(Αγαμέμνων) με τους τοπικούς </a:t>
            </a:r>
            <a:r>
              <a:rPr lang="el-GR" i="1" dirty="0"/>
              <a:t>βασιλεῖς</a:t>
            </a:r>
            <a:r>
              <a:rPr lang="el-GR" dirty="0"/>
              <a:t> (Οδυσσέας, Μενέλαος κλπ.)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853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B0F0"/>
                </a:solidFill>
                <a:latin typeface="+mn-lt"/>
              </a:rPr>
              <a:t>Ο ομηρικός βασιλεύς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84" y="1628800"/>
            <a:ext cx="11638626" cy="52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/>
              <a:t>Στην ομηρική κοινωνία οι τοπικοί βασιλείς είναι </a:t>
            </a:r>
            <a:r>
              <a:rPr lang="el-GR" dirty="0">
                <a:solidFill>
                  <a:srgbClr val="00B0F0"/>
                </a:solidFill>
              </a:rPr>
              <a:t>ισόβιοι</a:t>
            </a:r>
            <a:r>
              <a:rPr lang="el-GR" dirty="0"/>
              <a:t> και συνήθως </a:t>
            </a:r>
            <a:r>
              <a:rPr lang="el-GR" dirty="0">
                <a:solidFill>
                  <a:srgbClr val="00B0F0"/>
                </a:solidFill>
              </a:rPr>
              <a:t>κληρονομικοί.</a:t>
            </a:r>
          </a:p>
          <a:p>
            <a:pPr>
              <a:spcBef>
                <a:spcPts val="0"/>
              </a:spcBef>
            </a:pPr>
            <a:r>
              <a:rPr lang="el-GR" dirty="0"/>
              <a:t>Η βασιλική εξουσία προέρχεται από τους θεούς (στα έπη ο </a:t>
            </a:r>
            <a:r>
              <a:rPr lang="el-GR" i="1" dirty="0"/>
              <a:t>βασιλεύς </a:t>
            </a:r>
            <a:r>
              <a:rPr lang="el-GR" dirty="0"/>
              <a:t>ονομάζεται </a:t>
            </a:r>
            <a:r>
              <a:rPr lang="el-GR" i="1" dirty="0" err="1"/>
              <a:t>διοτραφής</a:t>
            </a:r>
            <a:r>
              <a:rPr lang="el-GR" dirty="0"/>
              <a:t>).</a:t>
            </a:r>
          </a:p>
          <a:p>
            <a:pPr lvl="1">
              <a:spcBef>
                <a:spcPts val="0"/>
              </a:spcBef>
            </a:pPr>
            <a:r>
              <a:rPr lang="el-GR" dirty="0"/>
              <a:t>Ο βασιλεύς ήταν υποχρεωμένος να ασκεί τη βασιλική εξουσία με τρόπο που να μην προσβάλλει τους θεούς, να συμβαδίζει με τη θέλησή τους και να εξασφαλίζει τη συναίνεσή τους. </a:t>
            </a:r>
          </a:p>
          <a:p>
            <a:pPr>
              <a:spcBef>
                <a:spcPts val="0"/>
              </a:spcBef>
            </a:pPr>
            <a:r>
              <a:rPr lang="el-GR" dirty="0"/>
              <a:t>Δύο είναι οι βασικές λειτουργίες του βασιλέως:</a:t>
            </a:r>
          </a:p>
          <a:p>
            <a:pPr lvl="1">
              <a:spcBef>
                <a:spcPts val="0"/>
              </a:spcBef>
            </a:pPr>
            <a:r>
              <a:rPr lang="el-GR" dirty="0"/>
              <a:t>Η ηγεσία του στρατού στον πόλεμο</a:t>
            </a:r>
          </a:p>
          <a:p>
            <a:pPr lvl="1">
              <a:spcBef>
                <a:spcPts val="0"/>
              </a:spcBef>
            </a:pPr>
            <a:r>
              <a:rPr lang="el-GR" dirty="0"/>
              <a:t>Η απονομή της δικαιοσύνης</a:t>
            </a:r>
          </a:p>
          <a:p>
            <a:pPr lvl="2">
              <a:spcBef>
                <a:spcPts val="0"/>
              </a:spcBef>
            </a:pPr>
            <a:r>
              <a:rPr lang="el-GR" sz="2400" dirty="0"/>
              <a:t>Ως δικαστής ο βασιλιάς λειτουργεί με βάση τη </a:t>
            </a:r>
            <a:r>
              <a:rPr lang="el-GR" sz="2400" i="1" dirty="0">
                <a:solidFill>
                  <a:srgbClr val="00B0F0"/>
                </a:solidFill>
              </a:rPr>
              <a:t>δίκη</a:t>
            </a:r>
            <a:r>
              <a:rPr lang="el-GR" sz="2400" dirty="0">
                <a:solidFill>
                  <a:srgbClr val="0070C0"/>
                </a:solidFill>
              </a:rPr>
              <a:t> </a:t>
            </a:r>
            <a:r>
              <a:rPr lang="el-GR" sz="2400" dirty="0"/>
              <a:t>(το ανώτερο ιδεώδες της δικαιοσύνης) και εφαρμόζει τις </a:t>
            </a:r>
            <a:r>
              <a:rPr lang="el-GR" sz="2400" i="1" dirty="0" err="1">
                <a:solidFill>
                  <a:srgbClr val="00B0F0"/>
                </a:solidFill>
              </a:rPr>
              <a:t>θέμιστες</a:t>
            </a:r>
            <a:r>
              <a:rPr lang="el-GR" sz="2400" i="1" dirty="0"/>
              <a:t> </a:t>
            </a:r>
            <a:r>
              <a:rPr lang="el-GR" sz="2400" dirty="0"/>
              <a:t>(κανόνες δικαίου οι οποίοι παγιώθηκαν λόγω της μακροχρόνιας πρακτικής ή προήλθαν από προηγούμενες δικαστικές αποφάσεις ή πηγάζουν από το κοινό περί δικαίου αίσθημα).</a:t>
            </a:r>
          </a:p>
        </p:txBody>
      </p:sp>
    </p:spTree>
    <p:extLst>
      <p:ext uri="{BB962C8B-B14F-4D97-AF65-F5344CB8AC3E}">
        <p14:creationId xmlns:p14="http://schemas.microsoft.com/office/powerpoint/2010/main" val="303677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Η ανάδυση της αριστοκρατίας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49" y="1828800"/>
            <a:ext cx="10431263" cy="4624536"/>
          </a:xfrm>
        </p:spPr>
        <p:txBody>
          <a:bodyPr>
            <a:normAutofit/>
          </a:bodyPr>
          <a:lstStyle/>
          <a:p>
            <a:r>
              <a:rPr lang="el-GR" dirty="0"/>
              <a:t>Οι αριστοκράτες είναι μια ομάδα πλούσιων γαιοκτημόνων, που επικαλούνται ευγενική καταγωγή (από θεούς ή ήρωες).</a:t>
            </a:r>
          </a:p>
          <a:p>
            <a:r>
              <a:rPr lang="el-GR" dirty="0"/>
              <a:t>Σχηματίζουν ένα </a:t>
            </a:r>
            <a:r>
              <a:rPr lang="el-GR" dirty="0">
                <a:solidFill>
                  <a:srgbClr val="00B0F0"/>
                </a:solidFill>
              </a:rPr>
              <a:t>συμβούλιο</a:t>
            </a:r>
            <a:r>
              <a:rPr lang="el-GR" dirty="0"/>
              <a:t> που εκφράζει γνώμη στον βασιλέα.</a:t>
            </a:r>
          </a:p>
          <a:p>
            <a:pPr lvl="1"/>
            <a:r>
              <a:rPr lang="el-GR" dirty="0"/>
              <a:t>Ονομάζεται συμβούλιο των </a:t>
            </a:r>
            <a:r>
              <a:rPr lang="el-GR" dirty="0">
                <a:solidFill>
                  <a:srgbClr val="00B0F0"/>
                </a:solidFill>
              </a:rPr>
              <a:t>γερόντων.</a:t>
            </a:r>
          </a:p>
          <a:p>
            <a:pPr lvl="1"/>
            <a:r>
              <a:rPr lang="el-GR" dirty="0"/>
              <a:t>Δεν πρόκειται απαραίτητα για πρεσβύτερους, αλλά για τους αρχηγούς των πλούσιων αριστοκρατικών οίκων.</a:t>
            </a:r>
          </a:p>
          <a:p>
            <a:r>
              <a:rPr lang="el-GR" dirty="0"/>
              <a:t>Ο βασιλιάς οφείλει να τους εισακούει στη λήψη των αποφάσεων.</a:t>
            </a:r>
          </a:p>
        </p:txBody>
      </p:sp>
    </p:spTree>
    <p:extLst>
      <p:ext uri="{BB962C8B-B14F-4D97-AF65-F5344CB8AC3E}">
        <p14:creationId xmlns:p14="http://schemas.microsoft.com/office/powerpoint/2010/main" val="188822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9BD2-CC07-4988-A75D-B717F674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64815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00B0F0"/>
                </a:solidFill>
              </a:rPr>
              <a:t>Η συμμετοχή του αριστοκρατικού συμβουλίου στη δικαστική εξουσία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20F7-970B-4319-8E6A-82DD2CD1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600200"/>
            <a:ext cx="11176986" cy="5257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l-GR" dirty="0"/>
              <a:t>Η συμμετοχή του συμβουλίου των γερόντων στο </a:t>
            </a:r>
            <a:r>
              <a:rPr lang="el-GR" dirty="0" err="1"/>
              <a:t>δικάζειν</a:t>
            </a:r>
            <a:r>
              <a:rPr lang="el-GR" dirty="0"/>
              <a:t> απεικονίζεται σε μια σκηνή της </a:t>
            </a:r>
            <a:r>
              <a:rPr lang="el-GR" i="1" dirty="0" err="1"/>
              <a:t>Ιλιάδας</a:t>
            </a:r>
            <a:r>
              <a:rPr lang="el-GR" dirty="0"/>
              <a:t> όπου περιγράφεται η διακόσμηση της ασπίδας του Αχιλλέα.</a:t>
            </a:r>
          </a:p>
          <a:p>
            <a:pPr>
              <a:spcBef>
                <a:spcPts val="0"/>
              </a:spcBef>
            </a:pPr>
            <a:r>
              <a:rPr lang="el-GR" dirty="0"/>
              <a:t>Η ασπίδα του Αχιλλέα απεικονίζει δύο στιγμιότυπα:</a:t>
            </a:r>
          </a:p>
          <a:p>
            <a:pPr lvl="1">
              <a:spcBef>
                <a:spcPts val="0"/>
              </a:spcBef>
            </a:pPr>
            <a:r>
              <a:rPr lang="el-GR" dirty="0"/>
              <a:t>Τον εορτασμό ενός γάμου </a:t>
            </a:r>
          </a:p>
          <a:p>
            <a:pPr lvl="1">
              <a:spcBef>
                <a:spcPts val="0"/>
              </a:spcBef>
            </a:pPr>
            <a:r>
              <a:rPr lang="el-GR" dirty="0"/>
              <a:t>Την διαμάχη δύο ανδρών, η οποία καταλήγει ενώπιον του συμβουλίου των γερόντων. </a:t>
            </a:r>
          </a:p>
          <a:p>
            <a:pPr>
              <a:spcBef>
                <a:spcPts val="0"/>
              </a:spcBef>
            </a:pPr>
            <a:r>
              <a:rPr lang="el-GR" dirty="0"/>
              <a:t>Θέμα της διαμάχης είναι αν καταβλήθηκε ή όχι η νόμιμη αποζημίωση από τον δράστη ακούσιου φόνου προς τους συγγενείς του θύματος.</a:t>
            </a:r>
          </a:p>
          <a:p>
            <a:pPr>
              <a:spcBef>
                <a:spcPts val="0"/>
              </a:spcBef>
            </a:pPr>
            <a:r>
              <a:rPr lang="el-GR" dirty="0"/>
              <a:t>Ο δράστης ισχυρίζεται ότι κατέβαλε την αποζημίωση, ενώ ο άλλος αρνείται ότι την έλαβε. </a:t>
            </a:r>
          </a:p>
          <a:p>
            <a:pPr>
              <a:spcBef>
                <a:spcPts val="0"/>
              </a:spcBef>
            </a:pPr>
            <a:r>
              <a:rPr lang="el-GR" dirty="0"/>
              <a:t>Στο συμβούλιο, οι γέροντες εκφράζουν ένας </a:t>
            </a:r>
            <a:r>
              <a:rPr lang="el-GR" dirty="0" err="1"/>
              <a:t>ένας</a:t>
            </a:r>
            <a:r>
              <a:rPr lang="el-GR" dirty="0"/>
              <a:t> την άποψη τους επί του θέματος, ενώ αρμόδιος για την κρίση της υπόθεσης είναι ο δικαστής (ο </a:t>
            </a:r>
            <a:r>
              <a:rPr lang="el-GR" i="1" dirty="0" err="1">
                <a:solidFill>
                  <a:srgbClr val="00B0F0"/>
                </a:solidFill>
              </a:rPr>
              <a:t>ἴστωρ</a:t>
            </a:r>
            <a:r>
              <a:rPr lang="el-GR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0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B0F0"/>
                </a:solidFill>
              </a:rPr>
              <a:t>Ο λαός</a:t>
            </a:r>
            <a:r>
              <a:rPr lang="en-US" dirty="0">
                <a:solidFill>
                  <a:srgbClr val="00B0F0"/>
                </a:solidFill>
              </a:rPr>
              <a:t> (</a:t>
            </a:r>
            <a:r>
              <a:rPr lang="el-GR" i="1" dirty="0" err="1">
                <a:solidFill>
                  <a:srgbClr val="00B0F0"/>
                </a:solidFill>
              </a:rPr>
              <a:t>δῆμος</a:t>
            </a:r>
            <a:r>
              <a:rPr lang="el-GR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42" y="1722268"/>
            <a:ext cx="10194538" cy="5019100"/>
          </a:xfrm>
        </p:spPr>
        <p:txBody>
          <a:bodyPr>
            <a:normAutofit/>
          </a:bodyPr>
          <a:lstStyle/>
          <a:p>
            <a:r>
              <a:rPr lang="el-GR" dirty="0"/>
              <a:t>Αποτελείται από </a:t>
            </a:r>
            <a:r>
              <a:rPr lang="el-GR" dirty="0">
                <a:solidFill>
                  <a:srgbClr val="00B0F0"/>
                </a:solidFill>
              </a:rPr>
              <a:t>ελεύθερους </a:t>
            </a:r>
            <a:r>
              <a:rPr lang="el-GR" dirty="0"/>
              <a:t>ανθρώπους χωρίς περιουσία, που δεν ανήκουν στους σπουδαίους οίκους. Πρόκειται για:</a:t>
            </a:r>
          </a:p>
          <a:p>
            <a:pPr lvl="1"/>
            <a:r>
              <a:rPr lang="el-GR" dirty="0"/>
              <a:t>Μικροϊδιοκτήτες γης (αγρότες, κτηνοτρόφους), που απασχολούνταν στους οίκους των ευγενών. </a:t>
            </a:r>
          </a:p>
          <a:p>
            <a:pPr lvl="1"/>
            <a:r>
              <a:rPr lang="el-GR" dirty="0"/>
              <a:t>Τεχνίτες </a:t>
            </a:r>
            <a:r>
              <a:rPr lang="el-GR" dirty="0">
                <a:solidFill>
                  <a:srgbClr val="00B0F0"/>
                </a:solidFill>
              </a:rPr>
              <a:t>(</a:t>
            </a:r>
            <a:r>
              <a:rPr lang="el-GR" i="1" dirty="0">
                <a:solidFill>
                  <a:srgbClr val="00B0F0"/>
                </a:solidFill>
              </a:rPr>
              <a:t>δημιουργοί</a:t>
            </a:r>
            <a:r>
              <a:rPr lang="el-GR" dirty="0">
                <a:solidFill>
                  <a:srgbClr val="00B0F0"/>
                </a:solidFill>
              </a:rPr>
              <a:t>) </a:t>
            </a:r>
            <a:r>
              <a:rPr lang="el-GR" dirty="0"/>
              <a:t>με εξειδικευμένες γνώσεις σε κάποια τέχνη, που παρείχαν τις υπηρεσίες τους στους αριστοκρατικούς οίκους.</a:t>
            </a:r>
          </a:p>
          <a:p>
            <a:pPr lvl="1"/>
            <a:r>
              <a:rPr lang="el-GR" i="1" dirty="0"/>
              <a:t> Α</a:t>
            </a:r>
            <a:r>
              <a:rPr lang="el-GR" dirty="0"/>
              <a:t>κτήμονες</a:t>
            </a:r>
            <a:r>
              <a:rPr lang="el-GR" i="1" dirty="0"/>
              <a:t> </a:t>
            </a:r>
            <a:r>
              <a:rPr lang="el-GR" i="1" dirty="0">
                <a:solidFill>
                  <a:srgbClr val="00B0F0"/>
                </a:solidFill>
              </a:rPr>
              <a:t>(θήτες) </a:t>
            </a:r>
            <a:r>
              <a:rPr lang="el-GR" dirty="0"/>
              <a:t>που παρείχαν ευκαιριακά εργασία στους οίκους των ευγενών. </a:t>
            </a:r>
          </a:p>
          <a:p>
            <a:r>
              <a:rPr lang="el-GR" dirty="0"/>
              <a:t>Ο </a:t>
            </a:r>
            <a:r>
              <a:rPr lang="el-GR" i="1" dirty="0" err="1"/>
              <a:t>δῆμος</a:t>
            </a:r>
            <a:r>
              <a:rPr lang="el-GR" dirty="0"/>
              <a:t> αποτελεί την </a:t>
            </a:r>
            <a:r>
              <a:rPr lang="el-GR" dirty="0">
                <a:solidFill>
                  <a:srgbClr val="00B0F0"/>
                </a:solidFill>
              </a:rPr>
              <a:t>πλειοψηφία </a:t>
            </a:r>
            <a:r>
              <a:rPr lang="el-GR" dirty="0"/>
              <a:t>του πληθυσμού.</a:t>
            </a:r>
          </a:p>
        </p:txBody>
      </p:sp>
    </p:spTree>
    <p:extLst>
      <p:ext uri="{BB962C8B-B14F-4D97-AF65-F5344CB8AC3E}">
        <p14:creationId xmlns:p14="http://schemas.microsoft.com/office/powerpoint/2010/main" val="407389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3159</Words>
  <Application>Microsoft Office PowerPoint</Application>
  <PresentationFormat>Widescreen</PresentationFormat>
  <Paragraphs>298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Palatino Linotype</vt:lpstr>
      <vt:lpstr>Office Theme</vt:lpstr>
      <vt:lpstr>Μοναρχία Από τον Αγαμέμνονα στον Σέρβιο Τύλλιο</vt:lpstr>
      <vt:lpstr>Η ομηρική κοινωνία</vt:lpstr>
      <vt:lpstr>Ποια εποχή περιγράφουν τα Ομηρικά έπη;</vt:lpstr>
      <vt:lpstr>Το πολίτευμα της Μυκηναϊκής εποχής</vt:lpstr>
      <vt:lpstr>Ο κατακερματισμός των εξουσιών του ἄνακτος</vt:lpstr>
      <vt:lpstr>Ο ομηρικός βασιλεύς</vt:lpstr>
      <vt:lpstr>Η ανάδυση της αριστοκρατίας</vt:lpstr>
      <vt:lpstr>Η συμμετοχή του αριστοκρατικού συμβουλίου στη δικαστική εξουσία</vt:lpstr>
      <vt:lpstr>Ο λαός (δῆμος)</vt:lpstr>
      <vt:lpstr>Ο ρόλος του δήμου στη λήψη των αποφάσεων</vt:lpstr>
      <vt:lpstr>Ο οίκος</vt:lpstr>
      <vt:lpstr> Σημασία του οίκου </vt:lpstr>
      <vt:lpstr>Η δημιουργία των πόλεων</vt:lpstr>
      <vt:lpstr>Η γέννηση της πόλεως (8ος αι. π.Χ.) </vt:lpstr>
      <vt:lpstr>Ο σχηματισμός των αρχαϊκών πόλεων</vt:lpstr>
      <vt:lpstr>Τα συστατικά στοιχεία της πόλεως</vt:lpstr>
      <vt:lpstr>Σχηματισμός της έννοιας του πολίτη</vt:lpstr>
      <vt:lpstr>Οι συνθήκες του 8ου και 7ου αιώνα π.Χ.</vt:lpstr>
      <vt:lpstr>Η ρωμαϊκή βασιλεία   </vt:lpstr>
      <vt:lpstr>Οι περίοδοι του ρωμαϊκού πολιτεύματος</vt:lpstr>
      <vt:lpstr>  Η λατινική βασιλεία     753 – 620 π.Χ. </vt:lpstr>
      <vt:lpstr>Οι απαρχές της Ρώμης</vt:lpstr>
      <vt:lpstr>Η αρχαϊκή Ρώμη</vt:lpstr>
      <vt:lpstr>Η οργάνωση σε γένη</vt:lpstr>
      <vt:lpstr>Ο αρχηγός του γένους</vt:lpstr>
      <vt:lpstr>Η γέννηση της αριστοκρατίας των γενών</vt:lpstr>
      <vt:lpstr>Ο δεσμός της πατρωνίας</vt:lpstr>
      <vt:lpstr>Η Ομοσπονδία των γενών (8ος αι. π.Χ.)</vt:lpstr>
      <vt:lpstr>Ο βασιλεύς (rex)</vt:lpstr>
      <vt:lpstr>Βασιλική εξουσία και σύγκλητος</vt:lpstr>
      <vt:lpstr>Εξασφάλιση θεϊκής συναίνεσης</vt:lpstr>
      <vt:lpstr>Η διαίρεση σε φυλές και φράτρες</vt:lpstr>
      <vt:lpstr>Η φρατρική συνέλευση</vt:lpstr>
      <vt:lpstr>Ενίσχυση της αριστοκρατίας</vt:lpstr>
      <vt:lpstr> Η ετρουσκική βασιλεία     620 -509 π.Χ.  </vt:lpstr>
      <vt:lpstr>Η ίδρυση της πόλεως από τους Ετρούσκους</vt:lpstr>
      <vt:lpstr>Νομική οριοθέτηση της πόλεως</vt:lpstr>
      <vt:lpstr>Εντός και εκτός του pomerium</vt:lpstr>
      <vt:lpstr>Αλλαγή της μορφής της βασιλείας</vt:lpstr>
      <vt:lpstr>Έννοια του imperium</vt:lpstr>
      <vt:lpstr>Μετασχηματισμός της Ρώμης </vt:lpstr>
      <vt:lpstr>Η οπλιτική επανάσταση</vt:lpstr>
      <vt:lpstr>Η δημιουργία της λοχίτιδας συνέλευσης</vt:lpstr>
      <vt:lpstr>Η Ρώμη επί Σερβίου Τυλλίου (6ος αι. π.Χ.)</vt:lpstr>
      <vt:lpstr>Η δημιουργία των δήμων ή εδαφικών φυλών</vt:lpstr>
      <vt:lpstr>Αποτελέσματα της δημιουργίας των δήμων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Μοναρχία Από τη μυκηναϊκή στην ελληνιστική εποχή</dc:title>
  <dc:creator>Youni Maria</dc:creator>
  <cp:lastModifiedBy>Maria Giouni</cp:lastModifiedBy>
  <cp:revision>11</cp:revision>
  <dcterms:created xsi:type="dcterms:W3CDTF">2023-03-01T12:06:59Z</dcterms:created>
  <dcterms:modified xsi:type="dcterms:W3CDTF">2026-03-19T14:48:03Z</dcterms:modified>
</cp:coreProperties>
</file>