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1404" y="-9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02-05-23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02-05-23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02-05-23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02-05-23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02-05-23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02-05-23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02-05-23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02-05-23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02-05-23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02-05-23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02-05-23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02-05-23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Autofit/>
          </a:bodyPr>
          <a:lstStyle/>
          <a:p>
            <a:r>
              <a:rPr lang="el-GR" sz="4200" b="1" dirty="0" smtClean="0">
                <a:latin typeface="Times New Roman" panose="02020603050405020304" pitchFamily="18" charset="0"/>
                <a:cs typeface="Times New Roman" panose="02020603050405020304" pitchFamily="18" charset="0"/>
              </a:rPr>
              <a:t>Σύγχρονες Προσεγγίσεις στην Παιδική Λογοτεχνία και Εκπαιδευτική Πράξη</a:t>
            </a:r>
            <a:endParaRPr lang="en-US" sz="4200" b="1" dirty="0">
              <a:latin typeface="Times New Roman" panose="02020603050405020304" pitchFamily="18" charset="0"/>
              <a:cs typeface="Times New Roman" panose="02020603050405020304" pitchFamily="18" charset="0"/>
            </a:endParaRPr>
          </a:p>
        </p:txBody>
      </p:sp>
      <p:sp>
        <p:nvSpPr>
          <p:cNvPr id="3" name="Subtitle 2"/>
          <p:cNvSpPr>
            <a:spLocks noGrp="1"/>
          </p:cNvSpPr>
          <p:nvPr>
            <p:ph type="subTitle" idx="1"/>
          </p:nvPr>
        </p:nvSpPr>
        <p:spPr>
          <a:xfrm>
            <a:off x="1371600" y="4800600"/>
            <a:ext cx="6400800" cy="1295400"/>
          </a:xfrm>
        </p:spPr>
        <p:txBody>
          <a:bodyPr/>
          <a:lstStyle/>
          <a:p>
            <a:r>
              <a:rPr lang="el-GR" dirty="0" smtClean="0">
                <a:latin typeface="Times New Roman" panose="02020603050405020304" pitchFamily="18" charset="0"/>
                <a:cs typeface="Times New Roman" panose="02020603050405020304" pitchFamily="18" charset="0"/>
              </a:rPr>
              <a:t>Καρανικολάου Θεοπούλα </a:t>
            </a:r>
          </a:p>
          <a:p>
            <a:r>
              <a:rPr lang="el-GR" dirty="0" smtClean="0">
                <a:latin typeface="Times New Roman" panose="02020603050405020304" pitchFamily="18" charset="0"/>
                <a:cs typeface="Times New Roman" panose="02020603050405020304" pitchFamily="18" charset="0"/>
              </a:rPr>
              <a:t>Διδάκτωρ Δ.Π.Θ.</a:t>
            </a: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60990186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68362"/>
          </a:xfrm>
        </p:spPr>
        <p:txBody>
          <a:bodyPr>
            <a:normAutofit/>
          </a:bodyPr>
          <a:lstStyle/>
          <a:p>
            <a:r>
              <a:rPr lang="el-GR" sz="3200" dirty="0" smtClean="0"/>
              <a:t>Η έννοια της εστίασης </a:t>
            </a:r>
            <a:endParaRPr lang="en-US" sz="3200" dirty="0"/>
          </a:p>
        </p:txBody>
      </p:sp>
      <p:sp>
        <p:nvSpPr>
          <p:cNvPr id="3" name="Content Placeholder 2"/>
          <p:cNvSpPr>
            <a:spLocks noGrp="1"/>
          </p:cNvSpPr>
          <p:nvPr>
            <p:ph idx="1"/>
          </p:nvPr>
        </p:nvSpPr>
        <p:spPr>
          <a:xfrm>
            <a:off x="457200" y="1143000"/>
            <a:ext cx="8229600" cy="4983163"/>
          </a:xfrm>
        </p:spPr>
        <p:txBody>
          <a:bodyPr>
            <a:normAutofit fontScale="92500"/>
          </a:bodyPr>
          <a:lstStyle/>
          <a:p>
            <a:r>
              <a:rPr lang="el-GR" sz="2400" dirty="0" smtClean="0"/>
              <a:t>Η έννοια της εστίασης διαμορφώθηκε, καθώς αναλύοντας κείμενα προκύπτει η ανάγκη διάκρισης μεταξύ αυτού που βλέπει και αυτού που μιλάει </a:t>
            </a:r>
          </a:p>
          <a:p>
            <a:r>
              <a:rPr lang="el-GR" sz="2400" dirty="0" smtClean="0"/>
              <a:t>Δηλαδή το άτομο το οποίο μεταφέρει τα γεγονότα, τον αφηγητή (</a:t>
            </a:r>
            <a:r>
              <a:rPr lang="en-US" sz="2400" dirty="0" smtClean="0"/>
              <a:t>narrator) </a:t>
            </a:r>
            <a:r>
              <a:rPr lang="el-GR" sz="2400" dirty="0" smtClean="0"/>
              <a:t>και εκείνον μέσα από τον οποίο θωρούνται (</a:t>
            </a:r>
            <a:r>
              <a:rPr lang="en-US" sz="2400" dirty="0" err="1" smtClean="0"/>
              <a:t>focalizer</a:t>
            </a:r>
            <a:r>
              <a:rPr lang="en-US" sz="2400" dirty="0" smtClean="0"/>
              <a:t>)</a:t>
            </a:r>
          </a:p>
          <a:p>
            <a:r>
              <a:rPr lang="el-GR" sz="2400" dirty="0" smtClean="0"/>
              <a:t>Ο </a:t>
            </a:r>
            <a:r>
              <a:rPr lang="en-US" sz="2400" dirty="0" smtClean="0"/>
              <a:t>Gerald </a:t>
            </a:r>
            <a:r>
              <a:rPr lang="en-US" sz="2400" dirty="0" err="1" smtClean="0"/>
              <a:t>Genette</a:t>
            </a:r>
            <a:r>
              <a:rPr lang="en-US" sz="2400" dirty="0" smtClean="0"/>
              <a:t> </a:t>
            </a:r>
            <a:r>
              <a:rPr lang="el-GR" sz="2400" dirty="0" smtClean="0"/>
              <a:t>υπήρξε ο πρώτος που χρησιμοποίησε την έννοια της εστίασης θέλοντας να διαχωρίσει τον όρο από τις οπτικές </a:t>
            </a:r>
            <a:r>
              <a:rPr lang="el-GR" sz="2400" dirty="0" err="1" smtClean="0"/>
              <a:t>συνυποδηλώσεις</a:t>
            </a:r>
            <a:r>
              <a:rPr lang="el-GR" sz="2400" dirty="0" smtClean="0"/>
              <a:t> των προηγούμενων προσεγγίσεων (οπτική και οπτική γωνία)</a:t>
            </a:r>
          </a:p>
          <a:p>
            <a:r>
              <a:rPr lang="el-GR" sz="2400" dirty="0" smtClean="0"/>
              <a:t>Η έννοια της εστίασης δεν αφορά μόνο το κείμενο αλλά και την εικονογράφηση </a:t>
            </a:r>
          </a:p>
          <a:p>
            <a:r>
              <a:rPr lang="el-GR" sz="2400" dirty="0" smtClean="0"/>
              <a:t>Η εικόνα δεν παίζει μόνο αισθητικό ρόλο αλλά αποτελεί και ένα σημαντικό αφηγηματικό μέσο  </a:t>
            </a:r>
            <a:endParaRPr lang="el-GR" sz="2400" dirty="0"/>
          </a:p>
        </p:txBody>
      </p:sp>
    </p:spTree>
    <p:extLst>
      <p:ext uri="{BB962C8B-B14F-4D97-AF65-F5344CB8AC3E}">
        <p14:creationId xmlns:p14="http://schemas.microsoft.com/office/powerpoint/2010/main" val="249560553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normAutofit/>
          </a:bodyPr>
          <a:lstStyle/>
          <a:p>
            <a:r>
              <a:rPr lang="el-GR" sz="2400" dirty="0" smtClean="0"/>
              <a:t>Έτσι η εστίαση αφορά περισσότερο το ποιος είναι αυτός που «βλέπει» τα όσα διαδραματίζονται σε μία ιστορία, τόσο στο κείμενο όσο και στην εικόνα </a:t>
            </a:r>
          </a:p>
          <a:p>
            <a:r>
              <a:rPr lang="el-GR" sz="2400" dirty="0" smtClean="0"/>
              <a:t>Αντίθετα η οπτική γωνία αφορά περισσότερο την γωνία λήψης μίας εικόνας, δηλαδή το σημείο από το οποίο «κινηματογραφείται» μια σκηνή </a:t>
            </a:r>
          </a:p>
          <a:p>
            <a:r>
              <a:rPr lang="el-GR" sz="2400" dirty="0" smtClean="0"/>
              <a:t>Αναφορικά με το «ποιος βλέπει» τα τεκταινόμενα μιας ιστορίας, δηλαδή μέσα από ποιανού τα μάτια μαθαίνουμε τι γίνεται, ο </a:t>
            </a:r>
            <a:r>
              <a:rPr lang="en-US" sz="2400" dirty="0" err="1" smtClean="0"/>
              <a:t>Genette</a:t>
            </a:r>
            <a:r>
              <a:rPr lang="en-US" sz="2400" dirty="0" smtClean="0"/>
              <a:t> </a:t>
            </a:r>
            <a:r>
              <a:rPr lang="el-GR" sz="2400" dirty="0" smtClean="0"/>
              <a:t>ορίζει τρία βασικά είδη εστίασης: την μηδενική εστίαση, την εσωτερική και την εξωτερική εστίαση</a:t>
            </a:r>
          </a:p>
          <a:p>
            <a:r>
              <a:rPr lang="el-GR" sz="2400" dirty="0" smtClean="0"/>
              <a:t>Από τις παραπάνω κατηγορίες προκύπτουν και ορισμένες υποκατηγορίες </a:t>
            </a:r>
          </a:p>
        </p:txBody>
      </p:sp>
    </p:spTree>
    <p:extLst>
      <p:ext uri="{BB962C8B-B14F-4D97-AF65-F5344CB8AC3E}">
        <p14:creationId xmlns:p14="http://schemas.microsoft.com/office/powerpoint/2010/main" val="131583994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440363"/>
          </a:xfrm>
        </p:spPr>
        <p:txBody>
          <a:bodyPr>
            <a:normAutofit fontScale="92500"/>
          </a:bodyPr>
          <a:lstStyle/>
          <a:p>
            <a:pPr marL="0" indent="0" algn="ctr">
              <a:buNone/>
            </a:pPr>
            <a:r>
              <a:rPr lang="el-GR" sz="2400" b="1" dirty="0" smtClean="0"/>
              <a:t>Μηδενική εστίαση</a:t>
            </a:r>
          </a:p>
          <a:p>
            <a:r>
              <a:rPr lang="el-GR" sz="2400" dirty="0" smtClean="0"/>
              <a:t>Μηδενική εστίαση έχουμε όταν ο αφηγητής είναι παντογνώστης, όταν δηλαδή γνωρίζει περισσότερα από τους ήρωες και μπορεί να έχει γνώση τι συμβαίνει παντού, λειτουργεί δηλαδή σαν θεός-αφηγητής</a:t>
            </a:r>
          </a:p>
          <a:p>
            <a:r>
              <a:rPr lang="el-GR" sz="2400" dirty="0" smtClean="0"/>
              <a:t>Ο αφηγητής εδώ δεν ξέρει μόνο όλα όσα γίνονται αλλά μπορεί παράλληλα να γνωρίζει και τους ήρωες καλύτερα από τους ίδιους. Γνωρίζει τα συναισθήματά τους, τις σκέψεις, τις επιθυμίες και όλα όσα δεν φανερώνουν </a:t>
            </a:r>
            <a:endParaRPr lang="el-GR" sz="2400" dirty="0"/>
          </a:p>
          <a:p>
            <a:r>
              <a:rPr lang="el-GR" sz="2400" dirty="0" smtClean="0"/>
              <a:t>Αυτή η αφήγηση είναι μη – εστιασμένη (αφηγητής &gt; χαρακτήρα)</a:t>
            </a:r>
          </a:p>
          <a:p>
            <a:r>
              <a:rPr lang="el-GR" sz="2400" dirty="0" smtClean="0"/>
              <a:t>Η πλειοψηφία των κλασικών παραμυθιών παρουσιάζονται στον αναγνώστη με μηδενική εστίαση τόσο στο κείμενο όσο και στην εικονογράφησή τους. </a:t>
            </a:r>
            <a:r>
              <a:rPr lang="el-GR" sz="2400" dirty="0"/>
              <a:t>Έ</a:t>
            </a:r>
            <a:r>
              <a:rPr lang="el-GR" sz="2400" dirty="0" smtClean="0"/>
              <a:t>χουν δηλαδή έναν αφηγητή ο οποίος γνωρίζει τα πάντα και είναι σίγουρος για όλα όσα έχουν συμβεί </a:t>
            </a:r>
          </a:p>
          <a:p>
            <a:endParaRPr lang="el-GR" sz="2400" dirty="0" smtClean="0"/>
          </a:p>
          <a:p>
            <a:endParaRPr lang="en-US" sz="2400" dirty="0"/>
          </a:p>
        </p:txBody>
      </p:sp>
    </p:spTree>
    <p:extLst>
      <p:ext uri="{BB962C8B-B14F-4D97-AF65-F5344CB8AC3E}">
        <p14:creationId xmlns:p14="http://schemas.microsoft.com/office/powerpoint/2010/main" val="72496262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791200"/>
          </a:xfrm>
        </p:spPr>
        <p:txBody>
          <a:bodyPr>
            <a:normAutofit fontScale="92500" lnSpcReduction="20000"/>
          </a:bodyPr>
          <a:lstStyle/>
          <a:p>
            <a:pPr marL="0" indent="0" algn="ctr">
              <a:buNone/>
            </a:pPr>
            <a:r>
              <a:rPr lang="el-GR" sz="2400" b="1" dirty="0" smtClean="0"/>
              <a:t>Εσωτερική εστίαση</a:t>
            </a:r>
          </a:p>
          <a:p>
            <a:r>
              <a:rPr lang="el-GR" sz="2400" dirty="0" smtClean="0"/>
              <a:t>Κατά την εσωτερική εστίαση ο αφηγητής διηγείται τα τεκταινόμενα μέσα από τα μάτια κάποιου ήρωα (ή κάποιων ηρώων) </a:t>
            </a:r>
          </a:p>
          <a:p>
            <a:r>
              <a:rPr lang="el-GR" sz="2400" dirty="0" smtClean="0"/>
              <a:t>Έτσι τα όσα περιγράφει συμφωνούν με τα όσα βλέπει και βιώνει ο ήρωας, γεγονός που αποτυπώνεται τόσο στο κείμενο όσο και στην εικονογράφηση (συνήθως ο ήρωας αυτός βρίσκεται στο κέντρο της εικόνας) </a:t>
            </a:r>
          </a:p>
          <a:p>
            <a:r>
              <a:rPr lang="el-GR" sz="2400" dirty="0" smtClean="0"/>
              <a:t>Αφηγητής = χαρακτήρας </a:t>
            </a:r>
          </a:p>
          <a:p>
            <a:endParaRPr lang="el-GR" sz="2400" dirty="0" smtClean="0"/>
          </a:p>
          <a:p>
            <a:pPr marL="0" indent="0">
              <a:buNone/>
            </a:pPr>
            <a:r>
              <a:rPr lang="el-GR" sz="2400" b="1" dirty="0" smtClean="0"/>
              <a:t>Σταθερή εσωτερική εστίαση </a:t>
            </a:r>
          </a:p>
          <a:p>
            <a:r>
              <a:rPr lang="el-GR" sz="2400" dirty="0" smtClean="0"/>
              <a:t>Αυτή η εστίαση αφορά τις ιστορίες οι οποίες παρουσιάζουν τα γεγονότα μέσα από τα μάτια ενός και μοναδικού χαρακτήρα </a:t>
            </a:r>
          </a:p>
          <a:p>
            <a:r>
              <a:rPr lang="el-GR" sz="2400" dirty="0" smtClean="0"/>
              <a:t>Έτσι δεν μπορεί να περιγραφεί κάτι που συμβαίνει ταυτόχρονα σε δύο </a:t>
            </a:r>
            <a:r>
              <a:rPr lang="el-GR" sz="2400" dirty="0"/>
              <a:t>δ</a:t>
            </a:r>
            <a:r>
              <a:rPr lang="el-GR" sz="2400" dirty="0" smtClean="0"/>
              <a:t>ιαφορετικά μέρη αλλά ούτε και είναι γνωστό τι σκέφτονται οι υπόλοιποι ήρωες </a:t>
            </a:r>
          </a:p>
          <a:p>
            <a:r>
              <a:rPr lang="el-GR" sz="2400" dirty="0" smtClean="0"/>
              <a:t>Οι αφηγήσεις με σταθερή εσωτερική εστίαση συνήθως πραγματοποιούνται σε πρώτο πρόσωπο γεγονός που ευνοεί την ταύτιση του αναγνώστη με τον ήρωα </a:t>
            </a:r>
            <a:endParaRPr lang="en-US" sz="2400" dirty="0"/>
          </a:p>
        </p:txBody>
      </p:sp>
    </p:spTree>
    <p:extLst>
      <p:ext uri="{BB962C8B-B14F-4D97-AF65-F5344CB8AC3E}">
        <p14:creationId xmlns:p14="http://schemas.microsoft.com/office/powerpoint/2010/main" val="286820969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440363"/>
          </a:xfrm>
        </p:spPr>
        <p:txBody>
          <a:bodyPr>
            <a:normAutofit fontScale="92500" lnSpcReduction="20000"/>
          </a:bodyPr>
          <a:lstStyle/>
          <a:p>
            <a:pPr marL="0" indent="0">
              <a:buNone/>
            </a:pPr>
            <a:r>
              <a:rPr lang="el-GR" sz="2400" b="1" dirty="0" smtClean="0"/>
              <a:t>Μεταβλητή εστίαση </a:t>
            </a:r>
          </a:p>
          <a:p>
            <a:r>
              <a:rPr lang="el-GR" sz="2400" dirty="0" smtClean="0"/>
              <a:t>Κατά την μεταβλητή εστίαση τα γεγονότα μπορούν να παρουσιάζονται μέσα από τα μάτια διαφορετικών ηρώων </a:t>
            </a:r>
          </a:p>
          <a:p>
            <a:r>
              <a:rPr lang="el-GR" sz="2400" dirty="0" smtClean="0"/>
              <a:t>Με άλλα λόγια η εστίαση εδώ μετατοπίζεται από τον έναν ήρωα στον άλλο επιτρέποντας στον αναγνώστη να μπαίνει στο μυαλό διαφορετικών χαρακτήρων βλέποντας τα γεγονότα από διαφορετική σκοπιά </a:t>
            </a:r>
          </a:p>
          <a:p>
            <a:endParaRPr lang="el-GR" sz="2400" dirty="0" smtClean="0"/>
          </a:p>
          <a:p>
            <a:pPr marL="0" indent="0">
              <a:buNone/>
            </a:pPr>
            <a:r>
              <a:rPr lang="el-GR" sz="2400" b="1" dirty="0" smtClean="0"/>
              <a:t>Πολλαπλή εσωτερική εστίαση </a:t>
            </a:r>
          </a:p>
          <a:p>
            <a:r>
              <a:rPr lang="el-GR" sz="2400" dirty="0" smtClean="0"/>
              <a:t>Αυτή η κατηγορία εστίασης αφορά τις περιπτώσεις εκείνες όπου ακριβώς τα ίδια γεγονότα θωρούνται μέσα από διαφορετικούς χαρακτήρες </a:t>
            </a:r>
          </a:p>
          <a:p>
            <a:r>
              <a:rPr lang="el-GR" sz="2400" dirty="0" smtClean="0"/>
              <a:t>Έτσι ενώ στη μεταβλητή εστίαση διαφορετικοί ήρωες βλέπουν διαφορετικά πράγματα, στην πολλαπλή οι ήρωες βλέπουν το ίδιο γεγονός και το παρουσιάζουν στον αναγνώστη ο καθένας από την δική του οπτική γωνία. </a:t>
            </a:r>
          </a:p>
          <a:p>
            <a:r>
              <a:rPr lang="el-GR" sz="2400" dirty="0" smtClean="0"/>
              <a:t>Με τον τρόπο αυτό ο αναγνώστης αποκτά μια σφαιρική θέαση των πραγμάτων </a:t>
            </a:r>
            <a:endParaRPr lang="el-GR" sz="2400" dirty="0"/>
          </a:p>
        </p:txBody>
      </p:sp>
    </p:spTree>
    <p:extLst>
      <p:ext uri="{BB962C8B-B14F-4D97-AF65-F5344CB8AC3E}">
        <p14:creationId xmlns:p14="http://schemas.microsoft.com/office/powerpoint/2010/main" val="83046600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440363"/>
          </a:xfrm>
        </p:spPr>
        <p:txBody>
          <a:bodyPr>
            <a:normAutofit fontScale="92500" lnSpcReduction="20000"/>
          </a:bodyPr>
          <a:lstStyle/>
          <a:p>
            <a:pPr marL="0" indent="0" algn="ctr">
              <a:buNone/>
            </a:pPr>
            <a:r>
              <a:rPr lang="el-GR" sz="2400" b="1" dirty="0"/>
              <a:t>Ε</a:t>
            </a:r>
            <a:r>
              <a:rPr lang="el-GR" sz="2400" b="1" dirty="0" smtClean="0"/>
              <a:t>ξωτερική εστίαση </a:t>
            </a:r>
          </a:p>
          <a:p>
            <a:r>
              <a:rPr lang="el-GR" sz="2400" dirty="0" smtClean="0"/>
              <a:t>Κατά την εξωτερική εστίαση οι χαρακτήρες γνωρίζουν περισσότερα από τον αφηγητή και κατ επέκταση τον αναγνώστη </a:t>
            </a:r>
          </a:p>
          <a:p>
            <a:r>
              <a:rPr lang="el-GR" sz="2400" dirty="0" smtClean="0"/>
              <a:t>Αφηγητής &lt; χαρακτήρα </a:t>
            </a:r>
          </a:p>
          <a:p>
            <a:r>
              <a:rPr lang="el-GR" sz="2400" dirty="0" smtClean="0"/>
              <a:t>Στα βιβλία με εξωτερική εστίαση ο αναγνώστης ακολουθεί θα λέγαμε μια αμφίδρομη πορεία, εφόσον μόλις ολοκληρώσει την πρώτη ανάγνωση και του αποκαλυφθεί η έκπληξη του τέλους, επιχειρεί συνήθως μία δεύτερη ματιά στο κείμενο και τις εικόνες βλέποντάς τα αυτή την φορά μέσα από το πρίσμα της γνώσης. Έτσι ξαναβλέπει τα γεγονότα και τους ήρωες, αυτή τη φορά γνωρίζοντας και επαναξιολογεί τις καταστάσεις και τα πρόσωπα μέσα από τα νέα δεδομένα που διαθέτει </a:t>
            </a:r>
          </a:p>
          <a:p>
            <a:endParaRPr lang="el-GR" sz="2400" dirty="0"/>
          </a:p>
          <a:p>
            <a:r>
              <a:rPr lang="el-GR" sz="2400" dirty="0" smtClean="0"/>
              <a:t>Αξίζει να σημειωθεί πως στο παιδικό εικονογραφημένο βιβλίο παρατηρείται ενίοτε η εικονογράφηση να μην συμμερίζεται την εστίαση του κειμένου. </a:t>
            </a:r>
            <a:r>
              <a:rPr lang="el-GR" sz="2400" dirty="0"/>
              <a:t>Έ</a:t>
            </a:r>
            <a:r>
              <a:rPr lang="el-GR" sz="2400" dirty="0" smtClean="0"/>
              <a:t>τσι μπορεί να έχουμε ένα κείμενο με εσωτερική εστίαση ενώ οι εικόνες να υιοθετούν την μηδενική προσδίδοντας μια ειρωνική διάσταση στην συνολική αφήγηση</a:t>
            </a:r>
            <a:endParaRPr lang="en-US" sz="2400" dirty="0"/>
          </a:p>
        </p:txBody>
      </p:sp>
    </p:spTree>
    <p:extLst>
      <p:ext uri="{BB962C8B-B14F-4D97-AF65-F5344CB8AC3E}">
        <p14:creationId xmlns:p14="http://schemas.microsoft.com/office/powerpoint/2010/main" val="309385248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1488</TotalTime>
  <Words>711</Words>
  <Application>Microsoft Office PowerPoint</Application>
  <PresentationFormat>On-screen Show (4:3)</PresentationFormat>
  <Paragraphs>41</Paragraphs>
  <Slides>7</Slides>
  <Notes>0</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Office Theme</vt:lpstr>
      <vt:lpstr>Σύγχρονες Προσεγγίσεις στην Παιδική Λογοτεχνία και Εκπαιδευτική Πράξη</vt:lpstr>
      <vt:lpstr>Η έννοια της εστίασης </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Σύγχρονες Προσεγγίσεις στην Παιδική Λογοτεχνία και Εκπαιδευτική Πράξη</dc:title>
  <dc:creator>asismanidis</dc:creator>
  <cp:lastModifiedBy>asismanidis</cp:lastModifiedBy>
  <cp:revision>12</cp:revision>
  <dcterms:created xsi:type="dcterms:W3CDTF">2006-08-16T00:00:00Z</dcterms:created>
  <dcterms:modified xsi:type="dcterms:W3CDTF">2023-05-03T06:44:33Z</dcterms:modified>
</cp:coreProperties>
</file>