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5" r:id="rId3"/>
    <p:sldId id="266" r:id="rId4"/>
    <p:sldId id="267" r:id="rId5"/>
    <p:sldId id="263" r:id="rId6"/>
    <p:sldId id="257" r:id="rId7"/>
    <p:sldId id="258" r:id="rId8"/>
    <p:sldId id="276" r:id="rId9"/>
    <p:sldId id="278" r:id="rId10"/>
    <p:sldId id="279" r:id="rId11"/>
    <p:sldId id="280" r:id="rId12"/>
    <p:sldId id="281" r:id="rId13"/>
    <p:sldId id="277" r:id="rId14"/>
    <p:sldId id="271" r:id="rId15"/>
    <p:sldId id="283" r:id="rId16"/>
    <p:sldId id="272" r:id="rId17"/>
    <p:sldId id="268" r:id="rId18"/>
    <p:sldId id="260" r:id="rId19"/>
    <p:sldId id="261" r:id="rId20"/>
    <p:sldId id="269" r:id="rId21"/>
    <p:sldId id="270" r:id="rId22"/>
    <p:sldId id="264" r:id="rId23"/>
    <p:sldId id="273" r:id="rId24"/>
    <p:sldId id="274" r:id="rId25"/>
    <p:sldId id="275" r:id="rId26"/>
    <p:sldId id="262" r:id="rId27"/>
    <p:sldId id="282" r:id="rId28"/>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9" d="100"/>
          <a:sy n="109" d="100"/>
        </p:scale>
        <p:origin x="1644"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8" name="Τίτλος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l-GR" smtClean="0"/>
              <a:t>Στυλ κύριου τίτλου</a:t>
            </a:r>
            <a:endParaRPr kumimoji="0" lang="en-US"/>
          </a:p>
        </p:txBody>
      </p:sp>
      <p:sp>
        <p:nvSpPr>
          <p:cNvPr id="28" name="Θέση ημερομηνίας 27"/>
          <p:cNvSpPr>
            <a:spLocks noGrp="1"/>
          </p:cNvSpPr>
          <p:nvPr>
            <p:ph type="dt" sz="half" idx="10"/>
          </p:nvPr>
        </p:nvSpPr>
        <p:spPr/>
        <p:txBody>
          <a:bodyPr/>
          <a:lstStyle/>
          <a:p>
            <a:fld id="{45848F7D-281E-4B3D-8B4E-7D4B74CD3D0C}" type="datetimeFigureOut">
              <a:rPr lang="el-GR" smtClean="0"/>
              <a:t>26/3/2026</a:t>
            </a:fld>
            <a:endParaRPr lang="el-GR"/>
          </a:p>
        </p:txBody>
      </p:sp>
      <p:sp>
        <p:nvSpPr>
          <p:cNvPr id="17" name="Θέση υποσέλιδου 16"/>
          <p:cNvSpPr>
            <a:spLocks noGrp="1"/>
          </p:cNvSpPr>
          <p:nvPr>
            <p:ph type="ftr" sz="quarter" idx="11"/>
          </p:nvPr>
        </p:nvSpPr>
        <p:spPr/>
        <p:txBody>
          <a:bodyPr/>
          <a:lstStyle/>
          <a:p>
            <a:endParaRPr lang="el-GR"/>
          </a:p>
        </p:txBody>
      </p:sp>
      <p:sp>
        <p:nvSpPr>
          <p:cNvPr id="29" name="Θέση αριθμού διαφάνειας 28"/>
          <p:cNvSpPr>
            <a:spLocks noGrp="1"/>
          </p:cNvSpPr>
          <p:nvPr>
            <p:ph type="sldNum" sz="quarter" idx="12"/>
          </p:nvPr>
        </p:nvSpPr>
        <p:spPr/>
        <p:txBody>
          <a:bodyPr/>
          <a:lstStyle/>
          <a:p>
            <a:fld id="{626D7958-A10B-4128-98EC-BB9EB0EBB9DD}" type="slidenum">
              <a:rPr lang="el-GR" smtClean="0"/>
              <a:t>‹#›</a:t>
            </a:fld>
            <a:endParaRPr lang="el-GR"/>
          </a:p>
        </p:txBody>
      </p:sp>
      <p:sp>
        <p:nvSpPr>
          <p:cNvPr id="9" name="Υπότιτλος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Στυλ κύριου υπότιτλου</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kumimoji="0" lang="el-GR" smtClean="0"/>
              <a:t>Στυλ κύριου τίτλου</a:t>
            </a:r>
            <a:endParaRPr kumimoji="0" lang="en-US"/>
          </a:p>
        </p:txBody>
      </p:sp>
      <p:sp>
        <p:nvSpPr>
          <p:cNvPr id="3" name="Θέση κατακόρυφου κειμένου 2"/>
          <p:cNvSpPr>
            <a:spLocks noGrp="1"/>
          </p:cNvSpPr>
          <p:nvPr>
            <p:ph type="body" orient="vert" idx="1"/>
          </p:nvPr>
        </p:nvSpPr>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ημερομηνίας 3"/>
          <p:cNvSpPr>
            <a:spLocks noGrp="1"/>
          </p:cNvSpPr>
          <p:nvPr>
            <p:ph type="dt" sz="half" idx="10"/>
          </p:nvPr>
        </p:nvSpPr>
        <p:spPr/>
        <p:txBody>
          <a:bodyPr/>
          <a:lstStyle/>
          <a:p>
            <a:fld id="{45848F7D-281E-4B3D-8B4E-7D4B74CD3D0C}" type="datetimeFigureOut">
              <a:rPr lang="el-GR" smtClean="0"/>
              <a:t>26/3/2026</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626D7958-A10B-4128-98EC-BB9EB0EBB9DD}" type="slidenum">
              <a:rPr lang="el-GR" smtClean="0"/>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kumimoji="0" lang="el-GR" smtClean="0"/>
              <a:t>Στυλ κύριου τίτλου</a:t>
            </a:r>
            <a:endParaRPr kumimoji="0" lang="en-US"/>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ημερομηνίας 3"/>
          <p:cNvSpPr>
            <a:spLocks noGrp="1"/>
          </p:cNvSpPr>
          <p:nvPr>
            <p:ph type="dt" sz="half" idx="10"/>
          </p:nvPr>
        </p:nvSpPr>
        <p:spPr/>
        <p:txBody>
          <a:bodyPr/>
          <a:lstStyle/>
          <a:p>
            <a:fld id="{45848F7D-281E-4B3D-8B4E-7D4B74CD3D0C}" type="datetimeFigureOut">
              <a:rPr lang="el-GR" smtClean="0"/>
              <a:t>26/3/2026</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626D7958-A10B-4128-98EC-BB9EB0EBB9DD}" type="slidenum">
              <a:rPr lang="el-GR" smtClean="0"/>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kumimoji="0" lang="el-GR" smtClean="0"/>
              <a:t>Στυλ κύριου τίτλου</a:t>
            </a:r>
            <a:endParaRPr kumimoji="0" lang="en-US"/>
          </a:p>
        </p:txBody>
      </p:sp>
      <p:sp>
        <p:nvSpPr>
          <p:cNvPr id="3" name="Θέση περιεχομένου 2"/>
          <p:cNvSpPr>
            <a:spLocks noGrp="1"/>
          </p:cNvSpPr>
          <p:nvPr>
            <p:ph idx="1"/>
          </p:nvPr>
        </p:nvSpPr>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ημερομηνίας 3"/>
          <p:cNvSpPr>
            <a:spLocks noGrp="1"/>
          </p:cNvSpPr>
          <p:nvPr>
            <p:ph type="dt" sz="half" idx="10"/>
          </p:nvPr>
        </p:nvSpPr>
        <p:spPr/>
        <p:txBody>
          <a:bodyPr/>
          <a:lstStyle/>
          <a:p>
            <a:fld id="{45848F7D-281E-4B3D-8B4E-7D4B74CD3D0C}" type="datetimeFigureOut">
              <a:rPr lang="el-GR" smtClean="0"/>
              <a:t>26/3/2026</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626D7958-A10B-4128-98EC-BB9EB0EBB9DD}" type="slidenum">
              <a:rPr lang="el-GR" smtClean="0"/>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3">
        <a:schemeClr val="bg2"/>
      </p:bgRef>
    </p:bg>
    <p:spTree>
      <p:nvGrpSpPr>
        <p:cNvPr id="1" name=""/>
        <p:cNvGrpSpPr/>
        <p:nvPr/>
      </p:nvGrpSpPr>
      <p:grpSpPr>
        <a:xfrm>
          <a:off x="0" y="0"/>
          <a:ext cx="0" cy="0"/>
          <a:chOff x="0" y="0"/>
          <a:chExt cx="0" cy="0"/>
        </a:xfrm>
      </p:grpSpPr>
      <p:sp>
        <p:nvSpPr>
          <p:cNvPr id="2" name="Τίτλος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l-GR" smtClean="0"/>
              <a:t>Στυλ κύριου τίτλου</a:t>
            </a:r>
            <a:endParaRPr kumimoji="0" lang="en-US"/>
          </a:p>
        </p:txBody>
      </p:sp>
      <p:sp>
        <p:nvSpPr>
          <p:cNvPr id="3" name="Θέση κειμένου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Στυλ υποδείγματος κειμένου</a:t>
            </a:r>
          </a:p>
        </p:txBody>
      </p:sp>
      <p:sp>
        <p:nvSpPr>
          <p:cNvPr id="4" name="Θέση ημερομηνίας 3"/>
          <p:cNvSpPr>
            <a:spLocks noGrp="1"/>
          </p:cNvSpPr>
          <p:nvPr>
            <p:ph type="dt" sz="half" idx="10"/>
          </p:nvPr>
        </p:nvSpPr>
        <p:spPr/>
        <p:txBody>
          <a:bodyPr/>
          <a:lstStyle/>
          <a:p>
            <a:fld id="{45848F7D-281E-4B3D-8B4E-7D4B74CD3D0C}" type="datetimeFigureOut">
              <a:rPr lang="el-GR" smtClean="0"/>
              <a:t>26/3/2026</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a:xfrm>
            <a:off x="7924800" y="6416675"/>
            <a:ext cx="762000" cy="365125"/>
          </a:xfrm>
        </p:spPr>
        <p:txBody>
          <a:bodyPr/>
          <a:lstStyle/>
          <a:p>
            <a:fld id="{626D7958-A10B-4128-98EC-BB9EB0EBB9DD}" type="slidenum">
              <a:rPr lang="el-GR" smtClean="0"/>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kumimoji="0" lang="el-GR" smtClean="0"/>
              <a:t>Στυλ κύριου τίτλου</a:t>
            </a:r>
            <a:endParaRPr kumimoji="0" lang="en-US"/>
          </a:p>
        </p:txBody>
      </p:sp>
      <p:sp>
        <p:nvSpPr>
          <p:cNvPr id="3" name="Θέση περιεχομένου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περιεχομένου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Θέση ημερομηνίας 4"/>
          <p:cNvSpPr>
            <a:spLocks noGrp="1"/>
          </p:cNvSpPr>
          <p:nvPr>
            <p:ph type="dt" sz="half" idx="10"/>
          </p:nvPr>
        </p:nvSpPr>
        <p:spPr/>
        <p:txBody>
          <a:bodyPr/>
          <a:lstStyle/>
          <a:p>
            <a:fld id="{45848F7D-281E-4B3D-8B4E-7D4B74CD3D0C}" type="datetimeFigureOut">
              <a:rPr lang="el-GR" smtClean="0"/>
              <a:t>26/3/2026</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626D7958-A10B-4128-98EC-BB9EB0EBB9DD}" type="slidenum">
              <a:rPr lang="el-GR" smtClean="0"/>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8229600" cy="1143000"/>
          </a:xfrm>
        </p:spPr>
        <p:txBody>
          <a:bodyPr anchor="ctr"/>
          <a:lstStyle>
            <a:lvl1pPr>
              <a:defRPr/>
            </a:lvl1pPr>
          </a:lstStyle>
          <a:p>
            <a:r>
              <a:rPr kumimoji="0" lang="el-GR" smtClean="0"/>
              <a:t>Στυλ κύριου τίτλου</a:t>
            </a:r>
            <a:endParaRPr kumimoji="0" lang="en-US"/>
          </a:p>
        </p:txBody>
      </p:sp>
      <p:sp>
        <p:nvSpPr>
          <p:cNvPr id="3" name="Θέση κειμένου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Στυλ υποδείγματος κειμένου</a:t>
            </a:r>
          </a:p>
        </p:txBody>
      </p:sp>
      <p:sp>
        <p:nvSpPr>
          <p:cNvPr id="4" name="Θέση κειμένου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Στυλ υποδείγματος κειμένου</a:t>
            </a:r>
          </a:p>
        </p:txBody>
      </p:sp>
      <p:sp>
        <p:nvSpPr>
          <p:cNvPr id="5" name="Θέση περιεχομένου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Θέση περιεχομένου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Θέση ημερομηνίας 6"/>
          <p:cNvSpPr>
            <a:spLocks noGrp="1"/>
          </p:cNvSpPr>
          <p:nvPr>
            <p:ph type="dt" sz="half" idx="10"/>
          </p:nvPr>
        </p:nvSpPr>
        <p:spPr/>
        <p:txBody>
          <a:bodyPr/>
          <a:lstStyle/>
          <a:p>
            <a:fld id="{45848F7D-281E-4B3D-8B4E-7D4B74CD3D0C}" type="datetimeFigureOut">
              <a:rPr lang="el-GR" smtClean="0"/>
              <a:t>26/3/2026</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626D7958-A10B-4128-98EC-BB9EB0EBB9DD}" type="slidenum">
              <a:rPr lang="el-GR" smtClean="0"/>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kumimoji="0" lang="el-GR" smtClean="0"/>
              <a:t>Στυλ κύριου τίτλου</a:t>
            </a:r>
            <a:endParaRPr kumimoji="0" lang="en-US"/>
          </a:p>
        </p:txBody>
      </p:sp>
      <p:sp>
        <p:nvSpPr>
          <p:cNvPr id="3" name="Θέση ημερομηνίας 2"/>
          <p:cNvSpPr>
            <a:spLocks noGrp="1"/>
          </p:cNvSpPr>
          <p:nvPr>
            <p:ph type="dt" sz="half" idx="10"/>
          </p:nvPr>
        </p:nvSpPr>
        <p:spPr/>
        <p:txBody>
          <a:bodyPr/>
          <a:lstStyle/>
          <a:p>
            <a:fld id="{45848F7D-281E-4B3D-8B4E-7D4B74CD3D0C}" type="datetimeFigureOut">
              <a:rPr lang="el-GR" smtClean="0"/>
              <a:t>26/3/2026</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626D7958-A10B-4128-98EC-BB9EB0EBB9DD}" type="slidenum">
              <a:rPr lang="el-GR" smtClean="0"/>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45848F7D-281E-4B3D-8B4E-7D4B74CD3D0C}" type="datetimeFigureOut">
              <a:rPr lang="el-GR" smtClean="0"/>
              <a:t>26/3/2026</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626D7958-A10B-4128-98EC-BB9EB0EBB9DD}" type="slidenum">
              <a:rPr lang="el-GR" smtClean="0"/>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l-GR" smtClean="0"/>
              <a:t>Στυλ κύριου τίτλου</a:t>
            </a:r>
            <a:endParaRPr kumimoji="0" lang="en-US"/>
          </a:p>
        </p:txBody>
      </p:sp>
      <p:sp>
        <p:nvSpPr>
          <p:cNvPr id="3" name="Θέση κειμένου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l-GR" smtClean="0"/>
              <a:t>Στυλ υποδείγματος κειμένου</a:t>
            </a:r>
          </a:p>
        </p:txBody>
      </p:sp>
      <p:sp>
        <p:nvSpPr>
          <p:cNvPr id="4" name="Θέση περιεχομένου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Θέση ημερομηνίας 4"/>
          <p:cNvSpPr>
            <a:spLocks noGrp="1"/>
          </p:cNvSpPr>
          <p:nvPr>
            <p:ph type="dt" sz="half" idx="10"/>
          </p:nvPr>
        </p:nvSpPr>
        <p:spPr/>
        <p:txBody>
          <a:bodyPr/>
          <a:lstStyle/>
          <a:p>
            <a:fld id="{45848F7D-281E-4B3D-8B4E-7D4B74CD3D0C}" type="datetimeFigureOut">
              <a:rPr lang="el-GR" smtClean="0"/>
              <a:t>26/3/2026</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626D7958-A10B-4128-98EC-BB9EB0EBB9DD}" type="slidenum">
              <a:rPr lang="el-GR" smtClean="0"/>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l-GR" smtClean="0"/>
              <a:t>Στυλ κύριου τίτλου</a:t>
            </a:r>
            <a:endParaRPr kumimoji="0" lang="en-US"/>
          </a:p>
        </p:txBody>
      </p:sp>
      <p:sp>
        <p:nvSpPr>
          <p:cNvPr id="3" name="Θέση εικόνας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l-GR" smtClean="0">
                <a:solidFill>
                  <a:schemeClr val="lt1"/>
                </a:solidFill>
                <a:latin typeface="+mn-lt"/>
                <a:ea typeface="+mn-ea"/>
                <a:cs typeface="+mn-cs"/>
              </a:rPr>
              <a:t>Κάντε κλικ στο εικονίδιο για να προσθέσετε μια εικόνα</a:t>
            </a:r>
            <a:endParaRPr kumimoji="0" lang="en-US" dirty="0">
              <a:solidFill>
                <a:schemeClr val="lt1"/>
              </a:solidFill>
              <a:latin typeface="+mn-lt"/>
              <a:ea typeface="+mn-ea"/>
              <a:cs typeface="+mn-cs"/>
            </a:endParaRPr>
          </a:p>
        </p:txBody>
      </p:sp>
      <p:sp>
        <p:nvSpPr>
          <p:cNvPr id="4" name="Θέση κειμένου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l-GR" smtClean="0"/>
              <a:t>Στυλ υποδείγματος κειμένου</a:t>
            </a:r>
          </a:p>
        </p:txBody>
      </p:sp>
      <p:sp>
        <p:nvSpPr>
          <p:cNvPr id="5" name="Θέση ημερομηνίας 4"/>
          <p:cNvSpPr>
            <a:spLocks noGrp="1"/>
          </p:cNvSpPr>
          <p:nvPr>
            <p:ph type="dt" sz="half" idx="10"/>
          </p:nvPr>
        </p:nvSpPr>
        <p:spPr/>
        <p:txBody>
          <a:bodyPr/>
          <a:lstStyle/>
          <a:p>
            <a:fld id="{45848F7D-281E-4B3D-8B4E-7D4B74CD3D0C}" type="datetimeFigureOut">
              <a:rPr lang="el-GR" smtClean="0"/>
              <a:t>26/3/2026</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626D7958-A10B-4128-98EC-BB9EB0EBB9DD}" type="slidenum">
              <a:rPr lang="el-GR" smtClean="0"/>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Θέση τίτλου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l-GR" smtClean="0"/>
              <a:t>Στυλ κύριου τίτλου</a:t>
            </a:r>
            <a:endParaRPr kumimoji="0" lang="en-US"/>
          </a:p>
        </p:txBody>
      </p:sp>
      <p:sp>
        <p:nvSpPr>
          <p:cNvPr id="13" name="Θέση κειμένου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l-GR" smtClean="0"/>
              <a:t>Στυλ υποδείγματος κειμένου</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4" name="Θέση ημερομηνίας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45848F7D-281E-4B3D-8B4E-7D4B74CD3D0C}" type="datetimeFigureOut">
              <a:rPr lang="el-GR" smtClean="0"/>
              <a:t>26/3/2026</a:t>
            </a:fld>
            <a:endParaRPr lang="el-GR"/>
          </a:p>
        </p:txBody>
      </p:sp>
      <p:sp>
        <p:nvSpPr>
          <p:cNvPr id="3" name="Θέση υποσέλιδου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l-GR"/>
          </a:p>
        </p:txBody>
      </p:sp>
      <p:sp>
        <p:nvSpPr>
          <p:cNvPr id="23" name="Θέση αριθμού διαφάνειας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626D7958-A10B-4128-98EC-BB9EB0EBB9DD}" type="slidenum">
              <a:rPr lang="el-GR" smtClean="0"/>
              <a:t>‹#›</a:t>
            </a:fld>
            <a:endParaRPr lang="el-GR"/>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normAutofit fontScale="90000"/>
          </a:bodyPr>
          <a:lstStyle/>
          <a:p>
            <a:r>
              <a:rPr lang="el-GR" dirty="0" smtClean="0"/>
              <a:t>Το </a:t>
            </a:r>
            <a:r>
              <a:rPr lang="el-GR" dirty="0" err="1" smtClean="0"/>
              <a:t>πλαισιο</a:t>
            </a:r>
            <a:r>
              <a:rPr lang="el-GR" dirty="0" smtClean="0"/>
              <a:t> </a:t>
            </a:r>
            <a:r>
              <a:rPr lang="el-GR" dirty="0" err="1" smtClean="0"/>
              <a:t>εφαρμογησ</a:t>
            </a:r>
            <a:r>
              <a:rPr lang="el-GR" dirty="0" smtClean="0"/>
              <a:t> των </a:t>
            </a:r>
            <a:r>
              <a:rPr lang="el-GR" dirty="0" err="1" smtClean="0"/>
              <a:t>αρθρων</a:t>
            </a:r>
            <a:r>
              <a:rPr lang="el-GR" dirty="0" smtClean="0"/>
              <a:t> 101 και 102 </a:t>
            </a:r>
            <a:r>
              <a:rPr lang="el-GR" dirty="0" err="1" smtClean="0"/>
              <a:t>σλεε</a:t>
            </a:r>
            <a:endParaRPr lang="el-GR" dirty="0"/>
          </a:p>
        </p:txBody>
      </p:sp>
      <p:sp>
        <p:nvSpPr>
          <p:cNvPr id="3" name="Υπότιτλος 2"/>
          <p:cNvSpPr>
            <a:spLocks noGrp="1"/>
          </p:cNvSpPr>
          <p:nvPr>
            <p:ph type="subTitle" idx="1"/>
          </p:nvPr>
        </p:nvSpPr>
        <p:spPr/>
        <p:txBody>
          <a:bodyPr>
            <a:normAutofit fontScale="92500"/>
          </a:bodyPr>
          <a:lstStyle/>
          <a:p>
            <a:r>
              <a:rPr lang="el-GR" sz="3200" dirty="0" smtClean="0"/>
              <a:t>Από τον κανονισμό 17/62 στον 1/2003</a:t>
            </a:r>
          </a:p>
          <a:p>
            <a:endParaRPr lang="el-GR" sz="3200" dirty="0"/>
          </a:p>
          <a:p>
            <a:pPr algn="r"/>
            <a:r>
              <a:rPr lang="el-GR" sz="3200" i="1" dirty="0" smtClean="0"/>
              <a:t>Δρ Δημήτριος </a:t>
            </a:r>
            <a:r>
              <a:rPr lang="el-GR" sz="3200" i="1" dirty="0" err="1" smtClean="0"/>
              <a:t>Βουγιούκας</a:t>
            </a:r>
            <a:endParaRPr lang="el-GR" sz="3200" i="1" dirty="0"/>
          </a:p>
        </p:txBody>
      </p:sp>
    </p:spTree>
    <p:extLst>
      <p:ext uri="{BB962C8B-B14F-4D97-AF65-F5344CB8AC3E}">
        <p14:creationId xmlns:p14="http://schemas.microsoft.com/office/powerpoint/2010/main" val="311403629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Επηρεασμός εμπορίου </a:t>
            </a:r>
            <a:endParaRPr lang="el-GR" dirty="0"/>
          </a:p>
        </p:txBody>
      </p:sp>
      <p:sp>
        <p:nvSpPr>
          <p:cNvPr id="3" name="Θέση περιεχομένου 2"/>
          <p:cNvSpPr>
            <a:spLocks noGrp="1"/>
          </p:cNvSpPr>
          <p:nvPr>
            <p:ph idx="1"/>
          </p:nvPr>
        </p:nvSpPr>
        <p:spPr/>
        <p:txBody>
          <a:bodyPr>
            <a:normAutofit fontScale="77500" lnSpcReduction="20000"/>
          </a:bodyPr>
          <a:lstStyle/>
          <a:p>
            <a:r>
              <a:rPr lang="el-GR" dirty="0" smtClean="0"/>
              <a:t>Όσον </a:t>
            </a:r>
            <a:r>
              <a:rPr lang="el-GR" dirty="0"/>
              <a:t>αφορά την έννοια του εμπορίου η Επιτροπή διευκρινίζει ότι αυτή δεν περιορίζεται στις παραδοσιακές ανταλλαγές προϊόντων και υπηρεσιών αλλά καλύπτει κάθε είδους οικονομική δραστηριότητα, όπως η </a:t>
            </a:r>
            <a:r>
              <a:rPr lang="el-GR" dirty="0" smtClean="0"/>
              <a:t>εγκατάσταση</a:t>
            </a:r>
          </a:p>
          <a:p>
            <a:r>
              <a:rPr lang="el-GR" dirty="0"/>
              <a:t>Επηρεασμός σημαίνει διατάραξη της ομαλής διεξαγωγής των εμπορικών ροών μεταξύ των κρατών </a:t>
            </a:r>
            <a:r>
              <a:rPr lang="el-GR" dirty="0" smtClean="0"/>
              <a:t>μελών</a:t>
            </a:r>
          </a:p>
          <a:p>
            <a:r>
              <a:rPr lang="el-GR" dirty="0"/>
              <a:t>μία συμφωνία ή πρακτική που καλύπτουν </a:t>
            </a:r>
            <a:r>
              <a:rPr lang="el-GR" dirty="0" smtClean="0"/>
              <a:t>ή </a:t>
            </a:r>
            <a:r>
              <a:rPr lang="el-GR" dirty="0"/>
              <a:t>εφαρμόζονται σε περισσότερα του ενός κράτη μέλη δύνανται να επηρεάσουν το εμπόριο μεταξύ κρατών μελών. Δεν είναι όμως απαραίτητο η υπό εξέταση συμφωνία ή πρακτική να διεξάγεται σε περισσότερα από ένα κράτη </a:t>
            </a:r>
            <a:r>
              <a:rPr lang="el-GR" dirty="0" smtClean="0"/>
              <a:t>μέλη</a:t>
            </a:r>
          </a:p>
          <a:p>
            <a:r>
              <a:rPr lang="el-GR" dirty="0"/>
              <a:t>Μία συμφωνία μεταξύ επιχειρήσεων του ίδιου κράτους μέλους που έχει ως αντικείμενο τη στεγανοποίηση της εθνικής αγοράς και τον αποκλεισμό από αυτήν επιχειρήσεων που προέρχονται από άλλα κράτη μέλη είναι προφανές ότι καλύπτει το διασυνοριακό στοιχείο</a:t>
            </a:r>
          </a:p>
        </p:txBody>
      </p:sp>
    </p:spTree>
    <p:extLst>
      <p:ext uri="{BB962C8B-B14F-4D97-AF65-F5344CB8AC3E}">
        <p14:creationId xmlns:p14="http://schemas.microsoft.com/office/powerpoint/2010/main" val="26432253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Επηρεασμός εμπορίου</a:t>
            </a:r>
            <a:endParaRPr lang="el-GR" dirty="0"/>
          </a:p>
        </p:txBody>
      </p:sp>
      <p:sp>
        <p:nvSpPr>
          <p:cNvPr id="3" name="Θέση περιεχομένου 2"/>
          <p:cNvSpPr>
            <a:spLocks noGrp="1"/>
          </p:cNvSpPr>
          <p:nvPr>
            <p:ph idx="1"/>
          </p:nvPr>
        </p:nvSpPr>
        <p:spPr/>
        <p:txBody>
          <a:bodyPr>
            <a:normAutofit lnSpcReduction="10000"/>
          </a:bodyPr>
          <a:lstStyle/>
          <a:p>
            <a:r>
              <a:rPr lang="el-GR" dirty="0"/>
              <a:t>Στην υπόθεση </a:t>
            </a:r>
            <a:r>
              <a:rPr lang="el-GR" dirty="0" err="1"/>
              <a:t>Pronuptia</a:t>
            </a:r>
            <a:r>
              <a:rPr lang="el-GR" dirty="0"/>
              <a:t> (Απόφαση του Δικαστηρίου της 28ης Ιανουαρίου 1986 στην υπόθεση 161/84, Συλλογή 1986, σελ. 353, σκέψη 24) το Δικαστήριο έκρινε ότι ρήτρες σχετικά με τον καταμερισμό αγοράς μεταξύ παραχωρητή και </a:t>
            </a:r>
            <a:r>
              <a:rPr lang="el-GR" dirty="0" err="1"/>
              <a:t>παραχωρησιούχων</a:t>
            </a:r>
            <a:r>
              <a:rPr lang="el-GR" dirty="0"/>
              <a:t> ή μεταξύ </a:t>
            </a:r>
            <a:r>
              <a:rPr lang="el-GR" dirty="0" err="1"/>
              <a:t>παραχωρησιούχων</a:t>
            </a:r>
            <a:r>
              <a:rPr lang="el-GR" dirty="0"/>
              <a:t>, οι οποίες περιλαμβάνονται σε συμβάσεις παραχωρήσεως εκμεταλλεύσεως διανομής και οι οποίες παρεμποδίζουν </a:t>
            </a:r>
            <a:r>
              <a:rPr lang="el-GR" dirty="0" err="1"/>
              <a:t>παραχωρησιούχους</a:t>
            </a:r>
            <a:r>
              <a:rPr lang="el-GR" dirty="0"/>
              <a:t> να εγκατασταθούν σε άλλο κράτος μέλος, είναι ικανές να επηρεάσουν το εμπόριο μεταξύ κρατών μελών.</a:t>
            </a:r>
          </a:p>
        </p:txBody>
      </p:sp>
    </p:spTree>
    <p:extLst>
      <p:ext uri="{BB962C8B-B14F-4D97-AF65-F5344CB8AC3E}">
        <p14:creationId xmlns:p14="http://schemas.microsoft.com/office/powerpoint/2010/main" val="31179203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Αισθητός επηρεασμός</a:t>
            </a:r>
            <a:endParaRPr lang="el-GR" dirty="0"/>
          </a:p>
        </p:txBody>
      </p:sp>
      <p:sp>
        <p:nvSpPr>
          <p:cNvPr id="3" name="Θέση περιεχομένου 2"/>
          <p:cNvSpPr>
            <a:spLocks noGrp="1"/>
          </p:cNvSpPr>
          <p:nvPr>
            <p:ph idx="1"/>
          </p:nvPr>
        </p:nvSpPr>
        <p:spPr/>
        <p:txBody>
          <a:bodyPr>
            <a:normAutofit fontScale="85000" lnSpcReduction="20000"/>
          </a:bodyPr>
          <a:lstStyle/>
          <a:p>
            <a:r>
              <a:rPr lang="el-GR" dirty="0" smtClean="0"/>
              <a:t>Δεν </a:t>
            </a:r>
            <a:r>
              <a:rPr lang="el-GR" dirty="0"/>
              <a:t>είναι αρκετό να αποδειχθεί επηρεασμός του </a:t>
            </a:r>
            <a:r>
              <a:rPr lang="el-GR" dirty="0" err="1"/>
              <a:t>διενωσιακού</a:t>
            </a:r>
            <a:r>
              <a:rPr lang="el-GR" dirty="0"/>
              <a:t> εμπορίου, θα πρέπει επιπροσθέτως αυτός να είναι «αισθητός». </a:t>
            </a:r>
            <a:endParaRPr lang="el-GR" dirty="0" smtClean="0"/>
          </a:p>
          <a:p>
            <a:r>
              <a:rPr lang="el-GR" dirty="0"/>
              <a:t>Το τελευταίο αυτό στοιχείο συνδέεται κυρίως με τη θέση και την ισχύ στη σχετική αγορά των εμπλεκόμενων </a:t>
            </a:r>
            <a:r>
              <a:rPr lang="el-GR" dirty="0" smtClean="0"/>
              <a:t>επιχειρήσεων</a:t>
            </a:r>
          </a:p>
          <a:p>
            <a:r>
              <a:rPr lang="el-GR" dirty="0"/>
              <a:t>Καθιερώθηκαν </a:t>
            </a:r>
            <a:r>
              <a:rPr lang="el-GR" dirty="0" smtClean="0"/>
              <a:t>κριτήρια για </a:t>
            </a:r>
            <a:r>
              <a:rPr lang="el-GR" dirty="0"/>
              <a:t>το τι δεν αποτελεί «αισθητό επηρεασμό του εμπορίου». </a:t>
            </a:r>
            <a:endParaRPr lang="el-GR" dirty="0" smtClean="0"/>
          </a:p>
          <a:p>
            <a:r>
              <a:rPr lang="el-GR" dirty="0"/>
              <a:t>Θα πρέπει τα μερίδια των εμπλεκόμενων μερών να μην ξεπερνούν το 5% σε οποιαδήποτε σχετική αγορά της Ένωσης </a:t>
            </a:r>
            <a:endParaRPr lang="el-GR" dirty="0" smtClean="0"/>
          </a:p>
          <a:p>
            <a:r>
              <a:rPr lang="el-GR" dirty="0" smtClean="0"/>
              <a:t>Για </a:t>
            </a:r>
            <a:r>
              <a:rPr lang="el-GR" dirty="0"/>
              <a:t>τις οριζόντιες συμφωνίες ο συνολικός κύκλος εργασιών στα σχετικά προϊόντα των ενδιαφερόμενων επιχειρήσεων να μην ξεπερνά τα 40 εκατομμύρια ευρώ</a:t>
            </a:r>
          </a:p>
        </p:txBody>
      </p:sp>
    </p:spTree>
    <p:extLst>
      <p:ext uri="{BB962C8B-B14F-4D97-AF65-F5344CB8AC3E}">
        <p14:creationId xmlns:p14="http://schemas.microsoft.com/office/powerpoint/2010/main" val="42474780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Συρροή εθνικής και </a:t>
            </a:r>
            <a:r>
              <a:rPr lang="el-GR" dirty="0" err="1" smtClean="0"/>
              <a:t>ενωσιακής</a:t>
            </a:r>
            <a:r>
              <a:rPr lang="el-GR" dirty="0" smtClean="0"/>
              <a:t> δικαιοδοσίας </a:t>
            </a:r>
            <a:endParaRPr lang="el-GR" dirty="0"/>
          </a:p>
        </p:txBody>
      </p:sp>
      <p:sp>
        <p:nvSpPr>
          <p:cNvPr id="3" name="Θέση περιεχομένου 2"/>
          <p:cNvSpPr>
            <a:spLocks noGrp="1"/>
          </p:cNvSpPr>
          <p:nvPr>
            <p:ph idx="1"/>
          </p:nvPr>
        </p:nvSpPr>
        <p:spPr/>
        <p:txBody>
          <a:bodyPr>
            <a:normAutofit fontScale="92500" lnSpcReduction="20000"/>
          </a:bodyPr>
          <a:lstStyle/>
          <a:p>
            <a:r>
              <a:rPr lang="el-GR" dirty="0" smtClean="0"/>
              <a:t>Το εθνικό δίκαιο εφαρμόζεται εφόσον η εφαρμογή του δεν παραβλάπτει την ομοιόμορφη εφαρμογή του </a:t>
            </a:r>
            <a:r>
              <a:rPr lang="el-GR" dirty="0" err="1" smtClean="0"/>
              <a:t>ενωσιακού</a:t>
            </a:r>
            <a:r>
              <a:rPr lang="el-GR" dirty="0" smtClean="0"/>
              <a:t> δικαίου (Βλ. υπόθεση </a:t>
            </a:r>
            <a:r>
              <a:rPr lang="en-US" dirty="0" smtClean="0"/>
              <a:t>Walt Wilhelm, 14/1968)</a:t>
            </a:r>
          </a:p>
          <a:p>
            <a:r>
              <a:rPr lang="el-GR" dirty="0" smtClean="0"/>
              <a:t>Αν η συμφωνία ή πρακτική απαγορεύεται από το 101, παρ.1 (και δεν υπάρχει δυνατότητα απαλλαγής κατά την παράγραφο 3), ή το άρθρο 102 ΣΛΕΕ, η </a:t>
            </a:r>
            <a:r>
              <a:rPr lang="el-GR" dirty="0" err="1" smtClean="0"/>
              <a:t>ενωσιακή</a:t>
            </a:r>
            <a:r>
              <a:rPr lang="el-GR" dirty="0" smtClean="0"/>
              <a:t> απαγόρευση εφαρμόζεται ακόμα και αν την επιτρέπει το εθνικό δίκαιο</a:t>
            </a:r>
          </a:p>
          <a:p>
            <a:r>
              <a:rPr lang="el-GR" dirty="0" smtClean="0"/>
              <a:t>Αν η συμφωνία η πρακτική έχει τύχει απαλλαγής (ατομικής ή κατά κατηγορία), είναι εκτελεστέα ακόμα και αν παραβιάζει εθνικό δίκαιο κράτους μέλους (βλ. υπόθεση </a:t>
            </a:r>
            <a:r>
              <a:rPr lang="en-US" dirty="0" err="1" smtClean="0"/>
              <a:t>Guerlain</a:t>
            </a:r>
            <a:r>
              <a:rPr lang="en-US" dirty="0" smtClean="0"/>
              <a:t>, 253/78 </a:t>
            </a:r>
            <a:r>
              <a:rPr lang="el-GR" dirty="0" smtClean="0"/>
              <a:t>και 1-3/79)</a:t>
            </a:r>
            <a:endParaRPr lang="en-US" dirty="0" smtClean="0"/>
          </a:p>
        </p:txBody>
      </p:sp>
    </p:spTree>
    <p:extLst>
      <p:ext uri="{BB962C8B-B14F-4D97-AF65-F5344CB8AC3E}">
        <p14:creationId xmlns:p14="http://schemas.microsoft.com/office/powerpoint/2010/main" val="106285502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Σύγκρουση </a:t>
            </a:r>
            <a:r>
              <a:rPr lang="el-GR" dirty="0" err="1" smtClean="0"/>
              <a:t>ενωσιακού</a:t>
            </a:r>
            <a:r>
              <a:rPr lang="el-GR" dirty="0" smtClean="0"/>
              <a:t>-εθνικού δικαίου </a:t>
            </a:r>
            <a:endParaRPr lang="el-GR" dirty="0"/>
          </a:p>
        </p:txBody>
      </p:sp>
      <p:sp>
        <p:nvSpPr>
          <p:cNvPr id="3" name="Θέση περιεχομένου 2"/>
          <p:cNvSpPr>
            <a:spLocks noGrp="1"/>
          </p:cNvSpPr>
          <p:nvPr>
            <p:ph idx="1"/>
          </p:nvPr>
        </p:nvSpPr>
        <p:spPr/>
        <p:txBody>
          <a:bodyPr>
            <a:normAutofit fontScale="92500" lnSpcReduction="20000"/>
          </a:bodyPr>
          <a:lstStyle/>
          <a:p>
            <a:r>
              <a:rPr lang="el-GR" dirty="0"/>
              <a:t>Η θεσμική και διαδικαστική αυτονομία των Κρατών-μελών καθώς και η αρχή της επικουρικότητας δεν πρέπει να παρεμποδίζουν την αρχή της αποτελεσματικής εφαρμογής του δικαίου ανταγωνισμού της </a:t>
            </a:r>
            <a:r>
              <a:rPr lang="el-GR" dirty="0" smtClean="0"/>
              <a:t>Ένωσης</a:t>
            </a:r>
            <a:r>
              <a:rPr lang="en-US" dirty="0" smtClean="0"/>
              <a:t>.</a:t>
            </a:r>
          </a:p>
          <a:p>
            <a:r>
              <a:rPr lang="el-GR" dirty="0" smtClean="0"/>
              <a:t>Αν </a:t>
            </a:r>
            <a:r>
              <a:rPr lang="el-GR" dirty="0"/>
              <a:t>υπάρξει ενδεχόμενη σύγκρουση ανάμεσά τους, θα πρέπει το εθνικό να μείνει ανεφάρμοστο προς όφελος του </a:t>
            </a:r>
            <a:r>
              <a:rPr lang="el-GR" dirty="0" err="1" smtClean="0"/>
              <a:t>ενωσιακού</a:t>
            </a:r>
            <a:r>
              <a:rPr lang="el-GR" dirty="0" smtClean="0"/>
              <a:t>.</a:t>
            </a:r>
          </a:p>
          <a:p>
            <a:r>
              <a:rPr lang="el-GR" dirty="0"/>
              <a:t>Μία τέτοια σύγκρουση θα μπορούσε να συμβεί σε περίπτωση που μία σύμπραξη απαλλασσόταν από το </a:t>
            </a:r>
            <a:r>
              <a:rPr lang="el-GR" dirty="0" err="1"/>
              <a:t>ενωσιακό</a:t>
            </a:r>
            <a:r>
              <a:rPr lang="el-GR" dirty="0"/>
              <a:t> δίκαιο αλλά απαγορευόταν από το εθνικό. Σε τέτοια περίπτωση θα υπερίσχυε το </a:t>
            </a:r>
            <a:r>
              <a:rPr lang="el-GR" dirty="0" err="1"/>
              <a:t>ενωσιακό</a:t>
            </a:r>
            <a:r>
              <a:rPr lang="el-GR" dirty="0"/>
              <a:t>, ώστε να μη χαθούν τα ευεργετικά οφέλη της σύμπραξης για την </a:t>
            </a:r>
            <a:r>
              <a:rPr lang="el-GR" dirty="0" err="1"/>
              <a:t>ενωσιακή</a:t>
            </a:r>
            <a:r>
              <a:rPr lang="el-GR" dirty="0"/>
              <a:t> αγορά. </a:t>
            </a:r>
            <a:endParaRPr lang="el-GR" dirty="0" smtClean="0"/>
          </a:p>
        </p:txBody>
      </p:sp>
    </p:spTree>
    <p:extLst>
      <p:ext uri="{BB962C8B-B14F-4D97-AF65-F5344CB8AC3E}">
        <p14:creationId xmlns:p14="http://schemas.microsoft.com/office/powerpoint/2010/main" val="371272290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Σύγκρουση </a:t>
            </a:r>
            <a:r>
              <a:rPr lang="el-GR" dirty="0" err="1"/>
              <a:t>ενωσιακού</a:t>
            </a:r>
            <a:r>
              <a:rPr lang="el-GR" dirty="0"/>
              <a:t>-εθνικού δικαίου </a:t>
            </a:r>
          </a:p>
        </p:txBody>
      </p:sp>
      <p:sp>
        <p:nvSpPr>
          <p:cNvPr id="3" name="Θέση περιεχομένου 2"/>
          <p:cNvSpPr>
            <a:spLocks noGrp="1"/>
          </p:cNvSpPr>
          <p:nvPr>
            <p:ph idx="1"/>
          </p:nvPr>
        </p:nvSpPr>
        <p:spPr/>
        <p:txBody>
          <a:bodyPr/>
          <a:lstStyle/>
          <a:p>
            <a:r>
              <a:rPr lang="el-GR" dirty="0"/>
              <a:t>Επίσης, σύγκρουση θα μπορούσε να προκύψει σε περίπτωση που ένα εθνικό δίκαιο παρείχε δυνατότητα απαλλαγής καταχρηστικής εκμετάλλευσης δεσπόζουσας θέσης, ενώ το </a:t>
            </a:r>
            <a:r>
              <a:rPr lang="el-GR" dirty="0" err="1"/>
              <a:t>ενωσιακό</a:t>
            </a:r>
            <a:r>
              <a:rPr lang="el-GR" dirty="0"/>
              <a:t> δεν παρέχει τέτοια δυνατότητα, θεωρώντας την κατάχρηση μία έννοια αντικειμενικά αρνητική από την οποία δεν μπορούν να προκύψουν οφέλη. Σε αυτή την περίπτωση θα ίσχυε μόνο η απαγόρευση του 102 ΣΛΕΕ. </a:t>
            </a:r>
          </a:p>
          <a:p>
            <a:endParaRPr lang="el-GR" dirty="0"/>
          </a:p>
        </p:txBody>
      </p:sp>
    </p:spTree>
    <p:extLst>
      <p:ext uri="{BB962C8B-B14F-4D97-AF65-F5344CB8AC3E}">
        <p14:creationId xmlns:p14="http://schemas.microsoft.com/office/powerpoint/2010/main" val="4810034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Κίνηση Διαδικασίας από την Επιτροπή</a:t>
            </a:r>
            <a:endParaRPr lang="el-GR" dirty="0"/>
          </a:p>
        </p:txBody>
      </p:sp>
      <p:sp>
        <p:nvSpPr>
          <p:cNvPr id="3" name="Θέση περιεχομένου 2"/>
          <p:cNvSpPr>
            <a:spLocks noGrp="1"/>
          </p:cNvSpPr>
          <p:nvPr>
            <p:ph idx="1"/>
          </p:nvPr>
        </p:nvSpPr>
        <p:spPr/>
        <p:txBody>
          <a:bodyPr>
            <a:normAutofit lnSpcReduction="10000"/>
          </a:bodyPr>
          <a:lstStyle/>
          <a:p>
            <a:r>
              <a:rPr lang="el-GR" dirty="0" smtClean="0"/>
              <a:t>Συνεπάγεται την απώλεια από τις αρχές ανταγωνισμού των κρατών μελών της αρμοδιότητας εφαρμογής των 101 και 102.</a:t>
            </a:r>
          </a:p>
          <a:p>
            <a:r>
              <a:rPr lang="el-GR" dirty="0" smtClean="0"/>
              <a:t>Αν αρχή ανταγωνισμού κράτους μέλους έχει ήδη επιληφθεί μιας υπόθεσης, η Επιτροπή κινεί τη διαδικασία μόνον κατόπιν διαβούλευσης με αυτή την εθνική αρχή. </a:t>
            </a:r>
          </a:p>
          <a:p>
            <a:r>
              <a:rPr lang="el-GR" dirty="0" smtClean="0"/>
              <a:t>Τα εθνικά δικαστήρια μπορούν να κρίνουν πράξεις που έχουν ήδη αποτελέσει αντικείμενο απόφασης της Επιτροπής, με την προϋπόθεση ότι οι αποφάσεις τους δε συγκρούονται με αυτές της Επιτροπής. </a:t>
            </a:r>
            <a:endParaRPr lang="el-GR" dirty="0"/>
          </a:p>
        </p:txBody>
      </p:sp>
    </p:spTree>
    <p:extLst>
      <p:ext uri="{BB962C8B-B14F-4D97-AF65-F5344CB8AC3E}">
        <p14:creationId xmlns:p14="http://schemas.microsoft.com/office/powerpoint/2010/main" val="313790361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Αρμοδιότητες Ευρωπαϊκής Επιτροπής</a:t>
            </a:r>
            <a:endParaRPr lang="el-GR" dirty="0"/>
          </a:p>
        </p:txBody>
      </p:sp>
      <p:sp>
        <p:nvSpPr>
          <p:cNvPr id="3" name="Θέση περιεχομένου 2"/>
          <p:cNvSpPr>
            <a:spLocks noGrp="1"/>
          </p:cNvSpPr>
          <p:nvPr>
            <p:ph idx="1"/>
          </p:nvPr>
        </p:nvSpPr>
        <p:spPr/>
        <p:txBody>
          <a:bodyPr>
            <a:normAutofit fontScale="55000" lnSpcReduction="20000"/>
          </a:bodyPr>
          <a:lstStyle/>
          <a:p>
            <a:r>
              <a:rPr lang="el-GR" dirty="0" smtClean="0"/>
              <a:t>Το άρθρο 7 του Κανονισμού 1/2003 ρυθμίζει την αρμοδιότητα της Επιτροπής να διαπιστώνει κατόπιν καταγγελίας ή αυτεπαγγέλτως, τις παραβιάσεις που συντελούνται και να εκδίδει αποφάσεις παύσης τους. </a:t>
            </a:r>
          </a:p>
          <a:p>
            <a:r>
              <a:rPr lang="el-GR" dirty="0" smtClean="0"/>
              <a:t>Η υποβολή μίας καταγγελίας στην Επιτροπή από ένα πρόσωπο σχετικά με την παραβίαση των κανόνων ανταγωνισμού της Ένωσης, δημιουργεί την υποχρέωση στην Επιτροπή να απαντήσει γραπτώς και αιτιολογημένα στον καταγγέλλοντα</a:t>
            </a:r>
          </a:p>
          <a:p>
            <a:r>
              <a:rPr lang="el-GR" dirty="0" smtClean="0"/>
              <a:t>Πριν από τη λήψη μίας καταδικαστικής απόφασης, η Επιτροπή έχει τη δυνατότητα να προβαίνει σε διευθέτηση της διαφοράς, μέσω εκκίνησης διαδικασίας συμβιβασμού.</a:t>
            </a:r>
          </a:p>
          <a:p>
            <a:r>
              <a:rPr lang="el-GR" dirty="0" smtClean="0"/>
              <a:t>Η ομολογία ενοχής από τις επιχειρήσεις παρέχει τη δυνατότητα στην Επιτροπή να μειώσει το προβλεπόμενο πρόστιμο έως 10%. Η διαδικασία αυτή που ξεκινά μετά την ολοκλήρωση των ερευνών από την Επιτροπή είναι διαφορετική από αντίστοιχες διαδικασίες, όπως εκείνη της εθελοντικής παροχής πληροφοριών, που εντάσσεται στο πρόγραμμα επιείκειας.</a:t>
            </a:r>
          </a:p>
          <a:p>
            <a:r>
              <a:rPr lang="el-GR" dirty="0" smtClean="0"/>
              <a:t>Εξουσία Επιτροπής να ερευνά όχι μόνο τους χώρους μιας επιχείρησης, αλλά και τις κατοικίες  όλων των εμπλεκόμενων μερών, όπως ιδιοκτητών επιχειρήσεων, κατόπιν όμως σχετικής άδειας από δικαστική αρχή. </a:t>
            </a:r>
          </a:p>
          <a:p>
            <a:r>
              <a:rPr lang="el-GR" dirty="0" smtClean="0"/>
              <a:t>Άρθρο 20, παρ. </a:t>
            </a:r>
            <a:r>
              <a:rPr lang="el-GR" dirty="0"/>
              <a:t>7 : 7. Εάν για τη συνδρομή που προβλέπεται στην παράγραφο 6 απαιτείται άδεια δικαστικής αρχής σύμφωνα με την εθνική νομοθεσία, ζητείται ή άδεια αυτή. Η εν λόγω άδεια μπορεί επίσης να ζητηθεί ως προληπτικό μέτρο.</a:t>
            </a:r>
          </a:p>
        </p:txBody>
      </p:sp>
    </p:spTree>
    <p:extLst>
      <p:ext uri="{BB962C8B-B14F-4D97-AF65-F5344CB8AC3E}">
        <p14:creationId xmlns:p14="http://schemas.microsoft.com/office/powerpoint/2010/main" val="142169812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Άρθρο 23, παρ. 2 και 3, Κανονισμός 1/2003</a:t>
            </a:r>
            <a:endParaRPr lang="el-GR" dirty="0"/>
          </a:p>
        </p:txBody>
      </p:sp>
      <p:sp>
        <p:nvSpPr>
          <p:cNvPr id="3" name="Θέση περιεχομένου 2"/>
          <p:cNvSpPr>
            <a:spLocks noGrp="1"/>
          </p:cNvSpPr>
          <p:nvPr>
            <p:ph idx="1"/>
          </p:nvPr>
        </p:nvSpPr>
        <p:spPr/>
        <p:txBody>
          <a:bodyPr>
            <a:normAutofit fontScale="55000" lnSpcReduction="20000"/>
          </a:bodyPr>
          <a:lstStyle/>
          <a:p>
            <a:r>
              <a:rPr lang="el-GR" dirty="0"/>
              <a:t>2. Η Επιτροπή δύναται με απόφασή της να επιβάλει σε επιχειρήσεις και ενώσεις επιχειρήσεων πρόστιμα, σε περίπτωση που αυτές, εκ προθέσεως ή εξ αμελείας:</a:t>
            </a:r>
          </a:p>
          <a:p>
            <a:endParaRPr lang="el-GR" dirty="0"/>
          </a:p>
          <a:p>
            <a:r>
              <a:rPr lang="el-GR" dirty="0"/>
              <a:t>α) διαπράττουν παράβαση των διατάξεων του άρθρου 81 ή του άρθρου 82 της συνθήκης, ή</a:t>
            </a:r>
          </a:p>
          <a:p>
            <a:endParaRPr lang="el-GR" dirty="0"/>
          </a:p>
          <a:p>
            <a:r>
              <a:rPr lang="el-GR" dirty="0"/>
              <a:t>β) ενεργούν κατά τρόπο που αντιβαίνει σε εκδοθείσα δυνάμει του άρθρου 8 απόφαση με την οποία διατάσσεται η λήψη προσωρινών μέτρων, ή</a:t>
            </a:r>
          </a:p>
          <a:p>
            <a:endParaRPr lang="el-GR" dirty="0"/>
          </a:p>
          <a:p>
            <a:r>
              <a:rPr lang="el-GR" dirty="0"/>
              <a:t>γ) δεν εκπληρώνουν αναληφθείσα από τις ίδιες δέσμευση η οποία έχει καταστεί υποχρεωτική με απόφαση κατ' εφαρμογή του άρθρου 9.</a:t>
            </a:r>
          </a:p>
          <a:p>
            <a:endParaRPr lang="el-GR" dirty="0"/>
          </a:p>
          <a:p>
            <a:r>
              <a:rPr lang="el-GR" dirty="0"/>
              <a:t>Για καθεμία από τις επιχειρήσεις και ενώσεις επιχειρήσεων που συμμετείχαν στην παράβαση, το πρόστιμο δεν υπερβαίνει το 10 % του συνολικού κύκλου εργασιών κατά το προηγούμενο οικονομικό έτος.</a:t>
            </a:r>
          </a:p>
          <a:p>
            <a:endParaRPr lang="el-GR" dirty="0"/>
          </a:p>
          <a:p>
            <a:r>
              <a:rPr lang="el-GR" dirty="0"/>
              <a:t>Όταν η παράβαση που διέπραξε η ένωση επιχειρήσεων συνδέεται με τις δραστηριότητες των μελών της, το πρόστιμο δεν υπερβαίνει το 10 % του αθροίσματος του συνολικού κύκλου εργασιών κάθε μέλους που συμμετέχει ενεργά στην αγορά που έχει επηρεασθεί από την παράβαση που διέπραξε η ένωση.</a:t>
            </a:r>
          </a:p>
          <a:p>
            <a:endParaRPr lang="el-GR" dirty="0"/>
          </a:p>
          <a:p>
            <a:r>
              <a:rPr lang="el-GR" dirty="0"/>
              <a:t>3. Ο καθορισμός του ύψους του προστίμου γίνεται με βάση τη σοβαρότητα και τη διάρκεια της παράβασης.</a:t>
            </a:r>
          </a:p>
        </p:txBody>
      </p:sp>
    </p:spTree>
    <p:extLst>
      <p:ext uri="{BB962C8B-B14F-4D97-AF65-F5344CB8AC3E}">
        <p14:creationId xmlns:p14="http://schemas.microsoft.com/office/powerpoint/2010/main" val="20006722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Διακριτική ευχέρεια Επιτροπής</a:t>
            </a:r>
            <a:endParaRPr lang="el-GR" dirty="0"/>
          </a:p>
        </p:txBody>
      </p:sp>
      <p:sp>
        <p:nvSpPr>
          <p:cNvPr id="3" name="Θέση περιεχομένου 2"/>
          <p:cNvSpPr>
            <a:spLocks noGrp="1"/>
          </p:cNvSpPr>
          <p:nvPr>
            <p:ph idx="1"/>
          </p:nvPr>
        </p:nvSpPr>
        <p:spPr/>
        <p:txBody>
          <a:bodyPr>
            <a:normAutofit fontScale="77500" lnSpcReduction="20000"/>
          </a:bodyPr>
          <a:lstStyle/>
          <a:p>
            <a:r>
              <a:rPr lang="el-GR" dirty="0" smtClean="0"/>
              <a:t>Όσον αφορά την επιβολή ή μη του προστίμου : η Επιτροπή δύναται να επιβάλει πρόστιμο, εφόσον κατά την κρίση της αποτελεί το ενδεδειγμένο για την περίπτωση κυρωτικό και αποτρεπτικό μέσο</a:t>
            </a:r>
          </a:p>
          <a:p>
            <a:r>
              <a:rPr lang="el-GR" dirty="0" smtClean="0"/>
              <a:t>Όσον αφορά τον καθορισμό του ύψους του προστίμου : Ο κανονισμός 1/2003 περιορίζεται να θέσει ανώτατο όριο προστίμου και να προβλέψει δύο βασικά κριτήρια για τον καθορισμό του, τη βαρύτητα και τη διάρκεια της παράβασης. Εντός του πλαισίου αυτού, το περιθώριο της αρμόδιας αρχής είναι ιδιαίτερα ευρύ. </a:t>
            </a:r>
          </a:p>
          <a:p>
            <a:r>
              <a:rPr lang="el-GR" dirty="0" smtClean="0"/>
              <a:t>Όμως η διακριτική ευχέρεια δεν είναι συνώνυμη της αυθαιρεσίας. Η αρμόδια αρχή οφείλει να σέβεται τις γενικές αρχές του </a:t>
            </a:r>
            <a:r>
              <a:rPr lang="el-GR" dirty="0" err="1" smtClean="0"/>
              <a:t>ενωσιακού</a:t>
            </a:r>
            <a:r>
              <a:rPr lang="el-GR" dirty="0" smtClean="0"/>
              <a:t> δικαίου, ιδίως αυτές της αναλογικότητας και της διαφάνειας. </a:t>
            </a:r>
          </a:p>
          <a:p>
            <a:r>
              <a:rPr lang="el-GR" dirty="0" smtClean="0"/>
              <a:t>Κατευθυντήριες γραμμές 2006 για τον υπολογισμό των προστίμων από την Επιτροπή.</a:t>
            </a:r>
            <a:endParaRPr lang="el-GR" dirty="0"/>
          </a:p>
        </p:txBody>
      </p:sp>
    </p:spTree>
    <p:extLst>
      <p:ext uri="{BB962C8B-B14F-4D97-AF65-F5344CB8AC3E}">
        <p14:creationId xmlns:p14="http://schemas.microsoft.com/office/powerpoint/2010/main" val="384137653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Άρθρο </a:t>
            </a:r>
            <a:r>
              <a:rPr lang="el-GR" dirty="0" smtClean="0"/>
              <a:t>103, παρ. 1 ΣΛΕΕ</a:t>
            </a:r>
            <a:endParaRPr lang="el-GR" dirty="0"/>
          </a:p>
        </p:txBody>
      </p:sp>
      <p:sp>
        <p:nvSpPr>
          <p:cNvPr id="3" name="Θέση περιεχομένου 2"/>
          <p:cNvSpPr>
            <a:spLocks noGrp="1"/>
          </p:cNvSpPr>
          <p:nvPr>
            <p:ph idx="1"/>
          </p:nvPr>
        </p:nvSpPr>
        <p:spPr/>
        <p:txBody>
          <a:bodyPr>
            <a:normAutofit fontScale="85000" lnSpcReduction="10000"/>
          </a:bodyPr>
          <a:lstStyle/>
          <a:p>
            <a:r>
              <a:rPr lang="el-GR" dirty="0" smtClean="0"/>
              <a:t>«1</a:t>
            </a:r>
            <a:r>
              <a:rPr lang="el-GR" dirty="0"/>
              <a:t>. Οι αναγκαίοι κανονισμοί ή οδηγίες για την εφαρμογή των αρχών που αναφέρονται στα άρθρα 101 και 102 θεσπίζονται από το Συμβούλιο, </a:t>
            </a:r>
            <a:r>
              <a:rPr lang="el-GR" dirty="0" err="1"/>
              <a:t>προτάσει</a:t>
            </a:r>
            <a:r>
              <a:rPr lang="el-GR" dirty="0"/>
              <a:t> της Επιτροπής και κατόπιν διαβουλεύσεως με το Ευρωπαϊκό </a:t>
            </a:r>
            <a:r>
              <a:rPr lang="el-GR" dirty="0" smtClean="0"/>
              <a:t>Κοινοβούλιο». </a:t>
            </a:r>
            <a:endParaRPr lang="en-US" dirty="0" smtClean="0"/>
          </a:p>
          <a:p>
            <a:r>
              <a:rPr lang="el-GR" dirty="0" smtClean="0"/>
              <a:t>Τα εν λόγω άρθρα διαθέτουν άμεση ισχύ, χωρίς να εξαρτάται η εφαρμογή τους από πράξεις του </a:t>
            </a:r>
            <a:r>
              <a:rPr lang="el-GR" dirty="0" err="1" smtClean="0"/>
              <a:t>ένωσιακού</a:t>
            </a:r>
            <a:r>
              <a:rPr lang="el-GR" dirty="0" smtClean="0"/>
              <a:t> παράγωγου δικαίου ή εθνικά μέτρα. Όμως η αποτελεσματική εφαρμογή τους επιτάσσει την ύπαρξη λεπτομερών διαδικαστικών κανόνων.</a:t>
            </a:r>
          </a:p>
          <a:p>
            <a:r>
              <a:rPr lang="el-GR" dirty="0"/>
              <a:t> </a:t>
            </a:r>
            <a:r>
              <a:rPr lang="el-GR" dirty="0" smtClean="0"/>
              <a:t>Από τη διάταξη του αρ. 103, παρ. 1ΣΛΕΕ παρέχεται </a:t>
            </a:r>
            <a:r>
              <a:rPr lang="el-GR" dirty="0"/>
              <a:t>εξουσιοδότηση </a:t>
            </a:r>
            <a:r>
              <a:rPr lang="el-GR" dirty="0" smtClean="0"/>
              <a:t>στο Συμβούλιο </a:t>
            </a:r>
            <a:r>
              <a:rPr lang="el-GR" dirty="0"/>
              <a:t>κατόπιν διαβούλευσης με το Ευρωπαϊκό Κοινοβούλιο να εκδώσει τους απαραίτητους κανόνες για </a:t>
            </a:r>
            <a:r>
              <a:rPr lang="el-GR" dirty="0" smtClean="0"/>
              <a:t>την εφαρμογή </a:t>
            </a:r>
            <a:r>
              <a:rPr lang="el-GR" dirty="0"/>
              <a:t>των άρθρων 101 και 102 ΣΛΕΕ.</a:t>
            </a:r>
          </a:p>
        </p:txBody>
      </p:sp>
    </p:spTree>
    <p:extLst>
      <p:ext uri="{BB962C8B-B14F-4D97-AF65-F5344CB8AC3E}">
        <p14:creationId xmlns:p14="http://schemas.microsoft.com/office/powerpoint/2010/main" val="198984852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Πολιτική προστίμων</a:t>
            </a:r>
            <a:endParaRPr lang="el-GR" dirty="0"/>
          </a:p>
        </p:txBody>
      </p:sp>
      <p:sp>
        <p:nvSpPr>
          <p:cNvPr id="3" name="Θέση περιεχομένου 2"/>
          <p:cNvSpPr>
            <a:spLocks noGrp="1"/>
          </p:cNvSpPr>
          <p:nvPr>
            <p:ph idx="1"/>
          </p:nvPr>
        </p:nvSpPr>
        <p:spPr/>
        <p:txBody>
          <a:bodyPr>
            <a:normAutofit fontScale="92500" lnSpcReduction="20000"/>
          </a:bodyPr>
          <a:lstStyle/>
          <a:p>
            <a:r>
              <a:rPr lang="el-GR" dirty="0" smtClean="0"/>
              <a:t>Η επιβολή προστίμων αποτελεί κύριο εργαλείο για τη συμμόρφωση προς τους κανόνες του ελεύθερου ανταγωνισμού</a:t>
            </a:r>
          </a:p>
          <a:p>
            <a:r>
              <a:rPr lang="el-GR" dirty="0" smtClean="0"/>
              <a:t>Ειδικά για το </a:t>
            </a:r>
            <a:r>
              <a:rPr lang="el-GR" dirty="0" err="1" smtClean="0"/>
              <a:t>ενωσιακό</a:t>
            </a:r>
            <a:r>
              <a:rPr lang="el-GR" dirty="0" smtClean="0"/>
              <a:t> δίκαιο, η εξουσία επιβολής προστίμων αποτελεί ένα από τα μέσα που διαθέτει η Ευρωπαϊκή Επιτροπή για να ασκήσει την αποστολή εποπτείας που της </a:t>
            </a:r>
            <a:r>
              <a:rPr lang="el-GR" dirty="0"/>
              <a:t>έ</a:t>
            </a:r>
            <a:r>
              <a:rPr lang="el-GR" dirty="0" smtClean="0"/>
              <a:t>χει ανατεθεί.</a:t>
            </a:r>
          </a:p>
          <a:p>
            <a:r>
              <a:rPr lang="el-GR" dirty="0" smtClean="0"/>
              <a:t>Καθώς η αποστολή αυτή δεν περιορίζεται μόνο στο καθήκον δίωξης και καταστολής ατομικών παραβάσεων, αλλά περιλαμβάνει επίσης το καθήκον άσκησης μίας γενικής πολιτικής εφαρμογής των </a:t>
            </a:r>
            <a:r>
              <a:rPr lang="el-GR" dirty="0" err="1" smtClean="0"/>
              <a:t>ενωσιακών</a:t>
            </a:r>
            <a:r>
              <a:rPr lang="el-GR" dirty="0" smtClean="0"/>
              <a:t> αρχών στον τομέα του ανταγωνισμού, η Επιτροπή πρέπει να μεριμνά ώστε οι ενέργειες της να έχουν αποτρεπτικό χαρακτήρα.</a:t>
            </a:r>
            <a:endParaRPr lang="el-GR" dirty="0"/>
          </a:p>
        </p:txBody>
      </p:sp>
    </p:spTree>
    <p:extLst>
      <p:ext uri="{BB962C8B-B14F-4D97-AF65-F5344CB8AC3E}">
        <p14:creationId xmlns:p14="http://schemas.microsoft.com/office/powerpoint/2010/main" val="326032508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Αποτρεπτική δράση προστίμου</a:t>
            </a:r>
            <a:endParaRPr lang="el-GR" dirty="0"/>
          </a:p>
        </p:txBody>
      </p:sp>
      <p:sp>
        <p:nvSpPr>
          <p:cNvPr id="3" name="Θέση περιεχομένου 2"/>
          <p:cNvSpPr>
            <a:spLocks noGrp="1"/>
          </p:cNvSpPr>
          <p:nvPr>
            <p:ph idx="1"/>
          </p:nvPr>
        </p:nvSpPr>
        <p:spPr/>
        <p:txBody>
          <a:bodyPr/>
          <a:lstStyle/>
          <a:p>
            <a:r>
              <a:rPr lang="el-GR" dirty="0" smtClean="0"/>
              <a:t>Ηθική : ενισχύει την αυτόβουλη συμμόρφωση των επιχειρήσεων προς τους κανόνες του ελεύθερου ανταγωνισμού.</a:t>
            </a:r>
          </a:p>
          <a:p>
            <a:r>
              <a:rPr lang="el-GR" dirty="0" smtClean="0"/>
              <a:t>Οικονομική : η απειλή χρηματικής κύρωσης συνεκτιμάται στη στάθμιση κόστους και ωφέλειας από την εξεταζόμενη παράβαση και συνεπώς αποθαρρύνει την εμφάνιση περαιτέρω </a:t>
            </a:r>
            <a:r>
              <a:rPr lang="el-GR" dirty="0" err="1" smtClean="0"/>
              <a:t>παραβατικών</a:t>
            </a:r>
            <a:r>
              <a:rPr lang="el-GR" dirty="0" smtClean="0"/>
              <a:t> συμπεριφορών. Έτσι, το πρόστιμο δρα αποτρεπτικά, αφού εξουδετερώνει το οικονομικό όφελος των εμπλεκόμενων επιχειρήσεων.</a:t>
            </a:r>
            <a:endParaRPr lang="el-GR" dirty="0"/>
          </a:p>
        </p:txBody>
      </p:sp>
    </p:spTree>
    <p:extLst>
      <p:ext uri="{BB962C8B-B14F-4D97-AF65-F5344CB8AC3E}">
        <p14:creationId xmlns:p14="http://schemas.microsoft.com/office/powerpoint/2010/main" val="370923375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Κυρώσεις και Αναλογικότητα</a:t>
            </a:r>
            <a:endParaRPr lang="el-GR" dirty="0"/>
          </a:p>
        </p:txBody>
      </p:sp>
      <p:sp>
        <p:nvSpPr>
          <p:cNvPr id="3" name="Θέση περιεχομένου 2"/>
          <p:cNvSpPr>
            <a:spLocks noGrp="1"/>
          </p:cNvSpPr>
          <p:nvPr>
            <p:ph idx="1"/>
          </p:nvPr>
        </p:nvSpPr>
        <p:spPr/>
        <p:txBody>
          <a:bodyPr>
            <a:normAutofit fontScale="62500" lnSpcReduction="20000"/>
          </a:bodyPr>
          <a:lstStyle/>
          <a:p>
            <a:r>
              <a:rPr lang="el-GR" dirty="0" smtClean="0"/>
              <a:t>Το άρθρο </a:t>
            </a:r>
            <a:r>
              <a:rPr lang="el-GR" dirty="0"/>
              <a:t>49, παρ. 3, </a:t>
            </a:r>
            <a:r>
              <a:rPr lang="el-GR" dirty="0" smtClean="0"/>
              <a:t>ΧΘΔΕΕ προβλέπει </a:t>
            </a:r>
            <a:r>
              <a:rPr lang="el-GR" dirty="0"/>
              <a:t>«Η αυστηρότητα της ποινής δεν πρέπει να είναι δυσανάλογη προς το αδίκημα». </a:t>
            </a:r>
          </a:p>
          <a:p>
            <a:r>
              <a:rPr lang="el-GR" dirty="0"/>
              <a:t>Γίνεται ευρέως δεκτό ότι οι αποφάσεις της Επιτροπής για επιβολή προστίμων στις επιχειρήσεις που παραβιάζουν τα άρθρα </a:t>
            </a:r>
            <a:r>
              <a:rPr lang="el-GR" dirty="0" smtClean="0"/>
              <a:t>101 και 102 ΣΛΕΕ (81 </a:t>
            </a:r>
            <a:r>
              <a:rPr lang="el-GR" dirty="0"/>
              <a:t>και 82 </a:t>
            </a:r>
            <a:r>
              <a:rPr lang="el-GR" dirty="0" err="1" smtClean="0"/>
              <a:t>ΣυνθΕΚ</a:t>
            </a:r>
            <a:r>
              <a:rPr lang="el-GR" dirty="0" smtClean="0"/>
              <a:t>) </a:t>
            </a:r>
            <a:r>
              <a:rPr lang="el-GR" dirty="0"/>
              <a:t>εμπίπτουν στην έννοια των ποινικών αποφάσεων</a:t>
            </a:r>
          </a:p>
          <a:p>
            <a:r>
              <a:rPr lang="el-GR" dirty="0" smtClean="0"/>
              <a:t>Οι </a:t>
            </a:r>
            <a:r>
              <a:rPr lang="el-GR" dirty="0"/>
              <a:t>κυρώσεις που επιβάλλονται για παράβαση των </a:t>
            </a:r>
            <a:r>
              <a:rPr lang="el-GR" dirty="0" err="1"/>
              <a:t>ενωσιακών</a:t>
            </a:r>
            <a:r>
              <a:rPr lang="el-GR" dirty="0"/>
              <a:t> κανόνων ανταγωνισμού θα πρέπει να εφαρμόζονται στο πνεύμα της αρχής της </a:t>
            </a:r>
            <a:r>
              <a:rPr lang="el-GR" dirty="0" smtClean="0"/>
              <a:t>αναλογικότητας</a:t>
            </a:r>
          </a:p>
          <a:p>
            <a:r>
              <a:rPr lang="el-GR" dirty="0" smtClean="0"/>
              <a:t>Θα πρέπει να </a:t>
            </a:r>
            <a:r>
              <a:rPr lang="el-GR" dirty="0"/>
              <a:t>είναι απαραίτητες για την επίτευξη του επιδιωκόμενου σκοπού και να μην υπερβαίνουν το αναγκαίο </a:t>
            </a:r>
            <a:r>
              <a:rPr lang="el-GR" dirty="0" smtClean="0"/>
              <a:t>μέτρο</a:t>
            </a:r>
          </a:p>
          <a:p>
            <a:r>
              <a:rPr lang="el-GR" dirty="0" smtClean="0"/>
              <a:t>Η </a:t>
            </a:r>
            <a:r>
              <a:rPr lang="el-GR" dirty="0"/>
              <a:t>επιβολή προστίμου αποτελεί βασικό εργαλείο για την προστασία του ελεύθερου ανταγωνισμού σε </a:t>
            </a:r>
            <a:r>
              <a:rPr lang="el-GR" dirty="0" err="1"/>
              <a:t>ενωσιακό</a:t>
            </a:r>
            <a:r>
              <a:rPr lang="el-GR" dirty="0"/>
              <a:t> και σε εθνικό επίπεδο, καθώς λειτουργεί τόσο κατασταλτικά όσο και </a:t>
            </a:r>
            <a:r>
              <a:rPr lang="el-GR" dirty="0" smtClean="0"/>
              <a:t>αποτρεπτικά</a:t>
            </a:r>
          </a:p>
          <a:p>
            <a:r>
              <a:rPr lang="el-GR" dirty="0"/>
              <a:t> Ν</a:t>
            </a:r>
            <a:r>
              <a:rPr lang="el-GR" dirty="0" smtClean="0"/>
              <a:t>α μην οδηγεί </a:t>
            </a:r>
            <a:r>
              <a:rPr lang="el-GR" dirty="0"/>
              <a:t>σε εξόντωση και οικονομικό μαρασμό τις εμπλεκόμενες </a:t>
            </a:r>
            <a:r>
              <a:rPr lang="el-GR" dirty="0" smtClean="0"/>
              <a:t>επιχειρήσεις</a:t>
            </a:r>
          </a:p>
          <a:p>
            <a:r>
              <a:rPr lang="el-GR" dirty="0"/>
              <a:t>Για να υπολογίσει το ύψος του προστίμου η Επιτροπή χρησιμοποιεί μία δέσμη κριτηρίων που περιλαμβάνει το ποσοστό των ετησίων πωλήσεων των σχετικών προϊόντων, τη διάρκεια της παράβασης και  το ρόλο της εμπλεκόμενης επιχείρησης. </a:t>
            </a:r>
          </a:p>
        </p:txBody>
      </p:sp>
    </p:spTree>
    <p:extLst>
      <p:ext uri="{BB962C8B-B14F-4D97-AF65-F5344CB8AC3E}">
        <p14:creationId xmlns:p14="http://schemas.microsoft.com/office/powerpoint/2010/main" val="24607715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539552" y="188640"/>
            <a:ext cx="8229600" cy="1143000"/>
          </a:xfrm>
        </p:spPr>
        <p:txBody>
          <a:bodyPr>
            <a:normAutofit/>
          </a:bodyPr>
          <a:lstStyle/>
          <a:p>
            <a:r>
              <a:rPr lang="el-GR" sz="3200" dirty="0"/>
              <a:t>Κατευθυντήριες </a:t>
            </a:r>
            <a:r>
              <a:rPr lang="el-GR" sz="3200" dirty="0" err="1"/>
              <a:t>γραµµές</a:t>
            </a:r>
            <a:r>
              <a:rPr lang="el-GR" sz="3200" dirty="0"/>
              <a:t> για τη µ</a:t>
            </a:r>
            <a:r>
              <a:rPr lang="el-GR" sz="3200" dirty="0" err="1"/>
              <a:t>έθοδο</a:t>
            </a:r>
            <a:r>
              <a:rPr lang="el-GR" sz="3200" dirty="0"/>
              <a:t> </a:t>
            </a:r>
            <a:r>
              <a:rPr lang="el-GR" sz="3200" dirty="0" err="1"/>
              <a:t>υπολογισµού</a:t>
            </a:r>
            <a:r>
              <a:rPr lang="el-GR" sz="3200" dirty="0"/>
              <a:t> των </a:t>
            </a:r>
            <a:r>
              <a:rPr lang="el-GR" sz="3200" dirty="0" err="1" smtClean="0"/>
              <a:t>προστίµων</a:t>
            </a:r>
            <a:r>
              <a:rPr lang="el-GR" sz="3200" dirty="0" smtClean="0"/>
              <a:t> (2006)</a:t>
            </a:r>
            <a:endParaRPr lang="el-GR" sz="3200" dirty="0"/>
          </a:p>
        </p:txBody>
      </p:sp>
      <p:sp>
        <p:nvSpPr>
          <p:cNvPr id="3" name="Θέση περιεχομένου 2"/>
          <p:cNvSpPr>
            <a:spLocks noGrp="1"/>
          </p:cNvSpPr>
          <p:nvPr>
            <p:ph idx="1"/>
          </p:nvPr>
        </p:nvSpPr>
        <p:spPr/>
        <p:txBody>
          <a:bodyPr>
            <a:normAutofit fontScale="77500" lnSpcReduction="20000"/>
          </a:bodyPr>
          <a:lstStyle/>
          <a:p>
            <a:r>
              <a:rPr lang="el-GR" dirty="0"/>
              <a:t>Για κάθε επιχείρηση και ένωση επιχειρήσεων που </a:t>
            </a:r>
            <a:r>
              <a:rPr lang="el-GR" dirty="0" err="1"/>
              <a:t>συµµετέχει</a:t>
            </a:r>
            <a:r>
              <a:rPr lang="el-GR" dirty="0"/>
              <a:t> στην παράβαση, το τελικό ποσό του </a:t>
            </a:r>
            <a:r>
              <a:rPr lang="el-GR" dirty="0" err="1"/>
              <a:t>προστίµου</a:t>
            </a:r>
            <a:r>
              <a:rPr lang="el-GR" dirty="0"/>
              <a:t> σε </a:t>
            </a:r>
            <a:r>
              <a:rPr lang="el-GR" dirty="0" err="1"/>
              <a:t>καµία</a:t>
            </a:r>
            <a:r>
              <a:rPr lang="el-GR" dirty="0"/>
              <a:t> περίπτωση δεν θα υπερβαίνει το 10 % του συνολικού κύκλου εργασιών του </a:t>
            </a:r>
            <a:r>
              <a:rPr lang="el-GR" dirty="0" err="1"/>
              <a:t>προηγούµενου</a:t>
            </a:r>
            <a:r>
              <a:rPr lang="el-GR" dirty="0"/>
              <a:t> </a:t>
            </a:r>
            <a:r>
              <a:rPr lang="el-GR" dirty="0" err="1"/>
              <a:t>οικονοµικού</a:t>
            </a:r>
            <a:r>
              <a:rPr lang="el-GR" dirty="0"/>
              <a:t> έτους, </a:t>
            </a:r>
            <a:r>
              <a:rPr lang="el-GR" dirty="0" smtClean="0"/>
              <a:t> (άρθρο </a:t>
            </a:r>
            <a:r>
              <a:rPr lang="el-GR" dirty="0"/>
              <a:t>23 παράγραφος 2 του </a:t>
            </a:r>
            <a:r>
              <a:rPr lang="el-GR" dirty="0" err="1"/>
              <a:t>κανονισµού</a:t>
            </a:r>
            <a:r>
              <a:rPr lang="el-GR" dirty="0"/>
              <a:t> </a:t>
            </a:r>
            <a:r>
              <a:rPr lang="el-GR" dirty="0" smtClean="0"/>
              <a:t>1/2003).</a:t>
            </a:r>
            <a:endParaRPr lang="el-GR" dirty="0"/>
          </a:p>
          <a:p>
            <a:r>
              <a:rPr lang="el-GR" dirty="0" smtClean="0"/>
              <a:t>Για </a:t>
            </a:r>
            <a:r>
              <a:rPr lang="el-GR" dirty="0"/>
              <a:t>να υπολογίσει το ύψος του προστίμου η Επιτροπή χρησιμοποιεί μία δέσμη κριτηρίων που περιλαμβάνει το ποσοστό </a:t>
            </a:r>
            <a:r>
              <a:rPr lang="el-GR" dirty="0" smtClean="0"/>
              <a:t>των </a:t>
            </a:r>
            <a:r>
              <a:rPr lang="el-GR" dirty="0"/>
              <a:t>πωλήσεων των σχετικών προϊόντων, τη διάρκεια της παράβασης και  το ρόλο της εμπλεκόμενης επιχείρησης. </a:t>
            </a:r>
            <a:endParaRPr lang="en-US" dirty="0" smtClean="0"/>
          </a:p>
          <a:p>
            <a:r>
              <a:rPr lang="el-GR" dirty="0" smtClean="0"/>
              <a:t>Κατά </a:t>
            </a:r>
            <a:r>
              <a:rPr lang="el-GR" dirty="0"/>
              <a:t>γενικό κανόνα, το ποσοστό επί της αξίας των πωλήσεων που θα </a:t>
            </a:r>
            <a:r>
              <a:rPr lang="el-GR" dirty="0" err="1"/>
              <a:t>λαµβάνεται</a:t>
            </a:r>
            <a:r>
              <a:rPr lang="el-GR" dirty="0"/>
              <a:t> υπόψη θα µ</a:t>
            </a:r>
            <a:r>
              <a:rPr lang="el-GR" dirty="0" err="1"/>
              <a:t>πορεί</a:t>
            </a:r>
            <a:r>
              <a:rPr lang="el-GR" dirty="0"/>
              <a:t> να ανέλθει έως το 30 % της αξίας των πωλήσεων</a:t>
            </a:r>
            <a:r>
              <a:rPr lang="el-GR" dirty="0" smtClean="0"/>
              <a:t>.</a:t>
            </a:r>
          </a:p>
          <a:p>
            <a:r>
              <a:rPr lang="el-GR" dirty="0" smtClean="0"/>
              <a:t>Το βασικό ποσό του προστίμου θα μπορεί να αυξηθεί ή να μειωθεί ανάλογα με την ύπαρξη επιβαρυντικών ή ελαφρυντικών περιστάσεων</a:t>
            </a:r>
            <a:endParaRPr lang="el-GR" dirty="0"/>
          </a:p>
        </p:txBody>
      </p:sp>
    </p:spTree>
    <p:extLst>
      <p:ext uri="{BB962C8B-B14F-4D97-AF65-F5344CB8AC3E}">
        <p14:creationId xmlns:p14="http://schemas.microsoft.com/office/powerpoint/2010/main" val="261534711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Πρόγραμμα επιείκειας </a:t>
            </a:r>
            <a:endParaRPr lang="el-GR" dirty="0"/>
          </a:p>
        </p:txBody>
      </p:sp>
      <p:sp>
        <p:nvSpPr>
          <p:cNvPr id="3" name="Θέση περιεχομένου 2"/>
          <p:cNvSpPr>
            <a:spLocks noGrp="1"/>
          </p:cNvSpPr>
          <p:nvPr>
            <p:ph idx="1"/>
          </p:nvPr>
        </p:nvSpPr>
        <p:spPr/>
        <p:txBody>
          <a:bodyPr>
            <a:normAutofit fontScale="77500" lnSpcReduction="20000"/>
          </a:bodyPr>
          <a:lstStyle/>
          <a:p>
            <a:r>
              <a:rPr lang="el-GR" dirty="0"/>
              <a:t>Η πολιτική επίδειξης επιείκειας ανταμείβει τις επιχειρήσεις που καταγγέλλουν συμπράξεις στις οποίες έχουν συμμετάσχει, μη επιβάλλοντάς τους ή μειώνοντας τα πρόστιμα στα οποία κατ' άλλο τρόπο θα είχαν καταδικαστεί</a:t>
            </a:r>
            <a:r>
              <a:rPr lang="el-GR" dirty="0" smtClean="0"/>
              <a:t>.</a:t>
            </a:r>
          </a:p>
          <a:p>
            <a:r>
              <a:rPr lang="el-GR" dirty="0" smtClean="0"/>
              <a:t>Αποτελεσματικό </a:t>
            </a:r>
            <a:r>
              <a:rPr lang="el-GR" dirty="0"/>
              <a:t>μέσο για την ανίχνευση, αποσταθεροποίηση και εξάλειψη των συμπράξεων, ειδικότερα των μυστικών</a:t>
            </a:r>
            <a:r>
              <a:rPr lang="el-GR" dirty="0" smtClean="0"/>
              <a:t>.</a:t>
            </a:r>
          </a:p>
          <a:p>
            <a:r>
              <a:rPr lang="el-GR" dirty="0"/>
              <a:t>Οι μυστικές συμπράξεις είναι δύσκολο από τη φύση τους να ανιχνευθούν και να αποτελέσουν αντικείμενο ανακρίσεων, χωρίς τη συνεργασία κάποιας από τις συμμετέχουσες σε αυτές επιχειρήσεις</a:t>
            </a:r>
            <a:r>
              <a:rPr lang="el-GR" dirty="0" smtClean="0"/>
              <a:t>.</a:t>
            </a:r>
          </a:p>
          <a:p>
            <a:r>
              <a:rPr lang="el-GR" dirty="0"/>
              <a:t>Το πλεονέκτημα που προκύπτει από την εξάρθρωση των συμπράξεων, όσον αφορά τόσο την οικονομική ευημερία όσο και τους καταναλωτές, είναι αναμφισβήτητα μεγαλύτερο από το όφελος που θα απέφερε η επιβολή οικονομικών κυρώσεων στις επιχειρήσεις που συνεργάζονται με τις αρμόδιες για τον ανταγωνισμό αρχές.</a:t>
            </a:r>
          </a:p>
        </p:txBody>
      </p:sp>
    </p:spTree>
    <p:extLst>
      <p:ext uri="{BB962C8B-B14F-4D97-AF65-F5344CB8AC3E}">
        <p14:creationId xmlns:p14="http://schemas.microsoft.com/office/powerpoint/2010/main" val="202442136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Λειτουργία προγράμματος</a:t>
            </a:r>
            <a:endParaRPr lang="el-GR" dirty="0"/>
          </a:p>
        </p:txBody>
      </p:sp>
      <p:sp>
        <p:nvSpPr>
          <p:cNvPr id="3" name="Θέση περιεχομένου 2"/>
          <p:cNvSpPr>
            <a:spLocks noGrp="1"/>
          </p:cNvSpPr>
          <p:nvPr>
            <p:ph idx="1"/>
          </p:nvPr>
        </p:nvSpPr>
        <p:spPr/>
        <p:txBody>
          <a:bodyPr>
            <a:normAutofit fontScale="62500" lnSpcReduction="20000"/>
          </a:bodyPr>
          <a:lstStyle/>
          <a:p>
            <a:r>
              <a:rPr lang="el-GR" dirty="0"/>
              <a:t>Μια επιχείρηση που συμμετέχει σε σύμπραξη την οποία επιθυμεί να καταγγείλει μπορεί να ζητήσει να τύχει πλήρους απαλλαγής από την επιβολή προστίμου αν είναι η πρώτη επιχείρηση που προσκομίζει αποδεικτικά στοιχεία σχετικά με σύμπραξη για την οποία δεν είχε προηγουμένως γνώση η Ευρωπαϊκή Επιτροπή ή, εάν είχε γνώση, η επιχείρηση είναι η πρώτη που προσκομίζει στοιχεία καίριας σημασίας που επιτρέπουν στην Επιτροπή να διαπιστώσει την ύπαρξη σύμπραξης</a:t>
            </a:r>
            <a:r>
              <a:rPr lang="el-GR" dirty="0" smtClean="0"/>
              <a:t>.</a:t>
            </a:r>
          </a:p>
          <a:p>
            <a:r>
              <a:rPr lang="el-GR" dirty="0"/>
              <a:t>Είναι σαφές ότι μια επιχείρηση που έχει υποχρεώσει άλλες επιχειρήσεις να συμμετάσχουν σε σύμπραξη ή να παραμείνουν σε αυτή δεν μπορεί να τύχει της απαλλαγής από το πρόστιμο</a:t>
            </a:r>
            <a:r>
              <a:rPr lang="el-GR" dirty="0" smtClean="0"/>
              <a:t>.</a:t>
            </a:r>
          </a:p>
          <a:p>
            <a:r>
              <a:rPr lang="el-GR" dirty="0"/>
              <a:t>Μια επιχείρηση που δεν μπορεί να αξιώσει την εξ ολοκλήρου απαλλαγή από το πρόστιμο μπορεί ωστόσο να ζητήσει να τύχει μείωσης του προστίμου, στο μέτρο που παρέχει αποδεικτικά στοιχεία τα οποία συνεπάγονται σημαντική προστιθέμενη αξία, σε σχέση με εκείνα που είχε ήδη στην κατοχή της η Επιτροπή</a:t>
            </a:r>
            <a:r>
              <a:rPr lang="el-GR" dirty="0" smtClean="0"/>
              <a:t>.</a:t>
            </a:r>
          </a:p>
          <a:p>
            <a:r>
              <a:rPr lang="el-GR" dirty="0"/>
              <a:t>Η πρώτη επιχείρηση που πληροί τους όρους αυτούς θα τύχει μείωσης, από 30- 50 % του προστίμου που θα της </a:t>
            </a:r>
            <a:r>
              <a:rPr lang="el-GR" dirty="0" err="1"/>
              <a:t>επιβάλλετο</a:t>
            </a:r>
            <a:r>
              <a:rPr lang="el-GR" dirty="0"/>
              <a:t> σε άλλη περίπτωση, η δεύτερη επιχείρηση από 20-30 % και οι υπόλοιπες μέχρι 20 %. Η αξιολόγηση του ποσού της μείωσης μέσα σε αυτές τις ψαλίδες εξαρτάται από τη στιγμή κατά την οποία παρέχονται τα αποδεικτικά στοιχεία και από το ύψος της προστιθέμενης αξίας τους.</a:t>
            </a:r>
          </a:p>
        </p:txBody>
      </p:sp>
    </p:spTree>
    <p:extLst>
      <p:ext uri="{BB962C8B-B14F-4D97-AF65-F5344CB8AC3E}">
        <p14:creationId xmlns:p14="http://schemas.microsoft.com/office/powerpoint/2010/main" val="52145328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Διεκδίκηση αποζημίωσης </a:t>
            </a:r>
            <a:endParaRPr lang="el-GR" dirty="0"/>
          </a:p>
        </p:txBody>
      </p:sp>
      <p:sp>
        <p:nvSpPr>
          <p:cNvPr id="3" name="Θέση περιεχομένου 2"/>
          <p:cNvSpPr>
            <a:spLocks noGrp="1"/>
          </p:cNvSpPr>
          <p:nvPr>
            <p:ph idx="1"/>
          </p:nvPr>
        </p:nvSpPr>
        <p:spPr/>
        <p:txBody>
          <a:bodyPr/>
          <a:lstStyle/>
          <a:p>
            <a:r>
              <a:rPr lang="el-GR" dirty="0" smtClean="0"/>
              <a:t>Η διεκδίκηση αποζημίωσης από το ζημιωθέν μέρος δεν μπορεί να αποκλεισθεί με συμφωνία των μερών</a:t>
            </a:r>
          </a:p>
          <a:p>
            <a:r>
              <a:rPr lang="el-GR" dirty="0" smtClean="0"/>
              <a:t>Το Δικαστήριο έχει κρίνει ότι η εν λόγω πρόσθετη αστική συνέπεια που προβλέπεται από το σύνολο των εθνικών εννόμων τάξεων συμβάλλει στη διατήρηση της αποτελεσματικότητας του ανταγωνισμού εντός της Ένωσης.</a:t>
            </a:r>
          </a:p>
          <a:p>
            <a:r>
              <a:rPr lang="el-GR" dirty="0" smtClean="0"/>
              <a:t>Ο ζημιωθείς δεν μπορεί προς όφελός του να επικαλεστεί τη δική του παράνομη συμπεριφορά.</a:t>
            </a:r>
            <a:endParaRPr lang="el-GR" dirty="0"/>
          </a:p>
        </p:txBody>
      </p:sp>
    </p:spTree>
    <p:extLst>
      <p:ext uri="{BB962C8B-B14F-4D97-AF65-F5344CB8AC3E}">
        <p14:creationId xmlns:p14="http://schemas.microsoft.com/office/powerpoint/2010/main" val="407348332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Εξαίρεση εκ του νόμου</a:t>
            </a:r>
            <a:endParaRPr lang="el-GR" dirty="0"/>
          </a:p>
        </p:txBody>
      </p:sp>
      <p:sp>
        <p:nvSpPr>
          <p:cNvPr id="3" name="Θέση περιεχομένου 2"/>
          <p:cNvSpPr>
            <a:spLocks noGrp="1"/>
          </p:cNvSpPr>
          <p:nvPr>
            <p:ph idx="1"/>
          </p:nvPr>
        </p:nvSpPr>
        <p:spPr/>
        <p:txBody>
          <a:bodyPr>
            <a:normAutofit fontScale="92500"/>
          </a:bodyPr>
          <a:lstStyle/>
          <a:p>
            <a:r>
              <a:rPr lang="el-GR" dirty="0" smtClean="0"/>
              <a:t>Αρ. 1, παρ. 2, 1/2003: </a:t>
            </a:r>
          </a:p>
          <a:p>
            <a:r>
              <a:rPr lang="el-GR" dirty="0" smtClean="0"/>
              <a:t>«Οι </a:t>
            </a:r>
            <a:r>
              <a:rPr lang="el-GR" dirty="0"/>
              <a:t>συμφωνίες, αποφάσεις και εναρμονισμένες πρακτικές οι οποίες υπάγονται στο άρθρο 81 παράγραφος 1 της συνθήκης και πληρούν τις προϋποθέσεις του άρθρου 81 παράγραφος 3 της συνθήκης δεν απαγορεύονται, χωρίς να είναι αναγκαία η προηγούμενη έκδοση σχετικής </a:t>
            </a:r>
            <a:r>
              <a:rPr lang="el-GR" dirty="0" smtClean="0"/>
              <a:t>απόφασης».</a:t>
            </a:r>
          </a:p>
          <a:p>
            <a:r>
              <a:rPr lang="el-GR" dirty="0" smtClean="0"/>
              <a:t>Πλέον, εκτός από την Επιτροπής και οι εθνικές αρχές αλλά και τα εθνικά δικαστήρια μπορούν να εφαρμόσουν την απαλλαγή της παρ. </a:t>
            </a:r>
            <a:r>
              <a:rPr lang="el-GR" smtClean="0"/>
              <a:t>3 του 101 ΣΛΕΕ.</a:t>
            </a:r>
            <a:endParaRPr lang="el-GR" dirty="0"/>
          </a:p>
        </p:txBody>
      </p:sp>
    </p:spTree>
    <p:extLst>
      <p:ext uri="{BB962C8B-B14F-4D97-AF65-F5344CB8AC3E}">
        <p14:creationId xmlns:p14="http://schemas.microsoft.com/office/powerpoint/2010/main" val="26414440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Κανονισμός 17/62</a:t>
            </a:r>
            <a:endParaRPr lang="el-GR" dirty="0"/>
          </a:p>
        </p:txBody>
      </p:sp>
      <p:sp>
        <p:nvSpPr>
          <p:cNvPr id="3" name="Θέση περιεχομένου 2"/>
          <p:cNvSpPr>
            <a:spLocks noGrp="1"/>
          </p:cNvSpPr>
          <p:nvPr>
            <p:ph idx="1"/>
          </p:nvPr>
        </p:nvSpPr>
        <p:spPr/>
        <p:txBody>
          <a:bodyPr>
            <a:normAutofit fontScale="70000" lnSpcReduction="20000"/>
          </a:bodyPr>
          <a:lstStyle/>
          <a:p>
            <a:r>
              <a:rPr lang="el-GR" dirty="0" smtClean="0"/>
              <a:t>Ίσχυσε για πάνω από 40 χρόνια χωρίς να υποστεί βασικές αλλαγές. </a:t>
            </a:r>
          </a:p>
          <a:p>
            <a:r>
              <a:rPr lang="el-GR" dirty="0" smtClean="0"/>
              <a:t>Συγκεντρωτική εφαρμογή του ευρωπαϊκού δικαίου ανταγωνισμού.</a:t>
            </a:r>
          </a:p>
          <a:p>
            <a:r>
              <a:rPr lang="el-GR" dirty="0" smtClean="0"/>
              <a:t>Εφαρμογή κυρίως από Ευρωπαϊκή Επιτροπή.</a:t>
            </a:r>
          </a:p>
          <a:p>
            <a:r>
              <a:rPr lang="el-GR" dirty="0" smtClean="0"/>
              <a:t>Αναγνώριζε ως διατάξεις αμέσου εφαρμογής μόνο τις παρ. 1 και 2 του αρ. 101 ΣΛΕΕ (τότε αρ. 85 ΕΟΚ και μετέπειτα 81 ΕΚ) και τη διάταξη του αρ. 102 ΣΛΕΕ (τότε αρ. 86 ΕΟΚ και μετέπειτα 82 ΕΚ).</a:t>
            </a:r>
          </a:p>
          <a:p>
            <a:r>
              <a:rPr lang="el-GR" dirty="0" smtClean="0"/>
              <a:t>Μονοπώλιο έκδοσης εγκριτικών αποφάσεων σύμφωνα με το 101 παρ. 3 ΣΛΕΕ (αποφάσεις ατομικής απαλλαγής για συγκεκριμένες συμπράξεις). Προϋπόθεση η κοινοποίηση των συμπράξεων αυτών στην Επιτροπή.</a:t>
            </a:r>
          </a:p>
          <a:p>
            <a:r>
              <a:rPr lang="el-GR" dirty="0" smtClean="0"/>
              <a:t>Ασφάλεια Δικαίου, ομοιόμορφη εφαρμογή </a:t>
            </a:r>
            <a:r>
              <a:rPr lang="el-GR" dirty="0" err="1" smtClean="0"/>
              <a:t>ενωσιακού</a:t>
            </a:r>
            <a:r>
              <a:rPr lang="el-GR" dirty="0" smtClean="0"/>
              <a:t> δικαίου, γραφειοκρατική επιβάρυνση, καθυστέρηση στην έκδοση αποφάσεων.</a:t>
            </a:r>
          </a:p>
          <a:p>
            <a:r>
              <a:rPr lang="el-GR" dirty="0" smtClean="0"/>
              <a:t>Αντικαταστάθηκε από τον 1/2003</a:t>
            </a:r>
            <a:endParaRPr lang="el-GR" dirty="0"/>
          </a:p>
        </p:txBody>
      </p:sp>
    </p:spTree>
    <p:extLst>
      <p:ext uri="{BB962C8B-B14F-4D97-AF65-F5344CB8AC3E}">
        <p14:creationId xmlns:p14="http://schemas.microsoft.com/office/powerpoint/2010/main" val="126495895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ΚΑΝΟΝΙΣΜΟΣ </a:t>
            </a:r>
            <a:r>
              <a:rPr lang="el-GR" dirty="0"/>
              <a:t>1/2003</a:t>
            </a:r>
          </a:p>
        </p:txBody>
      </p:sp>
      <p:sp>
        <p:nvSpPr>
          <p:cNvPr id="3" name="Θέση περιεχομένου 2"/>
          <p:cNvSpPr>
            <a:spLocks noGrp="1"/>
          </p:cNvSpPr>
          <p:nvPr>
            <p:ph idx="1"/>
          </p:nvPr>
        </p:nvSpPr>
        <p:spPr/>
        <p:txBody>
          <a:bodyPr>
            <a:normAutofit fontScale="70000" lnSpcReduction="20000"/>
          </a:bodyPr>
          <a:lstStyle/>
          <a:p>
            <a:pPr algn="just">
              <a:lnSpc>
                <a:spcPct val="90000"/>
              </a:lnSpc>
            </a:pPr>
            <a:r>
              <a:rPr lang="el-GR" dirty="0">
                <a:ea typeface="ＭＳ Ｐゴシック" pitchFamily="34" charset="-128"/>
                <a:cs typeface="Times New Roman" pitchFamily="18" charset="0"/>
              </a:rPr>
              <a:t>Ταυτόχρονη και ομοιόμορφη εφαρμογή της </a:t>
            </a:r>
            <a:r>
              <a:rPr lang="el-GR" dirty="0" err="1">
                <a:ea typeface="ＭＳ Ｐゴシック" pitchFamily="34" charset="-128"/>
                <a:cs typeface="Times New Roman" pitchFamily="18" charset="0"/>
              </a:rPr>
              <a:t>ενωσιακής</a:t>
            </a:r>
            <a:r>
              <a:rPr lang="el-GR" dirty="0">
                <a:ea typeface="ＭＳ Ｐゴシック" pitchFamily="34" charset="-128"/>
                <a:cs typeface="Times New Roman" pitchFamily="18" charset="0"/>
              </a:rPr>
              <a:t> και εθνικής νομοθεσίας περί ανταγωνισμού - Άρθρα 101 και 102 </a:t>
            </a:r>
            <a:r>
              <a:rPr lang="el-GR" dirty="0" smtClean="0">
                <a:ea typeface="ＭＳ Ｐゴシック" pitchFamily="34" charset="-128"/>
                <a:cs typeface="Times New Roman" pitchFamily="18" charset="0"/>
              </a:rPr>
              <a:t>ΣΛΕΕ</a:t>
            </a:r>
          </a:p>
          <a:p>
            <a:pPr algn="just">
              <a:lnSpc>
                <a:spcPct val="90000"/>
              </a:lnSpc>
            </a:pPr>
            <a:r>
              <a:rPr lang="el-GR" dirty="0" smtClean="0">
                <a:ea typeface="ＭＳ Ｐゴシック" pitchFamily="34" charset="-128"/>
                <a:cs typeface="Times New Roman" pitchFamily="18" charset="0"/>
              </a:rPr>
              <a:t>Άμεση εφαρμογή και της παρ. 3 του 101 ΣΛΕΕ.</a:t>
            </a:r>
          </a:p>
          <a:p>
            <a:pPr algn="just">
              <a:lnSpc>
                <a:spcPct val="90000"/>
              </a:lnSpc>
            </a:pPr>
            <a:r>
              <a:rPr lang="el-GR" dirty="0" smtClean="0">
                <a:ea typeface="ＭＳ Ｐゴシック" pitchFamily="34" charset="-128"/>
                <a:cs typeface="Times New Roman" pitchFamily="18" charset="0"/>
              </a:rPr>
              <a:t>Μετάβαση από το συγκεντρωτικό σύστημα της κοινοποίησης και απαλλαγής στο σύστημα της εκ του νόμου (</a:t>
            </a:r>
            <a:r>
              <a:rPr lang="en-US" dirty="0" smtClean="0">
                <a:ea typeface="ＭＳ Ｐゴシック" pitchFamily="34" charset="-128"/>
                <a:cs typeface="Times New Roman" pitchFamily="18" charset="0"/>
              </a:rPr>
              <a:t>ex </a:t>
            </a:r>
            <a:r>
              <a:rPr lang="en-US" dirty="0" err="1" smtClean="0">
                <a:ea typeface="ＭＳ Ｐゴシック" pitchFamily="34" charset="-128"/>
                <a:cs typeface="Times New Roman" pitchFamily="18" charset="0"/>
              </a:rPr>
              <a:t>lege</a:t>
            </a:r>
            <a:r>
              <a:rPr lang="en-US" dirty="0" smtClean="0">
                <a:ea typeface="ＭＳ Ｐゴシック" pitchFamily="34" charset="-128"/>
                <a:cs typeface="Times New Roman" pitchFamily="18" charset="0"/>
              </a:rPr>
              <a:t>)</a:t>
            </a:r>
            <a:r>
              <a:rPr lang="el-GR" dirty="0">
                <a:ea typeface="ＭＳ Ｐゴシック" pitchFamily="34" charset="-128"/>
                <a:cs typeface="Times New Roman" pitchFamily="18" charset="0"/>
              </a:rPr>
              <a:t> </a:t>
            </a:r>
            <a:r>
              <a:rPr lang="el-GR" dirty="0" smtClean="0">
                <a:ea typeface="ＭＳ Ｐゴシック" pitchFamily="34" charset="-128"/>
                <a:cs typeface="Times New Roman" pitchFamily="18" charset="0"/>
              </a:rPr>
              <a:t>εξαίρεσης.</a:t>
            </a:r>
            <a:endParaRPr lang="el-GR" dirty="0">
              <a:ea typeface="ＭＳ Ｐゴシック" pitchFamily="34" charset="-128"/>
              <a:cs typeface="Times New Roman" pitchFamily="18" charset="0"/>
            </a:endParaRPr>
          </a:p>
          <a:p>
            <a:pPr algn="just">
              <a:lnSpc>
                <a:spcPct val="90000"/>
              </a:lnSpc>
            </a:pPr>
            <a:r>
              <a:rPr lang="el-GR" dirty="0">
                <a:ea typeface="ＭＳ Ｐゴシック" pitchFamily="34" charset="-128"/>
                <a:cs typeface="Times New Roman" pitchFamily="18" charset="0"/>
              </a:rPr>
              <a:t>Η αποκεντρωμένη εφαρμογή όλων των κανόνων από τις εθνικές αρχές και τα εθνικά δικαστήρια, μαζί με την Ευρωπαϊκή </a:t>
            </a:r>
            <a:r>
              <a:rPr lang="el-GR" dirty="0" smtClean="0">
                <a:ea typeface="ＭＳ Ｐゴシック" pitchFamily="34" charset="-128"/>
                <a:cs typeface="Times New Roman" pitchFamily="18" charset="0"/>
              </a:rPr>
              <a:t>Επιτροπή</a:t>
            </a:r>
            <a:endParaRPr lang="el-GR" dirty="0">
              <a:ea typeface="ＭＳ Ｐゴシック" pitchFamily="34" charset="-128"/>
              <a:cs typeface="Times New Roman" pitchFamily="18" charset="0"/>
            </a:endParaRPr>
          </a:p>
          <a:p>
            <a:pPr algn="just">
              <a:lnSpc>
                <a:spcPct val="90000"/>
              </a:lnSpc>
            </a:pPr>
            <a:r>
              <a:rPr lang="el-GR" dirty="0">
                <a:ea typeface="ＭＳ Ｐゴシック" pitchFamily="34" charset="-128"/>
                <a:cs typeface="Times New Roman" pitchFamily="18" charset="0"/>
              </a:rPr>
              <a:t>Η </a:t>
            </a:r>
            <a:r>
              <a:rPr lang="el-GR" dirty="0" err="1">
                <a:ea typeface="ＭＳ Ｐゴシック" pitchFamily="34" charset="-128"/>
                <a:cs typeface="Times New Roman" pitchFamily="18" charset="0"/>
              </a:rPr>
              <a:t>αυτο</a:t>
            </a:r>
            <a:r>
              <a:rPr lang="el-GR" dirty="0">
                <a:ea typeface="ＭＳ Ｐゴシック" pitchFamily="34" charset="-128"/>
                <a:cs typeface="Times New Roman" pitchFamily="18" charset="0"/>
              </a:rPr>
              <a:t>-αξιολόγηση των επιχειρήσεων αυξάνει την ευθύνη και την υποχρέωση ευαισθητοποίησης σε θέματα δικαίου του ανταγωνισμού</a:t>
            </a:r>
          </a:p>
          <a:p>
            <a:pPr algn="just">
              <a:lnSpc>
                <a:spcPct val="90000"/>
              </a:lnSpc>
            </a:pPr>
            <a:r>
              <a:rPr lang="el-GR" dirty="0">
                <a:ea typeface="ＭＳ Ｐゴシック" pitchFamily="34" charset="-128"/>
                <a:cs typeface="Times New Roman" pitchFamily="18" charset="0"/>
              </a:rPr>
              <a:t>Ίδρυση του Ευρωπαϊκού Δικτύου Ανταγωνισμού (ΕΔΑ) για το συντονισμό της επιβολής και της ανταλλαγής πληροφοριών μεταξύ της Επιτροπής και όλων των εθνικών αρχών ανταγωνισμού της ΕΕ (ΕΑΑ</a:t>
            </a:r>
            <a:r>
              <a:rPr lang="el-GR" sz="3200" dirty="0" smtClean="0">
                <a:latin typeface="TTE261F3E8t00" charset="0"/>
                <a:ea typeface="ＭＳ Ｐゴシック" pitchFamily="34" charset="-128"/>
              </a:rPr>
              <a:t>).</a:t>
            </a:r>
          </a:p>
          <a:p>
            <a:pPr algn="just">
              <a:lnSpc>
                <a:spcPct val="90000"/>
              </a:lnSpc>
            </a:pPr>
            <a:r>
              <a:rPr lang="el-GR" dirty="0" smtClean="0">
                <a:latin typeface="Times New Roman" pitchFamily="18" charset="0"/>
                <a:ea typeface="ＭＳ Ｐゴシック" pitchFamily="34" charset="-128"/>
                <a:cs typeface="Times New Roman" pitchFamily="18" charset="0"/>
              </a:rPr>
              <a:t>Ρύθμιση της συνεργασίας Επιτροπής και εθνικών αρχών, εθνικών αρχών μεταξύ τους, εθνικών δικαστηρίων με Επιτροπή και εθνικές αρχές ανταγωνισμού.</a:t>
            </a:r>
          </a:p>
          <a:p>
            <a:pPr algn="just">
              <a:lnSpc>
                <a:spcPct val="90000"/>
              </a:lnSpc>
            </a:pPr>
            <a:r>
              <a:rPr lang="el-GR" dirty="0" smtClean="0">
                <a:latin typeface="Times New Roman" pitchFamily="18" charset="0"/>
                <a:ea typeface="ＭＳ Ｐゴシック" pitchFamily="34" charset="-128"/>
                <a:cs typeface="Times New Roman" pitchFamily="18" charset="0"/>
              </a:rPr>
              <a:t>Με ελάχιστες αποκλίσεις ο κανονισμός ισχύει για όλους τους τομείς της οικονομίας, καθώς καταργήθηκαν κανονισμοί με ειδικές διατάξεις για συγκεκριμένους τομείς.   </a:t>
            </a:r>
            <a:endParaRPr lang="en-GB" dirty="0">
              <a:latin typeface="Times New Roman" pitchFamily="18" charset="0"/>
              <a:ea typeface="ＭＳ Ｐゴシック" pitchFamily="34" charset="-128"/>
              <a:cs typeface="Times New Roman" pitchFamily="18" charset="0"/>
            </a:endParaRPr>
          </a:p>
          <a:p>
            <a:endParaRPr lang="el-GR" dirty="0"/>
          </a:p>
        </p:txBody>
      </p:sp>
    </p:spTree>
    <p:extLst>
      <p:ext uri="{BB962C8B-B14F-4D97-AF65-F5344CB8AC3E}">
        <p14:creationId xmlns:p14="http://schemas.microsoft.com/office/powerpoint/2010/main" val="97105370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Κανονισμός 1/2003</a:t>
            </a:r>
            <a:endParaRPr lang="el-GR" dirty="0"/>
          </a:p>
        </p:txBody>
      </p:sp>
      <p:sp>
        <p:nvSpPr>
          <p:cNvPr id="3" name="Θέση περιεχομένου 2"/>
          <p:cNvSpPr>
            <a:spLocks noGrp="1"/>
          </p:cNvSpPr>
          <p:nvPr>
            <p:ph idx="1"/>
          </p:nvPr>
        </p:nvSpPr>
        <p:spPr/>
        <p:txBody>
          <a:bodyPr>
            <a:normAutofit fontScale="92500" lnSpcReduction="20000"/>
          </a:bodyPr>
          <a:lstStyle/>
          <a:p>
            <a:r>
              <a:rPr lang="el-GR" dirty="0"/>
              <a:t>Ο ίδιος ο Κανονισμός 1/2003 για την εφαρμογή των άρθρων 101 και 102 ΣΛΕΕ (πρώην 81 και 82 </a:t>
            </a:r>
            <a:r>
              <a:rPr lang="el-GR" dirty="0" err="1"/>
              <a:t>Συνθ.ΕΚ</a:t>
            </a:r>
            <a:r>
              <a:rPr lang="el-GR" dirty="0"/>
              <a:t>) προβλέπει ρητά στην αιτιολογική σκέψη 37 τα εξής : «Ο παρών κανονισμός σέβεται τα θεμελιώδη δικαιώματα και τηρεί τις αρχές που αναγνωρίζονται, ειδικότερα από τον [Χάρτη]. Συνεπώς, ο παρών κανονισμός θα πρέπει να ερμηνεύεται και να εφαρμόζεται σύμφωνα με αυτά τα δικαιώματα και τις αρχές». </a:t>
            </a:r>
            <a:endParaRPr lang="el-GR" dirty="0" smtClean="0"/>
          </a:p>
          <a:p>
            <a:r>
              <a:rPr lang="el-GR" dirty="0"/>
              <a:t>Σε αρκετές διατάξεις του κανονισμού τονίζεται η ανάγκη να κατοχυρωθεί η προστασία των θεμελιωδών δικαιωμάτων των προσώπων που εμπλέκονται σε υποθέσεις παραβίασης των άρθρων 101 και 102 ΣΛΕΕ. </a:t>
            </a:r>
          </a:p>
        </p:txBody>
      </p:sp>
    </p:spTree>
    <p:extLst>
      <p:ext uri="{BB962C8B-B14F-4D97-AF65-F5344CB8AC3E}">
        <p14:creationId xmlns:p14="http://schemas.microsoft.com/office/powerpoint/2010/main" val="141305652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Αποτελεσματική εφαρμογή και θεσμική αυτονομία των κρατών μελών</a:t>
            </a:r>
            <a:endParaRPr lang="el-GR" dirty="0"/>
          </a:p>
        </p:txBody>
      </p:sp>
      <p:sp>
        <p:nvSpPr>
          <p:cNvPr id="3" name="Θέση περιεχομένου 2"/>
          <p:cNvSpPr>
            <a:spLocks noGrp="1"/>
          </p:cNvSpPr>
          <p:nvPr>
            <p:ph idx="1"/>
          </p:nvPr>
        </p:nvSpPr>
        <p:spPr/>
        <p:txBody>
          <a:bodyPr>
            <a:normAutofit fontScale="92500"/>
          </a:bodyPr>
          <a:lstStyle/>
          <a:p>
            <a:r>
              <a:rPr lang="el-GR" dirty="0" smtClean="0"/>
              <a:t>Το ζήτημα της αποτελεσματικής εφαρμογής του δικαίου του ανταγωνισμού συνδέεται με την αρχή της θεσμικής και διαδικαστικής αυτονομίας των κρατών μελών, καθώς και με την αρχή της επικουρικότητας.</a:t>
            </a:r>
          </a:p>
          <a:p>
            <a:r>
              <a:rPr lang="el-GR" dirty="0"/>
              <a:t>Η</a:t>
            </a:r>
            <a:r>
              <a:rPr lang="el-GR" dirty="0" smtClean="0"/>
              <a:t> εφαρμογή τους δεν θα πρέπει να παρεμποδίζει την αρχή της αποτελεσματικής εφαρμογής του δικαίου ανταγωνισμού της Ένωσης.</a:t>
            </a:r>
          </a:p>
          <a:p>
            <a:r>
              <a:rPr lang="el-GR" dirty="0" smtClean="0"/>
              <a:t> Τα κράτη μέλη οφείλουν να διασφαλίζουν την εκτέλεση των υποχρεώσεων που απορρέουν από το δίκαιο της Ένωσης και να διευκολύνουν την Ένωση στην εκπλήρωση της αποστολής της.</a:t>
            </a:r>
            <a:endParaRPr lang="el-GR" dirty="0"/>
          </a:p>
        </p:txBody>
      </p:sp>
    </p:spTree>
    <p:extLst>
      <p:ext uri="{BB962C8B-B14F-4D97-AF65-F5344CB8AC3E}">
        <p14:creationId xmlns:p14="http://schemas.microsoft.com/office/powerpoint/2010/main" val="351661990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Εκφάνσεις Αποτελεσματικής Εφαρμογής</a:t>
            </a:r>
            <a:endParaRPr lang="el-GR" dirty="0"/>
          </a:p>
        </p:txBody>
      </p:sp>
      <p:sp>
        <p:nvSpPr>
          <p:cNvPr id="3" name="Θέση περιεχομένου 2"/>
          <p:cNvSpPr>
            <a:spLocks noGrp="1"/>
          </p:cNvSpPr>
          <p:nvPr>
            <p:ph idx="1"/>
          </p:nvPr>
        </p:nvSpPr>
        <p:spPr/>
        <p:txBody>
          <a:bodyPr/>
          <a:lstStyle/>
          <a:p>
            <a:r>
              <a:rPr lang="el-GR" dirty="0" smtClean="0"/>
              <a:t>Οι εθνικές δικονομικές και ουσιαστικές ρυθμίσεις δεν πρέπει να καθιστούν αδύνατη ή υπερβολικά δυσχερή την απόλαυση των δικαιωμάτων που αναγνωρίζουν οι κανόνες της ΕΕ.</a:t>
            </a:r>
          </a:p>
          <a:p>
            <a:r>
              <a:rPr lang="el-GR" dirty="0" smtClean="0"/>
              <a:t>Η προστασία πρέπει να είναι αντίστοιχη με εκείνη που θεσμοθετείται για την παραβίαση εθνικών κανόνων</a:t>
            </a:r>
          </a:p>
          <a:p>
            <a:r>
              <a:rPr lang="el-GR" dirty="0" smtClean="0"/>
              <a:t>Τα κράτη μέλη οφείλουν να θεσμοθετούν ένα σύστημα κυρώσεων, αναλογικού και αποτρεπτικού χαρακτήρα.</a:t>
            </a:r>
            <a:endParaRPr lang="el-GR" dirty="0"/>
          </a:p>
        </p:txBody>
      </p:sp>
    </p:spTree>
    <p:extLst>
      <p:ext uri="{BB962C8B-B14F-4D97-AF65-F5344CB8AC3E}">
        <p14:creationId xmlns:p14="http://schemas.microsoft.com/office/powerpoint/2010/main" val="237623299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Διασυνοριακό στοιχείο</a:t>
            </a:r>
            <a:endParaRPr lang="el-GR" dirty="0"/>
          </a:p>
        </p:txBody>
      </p:sp>
      <p:sp>
        <p:nvSpPr>
          <p:cNvPr id="3" name="Θέση περιεχομένου 2"/>
          <p:cNvSpPr>
            <a:spLocks noGrp="1"/>
          </p:cNvSpPr>
          <p:nvPr>
            <p:ph idx="1"/>
          </p:nvPr>
        </p:nvSpPr>
        <p:spPr/>
        <p:txBody>
          <a:bodyPr/>
          <a:lstStyle/>
          <a:p>
            <a:r>
              <a:rPr lang="el-GR" dirty="0"/>
              <a:t>Η εκάστοτε αρμόδια αρχή θα πρέπει να κρίνει κατά πόσο συντρέχουν τα στοιχεία αυτά ώστε να καταλήξει αν η υπό κρίση πρακτική, πιθανολογούμενη σύμπραξη ή καταχρηστική εκμετάλλευση δεσπόζουσας θέσης, μπορεί «να διακυβεύσει, άμεσα ή έμμεσα, πραγματικά ή δυνητικά, την ελευθερία του εμπορίου μεταξύ κρατών μελών υπό την έννοια της προκλήσεως βλάβης στην πραγματοποίηση των στόχων μιας ενιαίας αγοράς μεταξύ κρατών μελών»</a:t>
            </a:r>
          </a:p>
        </p:txBody>
      </p:sp>
    </p:spTree>
    <p:extLst>
      <p:ext uri="{BB962C8B-B14F-4D97-AF65-F5344CB8AC3E}">
        <p14:creationId xmlns:p14="http://schemas.microsoft.com/office/powerpoint/2010/main" val="11621685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Κατευθυντήριες γραμμές </a:t>
            </a:r>
            <a:endParaRPr lang="el-GR" dirty="0"/>
          </a:p>
        </p:txBody>
      </p:sp>
      <p:sp>
        <p:nvSpPr>
          <p:cNvPr id="3" name="Θέση περιεχομένου 2"/>
          <p:cNvSpPr>
            <a:spLocks noGrp="1"/>
          </p:cNvSpPr>
          <p:nvPr>
            <p:ph idx="1"/>
          </p:nvPr>
        </p:nvSpPr>
        <p:spPr/>
        <p:txBody>
          <a:bodyPr/>
          <a:lstStyle/>
          <a:p>
            <a:r>
              <a:rPr lang="el-GR" dirty="0"/>
              <a:t>Η νομολογία του Δικαστηρίου σε μία σειρά αποφάσεων που χαρακτηρίζονται από τη διασταλτική ερμηνεία της έννοιας έδωσε τις βασικές αρχές για τον προσδιορισμό του επηρεασμού οι οποίες κωδικοποιήθηκαν από την Ευρωπαϊκή Επιτροπή στις κατευθυντήριες γραμμές που εξέδωσε «σχετικά µε την έννοια του </a:t>
            </a:r>
            <a:r>
              <a:rPr lang="el-GR" dirty="0" err="1"/>
              <a:t>επηρεασµού</a:t>
            </a:r>
            <a:r>
              <a:rPr lang="el-GR" dirty="0"/>
              <a:t> του εμπορίου των άρθρων 81 και 82 της Συνθήκης» (ΕΕ C 101 της 27.04.2004, σελ. 81)</a:t>
            </a:r>
          </a:p>
        </p:txBody>
      </p:sp>
    </p:spTree>
    <p:extLst>
      <p:ext uri="{BB962C8B-B14F-4D97-AF65-F5344CB8AC3E}">
        <p14:creationId xmlns:p14="http://schemas.microsoft.com/office/powerpoint/2010/main" val="386288806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Αποκορύφωμα">
  <a:themeElements>
    <a:clrScheme name="Αποκορύφωμα">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Αποκορύφωμα">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Αποκορύφωμα">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970</TotalTime>
  <Words>2925</Words>
  <Application>Microsoft Office PowerPoint</Application>
  <PresentationFormat>Προβολή στην οθόνη (4:3)</PresentationFormat>
  <Paragraphs>131</Paragraphs>
  <Slides>27</Slides>
  <Notes>0</Notes>
  <HiddenSlides>0</HiddenSlides>
  <MMClips>0</MMClips>
  <ScaleCrop>false</ScaleCrop>
  <HeadingPairs>
    <vt:vector size="6" baseType="variant">
      <vt:variant>
        <vt:lpstr>Γραμματοσειρές που χρησιμοποιούνται</vt:lpstr>
      </vt:variant>
      <vt:variant>
        <vt:i4>9</vt:i4>
      </vt:variant>
      <vt:variant>
        <vt:lpstr>Θέμα</vt:lpstr>
      </vt:variant>
      <vt:variant>
        <vt:i4>1</vt:i4>
      </vt:variant>
      <vt:variant>
        <vt:lpstr>Τίτλοι διαφανειών</vt:lpstr>
      </vt:variant>
      <vt:variant>
        <vt:i4>27</vt:i4>
      </vt:variant>
    </vt:vector>
  </HeadingPairs>
  <TitlesOfParts>
    <vt:vector size="37" baseType="lpstr">
      <vt:lpstr>ＭＳ Ｐゴシック</vt:lpstr>
      <vt:lpstr>Arial</vt:lpstr>
      <vt:lpstr>Book Antiqua</vt:lpstr>
      <vt:lpstr>Lucida Sans</vt:lpstr>
      <vt:lpstr>Times New Roman</vt:lpstr>
      <vt:lpstr>TTE261F3E8t00</vt:lpstr>
      <vt:lpstr>Wingdings</vt:lpstr>
      <vt:lpstr>Wingdings 2</vt:lpstr>
      <vt:lpstr>Wingdings 3</vt:lpstr>
      <vt:lpstr>Αποκορύφωμα</vt:lpstr>
      <vt:lpstr>Το πλαισιο εφαρμογησ των αρθρων 101 και 102 σλεε</vt:lpstr>
      <vt:lpstr>Άρθρο 103, παρ. 1 ΣΛΕΕ</vt:lpstr>
      <vt:lpstr>Κανονισμός 17/62</vt:lpstr>
      <vt:lpstr>ΚΑΝΟΝΙΣΜΟΣ 1/2003</vt:lpstr>
      <vt:lpstr>Κανονισμός 1/2003</vt:lpstr>
      <vt:lpstr>Αποτελεσματική εφαρμογή και θεσμική αυτονομία των κρατών μελών</vt:lpstr>
      <vt:lpstr>Εκφάνσεις Αποτελεσματικής Εφαρμογής</vt:lpstr>
      <vt:lpstr>Διασυνοριακό στοιχείο</vt:lpstr>
      <vt:lpstr>Κατευθυντήριες γραμμές </vt:lpstr>
      <vt:lpstr>Επηρεασμός εμπορίου </vt:lpstr>
      <vt:lpstr>Επηρεασμός εμπορίου</vt:lpstr>
      <vt:lpstr>Αισθητός επηρεασμός</vt:lpstr>
      <vt:lpstr>Συρροή εθνικής και ενωσιακής δικαιοδοσίας </vt:lpstr>
      <vt:lpstr>Σύγκρουση ενωσιακού-εθνικού δικαίου </vt:lpstr>
      <vt:lpstr>Σύγκρουση ενωσιακού-εθνικού δικαίου </vt:lpstr>
      <vt:lpstr>Κίνηση Διαδικασίας από την Επιτροπή</vt:lpstr>
      <vt:lpstr>Αρμοδιότητες Ευρωπαϊκής Επιτροπής</vt:lpstr>
      <vt:lpstr>Άρθρο 23, παρ. 2 και 3, Κανονισμός 1/2003</vt:lpstr>
      <vt:lpstr>Διακριτική ευχέρεια Επιτροπής</vt:lpstr>
      <vt:lpstr>Πολιτική προστίμων</vt:lpstr>
      <vt:lpstr>Αποτρεπτική δράση προστίμου</vt:lpstr>
      <vt:lpstr>Κυρώσεις και Αναλογικότητα</vt:lpstr>
      <vt:lpstr>Κατευθυντήριες γραµµές για τη µέθοδο υπολογισµού των προστίµων (2006)</vt:lpstr>
      <vt:lpstr>Πρόγραμμα επιείκειας </vt:lpstr>
      <vt:lpstr>Λειτουργία προγράμματος</vt:lpstr>
      <vt:lpstr>Διεκδίκηση αποζημίωσης </vt:lpstr>
      <vt:lpstr>Εξαίρεση εκ του νόμου</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Το πλαισιο εφαρμογησ των αρθρων 101 και 102 σλεε</dc:title>
  <dc:creator>hi</dc:creator>
  <cp:lastModifiedBy>Λογαριασμός Microsoft</cp:lastModifiedBy>
  <cp:revision>25</cp:revision>
  <dcterms:created xsi:type="dcterms:W3CDTF">2018-10-31T07:18:30Z</dcterms:created>
  <dcterms:modified xsi:type="dcterms:W3CDTF">2026-03-26T17:05:44Z</dcterms:modified>
</cp:coreProperties>
</file>