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Lst>
  <p:sldSz cx="9144000" cy="6858000" type="screen4x3"/>
  <p:notesSz cx="6858000" cy="9144000"/>
  <p:embeddedFontLst>
    <p:embeddedFont>
      <p:font typeface="Book Antiqua" pitchFamily="18" charset="0"/>
      <p:regular r:id="rId26"/>
      <p:bold r:id="rId27"/>
      <p:italic r:id="rId28"/>
      <p:boldItalic r:id="rId29"/>
    </p:embeddedFont>
    <p:embeddedFont>
      <p:font typeface="Garamond" pitchFamily="18"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LYpudFk95RXMiQh6grjVD5i9E3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70" d="100"/>
          <a:sy n="70" d="100"/>
        </p:scale>
        <p:origin x="-1810" y="-365"/>
      </p:cViewPr>
      <p:guideLst>
        <p:guide orient="horz" pos="2160"/>
        <p:guide pos="2880"/>
      </p:guideLst>
    </p:cSldViewPr>
  </p:slideViewPr>
  <p:notesTextViewPr>
    <p:cViewPr>
      <p:scale>
        <a:sx n="100" d="100"/>
        <a:sy n="100" d="100"/>
      </p:scale>
      <p:origin x="0" y="0"/>
    </p:cViewPr>
  </p:notesTextViewPr>
  <p:notesViewPr>
    <p:cSldViewPr snapToGrid="0">
      <p:cViewPr varScale="1">
        <p:scale>
          <a:sx n="67" d="100"/>
          <a:sy n="67" d="100"/>
        </p:scale>
        <p:origin x="-3120"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 name="Google Shape;4;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 name="Google Shape;5;n"/>
          <p:cNvSpPr>
            <a:spLocks noGrp="1" noRot="1" noChangeAspect="1"/>
          </p:cNvSpPr>
          <p:nvPr>
            <p:ph type="sldImg" idx="2"/>
          </p:nvPr>
        </p:nvSpPr>
        <p:spPr>
          <a:xfrm>
            <a:off x="1371600" y="763588"/>
            <a:ext cx="5024438" cy="37671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 name="Google Shape;6;n"/>
          <p:cNvSpPr txBox="1">
            <a:spLocks noGrp="1"/>
          </p:cNvSpPr>
          <p:nvPr>
            <p:ph type="body" idx="1"/>
          </p:nvPr>
        </p:nvSpPr>
        <p:spPr>
          <a:xfrm>
            <a:off x="777875" y="4776788"/>
            <a:ext cx="6213475" cy="45212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hdr" idx="3"/>
          </p:nvPr>
        </p:nvSpPr>
        <p:spPr>
          <a:xfrm>
            <a:off x="0" y="0"/>
            <a:ext cx="3368675" cy="498475"/>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dt" idx="10"/>
          </p:nvPr>
        </p:nvSpPr>
        <p:spPr>
          <a:xfrm>
            <a:off x="4398963" y="0"/>
            <a:ext cx="3368675" cy="498475"/>
          </a:xfrm>
          <a:prstGeom prst="rect">
            <a:avLst/>
          </a:prstGeom>
          <a:noFill/>
          <a:ln>
            <a:noFill/>
          </a:ln>
        </p:spPr>
        <p:txBody>
          <a:bodyPr spcFirstLastPara="1" wrap="square" lIns="0" tIns="0" rIns="0" bIns="0" anchor="t" anchorCtr="0">
            <a:noAutofit/>
          </a:bodyPr>
          <a:lstStyle>
            <a:lvl1pPr marR="0" lvl="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n"/>
          <p:cNvSpPr txBox="1">
            <a:spLocks noGrp="1"/>
          </p:cNvSpPr>
          <p:nvPr>
            <p:ph type="ftr" idx="11"/>
          </p:nvPr>
        </p:nvSpPr>
        <p:spPr>
          <a:xfrm>
            <a:off x="0" y="9555163"/>
            <a:ext cx="3368675" cy="498475"/>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n"/>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a:t>
            </a:fld>
            <a:endParaRPr/>
          </a:p>
        </p:txBody>
      </p:sp>
      <p:sp>
        <p:nvSpPr>
          <p:cNvPr id="143" name="Google Shape;143;p1: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a:t>
            </a:fld>
            <a:endParaRPr sz="1400" b="0" i="0" u="none" strike="noStrike" cap="none">
              <a:solidFill>
                <a:srgbClr val="000000"/>
              </a:solidFill>
              <a:latin typeface="Times New Roman"/>
              <a:ea typeface="Times New Roman"/>
              <a:cs typeface="Times New Roman"/>
              <a:sym typeface="Times New Roman"/>
            </a:endParaRPr>
          </a:p>
        </p:txBody>
      </p:sp>
      <p:sp>
        <p:nvSpPr>
          <p:cNvPr id="144" name="Google Shape;1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5" name="Google Shape;145;p1: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36f7a35bd_0_140:notes"/>
          <p:cNvSpPr txBox="1">
            <a:spLocks noGrp="1"/>
          </p:cNvSpPr>
          <p:nvPr>
            <p:ph type="sldNum" idx="12"/>
          </p:nvPr>
        </p:nvSpPr>
        <p:spPr>
          <a:xfrm>
            <a:off x="4278313" y="10156825"/>
            <a:ext cx="3254400" cy="5079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10</a:t>
            </a:fld>
            <a:endParaRPr sz="1400">
              <a:solidFill>
                <a:srgbClr val="000000"/>
              </a:solidFill>
              <a:latin typeface="Times New Roman"/>
              <a:ea typeface="Times New Roman"/>
              <a:cs typeface="Times New Roman"/>
              <a:sym typeface="Times New Roman"/>
            </a:endParaRPr>
          </a:p>
        </p:txBody>
      </p:sp>
      <p:sp>
        <p:nvSpPr>
          <p:cNvPr id="332" name="Google Shape;332;gf36f7a35bd_0_140:notes"/>
          <p:cNvSpPr txBox="1"/>
          <p:nvPr/>
        </p:nvSpPr>
        <p:spPr>
          <a:xfrm>
            <a:off x="4278313" y="10156825"/>
            <a:ext cx="3255900" cy="5097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10</a:t>
            </a:fld>
            <a:endParaRPr sz="1400" b="0" i="0" u="none" strike="noStrike" cap="none">
              <a:solidFill>
                <a:srgbClr val="000000"/>
              </a:solidFill>
              <a:latin typeface="Times New Roman"/>
              <a:ea typeface="Times New Roman"/>
              <a:cs typeface="Times New Roman"/>
              <a:sym typeface="Times New Roman"/>
            </a:endParaRPr>
          </a:p>
        </p:txBody>
      </p:sp>
      <p:sp>
        <p:nvSpPr>
          <p:cNvPr id="333" name="Google Shape;333;gf36f7a35bd_0_140:notes"/>
          <p:cNvSpPr txBox="1"/>
          <p:nvPr/>
        </p:nvSpPr>
        <p:spPr>
          <a:xfrm>
            <a:off x="3884613" y="8685213"/>
            <a:ext cx="2952900" cy="438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FFFFFF"/>
              </a:buClr>
              <a:buSzPts val="1400"/>
              <a:buFont typeface="Times New Roman"/>
              <a:buNone/>
            </a:pPr>
            <a:fld id="{00000000-1234-1234-1234-123412341234}" type="slidenum">
              <a:rPr lang="el-GR" sz="1400" b="0" i="0" u="none" strike="noStrike" cap="none">
                <a:solidFill>
                  <a:srgbClr val="FFFFFF"/>
                </a:solidFill>
                <a:latin typeface="Arial"/>
                <a:ea typeface="Arial"/>
                <a:cs typeface="Arial"/>
                <a:sym typeface="Arial"/>
              </a:rPr>
              <a:pPr marL="0" marR="0" lvl="0" indent="0" algn="l" rtl="0">
                <a:lnSpc>
                  <a:spcPct val="100000"/>
                </a:lnSpc>
                <a:spcBef>
                  <a:spcPts val="0"/>
                </a:spcBef>
                <a:spcAft>
                  <a:spcPts val="0"/>
                </a:spcAft>
                <a:buClr>
                  <a:srgbClr val="FFFFFF"/>
                </a:buClr>
                <a:buSzPts val="1400"/>
                <a:buFont typeface="Times New Roman"/>
                <a:buNone/>
              </a:pPr>
              <a:t>10</a:t>
            </a:fld>
            <a:endParaRPr sz="1400" b="0" i="0" u="none" strike="noStrike" cap="none">
              <a:solidFill>
                <a:srgbClr val="FFFFFF"/>
              </a:solidFill>
              <a:latin typeface="Arial"/>
              <a:ea typeface="Arial"/>
              <a:cs typeface="Arial"/>
              <a:sym typeface="Arial"/>
            </a:endParaRPr>
          </a:p>
        </p:txBody>
      </p:sp>
      <p:sp>
        <p:nvSpPr>
          <p:cNvPr id="334" name="Google Shape;334;gf36f7a35bd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5" name="Google Shape;335;gf36f7a35bd_0_14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36f7a35bd_0_140:notes"/>
          <p:cNvSpPr txBox="1">
            <a:spLocks noGrp="1"/>
          </p:cNvSpPr>
          <p:nvPr>
            <p:ph type="sldNum" idx="12"/>
          </p:nvPr>
        </p:nvSpPr>
        <p:spPr>
          <a:xfrm>
            <a:off x="4278313" y="10156825"/>
            <a:ext cx="3254400" cy="5079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11</a:t>
            </a:fld>
            <a:endParaRPr sz="1400">
              <a:solidFill>
                <a:srgbClr val="000000"/>
              </a:solidFill>
              <a:latin typeface="Times New Roman"/>
              <a:ea typeface="Times New Roman"/>
              <a:cs typeface="Times New Roman"/>
              <a:sym typeface="Times New Roman"/>
            </a:endParaRPr>
          </a:p>
        </p:txBody>
      </p:sp>
      <p:sp>
        <p:nvSpPr>
          <p:cNvPr id="332" name="Google Shape;332;gf36f7a35bd_0_140:notes"/>
          <p:cNvSpPr txBox="1"/>
          <p:nvPr/>
        </p:nvSpPr>
        <p:spPr>
          <a:xfrm>
            <a:off x="4278313" y="10156825"/>
            <a:ext cx="3255900" cy="5097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11</a:t>
            </a:fld>
            <a:endParaRPr sz="1400" b="0" i="0" u="none" strike="noStrike" cap="none">
              <a:solidFill>
                <a:srgbClr val="000000"/>
              </a:solidFill>
              <a:latin typeface="Times New Roman"/>
              <a:ea typeface="Times New Roman"/>
              <a:cs typeface="Times New Roman"/>
              <a:sym typeface="Times New Roman"/>
            </a:endParaRPr>
          </a:p>
        </p:txBody>
      </p:sp>
      <p:sp>
        <p:nvSpPr>
          <p:cNvPr id="333" name="Google Shape;333;gf36f7a35bd_0_140:notes"/>
          <p:cNvSpPr txBox="1"/>
          <p:nvPr/>
        </p:nvSpPr>
        <p:spPr>
          <a:xfrm>
            <a:off x="3884613" y="8685213"/>
            <a:ext cx="2952900" cy="438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FFFFFF"/>
              </a:buClr>
              <a:buSzPts val="1400"/>
              <a:buFont typeface="Times New Roman"/>
              <a:buNone/>
            </a:pPr>
            <a:fld id="{00000000-1234-1234-1234-123412341234}" type="slidenum">
              <a:rPr lang="el-GR" sz="1400" b="0" i="0" u="none" strike="noStrike" cap="none">
                <a:solidFill>
                  <a:srgbClr val="FFFFFF"/>
                </a:solidFill>
                <a:latin typeface="Arial"/>
                <a:ea typeface="Arial"/>
                <a:cs typeface="Arial"/>
                <a:sym typeface="Arial"/>
              </a:rPr>
              <a:pPr marL="0" marR="0" lvl="0" indent="0" algn="l" rtl="0">
                <a:lnSpc>
                  <a:spcPct val="100000"/>
                </a:lnSpc>
                <a:spcBef>
                  <a:spcPts val="0"/>
                </a:spcBef>
                <a:spcAft>
                  <a:spcPts val="0"/>
                </a:spcAft>
                <a:buClr>
                  <a:srgbClr val="FFFFFF"/>
                </a:buClr>
                <a:buSzPts val="1400"/>
                <a:buFont typeface="Times New Roman"/>
                <a:buNone/>
              </a:pPr>
              <a:t>11</a:t>
            </a:fld>
            <a:endParaRPr sz="1400" b="0" i="0" u="none" strike="noStrike" cap="none">
              <a:solidFill>
                <a:srgbClr val="FFFFFF"/>
              </a:solidFill>
              <a:latin typeface="Arial"/>
              <a:ea typeface="Arial"/>
              <a:cs typeface="Arial"/>
              <a:sym typeface="Arial"/>
            </a:endParaRPr>
          </a:p>
        </p:txBody>
      </p:sp>
      <p:sp>
        <p:nvSpPr>
          <p:cNvPr id="334" name="Google Shape;334;gf36f7a35bd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5" name="Google Shape;335;gf36f7a35bd_0_14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36f7a35bd_0_140:notes"/>
          <p:cNvSpPr txBox="1">
            <a:spLocks noGrp="1"/>
          </p:cNvSpPr>
          <p:nvPr>
            <p:ph type="sldNum" idx="12"/>
          </p:nvPr>
        </p:nvSpPr>
        <p:spPr>
          <a:xfrm>
            <a:off x="4278313" y="10156825"/>
            <a:ext cx="3254400" cy="5079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12</a:t>
            </a:fld>
            <a:endParaRPr sz="1400">
              <a:solidFill>
                <a:srgbClr val="000000"/>
              </a:solidFill>
              <a:latin typeface="Times New Roman"/>
              <a:ea typeface="Times New Roman"/>
              <a:cs typeface="Times New Roman"/>
              <a:sym typeface="Times New Roman"/>
            </a:endParaRPr>
          </a:p>
        </p:txBody>
      </p:sp>
      <p:sp>
        <p:nvSpPr>
          <p:cNvPr id="332" name="Google Shape;332;gf36f7a35bd_0_140:notes"/>
          <p:cNvSpPr txBox="1"/>
          <p:nvPr/>
        </p:nvSpPr>
        <p:spPr>
          <a:xfrm>
            <a:off x="4278313" y="10156825"/>
            <a:ext cx="3255900" cy="5097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12</a:t>
            </a:fld>
            <a:endParaRPr sz="1400" b="0" i="0" u="none" strike="noStrike" cap="none">
              <a:solidFill>
                <a:srgbClr val="000000"/>
              </a:solidFill>
              <a:latin typeface="Times New Roman"/>
              <a:ea typeface="Times New Roman"/>
              <a:cs typeface="Times New Roman"/>
              <a:sym typeface="Times New Roman"/>
            </a:endParaRPr>
          </a:p>
        </p:txBody>
      </p:sp>
      <p:sp>
        <p:nvSpPr>
          <p:cNvPr id="333" name="Google Shape;333;gf36f7a35bd_0_140:notes"/>
          <p:cNvSpPr txBox="1"/>
          <p:nvPr/>
        </p:nvSpPr>
        <p:spPr>
          <a:xfrm>
            <a:off x="3884613" y="8685213"/>
            <a:ext cx="2952900" cy="438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FFFFFF"/>
              </a:buClr>
              <a:buSzPts val="1400"/>
              <a:buFont typeface="Times New Roman"/>
              <a:buNone/>
            </a:pPr>
            <a:fld id="{00000000-1234-1234-1234-123412341234}" type="slidenum">
              <a:rPr lang="el-GR" sz="1400" b="0" i="0" u="none" strike="noStrike" cap="none">
                <a:solidFill>
                  <a:srgbClr val="FFFFFF"/>
                </a:solidFill>
                <a:latin typeface="Arial"/>
                <a:ea typeface="Arial"/>
                <a:cs typeface="Arial"/>
                <a:sym typeface="Arial"/>
              </a:rPr>
              <a:pPr marL="0" marR="0" lvl="0" indent="0" algn="l" rtl="0">
                <a:lnSpc>
                  <a:spcPct val="100000"/>
                </a:lnSpc>
                <a:spcBef>
                  <a:spcPts val="0"/>
                </a:spcBef>
                <a:spcAft>
                  <a:spcPts val="0"/>
                </a:spcAft>
                <a:buClr>
                  <a:srgbClr val="FFFFFF"/>
                </a:buClr>
                <a:buSzPts val="1400"/>
                <a:buFont typeface="Times New Roman"/>
                <a:buNone/>
              </a:pPr>
              <a:t>12</a:t>
            </a:fld>
            <a:endParaRPr sz="1400" b="0" i="0" u="none" strike="noStrike" cap="none">
              <a:solidFill>
                <a:srgbClr val="FFFFFF"/>
              </a:solidFill>
              <a:latin typeface="Arial"/>
              <a:ea typeface="Arial"/>
              <a:cs typeface="Arial"/>
              <a:sym typeface="Arial"/>
            </a:endParaRPr>
          </a:p>
        </p:txBody>
      </p:sp>
      <p:sp>
        <p:nvSpPr>
          <p:cNvPr id="334" name="Google Shape;334;gf36f7a35bd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5" name="Google Shape;335;gf36f7a35bd_0_14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b1e45ea6b1_0_0:notes"/>
          <p:cNvSpPr txBox="1">
            <a:spLocks noGrp="1"/>
          </p:cNvSpPr>
          <p:nvPr>
            <p:ph type="body" idx="1"/>
          </p:nvPr>
        </p:nvSpPr>
        <p:spPr>
          <a:xfrm>
            <a:off x="686566" y="4342939"/>
            <a:ext cx="5486351" cy="4114554"/>
          </a:xfrm>
          <a:prstGeom prst="rect">
            <a:avLst/>
          </a:prstGeom>
        </p:spPr>
        <p:txBody>
          <a:bodyPr spcFirstLastPara="1" wrap="square" lIns="91436" tIns="45707" rIns="91436" bIns="45707" anchor="t" anchorCtr="0">
            <a:noAutofit/>
          </a:bodyPr>
          <a:lstStyle/>
          <a:p>
            <a:pPr marL="0" indent="0">
              <a:spcBef>
                <a:spcPts val="0"/>
              </a:spcBef>
            </a:pPr>
            <a:endParaRPr/>
          </a:p>
        </p:txBody>
      </p:sp>
      <p:sp>
        <p:nvSpPr>
          <p:cNvPr id="140" name="Google Shape;140;g2b1e45ea6b1_0_0:notes"/>
          <p:cNvSpPr>
            <a:spLocks noGrp="1" noRot="1" noChangeAspect="1"/>
          </p:cNvSpPr>
          <p:nvPr>
            <p:ph type="sldImg" idx="2"/>
          </p:nvPr>
        </p:nvSpPr>
        <p:spPr>
          <a:xfrm>
            <a:off x="960886" y="686473"/>
            <a:ext cx="4936094" cy="3428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1e45ea6b1_0_16:notes"/>
          <p:cNvSpPr txBox="1">
            <a:spLocks noGrp="1"/>
          </p:cNvSpPr>
          <p:nvPr>
            <p:ph type="body" idx="1"/>
          </p:nvPr>
        </p:nvSpPr>
        <p:spPr>
          <a:xfrm>
            <a:off x="686566" y="4342939"/>
            <a:ext cx="5486351" cy="4114554"/>
          </a:xfrm>
          <a:prstGeom prst="rect">
            <a:avLst/>
          </a:prstGeom>
        </p:spPr>
        <p:txBody>
          <a:bodyPr spcFirstLastPara="1" wrap="square" lIns="91436" tIns="45707" rIns="91436" bIns="45707" anchor="t" anchorCtr="0">
            <a:noAutofit/>
          </a:bodyPr>
          <a:lstStyle/>
          <a:p>
            <a:pPr marL="0" indent="0">
              <a:spcBef>
                <a:spcPts val="0"/>
              </a:spcBef>
            </a:pPr>
            <a:endParaRPr/>
          </a:p>
        </p:txBody>
      </p:sp>
      <p:sp>
        <p:nvSpPr>
          <p:cNvPr id="157" name="Google Shape;157;g2b1e45ea6b1_0_16:notes"/>
          <p:cNvSpPr>
            <a:spLocks noGrp="1" noRot="1" noChangeAspect="1"/>
          </p:cNvSpPr>
          <p:nvPr>
            <p:ph type="sldImg" idx="2"/>
          </p:nvPr>
        </p:nvSpPr>
        <p:spPr>
          <a:xfrm>
            <a:off x="960886" y="686473"/>
            <a:ext cx="4936094" cy="3428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b1e45ea6b1_0_32:notes"/>
          <p:cNvSpPr txBox="1">
            <a:spLocks noGrp="1"/>
          </p:cNvSpPr>
          <p:nvPr>
            <p:ph type="body" idx="1"/>
          </p:nvPr>
        </p:nvSpPr>
        <p:spPr>
          <a:xfrm>
            <a:off x="686566" y="4342939"/>
            <a:ext cx="5486351" cy="4114554"/>
          </a:xfrm>
          <a:prstGeom prst="rect">
            <a:avLst/>
          </a:prstGeom>
        </p:spPr>
        <p:txBody>
          <a:bodyPr spcFirstLastPara="1" wrap="square" lIns="91436" tIns="45707" rIns="91436" bIns="45707" anchor="t" anchorCtr="0">
            <a:noAutofit/>
          </a:bodyPr>
          <a:lstStyle/>
          <a:p>
            <a:pPr marL="0" indent="0">
              <a:spcBef>
                <a:spcPts val="0"/>
              </a:spcBef>
            </a:pPr>
            <a:endParaRPr/>
          </a:p>
        </p:txBody>
      </p:sp>
      <p:sp>
        <p:nvSpPr>
          <p:cNvPr id="173" name="Google Shape;173;g2b1e45ea6b1_0_32:notes"/>
          <p:cNvSpPr>
            <a:spLocks noGrp="1" noRot="1" noChangeAspect="1"/>
          </p:cNvSpPr>
          <p:nvPr>
            <p:ph type="sldImg" idx="2"/>
          </p:nvPr>
        </p:nvSpPr>
        <p:spPr>
          <a:xfrm>
            <a:off x="960886" y="686473"/>
            <a:ext cx="4936094" cy="3428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b1e45ea6b1_0_47:notes"/>
          <p:cNvSpPr txBox="1">
            <a:spLocks noGrp="1"/>
          </p:cNvSpPr>
          <p:nvPr>
            <p:ph type="body" idx="1"/>
          </p:nvPr>
        </p:nvSpPr>
        <p:spPr>
          <a:xfrm>
            <a:off x="686566" y="4342939"/>
            <a:ext cx="5486351" cy="4114554"/>
          </a:xfrm>
          <a:prstGeom prst="rect">
            <a:avLst/>
          </a:prstGeom>
        </p:spPr>
        <p:txBody>
          <a:bodyPr spcFirstLastPara="1" wrap="square" lIns="91436" tIns="45707" rIns="91436" bIns="45707" anchor="t" anchorCtr="0">
            <a:noAutofit/>
          </a:bodyPr>
          <a:lstStyle/>
          <a:p>
            <a:pPr marL="0" indent="0">
              <a:spcBef>
                <a:spcPts val="0"/>
              </a:spcBef>
            </a:pPr>
            <a:endParaRPr/>
          </a:p>
        </p:txBody>
      </p:sp>
      <p:sp>
        <p:nvSpPr>
          <p:cNvPr id="189" name="Google Shape;189;g2b1e45ea6b1_0_47:notes"/>
          <p:cNvSpPr>
            <a:spLocks noGrp="1" noRot="1" noChangeAspect="1"/>
          </p:cNvSpPr>
          <p:nvPr>
            <p:ph type="sldImg" idx="2"/>
          </p:nvPr>
        </p:nvSpPr>
        <p:spPr>
          <a:xfrm>
            <a:off x="960886" y="686473"/>
            <a:ext cx="4936094" cy="3428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b1e45ea6b1_0_62:notes"/>
          <p:cNvSpPr txBox="1">
            <a:spLocks noGrp="1"/>
          </p:cNvSpPr>
          <p:nvPr>
            <p:ph type="body" idx="1"/>
          </p:nvPr>
        </p:nvSpPr>
        <p:spPr>
          <a:xfrm>
            <a:off x="686566" y="4342939"/>
            <a:ext cx="5486351" cy="4114554"/>
          </a:xfrm>
          <a:prstGeom prst="rect">
            <a:avLst/>
          </a:prstGeom>
        </p:spPr>
        <p:txBody>
          <a:bodyPr spcFirstLastPara="1" wrap="square" lIns="91436" tIns="45707" rIns="91436" bIns="45707" anchor="t" anchorCtr="0">
            <a:noAutofit/>
          </a:bodyPr>
          <a:lstStyle/>
          <a:p>
            <a:pPr marL="0" indent="0">
              <a:spcBef>
                <a:spcPts val="0"/>
              </a:spcBef>
            </a:pPr>
            <a:endParaRPr/>
          </a:p>
        </p:txBody>
      </p:sp>
      <p:sp>
        <p:nvSpPr>
          <p:cNvPr id="205" name="Google Shape;205;g2b1e45ea6b1_0_62:notes"/>
          <p:cNvSpPr>
            <a:spLocks noGrp="1" noRot="1" noChangeAspect="1"/>
          </p:cNvSpPr>
          <p:nvPr>
            <p:ph type="sldImg" idx="2"/>
          </p:nvPr>
        </p:nvSpPr>
        <p:spPr>
          <a:xfrm>
            <a:off x="960886" y="686473"/>
            <a:ext cx="4936094" cy="3428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b1e45ea6b1_0_78:notes"/>
          <p:cNvSpPr txBox="1">
            <a:spLocks noGrp="1"/>
          </p:cNvSpPr>
          <p:nvPr>
            <p:ph type="body" idx="1"/>
          </p:nvPr>
        </p:nvSpPr>
        <p:spPr>
          <a:xfrm>
            <a:off x="686566" y="4342939"/>
            <a:ext cx="5486351" cy="4114554"/>
          </a:xfrm>
          <a:prstGeom prst="rect">
            <a:avLst/>
          </a:prstGeom>
        </p:spPr>
        <p:txBody>
          <a:bodyPr spcFirstLastPara="1" wrap="square" lIns="91436" tIns="45707" rIns="91436" bIns="45707" anchor="t" anchorCtr="0">
            <a:noAutofit/>
          </a:bodyPr>
          <a:lstStyle/>
          <a:p>
            <a:pPr marL="0" indent="0">
              <a:spcBef>
                <a:spcPts val="0"/>
              </a:spcBef>
            </a:pPr>
            <a:endParaRPr/>
          </a:p>
        </p:txBody>
      </p:sp>
      <p:sp>
        <p:nvSpPr>
          <p:cNvPr id="222" name="Google Shape;222;g2b1e45ea6b1_0_78:notes"/>
          <p:cNvSpPr>
            <a:spLocks noGrp="1" noRot="1" noChangeAspect="1"/>
          </p:cNvSpPr>
          <p:nvPr>
            <p:ph type="sldImg" idx="2"/>
          </p:nvPr>
        </p:nvSpPr>
        <p:spPr>
          <a:xfrm>
            <a:off x="960886" y="686473"/>
            <a:ext cx="4936094" cy="3428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b1e45ea6b1_0_94:notes"/>
          <p:cNvSpPr txBox="1">
            <a:spLocks noGrp="1"/>
          </p:cNvSpPr>
          <p:nvPr>
            <p:ph type="body" idx="1"/>
          </p:nvPr>
        </p:nvSpPr>
        <p:spPr>
          <a:xfrm>
            <a:off x="686566" y="4342939"/>
            <a:ext cx="5486351" cy="4114554"/>
          </a:xfrm>
          <a:prstGeom prst="rect">
            <a:avLst/>
          </a:prstGeom>
        </p:spPr>
        <p:txBody>
          <a:bodyPr spcFirstLastPara="1" wrap="square" lIns="91436" tIns="45707" rIns="91436" bIns="45707" anchor="t" anchorCtr="0">
            <a:noAutofit/>
          </a:bodyPr>
          <a:lstStyle/>
          <a:p>
            <a:pPr marL="0" indent="0">
              <a:spcBef>
                <a:spcPts val="0"/>
              </a:spcBef>
            </a:pPr>
            <a:endParaRPr/>
          </a:p>
        </p:txBody>
      </p:sp>
      <p:sp>
        <p:nvSpPr>
          <p:cNvPr id="238" name="Google Shape;238;g2b1e45ea6b1_0_94:notes"/>
          <p:cNvSpPr>
            <a:spLocks noGrp="1" noRot="1" noChangeAspect="1"/>
          </p:cNvSpPr>
          <p:nvPr>
            <p:ph type="sldImg" idx="2"/>
          </p:nvPr>
        </p:nvSpPr>
        <p:spPr>
          <a:xfrm>
            <a:off x="960886" y="686473"/>
            <a:ext cx="4936094" cy="3428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36f7a35bd_0_140:notes"/>
          <p:cNvSpPr txBox="1">
            <a:spLocks noGrp="1"/>
          </p:cNvSpPr>
          <p:nvPr>
            <p:ph type="sldNum" idx="12"/>
          </p:nvPr>
        </p:nvSpPr>
        <p:spPr>
          <a:xfrm>
            <a:off x="4278313" y="10156825"/>
            <a:ext cx="3254400" cy="5079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2</a:t>
            </a:fld>
            <a:endParaRPr sz="1400">
              <a:solidFill>
                <a:srgbClr val="000000"/>
              </a:solidFill>
              <a:latin typeface="Times New Roman"/>
              <a:ea typeface="Times New Roman"/>
              <a:cs typeface="Times New Roman"/>
              <a:sym typeface="Times New Roman"/>
            </a:endParaRPr>
          </a:p>
        </p:txBody>
      </p:sp>
      <p:sp>
        <p:nvSpPr>
          <p:cNvPr id="332" name="Google Shape;332;gf36f7a35bd_0_140:notes"/>
          <p:cNvSpPr txBox="1"/>
          <p:nvPr/>
        </p:nvSpPr>
        <p:spPr>
          <a:xfrm>
            <a:off x="4278313" y="10156825"/>
            <a:ext cx="3255900" cy="5097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2</a:t>
            </a:fld>
            <a:endParaRPr sz="1400" b="0" i="0" u="none" strike="noStrike" cap="none">
              <a:solidFill>
                <a:srgbClr val="000000"/>
              </a:solidFill>
              <a:latin typeface="Times New Roman"/>
              <a:ea typeface="Times New Roman"/>
              <a:cs typeface="Times New Roman"/>
              <a:sym typeface="Times New Roman"/>
            </a:endParaRPr>
          </a:p>
        </p:txBody>
      </p:sp>
      <p:sp>
        <p:nvSpPr>
          <p:cNvPr id="333" name="Google Shape;333;gf36f7a35bd_0_140:notes"/>
          <p:cNvSpPr txBox="1"/>
          <p:nvPr/>
        </p:nvSpPr>
        <p:spPr>
          <a:xfrm>
            <a:off x="3884613" y="8685213"/>
            <a:ext cx="2952900" cy="438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FFFFFF"/>
              </a:buClr>
              <a:buSzPts val="1400"/>
              <a:buFont typeface="Times New Roman"/>
              <a:buNone/>
            </a:pPr>
            <a:fld id="{00000000-1234-1234-1234-123412341234}" type="slidenum">
              <a:rPr lang="el-GR" sz="1400" b="0" i="0" u="none" strike="noStrike" cap="none">
                <a:solidFill>
                  <a:srgbClr val="FFFFFF"/>
                </a:solidFill>
                <a:latin typeface="Arial"/>
                <a:ea typeface="Arial"/>
                <a:cs typeface="Arial"/>
                <a:sym typeface="Arial"/>
              </a:rPr>
              <a:pPr marL="0" marR="0" lvl="0" indent="0" algn="l" rtl="0">
                <a:lnSpc>
                  <a:spcPct val="100000"/>
                </a:lnSpc>
                <a:spcBef>
                  <a:spcPts val="0"/>
                </a:spcBef>
                <a:spcAft>
                  <a:spcPts val="0"/>
                </a:spcAft>
                <a:buClr>
                  <a:srgbClr val="FFFFFF"/>
                </a:buClr>
                <a:buSzPts val="1400"/>
                <a:buFont typeface="Times New Roman"/>
                <a:buNone/>
              </a:pPr>
              <a:t>2</a:t>
            </a:fld>
            <a:endParaRPr sz="1400" b="0" i="0" u="none" strike="noStrike" cap="none">
              <a:solidFill>
                <a:srgbClr val="FFFFFF"/>
              </a:solidFill>
              <a:latin typeface="Arial"/>
              <a:ea typeface="Arial"/>
              <a:cs typeface="Arial"/>
              <a:sym typeface="Arial"/>
            </a:endParaRPr>
          </a:p>
        </p:txBody>
      </p:sp>
      <p:sp>
        <p:nvSpPr>
          <p:cNvPr id="334" name="Google Shape;334;gf36f7a35bd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5" name="Google Shape;335;gf36f7a35bd_0_14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b1e45ea6b1_0_110:notes"/>
          <p:cNvSpPr txBox="1">
            <a:spLocks noGrp="1"/>
          </p:cNvSpPr>
          <p:nvPr>
            <p:ph type="body" idx="1"/>
          </p:nvPr>
        </p:nvSpPr>
        <p:spPr>
          <a:xfrm>
            <a:off x="686566" y="4342939"/>
            <a:ext cx="5486351" cy="4114554"/>
          </a:xfrm>
          <a:prstGeom prst="rect">
            <a:avLst/>
          </a:prstGeom>
        </p:spPr>
        <p:txBody>
          <a:bodyPr spcFirstLastPara="1" wrap="square" lIns="91436" tIns="45707" rIns="91436" bIns="45707" anchor="t" anchorCtr="0">
            <a:noAutofit/>
          </a:bodyPr>
          <a:lstStyle/>
          <a:p>
            <a:pPr marL="0" indent="0">
              <a:spcBef>
                <a:spcPts val="0"/>
              </a:spcBef>
            </a:pPr>
            <a:endParaRPr/>
          </a:p>
        </p:txBody>
      </p:sp>
      <p:sp>
        <p:nvSpPr>
          <p:cNvPr id="255" name="Google Shape;255;g2b1e45ea6b1_0_110:notes"/>
          <p:cNvSpPr>
            <a:spLocks noGrp="1" noRot="1" noChangeAspect="1"/>
          </p:cNvSpPr>
          <p:nvPr>
            <p:ph type="sldImg" idx="2"/>
          </p:nvPr>
        </p:nvSpPr>
        <p:spPr>
          <a:xfrm>
            <a:off x="960886" y="686473"/>
            <a:ext cx="4936094" cy="3428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b1e45ea6b1_0_126:notes"/>
          <p:cNvSpPr txBox="1">
            <a:spLocks noGrp="1"/>
          </p:cNvSpPr>
          <p:nvPr>
            <p:ph type="body" idx="1"/>
          </p:nvPr>
        </p:nvSpPr>
        <p:spPr>
          <a:xfrm>
            <a:off x="686566" y="4342939"/>
            <a:ext cx="5486351" cy="4114554"/>
          </a:xfrm>
          <a:prstGeom prst="rect">
            <a:avLst/>
          </a:prstGeom>
        </p:spPr>
        <p:txBody>
          <a:bodyPr spcFirstLastPara="1" wrap="square" lIns="91436" tIns="45707" rIns="91436" bIns="45707" anchor="t" anchorCtr="0">
            <a:noAutofit/>
          </a:bodyPr>
          <a:lstStyle/>
          <a:p>
            <a:pPr marL="0" indent="0">
              <a:spcBef>
                <a:spcPts val="0"/>
              </a:spcBef>
            </a:pPr>
            <a:endParaRPr/>
          </a:p>
        </p:txBody>
      </p:sp>
      <p:sp>
        <p:nvSpPr>
          <p:cNvPr id="271" name="Google Shape;271;g2b1e45ea6b1_0_126:notes"/>
          <p:cNvSpPr>
            <a:spLocks noGrp="1" noRot="1" noChangeAspect="1"/>
          </p:cNvSpPr>
          <p:nvPr>
            <p:ph type="sldImg" idx="2"/>
          </p:nvPr>
        </p:nvSpPr>
        <p:spPr>
          <a:xfrm>
            <a:off x="960886" y="686473"/>
            <a:ext cx="4936094" cy="3428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b1e45ea6b1_0_142:notes"/>
          <p:cNvSpPr txBox="1">
            <a:spLocks noGrp="1"/>
          </p:cNvSpPr>
          <p:nvPr>
            <p:ph type="body" idx="1"/>
          </p:nvPr>
        </p:nvSpPr>
        <p:spPr>
          <a:xfrm>
            <a:off x="686566" y="4342939"/>
            <a:ext cx="5486351" cy="4114554"/>
          </a:xfrm>
          <a:prstGeom prst="rect">
            <a:avLst/>
          </a:prstGeom>
        </p:spPr>
        <p:txBody>
          <a:bodyPr spcFirstLastPara="1" wrap="square" lIns="91436" tIns="45707" rIns="91436" bIns="45707" anchor="t" anchorCtr="0">
            <a:noAutofit/>
          </a:bodyPr>
          <a:lstStyle/>
          <a:p>
            <a:pPr marL="0" indent="0">
              <a:spcBef>
                <a:spcPts val="0"/>
              </a:spcBef>
            </a:pPr>
            <a:endParaRPr/>
          </a:p>
        </p:txBody>
      </p:sp>
      <p:sp>
        <p:nvSpPr>
          <p:cNvPr id="288" name="Google Shape;288;g2b1e45ea6b1_0_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b1e45ea6b1_0_158:notes"/>
          <p:cNvSpPr txBox="1">
            <a:spLocks noGrp="1"/>
          </p:cNvSpPr>
          <p:nvPr>
            <p:ph type="body" idx="1"/>
          </p:nvPr>
        </p:nvSpPr>
        <p:spPr>
          <a:xfrm>
            <a:off x="686566" y="4342939"/>
            <a:ext cx="5486351" cy="4114554"/>
          </a:xfrm>
          <a:prstGeom prst="rect">
            <a:avLst/>
          </a:prstGeom>
        </p:spPr>
        <p:txBody>
          <a:bodyPr spcFirstLastPara="1" wrap="square" lIns="91436" tIns="45707" rIns="91436" bIns="45707" anchor="t" anchorCtr="0">
            <a:noAutofit/>
          </a:bodyPr>
          <a:lstStyle/>
          <a:p>
            <a:pPr marL="0" indent="0">
              <a:spcBef>
                <a:spcPts val="0"/>
              </a:spcBef>
            </a:pPr>
            <a:endParaRPr/>
          </a:p>
        </p:txBody>
      </p:sp>
      <p:sp>
        <p:nvSpPr>
          <p:cNvPr id="304" name="Google Shape;304;g2b1e45ea6b1_0_158:notes"/>
          <p:cNvSpPr>
            <a:spLocks noGrp="1" noRot="1" noChangeAspect="1"/>
          </p:cNvSpPr>
          <p:nvPr>
            <p:ph type="sldImg" idx="2"/>
          </p:nvPr>
        </p:nvSpPr>
        <p:spPr>
          <a:xfrm>
            <a:off x="960886" y="686473"/>
            <a:ext cx="4936094" cy="3428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36f7a35bd_0_140:notes"/>
          <p:cNvSpPr txBox="1">
            <a:spLocks noGrp="1"/>
          </p:cNvSpPr>
          <p:nvPr>
            <p:ph type="sldNum" idx="12"/>
          </p:nvPr>
        </p:nvSpPr>
        <p:spPr>
          <a:xfrm>
            <a:off x="4278313" y="10156825"/>
            <a:ext cx="3254400" cy="5079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3</a:t>
            </a:fld>
            <a:endParaRPr sz="1400">
              <a:solidFill>
                <a:srgbClr val="000000"/>
              </a:solidFill>
              <a:latin typeface="Times New Roman"/>
              <a:ea typeface="Times New Roman"/>
              <a:cs typeface="Times New Roman"/>
              <a:sym typeface="Times New Roman"/>
            </a:endParaRPr>
          </a:p>
        </p:txBody>
      </p:sp>
      <p:sp>
        <p:nvSpPr>
          <p:cNvPr id="332" name="Google Shape;332;gf36f7a35bd_0_140:notes"/>
          <p:cNvSpPr txBox="1"/>
          <p:nvPr/>
        </p:nvSpPr>
        <p:spPr>
          <a:xfrm>
            <a:off x="4278313" y="10156825"/>
            <a:ext cx="3255900" cy="5097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3</a:t>
            </a:fld>
            <a:endParaRPr sz="1400" b="0" i="0" u="none" strike="noStrike" cap="none">
              <a:solidFill>
                <a:srgbClr val="000000"/>
              </a:solidFill>
              <a:latin typeface="Times New Roman"/>
              <a:ea typeface="Times New Roman"/>
              <a:cs typeface="Times New Roman"/>
              <a:sym typeface="Times New Roman"/>
            </a:endParaRPr>
          </a:p>
        </p:txBody>
      </p:sp>
      <p:sp>
        <p:nvSpPr>
          <p:cNvPr id="333" name="Google Shape;333;gf36f7a35bd_0_140:notes"/>
          <p:cNvSpPr txBox="1"/>
          <p:nvPr/>
        </p:nvSpPr>
        <p:spPr>
          <a:xfrm>
            <a:off x="3884613" y="8685213"/>
            <a:ext cx="2952900" cy="438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FFFFFF"/>
              </a:buClr>
              <a:buSzPts val="1400"/>
              <a:buFont typeface="Times New Roman"/>
              <a:buNone/>
            </a:pPr>
            <a:fld id="{00000000-1234-1234-1234-123412341234}" type="slidenum">
              <a:rPr lang="el-GR" sz="1400" b="0" i="0" u="none" strike="noStrike" cap="none">
                <a:solidFill>
                  <a:srgbClr val="FFFFFF"/>
                </a:solidFill>
                <a:latin typeface="Arial"/>
                <a:ea typeface="Arial"/>
                <a:cs typeface="Arial"/>
                <a:sym typeface="Arial"/>
              </a:rPr>
              <a:pPr marL="0" marR="0" lvl="0" indent="0" algn="l" rtl="0">
                <a:lnSpc>
                  <a:spcPct val="100000"/>
                </a:lnSpc>
                <a:spcBef>
                  <a:spcPts val="0"/>
                </a:spcBef>
                <a:spcAft>
                  <a:spcPts val="0"/>
                </a:spcAft>
                <a:buClr>
                  <a:srgbClr val="FFFFFF"/>
                </a:buClr>
                <a:buSzPts val="1400"/>
                <a:buFont typeface="Times New Roman"/>
                <a:buNone/>
              </a:pPr>
              <a:t>3</a:t>
            </a:fld>
            <a:endParaRPr sz="1400" b="0" i="0" u="none" strike="noStrike" cap="none">
              <a:solidFill>
                <a:srgbClr val="FFFFFF"/>
              </a:solidFill>
              <a:latin typeface="Arial"/>
              <a:ea typeface="Arial"/>
              <a:cs typeface="Arial"/>
              <a:sym typeface="Arial"/>
            </a:endParaRPr>
          </a:p>
        </p:txBody>
      </p:sp>
      <p:sp>
        <p:nvSpPr>
          <p:cNvPr id="334" name="Google Shape;334;gf36f7a35bd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5" name="Google Shape;335;gf36f7a35bd_0_14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36f7a35bd_0_140:notes"/>
          <p:cNvSpPr txBox="1">
            <a:spLocks noGrp="1"/>
          </p:cNvSpPr>
          <p:nvPr>
            <p:ph type="sldNum" idx="12"/>
          </p:nvPr>
        </p:nvSpPr>
        <p:spPr>
          <a:xfrm>
            <a:off x="4278313" y="10156825"/>
            <a:ext cx="3254400" cy="5079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4</a:t>
            </a:fld>
            <a:endParaRPr sz="1400">
              <a:solidFill>
                <a:srgbClr val="000000"/>
              </a:solidFill>
              <a:latin typeface="Times New Roman"/>
              <a:ea typeface="Times New Roman"/>
              <a:cs typeface="Times New Roman"/>
              <a:sym typeface="Times New Roman"/>
            </a:endParaRPr>
          </a:p>
        </p:txBody>
      </p:sp>
      <p:sp>
        <p:nvSpPr>
          <p:cNvPr id="332" name="Google Shape;332;gf36f7a35bd_0_140:notes"/>
          <p:cNvSpPr txBox="1"/>
          <p:nvPr/>
        </p:nvSpPr>
        <p:spPr>
          <a:xfrm>
            <a:off x="4278313" y="10156825"/>
            <a:ext cx="3255900" cy="5097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4</a:t>
            </a:fld>
            <a:endParaRPr sz="1400" b="0" i="0" u="none" strike="noStrike" cap="none">
              <a:solidFill>
                <a:srgbClr val="000000"/>
              </a:solidFill>
              <a:latin typeface="Times New Roman"/>
              <a:ea typeface="Times New Roman"/>
              <a:cs typeface="Times New Roman"/>
              <a:sym typeface="Times New Roman"/>
            </a:endParaRPr>
          </a:p>
        </p:txBody>
      </p:sp>
      <p:sp>
        <p:nvSpPr>
          <p:cNvPr id="333" name="Google Shape;333;gf36f7a35bd_0_140:notes"/>
          <p:cNvSpPr txBox="1"/>
          <p:nvPr/>
        </p:nvSpPr>
        <p:spPr>
          <a:xfrm>
            <a:off x="3884613" y="8685213"/>
            <a:ext cx="2952900" cy="438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FFFFFF"/>
              </a:buClr>
              <a:buSzPts val="1400"/>
              <a:buFont typeface="Times New Roman"/>
              <a:buNone/>
            </a:pPr>
            <a:fld id="{00000000-1234-1234-1234-123412341234}" type="slidenum">
              <a:rPr lang="el-GR" sz="1400" b="0" i="0" u="none" strike="noStrike" cap="none">
                <a:solidFill>
                  <a:srgbClr val="FFFFFF"/>
                </a:solidFill>
                <a:latin typeface="Arial"/>
                <a:ea typeface="Arial"/>
                <a:cs typeface="Arial"/>
                <a:sym typeface="Arial"/>
              </a:rPr>
              <a:pPr marL="0" marR="0" lvl="0" indent="0" algn="l" rtl="0">
                <a:lnSpc>
                  <a:spcPct val="100000"/>
                </a:lnSpc>
                <a:spcBef>
                  <a:spcPts val="0"/>
                </a:spcBef>
                <a:spcAft>
                  <a:spcPts val="0"/>
                </a:spcAft>
                <a:buClr>
                  <a:srgbClr val="FFFFFF"/>
                </a:buClr>
                <a:buSzPts val="1400"/>
                <a:buFont typeface="Times New Roman"/>
                <a:buNone/>
              </a:pPr>
              <a:t>4</a:t>
            </a:fld>
            <a:endParaRPr sz="1400" b="0" i="0" u="none" strike="noStrike" cap="none">
              <a:solidFill>
                <a:srgbClr val="FFFFFF"/>
              </a:solidFill>
              <a:latin typeface="Arial"/>
              <a:ea typeface="Arial"/>
              <a:cs typeface="Arial"/>
              <a:sym typeface="Arial"/>
            </a:endParaRPr>
          </a:p>
        </p:txBody>
      </p:sp>
      <p:sp>
        <p:nvSpPr>
          <p:cNvPr id="334" name="Google Shape;334;gf36f7a35bd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5" name="Google Shape;335;gf36f7a35bd_0_14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36f7a35bd_0_140:notes"/>
          <p:cNvSpPr txBox="1">
            <a:spLocks noGrp="1"/>
          </p:cNvSpPr>
          <p:nvPr>
            <p:ph type="sldNum" idx="12"/>
          </p:nvPr>
        </p:nvSpPr>
        <p:spPr>
          <a:xfrm>
            <a:off x="4278313" y="10156825"/>
            <a:ext cx="3254400" cy="5079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5</a:t>
            </a:fld>
            <a:endParaRPr sz="1400">
              <a:solidFill>
                <a:srgbClr val="000000"/>
              </a:solidFill>
              <a:latin typeface="Times New Roman"/>
              <a:ea typeface="Times New Roman"/>
              <a:cs typeface="Times New Roman"/>
              <a:sym typeface="Times New Roman"/>
            </a:endParaRPr>
          </a:p>
        </p:txBody>
      </p:sp>
      <p:sp>
        <p:nvSpPr>
          <p:cNvPr id="332" name="Google Shape;332;gf36f7a35bd_0_140:notes"/>
          <p:cNvSpPr txBox="1"/>
          <p:nvPr/>
        </p:nvSpPr>
        <p:spPr>
          <a:xfrm>
            <a:off x="4278313" y="10156825"/>
            <a:ext cx="3255900" cy="5097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5</a:t>
            </a:fld>
            <a:endParaRPr sz="1400" b="0" i="0" u="none" strike="noStrike" cap="none">
              <a:solidFill>
                <a:srgbClr val="000000"/>
              </a:solidFill>
              <a:latin typeface="Times New Roman"/>
              <a:ea typeface="Times New Roman"/>
              <a:cs typeface="Times New Roman"/>
              <a:sym typeface="Times New Roman"/>
            </a:endParaRPr>
          </a:p>
        </p:txBody>
      </p:sp>
      <p:sp>
        <p:nvSpPr>
          <p:cNvPr id="333" name="Google Shape;333;gf36f7a35bd_0_140:notes"/>
          <p:cNvSpPr txBox="1"/>
          <p:nvPr/>
        </p:nvSpPr>
        <p:spPr>
          <a:xfrm>
            <a:off x="3884613" y="8685213"/>
            <a:ext cx="2952900" cy="438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FFFFFF"/>
              </a:buClr>
              <a:buSzPts val="1400"/>
              <a:buFont typeface="Times New Roman"/>
              <a:buNone/>
            </a:pPr>
            <a:fld id="{00000000-1234-1234-1234-123412341234}" type="slidenum">
              <a:rPr lang="el-GR" sz="1400" b="0" i="0" u="none" strike="noStrike" cap="none">
                <a:solidFill>
                  <a:srgbClr val="FFFFFF"/>
                </a:solidFill>
                <a:latin typeface="Arial"/>
                <a:ea typeface="Arial"/>
                <a:cs typeface="Arial"/>
                <a:sym typeface="Arial"/>
              </a:rPr>
              <a:pPr marL="0" marR="0" lvl="0" indent="0" algn="l" rtl="0">
                <a:lnSpc>
                  <a:spcPct val="100000"/>
                </a:lnSpc>
                <a:spcBef>
                  <a:spcPts val="0"/>
                </a:spcBef>
                <a:spcAft>
                  <a:spcPts val="0"/>
                </a:spcAft>
                <a:buClr>
                  <a:srgbClr val="FFFFFF"/>
                </a:buClr>
                <a:buSzPts val="1400"/>
                <a:buFont typeface="Times New Roman"/>
                <a:buNone/>
              </a:pPr>
              <a:t>5</a:t>
            </a:fld>
            <a:endParaRPr sz="1400" b="0" i="0" u="none" strike="noStrike" cap="none">
              <a:solidFill>
                <a:srgbClr val="FFFFFF"/>
              </a:solidFill>
              <a:latin typeface="Arial"/>
              <a:ea typeface="Arial"/>
              <a:cs typeface="Arial"/>
              <a:sym typeface="Arial"/>
            </a:endParaRPr>
          </a:p>
        </p:txBody>
      </p:sp>
      <p:sp>
        <p:nvSpPr>
          <p:cNvPr id="334" name="Google Shape;334;gf36f7a35bd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5" name="Google Shape;335;gf36f7a35bd_0_14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36f7a35bd_0_140:notes"/>
          <p:cNvSpPr txBox="1">
            <a:spLocks noGrp="1"/>
          </p:cNvSpPr>
          <p:nvPr>
            <p:ph type="sldNum" idx="12"/>
          </p:nvPr>
        </p:nvSpPr>
        <p:spPr>
          <a:xfrm>
            <a:off x="4278313" y="10156825"/>
            <a:ext cx="3254400" cy="5079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6</a:t>
            </a:fld>
            <a:endParaRPr sz="1400">
              <a:solidFill>
                <a:srgbClr val="000000"/>
              </a:solidFill>
              <a:latin typeface="Times New Roman"/>
              <a:ea typeface="Times New Roman"/>
              <a:cs typeface="Times New Roman"/>
              <a:sym typeface="Times New Roman"/>
            </a:endParaRPr>
          </a:p>
        </p:txBody>
      </p:sp>
      <p:sp>
        <p:nvSpPr>
          <p:cNvPr id="332" name="Google Shape;332;gf36f7a35bd_0_140:notes"/>
          <p:cNvSpPr txBox="1"/>
          <p:nvPr/>
        </p:nvSpPr>
        <p:spPr>
          <a:xfrm>
            <a:off x="4278313" y="10156825"/>
            <a:ext cx="3255900" cy="5097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6</a:t>
            </a:fld>
            <a:endParaRPr sz="1400" b="0" i="0" u="none" strike="noStrike" cap="none">
              <a:solidFill>
                <a:srgbClr val="000000"/>
              </a:solidFill>
              <a:latin typeface="Times New Roman"/>
              <a:ea typeface="Times New Roman"/>
              <a:cs typeface="Times New Roman"/>
              <a:sym typeface="Times New Roman"/>
            </a:endParaRPr>
          </a:p>
        </p:txBody>
      </p:sp>
      <p:sp>
        <p:nvSpPr>
          <p:cNvPr id="333" name="Google Shape;333;gf36f7a35bd_0_140:notes"/>
          <p:cNvSpPr txBox="1"/>
          <p:nvPr/>
        </p:nvSpPr>
        <p:spPr>
          <a:xfrm>
            <a:off x="3884613" y="8685213"/>
            <a:ext cx="2952900" cy="438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FFFFFF"/>
              </a:buClr>
              <a:buSzPts val="1400"/>
              <a:buFont typeface="Times New Roman"/>
              <a:buNone/>
            </a:pPr>
            <a:fld id="{00000000-1234-1234-1234-123412341234}" type="slidenum">
              <a:rPr lang="el-GR" sz="1400" b="0" i="0" u="none" strike="noStrike" cap="none">
                <a:solidFill>
                  <a:srgbClr val="FFFFFF"/>
                </a:solidFill>
                <a:latin typeface="Arial"/>
                <a:ea typeface="Arial"/>
                <a:cs typeface="Arial"/>
                <a:sym typeface="Arial"/>
              </a:rPr>
              <a:pPr marL="0" marR="0" lvl="0" indent="0" algn="l" rtl="0">
                <a:lnSpc>
                  <a:spcPct val="100000"/>
                </a:lnSpc>
                <a:spcBef>
                  <a:spcPts val="0"/>
                </a:spcBef>
                <a:spcAft>
                  <a:spcPts val="0"/>
                </a:spcAft>
                <a:buClr>
                  <a:srgbClr val="FFFFFF"/>
                </a:buClr>
                <a:buSzPts val="1400"/>
                <a:buFont typeface="Times New Roman"/>
                <a:buNone/>
              </a:pPr>
              <a:t>6</a:t>
            </a:fld>
            <a:endParaRPr sz="1400" b="0" i="0" u="none" strike="noStrike" cap="none">
              <a:solidFill>
                <a:srgbClr val="FFFFFF"/>
              </a:solidFill>
              <a:latin typeface="Arial"/>
              <a:ea typeface="Arial"/>
              <a:cs typeface="Arial"/>
              <a:sym typeface="Arial"/>
            </a:endParaRPr>
          </a:p>
        </p:txBody>
      </p:sp>
      <p:sp>
        <p:nvSpPr>
          <p:cNvPr id="334" name="Google Shape;334;gf36f7a35bd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5" name="Google Shape;335;gf36f7a35bd_0_14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36f7a35bd_0_140:notes"/>
          <p:cNvSpPr txBox="1">
            <a:spLocks noGrp="1"/>
          </p:cNvSpPr>
          <p:nvPr>
            <p:ph type="sldNum" idx="12"/>
          </p:nvPr>
        </p:nvSpPr>
        <p:spPr>
          <a:xfrm>
            <a:off x="4278313" y="10156825"/>
            <a:ext cx="3254400" cy="5079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7</a:t>
            </a:fld>
            <a:endParaRPr sz="1400">
              <a:solidFill>
                <a:srgbClr val="000000"/>
              </a:solidFill>
              <a:latin typeface="Times New Roman"/>
              <a:ea typeface="Times New Roman"/>
              <a:cs typeface="Times New Roman"/>
              <a:sym typeface="Times New Roman"/>
            </a:endParaRPr>
          </a:p>
        </p:txBody>
      </p:sp>
      <p:sp>
        <p:nvSpPr>
          <p:cNvPr id="332" name="Google Shape;332;gf36f7a35bd_0_140:notes"/>
          <p:cNvSpPr txBox="1"/>
          <p:nvPr/>
        </p:nvSpPr>
        <p:spPr>
          <a:xfrm>
            <a:off x="4278313" y="10156825"/>
            <a:ext cx="3255900" cy="5097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7</a:t>
            </a:fld>
            <a:endParaRPr sz="1400" b="0" i="0" u="none" strike="noStrike" cap="none">
              <a:solidFill>
                <a:srgbClr val="000000"/>
              </a:solidFill>
              <a:latin typeface="Times New Roman"/>
              <a:ea typeface="Times New Roman"/>
              <a:cs typeface="Times New Roman"/>
              <a:sym typeface="Times New Roman"/>
            </a:endParaRPr>
          </a:p>
        </p:txBody>
      </p:sp>
      <p:sp>
        <p:nvSpPr>
          <p:cNvPr id="333" name="Google Shape;333;gf36f7a35bd_0_140:notes"/>
          <p:cNvSpPr txBox="1"/>
          <p:nvPr/>
        </p:nvSpPr>
        <p:spPr>
          <a:xfrm>
            <a:off x="3884613" y="8685213"/>
            <a:ext cx="2952900" cy="438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FFFFFF"/>
              </a:buClr>
              <a:buSzPts val="1400"/>
              <a:buFont typeface="Times New Roman"/>
              <a:buNone/>
            </a:pPr>
            <a:fld id="{00000000-1234-1234-1234-123412341234}" type="slidenum">
              <a:rPr lang="el-GR" sz="1400" b="0" i="0" u="none" strike="noStrike" cap="none">
                <a:solidFill>
                  <a:srgbClr val="FFFFFF"/>
                </a:solidFill>
                <a:latin typeface="Arial"/>
                <a:ea typeface="Arial"/>
                <a:cs typeface="Arial"/>
                <a:sym typeface="Arial"/>
              </a:rPr>
              <a:pPr marL="0" marR="0" lvl="0" indent="0" algn="l" rtl="0">
                <a:lnSpc>
                  <a:spcPct val="100000"/>
                </a:lnSpc>
                <a:spcBef>
                  <a:spcPts val="0"/>
                </a:spcBef>
                <a:spcAft>
                  <a:spcPts val="0"/>
                </a:spcAft>
                <a:buClr>
                  <a:srgbClr val="FFFFFF"/>
                </a:buClr>
                <a:buSzPts val="1400"/>
                <a:buFont typeface="Times New Roman"/>
                <a:buNone/>
              </a:pPr>
              <a:t>7</a:t>
            </a:fld>
            <a:endParaRPr sz="1400" b="0" i="0" u="none" strike="noStrike" cap="none">
              <a:solidFill>
                <a:srgbClr val="FFFFFF"/>
              </a:solidFill>
              <a:latin typeface="Arial"/>
              <a:ea typeface="Arial"/>
              <a:cs typeface="Arial"/>
              <a:sym typeface="Arial"/>
            </a:endParaRPr>
          </a:p>
        </p:txBody>
      </p:sp>
      <p:sp>
        <p:nvSpPr>
          <p:cNvPr id="334" name="Google Shape;334;gf36f7a35bd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5" name="Google Shape;335;gf36f7a35bd_0_14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36f7a35bd_0_140:notes"/>
          <p:cNvSpPr txBox="1">
            <a:spLocks noGrp="1"/>
          </p:cNvSpPr>
          <p:nvPr>
            <p:ph type="sldNum" idx="12"/>
          </p:nvPr>
        </p:nvSpPr>
        <p:spPr>
          <a:xfrm>
            <a:off x="4278313" y="10156825"/>
            <a:ext cx="3254400" cy="5079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8</a:t>
            </a:fld>
            <a:endParaRPr sz="1400">
              <a:solidFill>
                <a:srgbClr val="000000"/>
              </a:solidFill>
              <a:latin typeface="Times New Roman"/>
              <a:ea typeface="Times New Roman"/>
              <a:cs typeface="Times New Roman"/>
              <a:sym typeface="Times New Roman"/>
            </a:endParaRPr>
          </a:p>
        </p:txBody>
      </p:sp>
      <p:sp>
        <p:nvSpPr>
          <p:cNvPr id="332" name="Google Shape;332;gf36f7a35bd_0_140:notes"/>
          <p:cNvSpPr txBox="1"/>
          <p:nvPr/>
        </p:nvSpPr>
        <p:spPr>
          <a:xfrm>
            <a:off x="4278313" y="10156825"/>
            <a:ext cx="3255900" cy="5097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8</a:t>
            </a:fld>
            <a:endParaRPr sz="1400" b="0" i="0" u="none" strike="noStrike" cap="none">
              <a:solidFill>
                <a:srgbClr val="000000"/>
              </a:solidFill>
              <a:latin typeface="Times New Roman"/>
              <a:ea typeface="Times New Roman"/>
              <a:cs typeface="Times New Roman"/>
              <a:sym typeface="Times New Roman"/>
            </a:endParaRPr>
          </a:p>
        </p:txBody>
      </p:sp>
      <p:sp>
        <p:nvSpPr>
          <p:cNvPr id="333" name="Google Shape;333;gf36f7a35bd_0_140:notes"/>
          <p:cNvSpPr txBox="1"/>
          <p:nvPr/>
        </p:nvSpPr>
        <p:spPr>
          <a:xfrm>
            <a:off x="3884613" y="8685213"/>
            <a:ext cx="2952900" cy="438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FFFFFF"/>
              </a:buClr>
              <a:buSzPts val="1400"/>
              <a:buFont typeface="Times New Roman"/>
              <a:buNone/>
            </a:pPr>
            <a:fld id="{00000000-1234-1234-1234-123412341234}" type="slidenum">
              <a:rPr lang="el-GR" sz="1400" b="0" i="0" u="none" strike="noStrike" cap="none">
                <a:solidFill>
                  <a:srgbClr val="FFFFFF"/>
                </a:solidFill>
                <a:latin typeface="Arial"/>
                <a:ea typeface="Arial"/>
                <a:cs typeface="Arial"/>
                <a:sym typeface="Arial"/>
              </a:rPr>
              <a:pPr marL="0" marR="0" lvl="0" indent="0" algn="l" rtl="0">
                <a:lnSpc>
                  <a:spcPct val="100000"/>
                </a:lnSpc>
                <a:spcBef>
                  <a:spcPts val="0"/>
                </a:spcBef>
                <a:spcAft>
                  <a:spcPts val="0"/>
                </a:spcAft>
                <a:buClr>
                  <a:srgbClr val="FFFFFF"/>
                </a:buClr>
                <a:buSzPts val="1400"/>
                <a:buFont typeface="Times New Roman"/>
                <a:buNone/>
              </a:pPr>
              <a:t>8</a:t>
            </a:fld>
            <a:endParaRPr sz="1400" b="0" i="0" u="none" strike="noStrike" cap="none">
              <a:solidFill>
                <a:srgbClr val="FFFFFF"/>
              </a:solidFill>
              <a:latin typeface="Arial"/>
              <a:ea typeface="Arial"/>
              <a:cs typeface="Arial"/>
              <a:sym typeface="Arial"/>
            </a:endParaRPr>
          </a:p>
        </p:txBody>
      </p:sp>
      <p:sp>
        <p:nvSpPr>
          <p:cNvPr id="334" name="Google Shape;334;gf36f7a35bd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5" name="Google Shape;335;gf36f7a35bd_0_14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36f7a35bd_0_140:notes"/>
          <p:cNvSpPr txBox="1">
            <a:spLocks noGrp="1"/>
          </p:cNvSpPr>
          <p:nvPr>
            <p:ph type="sldNum" idx="12"/>
          </p:nvPr>
        </p:nvSpPr>
        <p:spPr>
          <a:xfrm>
            <a:off x="4278313" y="10156825"/>
            <a:ext cx="3254400" cy="5079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9</a:t>
            </a:fld>
            <a:endParaRPr sz="1400">
              <a:solidFill>
                <a:srgbClr val="000000"/>
              </a:solidFill>
              <a:latin typeface="Times New Roman"/>
              <a:ea typeface="Times New Roman"/>
              <a:cs typeface="Times New Roman"/>
              <a:sym typeface="Times New Roman"/>
            </a:endParaRPr>
          </a:p>
        </p:txBody>
      </p:sp>
      <p:sp>
        <p:nvSpPr>
          <p:cNvPr id="332" name="Google Shape;332;gf36f7a35bd_0_140:notes"/>
          <p:cNvSpPr txBox="1"/>
          <p:nvPr/>
        </p:nvSpPr>
        <p:spPr>
          <a:xfrm>
            <a:off x="4278313" y="10156825"/>
            <a:ext cx="3255900" cy="5097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l-GR"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9</a:t>
            </a:fld>
            <a:endParaRPr sz="1400" b="0" i="0" u="none" strike="noStrike" cap="none">
              <a:solidFill>
                <a:srgbClr val="000000"/>
              </a:solidFill>
              <a:latin typeface="Times New Roman"/>
              <a:ea typeface="Times New Roman"/>
              <a:cs typeface="Times New Roman"/>
              <a:sym typeface="Times New Roman"/>
            </a:endParaRPr>
          </a:p>
        </p:txBody>
      </p:sp>
      <p:sp>
        <p:nvSpPr>
          <p:cNvPr id="333" name="Google Shape;333;gf36f7a35bd_0_140:notes"/>
          <p:cNvSpPr txBox="1"/>
          <p:nvPr/>
        </p:nvSpPr>
        <p:spPr>
          <a:xfrm>
            <a:off x="3884613" y="8685213"/>
            <a:ext cx="2952900" cy="438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FFFFFF"/>
              </a:buClr>
              <a:buSzPts val="1400"/>
              <a:buFont typeface="Times New Roman"/>
              <a:buNone/>
            </a:pPr>
            <a:fld id="{00000000-1234-1234-1234-123412341234}" type="slidenum">
              <a:rPr lang="el-GR" sz="1400" b="0" i="0" u="none" strike="noStrike" cap="none">
                <a:solidFill>
                  <a:srgbClr val="FFFFFF"/>
                </a:solidFill>
                <a:latin typeface="Arial"/>
                <a:ea typeface="Arial"/>
                <a:cs typeface="Arial"/>
                <a:sym typeface="Arial"/>
              </a:rPr>
              <a:pPr marL="0" marR="0" lvl="0" indent="0" algn="l" rtl="0">
                <a:lnSpc>
                  <a:spcPct val="100000"/>
                </a:lnSpc>
                <a:spcBef>
                  <a:spcPts val="0"/>
                </a:spcBef>
                <a:spcAft>
                  <a:spcPts val="0"/>
                </a:spcAft>
                <a:buClr>
                  <a:srgbClr val="FFFFFF"/>
                </a:buClr>
                <a:buSzPts val="1400"/>
                <a:buFont typeface="Times New Roman"/>
                <a:buNone/>
              </a:pPr>
              <a:t>9</a:t>
            </a:fld>
            <a:endParaRPr sz="1400" b="0" i="0" u="none" strike="noStrike" cap="none">
              <a:solidFill>
                <a:srgbClr val="FFFFFF"/>
              </a:solidFill>
              <a:latin typeface="Arial"/>
              <a:ea typeface="Arial"/>
              <a:cs typeface="Arial"/>
              <a:sym typeface="Arial"/>
            </a:endParaRPr>
          </a:p>
        </p:txBody>
      </p:sp>
      <p:sp>
        <p:nvSpPr>
          <p:cNvPr id="334" name="Google Shape;334;gf36f7a35bd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5" name="Google Shape;335;gf36f7a35bd_0_14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3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2" name="Google Shape;72;p46"/>
          <p:cNvSpPr txBox="1">
            <a:spLocks noGrp="1"/>
          </p:cNvSpPr>
          <p:nvPr>
            <p:ph type="body" idx="1"/>
          </p:nvPr>
        </p:nvSpPr>
        <p:spPr>
          <a:xfrm rot="5400000">
            <a:off x="2309019" y="-246856"/>
            <a:ext cx="4521200" cy="822483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rot="5400000">
            <a:off x="4727575" y="2171700"/>
            <a:ext cx="5853113" cy="205581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6" name="Google Shape;76;p47"/>
          <p:cNvSpPr txBox="1">
            <a:spLocks noGrp="1"/>
          </p:cNvSpPr>
          <p:nvPr>
            <p:ph type="body" idx="1"/>
          </p:nvPr>
        </p:nvSpPr>
        <p:spPr>
          <a:xfrm rot="5400000">
            <a:off x="538956" y="191294"/>
            <a:ext cx="5853113" cy="6016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38"/>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35" name="Google Shape;35;p38"/>
          <p:cNvSpPr txBox="1">
            <a:spLocks noGrp="1"/>
          </p:cNvSpPr>
          <p:nvPr>
            <p:ph type="subTitle" idx="1"/>
          </p:nvPr>
        </p:nvSpPr>
        <p:spPr>
          <a:xfrm>
            <a:off x="1143000" y="3602038"/>
            <a:ext cx="6858000" cy="1655762"/>
          </a:xfrm>
          <a:prstGeom prst="rect">
            <a:avLst/>
          </a:prstGeom>
          <a:noFill/>
          <a:ln>
            <a:noFill/>
          </a:ln>
        </p:spPr>
        <p:txBody>
          <a:bodyPr spcFirstLastPara="1" wrap="square" lIns="0" tIns="12225" rIns="0" bIns="0" anchor="t" anchorCtr="0">
            <a:noAutofit/>
          </a:bodyPr>
          <a:lstStyle>
            <a:lvl1pPr lvl="0" algn="ctr">
              <a:lnSpc>
                <a:spcPct val="93000"/>
              </a:lnSpc>
              <a:spcBef>
                <a:spcPts val="0"/>
              </a:spcBef>
              <a:spcAft>
                <a:spcPts val="0"/>
              </a:spcAft>
              <a:buSzPts val="2400"/>
              <a:buNone/>
              <a:defRPr sz="2400"/>
            </a:lvl1pPr>
            <a:lvl2pPr lvl="1" algn="ctr">
              <a:lnSpc>
                <a:spcPct val="93000"/>
              </a:lnSpc>
              <a:spcBef>
                <a:spcPts val="1425"/>
              </a:spcBef>
              <a:spcAft>
                <a:spcPts val="0"/>
              </a:spcAft>
              <a:buSzPts val="2000"/>
              <a:buNone/>
              <a:defRPr sz="2000"/>
            </a:lvl2pPr>
            <a:lvl3pPr lvl="2" algn="ctr">
              <a:lnSpc>
                <a:spcPct val="93000"/>
              </a:lnSpc>
              <a:spcBef>
                <a:spcPts val="1138"/>
              </a:spcBef>
              <a:spcAft>
                <a:spcPts val="0"/>
              </a:spcAft>
              <a:buSzPts val="1800"/>
              <a:buNone/>
              <a:defRPr sz="1800"/>
            </a:lvl3pPr>
            <a:lvl4pPr lvl="3" algn="ctr">
              <a:lnSpc>
                <a:spcPct val="93000"/>
              </a:lnSpc>
              <a:spcBef>
                <a:spcPts val="850"/>
              </a:spcBef>
              <a:spcAft>
                <a:spcPts val="0"/>
              </a:spcAft>
              <a:buSzPts val="1600"/>
              <a:buNone/>
              <a:defRPr sz="1600"/>
            </a:lvl4pPr>
            <a:lvl5pPr lvl="4" algn="ctr">
              <a:lnSpc>
                <a:spcPct val="93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38"/>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39" name="Google Shape;39;p39"/>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9"/>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623888" y="1709738"/>
            <a:ext cx="7886700" cy="2852737"/>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623888" y="4589463"/>
            <a:ext cx="7886700" cy="1500187"/>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2400"/>
              <a:buNone/>
              <a:defRPr sz="2400"/>
            </a:lvl1pPr>
            <a:lvl2pPr marL="914400" lvl="1" indent="-228600" algn="l">
              <a:lnSpc>
                <a:spcPct val="93000"/>
              </a:lnSpc>
              <a:spcBef>
                <a:spcPts val="1425"/>
              </a:spcBef>
              <a:spcAft>
                <a:spcPts val="0"/>
              </a:spcAft>
              <a:buSzPts val="2000"/>
              <a:buNone/>
              <a:defRPr sz="2000"/>
            </a:lvl2pPr>
            <a:lvl3pPr marL="1371600" lvl="2" indent="-228600" algn="l">
              <a:lnSpc>
                <a:spcPct val="93000"/>
              </a:lnSpc>
              <a:spcBef>
                <a:spcPts val="1138"/>
              </a:spcBef>
              <a:spcAft>
                <a:spcPts val="0"/>
              </a:spcAft>
              <a:buSzPts val="1800"/>
              <a:buNone/>
              <a:defRPr sz="1800"/>
            </a:lvl3pPr>
            <a:lvl4pPr marL="1828800" lvl="3" indent="-228600" algn="l">
              <a:lnSpc>
                <a:spcPct val="93000"/>
              </a:lnSpc>
              <a:spcBef>
                <a:spcPts val="850"/>
              </a:spcBef>
              <a:spcAft>
                <a:spcPts val="0"/>
              </a:spcAft>
              <a:buSzPts val="1600"/>
              <a:buNone/>
              <a:defRPr sz="1600"/>
            </a:lvl4pPr>
            <a:lvl5pPr marL="2286000" lvl="4" indent="-228600" algn="l">
              <a:lnSpc>
                <a:spcPct val="93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4" name="Google Shape;44;p40"/>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457200" y="1604963"/>
            <a:ext cx="4035425"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1"/>
          <p:cNvSpPr txBox="1">
            <a:spLocks noGrp="1"/>
          </p:cNvSpPr>
          <p:nvPr>
            <p:ph type="body" idx="2"/>
          </p:nvPr>
        </p:nvSpPr>
        <p:spPr>
          <a:xfrm>
            <a:off x="4645025" y="1604963"/>
            <a:ext cx="4037013"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42"/>
          <p:cNvSpPr txBox="1">
            <a:spLocks noGrp="1"/>
          </p:cNvSpPr>
          <p:nvPr>
            <p:ph type="title"/>
          </p:nvPr>
        </p:nvSpPr>
        <p:spPr>
          <a:xfrm>
            <a:off x="630238" y="365125"/>
            <a:ext cx="7886700" cy="132556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2" name="Google Shape;52;p42"/>
          <p:cNvSpPr txBox="1">
            <a:spLocks noGrp="1"/>
          </p:cNvSpPr>
          <p:nvPr>
            <p:ph type="body" idx="1"/>
          </p:nvPr>
        </p:nvSpPr>
        <p:spPr>
          <a:xfrm>
            <a:off x="630238" y="1681163"/>
            <a:ext cx="3868737"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2"/>
          <p:cNvSpPr txBox="1">
            <a:spLocks noGrp="1"/>
          </p:cNvSpPr>
          <p:nvPr>
            <p:ph type="body" idx="2"/>
          </p:nvPr>
        </p:nvSpPr>
        <p:spPr>
          <a:xfrm>
            <a:off x="630238" y="2505075"/>
            <a:ext cx="3868737"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2"/>
          <p:cNvSpPr txBox="1">
            <a:spLocks noGrp="1"/>
          </p:cNvSpPr>
          <p:nvPr>
            <p:ph type="body" idx="3"/>
          </p:nvPr>
        </p:nvSpPr>
        <p:spPr>
          <a:xfrm>
            <a:off x="4629150" y="1681163"/>
            <a:ext cx="3887788"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42"/>
          <p:cNvSpPr txBox="1">
            <a:spLocks noGrp="1"/>
          </p:cNvSpPr>
          <p:nvPr>
            <p:ph type="body" idx="4"/>
          </p:nvPr>
        </p:nvSpPr>
        <p:spPr>
          <a:xfrm>
            <a:off x="4629150" y="2505075"/>
            <a:ext cx="3887788"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2"/>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43"/>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9" name="Google Shape;59;p43"/>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2" name="Google Shape;62;p44"/>
          <p:cNvSpPr txBox="1">
            <a:spLocks noGrp="1"/>
          </p:cNvSpPr>
          <p:nvPr>
            <p:ph type="body" idx="1"/>
          </p:nvPr>
        </p:nvSpPr>
        <p:spPr>
          <a:xfrm>
            <a:off x="3887788" y="987425"/>
            <a:ext cx="4629150" cy="4873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sz="3200"/>
            </a:lvl1pPr>
            <a:lvl2pPr marL="914400" lvl="1" indent="-228600" algn="l">
              <a:lnSpc>
                <a:spcPct val="93000"/>
              </a:lnSpc>
              <a:spcBef>
                <a:spcPts val="1425"/>
              </a:spcBef>
              <a:spcAft>
                <a:spcPts val="0"/>
              </a:spcAft>
              <a:buSzPts val="1400"/>
              <a:buNone/>
              <a:defRPr sz="2800"/>
            </a:lvl2pPr>
            <a:lvl3pPr marL="1371600" lvl="2" indent="-228600" algn="l">
              <a:lnSpc>
                <a:spcPct val="93000"/>
              </a:lnSpc>
              <a:spcBef>
                <a:spcPts val="1138"/>
              </a:spcBef>
              <a:spcAft>
                <a:spcPts val="0"/>
              </a:spcAft>
              <a:buSzPts val="1400"/>
              <a:buNone/>
              <a:defRPr sz="2400"/>
            </a:lvl3pPr>
            <a:lvl4pPr marL="1828800" lvl="3" indent="-228600" algn="l">
              <a:lnSpc>
                <a:spcPct val="93000"/>
              </a:lnSpc>
              <a:spcBef>
                <a:spcPts val="850"/>
              </a:spcBef>
              <a:spcAft>
                <a:spcPts val="0"/>
              </a:spcAft>
              <a:buSzPts val="1400"/>
              <a:buNone/>
              <a:defRPr sz="2000"/>
            </a:lvl4pPr>
            <a:lvl5pPr marL="2286000" lvl="4" indent="-228600" algn="l">
              <a:lnSpc>
                <a:spcPct val="93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4"/>
          <p:cNvSpPr txBox="1">
            <a:spLocks noGrp="1"/>
          </p:cNvSpPr>
          <p:nvPr>
            <p:ph type="body" idx="2"/>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7" name="Google Shape;67;p45"/>
          <p:cNvSpPr>
            <a:spLocks noGrp="1"/>
          </p:cNvSpPr>
          <p:nvPr>
            <p:ph type="pic" idx="2"/>
          </p:nvPr>
        </p:nvSpPr>
        <p:spPr>
          <a:xfrm>
            <a:off x="3887788" y="987425"/>
            <a:ext cx="4629150" cy="4873625"/>
          </a:xfrm>
          <a:prstGeom prst="rect">
            <a:avLst/>
          </a:prstGeom>
          <a:noFill/>
          <a:ln>
            <a:noFill/>
          </a:ln>
        </p:spPr>
      </p:sp>
      <p:sp>
        <p:nvSpPr>
          <p:cNvPr id="68" name="Google Shape;68;p45"/>
          <p:cNvSpPr txBox="1">
            <a:spLocks noGrp="1"/>
          </p:cNvSpPr>
          <p:nvPr>
            <p:ph type="body" idx="1"/>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
        <p:cNvGrpSpPr/>
        <p:nvPr/>
      </p:nvGrpSpPr>
      <p:grpSpPr>
        <a:xfrm>
          <a:off x="0" y="0"/>
          <a:ext cx="0" cy="0"/>
          <a:chOff x="0" y="0"/>
          <a:chExt cx="0" cy="0"/>
        </a:xfrm>
      </p:grpSpPr>
      <p:grpSp>
        <p:nvGrpSpPr>
          <p:cNvPr id="12" name="Google Shape;12;p34"/>
          <p:cNvGrpSpPr/>
          <p:nvPr/>
        </p:nvGrpSpPr>
        <p:grpSpPr>
          <a:xfrm>
            <a:off x="0" y="0"/>
            <a:ext cx="9126538" cy="6840538"/>
            <a:chOff x="0" y="0"/>
            <a:chExt cx="5749" cy="4309"/>
          </a:xfrm>
        </p:grpSpPr>
        <p:sp>
          <p:nvSpPr>
            <p:cNvPr id="13" name="Google Shape;13;p34"/>
            <p:cNvSpPr/>
            <p:nvPr/>
          </p:nvSpPr>
          <p:spPr>
            <a:xfrm>
              <a:off x="0" y="0"/>
              <a:ext cx="2197" cy="4309"/>
            </a:xfrm>
            <a:prstGeom prst="rect">
              <a:avLst/>
            </a:prstGeom>
            <a:gradFill>
              <a:gsLst>
                <a:gs pos="0">
                  <a:srgbClr val="CCCCE6"/>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34"/>
            <p:cNvSpPr/>
            <p:nvPr/>
          </p:nvSpPr>
          <p:spPr>
            <a:xfrm>
              <a:off x="1081" y="1065"/>
              <a:ext cx="4668" cy="1585"/>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5" name="Google Shape;15;p34"/>
            <p:cNvGrpSpPr/>
            <p:nvPr/>
          </p:nvGrpSpPr>
          <p:grpSpPr>
            <a:xfrm>
              <a:off x="0" y="672"/>
              <a:ext cx="1795" cy="1978"/>
              <a:chOff x="0" y="672"/>
              <a:chExt cx="1795" cy="1978"/>
            </a:xfrm>
          </p:grpSpPr>
          <p:sp>
            <p:nvSpPr>
              <p:cNvPr id="16" name="Google Shape;16;p34"/>
              <p:cNvSpPr/>
              <p:nvPr/>
            </p:nvSpPr>
            <p:spPr>
              <a:xfrm>
                <a:off x="361" y="2257"/>
                <a:ext cx="352" cy="393"/>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34"/>
              <p:cNvSpPr/>
              <p:nvPr/>
            </p:nvSpPr>
            <p:spPr>
              <a:xfrm>
                <a:off x="1081" y="1065"/>
                <a:ext cx="351" cy="394"/>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34"/>
              <p:cNvSpPr/>
              <p:nvPr/>
            </p:nvSpPr>
            <p:spPr>
              <a:xfrm>
                <a:off x="1437" y="672"/>
                <a:ext cx="358" cy="389"/>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4"/>
              <p:cNvSpPr/>
              <p:nvPr/>
            </p:nvSpPr>
            <p:spPr>
              <a:xfrm>
                <a:off x="719" y="2257"/>
                <a:ext cx="357" cy="393"/>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34"/>
              <p:cNvSpPr/>
              <p:nvPr/>
            </p:nvSpPr>
            <p:spPr>
              <a:xfrm>
                <a:off x="1437" y="1065"/>
                <a:ext cx="358" cy="394"/>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34"/>
              <p:cNvSpPr/>
              <p:nvPr/>
            </p:nvSpPr>
            <p:spPr>
              <a:xfrm>
                <a:off x="719" y="1464"/>
                <a:ext cx="357" cy="388"/>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34"/>
              <p:cNvSpPr/>
              <p:nvPr/>
            </p:nvSpPr>
            <p:spPr>
              <a:xfrm>
                <a:off x="0" y="1464"/>
                <a:ext cx="356" cy="38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34"/>
              <p:cNvSpPr/>
              <p:nvPr/>
            </p:nvSpPr>
            <p:spPr>
              <a:xfrm>
                <a:off x="1081" y="1464"/>
                <a:ext cx="351" cy="388"/>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34"/>
              <p:cNvSpPr/>
              <p:nvPr/>
            </p:nvSpPr>
            <p:spPr>
              <a:xfrm>
                <a:off x="361" y="1857"/>
                <a:ext cx="352" cy="395"/>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34"/>
              <p:cNvSpPr/>
              <p:nvPr/>
            </p:nvSpPr>
            <p:spPr>
              <a:xfrm>
                <a:off x="719" y="1857"/>
                <a:ext cx="357" cy="395"/>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sp>
        <p:nvSpPr>
          <p:cNvPr id="26" name="Google Shape;26;p34"/>
          <p:cNvSpPr/>
          <p:nvPr/>
        </p:nvSpPr>
        <p:spPr>
          <a:xfrm>
            <a:off x="457200" y="6248400"/>
            <a:ext cx="2133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34"/>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3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29" name="Google Shape;29;p34"/>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marR="0" lvl="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34"/>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marR="0" lvl="0" indent="-22860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6"/>
        <p:cNvGrpSpPr/>
        <p:nvPr/>
      </p:nvGrpSpPr>
      <p:grpSpPr>
        <a:xfrm>
          <a:off x="0" y="0"/>
          <a:ext cx="0" cy="0"/>
          <a:chOff x="0" y="0"/>
          <a:chExt cx="0" cy="0"/>
        </a:xfrm>
      </p:grpSpPr>
      <p:sp>
        <p:nvSpPr>
          <p:cNvPr id="147" name="Google Shape;147;p1"/>
          <p:cNvSpPr/>
          <p:nvPr/>
        </p:nvSpPr>
        <p:spPr>
          <a:xfrm>
            <a:off x="2339975" y="1828800"/>
            <a:ext cx="6651625" cy="2209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i="0" u="none" strike="noStrike" cap="none" dirty="0">
                <a:solidFill>
                  <a:schemeClr val="lt1"/>
                </a:solidFill>
                <a:latin typeface="Book Antiqua"/>
                <a:ea typeface="Book Antiqua"/>
                <a:cs typeface="Book Antiqua"/>
                <a:sym typeface="Book Antiqua"/>
              </a:rPr>
              <a:t>8</a:t>
            </a:r>
            <a:r>
              <a:rPr lang="en-US" sz="3200" b="1" i="0" u="none" strike="noStrike" cap="none" dirty="0" smtClean="0">
                <a:solidFill>
                  <a:schemeClr val="lt1"/>
                </a:solidFill>
                <a:latin typeface="Book Antiqua"/>
                <a:ea typeface="Book Antiqua"/>
                <a:cs typeface="Book Antiqua"/>
                <a:sym typeface="Book Antiqua"/>
              </a:rPr>
              <a:t>ο </a:t>
            </a:r>
            <a:r>
              <a:rPr lang="en-US" sz="3200" b="1" i="0" u="none" strike="noStrike" cap="none" dirty="0" err="1">
                <a:solidFill>
                  <a:schemeClr val="lt1"/>
                </a:solidFill>
                <a:latin typeface="Book Antiqua"/>
                <a:ea typeface="Book Antiqua"/>
                <a:cs typeface="Book Antiqua"/>
                <a:sym typeface="Book Antiqua"/>
              </a:rPr>
              <a:t>μάθημα</a:t>
            </a:r>
            <a:r>
              <a:rPr lang="en-US" sz="3200" b="1" i="0" u="none" strike="noStrike" cap="none" dirty="0">
                <a:solidFill>
                  <a:schemeClr val="lt1"/>
                </a:solidFill>
                <a:latin typeface="Book Antiqua"/>
                <a:ea typeface="Book Antiqua"/>
                <a:cs typeface="Book Antiqua"/>
                <a:sym typeface="Book Antiqua"/>
              </a:rPr>
              <a:t>- </a:t>
            </a:r>
            <a:r>
              <a:rPr lang="el-GR" sz="3200" b="1" dirty="0" smtClean="0">
                <a:solidFill>
                  <a:schemeClr val="lt1"/>
                </a:solidFill>
                <a:latin typeface="Book Antiqua"/>
                <a:ea typeface="Book Antiqua"/>
                <a:cs typeface="Book Antiqua"/>
                <a:sym typeface="Book Antiqua"/>
              </a:rPr>
              <a:t>Οι χώρες της Νότιας Ευρώπης</a:t>
            </a:r>
            <a:r>
              <a:rPr lang="en-US" sz="3200" b="1" dirty="0" smtClean="0">
                <a:solidFill>
                  <a:schemeClr val="lt1"/>
                </a:solidFill>
                <a:latin typeface="Book Antiqua"/>
                <a:ea typeface="Book Antiqua"/>
                <a:cs typeface="Book Antiqua"/>
                <a:sym typeface="Book Antiqua"/>
              </a:rPr>
              <a:t>- </a:t>
            </a:r>
            <a:r>
              <a:rPr lang="en-US" sz="3200" b="1" dirty="0" err="1">
                <a:solidFill>
                  <a:schemeClr val="lt1"/>
                </a:solidFill>
                <a:latin typeface="Book Antiqua"/>
                <a:ea typeface="Book Antiqua"/>
                <a:cs typeface="Book Antiqua"/>
                <a:sym typeface="Book Antiqua"/>
              </a:rPr>
              <a:t>Ευρωπαϊκά</a:t>
            </a:r>
            <a:r>
              <a:rPr lang="en-US" sz="3200" b="1" dirty="0">
                <a:solidFill>
                  <a:schemeClr val="lt1"/>
                </a:solidFill>
                <a:latin typeface="Book Antiqua"/>
                <a:ea typeface="Book Antiqua"/>
                <a:cs typeface="Book Antiqua"/>
                <a:sym typeface="Book Antiqua"/>
              </a:rPr>
              <a:t> </a:t>
            </a:r>
            <a:r>
              <a:rPr lang="en-US" sz="3200" b="1" i="0" u="none" strike="noStrike" cap="none" dirty="0" err="1">
                <a:solidFill>
                  <a:schemeClr val="lt1"/>
                </a:solidFill>
                <a:latin typeface="Book Antiqua"/>
                <a:ea typeface="Book Antiqua"/>
                <a:cs typeface="Book Antiqua"/>
                <a:sym typeface="Book Antiqua"/>
              </a:rPr>
              <a:t>Πολιτικά</a:t>
            </a:r>
            <a:r>
              <a:rPr lang="en-US" sz="3200" b="1" i="0" u="none" strike="noStrike" cap="none" dirty="0">
                <a:solidFill>
                  <a:schemeClr val="lt1"/>
                </a:solidFill>
                <a:latin typeface="Book Antiqua"/>
                <a:ea typeface="Book Antiqua"/>
                <a:cs typeface="Book Antiqua"/>
                <a:sym typeface="Book Antiqua"/>
              </a:rPr>
              <a:t> </a:t>
            </a:r>
            <a:r>
              <a:rPr lang="en-US" sz="3200" b="1" i="0" u="none" strike="noStrike" cap="none" dirty="0" err="1">
                <a:solidFill>
                  <a:schemeClr val="lt1"/>
                </a:solidFill>
                <a:latin typeface="Book Antiqua"/>
                <a:ea typeface="Book Antiqua"/>
                <a:cs typeface="Book Antiqua"/>
                <a:sym typeface="Book Antiqua"/>
              </a:rPr>
              <a:t>Συστήματα</a:t>
            </a:r>
            <a:r>
              <a:rPr lang="en-US" sz="3200" b="1" i="0" u="none" strike="noStrike" cap="none" dirty="0">
                <a:solidFill>
                  <a:schemeClr val="lt1"/>
                </a:solidFill>
                <a:latin typeface="Book Antiqua"/>
                <a:ea typeface="Book Antiqua"/>
                <a:cs typeface="Book Antiqua"/>
                <a:sym typeface="Book Antiqua"/>
              </a:rPr>
              <a:t>. </a:t>
            </a:r>
            <a:r>
              <a:rPr lang="en-US" sz="3200" b="1" dirty="0" smtClean="0">
                <a:solidFill>
                  <a:schemeClr val="lt1"/>
                </a:solidFill>
                <a:latin typeface="Book Antiqua"/>
                <a:ea typeface="Book Antiqua"/>
                <a:cs typeface="Book Antiqua"/>
                <a:sym typeface="Book Antiqua"/>
              </a:rPr>
              <a:t>7</a:t>
            </a:r>
            <a:r>
              <a:rPr lang="en-US" sz="3200" b="1" i="0" u="none" strike="noStrike" cap="none" dirty="0" smtClean="0">
                <a:solidFill>
                  <a:schemeClr val="lt1"/>
                </a:solidFill>
                <a:latin typeface="Book Antiqua"/>
                <a:ea typeface="Book Antiqua"/>
                <a:cs typeface="Book Antiqua"/>
                <a:sym typeface="Book Antiqua"/>
              </a:rPr>
              <a:t>.1.2025</a:t>
            </a:r>
            <a:endParaRPr sz="1400" b="0" i="0" u="none" strike="noStrike" cap="none">
              <a:solidFill>
                <a:schemeClr val="lt1"/>
              </a:solidFill>
              <a:latin typeface="Arial"/>
              <a:ea typeface="Arial"/>
              <a:cs typeface="Arial"/>
              <a:sym typeface="Arial"/>
            </a:endParaRPr>
          </a:p>
        </p:txBody>
      </p:sp>
      <p:sp>
        <p:nvSpPr>
          <p:cNvPr id="148" name="Google Shape;148;p1"/>
          <p:cNvSpPr/>
          <p:nvPr/>
        </p:nvSpPr>
        <p:spPr>
          <a:xfrm>
            <a:off x="1043000" y="4581525"/>
            <a:ext cx="7812000" cy="2209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600"/>
              </a:spcBef>
              <a:spcAft>
                <a:spcPts val="0"/>
              </a:spcAft>
              <a:buClr>
                <a:srgbClr val="000000"/>
              </a:buClr>
              <a:buSzPts val="2400"/>
              <a:buFont typeface="Times New Roman"/>
              <a:buNone/>
            </a:pP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chemeClr val="dk1"/>
              </a:buClr>
              <a:buSzPts val="2400"/>
              <a:buFont typeface="Arial"/>
              <a:buNone/>
            </a:pPr>
            <a:r>
              <a:rPr lang="en-US" sz="2400" b="1" i="0" u="none" strike="noStrike" cap="none">
                <a:solidFill>
                  <a:schemeClr val="dk1"/>
                </a:solidFill>
                <a:latin typeface="Garamond"/>
                <a:ea typeface="Garamond"/>
                <a:cs typeface="Garamond"/>
                <a:sym typeface="Garamond"/>
              </a:rPr>
              <a:t>Δρ. Παναγιώτης ΠΑΣΧΑΛΙΔΗΣ</a:t>
            </a:r>
            <a:endParaRPr sz="2400" b="1" i="0" u="none" strike="noStrike" cap="none">
              <a:solidFill>
                <a:schemeClr val="dk1"/>
              </a:solidFill>
              <a:latin typeface="Garamond"/>
              <a:ea typeface="Garamond"/>
              <a:cs typeface="Garamond"/>
              <a:sym typeface="Garamond"/>
            </a:endParaRPr>
          </a:p>
          <a:p>
            <a:pPr marL="0" marR="0" lvl="0" indent="0" algn="ctr" rtl="0">
              <a:lnSpc>
                <a:spcPct val="80000"/>
              </a:lnSpc>
              <a:spcBef>
                <a:spcPts val="0"/>
              </a:spcBef>
              <a:spcAft>
                <a:spcPts val="0"/>
              </a:spcAft>
              <a:buClr>
                <a:schemeClr val="dk1"/>
              </a:buClr>
              <a:buSzPts val="2400"/>
              <a:buFont typeface="Arial"/>
              <a:buNone/>
            </a:pPr>
            <a:endParaRPr sz="2400" b="1" i="0" u="none" strike="noStrike" cap="none">
              <a:solidFill>
                <a:schemeClr val="dk1"/>
              </a:solidFill>
              <a:latin typeface="Garamond"/>
              <a:ea typeface="Garamond"/>
              <a:cs typeface="Garamond"/>
              <a:sym typeface="Garamond"/>
            </a:endParaRPr>
          </a:p>
          <a:p>
            <a:pPr marL="0" marR="0" lvl="0" indent="0" algn="ctr" rtl="0">
              <a:lnSpc>
                <a:spcPct val="80000"/>
              </a:lnSpc>
              <a:spcBef>
                <a:spcPts val="500"/>
              </a:spcBef>
              <a:spcAft>
                <a:spcPts val="0"/>
              </a:spcAft>
              <a:buClr>
                <a:schemeClr val="dk1"/>
              </a:buClr>
              <a:buSzPts val="2000"/>
              <a:buFont typeface="Times New Roman"/>
              <a:buNone/>
            </a:pPr>
            <a:r>
              <a:rPr lang="en-US" sz="2000" b="1" i="0" u="none" strike="noStrike" cap="none">
                <a:solidFill>
                  <a:schemeClr val="dk1"/>
                </a:solidFill>
                <a:latin typeface="Garamond"/>
                <a:ea typeface="Garamond"/>
                <a:cs typeface="Garamond"/>
                <a:sym typeface="Garamond"/>
              </a:rPr>
              <a:t>Τμήμα Πολιτικής Επιστήμης</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2000"/>
              <a:buFont typeface="Times New Roman"/>
              <a:buNone/>
            </a:pPr>
            <a:r>
              <a:rPr lang="en-US" sz="2000" b="1" i="0" u="none" strike="noStrike" cap="none">
                <a:solidFill>
                  <a:schemeClr val="dk1"/>
                </a:solidFill>
                <a:latin typeface="Garamond"/>
                <a:ea typeface="Garamond"/>
                <a:cs typeface="Garamond"/>
                <a:sym typeface="Garamond"/>
              </a:rPr>
              <a:t>Κομοτηνή, Δημοκρίτειο Πανεπιστήμιο Θράκης</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1700"/>
              <a:buFont typeface="Times New Roman"/>
              <a:buNone/>
            </a:pPr>
            <a:r>
              <a:rPr lang="en-US" sz="1700" b="1" i="0" u="none" strike="noStrike" cap="none">
                <a:solidFill>
                  <a:schemeClr val="dk1"/>
                </a:solidFill>
                <a:latin typeface="Garamond"/>
                <a:ea typeface="Garamond"/>
                <a:cs typeface="Garamond"/>
                <a:sym typeface="Garamond"/>
              </a:rPr>
              <a:t>Email: panagiotispaschalidis314@gmail.com</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1700"/>
              <a:buFont typeface="Times New Roman"/>
              <a:buNone/>
            </a:pPr>
            <a:r>
              <a:rPr lang="en-US" sz="1700" b="1" i="0" u="none" strike="noStrike" cap="none">
                <a:solidFill>
                  <a:schemeClr val="dk1"/>
                </a:solidFill>
                <a:latin typeface="Garamond"/>
                <a:ea typeface="Garamond"/>
                <a:cs typeface="Garamond"/>
                <a:sym typeface="Garamond"/>
              </a:rPr>
              <a:t>Τηλέφωνο Επικοινωνίας: 6981005323</a:t>
            </a:r>
            <a:endParaRPr sz="2000" b="1" i="0" u="none" strike="noStrike" cap="none">
              <a:solidFill>
                <a:srgbClr val="000000"/>
              </a:solidFill>
              <a:latin typeface="Garamond"/>
              <a:ea typeface="Garamond"/>
              <a:cs typeface="Garamond"/>
              <a:sym typeface="Garamond"/>
            </a:endParaRPr>
          </a:p>
        </p:txBody>
      </p:sp>
      <p:pic>
        <p:nvPicPr>
          <p:cNvPr id="149" name="Google Shape;149;p1"/>
          <p:cNvPicPr preferRelativeResize="0"/>
          <p:nvPr/>
        </p:nvPicPr>
        <p:blipFill rotWithShape="1">
          <a:blip r:embed="rId3">
            <a:alphaModFix/>
          </a:blip>
          <a:srcRect/>
          <a:stretch/>
        </p:blipFill>
        <p:spPr>
          <a:xfrm>
            <a:off x="4920800" y="0"/>
            <a:ext cx="2035175" cy="1565475"/>
          </a:xfrm>
          <a:prstGeom prst="rect">
            <a:avLst/>
          </a:prstGeom>
          <a:noFill/>
          <a:ln>
            <a:noFill/>
          </a:ln>
        </p:spPr>
      </p:pic>
      <p:pic>
        <p:nvPicPr>
          <p:cNvPr id="150" name="Google Shape;150;p1"/>
          <p:cNvPicPr preferRelativeResize="0"/>
          <p:nvPr/>
        </p:nvPicPr>
        <p:blipFill rotWithShape="1">
          <a:blip r:embed="rId4">
            <a:alphaModFix/>
          </a:blip>
          <a:srcRect/>
          <a:stretch/>
        </p:blipFill>
        <p:spPr>
          <a:xfrm>
            <a:off x="7005600" y="0"/>
            <a:ext cx="2138400" cy="16647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2" name="Google Shape;338;gf36f7a35bd_0_140"/>
          <p:cNvGrpSpPr/>
          <p:nvPr/>
        </p:nvGrpSpPr>
        <p:grpSpPr>
          <a:xfrm>
            <a:off x="0" y="0"/>
            <a:ext cx="8985250" cy="476250"/>
            <a:chOff x="0" y="0"/>
            <a:chExt cx="5660" cy="300"/>
          </a:xfrm>
        </p:grpSpPr>
        <p:sp>
          <p:nvSpPr>
            <p:cNvPr id="339" name="Google Shape;339;gf36f7a35bd_0_140"/>
            <p:cNvSpPr/>
            <p:nvPr/>
          </p:nvSpPr>
          <p:spPr>
            <a:xfrm>
              <a:off x="0" y="0"/>
              <a:ext cx="0" cy="300"/>
            </a:xfrm>
            <a:prstGeom prst="rect">
              <a:avLst/>
            </a:prstGeom>
            <a:gradFill>
              <a:gsLst>
                <a:gs pos="0">
                  <a:srgbClr val="FFFFFF"/>
                </a:gs>
                <a:gs pos="100000">
                  <a:srgbClr val="8EC000"/>
                </a:gs>
              </a:gsLst>
              <a:lin ang="10800025"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f36f7a35bd_0_140"/>
            <p:cNvSpPr/>
            <p:nvPr/>
          </p:nvSpPr>
          <p:spPr>
            <a:xfrm>
              <a:off x="260" y="85"/>
              <a:ext cx="5400" cy="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1" name="Google Shape;341;gf36f7a35bd_0_14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f36f7a35bd_0_14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gf36f7a35bd_0_14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gf36f7a35bd_0_14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gf36f7a35bd_0_14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gf36f7a35bd_0_14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gf36f7a35bd_0_14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8" name="Google Shape;348;gf36f7a35bd_0_140"/>
          <p:cNvSpPr/>
          <p:nvPr/>
        </p:nvSpPr>
        <p:spPr>
          <a:xfrm>
            <a:off x="755650" y="381000"/>
            <a:ext cx="7416900" cy="671400"/>
          </a:xfrm>
          <a:prstGeom prst="rect">
            <a:avLst/>
          </a:prstGeom>
          <a:solidFill>
            <a:srgbClr val="B2B2FF"/>
          </a:solidFill>
          <a:ln w="9525" cap="sq" cmpd="sng">
            <a:solidFill>
              <a:srgbClr val="000000"/>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800"/>
              <a:buFont typeface="Arial"/>
              <a:buNone/>
            </a:pPr>
            <a:endParaRPr sz="1800" b="1" i="0" u="none" strike="noStrike" cap="none">
              <a:solidFill>
                <a:srgbClr val="000000"/>
              </a:solidFill>
              <a:latin typeface="Book Antiqua"/>
              <a:ea typeface="Book Antiqua"/>
              <a:cs typeface="Book Antiqua"/>
              <a:sym typeface="Book Antiqua"/>
            </a:endParaRPr>
          </a:p>
          <a:p>
            <a:pPr lvl="0" algn="ctr">
              <a:buClr>
                <a:schemeClr val="dk1"/>
              </a:buClr>
              <a:buSzPts val="3200"/>
            </a:pPr>
            <a:r>
              <a:rPr lang="en-US" sz="1800" b="1" dirty="0" smtClean="0">
                <a:solidFill>
                  <a:schemeClr val="dk1"/>
                </a:solidFill>
                <a:latin typeface="Book Antiqua"/>
                <a:ea typeface="Book Antiqua"/>
                <a:cs typeface="Book Antiqua"/>
                <a:sym typeface="Book Antiqua"/>
              </a:rPr>
              <a:t>8</a:t>
            </a:r>
            <a:r>
              <a:rPr lang="el-GR" sz="1800" b="1" dirty="0" smtClean="0">
                <a:solidFill>
                  <a:schemeClr val="dk1"/>
                </a:solidFill>
                <a:latin typeface="Book Antiqua"/>
                <a:ea typeface="Book Antiqua"/>
                <a:cs typeface="Book Antiqua"/>
                <a:sym typeface="Book Antiqua"/>
              </a:rPr>
              <a:t>ο μάθημα Ευρωπαϊκά Πολιτικά Συστήματα</a:t>
            </a:r>
            <a:endParaRPr lang="el-GR" sz="1800" dirty="0" smtClean="0">
              <a:solidFill>
                <a:schemeClr val="dk1"/>
              </a:solidFill>
            </a:endParaRPr>
          </a:p>
          <a:p>
            <a:pPr marL="0" marR="0" lvl="0" indent="0" algn="ctr" rtl="0">
              <a:lnSpc>
                <a:spcPct val="100000"/>
              </a:lnSpc>
              <a:spcBef>
                <a:spcPts val="0"/>
              </a:spcBef>
              <a:spcAft>
                <a:spcPts val="0"/>
              </a:spcAft>
              <a:buClr>
                <a:srgbClr val="000000"/>
              </a:buClr>
              <a:buSzPts val="2000"/>
              <a:buFont typeface="Times New Roman"/>
              <a:buNone/>
            </a:pPr>
            <a:endParaRPr sz="2000" b="1" i="0" u="none" strike="noStrike" cap="none">
              <a:solidFill>
                <a:srgbClr val="000000"/>
              </a:solidFill>
              <a:latin typeface="Arial"/>
              <a:ea typeface="Arial"/>
              <a:cs typeface="Arial"/>
              <a:sym typeface="Arial"/>
            </a:endParaRPr>
          </a:p>
        </p:txBody>
      </p:sp>
      <p:sp>
        <p:nvSpPr>
          <p:cNvPr id="349" name="Google Shape;349;gf36f7a35bd_0_140"/>
          <p:cNvSpPr txBox="1"/>
          <p:nvPr/>
        </p:nvSpPr>
        <p:spPr>
          <a:xfrm>
            <a:off x="809903" y="1166525"/>
            <a:ext cx="7627500" cy="5298600"/>
          </a:xfrm>
          <a:prstGeom prst="rect">
            <a:avLst/>
          </a:prstGeom>
          <a:noFill/>
          <a:ln>
            <a:noFill/>
          </a:ln>
        </p:spPr>
        <p:txBody>
          <a:bodyPr spcFirstLastPara="1" wrap="square" lIns="91425" tIns="91425" rIns="91425" bIns="91425" anchor="t" anchorCtr="0">
            <a:noAutofit/>
          </a:bodyPr>
          <a:lstStyle/>
          <a:p>
            <a:pPr marL="457200" marR="0" lvl="0" indent="0" algn="just" rtl="0">
              <a:lnSpc>
                <a:spcPct val="100000"/>
              </a:lnSpc>
              <a:spcBef>
                <a:spcPts val="0"/>
              </a:spcBef>
              <a:spcAft>
                <a:spcPts val="0"/>
              </a:spcAft>
              <a:buNone/>
            </a:pPr>
            <a:endParaRPr sz="1800"/>
          </a:p>
          <a:p>
            <a:pPr marL="0" lvl="0" indent="0" algn="just" rtl="0">
              <a:spcBef>
                <a:spcPts val="0"/>
              </a:spcBef>
              <a:spcAft>
                <a:spcPts val="0"/>
              </a:spcAft>
              <a:buClr>
                <a:schemeClr val="dk1"/>
              </a:buClr>
              <a:buSzPts val="1100"/>
              <a:buFont typeface="Arial"/>
              <a:buNone/>
            </a:pPr>
            <a:endParaRPr sz="1800">
              <a:solidFill>
                <a:schemeClr val="dk1"/>
              </a:solidFill>
            </a:endParaRPr>
          </a:p>
          <a:p>
            <a:pPr marL="457200" marR="0" lvl="0" indent="0" algn="just" rtl="0">
              <a:lnSpc>
                <a:spcPct val="100000"/>
              </a:lnSpc>
              <a:spcBef>
                <a:spcPts val="0"/>
              </a:spcBef>
              <a:spcAft>
                <a:spcPts val="0"/>
              </a:spcAft>
              <a:buNone/>
            </a:pPr>
            <a:endParaRPr sz="1800"/>
          </a:p>
        </p:txBody>
      </p:sp>
      <p:sp>
        <p:nvSpPr>
          <p:cNvPr id="16" name="15 - TextBox"/>
          <p:cNvSpPr txBox="1"/>
          <p:nvPr/>
        </p:nvSpPr>
        <p:spPr>
          <a:xfrm>
            <a:off x="152400" y="1110343"/>
            <a:ext cx="8839200" cy="5632311"/>
          </a:xfrm>
          <a:prstGeom prst="rect">
            <a:avLst/>
          </a:prstGeom>
          <a:solidFill>
            <a:schemeClr val="accent6">
              <a:lumMod val="40000"/>
              <a:lumOff val="60000"/>
            </a:schemeClr>
          </a:solidFill>
        </p:spPr>
        <p:txBody>
          <a:bodyPr wrap="square" rtlCol="0">
            <a:spAutoFit/>
          </a:bodyPr>
          <a:lstStyle/>
          <a:p>
            <a:pPr algn="just"/>
            <a:r>
              <a:rPr lang="el-GR" sz="2000" b="1" dirty="0" smtClean="0"/>
              <a:t>Θεματική ενότητα </a:t>
            </a:r>
            <a:r>
              <a:rPr lang="en-US" sz="2000" b="1" dirty="0" smtClean="0"/>
              <a:t>3:</a:t>
            </a:r>
            <a:endParaRPr lang="el-GR" sz="2000" b="1" dirty="0" smtClean="0"/>
          </a:p>
          <a:p>
            <a:pPr algn="just"/>
            <a:endParaRPr lang="el-GR" sz="2000" b="1" dirty="0" smtClean="0"/>
          </a:p>
          <a:p>
            <a:pPr algn="just"/>
            <a:r>
              <a:rPr lang="el-GR" sz="2000" b="1" dirty="0" smtClean="0"/>
              <a:t>Μια κριτική προσέγγιση της ίδιας της έννοιας ‘Νότια Ευρώπη’</a:t>
            </a:r>
          </a:p>
          <a:p>
            <a:pPr algn="just"/>
            <a:r>
              <a:rPr lang="el-GR" sz="2000" b="1" dirty="0" smtClean="0"/>
              <a:t>(</a:t>
            </a:r>
            <a:r>
              <a:rPr lang="en-US" sz="2000" b="1" dirty="0" smtClean="0"/>
              <a:t>Allies, 1996) </a:t>
            </a:r>
          </a:p>
          <a:p>
            <a:pPr algn="just"/>
            <a:endParaRPr lang="en-US" sz="2000" b="1" dirty="0" smtClean="0"/>
          </a:p>
          <a:p>
            <a:pPr algn="just">
              <a:buFontTx/>
              <a:buChar char="-"/>
            </a:pPr>
            <a:r>
              <a:rPr lang="el-GR" sz="2000" b="1" dirty="0" smtClean="0"/>
              <a:t>Στις προβληματικές διαστάσεις της χρήσης του όρου, σίγουρα περιλαμβάνουμε πολιτισμικές συμπαραδηλώσεις που ενίσχυσαν ήδη υπάρχοντα αρνητικά στερεότυπα για περιοχές της Ευρώπης που κρίθηκαν ως ‘διαφορετικές’ από Δυτικές ή Βόρειες. </a:t>
            </a:r>
          </a:p>
          <a:p>
            <a:pPr algn="just">
              <a:buFontTx/>
              <a:buChar char="-"/>
            </a:pPr>
            <a:endParaRPr lang="el-GR" sz="2000" b="1" dirty="0" smtClean="0"/>
          </a:p>
          <a:p>
            <a:pPr algn="just">
              <a:buFontTx/>
              <a:buChar char="-"/>
            </a:pPr>
            <a:r>
              <a:rPr lang="el-GR" sz="2000" b="1" dirty="0" smtClean="0"/>
              <a:t>Υπάρχουν λοιπόν ορισμένα κρίσιμα στοιχεία που εξηγούν γιατί με βάση τον πολιτικό και θεσμικό λόγο της Ε.Ε. οικοδομήθηκε μια αναπαράσταση διαφορετικότητας για τη Νότια Ευρώπη με άξονες τη δυσκολία ενσωμάτωσης και την υστέρηση. </a:t>
            </a:r>
          </a:p>
          <a:p>
            <a:pPr algn="just">
              <a:buFontTx/>
              <a:buChar char="-"/>
            </a:pPr>
            <a:endParaRPr lang="el-GR" sz="2000" b="1" dirty="0" smtClean="0"/>
          </a:p>
          <a:p>
            <a:pPr algn="just">
              <a:buFontTx/>
              <a:buChar char="-"/>
            </a:pPr>
            <a:r>
              <a:rPr lang="el-GR" sz="2000" b="1" dirty="0" smtClean="0"/>
              <a:t>Α)  η έννοια της ανάπτυξης, όταν γίνεται μέτρο σύγκρισης το οποίο εξηγεί και άλλες διαστάσεις όπως η πολιτική και η κοινωνική πραγματικότητα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2" name="Google Shape;338;gf36f7a35bd_0_140"/>
          <p:cNvGrpSpPr/>
          <p:nvPr/>
        </p:nvGrpSpPr>
        <p:grpSpPr>
          <a:xfrm>
            <a:off x="0" y="0"/>
            <a:ext cx="8985250" cy="476250"/>
            <a:chOff x="0" y="0"/>
            <a:chExt cx="5660" cy="300"/>
          </a:xfrm>
        </p:grpSpPr>
        <p:sp>
          <p:nvSpPr>
            <p:cNvPr id="339" name="Google Shape;339;gf36f7a35bd_0_140"/>
            <p:cNvSpPr/>
            <p:nvPr/>
          </p:nvSpPr>
          <p:spPr>
            <a:xfrm>
              <a:off x="0" y="0"/>
              <a:ext cx="0" cy="300"/>
            </a:xfrm>
            <a:prstGeom prst="rect">
              <a:avLst/>
            </a:prstGeom>
            <a:gradFill>
              <a:gsLst>
                <a:gs pos="0">
                  <a:srgbClr val="FFFFFF"/>
                </a:gs>
                <a:gs pos="100000">
                  <a:srgbClr val="8EC000"/>
                </a:gs>
              </a:gsLst>
              <a:lin ang="10800025"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f36f7a35bd_0_140"/>
            <p:cNvSpPr/>
            <p:nvPr/>
          </p:nvSpPr>
          <p:spPr>
            <a:xfrm>
              <a:off x="260" y="85"/>
              <a:ext cx="5400" cy="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1" name="Google Shape;341;gf36f7a35bd_0_14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f36f7a35bd_0_14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gf36f7a35bd_0_14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gf36f7a35bd_0_14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gf36f7a35bd_0_14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gf36f7a35bd_0_14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gf36f7a35bd_0_14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8" name="Google Shape;348;gf36f7a35bd_0_140"/>
          <p:cNvSpPr/>
          <p:nvPr/>
        </p:nvSpPr>
        <p:spPr>
          <a:xfrm>
            <a:off x="755650" y="381000"/>
            <a:ext cx="7416900" cy="671400"/>
          </a:xfrm>
          <a:prstGeom prst="rect">
            <a:avLst/>
          </a:prstGeom>
          <a:solidFill>
            <a:srgbClr val="B2B2FF"/>
          </a:solidFill>
          <a:ln w="9525" cap="sq" cmpd="sng">
            <a:solidFill>
              <a:srgbClr val="000000"/>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800"/>
              <a:buFont typeface="Arial"/>
              <a:buNone/>
            </a:pPr>
            <a:endParaRPr sz="1800" b="1" i="0" u="none" strike="noStrike" cap="none">
              <a:solidFill>
                <a:srgbClr val="000000"/>
              </a:solidFill>
              <a:latin typeface="Book Antiqua"/>
              <a:ea typeface="Book Antiqua"/>
              <a:cs typeface="Book Antiqua"/>
              <a:sym typeface="Book Antiqua"/>
            </a:endParaRPr>
          </a:p>
          <a:p>
            <a:pPr lvl="0" algn="ctr">
              <a:buClr>
                <a:schemeClr val="dk1"/>
              </a:buClr>
              <a:buSzPts val="3200"/>
            </a:pPr>
            <a:r>
              <a:rPr lang="en-US" sz="1800" b="1" dirty="0" smtClean="0">
                <a:solidFill>
                  <a:schemeClr val="dk1"/>
                </a:solidFill>
                <a:latin typeface="Book Antiqua"/>
                <a:ea typeface="Book Antiqua"/>
                <a:cs typeface="Book Antiqua"/>
                <a:sym typeface="Book Antiqua"/>
              </a:rPr>
              <a:t>8</a:t>
            </a:r>
            <a:r>
              <a:rPr lang="el-GR" sz="1800" b="1" dirty="0" smtClean="0">
                <a:solidFill>
                  <a:schemeClr val="dk1"/>
                </a:solidFill>
                <a:latin typeface="Book Antiqua"/>
                <a:ea typeface="Book Antiqua"/>
                <a:cs typeface="Book Antiqua"/>
                <a:sym typeface="Book Antiqua"/>
              </a:rPr>
              <a:t>ο μάθημα Ευρωπαϊκά Πολιτικά Συστήματα</a:t>
            </a:r>
            <a:endParaRPr lang="el-GR" sz="1800" dirty="0" smtClean="0">
              <a:solidFill>
                <a:schemeClr val="dk1"/>
              </a:solidFill>
            </a:endParaRPr>
          </a:p>
          <a:p>
            <a:pPr marL="0" marR="0" lvl="0" indent="0" algn="ctr" rtl="0">
              <a:lnSpc>
                <a:spcPct val="100000"/>
              </a:lnSpc>
              <a:spcBef>
                <a:spcPts val="0"/>
              </a:spcBef>
              <a:spcAft>
                <a:spcPts val="0"/>
              </a:spcAft>
              <a:buClr>
                <a:srgbClr val="000000"/>
              </a:buClr>
              <a:buSzPts val="2000"/>
              <a:buFont typeface="Times New Roman"/>
              <a:buNone/>
            </a:pPr>
            <a:endParaRPr sz="2000" b="1" i="0" u="none" strike="noStrike" cap="none">
              <a:solidFill>
                <a:srgbClr val="000000"/>
              </a:solidFill>
              <a:latin typeface="Arial"/>
              <a:ea typeface="Arial"/>
              <a:cs typeface="Arial"/>
              <a:sym typeface="Arial"/>
            </a:endParaRPr>
          </a:p>
        </p:txBody>
      </p:sp>
      <p:sp>
        <p:nvSpPr>
          <p:cNvPr id="349" name="Google Shape;349;gf36f7a35bd_0_140"/>
          <p:cNvSpPr txBox="1"/>
          <p:nvPr/>
        </p:nvSpPr>
        <p:spPr>
          <a:xfrm>
            <a:off x="809903" y="1166525"/>
            <a:ext cx="7627500" cy="5298600"/>
          </a:xfrm>
          <a:prstGeom prst="rect">
            <a:avLst/>
          </a:prstGeom>
          <a:noFill/>
          <a:ln>
            <a:noFill/>
          </a:ln>
        </p:spPr>
        <p:txBody>
          <a:bodyPr spcFirstLastPara="1" wrap="square" lIns="91425" tIns="91425" rIns="91425" bIns="91425" anchor="t" anchorCtr="0">
            <a:noAutofit/>
          </a:bodyPr>
          <a:lstStyle/>
          <a:p>
            <a:pPr marL="457200" marR="0" lvl="0" indent="0" algn="just" rtl="0">
              <a:lnSpc>
                <a:spcPct val="100000"/>
              </a:lnSpc>
              <a:spcBef>
                <a:spcPts val="0"/>
              </a:spcBef>
              <a:spcAft>
                <a:spcPts val="0"/>
              </a:spcAft>
              <a:buNone/>
            </a:pPr>
            <a:endParaRPr sz="1800"/>
          </a:p>
          <a:p>
            <a:pPr marL="0" lvl="0" indent="0" algn="just" rtl="0">
              <a:spcBef>
                <a:spcPts val="0"/>
              </a:spcBef>
              <a:spcAft>
                <a:spcPts val="0"/>
              </a:spcAft>
              <a:buClr>
                <a:schemeClr val="dk1"/>
              </a:buClr>
              <a:buSzPts val="1100"/>
              <a:buFont typeface="Arial"/>
              <a:buNone/>
            </a:pPr>
            <a:endParaRPr sz="1800">
              <a:solidFill>
                <a:schemeClr val="dk1"/>
              </a:solidFill>
            </a:endParaRPr>
          </a:p>
          <a:p>
            <a:pPr marL="457200" marR="0" lvl="0" indent="0" algn="just" rtl="0">
              <a:lnSpc>
                <a:spcPct val="100000"/>
              </a:lnSpc>
              <a:spcBef>
                <a:spcPts val="0"/>
              </a:spcBef>
              <a:spcAft>
                <a:spcPts val="0"/>
              </a:spcAft>
              <a:buNone/>
            </a:pPr>
            <a:endParaRPr sz="1800"/>
          </a:p>
        </p:txBody>
      </p:sp>
      <p:sp>
        <p:nvSpPr>
          <p:cNvPr id="16" name="15 - TextBox"/>
          <p:cNvSpPr txBox="1"/>
          <p:nvPr/>
        </p:nvSpPr>
        <p:spPr>
          <a:xfrm>
            <a:off x="152400" y="1110343"/>
            <a:ext cx="8839200" cy="5940088"/>
          </a:xfrm>
          <a:prstGeom prst="rect">
            <a:avLst/>
          </a:prstGeom>
          <a:solidFill>
            <a:schemeClr val="accent6">
              <a:lumMod val="40000"/>
              <a:lumOff val="60000"/>
            </a:schemeClr>
          </a:solidFill>
        </p:spPr>
        <p:txBody>
          <a:bodyPr wrap="square" rtlCol="0">
            <a:spAutoFit/>
          </a:bodyPr>
          <a:lstStyle/>
          <a:p>
            <a:pPr algn="just"/>
            <a:r>
              <a:rPr lang="el-GR" sz="2000" b="1" dirty="0" smtClean="0"/>
              <a:t>Θεματική ενότητα </a:t>
            </a:r>
            <a:r>
              <a:rPr lang="en-US" sz="2000" b="1" dirty="0" smtClean="0"/>
              <a:t>3:</a:t>
            </a:r>
            <a:endParaRPr lang="el-GR" sz="2000" b="1" dirty="0" smtClean="0"/>
          </a:p>
          <a:p>
            <a:pPr algn="just"/>
            <a:endParaRPr lang="el-GR" sz="2000" b="1" dirty="0" smtClean="0"/>
          </a:p>
          <a:p>
            <a:pPr algn="just"/>
            <a:r>
              <a:rPr lang="el-GR" sz="2000" b="1" dirty="0" smtClean="0"/>
              <a:t>Μια κριτική προσέγγιση της ίδιας της έννοιας ‘Νότια Ευρώπη’</a:t>
            </a:r>
          </a:p>
          <a:p>
            <a:pPr algn="just"/>
            <a:r>
              <a:rPr lang="el-GR" sz="2000" b="1" dirty="0" smtClean="0"/>
              <a:t>(</a:t>
            </a:r>
            <a:r>
              <a:rPr lang="en-US" sz="2000" b="1" dirty="0" smtClean="0"/>
              <a:t>Allies, 1996) </a:t>
            </a:r>
          </a:p>
          <a:p>
            <a:pPr algn="just"/>
            <a:endParaRPr lang="en-US" sz="2000" b="1" dirty="0" smtClean="0"/>
          </a:p>
          <a:p>
            <a:pPr algn="just">
              <a:buFontTx/>
              <a:buChar char="-"/>
            </a:pPr>
            <a:r>
              <a:rPr lang="el-GR" sz="2000" b="1" dirty="0" smtClean="0"/>
              <a:t>Α) ανάπτυξη (συνέχεια), η οποία επίσης περιλαμβάνει και τα ‘κατάλληλα’ μέτρα και πολιτικές που θα βοηθήσουν κάποιες χώρες να συγκλίνουν με κάποιες άλλες. Αυτή η λογική βρίσκονταν πίσω και από το γενικό πλαίσιο ‘Βορρά/Νότου’. Μετατρέπει τη διαφορά σε υστέρηση. </a:t>
            </a:r>
          </a:p>
          <a:p>
            <a:pPr algn="just">
              <a:buFontTx/>
              <a:buChar char="-"/>
            </a:pPr>
            <a:endParaRPr lang="el-GR" sz="2000" b="1" dirty="0" smtClean="0"/>
          </a:p>
          <a:p>
            <a:pPr algn="just">
              <a:buFontTx/>
              <a:buChar char="-"/>
            </a:pPr>
            <a:r>
              <a:rPr lang="el-GR" sz="2000" b="1" dirty="0" smtClean="0"/>
              <a:t>Β) πολιτισμικοί παράγοντες όπως η θρησκεία</a:t>
            </a:r>
            <a:r>
              <a:rPr lang="en-US" sz="2000" b="1" dirty="0" smtClean="0"/>
              <a:t>: </a:t>
            </a:r>
            <a:r>
              <a:rPr lang="el-GR" sz="2000" b="1" dirty="0" smtClean="0"/>
              <a:t>υπόθεση εδώ είναι πως ο προτεσταντισμός που επικράτησε στις βόρειες χώρες οδήγησε σε έναν πιο ποιοτικό και λειτουργικό κοινοβουλευτισμό και επίσης στην αυτονομία της κυβέρνησης. (σε σύγκριση πάντα με τον αφηρημένο εξισωτισμό του καθολικισμού, και της Ορθοδοξίας εν τέλει). </a:t>
            </a:r>
          </a:p>
          <a:p>
            <a:pPr algn="just">
              <a:buFontTx/>
              <a:buChar char="-"/>
            </a:pPr>
            <a:endParaRPr lang="el-GR" sz="2000" b="1" dirty="0" smtClean="0"/>
          </a:p>
          <a:p>
            <a:pPr algn="just">
              <a:buFontTx/>
              <a:buChar char="-"/>
            </a:pPr>
            <a:r>
              <a:rPr lang="el-GR" sz="2000" b="1" dirty="0" smtClean="0"/>
              <a:t> στην ουσία, η ιδέα είναι πως ο προτεσταντισμός οδήγησε σε μια </a:t>
            </a:r>
            <a:r>
              <a:rPr lang="el-GR" sz="2000" b="1" u="sng" dirty="0" smtClean="0"/>
              <a:t>χειραφέτηση ατόμου </a:t>
            </a:r>
            <a:r>
              <a:rPr lang="el-GR" sz="2000" b="1" dirty="0" smtClean="0"/>
              <a:t>και κοινωνίας και σε μια πιο ωφελιμιστική έννοια του συμφέροντος. (άτομο και αστική τάξη)</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2" name="Google Shape;338;gf36f7a35bd_0_140"/>
          <p:cNvGrpSpPr/>
          <p:nvPr/>
        </p:nvGrpSpPr>
        <p:grpSpPr>
          <a:xfrm>
            <a:off x="0" y="0"/>
            <a:ext cx="8985250" cy="476250"/>
            <a:chOff x="0" y="0"/>
            <a:chExt cx="5660" cy="300"/>
          </a:xfrm>
        </p:grpSpPr>
        <p:sp>
          <p:nvSpPr>
            <p:cNvPr id="339" name="Google Shape;339;gf36f7a35bd_0_140"/>
            <p:cNvSpPr/>
            <p:nvPr/>
          </p:nvSpPr>
          <p:spPr>
            <a:xfrm>
              <a:off x="0" y="0"/>
              <a:ext cx="0" cy="300"/>
            </a:xfrm>
            <a:prstGeom prst="rect">
              <a:avLst/>
            </a:prstGeom>
            <a:gradFill>
              <a:gsLst>
                <a:gs pos="0">
                  <a:srgbClr val="FFFFFF"/>
                </a:gs>
                <a:gs pos="100000">
                  <a:srgbClr val="8EC000"/>
                </a:gs>
              </a:gsLst>
              <a:lin ang="10800025"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f36f7a35bd_0_140"/>
            <p:cNvSpPr/>
            <p:nvPr/>
          </p:nvSpPr>
          <p:spPr>
            <a:xfrm>
              <a:off x="260" y="85"/>
              <a:ext cx="5400" cy="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1" name="Google Shape;341;gf36f7a35bd_0_14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f36f7a35bd_0_14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gf36f7a35bd_0_14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gf36f7a35bd_0_14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gf36f7a35bd_0_14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gf36f7a35bd_0_14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gf36f7a35bd_0_14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8" name="Google Shape;348;gf36f7a35bd_0_140"/>
          <p:cNvSpPr/>
          <p:nvPr/>
        </p:nvSpPr>
        <p:spPr>
          <a:xfrm>
            <a:off x="755650" y="381000"/>
            <a:ext cx="7416900" cy="671400"/>
          </a:xfrm>
          <a:prstGeom prst="rect">
            <a:avLst/>
          </a:prstGeom>
          <a:solidFill>
            <a:srgbClr val="B2B2FF"/>
          </a:solidFill>
          <a:ln w="9525" cap="sq" cmpd="sng">
            <a:solidFill>
              <a:srgbClr val="000000"/>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800"/>
              <a:buFont typeface="Arial"/>
              <a:buNone/>
            </a:pPr>
            <a:endParaRPr sz="1800" b="1" i="0" u="none" strike="noStrike" cap="none">
              <a:solidFill>
                <a:srgbClr val="000000"/>
              </a:solidFill>
              <a:latin typeface="Book Antiqua"/>
              <a:ea typeface="Book Antiqua"/>
              <a:cs typeface="Book Antiqua"/>
              <a:sym typeface="Book Antiqua"/>
            </a:endParaRPr>
          </a:p>
          <a:p>
            <a:pPr lvl="0" algn="ctr">
              <a:buClr>
                <a:schemeClr val="dk1"/>
              </a:buClr>
              <a:buSzPts val="3200"/>
            </a:pPr>
            <a:r>
              <a:rPr lang="en-US" sz="1800" b="1" dirty="0" smtClean="0">
                <a:solidFill>
                  <a:schemeClr val="dk1"/>
                </a:solidFill>
                <a:latin typeface="Book Antiqua"/>
                <a:ea typeface="Book Antiqua"/>
                <a:cs typeface="Book Antiqua"/>
                <a:sym typeface="Book Antiqua"/>
              </a:rPr>
              <a:t>8</a:t>
            </a:r>
            <a:r>
              <a:rPr lang="el-GR" sz="1800" b="1" dirty="0" smtClean="0">
                <a:solidFill>
                  <a:schemeClr val="dk1"/>
                </a:solidFill>
                <a:latin typeface="Book Antiqua"/>
                <a:ea typeface="Book Antiqua"/>
                <a:cs typeface="Book Antiqua"/>
                <a:sym typeface="Book Antiqua"/>
              </a:rPr>
              <a:t>ο μάθημα Ευρωπαϊκά Πολιτικά Συστήματα</a:t>
            </a:r>
            <a:endParaRPr lang="el-GR" sz="1800" dirty="0" smtClean="0">
              <a:solidFill>
                <a:schemeClr val="dk1"/>
              </a:solidFill>
            </a:endParaRPr>
          </a:p>
          <a:p>
            <a:pPr marL="0" marR="0" lvl="0" indent="0" algn="ctr" rtl="0">
              <a:lnSpc>
                <a:spcPct val="100000"/>
              </a:lnSpc>
              <a:spcBef>
                <a:spcPts val="0"/>
              </a:spcBef>
              <a:spcAft>
                <a:spcPts val="0"/>
              </a:spcAft>
              <a:buClr>
                <a:srgbClr val="000000"/>
              </a:buClr>
              <a:buSzPts val="2000"/>
              <a:buFont typeface="Times New Roman"/>
              <a:buNone/>
            </a:pPr>
            <a:endParaRPr sz="2000" b="1" i="0" u="none" strike="noStrike" cap="none">
              <a:solidFill>
                <a:srgbClr val="000000"/>
              </a:solidFill>
              <a:latin typeface="Arial"/>
              <a:ea typeface="Arial"/>
              <a:cs typeface="Arial"/>
              <a:sym typeface="Arial"/>
            </a:endParaRPr>
          </a:p>
        </p:txBody>
      </p:sp>
      <p:sp>
        <p:nvSpPr>
          <p:cNvPr id="349" name="Google Shape;349;gf36f7a35bd_0_140"/>
          <p:cNvSpPr txBox="1"/>
          <p:nvPr/>
        </p:nvSpPr>
        <p:spPr>
          <a:xfrm>
            <a:off x="809903" y="1166525"/>
            <a:ext cx="7627500" cy="5298600"/>
          </a:xfrm>
          <a:prstGeom prst="rect">
            <a:avLst/>
          </a:prstGeom>
          <a:noFill/>
          <a:ln>
            <a:noFill/>
          </a:ln>
        </p:spPr>
        <p:txBody>
          <a:bodyPr spcFirstLastPara="1" wrap="square" lIns="91425" tIns="91425" rIns="91425" bIns="91425" anchor="t" anchorCtr="0">
            <a:noAutofit/>
          </a:bodyPr>
          <a:lstStyle/>
          <a:p>
            <a:pPr marL="457200" marR="0" lvl="0" indent="0" algn="just" rtl="0">
              <a:lnSpc>
                <a:spcPct val="100000"/>
              </a:lnSpc>
              <a:spcBef>
                <a:spcPts val="0"/>
              </a:spcBef>
              <a:spcAft>
                <a:spcPts val="0"/>
              </a:spcAft>
              <a:buNone/>
            </a:pPr>
            <a:endParaRPr sz="1800"/>
          </a:p>
          <a:p>
            <a:pPr marL="0" lvl="0" indent="0" algn="just" rtl="0">
              <a:spcBef>
                <a:spcPts val="0"/>
              </a:spcBef>
              <a:spcAft>
                <a:spcPts val="0"/>
              </a:spcAft>
              <a:buClr>
                <a:schemeClr val="dk1"/>
              </a:buClr>
              <a:buSzPts val="1100"/>
              <a:buFont typeface="Arial"/>
              <a:buNone/>
            </a:pPr>
            <a:endParaRPr sz="1800">
              <a:solidFill>
                <a:schemeClr val="dk1"/>
              </a:solidFill>
            </a:endParaRPr>
          </a:p>
          <a:p>
            <a:pPr marL="457200" marR="0" lvl="0" indent="0" algn="just" rtl="0">
              <a:lnSpc>
                <a:spcPct val="100000"/>
              </a:lnSpc>
              <a:spcBef>
                <a:spcPts val="0"/>
              </a:spcBef>
              <a:spcAft>
                <a:spcPts val="0"/>
              </a:spcAft>
              <a:buNone/>
            </a:pPr>
            <a:endParaRPr sz="1800"/>
          </a:p>
        </p:txBody>
      </p:sp>
      <p:sp>
        <p:nvSpPr>
          <p:cNvPr id="16" name="15 - TextBox"/>
          <p:cNvSpPr txBox="1"/>
          <p:nvPr/>
        </p:nvSpPr>
        <p:spPr>
          <a:xfrm>
            <a:off x="152400" y="1110343"/>
            <a:ext cx="8839200" cy="5324535"/>
          </a:xfrm>
          <a:prstGeom prst="rect">
            <a:avLst/>
          </a:prstGeom>
          <a:solidFill>
            <a:schemeClr val="accent6">
              <a:lumMod val="40000"/>
              <a:lumOff val="60000"/>
            </a:schemeClr>
          </a:solidFill>
        </p:spPr>
        <p:txBody>
          <a:bodyPr wrap="square" rtlCol="0">
            <a:spAutoFit/>
          </a:bodyPr>
          <a:lstStyle/>
          <a:p>
            <a:pPr algn="just"/>
            <a:r>
              <a:rPr lang="el-GR" sz="2000" b="1" dirty="0" smtClean="0"/>
              <a:t>Θεματική ενότητα </a:t>
            </a:r>
            <a:r>
              <a:rPr lang="en-US" sz="2000" b="1" dirty="0" smtClean="0"/>
              <a:t>3:</a:t>
            </a:r>
            <a:endParaRPr lang="el-GR" sz="2000" b="1" dirty="0" smtClean="0"/>
          </a:p>
          <a:p>
            <a:pPr algn="just"/>
            <a:endParaRPr lang="el-GR" sz="2000" b="1" dirty="0" smtClean="0"/>
          </a:p>
          <a:p>
            <a:pPr algn="just"/>
            <a:r>
              <a:rPr lang="el-GR" sz="2000" b="1" dirty="0" smtClean="0"/>
              <a:t>Μια κριτική προσέγγιση της ίδιας της έννοιας ‘Νότια Ευρώπη’</a:t>
            </a:r>
          </a:p>
          <a:p>
            <a:pPr algn="just"/>
            <a:r>
              <a:rPr lang="el-GR" sz="2000" b="1" dirty="0" smtClean="0"/>
              <a:t>(</a:t>
            </a:r>
            <a:r>
              <a:rPr lang="en-US" sz="2000" b="1" dirty="0" smtClean="0"/>
              <a:t>Allies, 1996) </a:t>
            </a:r>
          </a:p>
          <a:p>
            <a:pPr algn="just"/>
            <a:endParaRPr lang="en-US" sz="2000" b="1" dirty="0" smtClean="0"/>
          </a:p>
          <a:p>
            <a:pPr algn="just">
              <a:buFontTx/>
              <a:buChar char="-"/>
            </a:pPr>
            <a:r>
              <a:rPr lang="el-GR" sz="2000" b="1" dirty="0" smtClean="0"/>
              <a:t>Γ) η ιδέα πως στο Νότο η διαφορετική και δυσκολότερη πορεία προς την εκκοσμίκευση κράτους και διοίκησης, οδήγησε σε μια πολιτική κουλτούρα όπου η ηθική έγινε μέσο καταπίεσης και περιορισμού της ελευθερίας, δεν υπήρξε κλίμα ανεκτικότητας στη διαφορετική γνώμη, λιγότερη εμπιστοσύνη στους θεσμούς της διοίκησης και στους συμπολίτες, πιο παραδοσιακές αντιλήψεις για τη γυναίκα…) </a:t>
            </a:r>
          </a:p>
          <a:p>
            <a:pPr algn="just">
              <a:buFontTx/>
              <a:buChar char="-"/>
            </a:pPr>
            <a:endParaRPr lang="el-GR" sz="2000" b="1" dirty="0" smtClean="0"/>
          </a:p>
          <a:p>
            <a:pPr algn="just">
              <a:buFontTx/>
              <a:buChar char="-"/>
            </a:pPr>
            <a:r>
              <a:rPr lang="el-GR" sz="2000" b="1" dirty="0" smtClean="0"/>
              <a:t>Δ) η σπουδαιότητα του θεσμού της οικογένειας στο Νότο</a:t>
            </a:r>
            <a:r>
              <a:rPr lang="en-US" sz="2000" b="1" dirty="0" smtClean="0"/>
              <a:t>: </a:t>
            </a:r>
            <a:r>
              <a:rPr lang="el-GR" sz="2000" b="1" dirty="0" smtClean="0"/>
              <a:t>υπάρχει η ανάλυση πως οδήγησε σε αρνητικά φαινόμενα όπως το πελατειακό σύστημα και η οικογενειοκρατία, γενικότερα η αδιαφάνεια, μια οριζόντια αντίληψη για την ατομική αξία (εξισωτισμός) και αντίστροφα μια δυσκολία στην αναγνώριση της ατομικής επίδοσης.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b1e45ea6b1_0_0"/>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lvl="0" indent="-342900" algn="just" rtl="0">
              <a:lnSpc>
                <a:spcPct val="80000"/>
              </a:lnSpc>
              <a:spcBef>
                <a:spcPts val="0"/>
              </a:spcBef>
              <a:spcAft>
                <a:spcPts val="0"/>
              </a:spcAft>
              <a:buSzPts val="1800"/>
              <a:buAutoNum type="arabicPeriod"/>
            </a:pPr>
            <a:r>
              <a:rPr lang="en-US" sz="1800"/>
              <a:t>Η διάσταση της δημοκρατίας</a:t>
            </a:r>
            <a:endParaRPr sz="1800"/>
          </a:p>
          <a:p>
            <a:pPr marL="342900" lvl="0" indent="-257175" algn="just" rtl="0">
              <a:lnSpc>
                <a:spcPct val="80000"/>
              </a:lnSpc>
              <a:spcBef>
                <a:spcPts val="0"/>
              </a:spcBef>
              <a:spcAft>
                <a:spcPts val="0"/>
              </a:spcAft>
              <a:buClr>
                <a:schemeClr val="lt2"/>
              </a:buClr>
              <a:buSzPts val="1350"/>
              <a:buFont typeface="Noto Sans Symbols"/>
              <a:buNone/>
            </a:pPr>
            <a:endParaRPr sz="1800"/>
          </a:p>
          <a:p>
            <a:pPr marL="342900" lvl="0" indent="-257175" algn="just" rtl="0">
              <a:lnSpc>
                <a:spcPct val="80000"/>
              </a:lnSpc>
              <a:spcBef>
                <a:spcPts val="0"/>
              </a:spcBef>
              <a:spcAft>
                <a:spcPts val="0"/>
              </a:spcAft>
              <a:buClr>
                <a:schemeClr val="lt2"/>
              </a:buClr>
              <a:buSzPts val="1350"/>
              <a:buFont typeface="Noto Sans Symbols"/>
              <a:buNone/>
            </a:pPr>
            <a:endParaRPr sz="1800"/>
          </a:p>
          <a:p>
            <a:pPr marL="342900" lvl="0" indent="-257175" algn="just" rtl="0">
              <a:lnSpc>
                <a:spcPct val="80000"/>
              </a:lnSpc>
              <a:spcBef>
                <a:spcPts val="0"/>
              </a:spcBef>
              <a:spcAft>
                <a:spcPts val="0"/>
              </a:spcAft>
              <a:buClr>
                <a:schemeClr val="lt2"/>
              </a:buClr>
              <a:buSzPts val="1350"/>
              <a:buFont typeface="Noto Sans Symbols"/>
              <a:buNone/>
            </a:pPr>
            <a:r>
              <a:rPr lang="en-US" sz="1800"/>
              <a:t> </a:t>
            </a:r>
            <a:endParaRPr sz="1800" b="0" i="0" u="none">
              <a:solidFill>
                <a:schemeClr val="dk1"/>
              </a:solidFill>
              <a:latin typeface="Arial"/>
              <a:ea typeface="Arial"/>
              <a:cs typeface="Arial"/>
              <a:sym typeface="Arial"/>
            </a:endParaRPr>
          </a:p>
        </p:txBody>
      </p:sp>
      <p:grpSp>
        <p:nvGrpSpPr>
          <p:cNvPr id="2" name="Google Shape;143;g2b1e45ea6b1_0_0"/>
          <p:cNvGrpSpPr/>
          <p:nvPr/>
        </p:nvGrpSpPr>
        <p:grpSpPr>
          <a:xfrm>
            <a:off x="0" y="0"/>
            <a:ext cx="8985250" cy="611188"/>
            <a:chOff x="0" y="0"/>
            <a:chExt cx="5660" cy="385"/>
          </a:xfrm>
        </p:grpSpPr>
        <p:sp>
          <p:nvSpPr>
            <p:cNvPr id="144" name="Google Shape;144;g2b1e45ea6b1_0_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5" name="Google Shape;145;g2b1e45ea6b1_0_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6" name="Google Shape;146;g2b1e45ea6b1_0_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7" name="Google Shape;147;g2b1e45ea6b1_0_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8" name="Google Shape;148;g2b1e45ea6b1_0_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9" name="Google Shape;149;g2b1e45ea6b1_0_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 name="Google Shape;150;g2b1e45ea6b1_0_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 name="Google Shape;151;g2b1e45ea6b1_0_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2" name="Google Shape;152;g2b1e45ea6b1_0_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53" name="Google Shape;153;g2b1e45ea6b1_0_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Μια γενική αποτίμηση της λειτουργίας των ευρωπαϊκών πολιτικών συστημάτων</a:t>
            </a:r>
            <a:endParaRPr/>
          </a:p>
        </p:txBody>
      </p:sp>
      <p:pic>
        <p:nvPicPr>
          <p:cNvPr id="154" name="Google Shape;154;g2b1e45ea6b1_0_0"/>
          <p:cNvPicPr preferRelativeResize="0"/>
          <p:nvPr/>
        </p:nvPicPr>
        <p:blipFill>
          <a:blip r:embed="rId3">
            <a:alphaModFix/>
          </a:blip>
          <a:stretch>
            <a:fillRect/>
          </a:stretch>
        </p:blipFill>
        <p:spPr>
          <a:xfrm>
            <a:off x="538450" y="1783475"/>
            <a:ext cx="6858000" cy="4772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1e45ea6b1_0_16"/>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lvl="0" indent="-342900" algn="just" rtl="0">
              <a:lnSpc>
                <a:spcPct val="115000"/>
              </a:lnSpc>
              <a:spcBef>
                <a:spcPts val="0"/>
              </a:spcBef>
              <a:spcAft>
                <a:spcPts val="0"/>
              </a:spcAft>
              <a:buSzPts val="1800"/>
              <a:buAutoNum type="arabicPeriod"/>
            </a:pPr>
            <a:r>
              <a:rPr lang="en-US" sz="1800"/>
              <a:t>Η διάσταση της δημοκρατίας</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-Σε συνολικό επίπεδο, είναι αισθητή η εμπέδωση της δημοκρατίας στο σύνολο σχεδόν του ευρωπαϊκού χώρου και ιδιαίτερα στα κράτη μέλη της Ε.Ε.</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Αν εστιάσουμε στο εσωτερικό του ευρωπαϊκού χώρου, φαίνεται πως οι Σκανδιναβικές χώρες παρουσιάζονται ως εξαιρετικά λειτουργικές δημοκρατίες, ιδιαίτερα σε ότι αφορά την εναλλαγή κομμάτων στην εξουσία, τον πλουραλισμό, τις κοινωνικές ελευθερίες, την πολιτική συμμετοχή. Αντίθετα, οι χώρες στα ανατολικά και στο Νότο εμφανίζονται ως λιγότερο ανθεκτικές δημοκρατίες.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Στην Ε.Ε. ως υπερεθνικό οργανισμό, η μεγάλη πρόκληση παραμένει το ‘δημοκρατικό έλλειμμα’ (democratic deficit) και η ανάγκη μεταρρυθμίσεων (π.χ. ενδυνάμωση ευρωκοινοβουλίου) που θα φέρει τους πολίτες ακόμα πιο κοντά στην ένωση.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 </a:t>
            </a:r>
            <a:endParaRPr sz="1800" b="0" i="0" u="none">
              <a:solidFill>
                <a:schemeClr val="dk1"/>
              </a:solidFill>
              <a:latin typeface="Arial"/>
              <a:ea typeface="Arial"/>
              <a:cs typeface="Arial"/>
              <a:sym typeface="Arial"/>
            </a:endParaRPr>
          </a:p>
        </p:txBody>
      </p:sp>
      <p:grpSp>
        <p:nvGrpSpPr>
          <p:cNvPr id="2" name="Google Shape;160;g2b1e45ea6b1_0_16"/>
          <p:cNvGrpSpPr/>
          <p:nvPr/>
        </p:nvGrpSpPr>
        <p:grpSpPr>
          <a:xfrm>
            <a:off x="0" y="0"/>
            <a:ext cx="8985250" cy="611188"/>
            <a:chOff x="0" y="0"/>
            <a:chExt cx="5660" cy="385"/>
          </a:xfrm>
        </p:grpSpPr>
        <p:sp>
          <p:nvSpPr>
            <p:cNvPr id="161" name="Google Shape;161;g2b1e45ea6b1_0_1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2" name="Google Shape;162;g2b1e45ea6b1_0_1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3" name="Google Shape;163;g2b1e45ea6b1_0_1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4" name="Google Shape;164;g2b1e45ea6b1_0_1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5" name="Google Shape;165;g2b1e45ea6b1_0_1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6" name="Google Shape;166;g2b1e45ea6b1_0_1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7" name="Google Shape;167;g2b1e45ea6b1_0_1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8" name="Google Shape;168;g2b1e45ea6b1_0_1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9" name="Google Shape;169;g2b1e45ea6b1_0_1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70" name="Google Shape;170;g2b1e45ea6b1_0_1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Μια γενική αποτίμηση της λειτουργίας των ευρωπαϊκών πολιτικών συστημάτων</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b1e45ea6b1_0_32"/>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lvl="0" indent="-342900" algn="just" rtl="0">
              <a:lnSpc>
                <a:spcPct val="115000"/>
              </a:lnSpc>
              <a:spcBef>
                <a:spcPts val="0"/>
              </a:spcBef>
              <a:spcAft>
                <a:spcPts val="0"/>
              </a:spcAft>
              <a:buSzPts val="1800"/>
              <a:buAutoNum type="arabicPeriod"/>
            </a:pPr>
            <a:r>
              <a:rPr lang="en-US" sz="1800"/>
              <a:t>Η διάσταση της δημοκρατίας (Gola, Bloom, 2022)</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Αν εστιάσουμε σε ακόμα ειδικότερες περιπτώσεις χωρών ή ζητημάτων τότε υπάρχουν οι εξής προκλήσεις. </a:t>
            </a:r>
            <a:endParaRPr sz="1800"/>
          </a:p>
          <a:p>
            <a:pPr marL="457200" lvl="0" indent="0" algn="just" rtl="0">
              <a:lnSpc>
                <a:spcPct val="115000"/>
              </a:lnSpc>
              <a:spcBef>
                <a:spcPts val="0"/>
              </a:spcBef>
              <a:spcAft>
                <a:spcPts val="0"/>
              </a:spcAft>
              <a:buNone/>
            </a:pPr>
            <a:r>
              <a:rPr lang="en-US" sz="1800"/>
              <a:t>i) ανασφάλεια, συγκρούσεις και η κατάσταση της δημοκρατίας με επίκεντρο τον πόλεμο στην Ουκρανία. Τόσο στη Ρωσία όσο και στην Ουκρανία μερικές από τις επώδυνες συνέπειες του πολέμου είναι η λογοκρισία στα ΜΜΕ, ο περιορισμός ατομικών και κοινωνικών ελευθεριών και δικαιωμάτων, η καταπίεση της κοινωνίας των πολιτών και των μειονοτήτων. </a:t>
            </a:r>
            <a:endParaRPr sz="1800"/>
          </a:p>
          <a:p>
            <a:pPr marL="45720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r>
              <a:rPr lang="en-US" sz="1800"/>
              <a:t>ii) Ζητήματα ελευθερίας της έκφρασης και των ΜΜΕ. Υπάρχουν προβλήματα σε διάφορες χώρες που αφορούν στις δυσκολίες των ΜΜΕ να είναι ανεξάρτητα από πολιτικά και οικονομικά συμφέροντα και γενικότερα στις πιέσεις που ασκούνται στους δημοσιογράφους. </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 </a:t>
            </a:r>
            <a:endParaRPr sz="1800" b="0" i="0" u="none">
              <a:solidFill>
                <a:schemeClr val="dk1"/>
              </a:solidFill>
              <a:latin typeface="Arial"/>
              <a:ea typeface="Arial"/>
              <a:cs typeface="Arial"/>
              <a:sym typeface="Arial"/>
            </a:endParaRPr>
          </a:p>
        </p:txBody>
      </p:sp>
      <p:grpSp>
        <p:nvGrpSpPr>
          <p:cNvPr id="2" name="Google Shape;176;g2b1e45ea6b1_0_32"/>
          <p:cNvGrpSpPr/>
          <p:nvPr/>
        </p:nvGrpSpPr>
        <p:grpSpPr>
          <a:xfrm>
            <a:off x="0" y="0"/>
            <a:ext cx="8985250" cy="611188"/>
            <a:chOff x="0" y="0"/>
            <a:chExt cx="5660" cy="385"/>
          </a:xfrm>
        </p:grpSpPr>
        <p:sp>
          <p:nvSpPr>
            <p:cNvPr id="177" name="Google Shape;177;g2b1e45ea6b1_0_32"/>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8" name="Google Shape;178;g2b1e45ea6b1_0_32"/>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9" name="Google Shape;179;g2b1e45ea6b1_0_32"/>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0" name="Google Shape;180;g2b1e45ea6b1_0_32"/>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1" name="Google Shape;181;g2b1e45ea6b1_0_32"/>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2" name="Google Shape;182;g2b1e45ea6b1_0_32"/>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3" name="Google Shape;183;g2b1e45ea6b1_0_32"/>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4" name="Google Shape;184;g2b1e45ea6b1_0_32"/>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5" name="Google Shape;185;g2b1e45ea6b1_0_32"/>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86" name="Google Shape;186;g2b1e45ea6b1_0_32"/>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Μια γενική αποτίμηση της λειτουργίας των ευρωπαϊκών πολιτικών συστημάτων</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b1e45ea6b1_0_47"/>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lvl="0" indent="-342900" algn="just" rtl="0">
              <a:lnSpc>
                <a:spcPct val="115000"/>
              </a:lnSpc>
              <a:spcBef>
                <a:spcPts val="0"/>
              </a:spcBef>
              <a:spcAft>
                <a:spcPts val="0"/>
              </a:spcAft>
              <a:buSzPts val="1800"/>
              <a:buAutoNum type="arabicPeriod"/>
            </a:pPr>
            <a:r>
              <a:rPr lang="en-US" sz="1800"/>
              <a:t>Η διάσταση της δημοκρατίας (Gola, Bloom, 2022)</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Αν εστιάσουμε σε ακόμα ειδικότερες περιπτώσεις χωρών ή ζητημάτων τότε υπάρχουν οι εξής προκλήσεις. </a:t>
            </a:r>
            <a:endParaRPr sz="1800"/>
          </a:p>
          <a:p>
            <a:pPr marL="457200" lvl="0" indent="0" algn="just" rtl="0">
              <a:lnSpc>
                <a:spcPct val="115000"/>
              </a:lnSpc>
              <a:spcBef>
                <a:spcPts val="0"/>
              </a:spcBef>
              <a:spcAft>
                <a:spcPts val="0"/>
              </a:spcAft>
              <a:buNone/>
            </a:pPr>
            <a:r>
              <a:rPr lang="en-US" sz="1800"/>
              <a:t>iii) ισότητα των φύλων. Ιδιαίτερα σε χώρες όπως η Ουγγαρία και η Πολωνία υπάρχουν ζητήματα περιορισμού αυτών των δικαιωμάτων. Αυτό αφορά σε γενικότερο επίπεδο και τα δικαιώματα της κοινότητας ΛΟΑΤΚΙ. </a:t>
            </a:r>
            <a:endParaRPr sz="1800"/>
          </a:p>
          <a:p>
            <a:pPr marL="45720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r>
              <a:rPr lang="en-US" sz="1800"/>
              <a:t>iv) η άνοδος του ακροδεξιού λαϊκισμού. Υπάρχει σε πολλές χώρες όπως η Ιταλία, η Πορτογαλία, η Ουγγαρία, η Γαλλία, η Βουλγαρία και η Σουηδία. Πολύ συχνά, ο λόγος της ακροδεξιάς επικεντρώνεται σε ζητήματα μετανάστευσης. Εκμεταλλεύεται τις ανασφάλειες των πολιτών σε μια σειρά από ζητήματα όπως η αγοραστική δύναμη, η ανεργία, η κοινωνική πρόνοια.  </a:t>
            </a:r>
            <a:endParaRPr sz="1800"/>
          </a:p>
        </p:txBody>
      </p:sp>
      <p:grpSp>
        <p:nvGrpSpPr>
          <p:cNvPr id="2" name="Google Shape;192;g2b1e45ea6b1_0_47"/>
          <p:cNvGrpSpPr/>
          <p:nvPr/>
        </p:nvGrpSpPr>
        <p:grpSpPr>
          <a:xfrm>
            <a:off x="0" y="0"/>
            <a:ext cx="8985250" cy="611188"/>
            <a:chOff x="0" y="0"/>
            <a:chExt cx="5660" cy="385"/>
          </a:xfrm>
        </p:grpSpPr>
        <p:sp>
          <p:nvSpPr>
            <p:cNvPr id="193" name="Google Shape;193;g2b1e45ea6b1_0_47"/>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4" name="Google Shape;194;g2b1e45ea6b1_0_47"/>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5" name="Google Shape;195;g2b1e45ea6b1_0_47"/>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6" name="Google Shape;196;g2b1e45ea6b1_0_47"/>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7" name="Google Shape;197;g2b1e45ea6b1_0_47"/>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8" name="Google Shape;198;g2b1e45ea6b1_0_47"/>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9" name="Google Shape;199;g2b1e45ea6b1_0_47"/>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0" name="Google Shape;200;g2b1e45ea6b1_0_47"/>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1" name="Google Shape;201;g2b1e45ea6b1_0_47"/>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02" name="Google Shape;202;g2b1e45ea6b1_0_47"/>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Μια γενική αποτίμηση της λειτουργίας των ευρωπαϊκών πολιτικών συστημάτων</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b1e45ea6b1_0_62"/>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2.) αντίληψη για τη διαφθορά</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(πηγή, transparency international)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p:txBody>
      </p:sp>
      <p:grpSp>
        <p:nvGrpSpPr>
          <p:cNvPr id="2" name="Google Shape;208;g2b1e45ea6b1_0_62"/>
          <p:cNvGrpSpPr/>
          <p:nvPr/>
        </p:nvGrpSpPr>
        <p:grpSpPr>
          <a:xfrm>
            <a:off x="0" y="0"/>
            <a:ext cx="8985250" cy="611188"/>
            <a:chOff x="0" y="0"/>
            <a:chExt cx="5660" cy="385"/>
          </a:xfrm>
        </p:grpSpPr>
        <p:sp>
          <p:nvSpPr>
            <p:cNvPr id="209" name="Google Shape;209;g2b1e45ea6b1_0_62"/>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0" name="Google Shape;210;g2b1e45ea6b1_0_62"/>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1" name="Google Shape;211;g2b1e45ea6b1_0_62"/>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2" name="Google Shape;212;g2b1e45ea6b1_0_62"/>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3" name="Google Shape;213;g2b1e45ea6b1_0_62"/>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4" name="Google Shape;214;g2b1e45ea6b1_0_62"/>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5" name="Google Shape;215;g2b1e45ea6b1_0_62"/>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6" name="Google Shape;216;g2b1e45ea6b1_0_62"/>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7" name="Google Shape;217;g2b1e45ea6b1_0_62"/>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18" name="Google Shape;218;g2b1e45ea6b1_0_62"/>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Μια γενική αποτίμηση της λειτουργίας των ευρωπαϊκών πολιτικών συστημάτων</a:t>
            </a:r>
            <a:endParaRPr/>
          </a:p>
        </p:txBody>
      </p:sp>
      <p:pic>
        <p:nvPicPr>
          <p:cNvPr id="219" name="Google Shape;219;g2b1e45ea6b1_0_62"/>
          <p:cNvPicPr preferRelativeResize="0"/>
          <p:nvPr/>
        </p:nvPicPr>
        <p:blipFill>
          <a:blip r:embed="rId3">
            <a:alphaModFix/>
          </a:blip>
          <a:stretch>
            <a:fillRect/>
          </a:stretch>
        </p:blipFill>
        <p:spPr>
          <a:xfrm>
            <a:off x="470300" y="1844225"/>
            <a:ext cx="8339550" cy="3650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b1e45ea6b1_0_78"/>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2.) αντίληψη για τη διαφθορά (Hutt, 2022)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Συγκριτικά, πάντα, με άλλες περιοχές του κόσμου, η αντίληψη για τη διαφθορά στην Ευρώπη φαίνεται να είναι χαμηλότερη, ιδιαίτερα από περιοχές όπως η Λατινική Αμερική, η Αφρική και η Ασία. Ωστόσο, παραμένει μια από τις μεγαλύτερες ανησυχίες των Ευρωπαίων πολιτών καθώς δημιουργεί συνθήκες αναξιοκρατίας και αδιαφάνειας, οδηγεί στην κατασπατάληση κεφαλαίων και μειώνει την εμπιστοσύνη των πολιτών στους θεσμούς. Σε χώρες όπως η Ελλάδα, η Κύπρος, η Ουγγαρία, η Κροατία και η Πορτογαλία υπάρχει η εκτίμηση πως η διαφθορά είναι γενικευμένη.</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Όπως και στην περίπτωση της δημοκρατίας, οι ανατολικότερες και νοτιότερες χώρες της Ε.Ε. μοιάζουν να είναι πιο ευάλωτες στην διαφθορά. Συγκεκριμένα, στην ανατολική Ευρώπη, οι πολίτες θεωρούν ότι αφορά και το δημόσιο και τον ιδιωτικό τομέα. Αντίθετα, στη δυτική Ευρώπη, υπάρχει εμπιστοσύνη στο δημόσιο, ενώ εκτιμούν πως ο ιδιωτικός επιδιώκει να επηρεάσει τη νομοθεσία υπερ του. </a:t>
            </a:r>
            <a:endParaRPr sz="1800"/>
          </a:p>
          <a:p>
            <a:pPr marL="0" lvl="0" indent="0" algn="just" rtl="0">
              <a:lnSpc>
                <a:spcPct val="115000"/>
              </a:lnSpc>
              <a:spcBef>
                <a:spcPts val="0"/>
              </a:spcBef>
              <a:spcAft>
                <a:spcPts val="0"/>
              </a:spcAft>
              <a:buNone/>
            </a:pPr>
            <a:r>
              <a:rPr lang="en-US" sz="180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p:txBody>
      </p:sp>
      <p:grpSp>
        <p:nvGrpSpPr>
          <p:cNvPr id="2" name="Google Shape;225;g2b1e45ea6b1_0_78"/>
          <p:cNvGrpSpPr/>
          <p:nvPr/>
        </p:nvGrpSpPr>
        <p:grpSpPr>
          <a:xfrm>
            <a:off x="0" y="0"/>
            <a:ext cx="8985250" cy="611188"/>
            <a:chOff x="0" y="0"/>
            <a:chExt cx="5660" cy="385"/>
          </a:xfrm>
        </p:grpSpPr>
        <p:sp>
          <p:nvSpPr>
            <p:cNvPr id="226" name="Google Shape;226;g2b1e45ea6b1_0_78"/>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7" name="Google Shape;227;g2b1e45ea6b1_0_78"/>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8" name="Google Shape;228;g2b1e45ea6b1_0_78"/>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9" name="Google Shape;229;g2b1e45ea6b1_0_78"/>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0" name="Google Shape;230;g2b1e45ea6b1_0_78"/>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1" name="Google Shape;231;g2b1e45ea6b1_0_78"/>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2" name="Google Shape;232;g2b1e45ea6b1_0_78"/>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3" name="Google Shape;233;g2b1e45ea6b1_0_78"/>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4" name="Google Shape;234;g2b1e45ea6b1_0_78"/>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35" name="Google Shape;235;g2b1e45ea6b1_0_78"/>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Μια γενική αποτίμηση της λειτουργίας των ευρωπαϊκών πολιτικών συστημάτων</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b1e45ea6b1_0_94"/>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3) βία και συγκρούσεις</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(Πηγή, ACLED 2023)</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p:txBody>
      </p:sp>
      <p:grpSp>
        <p:nvGrpSpPr>
          <p:cNvPr id="2" name="Google Shape;241;g2b1e45ea6b1_0_94"/>
          <p:cNvGrpSpPr/>
          <p:nvPr/>
        </p:nvGrpSpPr>
        <p:grpSpPr>
          <a:xfrm>
            <a:off x="0" y="0"/>
            <a:ext cx="8985250" cy="611188"/>
            <a:chOff x="0" y="0"/>
            <a:chExt cx="5660" cy="385"/>
          </a:xfrm>
        </p:grpSpPr>
        <p:sp>
          <p:nvSpPr>
            <p:cNvPr id="242" name="Google Shape;242;g2b1e45ea6b1_0_94"/>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3" name="Google Shape;243;g2b1e45ea6b1_0_94"/>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4" name="Google Shape;244;g2b1e45ea6b1_0_94"/>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5" name="Google Shape;245;g2b1e45ea6b1_0_94"/>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6" name="Google Shape;246;g2b1e45ea6b1_0_94"/>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7" name="Google Shape;247;g2b1e45ea6b1_0_94"/>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8" name="Google Shape;248;g2b1e45ea6b1_0_94"/>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9" name="Google Shape;249;g2b1e45ea6b1_0_94"/>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0" name="Google Shape;250;g2b1e45ea6b1_0_94"/>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51" name="Google Shape;251;g2b1e45ea6b1_0_94"/>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Μια γενική αποτίμηση της λειτουργίας των ευρωπαϊκών πολιτικών συστημάτων</a:t>
            </a:r>
            <a:endParaRPr/>
          </a:p>
        </p:txBody>
      </p:sp>
      <p:pic>
        <p:nvPicPr>
          <p:cNvPr id="252" name="Google Shape;252;g2b1e45ea6b1_0_94"/>
          <p:cNvPicPr preferRelativeResize="0"/>
          <p:nvPr/>
        </p:nvPicPr>
        <p:blipFill>
          <a:blip r:embed="rId3">
            <a:alphaModFix/>
          </a:blip>
          <a:stretch>
            <a:fillRect/>
          </a:stretch>
        </p:blipFill>
        <p:spPr>
          <a:xfrm>
            <a:off x="755650" y="1928073"/>
            <a:ext cx="7175399" cy="4009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2" name="Google Shape;338;gf36f7a35bd_0_140"/>
          <p:cNvGrpSpPr/>
          <p:nvPr/>
        </p:nvGrpSpPr>
        <p:grpSpPr>
          <a:xfrm>
            <a:off x="0" y="0"/>
            <a:ext cx="8985250" cy="476250"/>
            <a:chOff x="0" y="0"/>
            <a:chExt cx="5660" cy="300"/>
          </a:xfrm>
        </p:grpSpPr>
        <p:sp>
          <p:nvSpPr>
            <p:cNvPr id="339" name="Google Shape;339;gf36f7a35bd_0_140"/>
            <p:cNvSpPr/>
            <p:nvPr/>
          </p:nvSpPr>
          <p:spPr>
            <a:xfrm>
              <a:off x="0" y="0"/>
              <a:ext cx="0" cy="300"/>
            </a:xfrm>
            <a:prstGeom prst="rect">
              <a:avLst/>
            </a:prstGeom>
            <a:gradFill>
              <a:gsLst>
                <a:gs pos="0">
                  <a:srgbClr val="FFFFFF"/>
                </a:gs>
                <a:gs pos="100000">
                  <a:srgbClr val="8EC000"/>
                </a:gs>
              </a:gsLst>
              <a:lin ang="10800025"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f36f7a35bd_0_140"/>
            <p:cNvSpPr/>
            <p:nvPr/>
          </p:nvSpPr>
          <p:spPr>
            <a:xfrm>
              <a:off x="260" y="85"/>
              <a:ext cx="5400" cy="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1" name="Google Shape;341;gf36f7a35bd_0_14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f36f7a35bd_0_14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gf36f7a35bd_0_14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gf36f7a35bd_0_14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gf36f7a35bd_0_14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gf36f7a35bd_0_14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gf36f7a35bd_0_14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8" name="Google Shape;348;gf36f7a35bd_0_140"/>
          <p:cNvSpPr/>
          <p:nvPr/>
        </p:nvSpPr>
        <p:spPr>
          <a:xfrm>
            <a:off x="755650" y="381000"/>
            <a:ext cx="7416900" cy="671400"/>
          </a:xfrm>
          <a:prstGeom prst="rect">
            <a:avLst/>
          </a:prstGeom>
          <a:solidFill>
            <a:srgbClr val="B2B2FF"/>
          </a:solidFill>
          <a:ln w="9525" cap="sq" cmpd="sng">
            <a:solidFill>
              <a:srgbClr val="000000"/>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800"/>
              <a:buFont typeface="Arial"/>
              <a:buNone/>
            </a:pPr>
            <a:endParaRPr sz="1800" b="1" i="0" u="none" strike="noStrike" cap="none">
              <a:solidFill>
                <a:srgbClr val="000000"/>
              </a:solidFill>
              <a:latin typeface="Book Antiqua"/>
              <a:ea typeface="Book Antiqua"/>
              <a:cs typeface="Book Antiqua"/>
              <a:sym typeface="Book Antiqua"/>
            </a:endParaRPr>
          </a:p>
          <a:p>
            <a:pPr lvl="0" algn="ctr">
              <a:buClr>
                <a:schemeClr val="dk1"/>
              </a:buClr>
              <a:buSzPts val="3200"/>
            </a:pPr>
            <a:r>
              <a:rPr lang="en-US" sz="1800" b="1" dirty="0" smtClean="0">
                <a:solidFill>
                  <a:schemeClr val="dk1"/>
                </a:solidFill>
                <a:latin typeface="Book Antiqua"/>
                <a:ea typeface="Book Antiqua"/>
                <a:cs typeface="Book Antiqua"/>
                <a:sym typeface="Book Antiqua"/>
              </a:rPr>
              <a:t>8</a:t>
            </a:r>
            <a:r>
              <a:rPr lang="el-GR" sz="1800" b="1" dirty="0" smtClean="0">
                <a:solidFill>
                  <a:schemeClr val="dk1"/>
                </a:solidFill>
                <a:latin typeface="Book Antiqua"/>
                <a:ea typeface="Book Antiqua"/>
                <a:cs typeface="Book Antiqua"/>
                <a:sym typeface="Book Antiqua"/>
              </a:rPr>
              <a:t>ο μάθημα Ευρωπαϊκά Πολιτικά Συστήματα</a:t>
            </a:r>
            <a:endParaRPr lang="el-GR" sz="1800" dirty="0" smtClean="0">
              <a:solidFill>
                <a:schemeClr val="dk1"/>
              </a:solidFill>
            </a:endParaRPr>
          </a:p>
          <a:p>
            <a:pPr marL="0" marR="0" lvl="0" indent="0" algn="ctr" rtl="0">
              <a:lnSpc>
                <a:spcPct val="100000"/>
              </a:lnSpc>
              <a:spcBef>
                <a:spcPts val="0"/>
              </a:spcBef>
              <a:spcAft>
                <a:spcPts val="0"/>
              </a:spcAft>
              <a:buClr>
                <a:srgbClr val="000000"/>
              </a:buClr>
              <a:buSzPts val="2000"/>
              <a:buFont typeface="Times New Roman"/>
              <a:buNone/>
            </a:pPr>
            <a:endParaRPr sz="2000" b="1" i="0" u="none" strike="noStrike" cap="none">
              <a:solidFill>
                <a:srgbClr val="000000"/>
              </a:solidFill>
              <a:latin typeface="Arial"/>
              <a:ea typeface="Arial"/>
              <a:cs typeface="Arial"/>
              <a:sym typeface="Arial"/>
            </a:endParaRPr>
          </a:p>
        </p:txBody>
      </p:sp>
      <p:sp>
        <p:nvSpPr>
          <p:cNvPr id="349" name="Google Shape;349;gf36f7a35bd_0_140"/>
          <p:cNvSpPr txBox="1"/>
          <p:nvPr/>
        </p:nvSpPr>
        <p:spPr>
          <a:xfrm>
            <a:off x="809903" y="1166525"/>
            <a:ext cx="7627500" cy="5298600"/>
          </a:xfrm>
          <a:prstGeom prst="rect">
            <a:avLst/>
          </a:prstGeom>
          <a:noFill/>
          <a:ln>
            <a:noFill/>
          </a:ln>
        </p:spPr>
        <p:txBody>
          <a:bodyPr spcFirstLastPara="1" wrap="square" lIns="91425" tIns="91425" rIns="91425" bIns="91425" anchor="t" anchorCtr="0">
            <a:noAutofit/>
          </a:bodyPr>
          <a:lstStyle/>
          <a:p>
            <a:pPr marL="457200" marR="0" lvl="0" indent="0" algn="just" rtl="0">
              <a:lnSpc>
                <a:spcPct val="100000"/>
              </a:lnSpc>
              <a:spcBef>
                <a:spcPts val="0"/>
              </a:spcBef>
              <a:spcAft>
                <a:spcPts val="0"/>
              </a:spcAft>
              <a:buNone/>
            </a:pPr>
            <a:endParaRPr sz="1800"/>
          </a:p>
          <a:p>
            <a:pPr marL="0" lvl="0" indent="0" algn="just" rtl="0">
              <a:spcBef>
                <a:spcPts val="0"/>
              </a:spcBef>
              <a:spcAft>
                <a:spcPts val="0"/>
              </a:spcAft>
              <a:buClr>
                <a:schemeClr val="dk1"/>
              </a:buClr>
              <a:buSzPts val="1100"/>
              <a:buFont typeface="Arial"/>
              <a:buNone/>
            </a:pPr>
            <a:endParaRPr sz="1800">
              <a:solidFill>
                <a:schemeClr val="dk1"/>
              </a:solidFill>
            </a:endParaRPr>
          </a:p>
          <a:p>
            <a:pPr marL="457200" marR="0" lvl="0" indent="0" algn="just" rtl="0">
              <a:lnSpc>
                <a:spcPct val="100000"/>
              </a:lnSpc>
              <a:spcBef>
                <a:spcPts val="0"/>
              </a:spcBef>
              <a:spcAft>
                <a:spcPts val="0"/>
              </a:spcAft>
              <a:buNone/>
            </a:pPr>
            <a:endParaRPr sz="1800"/>
          </a:p>
        </p:txBody>
      </p:sp>
      <p:sp>
        <p:nvSpPr>
          <p:cNvPr id="16" name="15 - TextBox"/>
          <p:cNvSpPr txBox="1"/>
          <p:nvPr/>
        </p:nvSpPr>
        <p:spPr>
          <a:xfrm>
            <a:off x="152400" y="1110343"/>
            <a:ext cx="8839200" cy="5324535"/>
          </a:xfrm>
          <a:prstGeom prst="rect">
            <a:avLst/>
          </a:prstGeom>
          <a:solidFill>
            <a:schemeClr val="accent6">
              <a:lumMod val="40000"/>
              <a:lumOff val="60000"/>
            </a:schemeClr>
          </a:solidFill>
        </p:spPr>
        <p:txBody>
          <a:bodyPr wrap="square" rtlCol="0">
            <a:spAutoFit/>
          </a:bodyPr>
          <a:lstStyle/>
          <a:p>
            <a:r>
              <a:rPr lang="el-GR" sz="2000" b="1" dirty="0" smtClean="0"/>
              <a:t>Βασικό ερώτημα</a:t>
            </a:r>
            <a:r>
              <a:rPr lang="en-US" sz="2000" b="1" dirty="0" smtClean="0"/>
              <a:t>: </a:t>
            </a:r>
            <a:endParaRPr lang="el-GR" sz="2000" b="1" dirty="0" smtClean="0"/>
          </a:p>
          <a:p>
            <a:endParaRPr lang="el-GR" sz="2000" b="1" dirty="0" smtClean="0"/>
          </a:p>
          <a:p>
            <a:pPr algn="just">
              <a:buFontTx/>
              <a:buChar char="-"/>
            </a:pPr>
            <a:r>
              <a:rPr lang="el-GR" sz="2000" b="1" dirty="0" smtClean="0"/>
              <a:t>Μπορούν οι χώρες της Νότιας Ευρώπης (π.χ. Ελλάδα, Ιταλία, Ισπανία, Πορτογαλία) αλλά και αυτές της Νοτιοανατολικής Ευρώπης (δηλαδή οι χώρες των Βαλκανίων) να θεωρηθούν μια διακριτή ομάδα χωρών με ιδιαίτερα χαρακτηριστικά ως προς τα πολιτικά τους συστήματα</a:t>
            </a:r>
            <a:r>
              <a:rPr lang="en-US" sz="2000" b="1" dirty="0" smtClean="0"/>
              <a:t>;</a:t>
            </a:r>
            <a:endParaRPr lang="el-GR" sz="2000" b="1" dirty="0" smtClean="0"/>
          </a:p>
          <a:p>
            <a:pPr algn="just">
              <a:buFontTx/>
              <a:buChar char="-"/>
            </a:pPr>
            <a:endParaRPr lang="el-GR" sz="2000" b="1" dirty="0" smtClean="0"/>
          </a:p>
          <a:p>
            <a:pPr algn="just">
              <a:buFontTx/>
              <a:buChar char="-"/>
            </a:pPr>
            <a:r>
              <a:rPr lang="el-GR" sz="2000" b="1" dirty="0" smtClean="0"/>
              <a:t>Ποιες είναι οι βασικές τους ομοιότητες</a:t>
            </a:r>
            <a:r>
              <a:rPr lang="en-US" sz="2000" b="1" dirty="0" smtClean="0"/>
              <a:t>;</a:t>
            </a:r>
            <a:endParaRPr lang="el-GR" sz="2000" b="1" dirty="0" smtClean="0"/>
          </a:p>
          <a:p>
            <a:pPr algn="just">
              <a:buFontTx/>
              <a:buChar char="-"/>
            </a:pPr>
            <a:endParaRPr lang="el-GR" sz="2000" b="1" dirty="0" smtClean="0"/>
          </a:p>
          <a:p>
            <a:pPr algn="just">
              <a:buFontTx/>
              <a:buChar char="-"/>
            </a:pPr>
            <a:r>
              <a:rPr lang="el-GR" sz="2000" b="1" dirty="0" smtClean="0"/>
              <a:t>Ποιες είναι οι βασικές τους διαφορές</a:t>
            </a:r>
            <a:r>
              <a:rPr lang="en-US" sz="2000" b="1" dirty="0" smtClean="0"/>
              <a:t>;</a:t>
            </a:r>
            <a:endParaRPr lang="el-GR" dirty="0" smtClean="0"/>
          </a:p>
          <a:p>
            <a:pPr algn="just"/>
            <a:endParaRPr lang="el-GR" dirty="0" smtClean="0"/>
          </a:p>
          <a:p>
            <a:pPr algn="just"/>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b1e45ea6b1_0_110"/>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3) βία και συγκρούσεις</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Σε αυτή τη διάσταση είναι εμφανές πως η Ευρώπη, η Ε.Ε. και γενικότερα οι χώρες του ευρωπαϊκού χώρου έχουν επιτύχει μια εμπέδωση ειρήνης και αποφυγής των βίαιων συγκρούσεων. Οι πόλεμοι στην πρώην Γιουγκοσλαβία, 1991-2001, είναι βέβαια μια δύσκολη κληρονομιά που ακόμα δεν έχει διευθετηθεί πλήρως (π.χ. Κόσοβο, Βοσνία- Ερζεγοβίνη). Ωστόσο, το μεγάλο ζήτημα είναι ο πόλεμος στην Ουκρανία ο οποίος πέρα από την τραγική απώλεια ανθρώπινων ζωών, έχει προκαλέσει μεγάλο προσφυγικό κύμα και είναι σίγουρο πως θα απαιτήσει μακροχρόνια προσπάθεια για την επιστροφή της περιοχής σε μια λειτουργική κατάσταση και ιδιαίτερα τη  σχέση με τη Ρωσία.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Η απουσία συγκρούσεων στο μεγαλύτερο κομμάτι της Ευρώπης δεν πρέπει να συνεπάγεται μια πολιτική αποστασιοποίησης. Ιδιαίτερα σε περιοχές όπως η Μέση Ανατολή, η Αφρική και η κεντρική Ασία, οι συγκρούσεις που διαρκούν επι μακρόν έχουν ως αποτέλεσμα τη δημιουργία προσφυγικών ροών και γενικότερα την όξυνση ζητημάτων που άπτονται των ανθρωπίνων δικαιωμάτων σε όλο τον κόσμο. </a:t>
            </a:r>
            <a:endParaRPr sz="1800"/>
          </a:p>
          <a:p>
            <a:pPr marL="0" lvl="0" indent="0" algn="just" rtl="0">
              <a:lnSpc>
                <a:spcPct val="115000"/>
              </a:lnSpc>
              <a:spcBef>
                <a:spcPts val="0"/>
              </a:spcBef>
              <a:spcAft>
                <a:spcPts val="0"/>
              </a:spcAft>
              <a:buNone/>
            </a:pPr>
            <a:r>
              <a:rPr lang="en-US" sz="180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p:txBody>
      </p:sp>
      <p:grpSp>
        <p:nvGrpSpPr>
          <p:cNvPr id="2" name="Google Shape;258;g2b1e45ea6b1_0_110"/>
          <p:cNvGrpSpPr/>
          <p:nvPr/>
        </p:nvGrpSpPr>
        <p:grpSpPr>
          <a:xfrm>
            <a:off x="0" y="0"/>
            <a:ext cx="8985250" cy="611188"/>
            <a:chOff x="0" y="0"/>
            <a:chExt cx="5660" cy="385"/>
          </a:xfrm>
        </p:grpSpPr>
        <p:sp>
          <p:nvSpPr>
            <p:cNvPr id="259" name="Google Shape;259;g2b1e45ea6b1_0_11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0" name="Google Shape;260;g2b1e45ea6b1_0_11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1" name="Google Shape;261;g2b1e45ea6b1_0_11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2" name="Google Shape;262;g2b1e45ea6b1_0_11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3" name="Google Shape;263;g2b1e45ea6b1_0_11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4" name="Google Shape;264;g2b1e45ea6b1_0_11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5" name="Google Shape;265;g2b1e45ea6b1_0_11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6" name="Google Shape;266;g2b1e45ea6b1_0_11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7" name="Google Shape;267;g2b1e45ea6b1_0_11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68" name="Google Shape;268;g2b1e45ea6b1_0_11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Μια γενική αποτίμηση της λειτουργίας των ευρωπαϊκών πολιτικών συστημάτων</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b1e45ea6b1_0_126"/>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4)  Βαθμός εμπιστοσύνης στην κυβέρνηση</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p:txBody>
      </p:sp>
      <p:grpSp>
        <p:nvGrpSpPr>
          <p:cNvPr id="2" name="Google Shape;274;g2b1e45ea6b1_0_126"/>
          <p:cNvGrpSpPr/>
          <p:nvPr/>
        </p:nvGrpSpPr>
        <p:grpSpPr>
          <a:xfrm>
            <a:off x="0" y="0"/>
            <a:ext cx="8985250" cy="611188"/>
            <a:chOff x="0" y="0"/>
            <a:chExt cx="5660" cy="385"/>
          </a:xfrm>
        </p:grpSpPr>
        <p:sp>
          <p:nvSpPr>
            <p:cNvPr id="275" name="Google Shape;275;g2b1e45ea6b1_0_12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6" name="Google Shape;276;g2b1e45ea6b1_0_12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7" name="Google Shape;277;g2b1e45ea6b1_0_12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8" name="Google Shape;278;g2b1e45ea6b1_0_12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9" name="Google Shape;279;g2b1e45ea6b1_0_12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0" name="Google Shape;280;g2b1e45ea6b1_0_12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1" name="Google Shape;281;g2b1e45ea6b1_0_12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2" name="Google Shape;282;g2b1e45ea6b1_0_12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3" name="Google Shape;283;g2b1e45ea6b1_0_12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84" name="Google Shape;284;g2b1e45ea6b1_0_12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Μια γενική αποτίμηση της λειτουργίας των ευρωπαϊκών πολιτικών συστημάτων</a:t>
            </a:r>
            <a:endParaRPr/>
          </a:p>
        </p:txBody>
      </p:sp>
      <p:pic>
        <p:nvPicPr>
          <p:cNvPr id="285" name="Google Shape;285;g2b1e45ea6b1_0_126"/>
          <p:cNvPicPr preferRelativeResize="0"/>
          <p:nvPr/>
        </p:nvPicPr>
        <p:blipFill>
          <a:blip r:embed="rId3">
            <a:alphaModFix/>
          </a:blip>
          <a:stretch>
            <a:fillRect/>
          </a:stretch>
        </p:blipFill>
        <p:spPr>
          <a:xfrm>
            <a:off x="436875" y="1695950"/>
            <a:ext cx="6727200" cy="4837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b1e45ea6b1_0_142"/>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a:t>4)  </a:t>
            </a:r>
            <a:r>
              <a:rPr lang="en-US" sz="1800" dirty="0" err="1"/>
              <a:t>Βαθμός</a:t>
            </a:r>
            <a:r>
              <a:rPr lang="en-US" sz="1800" dirty="0"/>
              <a:t> </a:t>
            </a:r>
            <a:r>
              <a:rPr lang="en-US" sz="1800" dirty="0" err="1"/>
              <a:t>εμπιστοσύνης</a:t>
            </a:r>
            <a:r>
              <a:rPr lang="en-US" sz="1800" dirty="0"/>
              <a:t> </a:t>
            </a:r>
            <a:r>
              <a:rPr lang="en-US" sz="1800" dirty="0" err="1"/>
              <a:t>στην</a:t>
            </a:r>
            <a:r>
              <a:rPr lang="en-US" sz="1800" dirty="0"/>
              <a:t> </a:t>
            </a:r>
            <a:r>
              <a:rPr lang="en-US" sz="1800" dirty="0" err="1"/>
              <a:t>κυβέρνηση</a:t>
            </a:r>
            <a:r>
              <a:rPr lang="en-US" sz="1800" dirty="0"/>
              <a:t> (Jansen, 2023)</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err="1"/>
              <a:t>Σε</a:t>
            </a:r>
            <a:r>
              <a:rPr lang="en-US" sz="1800" dirty="0"/>
              <a:t> </a:t>
            </a:r>
            <a:r>
              <a:rPr lang="en-US" sz="1800" dirty="0" err="1"/>
              <a:t>γενικό</a:t>
            </a:r>
            <a:r>
              <a:rPr lang="en-US" sz="1800" dirty="0"/>
              <a:t> </a:t>
            </a:r>
            <a:r>
              <a:rPr lang="en-US" sz="1800" dirty="0" err="1"/>
              <a:t>επίπεδο</a:t>
            </a:r>
            <a:r>
              <a:rPr lang="en-US" sz="1800" dirty="0"/>
              <a:t>, </a:t>
            </a:r>
            <a:r>
              <a:rPr lang="en-US" sz="1800" dirty="0" err="1"/>
              <a:t>υπάρχουν</a:t>
            </a:r>
            <a:r>
              <a:rPr lang="en-US" sz="1800" dirty="0"/>
              <a:t> </a:t>
            </a:r>
            <a:r>
              <a:rPr lang="en-US" sz="1800" dirty="0" err="1"/>
              <a:t>διαφορές</a:t>
            </a:r>
            <a:r>
              <a:rPr lang="en-US" sz="1800" dirty="0"/>
              <a:t> </a:t>
            </a:r>
            <a:r>
              <a:rPr lang="en-US" sz="1800" dirty="0" err="1"/>
              <a:t>μεταξύ</a:t>
            </a:r>
            <a:r>
              <a:rPr lang="en-US" sz="1800" dirty="0"/>
              <a:t> </a:t>
            </a:r>
            <a:r>
              <a:rPr lang="en-US" sz="1800" dirty="0" err="1"/>
              <a:t>των</a:t>
            </a:r>
            <a:r>
              <a:rPr lang="en-US" sz="1800" dirty="0"/>
              <a:t> </a:t>
            </a:r>
            <a:r>
              <a:rPr lang="en-US" sz="1800" dirty="0" err="1"/>
              <a:t>ευρωπαϊκών</a:t>
            </a:r>
            <a:r>
              <a:rPr lang="en-US" sz="1800" dirty="0"/>
              <a:t> </a:t>
            </a:r>
            <a:r>
              <a:rPr lang="en-US" sz="1800" dirty="0" err="1"/>
              <a:t>κρατών</a:t>
            </a:r>
            <a:r>
              <a:rPr lang="en-US" sz="1800" dirty="0"/>
              <a:t> </a:t>
            </a:r>
            <a:r>
              <a:rPr lang="en-US" sz="1800" dirty="0" err="1"/>
              <a:t>ως</a:t>
            </a:r>
            <a:r>
              <a:rPr lang="en-US" sz="1800" dirty="0"/>
              <a:t> </a:t>
            </a:r>
            <a:r>
              <a:rPr lang="en-US" sz="1800" dirty="0" err="1"/>
              <a:t>προς</a:t>
            </a:r>
            <a:r>
              <a:rPr lang="en-US" sz="1800" dirty="0"/>
              <a:t> </a:t>
            </a:r>
            <a:r>
              <a:rPr lang="en-US" sz="1800" dirty="0" err="1"/>
              <a:t>το</a:t>
            </a:r>
            <a:r>
              <a:rPr lang="en-US" sz="1800" dirty="0"/>
              <a:t> </a:t>
            </a:r>
            <a:r>
              <a:rPr lang="en-US" sz="1800" dirty="0" err="1"/>
              <a:t>βαθμό</a:t>
            </a:r>
            <a:r>
              <a:rPr lang="en-US" sz="1800" dirty="0"/>
              <a:t> </a:t>
            </a:r>
            <a:r>
              <a:rPr lang="en-US" sz="1800" dirty="0" err="1"/>
              <a:t>και</a:t>
            </a:r>
            <a:r>
              <a:rPr lang="en-US" sz="1800" dirty="0"/>
              <a:t> </a:t>
            </a:r>
            <a:r>
              <a:rPr lang="en-US" sz="1800" dirty="0" err="1"/>
              <a:t>τα</a:t>
            </a:r>
            <a:r>
              <a:rPr lang="en-US" sz="1800" dirty="0"/>
              <a:t> </a:t>
            </a:r>
            <a:r>
              <a:rPr lang="en-US" sz="1800" dirty="0" err="1"/>
              <a:t>χαρακτηριστικά</a:t>
            </a:r>
            <a:r>
              <a:rPr lang="en-US" sz="1800" dirty="0"/>
              <a:t> </a:t>
            </a:r>
            <a:r>
              <a:rPr lang="en-US" sz="1800" dirty="0" err="1"/>
              <a:t>της</a:t>
            </a:r>
            <a:r>
              <a:rPr lang="en-US" sz="1800" dirty="0"/>
              <a:t> </a:t>
            </a:r>
            <a:r>
              <a:rPr lang="en-US" sz="1800" dirty="0" err="1"/>
              <a:t>εμπιστοσύνης</a:t>
            </a:r>
            <a:r>
              <a:rPr lang="en-US" sz="1800" dirty="0"/>
              <a:t> </a:t>
            </a:r>
            <a:r>
              <a:rPr lang="en-US" sz="1800" dirty="0" err="1"/>
              <a:t>σε</a:t>
            </a:r>
            <a:r>
              <a:rPr lang="en-US" sz="1800" dirty="0"/>
              <a:t> </a:t>
            </a:r>
            <a:r>
              <a:rPr lang="en-US" sz="1800" dirty="0" err="1"/>
              <a:t>θεσμούς</a:t>
            </a:r>
            <a:r>
              <a:rPr lang="en-US" sz="1800" dirty="0"/>
              <a:t>. </a:t>
            </a:r>
            <a:r>
              <a:rPr lang="en-US" sz="1800" dirty="0" err="1"/>
              <a:t>Συγκεκριμένα</a:t>
            </a:r>
            <a:r>
              <a:rPr lang="en-US" sz="1800" dirty="0"/>
              <a:t>, </a:t>
            </a:r>
            <a:r>
              <a:rPr lang="en-US" sz="1800" dirty="0" err="1"/>
              <a:t>υπάρχουν</a:t>
            </a:r>
            <a:r>
              <a:rPr lang="en-US" sz="1800" dirty="0"/>
              <a:t> </a:t>
            </a:r>
            <a:r>
              <a:rPr lang="en-US" sz="1800" dirty="0" err="1"/>
              <a:t>μεγάλες</a:t>
            </a:r>
            <a:r>
              <a:rPr lang="en-US" sz="1800" dirty="0"/>
              <a:t> </a:t>
            </a:r>
            <a:r>
              <a:rPr lang="en-US" sz="1800" dirty="0" err="1"/>
              <a:t>διαφορές</a:t>
            </a:r>
            <a:r>
              <a:rPr lang="en-US" sz="1800" dirty="0"/>
              <a:t> </a:t>
            </a:r>
            <a:r>
              <a:rPr lang="en-US" sz="1800" dirty="0" err="1"/>
              <a:t>σε</a:t>
            </a:r>
            <a:r>
              <a:rPr lang="en-US" sz="1800" dirty="0"/>
              <a:t> </a:t>
            </a:r>
            <a:r>
              <a:rPr lang="en-US" sz="1800" dirty="0" err="1"/>
              <a:t>ότι</a:t>
            </a:r>
            <a:r>
              <a:rPr lang="en-US" sz="1800" dirty="0"/>
              <a:t> </a:t>
            </a:r>
            <a:r>
              <a:rPr lang="en-US" sz="1800" dirty="0" err="1"/>
              <a:t>αφορά</a:t>
            </a:r>
            <a:r>
              <a:rPr lang="en-US" sz="1800" dirty="0"/>
              <a:t> </a:t>
            </a:r>
            <a:r>
              <a:rPr lang="en-US" sz="1800" dirty="0" err="1"/>
              <a:t>την</a:t>
            </a:r>
            <a:r>
              <a:rPr lang="en-US" sz="1800" dirty="0"/>
              <a:t> </a:t>
            </a:r>
            <a:r>
              <a:rPr lang="en-US" sz="1800" dirty="0" err="1"/>
              <a:t>εμπιστοσύνη</a:t>
            </a:r>
            <a:r>
              <a:rPr lang="en-US" sz="1800" dirty="0"/>
              <a:t> </a:t>
            </a:r>
            <a:r>
              <a:rPr lang="en-US" sz="1800" dirty="0" err="1"/>
              <a:t>στα</a:t>
            </a:r>
            <a:r>
              <a:rPr lang="en-US" sz="1800" dirty="0"/>
              <a:t> </a:t>
            </a:r>
            <a:r>
              <a:rPr lang="en-US" sz="1800" dirty="0" err="1"/>
              <a:t>εθνικά</a:t>
            </a:r>
            <a:r>
              <a:rPr lang="en-US" sz="1800" dirty="0"/>
              <a:t> </a:t>
            </a:r>
            <a:r>
              <a:rPr lang="en-US" sz="1800" dirty="0" err="1"/>
              <a:t>κοινοβούλια</a:t>
            </a:r>
            <a:r>
              <a:rPr lang="en-US" sz="1800" dirty="0"/>
              <a:t>. </a:t>
            </a:r>
            <a:r>
              <a:rPr lang="en-US" sz="1800" dirty="0" err="1"/>
              <a:t>Δεύτερον</a:t>
            </a:r>
            <a:r>
              <a:rPr lang="en-US" sz="1800" dirty="0"/>
              <a:t>, </a:t>
            </a:r>
            <a:r>
              <a:rPr lang="en-US" sz="1800" dirty="0" err="1"/>
              <a:t>είναι</a:t>
            </a:r>
            <a:r>
              <a:rPr lang="en-US" sz="1800" dirty="0"/>
              <a:t> </a:t>
            </a:r>
            <a:r>
              <a:rPr lang="en-US" sz="1800" dirty="0" err="1"/>
              <a:t>βέβαιο</a:t>
            </a:r>
            <a:r>
              <a:rPr lang="en-US" sz="1800" dirty="0"/>
              <a:t> </a:t>
            </a:r>
            <a:r>
              <a:rPr lang="en-US" sz="1800" dirty="0" err="1"/>
              <a:t>πως</a:t>
            </a:r>
            <a:r>
              <a:rPr lang="en-US" sz="1800" dirty="0"/>
              <a:t> η </a:t>
            </a:r>
            <a:r>
              <a:rPr lang="en-US" sz="1800" dirty="0" err="1"/>
              <a:t>οικονομική</a:t>
            </a:r>
            <a:r>
              <a:rPr lang="en-US" sz="1800" dirty="0"/>
              <a:t> </a:t>
            </a:r>
            <a:r>
              <a:rPr lang="en-US" sz="1800" dirty="0" err="1"/>
              <a:t>κρίση</a:t>
            </a:r>
            <a:r>
              <a:rPr lang="en-US" sz="1800" dirty="0"/>
              <a:t> </a:t>
            </a:r>
            <a:r>
              <a:rPr lang="en-US" sz="1800" dirty="0" err="1"/>
              <a:t>και</a:t>
            </a:r>
            <a:r>
              <a:rPr lang="en-US" sz="1800" dirty="0"/>
              <a:t> </a:t>
            </a:r>
            <a:r>
              <a:rPr lang="en-US" sz="1800" dirty="0" err="1"/>
              <a:t>ύφεση</a:t>
            </a:r>
            <a:r>
              <a:rPr lang="en-US" sz="1800" dirty="0"/>
              <a:t> (</a:t>
            </a:r>
            <a:r>
              <a:rPr lang="en-US" sz="1800" dirty="0" err="1"/>
              <a:t>δεκαετία</a:t>
            </a:r>
            <a:r>
              <a:rPr lang="en-US" sz="1800" dirty="0"/>
              <a:t> 2010, </a:t>
            </a:r>
            <a:r>
              <a:rPr lang="en-US" sz="1800" dirty="0" err="1"/>
              <a:t>συνέπειες</a:t>
            </a:r>
            <a:r>
              <a:rPr lang="en-US" sz="1800" dirty="0"/>
              <a:t> COVID-19, </a:t>
            </a:r>
            <a:r>
              <a:rPr lang="en-US" sz="1800" dirty="0" err="1"/>
              <a:t>ενέργεια</a:t>
            </a:r>
            <a:r>
              <a:rPr lang="en-US" sz="1800" dirty="0"/>
              <a:t>) </a:t>
            </a:r>
            <a:r>
              <a:rPr lang="en-US" sz="1800" dirty="0" err="1"/>
              <a:t>φαίνεται</a:t>
            </a:r>
            <a:r>
              <a:rPr lang="en-US" sz="1800" dirty="0"/>
              <a:t> </a:t>
            </a:r>
            <a:r>
              <a:rPr lang="en-US" sz="1800" dirty="0" err="1"/>
              <a:t>να</a:t>
            </a:r>
            <a:r>
              <a:rPr lang="en-US" sz="1800" dirty="0"/>
              <a:t> </a:t>
            </a:r>
            <a:r>
              <a:rPr lang="en-US" sz="1800" dirty="0" err="1"/>
              <a:t>έχει</a:t>
            </a:r>
            <a:r>
              <a:rPr lang="en-US" sz="1800" dirty="0"/>
              <a:t> </a:t>
            </a:r>
            <a:r>
              <a:rPr lang="en-US" sz="1800" dirty="0" err="1"/>
              <a:t>μειώσει</a:t>
            </a:r>
            <a:r>
              <a:rPr lang="en-US" sz="1800" dirty="0"/>
              <a:t> </a:t>
            </a:r>
            <a:r>
              <a:rPr lang="en-US" sz="1800" dirty="0" err="1"/>
              <a:t>την</a:t>
            </a:r>
            <a:r>
              <a:rPr lang="en-US" sz="1800" dirty="0"/>
              <a:t> </a:t>
            </a:r>
            <a:r>
              <a:rPr lang="en-US" sz="1800" dirty="0" err="1"/>
              <a:t>εμπιστοσύνη</a:t>
            </a:r>
            <a:r>
              <a:rPr lang="en-US" sz="1800" dirty="0"/>
              <a:t> </a:t>
            </a:r>
            <a:r>
              <a:rPr lang="en-US" sz="1800" dirty="0" err="1"/>
              <a:t>των</a:t>
            </a:r>
            <a:r>
              <a:rPr lang="en-US" sz="1800" dirty="0"/>
              <a:t> </a:t>
            </a:r>
            <a:r>
              <a:rPr lang="en-US" sz="1800" dirty="0" err="1"/>
              <a:t>πολιτών</a:t>
            </a:r>
            <a:r>
              <a:rPr lang="en-US" sz="1800" dirty="0"/>
              <a:t> </a:t>
            </a:r>
            <a:r>
              <a:rPr lang="en-US" sz="1800" dirty="0" err="1"/>
              <a:t>κυρίως</a:t>
            </a:r>
            <a:r>
              <a:rPr lang="en-US" sz="1800" dirty="0"/>
              <a:t> </a:t>
            </a:r>
            <a:r>
              <a:rPr lang="en-US" sz="1800" dirty="0" err="1"/>
              <a:t>σε</a:t>
            </a:r>
            <a:r>
              <a:rPr lang="en-US" sz="1800" dirty="0"/>
              <a:t> </a:t>
            </a:r>
            <a:r>
              <a:rPr lang="en-US" sz="1800" dirty="0" err="1"/>
              <a:t>νότια</a:t>
            </a:r>
            <a:r>
              <a:rPr lang="en-US" sz="1800" dirty="0"/>
              <a:t> </a:t>
            </a:r>
            <a:r>
              <a:rPr lang="en-US" sz="1800" dirty="0" err="1"/>
              <a:t>και</a:t>
            </a:r>
            <a:r>
              <a:rPr lang="en-US" sz="1800" dirty="0"/>
              <a:t> </a:t>
            </a:r>
            <a:r>
              <a:rPr lang="en-US" sz="1800" dirty="0" err="1"/>
              <a:t>ανατολική</a:t>
            </a:r>
            <a:r>
              <a:rPr lang="en-US" sz="1800" dirty="0"/>
              <a:t> </a:t>
            </a:r>
            <a:r>
              <a:rPr lang="en-US" sz="1800" dirty="0" err="1"/>
              <a:t>Ευρώπη</a:t>
            </a:r>
            <a:r>
              <a:rPr lang="en-US" sz="1800" dirty="0"/>
              <a:t>. </a:t>
            </a:r>
            <a:r>
              <a:rPr lang="en-US" sz="1800" dirty="0" err="1"/>
              <a:t>Τρίτο</a:t>
            </a:r>
            <a:r>
              <a:rPr lang="en-US" sz="1800" dirty="0"/>
              <a:t>, </a:t>
            </a:r>
            <a:r>
              <a:rPr lang="en-US" sz="1800" dirty="0" err="1"/>
              <a:t>οι</a:t>
            </a:r>
            <a:r>
              <a:rPr lang="en-US" sz="1800" dirty="0"/>
              <a:t> </a:t>
            </a:r>
            <a:r>
              <a:rPr lang="en-US" sz="1800" dirty="0" err="1"/>
              <a:t>πολίτες</a:t>
            </a:r>
            <a:r>
              <a:rPr lang="en-US" sz="1800" dirty="0"/>
              <a:t> </a:t>
            </a:r>
            <a:r>
              <a:rPr lang="en-US" sz="1800" dirty="0" err="1"/>
              <a:t>με</a:t>
            </a:r>
            <a:r>
              <a:rPr lang="en-US" sz="1800" dirty="0"/>
              <a:t> </a:t>
            </a:r>
            <a:r>
              <a:rPr lang="en-US" sz="1800" dirty="0" err="1"/>
              <a:t>χαμηλότερα</a:t>
            </a:r>
            <a:r>
              <a:rPr lang="en-US" sz="1800" dirty="0"/>
              <a:t> </a:t>
            </a:r>
            <a:r>
              <a:rPr lang="en-US" sz="1800" dirty="0" err="1"/>
              <a:t>εισοδήματα</a:t>
            </a:r>
            <a:r>
              <a:rPr lang="en-US" sz="1800" dirty="0"/>
              <a:t> </a:t>
            </a:r>
            <a:r>
              <a:rPr lang="en-US" sz="1800" dirty="0" err="1"/>
              <a:t>και</a:t>
            </a:r>
            <a:r>
              <a:rPr lang="en-US" sz="1800" dirty="0"/>
              <a:t> </a:t>
            </a:r>
            <a:r>
              <a:rPr lang="en-US" sz="1800" dirty="0" err="1"/>
              <a:t>με</a:t>
            </a:r>
            <a:r>
              <a:rPr lang="en-US" sz="1800" dirty="0"/>
              <a:t> </a:t>
            </a:r>
            <a:r>
              <a:rPr lang="en-US" sz="1800" dirty="0" err="1"/>
              <a:t>λιγότερη</a:t>
            </a:r>
            <a:r>
              <a:rPr lang="en-US" sz="1800" dirty="0"/>
              <a:t> </a:t>
            </a:r>
            <a:r>
              <a:rPr lang="en-US" sz="1800" dirty="0" err="1"/>
              <a:t>εκπαίδευση</a:t>
            </a:r>
            <a:r>
              <a:rPr lang="en-US" sz="1800" dirty="0"/>
              <a:t> </a:t>
            </a:r>
            <a:r>
              <a:rPr lang="en-US" sz="1800" dirty="0" err="1"/>
              <a:t>είναι</a:t>
            </a:r>
            <a:r>
              <a:rPr lang="en-US" sz="1800" dirty="0"/>
              <a:t> </a:t>
            </a:r>
            <a:r>
              <a:rPr lang="en-US" sz="1800" dirty="0" err="1"/>
              <a:t>συνήθως</a:t>
            </a:r>
            <a:r>
              <a:rPr lang="en-US" sz="1800" dirty="0"/>
              <a:t> </a:t>
            </a:r>
            <a:r>
              <a:rPr lang="en-US" sz="1800" dirty="0" err="1"/>
              <a:t>πολύ</a:t>
            </a:r>
            <a:r>
              <a:rPr lang="en-US" sz="1800" dirty="0"/>
              <a:t> </a:t>
            </a:r>
            <a:r>
              <a:rPr lang="en-US" sz="1800" dirty="0" err="1"/>
              <a:t>πιο</a:t>
            </a:r>
            <a:r>
              <a:rPr lang="en-US" sz="1800" dirty="0"/>
              <a:t> </a:t>
            </a:r>
            <a:r>
              <a:rPr lang="en-US" sz="1800" dirty="0" err="1"/>
              <a:t>δύσπιστοι</a:t>
            </a:r>
            <a:r>
              <a:rPr lang="en-US" sz="1800" dirty="0"/>
              <a:t> </a:t>
            </a:r>
            <a:r>
              <a:rPr lang="en-US" sz="1800" dirty="0" err="1"/>
              <a:t>από</a:t>
            </a:r>
            <a:r>
              <a:rPr lang="en-US" sz="1800" dirty="0"/>
              <a:t> </a:t>
            </a:r>
            <a:r>
              <a:rPr lang="en-US" sz="1800" dirty="0" err="1"/>
              <a:t>άλλες</a:t>
            </a:r>
            <a:r>
              <a:rPr lang="en-US" sz="1800" dirty="0"/>
              <a:t> </a:t>
            </a:r>
            <a:r>
              <a:rPr lang="en-US" sz="1800" dirty="0" err="1"/>
              <a:t>κατηγορίες</a:t>
            </a:r>
            <a:r>
              <a:rPr lang="en-US" sz="1800" dirty="0"/>
              <a:t>.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err="1"/>
              <a:t>Κοινοβούλια</a:t>
            </a:r>
            <a:r>
              <a:rPr lang="en-US" sz="1800" dirty="0"/>
              <a:t>: </a:t>
            </a:r>
            <a:r>
              <a:rPr lang="en-US" sz="1800" dirty="0" err="1"/>
              <a:t>υπάρχει</a:t>
            </a:r>
            <a:r>
              <a:rPr lang="en-US" sz="1800" dirty="0"/>
              <a:t> </a:t>
            </a:r>
            <a:r>
              <a:rPr lang="en-US" sz="1800" dirty="0" err="1"/>
              <a:t>μεγάλη</a:t>
            </a:r>
            <a:r>
              <a:rPr lang="en-US" sz="1800" dirty="0"/>
              <a:t> </a:t>
            </a:r>
            <a:r>
              <a:rPr lang="en-US" sz="1800" dirty="0" err="1"/>
              <a:t>εμπιστοσύνη</a:t>
            </a:r>
            <a:r>
              <a:rPr lang="en-US" sz="1800" dirty="0"/>
              <a:t> </a:t>
            </a:r>
            <a:r>
              <a:rPr lang="en-US" sz="1800" dirty="0" err="1"/>
              <a:t>στις</a:t>
            </a:r>
            <a:r>
              <a:rPr lang="en-US" sz="1800" dirty="0"/>
              <a:t> </a:t>
            </a:r>
            <a:r>
              <a:rPr lang="en-US" sz="1800" dirty="0" err="1" smtClean="0"/>
              <a:t>Βόρει</a:t>
            </a:r>
            <a:r>
              <a:rPr lang="el-GR" sz="1800" dirty="0" smtClean="0"/>
              <a:t>ε</a:t>
            </a:r>
            <a:r>
              <a:rPr lang="en-US" sz="1800" dirty="0" smtClean="0"/>
              <a:t>ς </a:t>
            </a:r>
            <a:r>
              <a:rPr lang="en-US" sz="1800" dirty="0" err="1"/>
              <a:t>χώρες</a:t>
            </a:r>
            <a:r>
              <a:rPr lang="en-US" sz="1800" dirty="0"/>
              <a:t> </a:t>
            </a:r>
            <a:r>
              <a:rPr lang="en-US" sz="1800" dirty="0" err="1"/>
              <a:t>και</a:t>
            </a:r>
            <a:r>
              <a:rPr lang="en-US" sz="1800" dirty="0"/>
              <a:t> </a:t>
            </a:r>
            <a:r>
              <a:rPr lang="en-US" sz="1800" dirty="0" err="1"/>
              <a:t>μετά</a:t>
            </a:r>
            <a:r>
              <a:rPr lang="en-US" sz="1800" dirty="0"/>
              <a:t> </a:t>
            </a:r>
            <a:r>
              <a:rPr lang="en-US" sz="1800" dirty="0" err="1"/>
              <a:t>στις</a:t>
            </a:r>
            <a:r>
              <a:rPr lang="en-US" sz="1800" dirty="0"/>
              <a:t> </a:t>
            </a:r>
            <a:r>
              <a:rPr lang="en-US" sz="1800" dirty="0" err="1"/>
              <a:t>δυτικές</a:t>
            </a:r>
            <a:r>
              <a:rPr lang="en-US" sz="1800" dirty="0"/>
              <a:t> </a:t>
            </a:r>
            <a:r>
              <a:rPr lang="en-US" sz="1800" dirty="0" err="1"/>
              <a:t>όπως</a:t>
            </a:r>
            <a:r>
              <a:rPr lang="en-US" sz="1800" dirty="0"/>
              <a:t> η </a:t>
            </a:r>
            <a:r>
              <a:rPr lang="en-US" sz="1800" dirty="0" err="1"/>
              <a:t>Ολλανδία</a:t>
            </a:r>
            <a:r>
              <a:rPr lang="en-US" sz="1800" dirty="0"/>
              <a:t>, η </a:t>
            </a:r>
            <a:r>
              <a:rPr lang="en-US" sz="1800" dirty="0" err="1"/>
              <a:t>Αυστρία</a:t>
            </a:r>
            <a:r>
              <a:rPr lang="en-US" sz="1800" dirty="0"/>
              <a:t>, </a:t>
            </a:r>
            <a:r>
              <a:rPr lang="en-US" sz="1800" dirty="0" err="1"/>
              <a:t>το</a:t>
            </a:r>
            <a:r>
              <a:rPr lang="en-US" sz="1800" dirty="0"/>
              <a:t> </a:t>
            </a:r>
            <a:r>
              <a:rPr lang="en-US" sz="1800" dirty="0" err="1"/>
              <a:t>Βέλγιο</a:t>
            </a:r>
            <a:r>
              <a:rPr lang="en-US" sz="1800" dirty="0"/>
              <a:t> </a:t>
            </a:r>
            <a:r>
              <a:rPr lang="en-US" sz="1800" dirty="0" err="1"/>
              <a:t>και</a:t>
            </a:r>
            <a:r>
              <a:rPr lang="en-US" sz="1800" dirty="0"/>
              <a:t> η </a:t>
            </a:r>
            <a:r>
              <a:rPr lang="en-US" sz="1800" dirty="0" err="1"/>
              <a:t>Γερμανία</a:t>
            </a:r>
            <a:r>
              <a:rPr lang="en-US" sz="1800" dirty="0"/>
              <a:t>. </a:t>
            </a:r>
            <a:r>
              <a:rPr lang="en-US" sz="1800" dirty="0" err="1"/>
              <a:t>Αντίθετα</a:t>
            </a:r>
            <a:r>
              <a:rPr lang="en-US" sz="1800" dirty="0"/>
              <a:t>, </a:t>
            </a:r>
            <a:r>
              <a:rPr lang="en-US" sz="1800" dirty="0" err="1"/>
              <a:t>στην</a:t>
            </a:r>
            <a:r>
              <a:rPr lang="en-US" sz="1800" dirty="0"/>
              <a:t> </a:t>
            </a:r>
            <a:r>
              <a:rPr lang="en-US" sz="1800" dirty="0" err="1"/>
              <a:t>κεντρική</a:t>
            </a:r>
            <a:r>
              <a:rPr lang="en-US" sz="1800" dirty="0"/>
              <a:t>, </a:t>
            </a:r>
            <a:r>
              <a:rPr lang="en-US" sz="1800" dirty="0" err="1"/>
              <a:t>ανατολική</a:t>
            </a:r>
            <a:r>
              <a:rPr lang="en-US" sz="1800" dirty="0"/>
              <a:t> </a:t>
            </a:r>
            <a:r>
              <a:rPr lang="en-US" sz="1800" dirty="0" err="1"/>
              <a:t>και</a:t>
            </a:r>
            <a:r>
              <a:rPr lang="en-US" sz="1800" dirty="0"/>
              <a:t> </a:t>
            </a:r>
            <a:r>
              <a:rPr lang="en-US" sz="1800" dirty="0" err="1"/>
              <a:t>νότια</a:t>
            </a:r>
            <a:r>
              <a:rPr lang="en-US" sz="1800" dirty="0"/>
              <a:t> </a:t>
            </a:r>
            <a:r>
              <a:rPr lang="en-US" sz="1800" dirty="0" err="1"/>
              <a:t>Ευρώπη</a:t>
            </a:r>
            <a:r>
              <a:rPr lang="en-US" sz="1800" dirty="0"/>
              <a:t> </a:t>
            </a:r>
            <a:r>
              <a:rPr lang="en-US" sz="1800" dirty="0" err="1"/>
              <a:t>υπάρχει</a:t>
            </a:r>
            <a:r>
              <a:rPr lang="en-US" sz="1800" dirty="0"/>
              <a:t> </a:t>
            </a:r>
            <a:r>
              <a:rPr lang="en-US" sz="1800" dirty="0" err="1"/>
              <a:t>πολύ</a:t>
            </a:r>
            <a:r>
              <a:rPr lang="en-US" sz="1800" dirty="0"/>
              <a:t> </a:t>
            </a:r>
            <a:r>
              <a:rPr lang="en-US" sz="1800" dirty="0" err="1"/>
              <a:t>λιγότερη</a:t>
            </a:r>
            <a:r>
              <a:rPr lang="en-US" sz="1800" dirty="0"/>
              <a:t> </a:t>
            </a:r>
            <a:r>
              <a:rPr lang="en-US" sz="1800" dirty="0" err="1"/>
              <a:t>εμπιστοσύνη</a:t>
            </a:r>
            <a:r>
              <a:rPr lang="en-US" sz="1800" dirty="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a:t>   </a:t>
            </a:r>
            <a:endParaRPr sz="1800"/>
          </a:p>
        </p:txBody>
      </p:sp>
      <p:grpSp>
        <p:nvGrpSpPr>
          <p:cNvPr id="2" name="Google Shape;291;g2b1e45ea6b1_0_142"/>
          <p:cNvGrpSpPr/>
          <p:nvPr/>
        </p:nvGrpSpPr>
        <p:grpSpPr>
          <a:xfrm>
            <a:off x="0" y="0"/>
            <a:ext cx="8985250" cy="611188"/>
            <a:chOff x="0" y="0"/>
            <a:chExt cx="5660" cy="385"/>
          </a:xfrm>
        </p:grpSpPr>
        <p:sp>
          <p:nvSpPr>
            <p:cNvPr id="292" name="Google Shape;292;g2b1e45ea6b1_0_142"/>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3" name="Google Shape;293;g2b1e45ea6b1_0_142"/>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4" name="Google Shape;294;g2b1e45ea6b1_0_142"/>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5" name="Google Shape;295;g2b1e45ea6b1_0_142"/>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6" name="Google Shape;296;g2b1e45ea6b1_0_142"/>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7" name="Google Shape;297;g2b1e45ea6b1_0_142"/>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8" name="Google Shape;298;g2b1e45ea6b1_0_142"/>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9" name="Google Shape;299;g2b1e45ea6b1_0_142"/>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0" name="Google Shape;300;g2b1e45ea6b1_0_142"/>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01" name="Google Shape;301;g2b1e45ea6b1_0_142"/>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Μια γενική αποτίμηση της λειτουργίας των ευρωπαϊκών πολιτικών συστημάτων</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b1e45ea6b1_0_158"/>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4)  Βαθμός εμπιστοσύνης στην κυβέρνηση (Jansen, 2023)</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   Ευρωκοινοβούλιο: γενικότερα φαίνεται να υπάρχει λιγότερη διαφοροποίηση ως προς την εμπιστοσύνη στο ευρωκοινοβούλιο. Είναι χαρακτηριστικό πως στις βόρειες και δυτικές χώρες υπάρχει λιγότερη εμπιστοσύνη στο ευρωκοινοβούλιο από ότι στις κεντροευρωπαϊκές. Σε χώρες όπως η Ελλάδα, η Κύπρος και η Πορτογαλία, υπάρχει μεγαλύτερη μεταβλητότητα, κάτι που μάλλον συνδέεται με τις επιπτώσεις της οικονομικής κρίσης και την αντίληψη για τη διαχείριση της Ε.Ε.</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οικονομική ύφεση και εμπιστοσύνη: και εδώ, στην περίπτωση της Ελλάδας, της Κύπρου, της Ισπανίας και της Πορτογαλίας υπάρχει μια μεγάλη συσχέτιση μεταξύ των συνεπειών της κρίσης (ανεργία) και της μείωσης της εμπιστοσύνης. Στη Βόρεια και τη δυτική Ευρώπη, υπάρχει γενικά μια σταθερότητα στο βαθμό εμπιστοσύνης.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p:txBody>
      </p:sp>
      <p:grpSp>
        <p:nvGrpSpPr>
          <p:cNvPr id="2" name="Google Shape;307;g2b1e45ea6b1_0_158"/>
          <p:cNvGrpSpPr/>
          <p:nvPr/>
        </p:nvGrpSpPr>
        <p:grpSpPr>
          <a:xfrm>
            <a:off x="0" y="0"/>
            <a:ext cx="8985250" cy="611188"/>
            <a:chOff x="0" y="0"/>
            <a:chExt cx="5660" cy="385"/>
          </a:xfrm>
        </p:grpSpPr>
        <p:sp>
          <p:nvSpPr>
            <p:cNvPr id="308" name="Google Shape;308;g2b1e45ea6b1_0_158"/>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9" name="Google Shape;309;g2b1e45ea6b1_0_158"/>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0" name="Google Shape;310;g2b1e45ea6b1_0_158"/>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1" name="Google Shape;311;g2b1e45ea6b1_0_158"/>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2" name="Google Shape;312;g2b1e45ea6b1_0_158"/>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3" name="Google Shape;313;g2b1e45ea6b1_0_158"/>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4" name="Google Shape;314;g2b1e45ea6b1_0_158"/>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5" name="Google Shape;315;g2b1e45ea6b1_0_158"/>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6" name="Google Shape;316;g2b1e45ea6b1_0_158"/>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17" name="Google Shape;317;g2b1e45ea6b1_0_158"/>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Μια γενική αποτίμηση της λειτουργίας των ευρωπαϊκών πολιτικών συστημάτων</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2" name="Google Shape;338;gf36f7a35bd_0_140"/>
          <p:cNvGrpSpPr/>
          <p:nvPr/>
        </p:nvGrpSpPr>
        <p:grpSpPr>
          <a:xfrm>
            <a:off x="0" y="0"/>
            <a:ext cx="8985250" cy="476250"/>
            <a:chOff x="0" y="0"/>
            <a:chExt cx="5660" cy="300"/>
          </a:xfrm>
        </p:grpSpPr>
        <p:sp>
          <p:nvSpPr>
            <p:cNvPr id="339" name="Google Shape;339;gf36f7a35bd_0_140"/>
            <p:cNvSpPr/>
            <p:nvPr/>
          </p:nvSpPr>
          <p:spPr>
            <a:xfrm>
              <a:off x="0" y="0"/>
              <a:ext cx="0" cy="300"/>
            </a:xfrm>
            <a:prstGeom prst="rect">
              <a:avLst/>
            </a:prstGeom>
            <a:gradFill>
              <a:gsLst>
                <a:gs pos="0">
                  <a:srgbClr val="FFFFFF"/>
                </a:gs>
                <a:gs pos="100000">
                  <a:srgbClr val="8EC000"/>
                </a:gs>
              </a:gsLst>
              <a:lin ang="10800025"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f36f7a35bd_0_140"/>
            <p:cNvSpPr/>
            <p:nvPr/>
          </p:nvSpPr>
          <p:spPr>
            <a:xfrm>
              <a:off x="260" y="85"/>
              <a:ext cx="5400" cy="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1" name="Google Shape;341;gf36f7a35bd_0_14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f36f7a35bd_0_14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gf36f7a35bd_0_14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gf36f7a35bd_0_14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gf36f7a35bd_0_14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gf36f7a35bd_0_14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gf36f7a35bd_0_14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8" name="Google Shape;348;gf36f7a35bd_0_140"/>
          <p:cNvSpPr/>
          <p:nvPr/>
        </p:nvSpPr>
        <p:spPr>
          <a:xfrm>
            <a:off x="755650" y="381000"/>
            <a:ext cx="7416900" cy="671400"/>
          </a:xfrm>
          <a:prstGeom prst="rect">
            <a:avLst/>
          </a:prstGeom>
          <a:solidFill>
            <a:srgbClr val="B2B2FF"/>
          </a:solidFill>
          <a:ln w="9525" cap="sq" cmpd="sng">
            <a:solidFill>
              <a:srgbClr val="000000"/>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800"/>
              <a:buFont typeface="Arial"/>
              <a:buNone/>
            </a:pPr>
            <a:endParaRPr sz="1800" b="1" i="0" u="none" strike="noStrike" cap="none">
              <a:solidFill>
                <a:srgbClr val="000000"/>
              </a:solidFill>
              <a:latin typeface="Book Antiqua"/>
              <a:ea typeface="Book Antiqua"/>
              <a:cs typeface="Book Antiqua"/>
              <a:sym typeface="Book Antiqua"/>
            </a:endParaRPr>
          </a:p>
          <a:p>
            <a:pPr lvl="0" algn="ctr">
              <a:buClr>
                <a:schemeClr val="dk1"/>
              </a:buClr>
              <a:buSzPts val="3200"/>
            </a:pPr>
            <a:r>
              <a:rPr lang="en-US" sz="1800" b="1" dirty="0" smtClean="0">
                <a:solidFill>
                  <a:schemeClr val="dk1"/>
                </a:solidFill>
                <a:latin typeface="Book Antiqua"/>
                <a:ea typeface="Book Antiqua"/>
                <a:cs typeface="Book Antiqua"/>
                <a:sym typeface="Book Antiqua"/>
              </a:rPr>
              <a:t>8</a:t>
            </a:r>
            <a:r>
              <a:rPr lang="el-GR" sz="1800" b="1" dirty="0" smtClean="0">
                <a:solidFill>
                  <a:schemeClr val="dk1"/>
                </a:solidFill>
                <a:latin typeface="Book Antiqua"/>
                <a:ea typeface="Book Antiqua"/>
                <a:cs typeface="Book Antiqua"/>
                <a:sym typeface="Book Antiqua"/>
              </a:rPr>
              <a:t>ο μάθημα Ευρωπαϊκά Πολιτικά Συστήματα</a:t>
            </a:r>
            <a:endParaRPr lang="el-GR" sz="1800" dirty="0" smtClean="0">
              <a:solidFill>
                <a:schemeClr val="dk1"/>
              </a:solidFill>
            </a:endParaRPr>
          </a:p>
          <a:p>
            <a:pPr marL="0" marR="0" lvl="0" indent="0" algn="ctr" rtl="0">
              <a:lnSpc>
                <a:spcPct val="100000"/>
              </a:lnSpc>
              <a:spcBef>
                <a:spcPts val="0"/>
              </a:spcBef>
              <a:spcAft>
                <a:spcPts val="0"/>
              </a:spcAft>
              <a:buClr>
                <a:srgbClr val="000000"/>
              </a:buClr>
              <a:buSzPts val="2000"/>
              <a:buFont typeface="Times New Roman"/>
              <a:buNone/>
            </a:pPr>
            <a:endParaRPr sz="2000" b="1" i="0" u="none" strike="noStrike" cap="none">
              <a:solidFill>
                <a:srgbClr val="000000"/>
              </a:solidFill>
              <a:latin typeface="Arial"/>
              <a:ea typeface="Arial"/>
              <a:cs typeface="Arial"/>
              <a:sym typeface="Arial"/>
            </a:endParaRPr>
          </a:p>
        </p:txBody>
      </p:sp>
      <p:sp>
        <p:nvSpPr>
          <p:cNvPr id="349" name="Google Shape;349;gf36f7a35bd_0_140"/>
          <p:cNvSpPr txBox="1"/>
          <p:nvPr/>
        </p:nvSpPr>
        <p:spPr>
          <a:xfrm>
            <a:off x="809903" y="1166525"/>
            <a:ext cx="7627500" cy="5298600"/>
          </a:xfrm>
          <a:prstGeom prst="rect">
            <a:avLst/>
          </a:prstGeom>
          <a:noFill/>
          <a:ln>
            <a:noFill/>
          </a:ln>
        </p:spPr>
        <p:txBody>
          <a:bodyPr spcFirstLastPara="1" wrap="square" lIns="91425" tIns="91425" rIns="91425" bIns="91425" anchor="t" anchorCtr="0">
            <a:noAutofit/>
          </a:bodyPr>
          <a:lstStyle/>
          <a:p>
            <a:pPr marL="457200" marR="0" lvl="0" indent="0" algn="just" rtl="0">
              <a:lnSpc>
                <a:spcPct val="100000"/>
              </a:lnSpc>
              <a:spcBef>
                <a:spcPts val="0"/>
              </a:spcBef>
              <a:spcAft>
                <a:spcPts val="0"/>
              </a:spcAft>
              <a:buNone/>
            </a:pPr>
            <a:endParaRPr sz="1800"/>
          </a:p>
          <a:p>
            <a:pPr marL="0" lvl="0" indent="0" algn="just" rtl="0">
              <a:spcBef>
                <a:spcPts val="0"/>
              </a:spcBef>
              <a:spcAft>
                <a:spcPts val="0"/>
              </a:spcAft>
              <a:buClr>
                <a:schemeClr val="dk1"/>
              </a:buClr>
              <a:buSzPts val="1100"/>
              <a:buFont typeface="Arial"/>
              <a:buNone/>
            </a:pPr>
            <a:endParaRPr sz="1800">
              <a:solidFill>
                <a:schemeClr val="dk1"/>
              </a:solidFill>
            </a:endParaRPr>
          </a:p>
          <a:p>
            <a:pPr marL="457200" marR="0" lvl="0" indent="0" algn="just" rtl="0">
              <a:lnSpc>
                <a:spcPct val="100000"/>
              </a:lnSpc>
              <a:spcBef>
                <a:spcPts val="0"/>
              </a:spcBef>
              <a:spcAft>
                <a:spcPts val="0"/>
              </a:spcAft>
              <a:buNone/>
            </a:pPr>
            <a:endParaRPr sz="1800"/>
          </a:p>
        </p:txBody>
      </p:sp>
      <p:sp>
        <p:nvSpPr>
          <p:cNvPr id="16" name="15 - TextBox"/>
          <p:cNvSpPr txBox="1"/>
          <p:nvPr/>
        </p:nvSpPr>
        <p:spPr>
          <a:xfrm>
            <a:off x="152400" y="1110343"/>
            <a:ext cx="8839200" cy="5755422"/>
          </a:xfrm>
          <a:prstGeom prst="rect">
            <a:avLst/>
          </a:prstGeom>
          <a:solidFill>
            <a:schemeClr val="accent6">
              <a:lumMod val="40000"/>
              <a:lumOff val="60000"/>
            </a:schemeClr>
          </a:solidFill>
        </p:spPr>
        <p:txBody>
          <a:bodyPr wrap="square" rtlCol="0">
            <a:spAutoFit/>
          </a:bodyPr>
          <a:lstStyle/>
          <a:p>
            <a:r>
              <a:rPr lang="el-GR" sz="2000" b="1" dirty="0" smtClean="0"/>
              <a:t>Βασικές διαπιστώσεις</a:t>
            </a:r>
            <a:r>
              <a:rPr lang="en-US" sz="2000" b="1" dirty="0" smtClean="0"/>
              <a:t>: </a:t>
            </a:r>
            <a:endParaRPr lang="el-GR" sz="2000" b="1" dirty="0" smtClean="0"/>
          </a:p>
          <a:p>
            <a:endParaRPr lang="el-GR" sz="2000" b="1" dirty="0" smtClean="0"/>
          </a:p>
          <a:p>
            <a:pPr algn="just">
              <a:buFontTx/>
              <a:buChar char="-"/>
            </a:pPr>
            <a:r>
              <a:rPr lang="el-GR" sz="2000" b="1" dirty="0" smtClean="0"/>
              <a:t>Είναι δεδομένο πως το ενδιαφέρον για τη Νότια Ευρώπη βρισκόταν στη σκιά ενός εντονότερου ενδιαφέροντος για περιοχές και χώρες όπως</a:t>
            </a:r>
            <a:r>
              <a:rPr lang="en-US" sz="2000" b="1" dirty="0" smtClean="0"/>
              <a:t>: </a:t>
            </a:r>
            <a:r>
              <a:rPr lang="el-GR" sz="2000" b="1" dirty="0" smtClean="0"/>
              <a:t>Βόρεια Αμερική, Δυτική Ευρώπη, Βόρεια Ευρώπη, ΗΠΑ, Ηνωμένο Βασίλειο, Γαλλία, Ρωσία, Γερμανία, Κίνα και Ιαπωνία….</a:t>
            </a:r>
          </a:p>
          <a:p>
            <a:pPr algn="just">
              <a:buFontTx/>
              <a:buChar char="-"/>
            </a:pPr>
            <a:endParaRPr lang="el-GR" sz="2000" b="1" dirty="0" smtClean="0"/>
          </a:p>
          <a:p>
            <a:pPr algn="just">
              <a:buFontTx/>
              <a:buChar char="-"/>
            </a:pPr>
            <a:r>
              <a:rPr lang="el-GR" sz="2000" b="1" dirty="0" smtClean="0"/>
              <a:t>Βεβαίως, και οι ίδιες οι χώρες της περιοχής δεν αισθάνονταν απαραίτητα ως μέλη μιας ομάδας. Υπήρχε, δηλαδή, πάντα η επιδίωξη να προσδιοριστούν μέσα από τη συμμετοχής τους σε ομάδες με ισχυρές χώρες. </a:t>
            </a:r>
          </a:p>
          <a:p>
            <a:pPr algn="just">
              <a:buFontTx/>
              <a:buChar char="-"/>
            </a:pPr>
            <a:endParaRPr lang="el-GR" sz="2000" b="1" dirty="0" smtClean="0"/>
          </a:p>
          <a:p>
            <a:pPr algn="just">
              <a:buFontTx/>
              <a:buChar char="-"/>
            </a:pPr>
            <a:r>
              <a:rPr lang="el-GR" sz="2000" b="1" dirty="0" smtClean="0"/>
              <a:t>Η δυσκολία να σκεφτούμε την περιοχή αυτή ως ομάδα βρίσκεται και στις μάλλον λιγοστές μελέτες που να υποστηρίζουν αυτή την υπόθεση, δηλαδή της ομοιότητας. Πολλές φορές, η Νότια Ευρώπη ορίζεται με βάση τις διαφορές της από περιοχές όπως η Βόρεια και η Δυτική, κάτι που αναπαράγει και τα αρνητικά στερεότυπα. </a:t>
            </a:r>
            <a:endParaRPr lang="el-GR" dirty="0" smtClean="0"/>
          </a:p>
          <a:p>
            <a:endParaRPr lang="el-G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2" name="Google Shape;338;gf36f7a35bd_0_140"/>
          <p:cNvGrpSpPr/>
          <p:nvPr/>
        </p:nvGrpSpPr>
        <p:grpSpPr>
          <a:xfrm>
            <a:off x="0" y="0"/>
            <a:ext cx="8985250" cy="476250"/>
            <a:chOff x="0" y="0"/>
            <a:chExt cx="5660" cy="300"/>
          </a:xfrm>
        </p:grpSpPr>
        <p:sp>
          <p:nvSpPr>
            <p:cNvPr id="339" name="Google Shape;339;gf36f7a35bd_0_140"/>
            <p:cNvSpPr/>
            <p:nvPr/>
          </p:nvSpPr>
          <p:spPr>
            <a:xfrm>
              <a:off x="0" y="0"/>
              <a:ext cx="0" cy="300"/>
            </a:xfrm>
            <a:prstGeom prst="rect">
              <a:avLst/>
            </a:prstGeom>
            <a:gradFill>
              <a:gsLst>
                <a:gs pos="0">
                  <a:srgbClr val="FFFFFF"/>
                </a:gs>
                <a:gs pos="100000">
                  <a:srgbClr val="8EC000"/>
                </a:gs>
              </a:gsLst>
              <a:lin ang="10800025"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f36f7a35bd_0_140"/>
            <p:cNvSpPr/>
            <p:nvPr/>
          </p:nvSpPr>
          <p:spPr>
            <a:xfrm>
              <a:off x="260" y="85"/>
              <a:ext cx="5400" cy="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1" name="Google Shape;341;gf36f7a35bd_0_14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f36f7a35bd_0_14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gf36f7a35bd_0_14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gf36f7a35bd_0_14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gf36f7a35bd_0_14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gf36f7a35bd_0_14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gf36f7a35bd_0_14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8" name="Google Shape;348;gf36f7a35bd_0_140"/>
          <p:cNvSpPr/>
          <p:nvPr/>
        </p:nvSpPr>
        <p:spPr>
          <a:xfrm>
            <a:off x="755650" y="381000"/>
            <a:ext cx="7416900" cy="671400"/>
          </a:xfrm>
          <a:prstGeom prst="rect">
            <a:avLst/>
          </a:prstGeom>
          <a:solidFill>
            <a:srgbClr val="B2B2FF"/>
          </a:solidFill>
          <a:ln w="9525" cap="sq" cmpd="sng">
            <a:solidFill>
              <a:srgbClr val="000000"/>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800"/>
              <a:buFont typeface="Arial"/>
              <a:buNone/>
            </a:pPr>
            <a:endParaRPr sz="1800" b="1" i="0" u="none" strike="noStrike" cap="none">
              <a:solidFill>
                <a:srgbClr val="000000"/>
              </a:solidFill>
              <a:latin typeface="Book Antiqua"/>
              <a:ea typeface="Book Antiqua"/>
              <a:cs typeface="Book Antiqua"/>
              <a:sym typeface="Book Antiqua"/>
            </a:endParaRPr>
          </a:p>
          <a:p>
            <a:pPr lvl="0" algn="ctr">
              <a:buClr>
                <a:schemeClr val="dk1"/>
              </a:buClr>
              <a:buSzPts val="3200"/>
            </a:pPr>
            <a:r>
              <a:rPr lang="en-US" sz="1800" b="1" dirty="0" smtClean="0">
                <a:solidFill>
                  <a:schemeClr val="dk1"/>
                </a:solidFill>
                <a:latin typeface="Book Antiqua"/>
                <a:ea typeface="Book Antiqua"/>
                <a:cs typeface="Book Antiqua"/>
                <a:sym typeface="Book Antiqua"/>
              </a:rPr>
              <a:t>8</a:t>
            </a:r>
            <a:r>
              <a:rPr lang="el-GR" sz="1800" b="1" dirty="0" smtClean="0">
                <a:solidFill>
                  <a:schemeClr val="dk1"/>
                </a:solidFill>
                <a:latin typeface="Book Antiqua"/>
                <a:ea typeface="Book Antiqua"/>
                <a:cs typeface="Book Antiqua"/>
                <a:sym typeface="Book Antiqua"/>
              </a:rPr>
              <a:t>ο μάθημα Ευρωπαϊκά Πολιτικά Συστήματα</a:t>
            </a:r>
            <a:endParaRPr lang="el-GR" sz="1800" dirty="0" smtClean="0">
              <a:solidFill>
                <a:schemeClr val="dk1"/>
              </a:solidFill>
            </a:endParaRPr>
          </a:p>
          <a:p>
            <a:pPr marL="0" marR="0" lvl="0" indent="0" algn="ctr" rtl="0">
              <a:lnSpc>
                <a:spcPct val="100000"/>
              </a:lnSpc>
              <a:spcBef>
                <a:spcPts val="0"/>
              </a:spcBef>
              <a:spcAft>
                <a:spcPts val="0"/>
              </a:spcAft>
              <a:buClr>
                <a:srgbClr val="000000"/>
              </a:buClr>
              <a:buSzPts val="2000"/>
              <a:buFont typeface="Times New Roman"/>
              <a:buNone/>
            </a:pPr>
            <a:endParaRPr sz="2000" b="1" i="0" u="none" strike="noStrike" cap="none">
              <a:solidFill>
                <a:srgbClr val="000000"/>
              </a:solidFill>
              <a:latin typeface="Arial"/>
              <a:ea typeface="Arial"/>
              <a:cs typeface="Arial"/>
              <a:sym typeface="Arial"/>
            </a:endParaRPr>
          </a:p>
        </p:txBody>
      </p:sp>
      <p:sp>
        <p:nvSpPr>
          <p:cNvPr id="349" name="Google Shape;349;gf36f7a35bd_0_140"/>
          <p:cNvSpPr txBox="1"/>
          <p:nvPr/>
        </p:nvSpPr>
        <p:spPr>
          <a:xfrm>
            <a:off x="809903" y="1166525"/>
            <a:ext cx="7627500" cy="5298600"/>
          </a:xfrm>
          <a:prstGeom prst="rect">
            <a:avLst/>
          </a:prstGeom>
          <a:noFill/>
          <a:ln>
            <a:noFill/>
          </a:ln>
        </p:spPr>
        <p:txBody>
          <a:bodyPr spcFirstLastPara="1" wrap="square" lIns="91425" tIns="91425" rIns="91425" bIns="91425" anchor="t" anchorCtr="0">
            <a:noAutofit/>
          </a:bodyPr>
          <a:lstStyle/>
          <a:p>
            <a:pPr marL="457200" marR="0" lvl="0" indent="0" algn="just" rtl="0">
              <a:lnSpc>
                <a:spcPct val="100000"/>
              </a:lnSpc>
              <a:spcBef>
                <a:spcPts val="0"/>
              </a:spcBef>
              <a:spcAft>
                <a:spcPts val="0"/>
              </a:spcAft>
              <a:buNone/>
            </a:pPr>
            <a:endParaRPr sz="1800"/>
          </a:p>
          <a:p>
            <a:pPr marL="0" lvl="0" indent="0" algn="just" rtl="0">
              <a:spcBef>
                <a:spcPts val="0"/>
              </a:spcBef>
              <a:spcAft>
                <a:spcPts val="0"/>
              </a:spcAft>
              <a:buClr>
                <a:schemeClr val="dk1"/>
              </a:buClr>
              <a:buSzPts val="1100"/>
              <a:buFont typeface="Arial"/>
              <a:buNone/>
            </a:pPr>
            <a:endParaRPr sz="1800">
              <a:solidFill>
                <a:schemeClr val="dk1"/>
              </a:solidFill>
            </a:endParaRPr>
          </a:p>
          <a:p>
            <a:pPr marL="457200" marR="0" lvl="0" indent="0" algn="just" rtl="0">
              <a:lnSpc>
                <a:spcPct val="100000"/>
              </a:lnSpc>
              <a:spcBef>
                <a:spcPts val="0"/>
              </a:spcBef>
              <a:spcAft>
                <a:spcPts val="0"/>
              </a:spcAft>
              <a:buNone/>
            </a:pPr>
            <a:endParaRPr sz="1800"/>
          </a:p>
        </p:txBody>
      </p:sp>
      <p:sp>
        <p:nvSpPr>
          <p:cNvPr id="16" name="15 - TextBox"/>
          <p:cNvSpPr txBox="1"/>
          <p:nvPr/>
        </p:nvSpPr>
        <p:spPr>
          <a:xfrm>
            <a:off x="152400" y="1110343"/>
            <a:ext cx="8839200" cy="5632311"/>
          </a:xfrm>
          <a:prstGeom prst="rect">
            <a:avLst/>
          </a:prstGeom>
          <a:solidFill>
            <a:schemeClr val="accent6">
              <a:lumMod val="40000"/>
              <a:lumOff val="60000"/>
            </a:schemeClr>
          </a:solidFill>
        </p:spPr>
        <p:txBody>
          <a:bodyPr wrap="square" rtlCol="0">
            <a:spAutoFit/>
          </a:bodyPr>
          <a:lstStyle/>
          <a:p>
            <a:r>
              <a:rPr lang="el-GR" sz="2000" b="1" dirty="0" smtClean="0"/>
              <a:t>Θεματική ενότητα 1. </a:t>
            </a:r>
            <a:r>
              <a:rPr lang="en-US" sz="2000" b="1" dirty="0" smtClean="0"/>
              <a:t>: </a:t>
            </a:r>
            <a:r>
              <a:rPr lang="el-GR" sz="2000" b="1" dirty="0" smtClean="0"/>
              <a:t>το γενικό πλαίσιο</a:t>
            </a:r>
          </a:p>
          <a:p>
            <a:endParaRPr lang="el-GR" sz="2000" b="1" dirty="0" smtClean="0"/>
          </a:p>
          <a:p>
            <a:pPr algn="just">
              <a:buFontTx/>
              <a:buChar char="-"/>
            </a:pPr>
            <a:r>
              <a:rPr lang="el-GR" sz="2000" b="1" dirty="0" smtClean="0"/>
              <a:t>Η Νότια Ευρώπη είναι κυρίως μια γεωγραφική έννοια. Αν συμπεριλάβουμε πολιτικά χαρακτηριστικά, συνειδητοποιούμε πως πρέπει να συγκρίνουμε </a:t>
            </a:r>
            <a:r>
              <a:rPr lang="el-GR" sz="2000" b="1" dirty="0" err="1" smtClean="0"/>
              <a:t>υπο</a:t>
            </a:r>
            <a:r>
              <a:rPr lang="el-GR" sz="2000" b="1" dirty="0" smtClean="0"/>
              <a:t>-περιοχές και χώρες πολύ διαφορετικές, δηλαδή τη Γαλλία, την Ιταλία, τις χώρες των Βαλκανίων, την Κύπρο και την Μάλτα, την Ισπανία, την Πορτογαλία και την Ελλάδα. </a:t>
            </a:r>
          </a:p>
          <a:p>
            <a:pPr algn="just">
              <a:buFontTx/>
              <a:buChar char="-"/>
            </a:pPr>
            <a:endParaRPr lang="el-GR" sz="2000" b="1" dirty="0" smtClean="0"/>
          </a:p>
          <a:p>
            <a:pPr algn="just">
              <a:buFontTx/>
              <a:buChar char="-"/>
            </a:pPr>
            <a:r>
              <a:rPr lang="el-GR" sz="2000" b="1" dirty="0" smtClean="0"/>
              <a:t>Η παράμετρος της </a:t>
            </a:r>
            <a:r>
              <a:rPr lang="el-GR" sz="2000" b="1" u="sng" dirty="0" smtClean="0"/>
              <a:t>ιστορίας, της θρησκείας και του πολιτισμού</a:t>
            </a:r>
            <a:r>
              <a:rPr lang="en-US" sz="2000" b="1" dirty="0" smtClean="0"/>
              <a:t>: </a:t>
            </a:r>
            <a:r>
              <a:rPr lang="el-GR" sz="2000" b="1" dirty="0" smtClean="0"/>
              <a:t>αν είναι αυτό το βασικό κριτήριο τότε η Ισπανία, η Ιταλία, η Γαλλία και η Πορτογαλία βρίσκονται πιο κοντά στο λατινικό και καθολικό πλαίσιο. Αντίθετα, η Ελλάδα βρίσκεται πιο κοντά στο ανατολικό και ορθόδοξο πλαίσιο. </a:t>
            </a:r>
          </a:p>
          <a:p>
            <a:pPr algn="just">
              <a:buFontTx/>
              <a:buChar char="-"/>
            </a:pPr>
            <a:endParaRPr lang="el-GR" sz="2000" b="1" dirty="0" smtClean="0"/>
          </a:p>
          <a:p>
            <a:pPr algn="just">
              <a:buFontTx/>
              <a:buChar char="-"/>
            </a:pPr>
            <a:r>
              <a:rPr lang="el-GR" sz="2000" b="1" dirty="0" smtClean="0"/>
              <a:t>Αν η σχέση με τη Μεσόγειο είναι ένα βασικό κριτήριο, τότε η Πορτογαλία εμφανίζεται περισσότερο ως μια ‘’Ατλαντική’’ χώρα ενώ όλες οι υπόλοιπες ως ‘Μεσογειακές’. </a:t>
            </a:r>
          </a:p>
          <a:p>
            <a:pPr algn="just"/>
            <a:endParaRPr lang="el-GR" sz="20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2" name="Google Shape;338;gf36f7a35bd_0_140"/>
          <p:cNvGrpSpPr/>
          <p:nvPr/>
        </p:nvGrpSpPr>
        <p:grpSpPr>
          <a:xfrm>
            <a:off x="0" y="0"/>
            <a:ext cx="8985250" cy="476250"/>
            <a:chOff x="0" y="0"/>
            <a:chExt cx="5660" cy="300"/>
          </a:xfrm>
        </p:grpSpPr>
        <p:sp>
          <p:nvSpPr>
            <p:cNvPr id="339" name="Google Shape;339;gf36f7a35bd_0_140"/>
            <p:cNvSpPr/>
            <p:nvPr/>
          </p:nvSpPr>
          <p:spPr>
            <a:xfrm>
              <a:off x="0" y="0"/>
              <a:ext cx="0" cy="300"/>
            </a:xfrm>
            <a:prstGeom prst="rect">
              <a:avLst/>
            </a:prstGeom>
            <a:gradFill>
              <a:gsLst>
                <a:gs pos="0">
                  <a:srgbClr val="FFFFFF"/>
                </a:gs>
                <a:gs pos="100000">
                  <a:srgbClr val="8EC000"/>
                </a:gs>
              </a:gsLst>
              <a:lin ang="10800025"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f36f7a35bd_0_140"/>
            <p:cNvSpPr/>
            <p:nvPr/>
          </p:nvSpPr>
          <p:spPr>
            <a:xfrm>
              <a:off x="260" y="85"/>
              <a:ext cx="5400" cy="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1" name="Google Shape;341;gf36f7a35bd_0_14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f36f7a35bd_0_14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gf36f7a35bd_0_14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gf36f7a35bd_0_14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gf36f7a35bd_0_14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gf36f7a35bd_0_14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gf36f7a35bd_0_14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8" name="Google Shape;348;gf36f7a35bd_0_140"/>
          <p:cNvSpPr/>
          <p:nvPr/>
        </p:nvSpPr>
        <p:spPr>
          <a:xfrm>
            <a:off x="755650" y="381000"/>
            <a:ext cx="7416900" cy="671400"/>
          </a:xfrm>
          <a:prstGeom prst="rect">
            <a:avLst/>
          </a:prstGeom>
          <a:solidFill>
            <a:srgbClr val="B2B2FF"/>
          </a:solidFill>
          <a:ln w="9525" cap="sq" cmpd="sng">
            <a:solidFill>
              <a:srgbClr val="000000"/>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800"/>
              <a:buFont typeface="Arial"/>
              <a:buNone/>
            </a:pPr>
            <a:endParaRPr sz="1800" b="1" i="0" u="none" strike="noStrike" cap="none">
              <a:solidFill>
                <a:srgbClr val="000000"/>
              </a:solidFill>
              <a:latin typeface="Book Antiqua"/>
              <a:ea typeface="Book Antiqua"/>
              <a:cs typeface="Book Antiqua"/>
              <a:sym typeface="Book Antiqua"/>
            </a:endParaRPr>
          </a:p>
          <a:p>
            <a:pPr lvl="0" algn="ctr">
              <a:buClr>
                <a:schemeClr val="dk1"/>
              </a:buClr>
              <a:buSzPts val="3200"/>
            </a:pPr>
            <a:r>
              <a:rPr lang="en-US" sz="1800" b="1" dirty="0" smtClean="0">
                <a:solidFill>
                  <a:schemeClr val="dk1"/>
                </a:solidFill>
                <a:latin typeface="Book Antiqua"/>
                <a:ea typeface="Book Antiqua"/>
                <a:cs typeface="Book Antiqua"/>
                <a:sym typeface="Book Antiqua"/>
              </a:rPr>
              <a:t>8</a:t>
            </a:r>
            <a:r>
              <a:rPr lang="el-GR" sz="1800" b="1" dirty="0" smtClean="0">
                <a:solidFill>
                  <a:schemeClr val="dk1"/>
                </a:solidFill>
                <a:latin typeface="Book Antiqua"/>
                <a:ea typeface="Book Antiqua"/>
                <a:cs typeface="Book Antiqua"/>
                <a:sym typeface="Book Antiqua"/>
              </a:rPr>
              <a:t>ο μάθημα Ευρωπαϊκά Πολιτικά Συστήματα</a:t>
            </a:r>
            <a:endParaRPr lang="el-GR" sz="1800" dirty="0" smtClean="0">
              <a:solidFill>
                <a:schemeClr val="dk1"/>
              </a:solidFill>
            </a:endParaRPr>
          </a:p>
          <a:p>
            <a:pPr marL="0" marR="0" lvl="0" indent="0" algn="ctr" rtl="0">
              <a:lnSpc>
                <a:spcPct val="100000"/>
              </a:lnSpc>
              <a:spcBef>
                <a:spcPts val="0"/>
              </a:spcBef>
              <a:spcAft>
                <a:spcPts val="0"/>
              </a:spcAft>
              <a:buClr>
                <a:srgbClr val="000000"/>
              </a:buClr>
              <a:buSzPts val="2000"/>
              <a:buFont typeface="Times New Roman"/>
              <a:buNone/>
            </a:pPr>
            <a:endParaRPr sz="2000" b="1" i="0" u="none" strike="noStrike" cap="none">
              <a:solidFill>
                <a:srgbClr val="000000"/>
              </a:solidFill>
              <a:latin typeface="Arial"/>
              <a:ea typeface="Arial"/>
              <a:cs typeface="Arial"/>
              <a:sym typeface="Arial"/>
            </a:endParaRPr>
          </a:p>
        </p:txBody>
      </p:sp>
      <p:sp>
        <p:nvSpPr>
          <p:cNvPr id="349" name="Google Shape;349;gf36f7a35bd_0_140"/>
          <p:cNvSpPr txBox="1"/>
          <p:nvPr/>
        </p:nvSpPr>
        <p:spPr>
          <a:xfrm>
            <a:off x="809903" y="1166525"/>
            <a:ext cx="7627500" cy="5298600"/>
          </a:xfrm>
          <a:prstGeom prst="rect">
            <a:avLst/>
          </a:prstGeom>
          <a:noFill/>
          <a:ln>
            <a:noFill/>
          </a:ln>
        </p:spPr>
        <p:txBody>
          <a:bodyPr spcFirstLastPara="1" wrap="square" lIns="91425" tIns="91425" rIns="91425" bIns="91425" anchor="t" anchorCtr="0">
            <a:noAutofit/>
          </a:bodyPr>
          <a:lstStyle/>
          <a:p>
            <a:pPr marL="457200" marR="0" lvl="0" indent="0" algn="just" rtl="0">
              <a:lnSpc>
                <a:spcPct val="100000"/>
              </a:lnSpc>
              <a:spcBef>
                <a:spcPts val="0"/>
              </a:spcBef>
              <a:spcAft>
                <a:spcPts val="0"/>
              </a:spcAft>
              <a:buNone/>
            </a:pPr>
            <a:endParaRPr sz="1800"/>
          </a:p>
          <a:p>
            <a:pPr marL="0" lvl="0" indent="0" algn="just" rtl="0">
              <a:spcBef>
                <a:spcPts val="0"/>
              </a:spcBef>
              <a:spcAft>
                <a:spcPts val="0"/>
              </a:spcAft>
              <a:buClr>
                <a:schemeClr val="dk1"/>
              </a:buClr>
              <a:buSzPts val="1100"/>
              <a:buFont typeface="Arial"/>
              <a:buNone/>
            </a:pPr>
            <a:endParaRPr sz="1800">
              <a:solidFill>
                <a:schemeClr val="dk1"/>
              </a:solidFill>
            </a:endParaRPr>
          </a:p>
          <a:p>
            <a:pPr marL="457200" marR="0" lvl="0" indent="0" algn="just" rtl="0">
              <a:lnSpc>
                <a:spcPct val="100000"/>
              </a:lnSpc>
              <a:spcBef>
                <a:spcPts val="0"/>
              </a:spcBef>
              <a:spcAft>
                <a:spcPts val="0"/>
              </a:spcAft>
              <a:buNone/>
            </a:pPr>
            <a:endParaRPr sz="1800"/>
          </a:p>
        </p:txBody>
      </p:sp>
      <p:sp>
        <p:nvSpPr>
          <p:cNvPr id="16" name="15 - TextBox"/>
          <p:cNvSpPr txBox="1"/>
          <p:nvPr/>
        </p:nvSpPr>
        <p:spPr>
          <a:xfrm>
            <a:off x="152400" y="1110343"/>
            <a:ext cx="8839200" cy="5632311"/>
          </a:xfrm>
          <a:prstGeom prst="rect">
            <a:avLst/>
          </a:prstGeom>
          <a:solidFill>
            <a:schemeClr val="accent6">
              <a:lumMod val="40000"/>
              <a:lumOff val="60000"/>
            </a:schemeClr>
          </a:solidFill>
        </p:spPr>
        <p:txBody>
          <a:bodyPr wrap="square" rtlCol="0">
            <a:spAutoFit/>
          </a:bodyPr>
          <a:lstStyle/>
          <a:p>
            <a:r>
              <a:rPr lang="el-GR" sz="2000" b="1" dirty="0" smtClean="0"/>
              <a:t>Θεματική ενότητα 1. </a:t>
            </a:r>
            <a:r>
              <a:rPr lang="en-US" sz="2000" b="1" dirty="0" smtClean="0"/>
              <a:t>: </a:t>
            </a:r>
            <a:r>
              <a:rPr lang="el-GR" sz="2000" b="1" dirty="0" smtClean="0"/>
              <a:t>το γενικό πλαίσιο</a:t>
            </a:r>
          </a:p>
          <a:p>
            <a:endParaRPr lang="el-GR" sz="2000" b="1" dirty="0" smtClean="0"/>
          </a:p>
          <a:p>
            <a:pPr algn="just">
              <a:buFontTx/>
              <a:buChar char="-"/>
            </a:pPr>
            <a:r>
              <a:rPr lang="el-GR" sz="2000" b="1" dirty="0" smtClean="0"/>
              <a:t>Αν το μέγεθος της χώρας (έκταση αλλά και οικονομία) είναι ένα βασικό κριτήριο, τότε η Πορτογαλία και η Ελλάδα είναι μάλλον μικρές χώρες ενώ η Ισπανία, η Ιταλία και η Γαλλία είναι μεγάλες χώρες. </a:t>
            </a:r>
          </a:p>
          <a:p>
            <a:pPr algn="just">
              <a:buFontTx/>
              <a:buChar char="-"/>
            </a:pPr>
            <a:endParaRPr lang="el-GR" sz="2000" b="1" dirty="0" smtClean="0"/>
          </a:p>
          <a:p>
            <a:pPr algn="just">
              <a:buFontTx/>
              <a:buChar char="-"/>
            </a:pPr>
            <a:r>
              <a:rPr lang="el-GR" sz="2000" b="1" dirty="0" smtClean="0"/>
              <a:t>Αν πάλι συνυπολογίσουμε τον παράγοντα της γεωπολιτικής και γενικότερα των σχέσεων που είχαν αυτές οι χώρες με το περιβάλλον τους, τότε είναι σαφές πως Η Ελλάδα πάντα είχε μια ισχυρή σύνδεση με τα Βαλκάνια, την Τουρκία και γενικότερα την νοτιοανατολική Μεσόγειο, ενώ η Ισπανία, η Ιταλία και η Πορτογαλία επιδίωκαν στενότερες σχέσεις με Γαλλία, Γερμανία, ΗΠΑ και Ηνωμένο Βασίλειο. </a:t>
            </a:r>
          </a:p>
          <a:p>
            <a:pPr algn="just">
              <a:buFontTx/>
              <a:buChar char="-"/>
            </a:pPr>
            <a:endParaRPr lang="el-GR" sz="2000" b="1" dirty="0" smtClean="0"/>
          </a:p>
          <a:p>
            <a:pPr algn="just">
              <a:buFontTx/>
              <a:buChar char="-"/>
            </a:pPr>
            <a:endParaRPr lang="el-GR" sz="2000" b="1" dirty="0" smtClean="0"/>
          </a:p>
          <a:p>
            <a:endParaRPr lang="el-GR" sz="2000" b="1" dirty="0" smtClean="0"/>
          </a:p>
          <a:p>
            <a:endParaRPr lang="el-GR" sz="2000" b="1" dirty="0" smtClean="0"/>
          </a:p>
          <a:p>
            <a:endParaRPr lang="el-GR" sz="2000" b="1" dirty="0" smtClean="0"/>
          </a:p>
          <a:p>
            <a:endParaRPr lang="el-GR" sz="20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2" name="Google Shape;338;gf36f7a35bd_0_140"/>
          <p:cNvGrpSpPr/>
          <p:nvPr/>
        </p:nvGrpSpPr>
        <p:grpSpPr>
          <a:xfrm>
            <a:off x="0" y="0"/>
            <a:ext cx="8985250" cy="476250"/>
            <a:chOff x="0" y="0"/>
            <a:chExt cx="5660" cy="300"/>
          </a:xfrm>
        </p:grpSpPr>
        <p:sp>
          <p:nvSpPr>
            <p:cNvPr id="339" name="Google Shape;339;gf36f7a35bd_0_140"/>
            <p:cNvSpPr/>
            <p:nvPr/>
          </p:nvSpPr>
          <p:spPr>
            <a:xfrm>
              <a:off x="0" y="0"/>
              <a:ext cx="0" cy="300"/>
            </a:xfrm>
            <a:prstGeom prst="rect">
              <a:avLst/>
            </a:prstGeom>
            <a:gradFill>
              <a:gsLst>
                <a:gs pos="0">
                  <a:srgbClr val="FFFFFF"/>
                </a:gs>
                <a:gs pos="100000">
                  <a:srgbClr val="8EC000"/>
                </a:gs>
              </a:gsLst>
              <a:lin ang="10800025"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f36f7a35bd_0_140"/>
            <p:cNvSpPr/>
            <p:nvPr/>
          </p:nvSpPr>
          <p:spPr>
            <a:xfrm>
              <a:off x="260" y="85"/>
              <a:ext cx="5400" cy="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1" name="Google Shape;341;gf36f7a35bd_0_14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f36f7a35bd_0_14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gf36f7a35bd_0_14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gf36f7a35bd_0_14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gf36f7a35bd_0_14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gf36f7a35bd_0_14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gf36f7a35bd_0_14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8" name="Google Shape;348;gf36f7a35bd_0_140"/>
          <p:cNvSpPr/>
          <p:nvPr/>
        </p:nvSpPr>
        <p:spPr>
          <a:xfrm>
            <a:off x="755650" y="381000"/>
            <a:ext cx="7416900" cy="671400"/>
          </a:xfrm>
          <a:prstGeom prst="rect">
            <a:avLst/>
          </a:prstGeom>
          <a:solidFill>
            <a:srgbClr val="B2B2FF"/>
          </a:solidFill>
          <a:ln w="9525" cap="sq" cmpd="sng">
            <a:solidFill>
              <a:srgbClr val="000000"/>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800"/>
              <a:buFont typeface="Arial"/>
              <a:buNone/>
            </a:pPr>
            <a:endParaRPr sz="1800" b="1" i="0" u="none" strike="noStrike" cap="none">
              <a:solidFill>
                <a:srgbClr val="000000"/>
              </a:solidFill>
              <a:latin typeface="Book Antiqua"/>
              <a:ea typeface="Book Antiqua"/>
              <a:cs typeface="Book Antiqua"/>
              <a:sym typeface="Book Antiqua"/>
            </a:endParaRPr>
          </a:p>
          <a:p>
            <a:pPr lvl="0" algn="ctr">
              <a:buClr>
                <a:schemeClr val="dk1"/>
              </a:buClr>
              <a:buSzPts val="3200"/>
            </a:pPr>
            <a:r>
              <a:rPr lang="en-US" sz="1800" b="1" dirty="0" smtClean="0">
                <a:solidFill>
                  <a:schemeClr val="dk1"/>
                </a:solidFill>
                <a:latin typeface="Book Antiqua"/>
                <a:ea typeface="Book Antiqua"/>
                <a:cs typeface="Book Antiqua"/>
                <a:sym typeface="Book Antiqua"/>
              </a:rPr>
              <a:t>8</a:t>
            </a:r>
            <a:r>
              <a:rPr lang="el-GR" sz="1800" b="1" dirty="0" smtClean="0">
                <a:solidFill>
                  <a:schemeClr val="dk1"/>
                </a:solidFill>
                <a:latin typeface="Book Antiqua"/>
                <a:ea typeface="Book Antiqua"/>
                <a:cs typeface="Book Antiqua"/>
                <a:sym typeface="Book Antiqua"/>
              </a:rPr>
              <a:t>ο μάθημα Ευρωπαϊκά Πολιτικά Συστήματα</a:t>
            </a:r>
            <a:endParaRPr lang="el-GR" sz="1800" dirty="0" smtClean="0">
              <a:solidFill>
                <a:schemeClr val="dk1"/>
              </a:solidFill>
            </a:endParaRPr>
          </a:p>
          <a:p>
            <a:pPr marL="0" marR="0" lvl="0" indent="0" algn="ctr" rtl="0">
              <a:lnSpc>
                <a:spcPct val="100000"/>
              </a:lnSpc>
              <a:spcBef>
                <a:spcPts val="0"/>
              </a:spcBef>
              <a:spcAft>
                <a:spcPts val="0"/>
              </a:spcAft>
              <a:buClr>
                <a:srgbClr val="000000"/>
              </a:buClr>
              <a:buSzPts val="2000"/>
              <a:buFont typeface="Times New Roman"/>
              <a:buNone/>
            </a:pPr>
            <a:endParaRPr sz="2000" b="1" i="0" u="none" strike="noStrike" cap="none">
              <a:solidFill>
                <a:srgbClr val="000000"/>
              </a:solidFill>
              <a:latin typeface="Arial"/>
              <a:ea typeface="Arial"/>
              <a:cs typeface="Arial"/>
              <a:sym typeface="Arial"/>
            </a:endParaRPr>
          </a:p>
        </p:txBody>
      </p:sp>
      <p:sp>
        <p:nvSpPr>
          <p:cNvPr id="349" name="Google Shape;349;gf36f7a35bd_0_140"/>
          <p:cNvSpPr txBox="1"/>
          <p:nvPr/>
        </p:nvSpPr>
        <p:spPr>
          <a:xfrm>
            <a:off x="809903" y="1166525"/>
            <a:ext cx="7627500" cy="5298600"/>
          </a:xfrm>
          <a:prstGeom prst="rect">
            <a:avLst/>
          </a:prstGeom>
          <a:noFill/>
          <a:ln>
            <a:noFill/>
          </a:ln>
        </p:spPr>
        <p:txBody>
          <a:bodyPr spcFirstLastPara="1" wrap="square" lIns="91425" tIns="91425" rIns="91425" bIns="91425" anchor="t" anchorCtr="0">
            <a:noAutofit/>
          </a:bodyPr>
          <a:lstStyle/>
          <a:p>
            <a:pPr marL="457200" marR="0" lvl="0" indent="0" algn="just" rtl="0">
              <a:lnSpc>
                <a:spcPct val="100000"/>
              </a:lnSpc>
              <a:spcBef>
                <a:spcPts val="0"/>
              </a:spcBef>
              <a:spcAft>
                <a:spcPts val="0"/>
              </a:spcAft>
              <a:buNone/>
            </a:pPr>
            <a:endParaRPr sz="1800"/>
          </a:p>
          <a:p>
            <a:pPr marL="0" lvl="0" indent="0" algn="just" rtl="0">
              <a:spcBef>
                <a:spcPts val="0"/>
              </a:spcBef>
              <a:spcAft>
                <a:spcPts val="0"/>
              </a:spcAft>
              <a:buClr>
                <a:schemeClr val="dk1"/>
              </a:buClr>
              <a:buSzPts val="1100"/>
              <a:buFont typeface="Arial"/>
              <a:buNone/>
            </a:pPr>
            <a:endParaRPr sz="1800">
              <a:solidFill>
                <a:schemeClr val="dk1"/>
              </a:solidFill>
            </a:endParaRPr>
          </a:p>
          <a:p>
            <a:pPr marL="457200" marR="0" lvl="0" indent="0" algn="just" rtl="0">
              <a:lnSpc>
                <a:spcPct val="100000"/>
              </a:lnSpc>
              <a:spcBef>
                <a:spcPts val="0"/>
              </a:spcBef>
              <a:spcAft>
                <a:spcPts val="0"/>
              </a:spcAft>
              <a:buNone/>
            </a:pPr>
            <a:endParaRPr sz="1800"/>
          </a:p>
        </p:txBody>
      </p:sp>
      <p:sp>
        <p:nvSpPr>
          <p:cNvPr id="16" name="15 - TextBox"/>
          <p:cNvSpPr txBox="1"/>
          <p:nvPr/>
        </p:nvSpPr>
        <p:spPr>
          <a:xfrm>
            <a:off x="152400" y="1110343"/>
            <a:ext cx="8839200" cy="5632311"/>
          </a:xfrm>
          <a:prstGeom prst="rect">
            <a:avLst/>
          </a:prstGeom>
          <a:solidFill>
            <a:schemeClr val="accent6">
              <a:lumMod val="40000"/>
              <a:lumOff val="60000"/>
            </a:schemeClr>
          </a:solidFill>
        </p:spPr>
        <p:txBody>
          <a:bodyPr wrap="square" rtlCol="0">
            <a:spAutoFit/>
          </a:bodyPr>
          <a:lstStyle/>
          <a:p>
            <a:pPr algn="just"/>
            <a:r>
              <a:rPr lang="el-GR" sz="2000" b="1" dirty="0" smtClean="0"/>
              <a:t>Θεματική ενότητα 2</a:t>
            </a:r>
            <a:r>
              <a:rPr lang="en-US" sz="2000" b="1" dirty="0" smtClean="0"/>
              <a:t>: </a:t>
            </a:r>
          </a:p>
          <a:p>
            <a:pPr algn="just"/>
            <a:r>
              <a:rPr lang="en-US" sz="2000" b="1" dirty="0" smtClean="0"/>
              <a:t>H </a:t>
            </a:r>
            <a:r>
              <a:rPr lang="el-GR" sz="2000" b="1" dirty="0" smtClean="0"/>
              <a:t>αντίληψη για τη Νότια Ευρώπη με επίκεντρο την Ελλάδα, την Ισπανία και την Πορτογαλία </a:t>
            </a:r>
          </a:p>
          <a:p>
            <a:pPr algn="just"/>
            <a:endParaRPr lang="el-GR" sz="2000" b="1" dirty="0" smtClean="0"/>
          </a:p>
          <a:p>
            <a:pPr algn="just"/>
            <a:r>
              <a:rPr lang="el-GR" sz="2000" b="1" dirty="0" smtClean="0"/>
              <a:t>Το στερεότυπο</a:t>
            </a:r>
            <a:r>
              <a:rPr lang="en-US" sz="2000" b="1" dirty="0" smtClean="0"/>
              <a:t>…</a:t>
            </a:r>
          </a:p>
          <a:p>
            <a:pPr algn="just"/>
            <a:endParaRPr lang="en-US" sz="2000" b="1" dirty="0" smtClean="0"/>
          </a:p>
          <a:p>
            <a:pPr algn="just">
              <a:buFontTx/>
              <a:buChar char="-"/>
            </a:pPr>
            <a:r>
              <a:rPr lang="el-GR" sz="2000" b="1" dirty="0" smtClean="0"/>
              <a:t>Είναι χώρες που βρίσκονται μακριά από τα κέντρα των αποφάσεων στην Ε.Ε. (περιφέρεια πολιτική και οικονομική) </a:t>
            </a:r>
          </a:p>
          <a:p>
            <a:pPr algn="just">
              <a:buFontTx/>
              <a:buChar char="-"/>
            </a:pPr>
            <a:endParaRPr lang="el-GR" sz="2000" b="1" dirty="0" smtClean="0"/>
          </a:p>
          <a:p>
            <a:pPr algn="just">
              <a:buFontTx/>
              <a:buChar char="-"/>
            </a:pPr>
            <a:r>
              <a:rPr lang="el-GR" sz="2000" b="1" dirty="0" smtClean="0"/>
              <a:t>Εισήλθαν στην Ε.Ε. με κριτήρια περισσότερο πολιτικά (με στόχο την σταθεροποίηση μετά από μεγάλες περιόδους ανελευθερίας και δικτατοριών) και όχι οικονομικά…</a:t>
            </a:r>
          </a:p>
          <a:p>
            <a:pPr algn="just">
              <a:buFontTx/>
              <a:buChar char="-"/>
            </a:pPr>
            <a:endParaRPr lang="el-GR" sz="2000" b="1" dirty="0" smtClean="0"/>
          </a:p>
          <a:p>
            <a:pPr algn="just">
              <a:buFontTx/>
              <a:buChar char="-"/>
            </a:pPr>
            <a:r>
              <a:rPr lang="el-GR" sz="2000" b="1" u="sng" dirty="0" smtClean="0"/>
              <a:t>Στο φαντασιακό της υπόλοιπης Ευρώπης, ‘Νότος’ σημαίνει</a:t>
            </a:r>
            <a:r>
              <a:rPr lang="en-US" sz="2000" b="1" u="sng" dirty="0" smtClean="0"/>
              <a:t>: </a:t>
            </a:r>
            <a:r>
              <a:rPr lang="el-GR" sz="2000" b="1" u="sng" dirty="0" smtClean="0"/>
              <a:t>μεσογειακό κλίμα, διακοπές και ήλιος αλλά και οικονομική υστέρησησ, δυσκολία τήρησης προϋπολογισμού, αναποτελεσματική δημόσια διοίκηση, χρέος, κυριαρχία θεσμού οικογένειας και πολιτική αστάθεια</a:t>
            </a:r>
            <a:r>
              <a:rPr lang="el-GR" sz="2000" b="1"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2" name="Google Shape;338;gf36f7a35bd_0_140"/>
          <p:cNvGrpSpPr/>
          <p:nvPr/>
        </p:nvGrpSpPr>
        <p:grpSpPr>
          <a:xfrm>
            <a:off x="0" y="0"/>
            <a:ext cx="8985250" cy="476250"/>
            <a:chOff x="0" y="0"/>
            <a:chExt cx="5660" cy="300"/>
          </a:xfrm>
        </p:grpSpPr>
        <p:sp>
          <p:nvSpPr>
            <p:cNvPr id="339" name="Google Shape;339;gf36f7a35bd_0_140"/>
            <p:cNvSpPr/>
            <p:nvPr/>
          </p:nvSpPr>
          <p:spPr>
            <a:xfrm>
              <a:off x="0" y="0"/>
              <a:ext cx="0" cy="300"/>
            </a:xfrm>
            <a:prstGeom prst="rect">
              <a:avLst/>
            </a:prstGeom>
            <a:gradFill>
              <a:gsLst>
                <a:gs pos="0">
                  <a:srgbClr val="FFFFFF"/>
                </a:gs>
                <a:gs pos="100000">
                  <a:srgbClr val="8EC000"/>
                </a:gs>
              </a:gsLst>
              <a:lin ang="10800025"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f36f7a35bd_0_140"/>
            <p:cNvSpPr/>
            <p:nvPr/>
          </p:nvSpPr>
          <p:spPr>
            <a:xfrm>
              <a:off x="260" y="85"/>
              <a:ext cx="5400" cy="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1" name="Google Shape;341;gf36f7a35bd_0_14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f36f7a35bd_0_14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gf36f7a35bd_0_14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gf36f7a35bd_0_14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gf36f7a35bd_0_14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gf36f7a35bd_0_14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gf36f7a35bd_0_14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8" name="Google Shape;348;gf36f7a35bd_0_140"/>
          <p:cNvSpPr/>
          <p:nvPr/>
        </p:nvSpPr>
        <p:spPr>
          <a:xfrm>
            <a:off x="755650" y="381000"/>
            <a:ext cx="7416900" cy="671400"/>
          </a:xfrm>
          <a:prstGeom prst="rect">
            <a:avLst/>
          </a:prstGeom>
          <a:solidFill>
            <a:srgbClr val="B2B2FF"/>
          </a:solidFill>
          <a:ln w="9525" cap="sq" cmpd="sng">
            <a:solidFill>
              <a:srgbClr val="000000"/>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800"/>
              <a:buFont typeface="Arial"/>
              <a:buNone/>
            </a:pPr>
            <a:endParaRPr sz="1800" b="1" i="0" u="none" strike="noStrike" cap="none">
              <a:solidFill>
                <a:srgbClr val="000000"/>
              </a:solidFill>
              <a:latin typeface="Book Antiqua"/>
              <a:ea typeface="Book Antiqua"/>
              <a:cs typeface="Book Antiqua"/>
              <a:sym typeface="Book Antiqua"/>
            </a:endParaRPr>
          </a:p>
          <a:p>
            <a:pPr lvl="0" algn="ctr">
              <a:buClr>
                <a:schemeClr val="dk1"/>
              </a:buClr>
              <a:buSzPts val="3200"/>
            </a:pPr>
            <a:r>
              <a:rPr lang="en-US" sz="1800" b="1" dirty="0" smtClean="0">
                <a:solidFill>
                  <a:schemeClr val="dk1"/>
                </a:solidFill>
                <a:latin typeface="Book Antiqua"/>
                <a:ea typeface="Book Antiqua"/>
                <a:cs typeface="Book Antiqua"/>
                <a:sym typeface="Book Antiqua"/>
              </a:rPr>
              <a:t>8</a:t>
            </a:r>
            <a:r>
              <a:rPr lang="el-GR" sz="1800" b="1" dirty="0" smtClean="0">
                <a:solidFill>
                  <a:schemeClr val="dk1"/>
                </a:solidFill>
                <a:latin typeface="Book Antiqua"/>
                <a:ea typeface="Book Antiqua"/>
                <a:cs typeface="Book Antiqua"/>
                <a:sym typeface="Book Antiqua"/>
              </a:rPr>
              <a:t>ο μάθημα Ευρωπαϊκά Πολιτικά Συστήματα</a:t>
            </a:r>
            <a:endParaRPr lang="el-GR" sz="1800" dirty="0" smtClean="0">
              <a:solidFill>
                <a:schemeClr val="dk1"/>
              </a:solidFill>
            </a:endParaRPr>
          </a:p>
          <a:p>
            <a:pPr marL="0" marR="0" lvl="0" indent="0" algn="ctr" rtl="0">
              <a:lnSpc>
                <a:spcPct val="100000"/>
              </a:lnSpc>
              <a:spcBef>
                <a:spcPts val="0"/>
              </a:spcBef>
              <a:spcAft>
                <a:spcPts val="0"/>
              </a:spcAft>
              <a:buClr>
                <a:srgbClr val="000000"/>
              </a:buClr>
              <a:buSzPts val="2000"/>
              <a:buFont typeface="Times New Roman"/>
              <a:buNone/>
            </a:pPr>
            <a:endParaRPr sz="2000" b="1" i="0" u="none" strike="noStrike" cap="none">
              <a:solidFill>
                <a:srgbClr val="000000"/>
              </a:solidFill>
              <a:latin typeface="Arial"/>
              <a:ea typeface="Arial"/>
              <a:cs typeface="Arial"/>
              <a:sym typeface="Arial"/>
            </a:endParaRPr>
          </a:p>
        </p:txBody>
      </p:sp>
      <p:sp>
        <p:nvSpPr>
          <p:cNvPr id="349" name="Google Shape;349;gf36f7a35bd_0_140"/>
          <p:cNvSpPr txBox="1"/>
          <p:nvPr/>
        </p:nvSpPr>
        <p:spPr>
          <a:xfrm>
            <a:off x="809903" y="1166525"/>
            <a:ext cx="7627500" cy="5298600"/>
          </a:xfrm>
          <a:prstGeom prst="rect">
            <a:avLst/>
          </a:prstGeom>
          <a:noFill/>
          <a:ln>
            <a:noFill/>
          </a:ln>
        </p:spPr>
        <p:txBody>
          <a:bodyPr spcFirstLastPara="1" wrap="square" lIns="91425" tIns="91425" rIns="91425" bIns="91425" anchor="t" anchorCtr="0">
            <a:noAutofit/>
          </a:bodyPr>
          <a:lstStyle/>
          <a:p>
            <a:pPr marL="457200" marR="0" lvl="0" indent="0" algn="just" rtl="0">
              <a:lnSpc>
                <a:spcPct val="100000"/>
              </a:lnSpc>
              <a:spcBef>
                <a:spcPts val="0"/>
              </a:spcBef>
              <a:spcAft>
                <a:spcPts val="0"/>
              </a:spcAft>
              <a:buNone/>
            </a:pPr>
            <a:endParaRPr sz="1800"/>
          </a:p>
          <a:p>
            <a:pPr marL="0" lvl="0" indent="0" algn="just" rtl="0">
              <a:spcBef>
                <a:spcPts val="0"/>
              </a:spcBef>
              <a:spcAft>
                <a:spcPts val="0"/>
              </a:spcAft>
              <a:buClr>
                <a:schemeClr val="dk1"/>
              </a:buClr>
              <a:buSzPts val="1100"/>
              <a:buFont typeface="Arial"/>
              <a:buNone/>
            </a:pPr>
            <a:endParaRPr sz="1800">
              <a:solidFill>
                <a:schemeClr val="dk1"/>
              </a:solidFill>
            </a:endParaRPr>
          </a:p>
          <a:p>
            <a:pPr marL="457200" marR="0" lvl="0" indent="0" algn="just" rtl="0">
              <a:lnSpc>
                <a:spcPct val="100000"/>
              </a:lnSpc>
              <a:spcBef>
                <a:spcPts val="0"/>
              </a:spcBef>
              <a:spcAft>
                <a:spcPts val="0"/>
              </a:spcAft>
              <a:buNone/>
            </a:pPr>
            <a:endParaRPr sz="1800"/>
          </a:p>
        </p:txBody>
      </p:sp>
      <p:sp>
        <p:nvSpPr>
          <p:cNvPr id="16" name="15 - TextBox"/>
          <p:cNvSpPr txBox="1"/>
          <p:nvPr/>
        </p:nvSpPr>
        <p:spPr>
          <a:xfrm>
            <a:off x="152400" y="1110343"/>
            <a:ext cx="8839200" cy="5632311"/>
          </a:xfrm>
          <a:prstGeom prst="rect">
            <a:avLst/>
          </a:prstGeom>
          <a:solidFill>
            <a:schemeClr val="accent6">
              <a:lumMod val="40000"/>
              <a:lumOff val="60000"/>
            </a:schemeClr>
          </a:solidFill>
        </p:spPr>
        <p:txBody>
          <a:bodyPr wrap="square" rtlCol="0">
            <a:spAutoFit/>
          </a:bodyPr>
          <a:lstStyle/>
          <a:p>
            <a:pPr algn="just"/>
            <a:r>
              <a:rPr lang="el-GR" sz="2000" b="1" dirty="0" smtClean="0"/>
              <a:t>Θεματική ενότητα 2</a:t>
            </a:r>
            <a:r>
              <a:rPr lang="en-US" sz="2000" b="1" dirty="0" smtClean="0"/>
              <a:t>: </a:t>
            </a:r>
          </a:p>
          <a:p>
            <a:pPr algn="just"/>
            <a:r>
              <a:rPr lang="en-US" sz="2000" b="1" dirty="0" smtClean="0"/>
              <a:t>H </a:t>
            </a:r>
            <a:r>
              <a:rPr lang="el-GR" sz="2000" b="1" dirty="0" smtClean="0"/>
              <a:t>αντίληψη για τη Νότια Ευρώπη με επίκεντρο την Ελλάδα, την Ισπανία και την Πορτογαλία</a:t>
            </a:r>
          </a:p>
          <a:p>
            <a:pPr algn="just"/>
            <a:endParaRPr lang="el-GR" sz="2000" b="1" dirty="0" smtClean="0"/>
          </a:p>
          <a:p>
            <a:pPr algn="just"/>
            <a:r>
              <a:rPr lang="el-GR" sz="2000" b="1" dirty="0" smtClean="0"/>
              <a:t>Το επίπεδο της οικονομίας</a:t>
            </a:r>
            <a:r>
              <a:rPr lang="en-US" sz="2000" b="1" dirty="0" smtClean="0"/>
              <a:t>: </a:t>
            </a:r>
          </a:p>
          <a:p>
            <a:pPr algn="just"/>
            <a:endParaRPr lang="en-US" sz="2000" b="1" dirty="0" smtClean="0"/>
          </a:p>
          <a:p>
            <a:pPr algn="just">
              <a:buFontTx/>
              <a:buChar char="-"/>
            </a:pPr>
            <a:r>
              <a:rPr lang="el-GR" sz="2000" b="1" dirty="0" smtClean="0"/>
              <a:t>Οι τρεις χώρες χαρακτηρίζονται ως χώρες της ημιπεριφέρειας (θεωρία </a:t>
            </a:r>
            <a:r>
              <a:rPr lang="el-GR" sz="2000" b="1" dirty="0" err="1" smtClean="0"/>
              <a:t>Βαλερστάιν</a:t>
            </a:r>
            <a:r>
              <a:rPr lang="el-GR" sz="2000" b="1" dirty="0" smtClean="0"/>
              <a:t>, ‘’κέντρο’’, ‘’ημιπεριφέρεια’’, ‘’περιφέρεια’’). Τα χαρακτηριστικά τους είναι μια ύστερη εκβιομηχάνιση, μια έμφαση στον πρωτογενή τομέα, μια αγορά εργασίας όχι τόσο απελευθερωμένη, το φθηνό εργατικό δυναμικό και ένα ισχυρό κράτος. </a:t>
            </a:r>
          </a:p>
          <a:p>
            <a:pPr algn="just">
              <a:buFontTx/>
              <a:buChar char="-"/>
            </a:pPr>
            <a:endParaRPr lang="el-GR" sz="2000" b="1" dirty="0" smtClean="0"/>
          </a:p>
          <a:p>
            <a:pPr algn="just"/>
            <a:r>
              <a:rPr lang="el-GR" sz="2000" b="1" dirty="0" smtClean="0"/>
              <a:t>Το επίπεδο της κοινωνίας</a:t>
            </a:r>
            <a:r>
              <a:rPr lang="en-US" sz="2000" b="1" dirty="0" smtClean="0"/>
              <a:t>: </a:t>
            </a:r>
          </a:p>
          <a:p>
            <a:pPr algn="just"/>
            <a:endParaRPr lang="en-US" sz="2000" b="1" dirty="0" smtClean="0"/>
          </a:p>
          <a:p>
            <a:pPr algn="just"/>
            <a:r>
              <a:rPr lang="en-US" sz="2000" b="1" dirty="0" smtClean="0"/>
              <a:t>- </a:t>
            </a:r>
            <a:r>
              <a:rPr lang="el-GR" sz="2000" b="1" dirty="0" smtClean="0"/>
              <a:t>Υπάρχει η τάση για δυναμική διεκδίκηση για δικαιώματα και παροχές, μεγάλη έμφαση στο θεσμό της οικογένειας. Είναι επίσης παραδοσιακά χώρες αποστολής μετανάστευσης. </a:t>
            </a:r>
          </a:p>
          <a:p>
            <a:pPr algn="just"/>
            <a:endParaRPr lang="el-GR" sz="20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2" name="Google Shape;338;gf36f7a35bd_0_140"/>
          <p:cNvGrpSpPr/>
          <p:nvPr/>
        </p:nvGrpSpPr>
        <p:grpSpPr>
          <a:xfrm>
            <a:off x="0" y="0"/>
            <a:ext cx="8985250" cy="476250"/>
            <a:chOff x="0" y="0"/>
            <a:chExt cx="5660" cy="300"/>
          </a:xfrm>
        </p:grpSpPr>
        <p:sp>
          <p:nvSpPr>
            <p:cNvPr id="339" name="Google Shape;339;gf36f7a35bd_0_140"/>
            <p:cNvSpPr/>
            <p:nvPr/>
          </p:nvSpPr>
          <p:spPr>
            <a:xfrm>
              <a:off x="0" y="0"/>
              <a:ext cx="0" cy="300"/>
            </a:xfrm>
            <a:prstGeom prst="rect">
              <a:avLst/>
            </a:prstGeom>
            <a:gradFill>
              <a:gsLst>
                <a:gs pos="0">
                  <a:srgbClr val="FFFFFF"/>
                </a:gs>
                <a:gs pos="100000">
                  <a:srgbClr val="8EC000"/>
                </a:gs>
              </a:gsLst>
              <a:lin ang="10800025"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f36f7a35bd_0_140"/>
            <p:cNvSpPr/>
            <p:nvPr/>
          </p:nvSpPr>
          <p:spPr>
            <a:xfrm>
              <a:off x="260" y="85"/>
              <a:ext cx="5400" cy="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1" name="Google Shape;341;gf36f7a35bd_0_14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f36f7a35bd_0_14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gf36f7a35bd_0_14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gf36f7a35bd_0_14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gf36f7a35bd_0_14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gf36f7a35bd_0_14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gf36f7a35bd_0_14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8" name="Google Shape;348;gf36f7a35bd_0_140"/>
          <p:cNvSpPr/>
          <p:nvPr/>
        </p:nvSpPr>
        <p:spPr>
          <a:xfrm>
            <a:off x="755650" y="381000"/>
            <a:ext cx="7416900" cy="671400"/>
          </a:xfrm>
          <a:prstGeom prst="rect">
            <a:avLst/>
          </a:prstGeom>
          <a:solidFill>
            <a:srgbClr val="B2B2FF"/>
          </a:solidFill>
          <a:ln w="9525" cap="sq" cmpd="sng">
            <a:solidFill>
              <a:srgbClr val="000000"/>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800"/>
              <a:buFont typeface="Arial"/>
              <a:buNone/>
            </a:pPr>
            <a:endParaRPr sz="1800" b="1" i="0" u="none" strike="noStrike" cap="none">
              <a:solidFill>
                <a:srgbClr val="000000"/>
              </a:solidFill>
              <a:latin typeface="Book Antiqua"/>
              <a:ea typeface="Book Antiqua"/>
              <a:cs typeface="Book Antiqua"/>
              <a:sym typeface="Book Antiqua"/>
            </a:endParaRPr>
          </a:p>
          <a:p>
            <a:pPr lvl="0" algn="ctr">
              <a:buClr>
                <a:schemeClr val="dk1"/>
              </a:buClr>
              <a:buSzPts val="3200"/>
            </a:pPr>
            <a:r>
              <a:rPr lang="en-US" sz="1800" b="1" dirty="0" smtClean="0">
                <a:solidFill>
                  <a:schemeClr val="dk1"/>
                </a:solidFill>
                <a:latin typeface="Book Antiqua"/>
                <a:ea typeface="Book Antiqua"/>
                <a:cs typeface="Book Antiqua"/>
                <a:sym typeface="Book Antiqua"/>
              </a:rPr>
              <a:t>8</a:t>
            </a:r>
            <a:r>
              <a:rPr lang="el-GR" sz="1800" b="1" dirty="0" smtClean="0">
                <a:solidFill>
                  <a:schemeClr val="dk1"/>
                </a:solidFill>
                <a:latin typeface="Book Antiqua"/>
                <a:ea typeface="Book Antiqua"/>
                <a:cs typeface="Book Antiqua"/>
                <a:sym typeface="Book Antiqua"/>
              </a:rPr>
              <a:t>ο μάθημα Ευρωπαϊκά Πολιτικά Συστήματα</a:t>
            </a:r>
            <a:endParaRPr lang="el-GR" sz="1800" dirty="0" smtClean="0">
              <a:solidFill>
                <a:schemeClr val="dk1"/>
              </a:solidFill>
            </a:endParaRPr>
          </a:p>
          <a:p>
            <a:pPr marL="0" marR="0" lvl="0" indent="0" algn="ctr" rtl="0">
              <a:lnSpc>
                <a:spcPct val="100000"/>
              </a:lnSpc>
              <a:spcBef>
                <a:spcPts val="0"/>
              </a:spcBef>
              <a:spcAft>
                <a:spcPts val="0"/>
              </a:spcAft>
              <a:buClr>
                <a:srgbClr val="000000"/>
              </a:buClr>
              <a:buSzPts val="2000"/>
              <a:buFont typeface="Times New Roman"/>
              <a:buNone/>
            </a:pPr>
            <a:endParaRPr sz="2000" b="1" i="0" u="none" strike="noStrike" cap="none">
              <a:solidFill>
                <a:srgbClr val="000000"/>
              </a:solidFill>
              <a:latin typeface="Arial"/>
              <a:ea typeface="Arial"/>
              <a:cs typeface="Arial"/>
              <a:sym typeface="Arial"/>
            </a:endParaRPr>
          </a:p>
        </p:txBody>
      </p:sp>
      <p:sp>
        <p:nvSpPr>
          <p:cNvPr id="349" name="Google Shape;349;gf36f7a35bd_0_140"/>
          <p:cNvSpPr txBox="1"/>
          <p:nvPr/>
        </p:nvSpPr>
        <p:spPr>
          <a:xfrm>
            <a:off x="809903" y="1166525"/>
            <a:ext cx="7627500" cy="5298600"/>
          </a:xfrm>
          <a:prstGeom prst="rect">
            <a:avLst/>
          </a:prstGeom>
          <a:noFill/>
          <a:ln>
            <a:noFill/>
          </a:ln>
        </p:spPr>
        <p:txBody>
          <a:bodyPr spcFirstLastPara="1" wrap="square" lIns="91425" tIns="91425" rIns="91425" bIns="91425" anchor="t" anchorCtr="0">
            <a:noAutofit/>
          </a:bodyPr>
          <a:lstStyle/>
          <a:p>
            <a:pPr marL="457200" marR="0" lvl="0" indent="0" algn="just" rtl="0">
              <a:lnSpc>
                <a:spcPct val="100000"/>
              </a:lnSpc>
              <a:spcBef>
                <a:spcPts val="0"/>
              </a:spcBef>
              <a:spcAft>
                <a:spcPts val="0"/>
              </a:spcAft>
              <a:buNone/>
            </a:pPr>
            <a:endParaRPr sz="1800"/>
          </a:p>
          <a:p>
            <a:pPr marL="0" lvl="0" indent="0" algn="just" rtl="0">
              <a:spcBef>
                <a:spcPts val="0"/>
              </a:spcBef>
              <a:spcAft>
                <a:spcPts val="0"/>
              </a:spcAft>
              <a:buClr>
                <a:schemeClr val="dk1"/>
              </a:buClr>
              <a:buSzPts val="1100"/>
              <a:buFont typeface="Arial"/>
              <a:buNone/>
            </a:pPr>
            <a:endParaRPr sz="1800">
              <a:solidFill>
                <a:schemeClr val="dk1"/>
              </a:solidFill>
            </a:endParaRPr>
          </a:p>
          <a:p>
            <a:pPr marL="457200" marR="0" lvl="0" indent="0" algn="just" rtl="0">
              <a:lnSpc>
                <a:spcPct val="100000"/>
              </a:lnSpc>
              <a:spcBef>
                <a:spcPts val="0"/>
              </a:spcBef>
              <a:spcAft>
                <a:spcPts val="0"/>
              </a:spcAft>
              <a:buNone/>
            </a:pPr>
            <a:endParaRPr sz="1800"/>
          </a:p>
        </p:txBody>
      </p:sp>
      <p:sp>
        <p:nvSpPr>
          <p:cNvPr id="16" name="15 - TextBox"/>
          <p:cNvSpPr txBox="1"/>
          <p:nvPr/>
        </p:nvSpPr>
        <p:spPr>
          <a:xfrm>
            <a:off x="152400" y="1110343"/>
            <a:ext cx="8839200" cy="5940088"/>
          </a:xfrm>
          <a:prstGeom prst="rect">
            <a:avLst/>
          </a:prstGeom>
          <a:solidFill>
            <a:schemeClr val="accent6">
              <a:lumMod val="40000"/>
              <a:lumOff val="60000"/>
            </a:schemeClr>
          </a:solidFill>
        </p:spPr>
        <p:txBody>
          <a:bodyPr wrap="square" rtlCol="0">
            <a:spAutoFit/>
          </a:bodyPr>
          <a:lstStyle/>
          <a:p>
            <a:pPr algn="just"/>
            <a:r>
              <a:rPr lang="el-GR" sz="2000" b="1" dirty="0" smtClean="0"/>
              <a:t>Θεματική ενότητα 2</a:t>
            </a:r>
            <a:r>
              <a:rPr lang="en-US" sz="2000" b="1" dirty="0" smtClean="0"/>
              <a:t>: </a:t>
            </a:r>
          </a:p>
          <a:p>
            <a:pPr algn="just"/>
            <a:r>
              <a:rPr lang="en-US" sz="2000" b="1" dirty="0" smtClean="0"/>
              <a:t>H </a:t>
            </a:r>
            <a:r>
              <a:rPr lang="el-GR" sz="2000" b="1" dirty="0" smtClean="0"/>
              <a:t>αντίληψη για τη Νότια Ευρώπη με επίκεντρο την Ελλάδα, την Ισπανία και την Πορτογαλία</a:t>
            </a:r>
          </a:p>
          <a:p>
            <a:pPr algn="just"/>
            <a:endParaRPr lang="el-GR" sz="2000" b="1" dirty="0" smtClean="0"/>
          </a:p>
          <a:p>
            <a:pPr algn="just"/>
            <a:r>
              <a:rPr lang="el-GR" sz="2000" b="1" dirty="0" smtClean="0"/>
              <a:t>Το επίπεδο της ιστορίας και της πολιτικής </a:t>
            </a:r>
          </a:p>
          <a:p>
            <a:pPr algn="just"/>
            <a:endParaRPr lang="el-GR" sz="2000" b="1" dirty="0" smtClean="0"/>
          </a:p>
          <a:p>
            <a:pPr algn="just">
              <a:buFontTx/>
              <a:buChar char="-"/>
            </a:pPr>
            <a:r>
              <a:rPr lang="el-GR" sz="2000" b="1" dirty="0" smtClean="0"/>
              <a:t>Είναι τρεις χώρες με ασταθή και εύθραυστη οικοδόμηση του κράτους με μια διαδοχή διαφορετικών συστημάτων μέχρι την επικράτηση της δημοκρατίας</a:t>
            </a:r>
            <a:r>
              <a:rPr lang="en-US" sz="2000" b="1" dirty="0" smtClean="0"/>
              <a:t>: </a:t>
            </a:r>
            <a:r>
              <a:rPr lang="el-GR" sz="2000" b="1" dirty="0" smtClean="0"/>
              <a:t>στρατιωτικά καθεστώτα, αποκατάσταση μοναρχίας (Ελλάδα), εμφύλιοι και μεγάλες περίοδοι πολιτικής καταπίεσης. </a:t>
            </a:r>
          </a:p>
          <a:p>
            <a:pPr algn="just">
              <a:buFontTx/>
              <a:buChar char="-"/>
            </a:pPr>
            <a:endParaRPr lang="el-GR" sz="2000" b="1" dirty="0" smtClean="0"/>
          </a:p>
          <a:p>
            <a:pPr algn="just">
              <a:buFontTx/>
              <a:buChar char="-"/>
            </a:pPr>
            <a:r>
              <a:rPr lang="el-GR" sz="2000" b="1" dirty="0" smtClean="0">
                <a:solidFill>
                  <a:schemeClr val="accent1">
                    <a:lumMod val="50000"/>
                  </a:schemeClr>
                </a:solidFill>
              </a:rPr>
              <a:t>Στην ουσία, ο εκδημοκρατισμός στις τρεις χώρες από τη δεκαετία του 1970 και μετά είναι το τρίτο κύμα εκδημοκρατισμού στην Ευρώπη (Α- 1828-1926, Β- 1943- 1962)</a:t>
            </a:r>
          </a:p>
          <a:p>
            <a:pPr algn="just">
              <a:buFontTx/>
              <a:buChar char="-"/>
            </a:pPr>
            <a:endParaRPr lang="el-GR" sz="2000" b="1" dirty="0" smtClean="0"/>
          </a:p>
          <a:p>
            <a:pPr algn="just">
              <a:buFontTx/>
              <a:buChar char="-"/>
            </a:pPr>
            <a:r>
              <a:rPr lang="el-GR" sz="2000" b="1" dirty="0" smtClean="0"/>
              <a:t> Η ενσωμάτωση των τριών χωρών στην Ε.Ε. και οι σημαντικές τους επιτυχίες μέχρι τη δεκαετία του 2000 ερμηνεύτηκε ως απόδειξη της σύγκλισής τους με άλλες περιοχές της Ευρώπης (Δυτική και Βόρεια). Αυτή η ανάλυση άλλαξε τη δεκαετία της οικονομικής κρίσης (2010).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2" name="Google Shape;338;gf36f7a35bd_0_140"/>
          <p:cNvGrpSpPr/>
          <p:nvPr/>
        </p:nvGrpSpPr>
        <p:grpSpPr>
          <a:xfrm>
            <a:off x="0" y="0"/>
            <a:ext cx="8985250" cy="476250"/>
            <a:chOff x="0" y="0"/>
            <a:chExt cx="5660" cy="300"/>
          </a:xfrm>
        </p:grpSpPr>
        <p:sp>
          <p:nvSpPr>
            <p:cNvPr id="339" name="Google Shape;339;gf36f7a35bd_0_140"/>
            <p:cNvSpPr/>
            <p:nvPr/>
          </p:nvSpPr>
          <p:spPr>
            <a:xfrm>
              <a:off x="0" y="0"/>
              <a:ext cx="0" cy="300"/>
            </a:xfrm>
            <a:prstGeom prst="rect">
              <a:avLst/>
            </a:prstGeom>
            <a:gradFill>
              <a:gsLst>
                <a:gs pos="0">
                  <a:srgbClr val="FFFFFF"/>
                </a:gs>
                <a:gs pos="100000">
                  <a:srgbClr val="8EC000"/>
                </a:gs>
              </a:gsLst>
              <a:lin ang="10800025"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f36f7a35bd_0_140"/>
            <p:cNvSpPr/>
            <p:nvPr/>
          </p:nvSpPr>
          <p:spPr>
            <a:xfrm>
              <a:off x="260" y="85"/>
              <a:ext cx="5400" cy="0"/>
            </a:xfrm>
            <a:prstGeom prst="rect">
              <a:avLst/>
            </a:prstGeom>
            <a:solidFill>
              <a:srgbClr val="DDDDDD">
                <a:alpha val="7412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1" name="Google Shape;341;gf36f7a35bd_0_14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f36f7a35bd_0_14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gf36f7a35bd_0_14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gf36f7a35bd_0_14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gf36f7a35bd_0_14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gf36f7a35bd_0_14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gf36f7a35bd_0_14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8" name="Google Shape;348;gf36f7a35bd_0_140"/>
          <p:cNvSpPr/>
          <p:nvPr/>
        </p:nvSpPr>
        <p:spPr>
          <a:xfrm>
            <a:off x="755650" y="381000"/>
            <a:ext cx="7416900" cy="671400"/>
          </a:xfrm>
          <a:prstGeom prst="rect">
            <a:avLst/>
          </a:prstGeom>
          <a:solidFill>
            <a:srgbClr val="B2B2FF"/>
          </a:solidFill>
          <a:ln w="9525" cap="sq" cmpd="sng">
            <a:solidFill>
              <a:srgbClr val="000000"/>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800"/>
              <a:buFont typeface="Arial"/>
              <a:buNone/>
            </a:pPr>
            <a:endParaRPr sz="1800" b="1" i="0" u="none" strike="noStrike" cap="none">
              <a:solidFill>
                <a:srgbClr val="000000"/>
              </a:solidFill>
              <a:latin typeface="Book Antiqua"/>
              <a:ea typeface="Book Antiqua"/>
              <a:cs typeface="Book Antiqua"/>
              <a:sym typeface="Book Antiqua"/>
            </a:endParaRPr>
          </a:p>
          <a:p>
            <a:pPr lvl="0" algn="ctr">
              <a:buClr>
                <a:schemeClr val="dk1"/>
              </a:buClr>
              <a:buSzPts val="3200"/>
            </a:pPr>
            <a:r>
              <a:rPr lang="en-US" sz="1800" b="1" dirty="0" smtClean="0">
                <a:solidFill>
                  <a:schemeClr val="dk1"/>
                </a:solidFill>
                <a:latin typeface="Book Antiqua"/>
                <a:ea typeface="Book Antiqua"/>
                <a:cs typeface="Book Antiqua"/>
                <a:sym typeface="Book Antiqua"/>
              </a:rPr>
              <a:t>8</a:t>
            </a:r>
            <a:r>
              <a:rPr lang="el-GR" sz="1800" b="1" dirty="0" smtClean="0">
                <a:solidFill>
                  <a:schemeClr val="dk1"/>
                </a:solidFill>
                <a:latin typeface="Book Antiqua"/>
                <a:ea typeface="Book Antiqua"/>
                <a:cs typeface="Book Antiqua"/>
                <a:sym typeface="Book Antiqua"/>
              </a:rPr>
              <a:t>ο μάθημα Ευρωπαϊκά Πολιτικά Συστήματα</a:t>
            </a:r>
            <a:endParaRPr lang="el-GR" sz="1800" dirty="0" smtClean="0">
              <a:solidFill>
                <a:schemeClr val="dk1"/>
              </a:solidFill>
            </a:endParaRPr>
          </a:p>
          <a:p>
            <a:pPr marL="0" marR="0" lvl="0" indent="0" algn="ctr" rtl="0">
              <a:lnSpc>
                <a:spcPct val="100000"/>
              </a:lnSpc>
              <a:spcBef>
                <a:spcPts val="0"/>
              </a:spcBef>
              <a:spcAft>
                <a:spcPts val="0"/>
              </a:spcAft>
              <a:buClr>
                <a:srgbClr val="000000"/>
              </a:buClr>
              <a:buSzPts val="2000"/>
              <a:buFont typeface="Times New Roman"/>
              <a:buNone/>
            </a:pPr>
            <a:endParaRPr sz="2000" b="1" i="0" u="none" strike="noStrike" cap="none">
              <a:solidFill>
                <a:srgbClr val="000000"/>
              </a:solidFill>
              <a:latin typeface="Arial"/>
              <a:ea typeface="Arial"/>
              <a:cs typeface="Arial"/>
              <a:sym typeface="Arial"/>
            </a:endParaRPr>
          </a:p>
        </p:txBody>
      </p:sp>
      <p:sp>
        <p:nvSpPr>
          <p:cNvPr id="349" name="Google Shape;349;gf36f7a35bd_0_140"/>
          <p:cNvSpPr txBox="1"/>
          <p:nvPr/>
        </p:nvSpPr>
        <p:spPr>
          <a:xfrm>
            <a:off x="809903" y="1166525"/>
            <a:ext cx="7627500" cy="5298600"/>
          </a:xfrm>
          <a:prstGeom prst="rect">
            <a:avLst/>
          </a:prstGeom>
          <a:noFill/>
          <a:ln>
            <a:noFill/>
          </a:ln>
        </p:spPr>
        <p:txBody>
          <a:bodyPr spcFirstLastPara="1" wrap="square" lIns="91425" tIns="91425" rIns="91425" bIns="91425" anchor="t" anchorCtr="0">
            <a:noAutofit/>
          </a:bodyPr>
          <a:lstStyle/>
          <a:p>
            <a:pPr marL="457200" marR="0" lvl="0" indent="0" algn="just" rtl="0">
              <a:lnSpc>
                <a:spcPct val="100000"/>
              </a:lnSpc>
              <a:spcBef>
                <a:spcPts val="0"/>
              </a:spcBef>
              <a:spcAft>
                <a:spcPts val="0"/>
              </a:spcAft>
              <a:buNone/>
            </a:pPr>
            <a:endParaRPr sz="1800"/>
          </a:p>
          <a:p>
            <a:pPr marL="0" lvl="0" indent="0" algn="just" rtl="0">
              <a:spcBef>
                <a:spcPts val="0"/>
              </a:spcBef>
              <a:spcAft>
                <a:spcPts val="0"/>
              </a:spcAft>
              <a:buClr>
                <a:schemeClr val="dk1"/>
              </a:buClr>
              <a:buSzPts val="1100"/>
              <a:buFont typeface="Arial"/>
              <a:buNone/>
            </a:pPr>
            <a:endParaRPr sz="1800">
              <a:solidFill>
                <a:schemeClr val="dk1"/>
              </a:solidFill>
            </a:endParaRPr>
          </a:p>
          <a:p>
            <a:pPr marL="457200" marR="0" lvl="0" indent="0" algn="just" rtl="0">
              <a:lnSpc>
                <a:spcPct val="100000"/>
              </a:lnSpc>
              <a:spcBef>
                <a:spcPts val="0"/>
              </a:spcBef>
              <a:spcAft>
                <a:spcPts val="0"/>
              </a:spcAft>
              <a:buNone/>
            </a:pPr>
            <a:endParaRPr sz="1800"/>
          </a:p>
        </p:txBody>
      </p:sp>
      <p:sp>
        <p:nvSpPr>
          <p:cNvPr id="16" name="15 - TextBox"/>
          <p:cNvSpPr txBox="1"/>
          <p:nvPr/>
        </p:nvSpPr>
        <p:spPr>
          <a:xfrm>
            <a:off x="152400" y="1110343"/>
            <a:ext cx="8839200" cy="5632311"/>
          </a:xfrm>
          <a:prstGeom prst="rect">
            <a:avLst/>
          </a:prstGeom>
          <a:solidFill>
            <a:schemeClr val="accent6">
              <a:lumMod val="40000"/>
              <a:lumOff val="60000"/>
            </a:schemeClr>
          </a:solidFill>
        </p:spPr>
        <p:txBody>
          <a:bodyPr wrap="square" rtlCol="0">
            <a:spAutoFit/>
          </a:bodyPr>
          <a:lstStyle/>
          <a:p>
            <a:pPr algn="just"/>
            <a:r>
              <a:rPr lang="el-GR" sz="2000" b="1" dirty="0" smtClean="0"/>
              <a:t>Θεματική ενότητα </a:t>
            </a:r>
            <a:r>
              <a:rPr lang="en-US" sz="2000" b="1" dirty="0" smtClean="0"/>
              <a:t>3:</a:t>
            </a:r>
            <a:endParaRPr lang="el-GR" sz="2000" b="1" dirty="0" smtClean="0"/>
          </a:p>
          <a:p>
            <a:pPr algn="just"/>
            <a:endParaRPr lang="el-GR" sz="2000" b="1" dirty="0" smtClean="0"/>
          </a:p>
          <a:p>
            <a:pPr algn="just"/>
            <a:r>
              <a:rPr lang="el-GR" sz="2000" b="1" dirty="0" smtClean="0"/>
              <a:t>Μια κριτική προσέγγιση της ίδιας της έννοιας ‘Νότια Ευρώπη’</a:t>
            </a:r>
          </a:p>
          <a:p>
            <a:pPr algn="just"/>
            <a:r>
              <a:rPr lang="el-GR" sz="2000" b="1" dirty="0" smtClean="0"/>
              <a:t>(</a:t>
            </a:r>
            <a:r>
              <a:rPr lang="en-US" sz="2000" b="1" dirty="0" smtClean="0"/>
              <a:t>Allies, 1996) </a:t>
            </a:r>
          </a:p>
          <a:p>
            <a:pPr algn="just"/>
            <a:endParaRPr lang="en-US" sz="2000" b="1" dirty="0" smtClean="0"/>
          </a:p>
          <a:p>
            <a:pPr algn="just">
              <a:buFontTx/>
              <a:buChar char="-"/>
            </a:pPr>
            <a:r>
              <a:rPr lang="el-GR" sz="2000" b="1" dirty="0" smtClean="0"/>
              <a:t>Έχει αξία να προβληματιστούμε για την πολιτική διάσταση της έννοιας ‘Νότια Ευρώπη’, πέρα δηλαδή από οποιεσδήποτε μικρές ή μεγάλες ομοιότητες και διαφορές μεταξύ χωρών. Το ίδιο αφορά και την έννοια του μοντέλου.</a:t>
            </a:r>
          </a:p>
          <a:p>
            <a:pPr algn="just">
              <a:buFontTx/>
              <a:buChar char="-"/>
            </a:pPr>
            <a:endParaRPr lang="el-GR" sz="2000" b="1" dirty="0" smtClean="0"/>
          </a:p>
          <a:p>
            <a:pPr algn="just">
              <a:buFontTx/>
              <a:buChar char="-"/>
            </a:pPr>
            <a:r>
              <a:rPr lang="el-GR" sz="2000" b="1" dirty="0" smtClean="0"/>
              <a:t>Υπάρχει μια ‘</a:t>
            </a:r>
            <a:r>
              <a:rPr lang="el-GR" sz="2000" b="1" dirty="0" err="1" smtClean="0"/>
              <a:t>γεωπολιτική΄</a:t>
            </a:r>
            <a:r>
              <a:rPr lang="el-GR" sz="2000" b="1" dirty="0" smtClean="0"/>
              <a:t> και οικονομική διάσταση στην ιδέα της ‘Νότιας Ευρώπης’. Αποτελεί μέρος μιας ευρύτερης συζήτησης (Βορράς/ Νότος σε παγκόσμιο επίπεδο)</a:t>
            </a:r>
          </a:p>
          <a:p>
            <a:pPr algn="just">
              <a:buFontTx/>
              <a:buChar char="-"/>
            </a:pPr>
            <a:endParaRPr lang="el-GR" sz="2000" b="1" dirty="0" smtClean="0"/>
          </a:p>
          <a:p>
            <a:pPr algn="just">
              <a:buFontTx/>
              <a:buChar char="-"/>
            </a:pPr>
            <a:r>
              <a:rPr lang="el-GR" sz="2000" b="1" i="1" dirty="0" smtClean="0"/>
              <a:t>Υπήρξε ενδεχομένως ένας τρόπος να εφαρμόσει η Ε.Ε. μια διαφορική προσέγγιση (στα δικά της πλαίσια), κάτι που τη βοήθησε να εξελιχθεί θεσμικά, πολιτικά και οικονομικά και επίσης να σχεδιάσει καλύτερα την πολιτική της σε διεθνές επίπεδο. </a:t>
            </a:r>
            <a:r>
              <a:rPr lang="el-GR" sz="2000" b="1" i="1" dirty="0" smtClean="0"/>
              <a:t>(</a:t>
            </a:r>
            <a:r>
              <a:rPr lang="en-US" sz="2000" b="1" i="1" dirty="0" smtClean="0"/>
              <a:t>regional policy, structural funds)</a:t>
            </a:r>
            <a:endParaRPr lang="el-GR" sz="2000" b="1" i="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2338</TotalTime>
  <Words>2605</Words>
  <PresentationFormat>Προβολή στην οθόνη (4:3)</PresentationFormat>
  <Paragraphs>298</Paragraphs>
  <Slides>23</Slides>
  <Notes>23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23</vt:i4>
      </vt:variant>
    </vt:vector>
  </HeadingPairs>
  <TitlesOfParts>
    <vt:vector size="29" baseType="lpstr">
      <vt:lpstr>Arial</vt:lpstr>
      <vt:lpstr>Book Antiqua</vt:lpstr>
      <vt:lpstr>Times New Roman</vt:lpstr>
      <vt:lpstr>Garamond</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Μια γενική αποτίμηση της λειτουργίας των ευρωπαϊκών πολιτικών συστημάτων</vt:lpstr>
      <vt:lpstr>Μια γενική αποτίμηση της λειτουργίας των ευρωπαϊκών πολιτικών συστημάτων</vt:lpstr>
      <vt:lpstr>Μια γενική αποτίμηση της λειτουργίας των ευρωπαϊκών πολιτικών συστημάτων</vt:lpstr>
      <vt:lpstr>Μια γενική αποτίμηση της λειτουργίας των ευρωπαϊκών πολιτικών συστημάτων</vt:lpstr>
      <vt:lpstr>Μια γενική αποτίμηση της λειτουργίας των ευρωπαϊκών πολιτικών συστημάτων</vt:lpstr>
      <vt:lpstr>Μια γενική αποτίμηση της λειτουργίας των ευρωπαϊκών πολιτικών συστημάτων</vt:lpstr>
      <vt:lpstr>Μια γενική αποτίμηση της λειτουργίας των ευρωπαϊκών πολιτικών συστημάτων</vt:lpstr>
      <vt:lpstr>Μια γενική αποτίμηση της λειτουργίας των ευρωπαϊκών πολιτικών συστημάτων</vt:lpstr>
      <vt:lpstr>Μια γενική αποτίμηση της λειτουργίας των ευρωπαϊκών πολιτικών συστημάτων</vt:lpstr>
      <vt:lpstr>Μια γενική αποτίμηση της λειτουργίας των ευρωπαϊκών πολιτικών συστημάτων</vt:lpstr>
      <vt:lpstr>Μια γενική αποτίμηση της λειτουργίας των ευρωπαϊκών πολιτικών συστημάτων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User</cp:lastModifiedBy>
  <cp:revision>142</cp:revision>
  <dcterms:created xsi:type="dcterms:W3CDTF">1601-01-01T00:00:00Z</dcterms:created>
  <dcterms:modified xsi:type="dcterms:W3CDTF">2025-01-07T12:01:55Z</dcterms:modified>
</cp:coreProperties>
</file>