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60" r:id="rId3"/>
    <p:sldId id="257" r:id="rId4"/>
    <p:sldId id="258" r:id="rId5"/>
    <p:sldId id="259" r:id="rId6"/>
    <p:sldId id="344" r:id="rId7"/>
    <p:sldId id="346" r:id="rId8"/>
    <p:sldId id="348" r:id="rId9"/>
    <p:sldId id="350" r:id="rId10"/>
    <p:sldId id="291" r:id="rId11"/>
    <p:sldId id="351" r:id="rId12"/>
    <p:sldId id="352" r:id="rId13"/>
    <p:sldId id="342" r:id="rId14"/>
    <p:sldId id="300" r:id="rId15"/>
    <p:sldId id="353" r:id="rId16"/>
    <p:sldId id="354" r:id="rId17"/>
    <p:sldId id="35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5897"/>
  </p:normalViewPr>
  <p:slideViewPr>
    <p:cSldViewPr snapToGrid="0">
      <p:cViewPr varScale="1">
        <p:scale>
          <a:sx n="114" d="100"/>
          <a:sy n="11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943530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097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810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9328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3293092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68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02324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3564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9094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338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891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45201543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4F5C64-854D-0C75-1B2D-4BAFFDF8B2BD}"/>
              </a:ext>
            </a:extLst>
          </p:cNvPr>
          <p:cNvSpPr>
            <a:spLocks noGrp="1"/>
          </p:cNvSpPr>
          <p:nvPr>
            <p:ph type="ctrTitle"/>
          </p:nvPr>
        </p:nvSpPr>
        <p:spPr>
          <a:xfrm>
            <a:off x="1561708" y="2091263"/>
            <a:ext cx="9068586" cy="2409485"/>
          </a:xfrm>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endParaRPr lang="el-GR" sz="5400" dirty="0"/>
          </a:p>
        </p:txBody>
      </p:sp>
      <p:sp>
        <p:nvSpPr>
          <p:cNvPr id="3" name="Υπότιτλος 2">
            <a:extLst>
              <a:ext uri="{FF2B5EF4-FFF2-40B4-BE49-F238E27FC236}">
                <a16:creationId xmlns:a16="http://schemas.microsoft.com/office/drawing/2014/main" id="{82725C2B-0829-A1EE-325F-776C326F24B1}"/>
              </a:ext>
            </a:extLst>
          </p:cNvPr>
          <p:cNvSpPr>
            <a:spLocks noGrp="1"/>
          </p:cNvSpPr>
          <p:nvPr>
            <p:ph type="subTitle" idx="1"/>
          </p:nvPr>
        </p:nvSpPr>
        <p:spPr>
          <a:xfrm>
            <a:off x="1562100" y="4381996"/>
            <a:ext cx="9070848" cy="757268"/>
          </a:xfrm>
        </p:spPr>
        <p:txBody>
          <a:bodyPr>
            <a:normAutofit/>
          </a:bodyPr>
          <a:lstStyle/>
          <a:p>
            <a:r>
              <a:rPr lang="el-GR" sz="2000" dirty="0" err="1"/>
              <a:t>Θεοπούλα</a:t>
            </a:r>
            <a:r>
              <a:rPr lang="el-GR" sz="2000" dirty="0"/>
              <a:t> </a:t>
            </a:r>
            <a:r>
              <a:rPr lang="el-GR" sz="2000" dirty="0" err="1"/>
              <a:t>Καρανικολάου</a:t>
            </a:r>
            <a:r>
              <a:rPr lang="el-GR" sz="2000" dirty="0"/>
              <a:t> </a:t>
            </a:r>
          </a:p>
          <a:p>
            <a:r>
              <a:rPr lang="el-GR" sz="2000" dirty="0" err="1"/>
              <a:t>Διδακτόρισσα</a:t>
            </a:r>
            <a:r>
              <a:rPr lang="el-GR" sz="2000" dirty="0"/>
              <a:t> Δ.Π.Θ.</a:t>
            </a:r>
          </a:p>
        </p:txBody>
      </p:sp>
    </p:spTree>
    <p:extLst>
      <p:ext uri="{BB962C8B-B14F-4D97-AF65-F5344CB8AC3E}">
        <p14:creationId xmlns:p14="http://schemas.microsoft.com/office/powerpoint/2010/main" val="3785438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1FB7632-39DF-3B30-AE5C-C484305187EB}"/>
              </a:ext>
            </a:extLst>
          </p:cNvPr>
          <p:cNvSpPr>
            <a:spLocks noGrp="1"/>
          </p:cNvSpPr>
          <p:nvPr>
            <p:ph type="title"/>
          </p:nvPr>
        </p:nvSpPr>
        <p:spPr>
          <a:xfrm>
            <a:off x="1066800" y="642594"/>
            <a:ext cx="10058400" cy="751308"/>
          </a:xfrm>
        </p:spPr>
        <p:txBody>
          <a:bodyPr>
            <a:normAutofit/>
          </a:bodyPr>
          <a:lstStyle/>
          <a:p>
            <a:pPr algn="ctr"/>
            <a:r>
              <a:rPr lang="el-GR" altLang="el-GR" sz="3600" dirty="0">
                <a:latin typeface="Times New Roman" panose="02020603050405020304" pitchFamily="18" charset="0"/>
                <a:cs typeface="Times New Roman" panose="02020603050405020304" pitchFamily="18" charset="0"/>
              </a:rPr>
              <a:t>«Τα τρία μικρά </a:t>
            </a:r>
            <a:r>
              <a:rPr lang="el-GR" altLang="el-GR" sz="3600" dirty="0" err="1">
                <a:latin typeface="Times New Roman" panose="02020603050405020304" pitchFamily="18" charset="0"/>
                <a:cs typeface="Times New Roman" panose="02020603050405020304" pitchFamily="18" charset="0"/>
              </a:rPr>
              <a:t>λυκάκια</a:t>
            </a:r>
            <a:r>
              <a:rPr lang="el-GR" altLang="el-GR" sz="3600" dirty="0">
                <a:latin typeface="Times New Roman" panose="02020603050405020304" pitchFamily="18" charset="0"/>
                <a:cs typeface="Times New Roman" panose="02020603050405020304" pitchFamily="18" charset="0"/>
              </a:rPr>
              <a:t>» του Ευγένιου </a:t>
            </a:r>
            <a:r>
              <a:rPr lang="el-GR" altLang="el-GR" sz="3600" dirty="0" err="1">
                <a:latin typeface="Times New Roman" panose="02020603050405020304" pitchFamily="18" charset="0"/>
                <a:cs typeface="Times New Roman" panose="02020603050405020304" pitchFamily="18" charset="0"/>
              </a:rPr>
              <a:t>Τριβιζά</a:t>
            </a:r>
            <a:r>
              <a:rPr lang="el-GR" altLang="el-GR" sz="3600" dirty="0">
                <a:latin typeface="Times New Roman" panose="02020603050405020304" pitchFamily="18" charset="0"/>
                <a:cs typeface="Times New Roman" panose="02020603050405020304" pitchFamily="18" charset="0"/>
              </a:rPr>
              <a:t> </a:t>
            </a:r>
          </a:p>
        </p:txBody>
      </p:sp>
      <p:sp>
        <p:nvSpPr>
          <p:cNvPr id="20483" name="Rectangle 3">
            <a:extLst>
              <a:ext uri="{FF2B5EF4-FFF2-40B4-BE49-F238E27FC236}">
                <a16:creationId xmlns:a16="http://schemas.microsoft.com/office/drawing/2014/main" id="{EBC4F55B-CFE7-5B12-42A6-BD73160AA12E}"/>
              </a:ext>
            </a:extLst>
          </p:cNvPr>
          <p:cNvSpPr>
            <a:spLocks noGrp="1"/>
          </p:cNvSpPr>
          <p:nvPr>
            <p:ph type="body" idx="1"/>
          </p:nvPr>
        </p:nvSpPr>
        <p:spPr>
          <a:xfrm>
            <a:off x="1066800" y="1538868"/>
            <a:ext cx="10058400" cy="4496172"/>
          </a:xfrm>
        </p:spPr>
        <p:txBody>
          <a:bodyPr>
            <a:normAutofit/>
          </a:bodyPr>
          <a:lstStyle/>
          <a:p>
            <a:pPr algn="just">
              <a:lnSpc>
                <a:spcPct val="80000"/>
              </a:lnSpc>
            </a:pPr>
            <a:r>
              <a:rPr lang="el-GR" altLang="el-GR" sz="2400" dirty="0">
                <a:latin typeface="Times New Roman" panose="02020603050405020304" pitchFamily="18" charset="0"/>
                <a:cs typeface="Times New Roman" panose="02020603050405020304" pitchFamily="18" charset="0"/>
              </a:rPr>
              <a:t>Χαρακτηριστικό δείγμα διακειμενικού έργου. Συνδέεται με ένα γνωστό λαϊκό παραμύθι αλλά όχι με κάποια συγκεκριμένη γραπτή μορφή του.</a:t>
            </a:r>
          </a:p>
          <a:p>
            <a:pPr algn="just">
              <a:lnSpc>
                <a:spcPct val="80000"/>
              </a:lnSpc>
            </a:pPr>
            <a:r>
              <a:rPr lang="el-GR" altLang="el-GR" sz="2400" dirty="0">
                <a:latin typeface="Times New Roman" panose="02020603050405020304" pitchFamily="18" charset="0"/>
                <a:cs typeface="Times New Roman" panose="02020603050405020304" pitchFamily="18" charset="0"/>
              </a:rPr>
              <a:t>Δύο διακειμενικά εργαλεία: αντιστροφή των ρόλων των ηρώων (ο ‘κακός’ γίνεται ‘καλός’ και αντιστρόφως) και ανατρεπτικό τέλος.</a:t>
            </a:r>
          </a:p>
          <a:p>
            <a:pPr algn="just">
              <a:lnSpc>
                <a:spcPct val="80000"/>
              </a:lnSpc>
            </a:pPr>
            <a:r>
              <a:rPr lang="el-GR" altLang="el-GR" sz="2400" dirty="0">
                <a:latin typeface="Times New Roman" panose="02020603050405020304" pitchFamily="18" charset="0"/>
                <a:cs typeface="Times New Roman" panose="02020603050405020304" pitchFamily="18" charset="0"/>
              </a:rPr>
              <a:t>Πώς αρχίζει το </a:t>
            </a:r>
            <a:r>
              <a:rPr lang="el-GR" altLang="el-GR" sz="2400" dirty="0" err="1">
                <a:latin typeface="Times New Roman" panose="02020603050405020304" pitchFamily="18" charset="0"/>
                <a:cs typeface="Times New Roman" panose="02020603050405020304" pitchFamily="18" charset="0"/>
              </a:rPr>
              <a:t>νεοτερικό</a:t>
            </a:r>
            <a:r>
              <a:rPr lang="el-GR" altLang="el-GR" sz="2400" dirty="0">
                <a:latin typeface="Times New Roman" panose="02020603050405020304" pitchFamily="18" charset="0"/>
                <a:cs typeface="Times New Roman" panose="02020603050405020304" pitchFamily="18" charset="0"/>
              </a:rPr>
              <a:t> παραμύθι; Υπάρχουν μοτίβα που επαναλαμβάνονται; Άρα τι είδους κείμενο επιθυμεί να γράψει ο </a:t>
            </a:r>
            <a:r>
              <a:rPr lang="el-GR" altLang="el-GR" sz="2400" dirty="0" err="1">
                <a:latin typeface="Times New Roman" panose="02020603050405020304" pitchFamily="18" charset="0"/>
                <a:cs typeface="Times New Roman" panose="02020603050405020304" pitchFamily="18" charset="0"/>
              </a:rPr>
              <a:t>Τριβιζάς</a:t>
            </a:r>
            <a:endParaRPr lang="en-US" altLang="el-GR" sz="2400" dirty="0">
              <a:latin typeface="Times New Roman" panose="02020603050405020304" pitchFamily="18" charset="0"/>
              <a:cs typeface="Times New Roman" panose="02020603050405020304" pitchFamily="18" charset="0"/>
            </a:endParaRPr>
          </a:p>
          <a:p>
            <a:pPr algn="just">
              <a:lnSpc>
                <a:spcPct val="80000"/>
              </a:lnSpc>
            </a:pPr>
            <a:r>
              <a:rPr lang="el-GR" altLang="el-GR" sz="2400" dirty="0">
                <a:latin typeface="Times New Roman" panose="02020603050405020304" pitchFamily="18" charset="0"/>
                <a:cs typeface="Times New Roman" panose="02020603050405020304" pitchFamily="18" charset="0"/>
              </a:rPr>
              <a:t> </a:t>
            </a:r>
            <a:r>
              <a:rPr lang="el-GR" altLang="el-GR" sz="2400" dirty="0">
                <a:solidFill>
                  <a:srgbClr val="000000"/>
                </a:solidFill>
                <a:latin typeface="Times New Roman" panose="02020603050405020304" pitchFamily="18" charset="0"/>
                <a:cs typeface="Times New Roman" panose="02020603050405020304" pitchFamily="18" charset="0"/>
              </a:rPr>
              <a:t>Τι επιβεβαιώνει η αρχή της ιστορίας; Με ποιο αφετηριακό έργο επιδιώκει να συνδεθεί;</a:t>
            </a:r>
          </a:p>
          <a:p>
            <a:pPr algn="just">
              <a:lnSpc>
                <a:spcPct val="80000"/>
              </a:lnSpc>
            </a:pPr>
            <a:r>
              <a:rPr lang="el-GR" altLang="el-GR" sz="2400" dirty="0">
                <a:solidFill>
                  <a:srgbClr val="000000"/>
                </a:solidFill>
                <a:latin typeface="Times New Roman" panose="02020603050405020304" pitchFamily="18" charset="0"/>
                <a:cs typeface="Times New Roman" panose="02020603050405020304" pitchFamily="18" charset="0"/>
              </a:rPr>
              <a:t>Τι σημαίνει η αναφορά στην «πράσινη ουρά» του μικρού λύκου; Υπάρχει κωμικότητα σε όλο το έργο;</a:t>
            </a:r>
            <a:endParaRPr lang="en-US" altLang="el-GR" sz="2400" dirty="0">
              <a:solidFill>
                <a:srgbClr val="000000"/>
              </a:solidFill>
              <a:latin typeface="Times New Roman" panose="02020603050405020304" pitchFamily="18" charset="0"/>
              <a:cs typeface="Times New Roman" panose="02020603050405020304" pitchFamily="18" charset="0"/>
            </a:endParaRPr>
          </a:p>
          <a:p>
            <a:pPr>
              <a:lnSpc>
                <a:spcPct val="80000"/>
              </a:lnSpc>
            </a:pPr>
            <a:r>
              <a:rPr lang="el-GR" altLang="el-GR" sz="2400" dirty="0">
                <a:latin typeface="Times New Roman" panose="02020603050405020304" pitchFamily="18" charset="0"/>
                <a:cs typeface="Times New Roman" panose="02020603050405020304" pitchFamily="18" charset="0"/>
              </a:rPr>
              <a:t>Τι είδους παραμύθι φαίνεται να είναι αυτό που αρχίζει με μια εικόνα όπως η πρώτη;  Εξανθρωπισμένες μορφές, χιουμοριστική απεικόνιση.</a:t>
            </a:r>
          </a:p>
          <a:p>
            <a:pPr>
              <a:lnSpc>
                <a:spcPct val="80000"/>
              </a:lnSpc>
            </a:pPr>
            <a:endParaRPr lang="el-GR" alt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385B344-7EBF-F55E-FC0A-614F894E8C57}"/>
              </a:ext>
            </a:extLst>
          </p:cNvPr>
          <p:cNvSpPr>
            <a:spLocks noGrp="1"/>
          </p:cNvSpPr>
          <p:nvPr>
            <p:ph idx="1"/>
          </p:nvPr>
        </p:nvSpPr>
        <p:spPr>
          <a:xfrm>
            <a:off x="1066800" y="713679"/>
            <a:ext cx="10058400" cy="5809784"/>
          </a:xfrm>
        </p:spPr>
        <p:txBody>
          <a:bodyPr>
            <a:normAutofit fontScale="92500" lnSpcReduction="10000"/>
          </a:bodyPr>
          <a:lstStyle/>
          <a:p>
            <a:pPr marL="0" indent="0">
              <a:lnSpc>
                <a:spcPct val="90000"/>
              </a:lnSpc>
              <a:buNone/>
            </a:pPr>
            <a:endParaRPr lang="el-GR" altLang="el-GR" sz="2400" dirty="0">
              <a:latin typeface="Times New Roman" panose="02020603050405020304" pitchFamily="18" charset="0"/>
              <a:cs typeface="Times New Roman" panose="02020603050405020304" pitchFamily="18" charset="0"/>
            </a:endParaRPr>
          </a:p>
          <a:p>
            <a:pPr>
              <a:lnSpc>
                <a:spcPct val="90000"/>
              </a:lnSpc>
            </a:pPr>
            <a:r>
              <a:rPr lang="el-GR" altLang="el-GR" sz="2400" dirty="0" err="1">
                <a:latin typeface="Times New Roman" panose="02020603050405020304" pitchFamily="18" charset="0"/>
                <a:cs typeface="Times New Roman" panose="02020603050405020304" pitchFamily="18" charset="0"/>
              </a:rPr>
              <a:t>Ποιές</a:t>
            </a:r>
            <a:r>
              <a:rPr lang="el-GR" altLang="el-GR" sz="2400" dirty="0">
                <a:latin typeface="Times New Roman" panose="02020603050405020304" pitchFamily="18" charset="0"/>
                <a:cs typeface="Times New Roman" panose="02020603050405020304" pitchFamily="18" charset="0"/>
              </a:rPr>
              <a:t> οι βασικές ιδέες που διαπερνούν το αρχικό αφετηριακό έργο «Τα τρία γουρουνάκια»; </a:t>
            </a:r>
          </a:p>
          <a:p>
            <a:pPr marL="0" indent="0">
              <a:lnSpc>
                <a:spcPct val="90000"/>
              </a:lnSpc>
              <a:buNone/>
            </a:pPr>
            <a:r>
              <a:rPr lang="el-GR" altLang="el-GR" sz="2400" b="1" dirty="0">
                <a:latin typeface="Times New Roman" panose="02020603050405020304" pitchFamily="18" charset="0"/>
                <a:cs typeface="Times New Roman" panose="02020603050405020304" pitchFamily="18" charset="0"/>
              </a:rPr>
              <a:t>Α.</a:t>
            </a:r>
            <a:r>
              <a:rPr lang="el-GR" altLang="el-GR" sz="2400" dirty="0">
                <a:latin typeface="Times New Roman" panose="02020603050405020304" pitchFamily="18" charset="0"/>
                <a:cs typeface="Times New Roman" panose="02020603050405020304" pitchFamily="18" charset="0"/>
              </a:rPr>
              <a:t> η ηθική αξία της εργασίας. Ποιο γουρουνάκι επιβραβεύεται;</a:t>
            </a:r>
          </a:p>
          <a:p>
            <a:pPr marL="0" indent="0">
              <a:lnSpc>
                <a:spcPct val="90000"/>
              </a:lnSpc>
              <a:buNone/>
            </a:pPr>
            <a:r>
              <a:rPr lang="el-GR" altLang="el-GR" sz="2400" b="1" dirty="0">
                <a:latin typeface="Times New Roman" panose="02020603050405020304" pitchFamily="18" charset="0"/>
                <a:cs typeface="Times New Roman" panose="02020603050405020304" pitchFamily="18" charset="0"/>
              </a:rPr>
              <a:t>Β.</a:t>
            </a:r>
            <a:r>
              <a:rPr lang="el-GR" altLang="el-GR" sz="2400" dirty="0">
                <a:latin typeface="Times New Roman" panose="02020603050405020304" pitchFamily="18" charset="0"/>
                <a:cs typeface="Times New Roman" panose="02020603050405020304" pitchFamily="18" charset="0"/>
              </a:rPr>
              <a:t> η διπολική αντίθεση μεταξύ ‘άγριου’= ‘κακού’ και ‘ήμερου’ = ‘καλού</a:t>
            </a:r>
          </a:p>
          <a:p>
            <a:pPr marL="0" indent="0">
              <a:lnSpc>
                <a:spcPct val="90000"/>
              </a:lnSpc>
              <a:buNone/>
            </a:pPr>
            <a:endParaRPr lang="el-GR" altLang="el-GR" sz="2400" dirty="0">
              <a:latin typeface="Times New Roman" panose="02020603050405020304" pitchFamily="18" charset="0"/>
              <a:cs typeface="Times New Roman" panose="02020603050405020304" pitchFamily="18" charset="0"/>
            </a:endParaRPr>
          </a:p>
          <a:p>
            <a:pPr marL="0" indent="0">
              <a:buNone/>
            </a:pPr>
            <a:r>
              <a:rPr lang="el-GR" altLang="el-GR" sz="2400" dirty="0">
                <a:latin typeface="Times New Roman" panose="02020603050405020304" pitchFamily="18" charset="0"/>
                <a:cs typeface="Times New Roman" panose="02020603050405020304" pitchFamily="18" charset="0"/>
              </a:rPr>
              <a:t>Η διακειμενικότητα χρησιμοποιείται από τον </a:t>
            </a:r>
            <a:r>
              <a:rPr lang="el-GR" altLang="el-GR" sz="2400" dirty="0" err="1">
                <a:latin typeface="Times New Roman" panose="02020603050405020304" pitchFamily="18" charset="0"/>
                <a:cs typeface="Times New Roman" panose="02020603050405020304" pitchFamily="18" charset="0"/>
              </a:rPr>
              <a:t>Τριβιζά</a:t>
            </a:r>
            <a:r>
              <a:rPr lang="el-GR" altLang="el-GR" sz="2400" dirty="0">
                <a:latin typeface="Times New Roman" panose="02020603050405020304" pitchFamily="18" charset="0"/>
                <a:cs typeface="Times New Roman" panose="02020603050405020304" pitchFamily="18" charset="0"/>
              </a:rPr>
              <a:t> για να </a:t>
            </a:r>
            <a:r>
              <a:rPr lang="el-GR" altLang="el-GR" sz="2400" dirty="0" err="1">
                <a:latin typeface="Times New Roman" panose="02020603050405020304" pitchFamily="18" charset="0"/>
                <a:cs typeface="Times New Roman" panose="02020603050405020304" pitchFamily="18" charset="0"/>
              </a:rPr>
              <a:t>αποδομήσει</a:t>
            </a:r>
            <a:r>
              <a:rPr lang="el-GR" altLang="el-GR" sz="2400" dirty="0">
                <a:latin typeface="Times New Roman" panose="02020603050405020304" pitchFamily="18" charset="0"/>
                <a:cs typeface="Times New Roman" panose="02020603050405020304" pitchFamily="18" charset="0"/>
              </a:rPr>
              <a:t>  τις παραπάνω ιδέες.</a:t>
            </a:r>
          </a:p>
          <a:p>
            <a:pPr marL="0" indent="0">
              <a:buNone/>
            </a:pPr>
            <a:endParaRPr lang="el-GR" altLang="el-GR" sz="2400" dirty="0">
              <a:latin typeface="Times New Roman" panose="02020603050405020304" pitchFamily="18" charset="0"/>
              <a:cs typeface="Times New Roman" panose="02020603050405020304" pitchFamily="18" charset="0"/>
            </a:endParaRPr>
          </a:p>
          <a:p>
            <a:r>
              <a:rPr lang="el-GR" altLang="el-GR" sz="2400" dirty="0">
                <a:latin typeface="Times New Roman" panose="02020603050405020304" pitchFamily="18" charset="0"/>
                <a:cs typeface="Times New Roman" panose="02020603050405020304" pitchFamily="18" charset="0"/>
              </a:rPr>
              <a:t>Υπάρχει διάκριση μεταξύ του πιο εργατικού λύκου; </a:t>
            </a:r>
          </a:p>
          <a:p>
            <a:r>
              <a:rPr lang="el-GR" altLang="el-GR" sz="2400" dirty="0">
                <a:latin typeface="Times New Roman" panose="02020603050405020304" pitchFamily="18" charset="0"/>
                <a:cs typeface="Times New Roman" panose="02020603050405020304" pitchFamily="18" charset="0"/>
              </a:rPr>
              <a:t>Είναι η εργασία αυτό-σκοπός; Απολαμβάνουν τα </a:t>
            </a:r>
            <a:r>
              <a:rPr lang="el-GR" altLang="el-GR" sz="2400" dirty="0" err="1">
                <a:latin typeface="Times New Roman" panose="02020603050405020304" pitchFamily="18" charset="0"/>
                <a:cs typeface="Times New Roman" panose="02020603050405020304" pitchFamily="18" charset="0"/>
              </a:rPr>
              <a:t>λυκάκια</a:t>
            </a:r>
            <a:r>
              <a:rPr lang="el-GR" altLang="el-GR" sz="2400" dirty="0">
                <a:latin typeface="Times New Roman" panose="02020603050405020304" pitchFamily="18" charset="0"/>
                <a:cs typeface="Times New Roman" panose="02020603050405020304" pitchFamily="18" charset="0"/>
              </a:rPr>
              <a:t> τον κόπο τους, δηλ. το νέο τους σπίτι; Τι κάνουν αντί </a:t>
            </a:r>
            <a:r>
              <a:rPr lang="el-GR" altLang="el-GR" sz="2400" dirty="0" err="1">
                <a:latin typeface="Times New Roman" panose="02020603050405020304" pitchFamily="18" charset="0"/>
                <a:cs typeface="Times New Roman" panose="02020603050405020304" pitchFamily="18" charset="0"/>
              </a:rPr>
              <a:t>γι</a:t>
            </a:r>
            <a:r>
              <a:rPr lang="el-GR" altLang="el-GR" sz="2400" dirty="0">
                <a:latin typeface="Times New Roman" panose="02020603050405020304" pitchFamily="18" charset="0"/>
                <a:cs typeface="Times New Roman" panose="02020603050405020304" pitchFamily="18" charset="0"/>
              </a:rPr>
              <a:t> αυτό; Τι σημαίνει το παιχνίδι; Τι αντίληψη αφήνει να διαφανεί η ΑΠΟΛΑΥΣΗ του παιχνιδιού; </a:t>
            </a:r>
          </a:p>
          <a:p>
            <a:pPr>
              <a:lnSpc>
                <a:spcPct val="80000"/>
              </a:lnSpc>
            </a:pPr>
            <a:r>
              <a:rPr lang="el-GR" altLang="el-GR" sz="2400" dirty="0">
                <a:latin typeface="Times New Roman" panose="02020603050405020304" pitchFamily="18" charset="0"/>
                <a:cs typeface="Times New Roman" panose="02020603050405020304" pitchFamily="18" charset="0"/>
              </a:rPr>
              <a:t>Αν τα </a:t>
            </a:r>
            <a:r>
              <a:rPr lang="el-GR" altLang="el-GR" sz="2400" dirty="0" err="1">
                <a:latin typeface="Times New Roman" panose="02020603050405020304" pitchFamily="18" charset="0"/>
                <a:cs typeface="Times New Roman" panose="02020603050405020304" pitchFamily="18" charset="0"/>
              </a:rPr>
              <a:t>λυκάκια</a:t>
            </a:r>
            <a:r>
              <a:rPr lang="el-GR" altLang="el-GR" sz="2400" dirty="0">
                <a:latin typeface="Times New Roman" panose="02020603050405020304" pitchFamily="18" charset="0"/>
                <a:cs typeface="Times New Roman" panose="02020603050405020304" pitchFamily="18" charset="0"/>
              </a:rPr>
              <a:t> λειτουργούν ανατρεπτικά σε σχέση με το ιδεολόγημα της εργατικότητας και της αυτοσυγκράτησης, και το παραμύθι τα επιβραβεύει </a:t>
            </a:r>
            <a:r>
              <a:rPr lang="el-GR" altLang="el-GR" sz="2400" dirty="0" err="1">
                <a:latin typeface="Times New Roman" panose="02020603050405020304" pitchFamily="18" charset="0"/>
                <a:cs typeface="Times New Roman" panose="02020603050405020304" pitchFamily="18" charset="0"/>
              </a:rPr>
              <a:t>γι</a:t>
            </a:r>
            <a:r>
              <a:rPr lang="el-GR" altLang="el-GR" sz="2400" dirty="0">
                <a:latin typeface="Times New Roman" panose="02020603050405020304" pitchFamily="18" charset="0"/>
                <a:cs typeface="Times New Roman" panose="02020603050405020304" pitchFamily="18" charset="0"/>
              </a:rPr>
              <a:t> αυτό, τότε γιατί τα σπίτια τους γκρεμίζονται το ένα μετά το άλλο;</a:t>
            </a:r>
            <a:endParaRPr lang="en-US" altLang="el-GR" sz="2400" dirty="0">
              <a:latin typeface="Times New Roman" panose="02020603050405020304" pitchFamily="18" charset="0"/>
              <a:cs typeface="Times New Roman" panose="02020603050405020304" pitchFamily="18" charset="0"/>
            </a:endParaRPr>
          </a:p>
          <a:p>
            <a:pPr>
              <a:lnSpc>
                <a:spcPct val="80000"/>
              </a:lnSpc>
            </a:pPr>
            <a:endParaRPr lang="el-GR" altLang="el-GR" sz="2400" dirty="0">
              <a:latin typeface="Times New Roman" panose="02020603050405020304" pitchFamily="18" charset="0"/>
              <a:cs typeface="Times New Roman" panose="02020603050405020304" pitchFamily="18" charset="0"/>
            </a:endParaRPr>
          </a:p>
          <a:p>
            <a:pPr>
              <a:lnSpc>
                <a:spcPct val="90000"/>
              </a:lnSpc>
            </a:pPr>
            <a:endParaRPr lang="el-GR" dirty="0"/>
          </a:p>
        </p:txBody>
      </p:sp>
    </p:spTree>
    <p:extLst>
      <p:ext uri="{BB962C8B-B14F-4D97-AF65-F5344CB8AC3E}">
        <p14:creationId xmlns:p14="http://schemas.microsoft.com/office/powerpoint/2010/main" val="4083465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C8BFD2E-FE9E-4629-4F16-66D91F3BC498}"/>
              </a:ext>
            </a:extLst>
          </p:cNvPr>
          <p:cNvSpPr>
            <a:spLocks noGrp="1"/>
          </p:cNvSpPr>
          <p:nvPr>
            <p:ph idx="1"/>
          </p:nvPr>
        </p:nvSpPr>
        <p:spPr>
          <a:xfrm>
            <a:off x="1066800" y="847493"/>
            <a:ext cx="10058400" cy="5187547"/>
          </a:xfrm>
        </p:spPr>
        <p:txBody>
          <a:bodyPr/>
          <a:lstStyle/>
          <a:p>
            <a:pPr algn="just">
              <a:lnSpc>
                <a:spcPct val="80000"/>
              </a:lnSpc>
              <a:spcBef>
                <a:spcPts val="600"/>
              </a:spcBef>
              <a:spcAft>
                <a:spcPts val="600"/>
              </a:spcAft>
            </a:pPr>
            <a:r>
              <a:rPr lang="el-GR" altLang="el-GR" sz="2400" dirty="0">
                <a:latin typeface="Times New Roman" panose="02020603050405020304" pitchFamily="18" charset="0"/>
                <a:cs typeface="Times New Roman" panose="02020603050405020304" pitchFamily="18" charset="0"/>
              </a:rPr>
              <a:t>Τι λάθος κάνουν τα </a:t>
            </a:r>
            <a:r>
              <a:rPr lang="el-GR" altLang="el-GR" sz="2400" dirty="0" err="1">
                <a:latin typeface="Times New Roman" panose="02020603050405020304" pitchFamily="18" charset="0"/>
                <a:cs typeface="Times New Roman" panose="02020603050405020304" pitchFamily="18" charset="0"/>
              </a:rPr>
              <a:t>λυκάκια</a:t>
            </a:r>
            <a:r>
              <a:rPr lang="el-GR" altLang="el-GR" sz="2400" dirty="0">
                <a:latin typeface="Times New Roman" panose="02020603050405020304" pitchFamily="18" charset="0"/>
                <a:cs typeface="Times New Roman" panose="02020603050405020304" pitchFamily="18" charset="0"/>
              </a:rPr>
              <a:t>;  Τι λάθος έκαναν τα γουρουνάκια; Τι σημαίνουν τα υλικά και στις δύο περιπτώσεις ; Τι κάνει ο ΄κακός’ στο </a:t>
            </a:r>
            <a:r>
              <a:rPr lang="el-GR" altLang="el-GR" sz="2400" dirty="0" err="1">
                <a:latin typeface="Times New Roman" panose="02020603050405020304" pitchFamily="18" charset="0"/>
                <a:cs typeface="Times New Roman" panose="02020603050405020304" pitchFamily="18" charset="0"/>
              </a:rPr>
              <a:t>νεοτερικό</a:t>
            </a:r>
            <a:r>
              <a:rPr lang="el-GR" altLang="el-GR" sz="2400" dirty="0">
                <a:latin typeface="Times New Roman" panose="02020603050405020304" pitchFamily="18" charset="0"/>
                <a:cs typeface="Times New Roman" panose="02020603050405020304" pitchFamily="18" charset="0"/>
              </a:rPr>
              <a:t> παραμύθι; ΑΡΑ; </a:t>
            </a:r>
          </a:p>
          <a:p>
            <a:pPr algn="just">
              <a:lnSpc>
                <a:spcPct val="80000"/>
              </a:lnSpc>
              <a:spcBef>
                <a:spcPts val="600"/>
              </a:spcBef>
              <a:spcAft>
                <a:spcPts val="600"/>
              </a:spcAft>
            </a:pPr>
            <a:r>
              <a:rPr lang="el-GR" altLang="el-GR" sz="2400" dirty="0">
                <a:latin typeface="Times New Roman" panose="02020603050405020304" pitchFamily="18" charset="0"/>
                <a:cs typeface="Times New Roman" panose="02020603050405020304" pitchFamily="18" charset="0"/>
              </a:rPr>
              <a:t>Ποιο σπίτι τελικά  σώζει τα </a:t>
            </a:r>
            <a:r>
              <a:rPr lang="el-GR" altLang="el-GR" sz="2400" dirty="0" err="1">
                <a:latin typeface="Times New Roman" panose="02020603050405020304" pitchFamily="18" charset="0"/>
                <a:cs typeface="Times New Roman" panose="02020603050405020304" pitchFamily="18" charset="0"/>
              </a:rPr>
              <a:t>λυκάκια</a:t>
            </a:r>
            <a:r>
              <a:rPr lang="el-GR" altLang="el-GR" sz="2400" dirty="0">
                <a:latin typeface="Times New Roman" panose="02020603050405020304" pitchFamily="18" charset="0"/>
                <a:cs typeface="Times New Roman" panose="02020603050405020304" pitchFamily="18" charset="0"/>
              </a:rPr>
              <a:t>; ΆΡΑ; </a:t>
            </a:r>
          </a:p>
          <a:p>
            <a:pPr algn="just">
              <a:lnSpc>
                <a:spcPct val="80000"/>
              </a:lnSpc>
              <a:spcBef>
                <a:spcPts val="600"/>
              </a:spcBef>
              <a:spcAft>
                <a:spcPts val="600"/>
              </a:spcAft>
            </a:pPr>
            <a:r>
              <a:rPr lang="el-GR" altLang="el-GR" sz="2400" dirty="0">
                <a:latin typeface="Times New Roman" panose="02020603050405020304" pitchFamily="18" charset="0"/>
                <a:cs typeface="Times New Roman" panose="02020603050405020304" pitchFamily="18" charset="0"/>
              </a:rPr>
              <a:t>Ποια η διαφορά στα τέλη του αφετηριακού και του δευτερογενούς παραμυθιού; </a:t>
            </a:r>
          </a:p>
          <a:p>
            <a:pPr algn="just">
              <a:lnSpc>
                <a:spcPct val="80000"/>
              </a:lnSpc>
              <a:spcBef>
                <a:spcPts val="600"/>
              </a:spcBef>
              <a:spcAft>
                <a:spcPts val="600"/>
              </a:spcAft>
            </a:pPr>
            <a:r>
              <a:rPr lang="el-GR" altLang="el-GR" sz="2400" dirty="0">
                <a:latin typeface="Times New Roman" panose="02020603050405020304" pitchFamily="18" charset="0"/>
                <a:cs typeface="Times New Roman" panose="02020603050405020304" pitchFamily="18" charset="0"/>
              </a:rPr>
              <a:t>Ποια ιδεολογήματα διαφαίνονται μέσα από το αναπάντεχο τέλος;   </a:t>
            </a:r>
          </a:p>
          <a:p>
            <a:pPr algn="just">
              <a:spcBef>
                <a:spcPts val="600"/>
              </a:spcBef>
              <a:spcAft>
                <a:spcPts val="600"/>
              </a:spcAft>
            </a:pPr>
            <a:endParaRPr lang="el-GR" altLang="el-GR" sz="20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4925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Ορθογώνιο 1">
            <a:extLst>
              <a:ext uri="{FF2B5EF4-FFF2-40B4-BE49-F238E27FC236}">
                <a16:creationId xmlns:a16="http://schemas.microsoft.com/office/drawing/2014/main" id="{2D799721-08EF-5753-3AD4-434DF5C6C837}"/>
              </a:ext>
            </a:extLst>
          </p:cNvPr>
          <p:cNvSpPr>
            <a:spLocks noChangeArrowheads="1"/>
          </p:cNvSpPr>
          <p:nvPr/>
        </p:nvSpPr>
        <p:spPr bwMode="auto">
          <a:xfrm>
            <a:off x="1774825" y="188913"/>
            <a:ext cx="8713788" cy="4930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eaLnBrk="1" hangingPunct="1">
              <a:buNone/>
            </a:pPr>
            <a:endParaRPr lang="el-GR" altLang="el-GR" sz="3600" b="1" dirty="0">
              <a:solidFill>
                <a:srgbClr val="000000"/>
              </a:solidFill>
              <a:latin typeface="Arial" panose="020B0604020202020204" pitchFamily="34" charset="0"/>
            </a:endParaRPr>
          </a:p>
          <a:p>
            <a:pPr marL="0" indent="0" algn="ctr" eaLnBrk="1" hangingPunct="1">
              <a:buNone/>
            </a:pPr>
            <a:r>
              <a:rPr lang="el-GR" altLang="el-GR" b="1" dirty="0" err="1">
                <a:solidFill>
                  <a:srgbClr val="000000"/>
                </a:solidFill>
                <a:latin typeface="Times New Roman" panose="02020603050405020304" pitchFamily="18" charset="0"/>
                <a:cs typeface="Times New Roman" panose="02020603050405020304" pitchFamily="18" charset="0"/>
              </a:rPr>
              <a:t>Διεικονικότητα</a:t>
            </a:r>
            <a:endParaRPr lang="el-GR" altLang="el-GR" dirty="0">
              <a:solidFill>
                <a:srgbClr val="000000"/>
              </a:solidFill>
              <a:latin typeface="Times New Roman" panose="02020603050405020304" pitchFamily="18" charset="0"/>
              <a:cs typeface="Times New Roman" panose="02020603050405020304" pitchFamily="18" charset="0"/>
            </a:endParaRPr>
          </a:p>
          <a:p>
            <a:pPr algn="just" eaLnBrk="1" hangingPunct="1"/>
            <a:endParaRPr lang="el-GR" altLang="el-GR" sz="2400" dirty="0">
              <a:solidFill>
                <a:srgbClr val="000000"/>
              </a:solidFill>
              <a:latin typeface="Times New Roman" panose="02020603050405020304" pitchFamily="18" charset="0"/>
              <a:cs typeface="Times New Roman" panose="02020603050405020304" pitchFamily="18" charset="0"/>
            </a:endParaRPr>
          </a:p>
          <a:p>
            <a:pPr algn="just" eaLnBrk="1" hangingPunct="1"/>
            <a:r>
              <a:rPr lang="el-GR" altLang="el-GR" sz="2400" dirty="0">
                <a:solidFill>
                  <a:srgbClr val="000000"/>
                </a:solidFill>
                <a:latin typeface="Times New Roman" panose="02020603050405020304" pitchFamily="18" charset="0"/>
                <a:cs typeface="Times New Roman" panose="02020603050405020304" pitchFamily="18" charset="0"/>
              </a:rPr>
              <a:t>Ό,τι ισχύει για τα κείμενα ισχύει και για τις εικόνες:</a:t>
            </a:r>
          </a:p>
          <a:p>
            <a:pPr algn="just" eaLnBrk="1" hangingPunct="1"/>
            <a:r>
              <a:rPr lang="el-GR" altLang="el-GR" sz="2400" dirty="0">
                <a:solidFill>
                  <a:srgbClr val="000000"/>
                </a:solidFill>
                <a:latin typeface="Times New Roman" panose="02020603050405020304" pitchFamily="18" charset="0"/>
                <a:cs typeface="Times New Roman" panose="02020603050405020304" pitchFamily="18" charset="0"/>
              </a:rPr>
              <a:t>Μία εικόνα μπορεί να κατασκευάζεται με υλικά/στοιχεία  από άλλες εικόνες.</a:t>
            </a:r>
          </a:p>
          <a:p>
            <a:pPr algn="just" eaLnBrk="1" hangingPunct="1"/>
            <a:r>
              <a:rPr lang="el-GR" altLang="el-GR" sz="2400" dirty="0">
                <a:solidFill>
                  <a:srgbClr val="000000"/>
                </a:solidFill>
                <a:latin typeface="Times New Roman" panose="02020603050405020304" pitchFamily="18" charset="0"/>
                <a:cs typeface="Times New Roman" panose="02020603050405020304" pitchFamily="18" charset="0"/>
              </a:rPr>
              <a:t>Μία εικόνα μπορεί να παραπέμπει, να υπαινίσσεται κάποια άλλη ήδη γνωστή.</a:t>
            </a:r>
          </a:p>
          <a:p>
            <a:pPr algn="just" eaLnBrk="1" hangingPunct="1"/>
            <a:r>
              <a:rPr lang="el-GR" altLang="el-GR" sz="2400" dirty="0">
                <a:solidFill>
                  <a:srgbClr val="000000"/>
                </a:solidFill>
                <a:latin typeface="Times New Roman" panose="02020603050405020304" pitchFamily="18" charset="0"/>
                <a:cs typeface="Times New Roman" panose="02020603050405020304" pitchFamily="18" charset="0"/>
              </a:rPr>
              <a:t>Μια εικόνα μπορεί να παραπέμπει όχι σε μία συγκεκριμένη εικόνα, αλλά σε ένα στυλ ζωγραφικής π.χ. να παραπέμπει σε κόμικς ή σε αγιογραφίες.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2" descr="ΣτάλινΠρίσλ">
            <a:extLst>
              <a:ext uri="{FF2B5EF4-FFF2-40B4-BE49-F238E27FC236}">
                <a16:creationId xmlns:a16="http://schemas.microsoft.com/office/drawing/2014/main" id="{581BA0C3-D8AE-A1B8-0DB9-0F4B7D38E8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1720" y="464312"/>
            <a:ext cx="4279821" cy="5943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enettonΠινόκιο">
            <a:extLst>
              <a:ext uri="{FF2B5EF4-FFF2-40B4-BE49-F238E27FC236}">
                <a16:creationId xmlns:a16="http://schemas.microsoft.com/office/drawing/2014/main" id="{D6917EF2-7ED6-3BB4-CD07-04C80C01AE5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82062" y="1228053"/>
            <a:ext cx="7027876" cy="4401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9901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4CDE0A-053E-0F73-726F-4FBD49CD7545}"/>
              </a:ext>
            </a:extLst>
          </p:cNvPr>
          <p:cNvSpPr>
            <a:spLocks noGrp="1"/>
          </p:cNvSpPr>
          <p:nvPr>
            <p:ph type="title"/>
          </p:nvPr>
        </p:nvSpPr>
        <p:spPr>
          <a:xfrm>
            <a:off x="1066800" y="642594"/>
            <a:ext cx="10058400" cy="662099"/>
          </a:xfrm>
        </p:spPr>
        <p:txBody>
          <a:bodyPr>
            <a:normAutofit/>
          </a:bodyPr>
          <a:lstStyle/>
          <a:p>
            <a:pPr algn="ctr"/>
            <a:r>
              <a:rPr lang="el-GR" sz="3600" dirty="0">
                <a:latin typeface="Times New Roman" panose="02020603050405020304" pitchFamily="18" charset="0"/>
                <a:cs typeface="Times New Roman" panose="02020603050405020304" pitchFamily="18" charset="0"/>
              </a:rPr>
              <a:t> Το σύγχρονο παραμύθι </a:t>
            </a:r>
          </a:p>
        </p:txBody>
      </p:sp>
      <p:sp>
        <p:nvSpPr>
          <p:cNvPr id="3" name="Θέση περιεχομένου 2">
            <a:extLst>
              <a:ext uri="{FF2B5EF4-FFF2-40B4-BE49-F238E27FC236}">
                <a16:creationId xmlns:a16="http://schemas.microsoft.com/office/drawing/2014/main" id="{8FFD1031-1DB8-2336-C5EA-89F8D2040B7F}"/>
              </a:ext>
            </a:extLst>
          </p:cNvPr>
          <p:cNvSpPr>
            <a:spLocks noGrp="1"/>
          </p:cNvSpPr>
          <p:nvPr>
            <p:ph idx="1"/>
          </p:nvPr>
        </p:nvSpPr>
        <p:spPr>
          <a:xfrm>
            <a:off x="1066800" y="1304693"/>
            <a:ext cx="10058400" cy="4730347"/>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Το σύγχρονο παραμύθι το οποίο πολλοί αποκαλούν και έντεχνο, παράγεται από έναν επώνυμο συγγραφέα και φέρει περισσότερα ατομικά βιώματα σε σχέση με το λαϊκό παραμύθι, το οποίο είχε έντονο συλλογικό χαρακτήρα </a:t>
            </a:r>
          </a:p>
          <a:p>
            <a:pPr algn="just"/>
            <a:r>
              <a:rPr lang="el-GR" sz="2400" dirty="0">
                <a:latin typeface="Times New Roman" panose="02020603050405020304" pitchFamily="18" charset="0"/>
                <a:cs typeface="Times New Roman" panose="02020603050405020304" pitchFamily="18" charset="0"/>
              </a:rPr>
              <a:t>Το σύγχρονο παραμύθι </a:t>
            </a:r>
            <a:r>
              <a:rPr lang="el-GR" sz="2400" dirty="0" err="1">
                <a:latin typeface="Times New Roman" panose="02020603050405020304" pitchFamily="18" charset="0"/>
                <a:cs typeface="Times New Roman" panose="02020603050405020304" pitchFamily="18" charset="0"/>
              </a:rPr>
              <a:t>συνδιαλεγόμενο</a:t>
            </a:r>
            <a:r>
              <a:rPr lang="el-GR" sz="2400" dirty="0">
                <a:latin typeface="Times New Roman" panose="02020603050405020304" pitchFamily="18" charset="0"/>
                <a:cs typeface="Times New Roman" panose="02020603050405020304" pitchFamily="18" charset="0"/>
              </a:rPr>
              <a:t> με την ιδεολογία της εποχής του (την εξέλιξη της κοινωνιολογίας, πολιτικής, ψυχολογίας κ.λπ.) εκφράζει  προβληματισμούς και καταστάσεις που αφορούν τους σημερινούς αναγνώστες </a:t>
            </a:r>
          </a:p>
          <a:p>
            <a:pPr algn="just"/>
            <a:r>
              <a:rPr lang="el-GR" sz="2400" dirty="0">
                <a:latin typeface="Times New Roman" panose="02020603050405020304" pitchFamily="18" charset="0"/>
                <a:cs typeface="Times New Roman" panose="02020603050405020304" pitchFamily="18" charset="0"/>
              </a:rPr>
              <a:t>Για παράδειγμα, τα σύγχρονα παιδικά βιβλία παρουσιάζουν μεγάλες διαφορές σε σχέση με τα παλαιότερα, τόσο στη φόρμα όσο και στο περιεχόμενο, διότι με την εξέλιξη και την διάδοση της ψυχολογίας έχει αλλάξει ο τρόπος που η κοινωνία αντιλαμβάνεται το παιδί και την παιδικότητα, σε σχέση με περασμένους αιώνες ή και δεκαετίες ακόμα </a:t>
            </a:r>
          </a:p>
          <a:p>
            <a:pPr algn="just"/>
            <a:r>
              <a:rPr lang="el-GR" sz="2400" dirty="0">
                <a:latin typeface="Times New Roman" panose="02020603050405020304" pitchFamily="18" charset="0"/>
                <a:cs typeface="Times New Roman" panose="02020603050405020304" pitchFamily="18" charset="0"/>
              </a:rPr>
              <a:t>Αυτός είναι και ένας βασικός λόγος για τον οποίο προκύπτουν πολλές διασκευές κλασικών έργων. Προκειμένου να ανατραπούν τα νοήματα του αρχικού κειμένου, τα οποία κρίνονται δυσλειτουργικά ή ξεπερασμένα για την σημερινή εποχή </a:t>
            </a:r>
          </a:p>
        </p:txBody>
      </p:sp>
    </p:spTree>
    <p:extLst>
      <p:ext uri="{BB962C8B-B14F-4D97-AF65-F5344CB8AC3E}">
        <p14:creationId xmlns:p14="http://schemas.microsoft.com/office/powerpoint/2010/main" val="2122560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71258A8-7304-7F59-CF57-667465624558}"/>
              </a:ext>
            </a:extLst>
          </p:cNvPr>
          <p:cNvSpPr>
            <a:spLocks noGrp="1"/>
          </p:cNvSpPr>
          <p:nvPr>
            <p:ph idx="1"/>
          </p:nvPr>
        </p:nvSpPr>
        <p:spPr>
          <a:xfrm>
            <a:off x="1066800" y="847493"/>
            <a:ext cx="10058400" cy="5419492"/>
          </a:xfrm>
        </p:spPr>
        <p:txBody>
          <a:bodyPr>
            <a:normAutofit fontScale="92500"/>
          </a:bodyPr>
          <a:lstStyle/>
          <a:p>
            <a:pPr marL="0" indent="0" algn="ctr">
              <a:buNone/>
            </a:pPr>
            <a:r>
              <a:rPr lang="el-GR" sz="2600" u="sng" dirty="0">
                <a:latin typeface="Times New Roman" panose="02020603050405020304" pitchFamily="18" charset="0"/>
                <a:cs typeface="Times New Roman" panose="02020603050405020304" pitchFamily="18" charset="0"/>
              </a:rPr>
              <a:t>Τα κύρια χαρακτηριστικά του σύγχρονου παραμυθιού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Κυριαρχεί ο ρεαλισμός. Οι θεματολογίες αντλούνται περισσότερο από την καθημερινή ζωή. Περιορίζεται η αχαλίνωτη φαντασία και και το μαγικό στοιχείο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Η τεχνολογία έρχεται να αντικαταστήσει το μαγικό στοιχείο και προβάλλονται προβληματισμοί για προβλήματα της εποχής μας όπως η καταστροφή του περιβάλλοντος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Καταργούνται οι αγριότητες και οι βαρβαρότητες των λαϊκών παραμυθιών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Ισχνές αναφορές σε μύθους και θρύλους της λαϊκής παράδοσης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Ο διδακτισμός δεν είναι πλέον τόσο έντονος, το μήνυμα του έργου προκύπτει πιο αβίαστα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Διατηρείται η σύμβαση του </a:t>
            </a:r>
            <a:r>
              <a:rPr lang="en-US" sz="2400" dirty="0">
                <a:latin typeface="Times New Roman" panose="02020603050405020304" pitchFamily="18" charset="0"/>
                <a:cs typeface="Times New Roman" panose="02020603050405020304" pitchFamily="18" charset="0"/>
              </a:rPr>
              <a:t>happy end</a:t>
            </a:r>
            <a:r>
              <a:rPr lang="el-GR" sz="2400" dirty="0">
                <a:latin typeface="Times New Roman" panose="02020603050405020304" pitchFamily="18" charset="0"/>
                <a:cs typeface="Times New Roman" panose="02020603050405020304" pitchFamily="18" charset="0"/>
              </a:rPr>
              <a:t>, το </a:t>
            </a:r>
            <a:r>
              <a:rPr lang="el-GR" sz="2400" dirty="0" err="1">
                <a:latin typeface="Times New Roman" panose="02020603050405020304" pitchFamily="18" charset="0"/>
                <a:cs typeface="Times New Roman" panose="02020603050405020304" pitchFamily="18" charset="0"/>
              </a:rPr>
              <a:t>καλ</a:t>
            </a:r>
            <a:r>
              <a:rPr lang="en-US" sz="2400" dirty="0" err="1">
                <a:latin typeface="Times New Roman" panose="02020603050405020304" pitchFamily="18" charset="0"/>
                <a:cs typeface="Times New Roman" panose="02020603050405020304" pitchFamily="18" charset="0"/>
              </a:rPr>
              <a:t>ό</a:t>
            </a:r>
            <a:r>
              <a:rPr lang="el-GR" sz="2400" dirty="0">
                <a:latin typeface="Times New Roman" panose="02020603050405020304" pitchFamily="18" charset="0"/>
                <a:cs typeface="Times New Roman" panose="02020603050405020304" pitchFamily="18" charset="0"/>
              </a:rPr>
              <a:t> εξακολουθεί να δικαιώνεται πάντα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Αποφεύγονται οι σεξιστικές και ρατσιστικές εκφράσεις και απόψεις </a:t>
            </a:r>
          </a:p>
          <a:p>
            <a:pPr marL="457200" indent="-457200" algn="just">
              <a:buFont typeface="+mj-lt"/>
              <a:buAutoNum type="arabicPeriod"/>
            </a:pPr>
            <a:r>
              <a:rPr lang="el-GR" sz="2400" dirty="0">
                <a:latin typeface="Times New Roman" panose="02020603050405020304" pitchFamily="18" charset="0"/>
                <a:cs typeface="Times New Roman" panose="02020603050405020304" pitchFamily="18" charset="0"/>
              </a:rPr>
              <a:t>Υπάρχει χιούμορ </a:t>
            </a:r>
          </a:p>
          <a:p>
            <a:pPr marL="457200" indent="-457200" algn="just">
              <a:buFont typeface="+mj-lt"/>
              <a:buAutoNum type="arabicPeriod"/>
            </a:pPr>
            <a:endParaRPr lang="el-GR" sz="2400" dirty="0">
              <a:latin typeface="Times New Roman" panose="02020603050405020304" pitchFamily="18" charset="0"/>
              <a:cs typeface="Times New Roman" panose="02020603050405020304" pitchFamily="18" charset="0"/>
            </a:endParaRPr>
          </a:p>
          <a:p>
            <a:pPr marL="457200" indent="-457200" algn="just">
              <a:buFont typeface="+mj-lt"/>
              <a:buAutoNum type="arabicPeriod"/>
            </a:pP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53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94E2BC-4B39-5CF2-EC85-DC8BC46BDBEE}"/>
              </a:ext>
            </a:extLst>
          </p:cNvPr>
          <p:cNvSpPr>
            <a:spLocks noGrp="1"/>
          </p:cNvSpPr>
          <p:nvPr>
            <p:ph type="title"/>
          </p:nvPr>
        </p:nvSpPr>
        <p:spPr>
          <a:xfrm>
            <a:off x="1066800" y="642594"/>
            <a:ext cx="10058400" cy="675567"/>
          </a:xfrm>
        </p:spPr>
        <p:txBody>
          <a:bodyPr>
            <a:normAutofit/>
          </a:bodyPr>
          <a:lstStyle/>
          <a:p>
            <a:pPr algn="ctr"/>
            <a:r>
              <a:rPr lang="el-GR" sz="3600" dirty="0">
                <a:latin typeface="Times New Roman" panose="02020603050405020304" pitchFamily="18" charset="0"/>
                <a:cs typeface="Times New Roman" panose="02020603050405020304" pitchFamily="18" charset="0"/>
              </a:rPr>
              <a:t>Η έννοια της διασκευής </a:t>
            </a:r>
          </a:p>
        </p:txBody>
      </p:sp>
      <p:sp>
        <p:nvSpPr>
          <p:cNvPr id="3" name="Θέση περιεχομένου 2">
            <a:extLst>
              <a:ext uri="{FF2B5EF4-FFF2-40B4-BE49-F238E27FC236}">
                <a16:creationId xmlns:a16="http://schemas.microsoft.com/office/drawing/2014/main" id="{878E002E-FA5D-6174-8025-B4E7542F9D68}"/>
              </a:ext>
            </a:extLst>
          </p:cNvPr>
          <p:cNvSpPr>
            <a:spLocks noGrp="1"/>
          </p:cNvSpPr>
          <p:nvPr>
            <p:ph idx="1"/>
          </p:nvPr>
        </p:nvSpPr>
        <p:spPr>
          <a:xfrm>
            <a:off x="1066800" y="1318161"/>
            <a:ext cx="10058400" cy="5294512"/>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Με τον όρο διασκευή εννοούμε έναν «μετασχηματιστικό μηχανισμό που στηρίζεται σε καθορισμένες, αφετηριακές, λογοτεχνικές μορφές για την παραγωγή νέων λογοτεχνικών μορφών , πολλές φορές μέσα στο ίδιο γλωσσικό σύστημα» (</a:t>
            </a:r>
            <a:r>
              <a:rPr lang="el-GR" sz="2400" dirty="0" err="1">
                <a:latin typeface="Times New Roman" panose="02020603050405020304" pitchFamily="18" charset="0"/>
                <a:cs typeface="Times New Roman" panose="02020603050405020304" pitchFamily="18" charset="0"/>
              </a:rPr>
              <a:t>Καλκάνη</a:t>
            </a:r>
            <a:r>
              <a:rPr lang="el-GR" sz="2400" dirty="0">
                <a:latin typeface="Times New Roman" panose="02020603050405020304" pitchFamily="18" charset="0"/>
                <a:cs typeface="Times New Roman" panose="02020603050405020304" pitchFamily="18" charset="0"/>
              </a:rPr>
              <a:t>, 2004:18-25)</a:t>
            </a:r>
          </a:p>
          <a:p>
            <a:pPr algn="just"/>
            <a:r>
              <a:rPr lang="el-GR" sz="2400" dirty="0">
                <a:latin typeface="Times New Roman" panose="02020603050405020304" pitchFamily="18" charset="0"/>
                <a:cs typeface="Times New Roman" panose="02020603050405020304" pitchFamily="18" charset="0"/>
              </a:rPr>
              <a:t>Η βασική σκοπιμότητα αυτού του μηχανισμού είναι η εξυπηρέτηση ιδεολογικών εγγραφών και ειδολογικών επιταγών </a:t>
            </a:r>
          </a:p>
          <a:p>
            <a:pPr algn="just"/>
            <a:r>
              <a:rPr lang="el-GR" sz="2400" dirty="0">
                <a:latin typeface="Times New Roman" panose="02020603050405020304" pitchFamily="18" charset="0"/>
                <a:cs typeface="Times New Roman" panose="02020603050405020304" pitchFamily="18" charset="0"/>
              </a:rPr>
              <a:t>ΆΡΑ στην περίπτωση της διασκευής, η αρχική και η νέα λογοτεχνική μορφή συνδιαλέγονται, όχι όμως σχετικά με </a:t>
            </a:r>
            <a:r>
              <a:rPr lang="el-GR" sz="2400" dirty="0" err="1">
                <a:latin typeface="Times New Roman" panose="02020603050405020304" pitchFamily="18" charset="0"/>
                <a:cs typeface="Times New Roman" panose="02020603050405020304" pitchFamily="18" charset="0"/>
              </a:rPr>
              <a:t>κειμενικά</a:t>
            </a:r>
            <a:r>
              <a:rPr lang="el-GR" sz="2400" dirty="0">
                <a:latin typeface="Times New Roman" panose="02020603050405020304" pitchFamily="18" charset="0"/>
                <a:cs typeface="Times New Roman" panose="02020603050405020304" pitchFamily="18" charset="0"/>
              </a:rPr>
              <a:t> σημεία, αλλά κυρίως σε σχέση με ιδεολογικά, κοινωνικά και πολιτισμικά στοιχεία, μέσα σε ειδολογικά πλαίσια </a:t>
            </a:r>
          </a:p>
          <a:p>
            <a:pPr algn="just"/>
            <a:r>
              <a:rPr lang="el-GR" sz="2400" dirty="0">
                <a:latin typeface="Times New Roman" panose="02020603050405020304" pitchFamily="18" charset="0"/>
                <a:cs typeface="Times New Roman" panose="02020603050405020304" pitchFamily="18" charset="0"/>
              </a:rPr>
              <a:t>Ο διασκευαστής κατά μία έννοια ασκεί ‘λογοκρισία’ στο αρχικό κείμενο εφόσον ‘παραλείπει’ ή/και ‘προσθέτει’ στοιχεία και πολλές φορές αλλάζει το είδος της αφήγησης, τροποποιώντας το στην ουσία και διαμορφώνοντας τελικά ένα νέο κείμενο (</a:t>
            </a:r>
            <a:r>
              <a:rPr lang="en-US" sz="2400" dirty="0">
                <a:latin typeface="Times New Roman" panose="02020603050405020304" pitchFamily="18" charset="0"/>
                <a:cs typeface="Times New Roman" panose="02020603050405020304" pitchFamily="18" charset="0"/>
              </a:rPr>
              <a:t>Genette, 1982)</a:t>
            </a:r>
            <a:r>
              <a:rPr lang="el-G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Άρα κάθε διαδικασία διασκευής φαίνεται πως εκφράζει μια ιδεολογία, με σκοπό να λειτουργήσει </a:t>
            </a:r>
            <a:r>
              <a:rPr lang="el-GR" sz="2400" dirty="0" err="1">
                <a:latin typeface="Times New Roman" panose="02020603050405020304" pitchFamily="18" charset="0"/>
                <a:cs typeface="Times New Roman" panose="02020603050405020304" pitchFamily="18" charset="0"/>
              </a:rPr>
              <a:t>κοινωνικοποιητικά</a:t>
            </a:r>
            <a:r>
              <a:rPr lang="el-GR" sz="2400" dirty="0">
                <a:latin typeface="Times New Roman" panose="02020603050405020304" pitchFamily="18" charset="0"/>
                <a:cs typeface="Times New Roman" panose="02020603050405020304" pitchFamily="18" charset="0"/>
              </a:rPr>
              <a:t> για την «συμμόρφωση σε κοινωνικά προσδιορισμένα και αποδεκτά πρότυπα συμπεριφοράς» των μικρών αναγνωστών (</a:t>
            </a:r>
            <a:r>
              <a:rPr lang="en-US" sz="2400" dirty="0">
                <a:latin typeface="Times New Roman" panose="02020603050405020304" pitchFamily="18" charset="0"/>
                <a:cs typeface="Times New Roman" panose="02020603050405020304" pitchFamily="18" charset="0"/>
              </a:rPr>
              <a:t>Stephens &amp; McCallum, 1998: 3-4)</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49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6B6F86-98FF-9E02-14E2-252187F27F6E}"/>
              </a:ext>
            </a:extLst>
          </p:cNvPr>
          <p:cNvSpPr>
            <a:spLocks noGrp="1"/>
          </p:cNvSpPr>
          <p:nvPr>
            <p:ph type="title"/>
          </p:nvPr>
        </p:nvSpPr>
        <p:spPr>
          <a:xfrm>
            <a:off x="1066800" y="642594"/>
            <a:ext cx="10058400" cy="746819"/>
          </a:xfrm>
        </p:spPr>
        <p:txBody>
          <a:bodyPr>
            <a:normAutofit/>
          </a:bodyPr>
          <a:lstStyle/>
          <a:p>
            <a:pPr algn="ctr"/>
            <a:r>
              <a:rPr lang="el-GR" sz="3600" dirty="0">
                <a:latin typeface="Times New Roman" panose="02020603050405020304" pitchFamily="18" charset="0"/>
                <a:cs typeface="Times New Roman" panose="02020603050405020304" pitchFamily="18" charset="0"/>
              </a:rPr>
              <a:t>Η έννοια της διακειμενικότητας </a:t>
            </a:r>
          </a:p>
        </p:txBody>
      </p:sp>
      <p:sp>
        <p:nvSpPr>
          <p:cNvPr id="3" name="Θέση περιεχομένου 2">
            <a:extLst>
              <a:ext uri="{FF2B5EF4-FFF2-40B4-BE49-F238E27FC236}">
                <a16:creationId xmlns:a16="http://schemas.microsoft.com/office/drawing/2014/main" id="{47432D12-A359-DD0C-C72C-1DA9516099EA}"/>
              </a:ext>
            </a:extLst>
          </p:cNvPr>
          <p:cNvSpPr>
            <a:spLocks noGrp="1"/>
          </p:cNvSpPr>
          <p:nvPr>
            <p:ph idx="1"/>
          </p:nvPr>
        </p:nvSpPr>
        <p:spPr>
          <a:xfrm>
            <a:off x="1066800" y="1282389"/>
            <a:ext cx="10058400" cy="5163016"/>
          </a:xfrm>
        </p:spPr>
        <p:txBody>
          <a:bodyPr>
            <a:noAutofit/>
          </a:bodyPr>
          <a:lstStyle/>
          <a:p>
            <a:pPr algn="just" eaLnBrk="1" hangingPunct="1">
              <a:lnSpc>
                <a:spcPct val="120000"/>
              </a:lnSpc>
              <a:spcBef>
                <a:spcPts val="600"/>
              </a:spcBef>
              <a:spcAft>
                <a:spcPts val="600"/>
              </a:spcAft>
            </a:pPr>
            <a:r>
              <a:rPr lang="el-GR" altLang="el-GR" sz="2000" u="sng" dirty="0">
                <a:latin typeface="Times New Roman" panose="02020603050405020304" pitchFamily="18" charset="0"/>
                <a:cs typeface="Times New Roman" panose="02020603050405020304" pitchFamily="18" charset="0"/>
              </a:rPr>
              <a:t>Ορισμός</a:t>
            </a:r>
            <a:r>
              <a:rPr lang="el-GR" altLang="el-GR" sz="2000" dirty="0">
                <a:latin typeface="Times New Roman" panose="02020603050405020304" pitchFamily="18" charset="0"/>
                <a:cs typeface="Times New Roman" panose="02020603050405020304" pitchFamily="18" charset="0"/>
              </a:rPr>
              <a:t> (για την λογοτεχνία): «η συγχρονική και διαχρονική σχέση συνύπαρξης και διαρκούς επικοινωνίας ανάμεσα στα κείμενα, που διέπει την δημιουργία τους αλλά και την ανάγνωσή τους»</a:t>
            </a:r>
          </a:p>
          <a:p>
            <a:pPr algn="just" eaLnBrk="1" hangingPunct="1">
              <a:lnSpc>
                <a:spcPct val="120000"/>
              </a:lnSpc>
              <a:spcBef>
                <a:spcPts val="600"/>
              </a:spcBef>
              <a:spcAft>
                <a:spcPts val="600"/>
              </a:spcAft>
            </a:pPr>
            <a:r>
              <a:rPr lang="el-GR" altLang="el-GR" sz="2000" dirty="0">
                <a:latin typeface="Times New Roman" panose="02020603050405020304" pitchFamily="18" charset="0"/>
                <a:cs typeface="Times New Roman" panose="02020603050405020304" pitchFamily="18" charset="0"/>
              </a:rPr>
              <a:t>Η </a:t>
            </a:r>
            <a:r>
              <a:rPr lang="el-GR" altLang="el-GR" sz="2000" b="1" dirty="0">
                <a:latin typeface="Times New Roman" panose="02020603050405020304" pitchFamily="18" charset="0"/>
                <a:cs typeface="Times New Roman" panose="02020603050405020304" pitchFamily="18" charset="0"/>
              </a:rPr>
              <a:t>εγγενής διακειμενικότητα</a:t>
            </a:r>
            <a:r>
              <a:rPr lang="el-GR" altLang="el-GR" sz="2000" dirty="0">
                <a:latin typeface="Times New Roman" panose="02020603050405020304" pitchFamily="18" charset="0"/>
                <a:cs typeface="Times New Roman" panose="02020603050405020304" pitchFamily="18" charset="0"/>
              </a:rPr>
              <a:t>: τόσο ο συγγραφέας όσο και  ο αναγνώστης φέρει εμπειρίες/ αναμνήσεις  από προηγούμενες αναγνώσεις ή  ακούσματα ή θεάματα .  </a:t>
            </a:r>
            <a:endParaRPr lang="el-GR" altLang="el-GR" sz="2000" b="1" dirty="0">
              <a:latin typeface="Times New Roman" panose="02020603050405020304" pitchFamily="18" charset="0"/>
              <a:cs typeface="Times New Roman" panose="02020603050405020304" pitchFamily="18" charset="0"/>
            </a:endParaRPr>
          </a:p>
          <a:p>
            <a:pPr algn="just">
              <a:lnSpc>
                <a:spcPct val="120000"/>
              </a:lnSpc>
              <a:spcBef>
                <a:spcPts val="600"/>
              </a:spcBef>
              <a:spcAft>
                <a:spcPts val="600"/>
              </a:spcAft>
            </a:pPr>
            <a:r>
              <a:rPr lang="el-GR" altLang="el-GR" sz="2000" b="1" dirty="0">
                <a:latin typeface="Times New Roman" panose="02020603050405020304" pitchFamily="18" charset="0"/>
                <a:cs typeface="Times New Roman" panose="02020603050405020304" pitchFamily="18" charset="0"/>
              </a:rPr>
              <a:t>Ηθελημένη / </a:t>
            </a:r>
            <a:r>
              <a:rPr lang="el-GR" altLang="el-GR" sz="2000" b="1" dirty="0" err="1">
                <a:latin typeface="Times New Roman" panose="02020603050405020304" pitchFamily="18" charset="0"/>
                <a:cs typeface="Times New Roman" panose="02020603050405020304" pitchFamily="18" charset="0"/>
              </a:rPr>
              <a:t>στοχευμένη</a:t>
            </a:r>
            <a:r>
              <a:rPr lang="el-GR" altLang="el-GR" sz="2000" b="1" dirty="0">
                <a:latin typeface="Times New Roman" panose="02020603050405020304" pitchFamily="18" charset="0"/>
                <a:cs typeface="Times New Roman" panose="02020603050405020304" pitchFamily="18" charset="0"/>
              </a:rPr>
              <a:t>  διακειμενικότητα </a:t>
            </a:r>
            <a:r>
              <a:rPr lang="el-GR" altLang="el-GR" sz="2000" dirty="0">
                <a:latin typeface="Times New Roman" panose="02020603050405020304" pitchFamily="18" charset="0"/>
                <a:cs typeface="Times New Roman" panose="02020603050405020304" pitchFamily="18" charset="0"/>
              </a:rPr>
              <a:t>π.χ. «Τα τρία μικρά </a:t>
            </a:r>
            <a:r>
              <a:rPr lang="el-GR" altLang="el-GR" sz="2000" dirty="0" err="1">
                <a:latin typeface="Times New Roman" panose="02020603050405020304" pitchFamily="18" charset="0"/>
                <a:cs typeface="Times New Roman" panose="02020603050405020304" pitchFamily="18" charset="0"/>
              </a:rPr>
              <a:t>λυκάκια</a:t>
            </a:r>
            <a:r>
              <a:rPr lang="el-GR" altLang="el-GR" sz="2000" dirty="0">
                <a:latin typeface="Times New Roman" panose="02020603050405020304" pitchFamily="18" charset="0"/>
                <a:cs typeface="Times New Roman" panose="02020603050405020304" pitchFamily="18" charset="0"/>
              </a:rPr>
              <a:t>» του </a:t>
            </a:r>
            <a:r>
              <a:rPr lang="el-GR" altLang="el-GR" sz="2000" dirty="0" err="1">
                <a:latin typeface="Times New Roman" panose="02020603050405020304" pitchFamily="18" charset="0"/>
                <a:cs typeface="Times New Roman" panose="02020603050405020304" pitchFamily="18" charset="0"/>
              </a:rPr>
              <a:t>Τριβιζά</a:t>
            </a:r>
            <a:endParaRPr lang="el-GR" altLang="el-GR" sz="2000" dirty="0">
              <a:latin typeface="Times New Roman" panose="02020603050405020304" pitchFamily="18" charset="0"/>
              <a:cs typeface="Times New Roman" panose="02020603050405020304" pitchFamily="18" charset="0"/>
            </a:endParaRPr>
          </a:p>
          <a:p>
            <a:pPr algn="just" eaLnBrk="1" hangingPunct="1">
              <a:lnSpc>
                <a:spcPct val="120000"/>
              </a:lnSpc>
              <a:spcBef>
                <a:spcPts val="600"/>
              </a:spcBef>
              <a:spcAft>
                <a:spcPts val="600"/>
              </a:spcAft>
              <a:buFont typeface="Arial" panose="020B0604020202020204" pitchFamily="34" charset="0"/>
              <a:buNone/>
            </a:pPr>
            <a:r>
              <a:rPr lang="el-GR" altLang="el-GR" sz="2000" dirty="0">
                <a:latin typeface="Times New Roman" panose="02020603050405020304" pitchFamily="18" charset="0"/>
                <a:cs typeface="Times New Roman" panose="02020603050405020304" pitchFamily="18" charset="0"/>
              </a:rPr>
              <a:t>Τέσσερις βασικές </a:t>
            </a:r>
            <a:r>
              <a:rPr lang="el-GR" altLang="el-GR" sz="2000" u="sng" dirty="0">
                <a:latin typeface="Times New Roman" panose="02020603050405020304" pitchFamily="18" charset="0"/>
                <a:cs typeface="Times New Roman" panose="02020603050405020304" pitchFamily="18" charset="0"/>
              </a:rPr>
              <a:t>μορφές διακειμενικής σχέσης</a:t>
            </a:r>
            <a:r>
              <a:rPr lang="el-GR" altLang="el-GR" sz="2000" dirty="0">
                <a:latin typeface="Times New Roman" panose="02020603050405020304" pitchFamily="18" charset="0"/>
                <a:cs typeface="Times New Roman" panose="02020603050405020304" pitchFamily="18" charset="0"/>
              </a:rPr>
              <a:t> μεταξύ κειμένων:</a:t>
            </a:r>
          </a:p>
          <a:p>
            <a:pPr algn="just" eaLnBrk="1" hangingPunct="1">
              <a:lnSpc>
                <a:spcPct val="120000"/>
              </a:lnSpc>
              <a:spcBef>
                <a:spcPts val="600"/>
              </a:spcBef>
              <a:spcAft>
                <a:spcPts val="600"/>
              </a:spcAft>
              <a:buFont typeface="Arial" panose="020B0604020202020204" pitchFamily="34" charset="0"/>
              <a:buNone/>
            </a:pPr>
            <a:r>
              <a:rPr lang="el-GR" altLang="el-GR" sz="2000" b="1" dirty="0">
                <a:latin typeface="Times New Roman" panose="02020603050405020304" pitchFamily="18" charset="0"/>
                <a:cs typeface="Times New Roman" panose="02020603050405020304" pitchFamily="18" charset="0"/>
              </a:rPr>
              <a:t>Α. </a:t>
            </a:r>
            <a:r>
              <a:rPr lang="el-GR" altLang="el-GR" sz="2000" dirty="0">
                <a:latin typeface="Times New Roman" panose="02020603050405020304" pitchFamily="18" charset="0"/>
                <a:cs typeface="Times New Roman" panose="02020603050405020304" pitchFamily="18" charset="0"/>
              </a:rPr>
              <a:t>η εγγραφή ενός κειμένου μέσα σ’ ένα άλλο π.χ. αποσπάσματα, αναφορές</a:t>
            </a:r>
          </a:p>
          <a:p>
            <a:pPr algn="just" eaLnBrk="1" hangingPunct="1">
              <a:lnSpc>
                <a:spcPct val="120000"/>
              </a:lnSpc>
              <a:spcBef>
                <a:spcPts val="600"/>
              </a:spcBef>
              <a:spcAft>
                <a:spcPts val="600"/>
              </a:spcAft>
              <a:buFont typeface="Arial" panose="020B0604020202020204" pitchFamily="34" charset="0"/>
              <a:buNone/>
            </a:pPr>
            <a:r>
              <a:rPr lang="el-GR" altLang="el-GR" sz="2000" b="1" dirty="0">
                <a:latin typeface="Times New Roman" panose="02020603050405020304" pitchFamily="18" charset="0"/>
                <a:cs typeface="Times New Roman" panose="02020603050405020304" pitchFamily="18" charset="0"/>
              </a:rPr>
              <a:t>Β. </a:t>
            </a:r>
            <a:r>
              <a:rPr lang="el-GR" altLang="el-GR" sz="2000" dirty="0">
                <a:latin typeface="Times New Roman" panose="02020603050405020304" pitchFamily="18" charset="0"/>
                <a:cs typeface="Times New Roman" panose="02020603050405020304" pitchFamily="18" charset="0"/>
              </a:rPr>
              <a:t>η διασκευή ενός κειμένου π.χ. Όμηρος, Βίβλος, κλασσικά μυθιστορήματα για ενήλικες</a:t>
            </a:r>
          </a:p>
          <a:p>
            <a:pPr algn="just" eaLnBrk="1" hangingPunct="1">
              <a:lnSpc>
                <a:spcPct val="120000"/>
              </a:lnSpc>
              <a:spcBef>
                <a:spcPts val="600"/>
              </a:spcBef>
              <a:spcAft>
                <a:spcPts val="600"/>
              </a:spcAft>
              <a:buFont typeface="Arial" panose="020B0604020202020204" pitchFamily="34" charset="0"/>
              <a:buNone/>
            </a:pPr>
            <a:r>
              <a:rPr lang="el-GR" altLang="el-GR" sz="2000" b="1" dirty="0">
                <a:latin typeface="Times New Roman" panose="02020603050405020304" pitchFamily="18" charset="0"/>
                <a:cs typeface="Times New Roman" panose="02020603050405020304" pitchFamily="18" charset="0"/>
              </a:rPr>
              <a:t>Γ. </a:t>
            </a:r>
            <a:r>
              <a:rPr lang="el-GR" altLang="el-GR" sz="2000" dirty="0">
                <a:latin typeface="Times New Roman" panose="02020603050405020304" pitchFamily="18" charset="0"/>
                <a:cs typeface="Times New Roman" panose="02020603050405020304" pitchFamily="18" charset="0"/>
              </a:rPr>
              <a:t>η μεταγραφή ενός κειμένου π.χ. ανατροπές, παρωδίες</a:t>
            </a:r>
          </a:p>
          <a:p>
            <a:pPr algn="just" eaLnBrk="1" hangingPunct="1">
              <a:lnSpc>
                <a:spcPct val="120000"/>
              </a:lnSpc>
              <a:spcBef>
                <a:spcPts val="600"/>
              </a:spcBef>
              <a:spcAft>
                <a:spcPts val="600"/>
              </a:spcAft>
              <a:buFont typeface="Arial" panose="020B0604020202020204" pitchFamily="34" charset="0"/>
              <a:buNone/>
            </a:pPr>
            <a:r>
              <a:rPr lang="el-GR" altLang="el-GR" sz="2000" b="1" dirty="0">
                <a:latin typeface="Times New Roman" panose="02020603050405020304" pitchFamily="18" charset="0"/>
                <a:cs typeface="Times New Roman" panose="02020603050405020304" pitchFamily="18" charset="0"/>
              </a:rPr>
              <a:t>Δ. </a:t>
            </a:r>
            <a:r>
              <a:rPr lang="el-GR" altLang="el-GR" sz="2000" dirty="0">
                <a:latin typeface="Times New Roman" panose="02020603050405020304" pitchFamily="18" charset="0"/>
                <a:cs typeface="Times New Roman" panose="02020603050405020304" pitchFamily="18" charset="0"/>
              </a:rPr>
              <a:t>η μετουσίωση ενός κειμένου π.χ. σε ταινία, </a:t>
            </a:r>
            <a:r>
              <a:rPr lang="en-US" altLang="el-GR" sz="2000" dirty="0">
                <a:latin typeface="Times New Roman" panose="02020603050405020304" pitchFamily="18" charset="0"/>
                <a:cs typeface="Times New Roman" panose="02020603050405020304" pitchFamily="18" charset="0"/>
              </a:rPr>
              <a:t>comics</a:t>
            </a:r>
            <a:r>
              <a:rPr lang="el-GR" altLang="el-GR" sz="2000" dirty="0">
                <a:latin typeface="Times New Roman" panose="02020603050405020304" pitchFamily="18" charset="0"/>
                <a:cs typeface="Times New Roman" panose="02020603050405020304" pitchFamily="18" charset="0"/>
              </a:rPr>
              <a:t>, γελοιογραφία, διαφήμιση</a:t>
            </a:r>
          </a:p>
          <a:p>
            <a:pPr algn="just"/>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407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62BB0CA-68DD-0259-500F-93705FA82952}"/>
              </a:ext>
            </a:extLst>
          </p:cNvPr>
          <p:cNvSpPr>
            <a:spLocks noGrp="1"/>
          </p:cNvSpPr>
          <p:nvPr>
            <p:ph idx="1"/>
          </p:nvPr>
        </p:nvSpPr>
        <p:spPr>
          <a:xfrm>
            <a:off x="1066800" y="641268"/>
            <a:ext cx="10058400" cy="5759531"/>
          </a:xfrm>
        </p:spPr>
        <p:txBody>
          <a:bodyPr>
            <a:normAutofit fontScale="92500" lnSpcReduction="20000"/>
          </a:bodyPr>
          <a:lstStyle/>
          <a:p>
            <a:pPr marL="0" indent="354013" algn="ctr" eaLnBrk="1" hangingPunct="1">
              <a:spcBef>
                <a:spcPts val="1200"/>
              </a:spcBef>
              <a:spcAft>
                <a:spcPts val="1200"/>
              </a:spcAft>
              <a:buFont typeface="Arial" charset="0"/>
              <a:buNone/>
              <a:defRPr/>
            </a:pPr>
            <a:r>
              <a:rPr lang="el-GR" sz="2400" b="1" dirty="0">
                <a:latin typeface="Times New Roman" panose="02020603050405020304" pitchFamily="18" charset="0"/>
                <a:cs typeface="Times New Roman" panose="02020603050405020304" pitchFamily="18" charset="0"/>
              </a:rPr>
              <a:t>Με τι είδους αφετηριακά έργα μπορεί να συνδέεται ένα δευτερογενές; </a:t>
            </a:r>
          </a:p>
          <a:p>
            <a:pPr marL="457200" indent="-457200" algn="just" eaLnBrk="1" hangingPunct="1">
              <a:spcBef>
                <a:spcPts val="1200"/>
              </a:spcBef>
              <a:spcAft>
                <a:spcPts val="1200"/>
              </a:spcAft>
              <a:buFont typeface="+mj-lt"/>
              <a:buAutoNum type="arabicPeriod"/>
              <a:defRPr/>
            </a:pPr>
            <a:r>
              <a:rPr lang="el-GR" sz="2400" dirty="0">
                <a:latin typeface="Times New Roman" panose="02020603050405020304" pitchFamily="18" charset="0"/>
                <a:cs typeface="Times New Roman" panose="02020603050405020304" pitchFamily="18" charset="0"/>
              </a:rPr>
              <a:t>Με συγκεκριμένα έργα στα οποία αναφέρεται άμεσα π.χ. με αποσπάσματα ή αναφορές σ’ αυτά (π.χ. «Ο   μεγάλος περίπατος του Πέτρου») </a:t>
            </a:r>
          </a:p>
          <a:p>
            <a:pPr marL="457200" indent="-457200" algn="just" eaLnBrk="1" hangingPunct="1">
              <a:lnSpc>
                <a:spcPct val="120000"/>
              </a:lnSpc>
              <a:spcBef>
                <a:spcPts val="600"/>
              </a:spcBef>
              <a:spcAft>
                <a:spcPts val="600"/>
              </a:spcAft>
              <a:buFont typeface="+mj-lt"/>
              <a:buAutoNum type="arabicPeriod"/>
              <a:defRPr/>
            </a:pPr>
            <a:r>
              <a:rPr lang="el-GR" sz="2400" dirty="0">
                <a:latin typeface="Times New Roman" panose="02020603050405020304" pitchFamily="18" charset="0"/>
                <a:cs typeface="Times New Roman" panose="02020603050405020304" pitchFamily="18" charset="0"/>
              </a:rPr>
              <a:t> Με μια γνωστή ιστορία η οποία υπάρχει σε παραλλαγές, καμία από τις οποίες δεν είναι απολύτως συγκεκριμένη.      π.χ. Ο πρίγκιπας - βάτραχος</a:t>
            </a:r>
          </a:p>
          <a:p>
            <a:pPr marL="457200" indent="-457200" algn="just" eaLnBrk="1" hangingPunct="1">
              <a:spcBef>
                <a:spcPts val="1200"/>
              </a:spcBef>
              <a:spcAft>
                <a:spcPts val="1200"/>
              </a:spcAft>
              <a:buFont typeface="+mj-lt"/>
              <a:buAutoNum type="arabicPeriod"/>
            </a:pPr>
            <a:r>
              <a:rPr lang="el-GR" altLang="el-GR" sz="2400" dirty="0">
                <a:latin typeface="Times New Roman" panose="02020603050405020304" pitchFamily="18" charset="0"/>
                <a:cs typeface="Times New Roman" panose="02020603050405020304" pitchFamily="18" charset="0"/>
              </a:rPr>
              <a:t>Με ένα </a:t>
            </a:r>
            <a:r>
              <a:rPr lang="el-GR" altLang="el-GR" sz="2400" b="1" dirty="0">
                <a:latin typeface="Times New Roman" panose="02020603050405020304" pitchFamily="18" charset="0"/>
                <a:cs typeface="Times New Roman" panose="02020603050405020304" pitchFamily="18" charset="0"/>
              </a:rPr>
              <a:t>αρχέτυπο </a:t>
            </a:r>
            <a:r>
              <a:rPr lang="el-GR" altLang="el-GR" sz="2400" dirty="0">
                <a:latin typeface="Times New Roman" panose="02020603050405020304" pitchFamily="18" charset="0"/>
                <a:cs typeface="Times New Roman" panose="02020603050405020304" pitchFamily="18" charset="0"/>
              </a:rPr>
              <a:t>π.χ. ο ερημίτης, ο αδικημένος μικρός αδελφός, ο περιπλανώμενος ήρωας</a:t>
            </a:r>
          </a:p>
          <a:p>
            <a:pPr marL="457200" indent="-457200" algn="just" eaLnBrk="1" hangingPunct="1">
              <a:spcBef>
                <a:spcPts val="1200"/>
              </a:spcBef>
              <a:spcAft>
                <a:spcPts val="1200"/>
              </a:spcAft>
              <a:buFont typeface="+mj-lt"/>
              <a:buAutoNum type="arabicPeriod"/>
            </a:pPr>
            <a:r>
              <a:rPr lang="el-GR" altLang="el-GR" sz="2400" dirty="0">
                <a:latin typeface="Times New Roman" panose="02020603050405020304" pitchFamily="18" charset="0"/>
                <a:cs typeface="Times New Roman" panose="02020603050405020304" pitchFamily="18" charset="0"/>
              </a:rPr>
              <a:t>Με λογοτεχνικά είδη και τις συμβάσεις τους π.χ. με λαϊκά παραμύθια, </a:t>
            </a:r>
            <a:r>
              <a:rPr lang="en-US" altLang="el-GR" sz="2400" dirty="0">
                <a:latin typeface="Times New Roman" panose="02020603050405020304" pitchFamily="18" charset="0"/>
                <a:cs typeface="Times New Roman" panose="02020603050405020304" pitchFamily="18" charset="0"/>
              </a:rPr>
              <a:t>detective stories, gothic stories</a:t>
            </a:r>
          </a:p>
          <a:p>
            <a:pPr marL="457200" indent="-457200" algn="just" eaLnBrk="1" hangingPunct="1">
              <a:spcBef>
                <a:spcPts val="1200"/>
              </a:spcBef>
              <a:spcAft>
                <a:spcPts val="1200"/>
              </a:spcAft>
              <a:buFont typeface="+mj-lt"/>
              <a:buAutoNum type="arabicPeriod"/>
            </a:pPr>
            <a:r>
              <a:rPr lang="el-GR" altLang="el-GR" sz="2400" dirty="0">
                <a:latin typeface="Times New Roman" panose="02020603050405020304" pitchFamily="18" charset="0"/>
                <a:cs typeface="Times New Roman" panose="02020603050405020304" pitchFamily="18" charset="0"/>
              </a:rPr>
              <a:t>Με ιστορικά, κοινωνιολογικά κείμενα ή ντοκουμέντα π.χ. άρθρα εφημερίδων, ταξιδιωτικές ή πολεμικές αναμνήσεις, αυτό-βιογραφίες </a:t>
            </a:r>
            <a:r>
              <a:rPr lang="el-GR" altLang="el-GR" sz="2400" dirty="0" err="1">
                <a:latin typeface="Times New Roman" panose="02020603050405020304" pitchFamily="18" charset="0"/>
                <a:cs typeface="Times New Roman" panose="02020603050405020304" pitchFamily="18" charset="0"/>
              </a:rPr>
              <a:t>κ.λ.π</a:t>
            </a:r>
            <a:r>
              <a:rPr lang="el-GR" altLang="el-GR" sz="2400" dirty="0">
                <a:latin typeface="Times New Roman" panose="02020603050405020304" pitchFamily="18" charset="0"/>
                <a:cs typeface="Times New Roman" panose="02020603050405020304" pitchFamily="18" charset="0"/>
              </a:rPr>
              <a:t>.</a:t>
            </a:r>
          </a:p>
          <a:p>
            <a:pPr marL="457200" indent="-457200" algn="just">
              <a:buFont typeface="+mj-lt"/>
              <a:buAutoNum type="arabicPeriod"/>
            </a:pPr>
            <a:r>
              <a:rPr lang="el-GR" altLang="el-GR" sz="2400" dirty="0">
                <a:latin typeface="Times New Roman" panose="02020603050405020304" pitchFamily="18" charset="0"/>
                <a:cs typeface="Times New Roman" panose="02020603050405020304" pitchFamily="18" charset="0"/>
              </a:rPr>
              <a:t>Με άλλες μορφές τέχνης π.χ. </a:t>
            </a:r>
            <a:r>
              <a:rPr lang="en-US" altLang="el-GR" sz="2400" dirty="0">
                <a:latin typeface="Times New Roman" panose="02020603050405020304" pitchFamily="18" charset="0"/>
                <a:cs typeface="Times New Roman" panose="02020603050405020304" pitchFamily="18" charset="0"/>
              </a:rPr>
              <a:t>Comics, cartoons, </a:t>
            </a:r>
            <a:r>
              <a:rPr lang="el-GR" altLang="el-GR" sz="2400" dirty="0">
                <a:latin typeface="Times New Roman" panose="02020603050405020304" pitchFamily="18" charset="0"/>
                <a:cs typeface="Times New Roman" panose="02020603050405020304" pitchFamily="18" charset="0"/>
              </a:rPr>
              <a:t>κινηματογραφικές ταινίες, θεατρικά έργα,</a:t>
            </a:r>
          </a:p>
          <a:p>
            <a:pPr marL="0" indent="0" algn="just">
              <a:buNone/>
            </a:pPr>
            <a:r>
              <a:rPr lang="el-GR" altLang="el-GR" sz="2400" dirty="0">
                <a:latin typeface="Times New Roman" panose="02020603050405020304" pitchFamily="18" charset="0"/>
                <a:cs typeface="Times New Roman" panose="02020603050405020304" pitchFamily="18" charset="0"/>
              </a:rPr>
              <a:t>       τηλεοπτικές εκπομπές, μουσική, ζωγραφική </a:t>
            </a:r>
            <a:r>
              <a:rPr lang="el-GR" altLang="el-GR" sz="2400" dirty="0" err="1">
                <a:latin typeface="Times New Roman" panose="02020603050405020304" pitchFamily="18" charset="0"/>
                <a:cs typeface="Times New Roman" panose="02020603050405020304" pitchFamily="18" charset="0"/>
              </a:rPr>
              <a:t>κ.λ.π</a:t>
            </a:r>
            <a:r>
              <a:rPr lang="el-GR" altLang="el-GR" sz="2400"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188882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88E19EC-7A09-03E0-54DA-54A66972DA7A}"/>
              </a:ext>
            </a:extLst>
          </p:cNvPr>
          <p:cNvSpPr>
            <a:spLocks noGrp="1"/>
          </p:cNvSpPr>
          <p:nvPr>
            <p:ph idx="1"/>
          </p:nvPr>
        </p:nvSpPr>
        <p:spPr>
          <a:xfrm>
            <a:off x="1066800" y="724395"/>
            <a:ext cx="10058400" cy="5545776"/>
          </a:xfrm>
        </p:spPr>
        <p:txBody>
          <a:bodyPr>
            <a:normAutofit/>
          </a:bodyPr>
          <a:lstStyle/>
          <a:p>
            <a:pPr indent="0" algn="ctr" eaLnBrk="1" hangingPunct="1">
              <a:lnSpc>
                <a:spcPct val="80000"/>
              </a:lnSpc>
              <a:buFont typeface="Arial" charset="0"/>
              <a:buNone/>
              <a:defRPr/>
            </a:pPr>
            <a:r>
              <a:rPr lang="el-GR" sz="2200" b="1" dirty="0">
                <a:latin typeface="Times New Roman" panose="02020603050405020304" pitchFamily="18" charset="0"/>
                <a:cs typeface="Times New Roman" panose="02020603050405020304" pitchFamily="18" charset="0"/>
              </a:rPr>
              <a:t>Γιατί η διακειμενικότητα χρησιμοποιείται τόσο συχνά στην παιδική λογοτεχνία; </a:t>
            </a:r>
          </a:p>
          <a:p>
            <a:pPr algn="just" eaLnBrk="1" hangingPunct="1">
              <a:lnSpc>
                <a:spcPct val="80000"/>
              </a:lnSpc>
              <a:buFont typeface="Arial" charset="0"/>
              <a:buNone/>
              <a:defRPr/>
            </a:pPr>
            <a:r>
              <a:rPr lang="el-GR" sz="2200" b="1" dirty="0">
                <a:latin typeface="Times New Roman" panose="02020603050405020304" pitchFamily="18" charset="0"/>
                <a:cs typeface="Times New Roman" panose="02020603050405020304" pitchFamily="18" charset="0"/>
              </a:rPr>
              <a:t>Α.</a:t>
            </a:r>
            <a:r>
              <a:rPr lang="el-GR" sz="2200" dirty="0">
                <a:latin typeface="Times New Roman" panose="02020603050405020304" pitchFamily="18" charset="0"/>
                <a:cs typeface="Times New Roman" panose="02020603050405020304" pitchFamily="18" charset="0"/>
              </a:rPr>
              <a:t> διότι πολύ συχνά τα αφετηριακά έργα ανήκουν στην παιδική λογοτεχνία. Γιατί; Πόσο διαδεδομένα είναι π.χ. τα κλασικά παραμύθια; </a:t>
            </a:r>
          </a:p>
          <a:p>
            <a:pPr algn="just" eaLnBrk="1" hangingPunct="1">
              <a:lnSpc>
                <a:spcPct val="80000"/>
              </a:lnSpc>
              <a:buFont typeface="Arial" charset="0"/>
              <a:buNone/>
              <a:defRPr/>
            </a:pPr>
            <a:r>
              <a:rPr lang="el-GR" sz="2200" b="1" dirty="0">
                <a:latin typeface="Times New Roman" panose="02020603050405020304" pitchFamily="18" charset="0"/>
                <a:cs typeface="Times New Roman" panose="02020603050405020304" pitchFamily="18" charset="0"/>
              </a:rPr>
              <a:t>Β.</a:t>
            </a:r>
            <a:r>
              <a:rPr lang="el-GR" sz="2200" dirty="0">
                <a:latin typeface="Times New Roman" panose="02020603050405020304" pitchFamily="18" charset="0"/>
                <a:cs typeface="Times New Roman" panose="02020603050405020304" pitchFamily="18" charset="0"/>
              </a:rPr>
              <a:t> διότι με την σύνδεση / σύγκριση μεταξύ κειμένων παράγονται συγκεκριμένα νοήματα σε βάρος άλλων. π.χ. «</a:t>
            </a:r>
            <a:r>
              <a:rPr lang="en-US" sz="2200" dirty="0">
                <a:latin typeface="Times New Roman" panose="02020603050405020304" pitchFamily="18" charset="0"/>
                <a:cs typeface="Times New Roman" panose="02020603050405020304" pitchFamily="18" charset="0"/>
              </a:rPr>
              <a:t>T</a:t>
            </a:r>
            <a:r>
              <a:rPr lang="el-GR" sz="2200" dirty="0">
                <a:latin typeface="Times New Roman" panose="02020603050405020304" pitchFamily="18" charset="0"/>
                <a:cs typeface="Times New Roman" panose="02020603050405020304" pitchFamily="18" charset="0"/>
              </a:rPr>
              <a:t>α τρία μικρά </a:t>
            </a:r>
            <a:r>
              <a:rPr lang="el-GR" sz="2200" dirty="0" err="1">
                <a:latin typeface="Times New Roman" panose="02020603050405020304" pitchFamily="18" charset="0"/>
                <a:cs typeface="Times New Roman" panose="02020603050405020304" pitchFamily="18" charset="0"/>
              </a:rPr>
              <a:t>λυκάκια</a:t>
            </a:r>
            <a:r>
              <a:rPr lang="el-GR" sz="2200" dirty="0">
                <a:latin typeface="Times New Roman" panose="02020603050405020304" pitchFamily="18" charset="0"/>
                <a:cs typeface="Times New Roman" panose="02020603050405020304" pitchFamily="18" charset="0"/>
              </a:rPr>
              <a:t>»</a:t>
            </a:r>
          </a:p>
          <a:p>
            <a:pPr eaLnBrk="1" hangingPunct="1">
              <a:lnSpc>
                <a:spcPct val="80000"/>
              </a:lnSpc>
              <a:buFont typeface="Arial" charset="0"/>
              <a:buNone/>
              <a:defRPr/>
            </a:pPr>
            <a:endParaRPr lang="el-GR" sz="2200" b="1" dirty="0">
              <a:latin typeface="Times New Roman" panose="02020603050405020304" pitchFamily="18" charset="0"/>
              <a:cs typeface="Times New Roman" panose="02020603050405020304" pitchFamily="18" charset="0"/>
            </a:endParaRPr>
          </a:p>
          <a:p>
            <a:pPr algn="ctr">
              <a:lnSpc>
                <a:spcPct val="80000"/>
              </a:lnSpc>
              <a:buNone/>
              <a:defRPr/>
            </a:pPr>
            <a:r>
              <a:rPr lang="el-GR" sz="2200" b="1" dirty="0">
                <a:latin typeface="Times New Roman" panose="02020603050405020304" pitchFamily="18" charset="0"/>
                <a:cs typeface="Times New Roman" panose="02020603050405020304" pitchFamily="18" charset="0"/>
              </a:rPr>
              <a:t>Γιατί τα κλασσικά παραμύθια προσφέρονται για διακειμενικές σχέσεις;</a:t>
            </a:r>
          </a:p>
          <a:p>
            <a:pPr algn="ctr">
              <a:lnSpc>
                <a:spcPct val="80000"/>
              </a:lnSpc>
              <a:buNone/>
              <a:defRPr/>
            </a:pPr>
            <a:r>
              <a:rPr lang="el-GR" sz="2200" dirty="0">
                <a:latin typeface="Times New Roman" panose="02020603050405020304" pitchFamily="18" charset="0"/>
                <a:cs typeface="Times New Roman" panose="02020603050405020304" pitchFamily="18" charset="0"/>
              </a:rPr>
              <a:t> Διότι έχουν: ευρεία διάδοση, διαυγείς και στερεοτυπικές μορφές. </a:t>
            </a:r>
          </a:p>
          <a:p>
            <a:pPr algn="ctr">
              <a:lnSpc>
                <a:spcPct val="80000"/>
              </a:lnSpc>
              <a:buNone/>
              <a:defRPr/>
            </a:pPr>
            <a:endParaRPr lang="el-GR" sz="2200" dirty="0">
              <a:latin typeface="Times New Roman" panose="02020603050405020304" pitchFamily="18" charset="0"/>
              <a:cs typeface="Times New Roman" panose="02020603050405020304" pitchFamily="18" charset="0"/>
            </a:endParaRPr>
          </a:p>
          <a:p>
            <a:pPr algn="just" eaLnBrk="1" hangingPunct="1"/>
            <a:r>
              <a:rPr lang="el-GR" altLang="el-GR" sz="2200" dirty="0">
                <a:latin typeface="Times New Roman" panose="02020603050405020304" pitchFamily="18" charset="0"/>
                <a:cs typeface="Times New Roman" panose="02020603050405020304" pitchFamily="18" charset="0"/>
              </a:rPr>
              <a:t>Τα όποια νοήματα και οι όποιες ιδεολογικές θέσεις κατασκευάζονται με την διακειμενικότητα, προκύπτουν από την αλληλεπίδραση του αρχικού/ αφετηριακού έργου και του δευτερογενούς. ΆΡΑ, για να υπάρξει η αλληλεπίδραση πρέπει ο αναγνώστης να γνωρίζει και τα δύο έργα. </a:t>
            </a:r>
          </a:p>
          <a:p>
            <a:pPr algn="just" eaLnBrk="1" hangingPunct="1"/>
            <a:r>
              <a:rPr lang="el-GR" altLang="el-GR" sz="2200" dirty="0">
                <a:latin typeface="Times New Roman" panose="02020603050405020304" pitchFamily="18" charset="0"/>
                <a:cs typeface="Times New Roman" panose="02020603050405020304" pitchFamily="18" charset="0"/>
              </a:rPr>
              <a:t>Έτσι ο αναγνώστης αντιλαμβάνεται τα νέα νοήματα ή / και τις νέες ιδέες που προκύπτουν από την αλληλεπίδραση των δύο έργων. </a:t>
            </a:r>
          </a:p>
          <a:p>
            <a:endParaRPr lang="el-GR" dirty="0"/>
          </a:p>
        </p:txBody>
      </p:sp>
    </p:spTree>
    <p:extLst>
      <p:ext uri="{BB962C8B-B14F-4D97-AF65-F5344CB8AC3E}">
        <p14:creationId xmlns:p14="http://schemas.microsoft.com/office/powerpoint/2010/main" val="50825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a:extLst>
              <a:ext uri="{FF2B5EF4-FFF2-40B4-BE49-F238E27FC236}">
                <a16:creationId xmlns:a16="http://schemas.microsoft.com/office/drawing/2014/main" id="{BB47A97B-4D54-8B33-9BF3-8F15D27672D2}"/>
              </a:ext>
            </a:extLst>
          </p:cNvPr>
          <p:cNvSpPr>
            <a:spLocks noGrp="1"/>
          </p:cNvSpPr>
          <p:nvPr>
            <p:ph type="title"/>
          </p:nvPr>
        </p:nvSpPr>
        <p:spPr>
          <a:xfrm>
            <a:off x="2063750" y="2708275"/>
            <a:ext cx="8229600" cy="1143000"/>
          </a:xfrm>
        </p:spPr>
        <p:txBody>
          <a:bodyPr/>
          <a:lstStyle/>
          <a:p>
            <a:pPr algn="ctr"/>
            <a:r>
              <a:rPr lang="el-GR" altLang="el-GR" sz="3200" dirty="0">
                <a:latin typeface="Times New Roman" panose="02020603050405020304" pitchFamily="18" charset="0"/>
                <a:cs typeface="Times New Roman" panose="02020603050405020304" pitchFamily="18" charset="0"/>
              </a:rPr>
              <a:t>Η λειτουργία των παρωδιών που προκύπτουν από την διακειμενική σχέση δύο έργων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6241BEB9-DB61-B2A5-B677-704380C0DF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3850" y="400076"/>
            <a:ext cx="8921406" cy="6045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6F9DA9AE-5359-6AE7-143F-143AFDFD50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824" y="395868"/>
            <a:ext cx="8088351" cy="606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37D7D23-B0E5-63BB-FF99-66B9E2523D35}"/>
              </a:ext>
            </a:extLst>
          </p:cNvPr>
          <p:cNvSpPr>
            <a:spLocks noGrp="1"/>
          </p:cNvSpPr>
          <p:nvPr>
            <p:ph type="title"/>
          </p:nvPr>
        </p:nvSpPr>
        <p:spPr>
          <a:xfrm>
            <a:off x="1066800" y="642594"/>
            <a:ext cx="10058400" cy="829367"/>
          </a:xfrm>
        </p:spPr>
        <p:txBody>
          <a:bodyPr>
            <a:normAutofit/>
          </a:bodyPr>
          <a:lstStyle/>
          <a:p>
            <a:pPr algn="ctr"/>
            <a:r>
              <a:rPr lang="el-GR" altLang="el-GR" sz="3600" dirty="0">
                <a:latin typeface="Times New Roman" panose="02020603050405020304" pitchFamily="18" charset="0"/>
                <a:cs typeface="Times New Roman" panose="02020603050405020304" pitchFamily="18" charset="0"/>
              </a:rPr>
              <a:t>«</a:t>
            </a:r>
            <a:r>
              <a:rPr lang="el-GR" altLang="el-GR" sz="3600" b="1" dirty="0">
                <a:latin typeface="Times New Roman" panose="02020603050405020304" pitchFamily="18" charset="0"/>
                <a:cs typeface="Times New Roman" panose="02020603050405020304" pitchFamily="18" charset="0"/>
              </a:rPr>
              <a:t>Τ</a:t>
            </a:r>
            <a:r>
              <a:rPr lang="el-GR" altLang="el-GR" sz="3600" dirty="0">
                <a:latin typeface="Times New Roman" panose="02020603050405020304" pitchFamily="18" charset="0"/>
                <a:cs typeface="Times New Roman" panose="02020603050405020304" pitchFamily="18" charset="0"/>
              </a:rPr>
              <a:t>ο  πραγματικά άσχημο παπάκι»</a:t>
            </a:r>
          </a:p>
        </p:txBody>
      </p:sp>
      <p:sp>
        <p:nvSpPr>
          <p:cNvPr id="12291" name="Rectangle 3">
            <a:extLst>
              <a:ext uri="{FF2B5EF4-FFF2-40B4-BE49-F238E27FC236}">
                <a16:creationId xmlns:a16="http://schemas.microsoft.com/office/drawing/2014/main" id="{6E912033-A219-6D1A-8B37-9D05340CEEC1}"/>
              </a:ext>
            </a:extLst>
          </p:cNvPr>
          <p:cNvSpPr>
            <a:spLocks noGrp="1"/>
          </p:cNvSpPr>
          <p:nvPr>
            <p:ph type="body" idx="1"/>
          </p:nvPr>
        </p:nvSpPr>
        <p:spPr>
          <a:xfrm>
            <a:off x="1066800" y="1393902"/>
            <a:ext cx="10058400" cy="4641138"/>
          </a:xfrm>
        </p:spPr>
        <p:txBody>
          <a:bodyPr>
            <a:normAutofit fontScale="77500" lnSpcReduction="20000"/>
          </a:bodyPr>
          <a:lstStyle/>
          <a:p>
            <a:pPr algn="just"/>
            <a:r>
              <a:rPr lang="el-GR" altLang="el-GR" sz="3100" dirty="0">
                <a:latin typeface="Times New Roman" panose="02020603050405020304" pitchFamily="18" charset="0"/>
                <a:cs typeface="Times New Roman" panose="02020603050405020304" pitchFamily="18" charset="0"/>
              </a:rPr>
              <a:t>Εμφανής παιγνιώδης, παρωδιακή, χιουμοριστική διάθεση</a:t>
            </a:r>
          </a:p>
          <a:p>
            <a:pPr algn="just"/>
            <a:r>
              <a:rPr lang="el-GR" altLang="el-GR" sz="3100" dirty="0">
                <a:latin typeface="Times New Roman" panose="02020603050405020304" pitchFamily="18" charset="0"/>
                <a:cs typeface="Times New Roman" panose="02020603050405020304" pitchFamily="18" charset="0"/>
              </a:rPr>
              <a:t>Ποιο είναι εδώ το αφετηριακό έργο/ προ-κείμενο; Τι ιδεολογία διαγράφεται σ’ αυτό;</a:t>
            </a:r>
          </a:p>
          <a:p>
            <a:pPr algn="just"/>
            <a:r>
              <a:rPr lang="el-GR" altLang="el-GR" sz="3100" dirty="0">
                <a:latin typeface="Times New Roman" panose="02020603050405020304" pitchFamily="18" charset="0"/>
                <a:cs typeface="Times New Roman" panose="02020603050405020304" pitchFamily="18" charset="0"/>
              </a:rPr>
              <a:t>Το σύγχρονο έργο ανατρέπει την ιδεολογία του προ-κειμένου; Βάζει κάτι άλλο στη θέση της; </a:t>
            </a:r>
          </a:p>
          <a:p>
            <a:pPr algn="just"/>
            <a:r>
              <a:rPr lang="el-GR" altLang="el-GR" sz="3100" dirty="0">
                <a:latin typeface="Times New Roman" panose="02020603050405020304" pitchFamily="18" charset="0"/>
                <a:cs typeface="Times New Roman" panose="02020603050405020304" pitchFamily="18" charset="0"/>
              </a:rPr>
              <a:t>Πώς το κάνει; </a:t>
            </a:r>
            <a:endParaRPr lang="en-US" altLang="el-GR" sz="3100" dirty="0">
              <a:latin typeface="Times New Roman" panose="02020603050405020304" pitchFamily="18" charset="0"/>
              <a:cs typeface="Times New Roman" panose="02020603050405020304" pitchFamily="18" charset="0"/>
            </a:endParaRPr>
          </a:p>
          <a:p>
            <a:pPr algn="just">
              <a:lnSpc>
                <a:spcPct val="90000"/>
              </a:lnSpc>
            </a:pPr>
            <a:r>
              <a:rPr lang="el-GR" altLang="el-GR" sz="3100" dirty="0">
                <a:latin typeface="Times New Roman" panose="02020603050405020304" pitchFamily="18" charset="0"/>
                <a:cs typeface="Times New Roman" panose="02020603050405020304" pitchFamily="18" charset="0"/>
              </a:rPr>
              <a:t>Είναι «παραμύθι»; Επιδιώκει να μιμηθεί τις συμβάσεις του παραμυθιού του Άντερσεν ή να αποστασιοποιηθεί από αυτές; </a:t>
            </a:r>
          </a:p>
          <a:p>
            <a:pPr algn="just">
              <a:lnSpc>
                <a:spcPct val="90000"/>
              </a:lnSpc>
            </a:pPr>
            <a:r>
              <a:rPr lang="el-GR" altLang="el-GR" sz="3100" dirty="0">
                <a:latin typeface="Times New Roman" panose="02020603050405020304" pitchFamily="18" charset="0"/>
                <a:cs typeface="Times New Roman" panose="02020603050405020304" pitchFamily="18" charset="0"/>
              </a:rPr>
              <a:t>Ανεκδοτολογικό ύφος, αλλά πώς αρχίζει; Άρα; </a:t>
            </a:r>
          </a:p>
          <a:p>
            <a:pPr algn="just">
              <a:lnSpc>
                <a:spcPct val="90000"/>
              </a:lnSpc>
            </a:pPr>
            <a:r>
              <a:rPr lang="el-GR" altLang="el-GR" sz="3100" dirty="0">
                <a:latin typeface="Times New Roman" panose="02020603050405020304" pitchFamily="18" charset="0"/>
                <a:cs typeface="Times New Roman" panose="02020603050405020304" pitchFamily="18" charset="0"/>
              </a:rPr>
              <a:t>Τι σημαίνει το τέλος του; Ποια ιδεολογία αφήνει να διαφανεί ή ποια ιδεολογία ανατρέπει; </a:t>
            </a:r>
          </a:p>
          <a:p>
            <a:pPr algn="just">
              <a:lnSpc>
                <a:spcPct val="90000"/>
              </a:lnSpc>
            </a:pPr>
            <a:r>
              <a:rPr lang="el-GR" altLang="el-GR" sz="3100" dirty="0">
                <a:latin typeface="Times New Roman" panose="02020603050405020304" pitchFamily="18" charset="0"/>
                <a:cs typeface="Times New Roman" panose="02020603050405020304" pitchFamily="18" charset="0"/>
              </a:rPr>
              <a:t>Τι είδους είναι η εικονογράφηση; Συμβατική; Ανατρεπτική; Παιδιάστικη; Διακειμενική; </a:t>
            </a:r>
          </a:p>
          <a:p>
            <a:pPr algn="just"/>
            <a:endParaRPr lang="el-GR" altLang="el-GR" sz="2400" dirty="0">
              <a:latin typeface="Times New Roman" panose="02020603050405020304" pitchFamily="18" charset="0"/>
              <a:cs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182</TotalTime>
  <Words>1446</Words>
  <Application>Microsoft Macintosh PowerPoint</Application>
  <PresentationFormat>Ευρεία οθόνη</PresentationFormat>
  <Paragraphs>87</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Garamond</vt:lpstr>
      <vt:lpstr>Times New Roman</vt:lpstr>
      <vt:lpstr>Σαπούνι</vt:lpstr>
      <vt:lpstr>Εισαγωγη στην παιδικη λογοτεχνια</vt:lpstr>
      <vt:lpstr>Η έννοια της διασκευής </vt:lpstr>
      <vt:lpstr>Η έννοια της διακειμενικότητας </vt:lpstr>
      <vt:lpstr>Παρουσίαση του PowerPoint</vt:lpstr>
      <vt:lpstr>Παρουσίαση του PowerPoint</vt:lpstr>
      <vt:lpstr>Η λειτουργία των παρωδιών που προκύπτουν από την διακειμενική σχέση δύο έργων </vt:lpstr>
      <vt:lpstr>Παρουσίαση του PowerPoint</vt:lpstr>
      <vt:lpstr>Παρουσίαση του PowerPoint</vt:lpstr>
      <vt:lpstr>«Το  πραγματικά άσχημο παπάκι»</vt:lpstr>
      <vt:lpstr>«Τα τρία μικρά λυκάκια» του Ευγένιου Τριβιζά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Το σύγχρονο παραμύθι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4</cp:revision>
  <dcterms:created xsi:type="dcterms:W3CDTF">2024-12-04T13:11:03Z</dcterms:created>
  <dcterms:modified xsi:type="dcterms:W3CDTF">2026-02-08T14:29:23Z</dcterms:modified>
</cp:coreProperties>
</file>