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1"/>
  </p:notesMasterIdLst>
  <p:sldIdLst>
    <p:sldId id="256" r:id="rId2"/>
    <p:sldId id="260" r:id="rId3"/>
    <p:sldId id="261" r:id="rId4"/>
    <p:sldId id="316" r:id="rId5"/>
    <p:sldId id="317" r:id="rId6"/>
    <p:sldId id="318" r:id="rId7"/>
    <p:sldId id="320" r:id="rId8"/>
    <p:sldId id="262" r:id="rId9"/>
    <p:sldId id="322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04C51-F9F1-413D-BD52-94C85CB68D05}" type="datetimeFigureOut">
              <a:rPr lang="el-GR" smtClean="0"/>
              <a:t>7/12/2024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0FE97B-6AC4-4785-80D9-DEB25223AD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7512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C4F9-5EE7-47B7-B965-368EB53A4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700" y="1181099"/>
            <a:ext cx="6864724" cy="3581399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A4A1F1-374F-4FC8-89F7-83065EA4F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5075227"/>
            <a:ext cx="6864724" cy="868374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5CB5F-AE9B-4C02-B16F-C462CAFC1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4B1CC-830B-4695-B174-D9E9100A8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CD43F-E516-4123-A6D8-DB72C3CC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957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8C0AF-44D0-4830-AF13-49B8522BE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1B4D8C-6045-47B3-9A0C-F2215A904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9A9F1-F398-416A-A8C0-0A36D838D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7F801-C9FB-4A34-8386-BA9FBACCB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05176-F6E9-4997-8355-74F2A4560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271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EBC807-13E1-4F3F-83FA-FD9BD24F3B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86520" y="647699"/>
            <a:ext cx="2291080" cy="52959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7E2EAA-155E-482E-A2B8-547653B25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52371" y="647699"/>
            <a:ext cx="8120789" cy="52959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A4BDC-BDD0-417D-AF7C-516EE556D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663EC-23F9-4202-80F3-F8E550884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8402D-7367-485B-AEA6-5AB2B8209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18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FF197-4D72-4945-8068-57D52018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81FA8-039D-4BAF-8AAB-7B6616AFE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7357F-46A1-493A-A5E4-1D7FAE5B9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277BC-26F9-4B14-A2DC-C7575C5A6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BC3FF-EE25-45FB-A7A8-AAA522F70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308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596BE-9AF9-4E97-9204-5B672D797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362200"/>
            <a:ext cx="7696200" cy="24003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DF98A-E8AE-4443-9A8C-CB35DEB2C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5067300"/>
            <a:ext cx="7696200" cy="8763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7114B-35CB-40C5-BCC8-C5039524F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AA324-982E-42C4-8002-5F236877C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01596-9353-4C1A-972E-6522F2B42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89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F0BC9-7469-437A-B92B-0A2627E4B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7D887-595C-4649-AF8E-E78307000D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825625"/>
            <a:ext cx="49911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9FE29C-ED37-4DD9-949F-002434261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400" y="1825625"/>
            <a:ext cx="5029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6AA34-8CC0-4E5B-8396-0AC756331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DF7398-73FE-4D27-AFF9-91BEBFED3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700880-10EE-4115-8BBB-13DDF270D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250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F3C9B-D20D-43FA-BA18-D50F86A91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647699"/>
            <a:ext cx="10625229" cy="11506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2F00A-F4EE-40FC-9325-373840422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863" y="1879599"/>
            <a:ext cx="5157787" cy="675641"/>
          </a:xfrm>
        </p:spPr>
        <p:txBody>
          <a:bodyPr anchor="b">
            <a:no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75DD90-A306-4A8B-A54C-8033B7F7F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863" y="2560955"/>
            <a:ext cx="5157787" cy="3649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40E0AA-F8F8-4862-B27B-50FAF2F34D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412" y="1879599"/>
            <a:ext cx="5183188" cy="675641"/>
          </a:xfrm>
        </p:spPr>
        <p:txBody>
          <a:bodyPr anchor="b">
            <a:no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FEBDD6-EDA1-4CE7-9DDC-9D977E12DD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412" y="2560955"/>
            <a:ext cx="5183188" cy="3649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044487-D350-4434-A5C7-A96942FFC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89DC43-E591-42BF-82EE-E4887E4BC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8CD421-2D00-41DD-A393-4739E389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675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9A8B-0FAF-431C-9657-9003FA037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BBA2A1-331D-40F8-867B-CE1501136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995C1-5121-47B6-AC6D-F60C0FF66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DBE022-9B54-431C-80D5-5D8F2AFCB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988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15B6E5-6347-41F6-85FC-3BF3652D1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6A93F6-45F8-4453-B5DC-B2F3D5D0B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364E1-213B-4AF0-80D7-8101EFD5E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981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90B5D-E76D-4797-AD77-15625D675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2" y="647700"/>
            <a:ext cx="4119654" cy="17145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44D8D-C9CF-43B2-905D-2368B17A5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0188" y="914400"/>
            <a:ext cx="5737412" cy="50291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4BF0C-D14C-46D7-ACDD-1885DDD88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372" y="2697479"/>
            <a:ext cx="4119654" cy="32461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FD7D8D-72E7-4ABD-BB87-80BB49003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9C1CE-C8CE-4364-A021-ADC2D6472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E6FA33-09EF-495A-853E-63750CA37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912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023E-952E-40DF-A101-74D22789D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2" y="647700"/>
            <a:ext cx="4119654" cy="17145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1E98DD-BF5D-4CCA-8C66-F2A6CE1127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86400" y="914400"/>
            <a:ext cx="5791200" cy="50291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C22A6-F2C2-4A88-BEE5-2D6CEB520E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372" y="2697480"/>
            <a:ext cx="4119654" cy="31715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1F755-C7AF-4C50-8CA8-828612A76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DE175-E818-477C-A3F6-7DD65C126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D0B8E3-DB91-440B-818F-71E4248BB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05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5EB7D6-B8CB-49E3-874F-2255BEE82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647700"/>
            <a:ext cx="10625229" cy="11470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EEAC5-A8AB-4FE8-A270-D70F7DED4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2371" y="2095500"/>
            <a:ext cx="10620855" cy="384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6506C-52BF-4C05-AD31-7C08B80151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2371" y="6332538"/>
            <a:ext cx="3006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spc="100" baseline="0">
                <a:solidFill>
                  <a:schemeClr val="tx1"/>
                </a:solidFill>
              </a:defRPr>
            </a:lvl1pPr>
          </a:lstStyle>
          <a:p>
            <a:fld id="{D341B595-366B-43E2-A22E-EA6A78C03F06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34630-6C67-4A40-A499-CB025B2438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34169" y="6332538"/>
            <a:ext cx="35054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4E14B-0EE8-4015-809C-DD36B5459B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4747" y="6332538"/>
            <a:ext cx="5398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spc="100" baseline="0">
                <a:solidFill>
                  <a:schemeClr val="tx1"/>
                </a:solidFill>
              </a:defRPr>
            </a:lvl1pPr>
          </a:lstStyle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36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55" r:id="rId6"/>
    <p:sldLayoutId id="2147483751" r:id="rId7"/>
    <p:sldLayoutId id="2147483752" r:id="rId8"/>
    <p:sldLayoutId id="2147483753" r:id="rId9"/>
    <p:sldLayoutId id="2147483754" r:id="rId10"/>
    <p:sldLayoutId id="2147483756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3600" kern="1200" cap="all" spc="300" baseline="0">
          <a:solidFill>
            <a:srgbClr val="FFFFFF"/>
          </a:solidFill>
          <a:highlight>
            <a:srgbClr val="000000"/>
          </a:highligh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7">
            <a:extLst>
              <a:ext uri="{FF2B5EF4-FFF2-40B4-BE49-F238E27FC236}">
                <a16:creationId xmlns:a16="http://schemas.microsoft.com/office/drawing/2014/main" id="{220FBD20-EC25-4BEE-AD5F-E459FA1E6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Μια απόσπασμα καταιγισμού μπλε και ροζ">
            <a:extLst>
              <a:ext uri="{FF2B5EF4-FFF2-40B4-BE49-F238E27FC236}">
                <a16:creationId xmlns:a16="http://schemas.microsoft.com/office/drawing/2014/main" id="{AA1AB10B-B1A6-29C2-1DC2-D2D41A3B8E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3" name="Rectangle 19">
            <a:extLst>
              <a:ext uri="{FF2B5EF4-FFF2-40B4-BE49-F238E27FC236}">
                <a16:creationId xmlns:a16="http://schemas.microsoft.com/office/drawing/2014/main" id="{67F1335F-97CE-4842-9A57-2B6A3F459D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230880"/>
            <a:ext cx="12192000" cy="362712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58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E1CFC35-DA63-5E6C-576E-6E53147219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1199" y="2362200"/>
            <a:ext cx="6438645" cy="2400300"/>
          </a:xfrm>
        </p:spPr>
        <p:txBody>
          <a:bodyPr>
            <a:normAutofit/>
          </a:bodyPr>
          <a:lstStyle/>
          <a:p>
            <a:r>
              <a:rPr lang="el-GR" sz="4800" dirty="0" err="1">
                <a:latin typeface="Palatino Linotype" panose="02040502050505030304" pitchFamily="18" charset="0"/>
              </a:rPr>
              <a:t>Απο</a:t>
            </a:r>
            <a:r>
              <a:rPr lang="el-GR" sz="4800" dirty="0">
                <a:latin typeface="Palatino Linotype" panose="02040502050505030304" pitchFamily="18" charset="0"/>
              </a:rPr>
              <a:t> τον </a:t>
            </a:r>
            <a:r>
              <a:rPr lang="el-GR" sz="4800" dirty="0" err="1">
                <a:latin typeface="Palatino Linotype" panose="02040502050505030304" pitchFamily="18" charset="0"/>
              </a:rPr>
              <a:t>οικο</a:t>
            </a:r>
            <a:r>
              <a:rPr lang="el-GR" sz="4800" dirty="0">
                <a:latin typeface="Palatino Linotype" panose="02040502050505030304" pitchFamily="18" charset="0"/>
              </a:rPr>
              <a:t> στον </a:t>
            </a:r>
            <a:r>
              <a:rPr lang="el-GR" sz="4800" dirty="0" err="1">
                <a:latin typeface="Palatino Linotype" panose="02040502050505030304" pitchFamily="18" charset="0"/>
              </a:rPr>
              <a:t>δημο</a:t>
            </a:r>
            <a:endParaRPr lang="el-GR" sz="4800" dirty="0">
              <a:latin typeface="Palatino Linotype" panose="02040502050505030304" pitchFamily="18" charset="0"/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A591FCC-6E4C-5641-BF2D-7401ED2950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18489" y="5075226"/>
            <a:ext cx="6438645" cy="1135074"/>
          </a:xfrm>
        </p:spPr>
        <p:txBody>
          <a:bodyPr>
            <a:normAutofit/>
          </a:bodyPr>
          <a:lstStyle/>
          <a:p>
            <a:r>
              <a:rPr lang="el-GR" sz="2400" b="1" dirty="0">
                <a:solidFill>
                  <a:srgbClr val="FFFFFF"/>
                </a:solidFill>
                <a:latin typeface="Palatino Linotype" panose="02040502050505030304" pitchFamily="18" charset="0"/>
              </a:rPr>
              <a:t>Ρωμαϊκό Δίκαιο 2</a:t>
            </a:r>
          </a:p>
          <a:p>
            <a:r>
              <a:rPr lang="el-GR" sz="2400" b="1" dirty="0">
                <a:solidFill>
                  <a:srgbClr val="FFFFFF"/>
                </a:solidFill>
                <a:latin typeface="Palatino Linotype" panose="02040502050505030304" pitchFamily="18" charset="0"/>
              </a:rPr>
              <a:t>Ακαδημαϊκό Έτος: 2024-25</a:t>
            </a:r>
          </a:p>
        </p:txBody>
      </p:sp>
    </p:spTree>
    <p:extLst>
      <p:ext uri="{BB962C8B-B14F-4D97-AF65-F5344CB8AC3E}">
        <p14:creationId xmlns:p14="http://schemas.microsoft.com/office/powerpoint/2010/main" val="3643637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Κατ</a:t>
            </a:r>
            <a:r>
              <a:rPr lang="en-US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a</a:t>
            </a:r>
            <a:r>
              <a:rPr lang="el-GR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σταση</a:t>
            </a:r>
            <a:r>
              <a:rPr lang="el-GR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l-GR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ελευθερ</a:t>
            </a:r>
            <a:r>
              <a:rPr lang="en-US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i</a:t>
            </a:r>
            <a:r>
              <a:rPr lang="el-GR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l-GR" b="1" dirty="0">
                <a:latin typeface="Palatino Linotype" panose="02040502050505030304" pitchFamily="18" charset="0"/>
              </a:rPr>
              <a:t>Η βασική προϋπόθεση για την αναγνώριση κάποιου ως προσώπου είναι να είναι ελεύθερος</a:t>
            </a:r>
          </a:p>
          <a:p>
            <a:pPr algn="just"/>
            <a:r>
              <a:rPr lang="el-GR" b="1" dirty="0">
                <a:latin typeface="Palatino Linotype" panose="02040502050505030304" pitchFamily="18" charset="0"/>
              </a:rPr>
              <a:t>Αντιδιαστέλλεται με την δουλεία</a:t>
            </a:r>
          </a:p>
          <a:p>
            <a:pPr algn="just"/>
            <a:r>
              <a:rPr lang="el-GR" b="1" dirty="0">
                <a:latin typeface="Palatino Linotype" panose="02040502050505030304" pitchFamily="18" charset="0"/>
              </a:rPr>
              <a:t>Η απώλεια την ελευθερίας είναι η μεγαλύτερη μείωση της προσωπικότητας και καθιστά τον άνθρωπο δούλο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Κατ</a:t>
            </a:r>
            <a:r>
              <a:rPr lang="en-US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a</a:t>
            </a:r>
            <a:r>
              <a:rPr lang="el-GR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σταση</a:t>
            </a:r>
            <a:r>
              <a:rPr lang="el-GR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l-GR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ρωμαϊκ</a:t>
            </a:r>
            <a:r>
              <a:rPr lang="en-US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h</a:t>
            </a:r>
            <a:r>
              <a:rPr lang="el-GR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ς </a:t>
            </a:r>
            <a:r>
              <a:rPr lang="el-GR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πολιτε</a:t>
            </a:r>
            <a:r>
              <a:rPr lang="en-US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i</a:t>
            </a:r>
            <a:r>
              <a:rPr lang="el-GR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36648" y="1600200"/>
            <a:ext cx="8153400" cy="5257800"/>
          </a:xfrm>
        </p:spPr>
        <p:txBody>
          <a:bodyPr>
            <a:normAutofit/>
          </a:bodyPr>
          <a:lstStyle/>
          <a:p>
            <a:pPr algn="just"/>
            <a:endParaRPr lang="en-US" b="1" dirty="0">
              <a:latin typeface="Palatino Linotype" panose="02040502050505030304" pitchFamily="18" charset="0"/>
            </a:endParaRPr>
          </a:p>
          <a:p>
            <a:pPr algn="just"/>
            <a:r>
              <a:rPr lang="el-GR" b="1" dirty="0">
                <a:latin typeface="Palatino Linotype" panose="02040502050505030304" pitchFamily="18" charset="0"/>
              </a:rPr>
              <a:t>Μόνον ο ρωμαίος πολίτης έχει τα δικαιώματα που απορρέουν από την κτήση της πολιτείας</a:t>
            </a:r>
          </a:p>
          <a:p>
            <a:pPr lvl="1" algn="just"/>
            <a:r>
              <a:rPr lang="el-GR" b="1" dirty="0">
                <a:latin typeface="Palatino Linotype" panose="02040502050505030304" pitchFamily="18" charset="0"/>
              </a:rPr>
              <a:t>Πολιτικά (δικαίωμα εκλέγειν και εκλέγεσθαι)</a:t>
            </a:r>
          </a:p>
          <a:p>
            <a:pPr lvl="1" algn="just"/>
            <a:r>
              <a:rPr lang="el-GR" b="1" dirty="0">
                <a:latin typeface="Palatino Linotype" panose="02040502050505030304" pitchFamily="18" charset="0"/>
              </a:rPr>
              <a:t>Ιδιωτικά</a:t>
            </a:r>
          </a:p>
          <a:p>
            <a:pPr lvl="2" algn="just"/>
            <a:r>
              <a:rPr lang="el-GR" b="1" dirty="0">
                <a:latin typeface="Palatino Linotype" panose="02040502050505030304" pitchFamily="18" charset="0"/>
              </a:rPr>
              <a:t>Δικαίωμα συναλλαγών σύμφωνα με το ius civile</a:t>
            </a:r>
          </a:p>
          <a:p>
            <a:pPr lvl="2" algn="just"/>
            <a:r>
              <a:rPr lang="el-GR" b="1" dirty="0">
                <a:latin typeface="Palatino Linotype" panose="02040502050505030304" pitchFamily="18" charset="0"/>
              </a:rPr>
              <a:t>Δικαίωμα σύναψης γάμου με Ρωμαίες</a:t>
            </a:r>
          </a:p>
          <a:p>
            <a:pPr algn="just"/>
            <a:r>
              <a:rPr lang="el-GR" b="1" dirty="0">
                <a:latin typeface="Palatino Linotype" panose="02040502050505030304" pitchFamily="18" charset="0"/>
              </a:rPr>
              <a:t>Η απώλεια της ιδιότητας του ρωμαίου πολίτη επέφερε τη μέση μείωση της προσωπικότητας και καθιστούσε το πρόσωπο αυτό ξένο (peregrinus)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0" y="1772816"/>
            <a:ext cx="9144000" cy="5085184"/>
          </a:xfrm>
        </p:spPr>
        <p:txBody>
          <a:bodyPr>
            <a:normAutofit/>
          </a:bodyPr>
          <a:lstStyle/>
          <a:p>
            <a:r>
              <a:rPr lang="el-GR" b="1" dirty="0">
                <a:latin typeface="Palatino Linotype" panose="02040502050505030304" pitchFamily="18" charset="0"/>
              </a:rPr>
              <a:t>Με τη γέννηση σε νόμιμο γάμο κατά το Ρ.Δ. </a:t>
            </a:r>
            <a:endParaRPr lang="en-US" b="1" dirty="0">
              <a:latin typeface="Palatino Linotype" panose="02040502050505030304" pitchFamily="18" charset="0"/>
            </a:endParaRPr>
          </a:p>
          <a:p>
            <a:pPr lvl="1"/>
            <a:r>
              <a:rPr lang="el-GR" b="1" dirty="0">
                <a:latin typeface="Palatino Linotype" panose="02040502050505030304" pitchFamily="18" charset="0"/>
              </a:rPr>
              <a:t>Αν η μητέρα είναι ξένη: να έχει το δικαίωμα επιγαμίας (</a:t>
            </a:r>
            <a:r>
              <a:rPr lang="en-US" b="1" dirty="0" err="1">
                <a:latin typeface="Palatino Linotype" panose="02040502050505030304" pitchFamily="18" charset="0"/>
              </a:rPr>
              <a:t>ius</a:t>
            </a:r>
            <a:r>
              <a:rPr lang="en-US" b="1" dirty="0">
                <a:latin typeface="Palatino Linotype" panose="02040502050505030304" pitchFamily="18" charset="0"/>
              </a:rPr>
              <a:t> </a:t>
            </a:r>
            <a:r>
              <a:rPr lang="en-US" b="1" dirty="0" err="1">
                <a:latin typeface="Palatino Linotype" panose="02040502050505030304" pitchFamily="18" charset="0"/>
              </a:rPr>
              <a:t>conubii</a:t>
            </a:r>
            <a:r>
              <a:rPr lang="en-US" b="1" dirty="0">
                <a:latin typeface="Palatino Linotype" panose="02040502050505030304" pitchFamily="18" charset="0"/>
              </a:rPr>
              <a:t>) </a:t>
            </a:r>
          </a:p>
          <a:p>
            <a:r>
              <a:rPr lang="el-GR" b="1" dirty="0">
                <a:latin typeface="Palatino Linotype" panose="02040502050505030304" pitchFamily="18" charset="0"/>
              </a:rPr>
              <a:t>Με την απελευθέρωση</a:t>
            </a:r>
          </a:p>
          <a:p>
            <a:pPr algn="just"/>
            <a:r>
              <a:rPr lang="el-GR" b="1" dirty="0">
                <a:latin typeface="Palatino Linotype" panose="02040502050505030304" pitchFamily="18" charset="0"/>
              </a:rPr>
              <a:t>Με την απονομή της ρωμαϊκή πολιτείας σε κοινότητες-άτομα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03512" y="152400"/>
            <a:ext cx="8964488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 </a:t>
            </a:r>
            <a:r>
              <a:rPr lang="el-GR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Κτηση</a:t>
            </a:r>
            <a:r>
              <a:rPr lang="el-GR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της </a:t>
            </a:r>
            <a:r>
              <a:rPr lang="el-GR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ιδιοτητας</a:t>
            </a:r>
            <a:r>
              <a:rPr lang="el-GR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του </a:t>
            </a:r>
            <a:r>
              <a:rPr lang="el-GR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πολιτη</a:t>
            </a:r>
            <a:r>
              <a:rPr lang="el-GR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8351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0" y="1484784"/>
            <a:ext cx="6350610" cy="5373216"/>
          </a:xfrm>
        </p:spPr>
        <p:txBody>
          <a:bodyPr>
            <a:normAutofit/>
          </a:bodyPr>
          <a:lstStyle/>
          <a:p>
            <a:endParaRPr lang="en-US" b="1" dirty="0">
              <a:latin typeface="Palatino Linotype" panose="02040502050505030304" pitchFamily="18" charset="0"/>
            </a:endParaRPr>
          </a:p>
          <a:p>
            <a:r>
              <a:rPr lang="el-GR" b="1" dirty="0">
                <a:latin typeface="Palatino Linotype" panose="02040502050505030304" pitchFamily="18" charset="0"/>
              </a:rPr>
              <a:t>Έχει μεγάλη σημασία</a:t>
            </a:r>
          </a:p>
          <a:p>
            <a:r>
              <a:rPr lang="el-GR" b="1" dirty="0">
                <a:latin typeface="Palatino Linotype" panose="02040502050505030304" pitchFamily="18" charset="0"/>
              </a:rPr>
              <a:t>Επί </a:t>
            </a:r>
            <a:r>
              <a:rPr lang="en-US" b="1" dirty="0">
                <a:latin typeface="Palatino Linotype" panose="02040502050505030304" pitchFamily="18" charset="0"/>
              </a:rPr>
              <a:t>res </a:t>
            </a:r>
            <a:r>
              <a:rPr lang="en-US" b="1" dirty="0" err="1">
                <a:latin typeface="Palatino Linotype" panose="02040502050505030304" pitchFamily="18" charset="0"/>
              </a:rPr>
              <a:t>publica</a:t>
            </a:r>
            <a:r>
              <a:rPr lang="el-GR" b="1" dirty="0">
                <a:latin typeface="Palatino Linotype" panose="02040502050505030304" pitchFamily="18" charset="0"/>
              </a:rPr>
              <a:t>, βασίζεται στην καταγραφή των πολιτών στα βιβλία των Κηνσόρων (κάθε πέντε έτη) </a:t>
            </a:r>
          </a:p>
          <a:p>
            <a:r>
              <a:rPr lang="el-GR" b="1" dirty="0">
                <a:latin typeface="Palatino Linotype" panose="02040502050505030304" pitchFamily="18" charset="0"/>
              </a:rPr>
              <a:t>Επί Ηγεμονίας, βασίζεται σε δήλωση της γέννησης των γνησίων τέκνων από τον έναν από τους γονείς σε αρμόδια αρχή </a:t>
            </a:r>
          </a:p>
          <a:p>
            <a:pPr lvl="1"/>
            <a:r>
              <a:rPr lang="el-GR" b="1" dirty="0">
                <a:latin typeface="Palatino Linotype" panose="02040502050505030304" pitchFamily="18" charset="0"/>
              </a:rPr>
              <a:t>Στις Επαρχίες: στο Διοικητή</a:t>
            </a:r>
            <a:endParaRPr lang="en-US" b="1" dirty="0">
              <a:latin typeface="Palatino Linotype" panose="02040502050505030304" pitchFamily="18" charset="0"/>
            </a:endParaRPr>
          </a:p>
          <a:p>
            <a:pPr lvl="1"/>
            <a:r>
              <a:rPr lang="el-GR" b="1" dirty="0">
                <a:latin typeface="Palatino Linotype" panose="02040502050505030304" pitchFamily="18" charset="0"/>
              </a:rPr>
              <a:t>Δεν δηλώνονται τα νόθα</a:t>
            </a:r>
          </a:p>
          <a:p>
            <a:pPr lvl="1"/>
            <a:r>
              <a:rPr lang="fr-CA" b="1" dirty="0">
                <a:latin typeface="Palatino Linotype" panose="02040502050505030304" pitchFamily="18" charset="0"/>
              </a:rPr>
              <a:t>H </a:t>
            </a:r>
            <a:r>
              <a:rPr lang="el-GR" b="1" dirty="0">
                <a:latin typeface="Palatino Linotype" panose="02040502050505030304" pitchFamily="18" charset="0"/>
              </a:rPr>
              <a:t>δήλωση </a:t>
            </a:r>
            <a:r>
              <a:rPr lang="el-GR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έχει αποδεικτική σημασία </a:t>
            </a:r>
            <a:r>
              <a:rPr lang="el-GR" b="1" dirty="0">
                <a:latin typeface="Palatino Linotype" panose="02040502050505030304" pitchFamily="18" charset="0"/>
              </a:rPr>
              <a:t>και η παράλειψή της δεν επηρεάζει τη γνησιότητα του τέκνου. </a:t>
            </a:r>
            <a:r>
              <a:rPr lang="en-US" b="1" dirty="0">
                <a:latin typeface="Palatino Linotype" panose="02040502050505030304" pitchFamily="18" charset="0"/>
              </a:rPr>
              <a:t> </a:t>
            </a:r>
            <a:endParaRPr lang="el-GR" b="1" dirty="0">
              <a:latin typeface="Palatino Linotype" panose="0204050205050503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dirty="0" err="1">
                <a:solidFill>
                  <a:schemeClr val="accent4"/>
                </a:solidFill>
                <a:latin typeface="Palatino Linotype" panose="02040502050505030304" pitchFamily="18" charset="0"/>
              </a:rPr>
              <a:t>Αποδειξη</a:t>
            </a:r>
            <a:r>
              <a:rPr lang="el-GR" b="1" dirty="0">
                <a:solidFill>
                  <a:schemeClr val="accent4"/>
                </a:solidFill>
                <a:latin typeface="Palatino Linotype" panose="02040502050505030304" pitchFamily="18" charset="0"/>
              </a:rPr>
              <a:t> της </a:t>
            </a:r>
            <a:r>
              <a:rPr lang="el-GR" b="1" dirty="0" err="1">
                <a:solidFill>
                  <a:schemeClr val="accent4"/>
                </a:solidFill>
                <a:latin typeface="Palatino Linotype" panose="02040502050505030304" pitchFamily="18" charset="0"/>
              </a:rPr>
              <a:t>ιδιοτητας</a:t>
            </a:r>
            <a:r>
              <a:rPr lang="el-GR" b="1" dirty="0">
                <a:solidFill>
                  <a:schemeClr val="accent4"/>
                </a:solidFill>
                <a:latin typeface="Palatino Linotype" panose="02040502050505030304" pitchFamily="18" charset="0"/>
              </a:rPr>
              <a:t> του </a:t>
            </a:r>
            <a:r>
              <a:rPr lang="el-GR" b="1" dirty="0" err="1">
                <a:solidFill>
                  <a:schemeClr val="accent4"/>
                </a:solidFill>
                <a:latin typeface="Palatino Linotype" panose="02040502050505030304" pitchFamily="18" charset="0"/>
              </a:rPr>
              <a:t>πολιτη</a:t>
            </a:r>
            <a:endParaRPr lang="el-GR" b="1" dirty="0">
              <a:solidFill>
                <a:schemeClr val="accent4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27650" name="Picture 2" descr="http://www.dewijdewereld.net/images/rome/echtpa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74611" y="1628800"/>
            <a:ext cx="2747729" cy="223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5202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US" b="1" dirty="0">
                <a:latin typeface="Palatino Linotype" panose="02040502050505030304" pitchFamily="18" charset="0"/>
              </a:rPr>
              <a:t>O </a:t>
            </a:r>
            <a:r>
              <a:rPr lang="el-GR" b="1" dirty="0">
                <a:latin typeface="Palatino Linotype" panose="02040502050505030304" pitchFamily="18" charset="0"/>
              </a:rPr>
              <a:t>Ρωμαίος πολίτης έχει τρία ονόματα:</a:t>
            </a:r>
          </a:p>
          <a:p>
            <a:pPr lvl="1"/>
            <a:r>
              <a:rPr lang="el-GR" b="1" dirty="0" err="1">
                <a:latin typeface="Palatino Linotype" panose="02040502050505030304" pitchFamily="18" charset="0"/>
              </a:rPr>
              <a:t>Προωνύμιο</a:t>
            </a:r>
            <a:r>
              <a:rPr lang="el-GR" b="1" dirty="0">
                <a:latin typeface="Palatino Linotype" panose="02040502050505030304" pitchFamily="18" charset="0"/>
              </a:rPr>
              <a:t> (</a:t>
            </a:r>
            <a:r>
              <a:rPr lang="en-US" b="1" dirty="0" err="1">
                <a:latin typeface="Palatino Linotype" panose="02040502050505030304" pitchFamily="18" charset="0"/>
              </a:rPr>
              <a:t>praenomen</a:t>
            </a:r>
            <a:r>
              <a:rPr lang="en-US" b="1" dirty="0">
                <a:latin typeface="Palatino Linotype" panose="02040502050505030304" pitchFamily="18" charset="0"/>
              </a:rPr>
              <a:t>)</a:t>
            </a:r>
          </a:p>
          <a:p>
            <a:pPr lvl="1"/>
            <a:r>
              <a:rPr lang="el-GR" b="1" dirty="0">
                <a:latin typeface="Palatino Linotype" panose="02040502050505030304" pitchFamily="18" charset="0"/>
              </a:rPr>
              <a:t>Όνομα του γένους </a:t>
            </a:r>
            <a:r>
              <a:rPr lang="en-US" b="1" dirty="0">
                <a:latin typeface="Palatino Linotype" panose="02040502050505030304" pitchFamily="18" charset="0"/>
              </a:rPr>
              <a:t>(</a:t>
            </a:r>
            <a:r>
              <a:rPr lang="en-US" b="1" dirty="0" err="1">
                <a:latin typeface="Palatino Linotype" panose="02040502050505030304" pitchFamily="18" charset="0"/>
              </a:rPr>
              <a:t>nomen</a:t>
            </a:r>
            <a:r>
              <a:rPr lang="en-US" b="1" dirty="0">
                <a:latin typeface="Palatino Linotype" panose="02040502050505030304" pitchFamily="18" charset="0"/>
              </a:rPr>
              <a:t> </a:t>
            </a:r>
            <a:r>
              <a:rPr lang="en-US" b="1" dirty="0" err="1">
                <a:latin typeface="Palatino Linotype" panose="02040502050505030304" pitchFamily="18" charset="0"/>
              </a:rPr>
              <a:t>gentilicium</a:t>
            </a:r>
            <a:r>
              <a:rPr lang="en-US" b="1" dirty="0">
                <a:latin typeface="Palatino Linotype" panose="02040502050505030304" pitchFamily="18" charset="0"/>
              </a:rPr>
              <a:t>)</a:t>
            </a:r>
          </a:p>
          <a:p>
            <a:pPr lvl="1"/>
            <a:r>
              <a:rPr lang="el-GR" b="1" dirty="0">
                <a:latin typeface="Palatino Linotype" panose="02040502050505030304" pitchFamily="18" charset="0"/>
              </a:rPr>
              <a:t>Επώνυμο (</a:t>
            </a:r>
            <a:r>
              <a:rPr lang="en-US" b="1" dirty="0">
                <a:latin typeface="Palatino Linotype" panose="02040502050505030304" pitchFamily="18" charset="0"/>
              </a:rPr>
              <a:t>cognomen)</a:t>
            </a:r>
            <a:endParaRPr lang="el-GR" b="1" dirty="0">
              <a:latin typeface="Palatino Linotype" panose="02040502050505030304" pitchFamily="18" charset="0"/>
            </a:endParaRPr>
          </a:p>
          <a:p>
            <a:pPr lvl="2"/>
            <a:r>
              <a:rPr lang="el-GR" b="1" dirty="0">
                <a:latin typeface="Palatino Linotype" panose="02040502050505030304" pitchFamily="18" charset="0"/>
              </a:rPr>
              <a:t>Π.χ. </a:t>
            </a:r>
            <a:r>
              <a:rPr lang="en-US" b="1" dirty="0">
                <a:latin typeface="Palatino Linotype" panose="02040502050505030304" pitchFamily="18" charset="0"/>
              </a:rPr>
              <a:t>Gaius Julius Caesar</a:t>
            </a:r>
            <a:endParaRPr lang="el-GR" b="1" dirty="0">
              <a:latin typeface="Palatino Linotype" panose="02040502050505030304" pitchFamily="18" charset="0"/>
            </a:endParaRPr>
          </a:p>
          <a:p>
            <a:pPr lvl="1"/>
            <a:r>
              <a:rPr lang="el-GR" b="1" dirty="0">
                <a:latin typeface="Palatino Linotype" panose="02040502050505030304" pitchFamily="18" charset="0"/>
              </a:rPr>
              <a:t>Οι γυναίκες ονομάζονται μόνο με το όνομα του γένους τους (Ιουλία, Κλαυδία), στο οποίο προσθέτουν αυτό του συζύγου τους</a:t>
            </a:r>
          </a:p>
          <a:p>
            <a:pPr lvl="1"/>
            <a:r>
              <a:rPr lang="el-GR" b="1" dirty="0">
                <a:latin typeface="Palatino Linotype" panose="02040502050505030304" pitchFamily="18" charset="0"/>
              </a:rPr>
              <a:t>Η χρήση ξένου ονόματος γένους ή επωνύμου είναι ποινικό αδίκημα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91544" y="152400"/>
            <a:ext cx="8219256" cy="1219200"/>
          </a:xfrm>
        </p:spPr>
        <p:txBody>
          <a:bodyPr/>
          <a:lstStyle/>
          <a:p>
            <a:pPr algn="ctr"/>
            <a:r>
              <a:rPr lang="el-GR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Τ</a:t>
            </a:r>
            <a:r>
              <a:rPr lang="en-US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ria</a:t>
            </a:r>
            <a:r>
              <a:rPr lang="en-US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Nomina</a:t>
            </a:r>
            <a:endParaRPr lang="el-GR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28674" name="Picture 2" descr="http://www.ac-grenoble.fr/lycee/diois/Latin/local/cache-vignettes/L60xH43/arton2262-d7be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6240" y="1988840"/>
            <a:ext cx="1507144" cy="10801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05460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1504" y="1628800"/>
            <a:ext cx="9036496" cy="4896544"/>
          </a:xfrm>
        </p:spPr>
        <p:txBody>
          <a:bodyPr>
            <a:normAutofit/>
          </a:bodyPr>
          <a:lstStyle/>
          <a:p>
            <a:r>
              <a:rPr lang="el-GR" sz="2500" b="1" dirty="0">
                <a:latin typeface="Palatino Linotype" panose="02040502050505030304" pitchFamily="18" charset="0"/>
              </a:rPr>
              <a:t>Με την περιαγωγή σε δουλεία</a:t>
            </a:r>
          </a:p>
          <a:p>
            <a:r>
              <a:rPr lang="el-GR" sz="2500" b="1" dirty="0">
                <a:latin typeface="Palatino Linotype" panose="02040502050505030304" pitchFamily="18" charset="0"/>
              </a:rPr>
              <a:t>Με την προσχώρηση σε άλλη πολιτεία</a:t>
            </a:r>
          </a:p>
          <a:p>
            <a:pPr lvl="1"/>
            <a:r>
              <a:rPr lang="el-GR" sz="2500" b="1" dirty="0">
                <a:latin typeface="Palatino Linotype" panose="02040502050505030304" pitchFamily="18" charset="0"/>
              </a:rPr>
              <a:t>Από τα χρόνια του Αυγούστου: και διπλή πολιτεία</a:t>
            </a:r>
          </a:p>
          <a:p>
            <a:r>
              <a:rPr lang="el-GR" sz="2500" b="1" dirty="0">
                <a:latin typeface="Palatino Linotype" panose="02040502050505030304" pitchFamily="18" charset="0"/>
              </a:rPr>
              <a:t>Με την</a:t>
            </a:r>
            <a:r>
              <a:rPr lang="en-US" sz="2500" b="1" dirty="0">
                <a:latin typeface="Palatino Linotype" panose="02040502050505030304" pitchFamily="18" charset="0"/>
              </a:rPr>
              <a:t> </a:t>
            </a:r>
            <a:r>
              <a:rPr lang="el-GR" sz="2500" b="1" dirty="0">
                <a:latin typeface="Palatino Linotype" panose="02040502050505030304" pitchFamily="18" charset="0"/>
              </a:rPr>
              <a:t>εξορία πέρα από τα ρωμαϊκά σύνορα 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536" y="152400"/>
            <a:ext cx="8291264" cy="900336"/>
          </a:xfrm>
        </p:spPr>
        <p:txBody>
          <a:bodyPr>
            <a:noAutofit/>
          </a:bodyPr>
          <a:lstStyle/>
          <a:p>
            <a:pPr algn="ctr"/>
            <a:br>
              <a:rPr lang="el-GR" sz="2800" dirty="0">
                <a:solidFill>
                  <a:srgbClr val="FF0000"/>
                </a:solidFill>
                <a:latin typeface="Palatino Linotype" panose="02040502050505030304" pitchFamily="18" charset="0"/>
              </a:rPr>
            </a:br>
            <a:br>
              <a:rPr lang="el-GR" sz="2800" dirty="0">
                <a:solidFill>
                  <a:srgbClr val="FF0000"/>
                </a:solidFill>
                <a:latin typeface="Palatino Linotype" panose="02040502050505030304" pitchFamily="18" charset="0"/>
              </a:rPr>
            </a:br>
            <a:r>
              <a:rPr lang="el-GR" sz="2800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Απωλεια</a:t>
            </a:r>
            <a:r>
              <a:rPr lang="el-G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της </a:t>
            </a:r>
            <a:r>
              <a:rPr lang="el-GR" sz="2800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ιδιοτητας</a:t>
            </a:r>
            <a:r>
              <a:rPr lang="el-G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του </a:t>
            </a:r>
            <a:r>
              <a:rPr lang="el-GR" sz="2800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πολιτη</a:t>
            </a:r>
            <a:endParaRPr lang="el-GR" sz="2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130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Κατ</a:t>
            </a:r>
            <a:r>
              <a:rPr lang="en-US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a</a:t>
            </a:r>
            <a:r>
              <a:rPr lang="el-GR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σταση</a:t>
            </a:r>
            <a:r>
              <a:rPr lang="el-GR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l-GR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οικογ</a:t>
            </a:r>
            <a:r>
              <a:rPr lang="en-US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e</a:t>
            </a:r>
            <a:r>
              <a:rPr lang="el-GR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νειας</a:t>
            </a:r>
            <a:endParaRPr lang="el-GR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l-GR" b="1" dirty="0">
                <a:latin typeface="Palatino Linotype" panose="02040502050505030304" pitchFamily="18" charset="0"/>
              </a:rPr>
              <a:t>Κάθε ελεύθερος ρωμαίος πολίτης έπρεπε να ανήκει σε μια οικογένεια</a:t>
            </a:r>
          </a:p>
          <a:p>
            <a:r>
              <a:rPr lang="el-GR" b="1" dirty="0">
                <a:latin typeface="Palatino Linotype" panose="02040502050505030304" pitchFamily="18" charset="0"/>
              </a:rPr>
              <a:t>Ο αρχηγός της οικογένειας (pater familias) είχε</a:t>
            </a:r>
          </a:p>
          <a:p>
            <a:pPr lvl="1"/>
            <a:r>
              <a:rPr lang="el-GR" b="1" dirty="0">
                <a:latin typeface="Palatino Linotype" panose="02040502050505030304" pitchFamily="18" charset="0"/>
              </a:rPr>
              <a:t>Την πατρική εξουσία επί των τέκνων του (patria potestas)</a:t>
            </a:r>
          </a:p>
          <a:p>
            <a:pPr lvl="1"/>
            <a:r>
              <a:rPr lang="el-GR" b="1" dirty="0">
                <a:latin typeface="Palatino Linotype" panose="02040502050505030304" pitchFamily="18" charset="0"/>
              </a:rPr>
              <a:t>Την συζυγική εξουσία (manus) επί της συζύγου του που είχε νυμφευθεί με αυστηρό γάμο</a:t>
            </a:r>
          </a:p>
          <a:p>
            <a:pPr lvl="1"/>
            <a:r>
              <a:rPr lang="el-GR" b="1" dirty="0">
                <a:latin typeface="Palatino Linotype" panose="02040502050505030304" pitchFamily="18" charset="0"/>
              </a:rPr>
              <a:t>Την εξουσία επί των δούλων του (dominica potestas) </a:t>
            </a:r>
          </a:p>
          <a:p>
            <a:pPr lvl="1"/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6923" y="260648"/>
            <a:ext cx="7308304" cy="990600"/>
          </a:xfrm>
        </p:spPr>
        <p:txBody>
          <a:bodyPr/>
          <a:lstStyle/>
          <a:p>
            <a:pPr algn="ctr"/>
            <a:r>
              <a:rPr lang="el-GR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Η </a:t>
            </a:r>
            <a:r>
              <a:rPr lang="el-GR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ρωμαϊκη</a:t>
            </a:r>
            <a:r>
              <a:rPr lang="el-GR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l-GR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οικογενεια</a:t>
            </a:r>
            <a:endParaRPr lang="el-GR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0" y="1589567"/>
            <a:ext cx="4860032" cy="5007785"/>
          </a:xfrm>
        </p:spPr>
        <p:txBody>
          <a:bodyPr>
            <a:normAutofit/>
          </a:bodyPr>
          <a:lstStyle/>
          <a:p>
            <a:pPr algn="ctr"/>
            <a:r>
              <a:rPr lang="el-GR" b="1" dirty="0">
                <a:latin typeface="Palatino Linotype" panose="02040502050505030304" pitchFamily="18" charset="0"/>
              </a:rPr>
              <a:t>Στενή έννοια</a:t>
            </a:r>
            <a:endParaRPr lang="en-US" b="1" dirty="0">
              <a:latin typeface="Palatino Linotype" panose="02040502050505030304" pitchFamily="18" charset="0"/>
            </a:endParaRPr>
          </a:p>
          <a:p>
            <a:pPr lvl="1"/>
            <a:r>
              <a:rPr lang="el-GR" b="1" dirty="0">
                <a:latin typeface="Palatino Linotype" panose="02040502050505030304" pitchFamily="18" charset="0"/>
              </a:rPr>
              <a:t>Όσοι ζουν υπό την απόλυτη εξουσία του </a:t>
            </a:r>
            <a:r>
              <a:rPr lang="en-US" b="1" dirty="0" err="1">
                <a:latin typeface="Palatino Linotype" panose="02040502050505030304" pitchFamily="18" charset="0"/>
              </a:rPr>
              <a:t>pater</a:t>
            </a:r>
            <a:r>
              <a:rPr lang="en-US" b="1" dirty="0">
                <a:latin typeface="Palatino Linotype" panose="02040502050505030304" pitchFamily="18" charset="0"/>
              </a:rPr>
              <a:t> </a:t>
            </a:r>
            <a:r>
              <a:rPr lang="en-US" b="1" dirty="0" err="1">
                <a:latin typeface="Palatino Linotype" panose="02040502050505030304" pitchFamily="18" charset="0"/>
              </a:rPr>
              <a:t>familias</a:t>
            </a:r>
            <a:r>
              <a:rPr lang="el-GR" b="1" dirty="0">
                <a:latin typeface="Palatino Linotype" panose="02040502050505030304" pitchFamily="18" charset="0"/>
              </a:rPr>
              <a:t> (υπεξούσιοι) </a:t>
            </a:r>
          </a:p>
          <a:p>
            <a:pPr lvl="1"/>
            <a:r>
              <a:rPr lang="el-GR" b="1" dirty="0">
                <a:latin typeface="Palatino Linotype" panose="02040502050505030304" pitchFamily="18" charset="0"/>
              </a:rPr>
              <a:t>Σύζυγος  με αυστηρό γάμο (</a:t>
            </a:r>
            <a:r>
              <a:rPr lang="en-US" b="1" dirty="0">
                <a:latin typeface="Palatino Linotype" panose="02040502050505030304" pitchFamily="18" charset="0"/>
              </a:rPr>
              <a:t>cum </a:t>
            </a:r>
            <a:r>
              <a:rPr lang="en-US" b="1" dirty="0" err="1">
                <a:latin typeface="Palatino Linotype" panose="02040502050505030304" pitchFamily="18" charset="0"/>
              </a:rPr>
              <a:t>manu</a:t>
            </a:r>
            <a:r>
              <a:rPr lang="el-GR" b="1" dirty="0">
                <a:latin typeface="Palatino Linotype" panose="02040502050505030304" pitchFamily="18" charset="0"/>
              </a:rPr>
              <a:t>)</a:t>
            </a:r>
            <a:endParaRPr lang="en-US" b="1" dirty="0">
              <a:latin typeface="Palatino Linotype" panose="02040502050505030304" pitchFamily="18" charset="0"/>
            </a:endParaRPr>
          </a:p>
          <a:p>
            <a:pPr lvl="1"/>
            <a:r>
              <a:rPr lang="en-US" b="1" dirty="0">
                <a:latin typeface="Palatino Linotype" panose="02040502050505030304" pitchFamily="18" charset="0"/>
              </a:rPr>
              <a:t>T</a:t>
            </a:r>
            <a:r>
              <a:rPr lang="el-GR" b="1" dirty="0" err="1">
                <a:latin typeface="Palatino Linotype" panose="02040502050505030304" pitchFamily="18" charset="0"/>
              </a:rPr>
              <a:t>έκνα</a:t>
            </a:r>
            <a:r>
              <a:rPr lang="el-GR" b="1" dirty="0">
                <a:latin typeface="Palatino Linotype" panose="02040502050505030304" pitchFamily="18" charset="0"/>
              </a:rPr>
              <a:t> (υπεξούσια) και οι </a:t>
            </a:r>
            <a:r>
              <a:rPr lang="en-US" b="1" dirty="0">
                <a:latin typeface="Palatino Linotype" panose="02040502050505030304" pitchFamily="18" charset="0"/>
              </a:rPr>
              <a:t>cum </a:t>
            </a:r>
            <a:r>
              <a:rPr lang="en-US" b="1" dirty="0" err="1">
                <a:latin typeface="Palatino Linotype" panose="02040502050505030304" pitchFamily="18" charset="0"/>
              </a:rPr>
              <a:t>manu</a:t>
            </a:r>
            <a:r>
              <a:rPr lang="en-US" b="1" dirty="0">
                <a:latin typeface="Palatino Linotype" panose="02040502050505030304" pitchFamily="18" charset="0"/>
              </a:rPr>
              <a:t> </a:t>
            </a:r>
            <a:r>
              <a:rPr lang="el-GR" b="1" dirty="0">
                <a:latin typeface="Palatino Linotype" panose="02040502050505030304" pitchFamily="18" charset="0"/>
              </a:rPr>
              <a:t>σύζυγοί τους</a:t>
            </a:r>
          </a:p>
          <a:p>
            <a:pPr lvl="1"/>
            <a:r>
              <a:rPr lang="el-GR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Εισποίηση –υιοθεσία  (τεχνητή συγγένεια)</a:t>
            </a:r>
          </a:p>
          <a:p>
            <a:pPr lvl="1"/>
            <a:r>
              <a:rPr lang="el-GR" b="1" dirty="0">
                <a:latin typeface="Palatino Linotype" panose="02040502050505030304" pitchFamily="18" charset="0"/>
              </a:rPr>
              <a:t>Δούλοι (στο αρχαϊκό δίκαιο, αποκαλούνται </a:t>
            </a:r>
            <a:r>
              <a:rPr lang="en-US" b="1" dirty="0" err="1">
                <a:latin typeface="Palatino Linotype" panose="02040502050505030304" pitchFamily="18" charset="0"/>
              </a:rPr>
              <a:t>familia</a:t>
            </a:r>
            <a:r>
              <a:rPr lang="en-US" b="1" dirty="0">
                <a:latin typeface="Palatino Linotype" panose="02040502050505030304" pitchFamily="18" charset="0"/>
              </a:rPr>
              <a:t>)</a:t>
            </a:r>
            <a:endParaRPr lang="el-GR" b="1" dirty="0">
              <a:latin typeface="Palatino Linotype" panose="02040502050505030304" pitchFamily="18" charset="0"/>
            </a:endParaRPr>
          </a:p>
          <a:p>
            <a:pPr lvl="1"/>
            <a:endParaRPr lang="el-GR" dirty="0"/>
          </a:p>
          <a:p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312024" y="1916832"/>
            <a:ext cx="4355976" cy="4941168"/>
          </a:xfrm>
        </p:spPr>
        <p:txBody>
          <a:bodyPr>
            <a:normAutofit/>
          </a:bodyPr>
          <a:lstStyle/>
          <a:p>
            <a:pPr algn="ctr"/>
            <a:r>
              <a:rPr lang="el-GR" b="1" dirty="0">
                <a:latin typeface="Palatino Linotype" panose="02040502050505030304" pitchFamily="18" charset="0"/>
              </a:rPr>
              <a:t>Ευρεία έννοια</a:t>
            </a:r>
          </a:p>
          <a:p>
            <a:pPr lvl="1"/>
            <a:r>
              <a:rPr lang="el-GR" b="1" dirty="0">
                <a:latin typeface="Palatino Linotype" panose="02040502050505030304" pitchFamily="18" charset="0"/>
              </a:rPr>
              <a:t>Όλα τα πρόσωπα που κατάγονται από κοινό πρόγονο και συνδέονται με δεσμό συγγένειας εξ αρρενογονίας (</a:t>
            </a:r>
            <a:r>
              <a:rPr lang="en-US" b="1" dirty="0" err="1">
                <a:solidFill>
                  <a:schemeClr val="accent4">
                    <a:lumMod val="50000"/>
                  </a:schemeClr>
                </a:solidFill>
                <a:latin typeface="Palatino Linotype" panose="02040502050505030304" pitchFamily="18" charset="0"/>
              </a:rPr>
              <a:t>adgnatio</a:t>
            </a:r>
            <a:r>
              <a:rPr lang="en-US" b="1" dirty="0">
                <a:latin typeface="Palatino Linotype" panose="02040502050505030304" pitchFamily="18" charset="0"/>
              </a:rPr>
              <a:t>)</a:t>
            </a:r>
            <a:endParaRPr lang="el-GR" b="1" dirty="0">
              <a:latin typeface="Palatino Linotype" panose="02040502050505030304" pitchFamily="18" charset="0"/>
            </a:endParaRPr>
          </a:p>
          <a:p>
            <a:pPr lvl="1"/>
            <a:r>
              <a:rPr lang="en-US" b="1" dirty="0">
                <a:latin typeface="Palatino Linotype" panose="02040502050505030304" pitchFamily="18" charset="0"/>
              </a:rPr>
              <a:t>Gens : </a:t>
            </a:r>
            <a:r>
              <a:rPr lang="el-GR" b="1" dirty="0">
                <a:latin typeface="Palatino Linotype" panose="02040502050505030304" pitchFamily="18" charset="0"/>
              </a:rPr>
              <a:t>όλα τα μέλη έχουν το ίδιο </a:t>
            </a:r>
            <a:r>
              <a:rPr lang="en-US" b="1" dirty="0" err="1">
                <a:latin typeface="Palatino Linotype" panose="02040502050505030304" pitchFamily="18" charset="0"/>
              </a:rPr>
              <a:t>nomen</a:t>
            </a:r>
            <a:r>
              <a:rPr lang="en-US" b="1" dirty="0">
                <a:latin typeface="Palatino Linotype" panose="02040502050505030304" pitchFamily="18" charset="0"/>
              </a:rPr>
              <a:t> </a:t>
            </a:r>
            <a:r>
              <a:rPr lang="en-US" b="1" dirty="0" err="1">
                <a:latin typeface="Palatino Linotype" panose="02040502050505030304" pitchFamily="18" charset="0"/>
              </a:rPr>
              <a:t>gentilicium</a:t>
            </a:r>
            <a:endParaRPr lang="el-GR" b="1" dirty="0">
              <a:latin typeface="Palatino Linotype" panose="02040502050505030304" pitchFamily="18" charset="0"/>
            </a:endParaRPr>
          </a:p>
        </p:txBody>
      </p:sp>
      <p:pic>
        <p:nvPicPr>
          <p:cNvPr id="32770" name="Picture 2" descr="http://t1.gstatic.com/images?q=tbn:ANd9GcTNKkGhhiOIwJJ0D5_t0OEhpmpSuoFr3EykVUvL0P7o4ulebGS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34376" y="0"/>
            <a:ext cx="2333625" cy="1962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00862649"/>
      </p:ext>
    </p:extLst>
  </p:cSld>
  <p:clrMapOvr>
    <a:masterClrMapping/>
  </p:clrMapOvr>
</p:sld>
</file>

<file path=ppt/theme/theme1.xml><?xml version="1.0" encoding="utf-8"?>
<a:theme xmlns:a="http://schemas.openxmlformats.org/drawingml/2006/main" name="CitationVTI">
  <a:themeElements>
    <a:clrScheme name="Citation">
      <a:dk1>
        <a:sysClr val="windowText" lastClr="000000"/>
      </a:dk1>
      <a:lt1>
        <a:sysClr val="window" lastClr="FFFFFF"/>
      </a:lt1>
      <a:dk2>
        <a:srgbClr val="01375D"/>
      </a:dk2>
      <a:lt2>
        <a:srgbClr val="F3F2EF"/>
      </a:lt2>
      <a:accent1>
        <a:srgbClr val="29A3D2"/>
      </a:accent1>
      <a:accent2>
        <a:srgbClr val="0669AC"/>
      </a:accent2>
      <a:accent3>
        <a:srgbClr val="FD891C"/>
      </a:accent3>
      <a:accent4>
        <a:srgbClr val="FD6927"/>
      </a:accent4>
      <a:accent5>
        <a:srgbClr val="F95131"/>
      </a:accent5>
      <a:accent6>
        <a:srgbClr val="CE5FAE"/>
      </a:accent6>
      <a:hlink>
        <a:srgbClr val="0F8EC1"/>
      </a:hlink>
      <a:folHlink>
        <a:srgbClr val="DC6400"/>
      </a:folHlink>
    </a:clrScheme>
    <a:fontScheme name="Grandview">
      <a:majorFont>
        <a:latin typeface="Grandview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tationVTI" id="{4899D957-8B31-4AB5-A19D-CB0353FFB667}" vid="{430294D6-2412-4BD3-B567-F0976EA49313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473</Words>
  <Application>Microsoft Office PowerPoint</Application>
  <PresentationFormat>Ευρεία οθόνη</PresentationFormat>
  <Paragraphs>57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5" baseType="lpstr">
      <vt:lpstr>Arial</vt:lpstr>
      <vt:lpstr>Calibri</vt:lpstr>
      <vt:lpstr>Grandview</vt:lpstr>
      <vt:lpstr>Grandview Display</vt:lpstr>
      <vt:lpstr>Palatino Linotype</vt:lpstr>
      <vt:lpstr>CitationVTI</vt:lpstr>
      <vt:lpstr>Απο τον οικο στον δημο</vt:lpstr>
      <vt:lpstr>Κατaσταση ελευθερiας</vt:lpstr>
      <vt:lpstr>Κατaσταση ρωμαϊκhς πολιτεiας</vt:lpstr>
      <vt:lpstr>  Κτηση της ιδιοτητας του πολιτη </vt:lpstr>
      <vt:lpstr>Αποδειξη της ιδιοτητας του πολιτη</vt:lpstr>
      <vt:lpstr>Τria Nomina</vt:lpstr>
      <vt:lpstr>  Απωλεια της ιδιοτητας του πολιτη</vt:lpstr>
      <vt:lpstr>Κατaσταση οικογeνειας</vt:lpstr>
      <vt:lpstr>Η ρωμαϊκη οικογενεια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Απο τον οικο στον δημο</dc:title>
  <dc:creator>Athanasios Delios</dc:creator>
  <cp:lastModifiedBy>Αθανάσιος Δέλιος</cp:lastModifiedBy>
  <cp:revision>7</cp:revision>
  <dcterms:created xsi:type="dcterms:W3CDTF">2023-12-01T20:28:12Z</dcterms:created>
  <dcterms:modified xsi:type="dcterms:W3CDTF">2024-12-07T12:17:03Z</dcterms:modified>
</cp:coreProperties>
</file>