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0" r:id="rId4"/>
    <p:sldId id="281" r:id="rId5"/>
    <p:sldId id="257" r:id="rId6"/>
    <p:sldId id="282" r:id="rId7"/>
    <p:sldId id="283" r:id="rId8"/>
    <p:sldId id="284" r:id="rId9"/>
    <p:sldId id="285" r:id="rId10"/>
    <p:sldId id="286" r:id="rId11"/>
    <p:sldId id="266" r:id="rId12"/>
    <p:sldId id="259" r:id="rId13"/>
    <p:sldId id="258" r:id="rId14"/>
    <p:sldId id="260" r:id="rId15"/>
    <p:sldId id="261" r:id="rId16"/>
    <p:sldId id="262" r:id="rId17"/>
    <p:sldId id="263" r:id="rId18"/>
    <p:sldId id="264" r:id="rId19"/>
    <p:sldId id="265"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469"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A472FCD6-AF0B-43DC-8458-E7EE21C64B44}" type="datetimeFigureOut">
              <a:rPr lang="el-GR" smtClean="0"/>
              <a:pPr/>
              <a:t>4/3/2023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2361EFCF-596A-4713-B777-1902321D789F}"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472FCD6-AF0B-43DC-8458-E7EE21C64B44}" type="datetimeFigureOut">
              <a:rPr lang="el-GR" smtClean="0"/>
              <a:pPr/>
              <a:t>4/3/2023</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361EFCF-596A-4713-B777-1902321D789F}"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31640" y="260648"/>
            <a:ext cx="7406640" cy="923362"/>
          </a:xfrm>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
        <p:nvSpPr>
          <p:cNvPr id="3" name="2 - Υπότιτλος"/>
          <p:cNvSpPr>
            <a:spLocks noGrp="1"/>
          </p:cNvSpPr>
          <p:nvPr>
            <p:ph type="subTitle" idx="1"/>
          </p:nvPr>
        </p:nvSpPr>
        <p:spPr>
          <a:xfrm>
            <a:off x="971600" y="1850064"/>
            <a:ext cx="8172400" cy="2731064"/>
          </a:xfrm>
        </p:spPr>
        <p:txBody>
          <a:bodyPr>
            <a:normAutofit/>
          </a:bodyPr>
          <a:lstStyle/>
          <a:p>
            <a:pPr>
              <a:buFont typeface="Arial" pitchFamily="34" charset="0"/>
              <a:buChar char="•"/>
            </a:pPr>
            <a:r>
              <a:rPr lang="el-GR" sz="3200" dirty="0" smtClean="0"/>
              <a:t>Μια λίστα, (</a:t>
            </a:r>
            <a:r>
              <a:rPr lang="el-GR" sz="3200" dirty="0" err="1" smtClean="0"/>
              <a:t>list</a:t>
            </a:r>
            <a:r>
              <a:rPr lang="el-GR" sz="3200" dirty="0" smtClean="0"/>
              <a:t>).  όπως και το διάνυσμα, είναι ένα σύνολο από αντικείμενα, που όμως μπορούν να ανήκουν σε διαφορετικό </a:t>
            </a:r>
            <a:r>
              <a:rPr lang="el-GR" sz="3200" dirty="0" err="1" smtClean="0"/>
              <a:t>ειδος</a:t>
            </a:r>
            <a:r>
              <a:rPr lang="el-GR" sz="3200" dirty="0" smtClean="0"/>
              <a:t>. </a:t>
            </a:r>
            <a:endParaRPr lang="en-GB" sz="3200" dirty="0" smtClean="0"/>
          </a:p>
          <a:p>
            <a:pPr>
              <a:buFont typeface="Arial" pitchFamily="34" charset="0"/>
              <a:buChar char="•"/>
            </a:pPr>
            <a:r>
              <a:rPr lang="el-GR" sz="3200" dirty="0" smtClean="0"/>
              <a:t>Για τη δημιουργία λίστας χρησιμοποιούμε τη συνάρτηση </a:t>
            </a:r>
            <a:r>
              <a:rPr lang="el-GR" sz="3200" dirty="0" err="1" smtClean="0"/>
              <a:t>list</a:t>
            </a:r>
            <a:r>
              <a:rPr lang="el-GR" sz="3200" dirty="0" smtClean="0"/>
              <a:t>.</a:t>
            </a:r>
            <a:endParaRPr lang="el-GR" sz="3200" dirty="0"/>
          </a:p>
        </p:txBody>
      </p:sp>
      <p:pic>
        <p:nvPicPr>
          <p:cNvPr id="1026" name="Picture 2"/>
          <p:cNvPicPr>
            <a:picLocks noChangeAspect="1" noChangeArrowheads="1"/>
          </p:cNvPicPr>
          <p:nvPr/>
        </p:nvPicPr>
        <p:blipFill>
          <a:blip r:embed="rId2" cstate="print"/>
          <a:srcRect/>
          <a:stretch>
            <a:fillRect/>
          </a:stretch>
        </p:blipFill>
        <p:spPr bwMode="auto">
          <a:xfrm>
            <a:off x="1403648" y="4725144"/>
            <a:ext cx="7361619" cy="86409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ΕΝΤΟΛΗ </a:t>
            </a:r>
            <a:r>
              <a:rPr lang="en-GB" dirty="0" smtClean="0"/>
              <a:t>REPEAT</a:t>
            </a:r>
          </a:p>
          <a:p>
            <a:r>
              <a:rPr lang="el-GR" dirty="0" smtClean="0"/>
              <a:t>Η εντολή </a:t>
            </a:r>
            <a:r>
              <a:rPr lang="en-GB" dirty="0" smtClean="0"/>
              <a:t>repeat </a:t>
            </a:r>
            <a:r>
              <a:rPr lang="el-GR" dirty="0" smtClean="0"/>
              <a:t> είναι επαναληπτική συνεχώς και τερματίζεται με την εντολή </a:t>
            </a:r>
            <a:r>
              <a:rPr lang="en-GB" dirty="0" smtClean="0"/>
              <a:t>break</a:t>
            </a:r>
          </a:p>
          <a:p>
            <a:r>
              <a:rPr lang="en-GB" dirty="0" smtClean="0"/>
              <a:t>&gt;x=1</a:t>
            </a:r>
          </a:p>
          <a:p>
            <a:r>
              <a:rPr lang="en-GB" dirty="0" smtClean="0"/>
              <a:t>&gt;repeat { </a:t>
            </a:r>
          </a:p>
          <a:p>
            <a:r>
              <a:rPr lang="en-GB" dirty="0" smtClean="0"/>
              <a:t>+</a:t>
            </a:r>
            <a:r>
              <a:rPr lang="en-GB" dirty="0" smtClean="0"/>
              <a:t>print(x)</a:t>
            </a:r>
          </a:p>
          <a:p>
            <a:r>
              <a:rPr lang="en-GB" dirty="0" smtClean="0"/>
              <a:t>+if (x&gt;5) {</a:t>
            </a:r>
          </a:p>
          <a:p>
            <a:r>
              <a:rPr lang="en-GB" dirty="0" smtClean="0"/>
              <a:t>+break }</a:t>
            </a:r>
          </a:p>
          <a:p>
            <a:r>
              <a:rPr lang="en-GB" smtClean="0"/>
              <a:t>+ x=x+1}</a:t>
            </a:r>
            <a:endParaRPr lang="en-GB" dirty="0" smtClean="0"/>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35608" y="1447800"/>
            <a:ext cx="7498080" cy="3493368"/>
          </a:xfrm>
        </p:spPr>
        <p:txBody>
          <a:bodyPr/>
          <a:lstStyle/>
          <a:p>
            <a:r>
              <a:rPr lang="el-GR" dirty="0" smtClean="0"/>
              <a:t>Πίνακας είναι μια διάταξη της μορφής </a:t>
            </a:r>
            <a:r>
              <a:rPr lang="el-GR" dirty="0" err="1" smtClean="0"/>
              <a:t>κχμ</a:t>
            </a:r>
            <a:r>
              <a:rPr lang="el-GR" dirty="0" smtClean="0"/>
              <a:t> </a:t>
            </a:r>
          </a:p>
          <a:p>
            <a:r>
              <a:rPr lang="el-GR" dirty="0" err="1" smtClean="0"/>
              <a:t>Π.χ</a:t>
            </a:r>
            <a:r>
              <a:rPr lang="el-GR" dirty="0" smtClean="0"/>
              <a:t>                      πίνακας 3χ2  </a:t>
            </a:r>
          </a:p>
          <a:p>
            <a:endParaRPr lang="el-GR" dirty="0" smtClean="0"/>
          </a:p>
          <a:p>
            <a:endParaRPr lang="el-GR" dirty="0" smtClean="0"/>
          </a:p>
          <a:p>
            <a:r>
              <a:rPr lang="el-GR" dirty="0" smtClean="0"/>
              <a:t>Άθροισμα πινάκων</a:t>
            </a:r>
          </a:p>
          <a:p>
            <a:pPr>
              <a:buNone/>
            </a:pPr>
            <a:endParaRPr lang="el-GR" dirty="0"/>
          </a:p>
        </p:txBody>
      </p:sp>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307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99792" y="2852936"/>
            <a:ext cx="1224136" cy="1339467"/>
          </a:xfrm>
          <a:prstGeom prst="rect">
            <a:avLst/>
          </a:prstGeom>
          <a:noFill/>
        </p:spPr>
      </p:pic>
      <p:sp>
        <p:nvSpPr>
          <p:cNvPr id="3075" name="Rectangle 3"/>
          <p:cNvSpPr>
            <a:spLocks noChangeArrowheads="1"/>
          </p:cNvSpPr>
          <p:nvPr/>
        </p:nvSpPr>
        <p:spPr bwMode="auto">
          <a:xfrm>
            <a:off x="0" y="1508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pic>
        <p:nvPicPr>
          <p:cNvPr id="3077" name="Picture 5"/>
          <p:cNvPicPr>
            <a:picLocks noChangeAspect="1" noChangeArrowheads="1"/>
          </p:cNvPicPr>
          <p:nvPr/>
        </p:nvPicPr>
        <p:blipFill>
          <a:blip r:embed="rId3" cstate="print"/>
          <a:srcRect/>
          <a:stretch>
            <a:fillRect/>
          </a:stretch>
        </p:blipFill>
        <p:spPr bwMode="auto">
          <a:xfrm>
            <a:off x="2123728" y="5085184"/>
            <a:ext cx="4419600" cy="1235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n-GB" dirty="0" smtClean="0"/>
              <a:t> </a:t>
            </a:r>
            <a:r>
              <a:rPr lang="el-GR" dirty="0" smtClean="0"/>
              <a:t>Ένα μητρώο (</a:t>
            </a:r>
            <a:r>
              <a:rPr lang="el-GR" dirty="0" err="1" smtClean="0"/>
              <a:t>matrix</a:t>
            </a:r>
            <a:r>
              <a:rPr lang="el-GR" dirty="0" smtClean="0"/>
              <a:t>) είναι ουσιαστικά πολλά διανύσματα ενωμένα. Δηλαδή, είναι μια ειδική δομή, η οποία έχει ως επιπλέον ιδιότητα (</a:t>
            </a:r>
            <a:r>
              <a:rPr lang="el-GR" dirty="0" err="1" smtClean="0"/>
              <a:t>attribute</a:t>
            </a:r>
            <a:r>
              <a:rPr lang="el-GR" dirty="0" smtClean="0"/>
              <a:t>) τη διάσταση (</a:t>
            </a:r>
            <a:r>
              <a:rPr lang="el-GR" dirty="0" err="1" smtClean="0"/>
              <a:t>dimension</a:t>
            </a:r>
            <a:r>
              <a:rPr lang="el-GR" dirty="0" smtClean="0"/>
              <a:t>). </a:t>
            </a:r>
          </a:p>
          <a:p>
            <a:r>
              <a:rPr lang="el-GR" dirty="0" smtClean="0"/>
              <a:t>Με απλά λόγια, ένα μητρώο είναι ένα δισδιάστατο διάνυσμα, και από τον ορισμό του είναι ατομικό, δηλαδή τόσο οι γραμμές όσο και οι στήλες του μητρώου θα πρέπει να περιέχουν αντικείμενα της ίδιας κλάσης. </a:t>
            </a:r>
          </a:p>
          <a:p>
            <a:r>
              <a:rPr lang="el-GR" dirty="0" smtClean="0"/>
              <a:t>Υπάρχουν αρκετοί τρόποι δημιουργίας ενός μητρώου. </a:t>
            </a:r>
          </a:p>
          <a:p>
            <a:r>
              <a:rPr lang="el-GR" dirty="0" smtClean="0"/>
              <a:t>Ένας από αυτούς είναι δημιουργώντας ένα διάνυσμα και στη συνέχεια θέτοντας τις διαστάσεις με τη συνάρτηση </a:t>
            </a:r>
            <a:r>
              <a:rPr lang="el-GR" dirty="0" err="1" smtClean="0"/>
              <a:t>dim</a:t>
            </a:r>
            <a:r>
              <a:rPr lang="el-GR" dirty="0" smtClean="0"/>
              <a:t>.</a:t>
            </a:r>
          </a:p>
          <a:p>
            <a:endParaRPr lang="el-GR" dirty="0" smtClean="0"/>
          </a:p>
          <a:p>
            <a:endParaRPr lang="el-GR" dirty="0" smtClean="0"/>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solidFill>
                  <a:srgbClr val="FF0000"/>
                </a:solidFill>
              </a:rPr>
              <a:t>1</a:t>
            </a:r>
            <a:r>
              <a:rPr lang="el-GR" baseline="30000" dirty="0" smtClean="0">
                <a:solidFill>
                  <a:srgbClr val="FF0000"/>
                </a:solidFill>
              </a:rPr>
              <a:t>ος</a:t>
            </a:r>
            <a:r>
              <a:rPr lang="el-GR" dirty="0" smtClean="0">
                <a:solidFill>
                  <a:srgbClr val="FF0000"/>
                </a:solidFill>
              </a:rPr>
              <a:t> Τρόπος</a:t>
            </a:r>
          </a:p>
          <a:p>
            <a:r>
              <a:rPr lang="en-GB" dirty="0" smtClean="0"/>
              <a:t>&gt; mat &lt;- c(1, 3, 2, 4) </a:t>
            </a:r>
            <a:endParaRPr lang="el-GR" dirty="0" smtClean="0"/>
          </a:p>
          <a:p>
            <a:r>
              <a:rPr lang="en-GB" dirty="0" smtClean="0"/>
              <a:t>&gt; dim(mat) &lt;- c(2, 2) </a:t>
            </a:r>
            <a:endParaRPr lang="el-GR" dirty="0" smtClean="0"/>
          </a:p>
          <a:p>
            <a:r>
              <a:rPr lang="en-GB" dirty="0" smtClean="0"/>
              <a:t>&gt; mat </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solidFill>
                  <a:srgbClr val="FF0000"/>
                </a:solidFill>
              </a:rPr>
              <a:t>2</a:t>
            </a:r>
            <a:r>
              <a:rPr lang="el-GR" baseline="30000" dirty="0" smtClean="0">
                <a:solidFill>
                  <a:srgbClr val="FF0000"/>
                </a:solidFill>
              </a:rPr>
              <a:t>ος</a:t>
            </a:r>
            <a:r>
              <a:rPr lang="el-GR" dirty="0" smtClean="0">
                <a:solidFill>
                  <a:srgbClr val="FF0000"/>
                </a:solidFill>
              </a:rPr>
              <a:t> Τρόπος</a:t>
            </a:r>
          </a:p>
          <a:p>
            <a:r>
              <a:rPr lang="el-GR" dirty="0" smtClean="0"/>
              <a:t>Εναλλακτικά, μπορούμε να δημιουργήσουμε μητρώο μόνο με χρήση της συνάρτησης </a:t>
            </a:r>
            <a:r>
              <a:rPr lang="el-GR" dirty="0" err="1" smtClean="0"/>
              <a:t>matrix</a:t>
            </a:r>
            <a:r>
              <a:rPr lang="el-GR" dirty="0" smtClean="0"/>
              <a:t>, θέτοντας όμως κάποια επιπλέον ορίσματα</a:t>
            </a:r>
          </a:p>
          <a:p>
            <a:r>
              <a:rPr lang="en-GB" dirty="0" smtClean="0"/>
              <a:t>&gt; y &lt;- c(1, 2, 3, 7, 8, 9) </a:t>
            </a:r>
          </a:p>
          <a:p>
            <a:r>
              <a:rPr lang="en-GB" dirty="0" smtClean="0"/>
              <a:t>&gt; mat &lt;- matrix(y, </a:t>
            </a:r>
            <a:r>
              <a:rPr lang="en-GB" dirty="0" err="1" smtClean="0"/>
              <a:t>nrow</a:t>
            </a:r>
            <a:r>
              <a:rPr lang="en-GB" dirty="0" smtClean="0"/>
              <a:t>=2, </a:t>
            </a:r>
            <a:r>
              <a:rPr lang="en-GB" dirty="0" err="1" smtClean="0"/>
              <a:t>ncol</a:t>
            </a:r>
            <a:r>
              <a:rPr lang="en-GB" dirty="0" smtClean="0"/>
              <a:t>=3) </a:t>
            </a:r>
          </a:p>
          <a:p>
            <a:r>
              <a:rPr lang="en-GB" dirty="0" smtClean="0"/>
              <a:t>&gt; mat</a:t>
            </a:r>
            <a:endParaRPr lang="el-GR" dirty="0">
              <a:solidFill>
                <a:srgbClr val="FF0000"/>
              </a:solidFill>
            </a:endParaRPr>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2917304"/>
          </a:xfrm>
        </p:spPr>
        <p:txBody>
          <a:bodyPr/>
          <a:lstStyle/>
          <a:p>
            <a:r>
              <a:rPr lang="el-GR" dirty="0" smtClean="0"/>
              <a:t>Δοκιμάστε και βρείτε την διαφορά</a:t>
            </a:r>
            <a:endParaRPr lang="en-GB" dirty="0" smtClean="0"/>
          </a:p>
          <a:p>
            <a:r>
              <a:rPr lang="en-GB" dirty="0" smtClean="0"/>
              <a:t>&gt; y &lt;- c(1, 2, 3, 7, 8, 9) </a:t>
            </a:r>
          </a:p>
          <a:p>
            <a:r>
              <a:rPr lang="en-GB" dirty="0" smtClean="0"/>
              <a:t>&gt; mat &lt;- matrix(y, </a:t>
            </a:r>
            <a:r>
              <a:rPr lang="en-GB" dirty="0" err="1" smtClean="0"/>
              <a:t>nrow</a:t>
            </a:r>
            <a:r>
              <a:rPr lang="en-GB" dirty="0" smtClean="0"/>
              <a:t>=2, </a:t>
            </a:r>
            <a:r>
              <a:rPr lang="en-GB" dirty="0" err="1" smtClean="0"/>
              <a:t>ncol</a:t>
            </a:r>
            <a:r>
              <a:rPr lang="en-GB" dirty="0" smtClean="0"/>
              <a:t>=3, </a:t>
            </a:r>
            <a:r>
              <a:rPr lang="en-GB" dirty="0" err="1" smtClean="0"/>
              <a:t>byrow</a:t>
            </a:r>
            <a:r>
              <a:rPr lang="en-GB" dirty="0" smtClean="0"/>
              <a:t>=TRUE) </a:t>
            </a:r>
          </a:p>
          <a:p>
            <a:r>
              <a:rPr lang="en-GB" dirty="0" smtClean="0"/>
              <a:t>&gt; mat</a:t>
            </a:r>
            <a:endParaRPr lang="el-GR" dirty="0" smtClean="0"/>
          </a:p>
          <a:p>
            <a:endParaRPr lang="el-GR" dirty="0" smtClean="0">
              <a:solidFill>
                <a:srgbClr val="FF0000"/>
              </a:solidFill>
            </a:endParaRPr>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
        <p:nvSpPr>
          <p:cNvPr id="6" name="5 - TextBox"/>
          <p:cNvSpPr txBox="1"/>
          <p:nvPr/>
        </p:nvSpPr>
        <p:spPr>
          <a:xfrm>
            <a:off x="1331640" y="4365104"/>
            <a:ext cx="5112568" cy="1754326"/>
          </a:xfrm>
          <a:prstGeom prst="rect">
            <a:avLst/>
          </a:prstGeom>
          <a:noFill/>
        </p:spPr>
        <p:txBody>
          <a:bodyPr wrap="square" rtlCol="0">
            <a:spAutoFit/>
          </a:bodyPr>
          <a:lstStyle/>
          <a:p>
            <a:r>
              <a:rPr lang="fr-FR" dirty="0" smtClean="0"/>
              <a:t> x=</a:t>
            </a:r>
            <a:r>
              <a:rPr lang="fr-FR" dirty="0" err="1" smtClean="0"/>
              <a:t>matrix</a:t>
            </a:r>
            <a:r>
              <a:rPr lang="fr-FR" dirty="0" smtClean="0"/>
              <a:t>(</a:t>
            </a:r>
            <a:r>
              <a:rPr lang="fr-FR" dirty="0" err="1" smtClean="0"/>
              <a:t>matr,nrow</a:t>
            </a:r>
            <a:r>
              <a:rPr lang="fr-FR" dirty="0" smtClean="0"/>
              <a:t>=3, </a:t>
            </a:r>
            <a:r>
              <a:rPr lang="fr-FR" dirty="0" err="1" smtClean="0"/>
              <a:t>ncol</a:t>
            </a:r>
            <a:r>
              <a:rPr lang="fr-FR" dirty="0" smtClean="0"/>
              <a:t>=4)</a:t>
            </a:r>
          </a:p>
          <a:p>
            <a:r>
              <a:rPr lang="fr-FR" dirty="0" smtClean="0"/>
              <a:t>&gt; x</a:t>
            </a:r>
          </a:p>
          <a:p>
            <a:r>
              <a:rPr lang="fr-FR" dirty="0" smtClean="0"/>
              <a:t>     [,1] [,2] [,3] [,4]</a:t>
            </a:r>
          </a:p>
          <a:p>
            <a:r>
              <a:rPr lang="fr-FR" dirty="0" smtClean="0"/>
              <a:t>[1,]    1    2    3    4</a:t>
            </a:r>
          </a:p>
          <a:p>
            <a:r>
              <a:rPr lang="fr-FR" dirty="0" smtClean="0"/>
              <a:t>[2,]    1    2    3    4</a:t>
            </a:r>
          </a:p>
          <a:p>
            <a:r>
              <a:rPr lang="fr-FR" dirty="0" smtClean="0"/>
              <a:t>[3,]    1    2    3    4</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solidFill>
                  <a:srgbClr val="FF0000"/>
                </a:solidFill>
              </a:rPr>
              <a:t>3</a:t>
            </a:r>
            <a:r>
              <a:rPr lang="el-GR" baseline="30000" dirty="0" smtClean="0">
                <a:solidFill>
                  <a:srgbClr val="FF0000"/>
                </a:solidFill>
              </a:rPr>
              <a:t>ος</a:t>
            </a:r>
            <a:r>
              <a:rPr lang="el-GR" dirty="0" smtClean="0">
                <a:solidFill>
                  <a:srgbClr val="FF0000"/>
                </a:solidFill>
              </a:rPr>
              <a:t> Τρόπος</a:t>
            </a:r>
          </a:p>
          <a:p>
            <a:r>
              <a:rPr lang="el-GR" dirty="0" smtClean="0"/>
              <a:t>Ένας ακόμα τρόπος είναι δένοντας υπάρχοντας διανύσματα είτε κατά γραμμές με χρήση της συνάρτησης </a:t>
            </a:r>
            <a:r>
              <a:rPr lang="el-GR" dirty="0" err="1" smtClean="0"/>
              <a:t>rbind</a:t>
            </a:r>
            <a:r>
              <a:rPr lang="el-GR" dirty="0" smtClean="0"/>
              <a:t> είτε κατά στήλες με χρήση της συνάρτησης </a:t>
            </a:r>
            <a:r>
              <a:rPr lang="el-GR" dirty="0" err="1" smtClean="0"/>
              <a:t>cbind</a:t>
            </a:r>
            <a:endParaRPr lang="el-GR" dirty="0">
              <a:solidFill>
                <a:srgbClr val="FF0000"/>
              </a:solidFill>
            </a:endParaRPr>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de-DE" dirty="0" smtClean="0"/>
              <a:t>&gt; t1 &lt;- c(1, 2, 3) </a:t>
            </a:r>
            <a:endParaRPr lang="el-GR" dirty="0" smtClean="0"/>
          </a:p>
          <a:p>
            <a:r>
              <a:rPr lang="de-DE" dirty="0" smtClean="0"/>
              <a:t>&gt; t2 &lt;- c(7, 8, 9) </a:t>
            </a:r>
            <a:endParaRPr lang="el-GR" dirty="0" smtClean="0"/>
          </a:p>
          <a:p>
            <a:r>
              <a:rPr lang="de-DE" dirty="0" smtClean="0"/>
              <a:t>&gt; # </a:t>
            </a:r>
            <a:r>
              <a:rPr lang="de-DE" dirty="0" err="1" smtClean="0"/>
              <a:t>Κατά</a:t>
            </a:r>
            <a:r>
              <a:rPr lang="de-DE" dirty="0" smtClean="0"/>
              <a:t> </a:t>
            </a:r>
            <a:r>
              <a:rPr lang="de-DE" dirty="0" err="1" smtClean="0"/>
              <a:t>γραμμές</a:t>
            </a:r>
            <a:r>
              <a:rPr lang="de-DE" dirty="0" smtClean="0"/>
              <a:t> </a:t>
            </a:r>
            <a:endParaRPr lang="el-GR" dirty="0" smtClean="0"/>
          </a:p>
          <a:p>
            <a:r>
              <a:rPr lang="de-DE" dirty="0" smtClean="0"/>
              <a:t>&gt; </a:t>
            </a:r>
            <a:r>
              <a:rPr lang="de-DE" dirty="0" err="1" smtClean="0"/>
              <a:t>rbind</a:t>
            </a:r>
            <a:r>
              <a:rPr lang="de-DE" dirty="0" smtClean="0"/>
              <a:t>(t1, t2)</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&gt; # Κατά στήλες </a:t>
            </a:r>
          </a:p>
          <a:p>
            <a:r>
              <a:rPr lang="el-GR" dirty="0" smtClean="0"/>
              <a:t>&gt; </a:t>
            </a:r>
            <a:r>
              <a:rPr lang="en-GB" dirty="0" err="1" smtClean="0"/>
              <a:t>cbind</a:t>
            </a:r>
            <a:r>
              <a:rPr lang="en-GB" dirty="0" smtClean="0"/>
              <a:t>(t1, t2) </a:t>
            </a:r>
            <a:endParaRPr lang="el-GR" dirty="0" smtClean="0"/>
          </a:p>
          <a:p>
            <a:r>
              <a:rPr lang="el-GR" dirty="0" smtClean="0"/>
              <a:t>Μπορείτε να προσθέσετε δυο πίνακες 2χ3;</a:t>
            </a:r>
          </a:p>
          <a:p>
            <a:r>
              <a:rPr lang="el-GR" dirty="0" smtClean="0"/>
              <a:t>Τι αποτέλεσμα θα δώσει η παράσταση</a:t>
            </a:r>
          </a:p>
          <a:p>
            <a:r>
              <a:rPr lang="en-GB" dirty="0" smtClean="0"/>
              <a:t>&gt; </a:t>
            </a:r>
            <a:r>
              <a:rPr lang="en-GB" dirty="0" err="1" smtClean="0"/>
              <a:t>matr</a:t>
            </a:r>
            <a:r>
              <a:rPr lang="en-GB" dirty="0" smtClean="0"/>
              <a:t> &lt;- rep(1:4, rep(3,4)) </a:t>
            </a:r>
            <a:endParaRPr lang="el-GR" dirty="0" smtClean="0"/>
          </a:p>
          <a:p>
            <a:r>
              <a:rPr lang="el-GR" dirty="0" smtClean="0"/>
              <a:t>Πως θα γίνει πίνακας 3χ4;</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1837184"/>
          </a:xfrm>
        </p:spPr>
        <p:txBody>
          <a:bodyPr/>
          <a:lstStyle/>
          <a:p>
            <a:r>
              <a:rPr lang="el-GR" dirty="0" smtClean="0">
                <a:solidFill>
                  <a:srgbClr val="FF0000"/>
                </a:solidFill>
              </a:rPr>
              <a:t>Γράψτε την παρακάτω εντολή</a:t>
            </a:r>
          </a:p>
          <a:p>
            <a:r>
              <a:rPr lang="en-GB" dirty="0" smtClean="0"/>
              <a:t>matr2 &lt;- </a:t>
            </a:r>
            <a:r>
              <a:rPr lang="en-GB" dirty="0" err="1" smtClean="0"/>
              <a:t>seq</a:t>
            </a:r>
            <a:r>
              <a:rPr lang="en-GB" dirty="0" smtClean="0"/>
              <a:t>(-2,2,length=25)</a:t>
            </a:r>
            <a:endParaRPr lang="el-GR" dirty="0" smtClean="0"/>
          </a:p>
          <a:p>
            <a:r>
              <a:rPr lang="el-GR" dirty="0" smtClean="0"/>
              <a:t>Πως το παραπάνω θα γίνει </a:t>
            </a:r>
            <a:r>
              <a:rPr lang="el-GR" dirty="0" err="1" smtClean="0"/>
              <a:t>πινακας</a:t>
            </a:r>
            <a:r>
              <a:rPr lang="el-GR" dirty="0" smtClean="0"/>
              <a:t> 5χ5</a:t>
            </a:r>
          </a:p>
          <a:p>
            <a:endParaRPr lang="el-GR" dirty="0"/>
          </a:p>
        </p:txBody>
      </p:sp>
      <p:sp>
        <p:nvSpPr>
          <p:cNvPr id="4" name="3 - TextBox"/>
          <p:cNvSpPr txBox="1"/>
          <p:nvPr/>
        </p:nvSpPr>
        <p:spPr>
          <a:xfrm>
            <a:off x="1475656" y="3356992"/>
            <a:ext cx="6048672" cy="646331"/>
          </a:xfrm>
          <a:prstGeom prst="rect">
            <a:avLst/>
          </a:prstGeom>
          <a:noFill/>
        </p:spPr>
        <p:txBody>
          <a:bodyPr wrap="square" rtlCol="0">
            <a:spAutoFit/>
          </a:bodyPr>
          <a:lstStyle/>
          <a:p>
            <a:r>
              <a:rPr lang="pt-BR" dirty="0" smtClean="0"/>
              <a:t>dim(matr2) &lt;- c(5,5) </a:t>
            </a:r>
            <a:endParaRPr lang="el-GR" dirty="0" smtClean="0"/>
          </a:p>
          <a:p>
            <a:pPr>
              <a:buFont typeface="Wingdings" pitchFamily="2" charset="2"/>
              <a:buChar char="Ø"/>
            </a:pPr>
            <a:r>
              <a:rPr lang="pt-BR" dirty="0" smtClean="0"/>
              <a:t>matr2 </a:t>
            </a:r>
            <a:endParaRPr lang="el-GR" dirty="0" smtClean="0"/>
          </a:p>
        </p:txBody>
      </p:sp>
      <p:sp>
        <p:nvSpPr>
          <p:cNvPr id="5"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sz="4400" dirty="0" smtClean="0">
                <a:solidFill>
                  <a:srgbClr val="FF0000"/>
                </a:solidFill>
              </a:rPr>
              <a:t>ΓΛΩΣΣΑ </a:t>
            </a:r>
            <a:r>
              <a:rPr lang="en-GB" sz="4400" dirty="0" smtClean="0">
                <a:solidFill>
                  <a:srgbClr val="FF0000"/>
                </a:solidFill>
              </a:rPr>
              <a:t>R</a:t>
            </a:r>
            <a:endParaRPr lang="el-GR" dirty="0"/>
          </a:p>
        </p:txBody>
      </p:sp>
      <p:sp>
        <p:nvSpPr>
          <p:cNvPr id="3" name="2 - Θέση περιεχομένου"/>
          <p:cNvSpPr>
            <a:spLocks noGrp="1"/>
          </p:cNvSpPr>
          <p:nvPr>
            <p:ph idx="1"/>
          </p:nvPr>
        </p:nvSpPr>
        <p:spPr/>
        <p:txBody>
          <a:bodyPr/>
          <a:lstStyle/>
          <a:p>
            <a:r>
              <a:rPr lang="en-GB" dirty="0" smtClean="0"/>
              <a:t>y=list(“Hello”, 1,2)</a:t>
            </a:r>
          </a:p>
          <a:p>
            <a:endParaRPr lang="en-GB" dirty="0" smtClean="0"/>
          </a:p>
          <a:p>
            <a:r>
              <a:rPr lang="en-GB" dirty="0" smtClean="0"/>
              <a:t>class(y[[1]])</a:t>
            </a:r>
          </a:p>
          <a:p>
            <a:endParaRPr lang="en-GB" dirty="0" smtClean="0"/>
          </a:p>
          <a:p>
            <a:r>
              <a:rPr lang="en-GB" dirty="0" smtClean="0"/>
              <a:t>x=c(1,2,3)</a:t>
            </a:r>
          </a:p>
          <a:p>
            <a:r>
              <a:rPr lang="en-GB" dirty="0" smtClean="0"/>
              <a:t>x</a:t>
            </a:r>
          </a:p>
          <a:p>
            <a:r>
              <a:rPr lang="en-GB" dirty="0" smtClean="0"/>
              <a:t>x&gt;1</a:t>
            </a:r>
          </a:p>
          <a:p>
            <a:r>
              <a:rPr lang="en-GB" dirty="0" smtClean="0"/>
              <a:t>x[x&gt;1]</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smtClean="0"/>
              <a:t>Τα </a:t>
            </a:r>
            <a:r>
              <a:rPr lang="el-GR" dirty="0" err="1" smtClean="0"/>
              <a:t>arrays</a:t>
            </a:r>
            <a:r>
              <a:rPr lang="el-GR" dirty="0" smtClean="0"/>
              <a:t> γενικεύουν τους πίνακες επεκτείνοντας την έννοια της διάστασής τους σε παραπάνω από δύο. Κατά συνέπεια, µ</a:t>
            </a:r>
            <a:r>
              <a:rPr lang="el-GR" dirty="0" err="1" smtClean="0"/>
              <a:t>εγαλώνει</a:t>
            </a:r>
            <a:r>
              <a:rPr lang="el-GR" dirty="0" smtClean="0"/>
              <a:t> και η διάσταση της </a:t>
            </a:r>
            <a:r>
              <a:rPr lang="el-GR" dirty="0" err="1" smtClean="0"/>
              <a:t>συνάρτηση</a:t>
            </a:r>
            <a:r>
              <a:rPr lang="el-GR" dirty="0" smtClean="0"/>
              <a:t> </a:t>
            </a:r>
            <a:r>
              <a:rPr lang="el-GR" dirty="0" err="1" smtClean="0"/>
              <a:t>dim</a:t>
            </a:r>
            <a:r>
              <a:rPr lang="el-GR" dirty="0" smtClean="0"/>
              <a:t>. </a:t>
            </a:r>
          </a:p>
          <a:p>
            <a:r>
              <a:rPr lang="el-GR" dirty="0" smtClean="0"/>
              <a:t>Για </a:t>
            </a:r>
            <a:r>
              <a:rPr lang="el-GR" dirty="0" err="1" smtClean="0"/>
              <a:t>παράδειγµα</a:t>
            </a:r>
            <a:r>
              <a:rPr lang="el-GR" dirty="0" smtClean="0"/>
              <a:t>, αν οι </a:t>
            </a:r>
            <a:r>
              <a:rPr lang="el-GR" dirty="0" err="1" smtClean="0"/>
              <a:t>γραµµές</a:t>
            </a:r>
            <a:r>
              <a:rPr lang="el-GR" dirty="0" smtClean="0"/>
              <a:t> και οι στήλες ενός πίνακα (</a:t>
            </a:r>
            <a:r>
              <a:rPr lang="el-GR" dirty="0" err="1" smtClean="0"/>
              <a:t>matrix</a:t>
            </a:r>
            <a:r>
              <a:rPr lang="el-GR" dirty="0" smtClean="0"/>
              <a:t>) είναι το µ</a:t>
            </a:r>
            <a:r>
              <a:rPr lang="el-GR" dirty="0" err="1" smtClean="0"/>
              <a:t>ήκος</a:t>
            </a:r>
            <a:r>
              <a:rPr lang="el-GR" dirty="0" smtClean="0"/>
              <a:t> και το πλάτος µ</a:t>
            </a:r>
            <a:r>
              <a:rPr lang="el-GR" dirty="0" err="1" smtClean="0"/>
              <a:t>ιας</a:t>
            </a:r>
            <a:r>
              <a:rPr lang="el-GR" dirty="0" smtClean="0"/>
              <a:t> ορθογώνιας διευθέτησης </a:t>
            </a:r>
            <a:r>
              <a:rPr lang="el-GR" dirty="0" err="1" smtClean="0"/>
              <a:t>τιµών</a:t>
            </a:r>
            <a:r>
              <a:rPr lang="el-GR" dirty="0" smtClean="0"/>
              <a:t> </a:t>
            </a:r>
            <a:r>
              <a:rPr lang="el-GR" dirty="0" err="1" smtClean="0"/>
              <a:t>ισων</a:t>
            </a:r>
            <a:r>
              <a:rPr lang="el-GR" dirty="0" smtClean="0"/>
              <a:t> διαστάσεων κύβου, τότε το µ</a:t>
            </a:r>
            <a:r>
              <a:rPr lang="el-GR" dirty="0" err="1" smtClean="0"/>
              <a:t>ήκος</a:t>
            </a:r>
            <a:r>
              <a:rPr lang="el-GR" dirty="0" smtClean="0"/>
              <a:t>, το πλάτος και το ύψος εκπροσωπούν τις διαστάσεις ενός πίνακα τριών διαστάσεων (</a:t>
            </a:r>
            <a:r>
              <a:rPr lang="el-GR" dirty="0" err="1" smtClean="0"/>
              <a:t>three</a:t>
            </a:r>
            <a:r>
              <a:rPr lang="el-GR" dirty="0" smtClean="0"/>
              <a:t> </a:t>
            </a:r>
            <a:r>
              <a:rPr lang="el-GR" dirty="0" err="1" smtClean="0"/>
              <a:t>way</a:t>
            </a:r>
            <a:r>
              <a:rPr lang="el-GR" dirty="0" smtClean="0"/>
              <a:t> </a:t>
            </a:r>
            <a:r>
              <a:rPr lang="el-GR" dirty="0" err="1" smtClean="0"/>
              <a:t>array</a:t>
            </a:r>
            <a:r>
              <a:rPr lang="el-GR" dirty="0" smtClean="0"/>
              <a:t>)</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n-US" dirty="0" smtClean="0"/>
              <a:t>&gt; arr1 &lt;- array( c(2:9,12:19,112:119), dim=c(2,4,3))</a:t>
            </a:r>
            <a:endParaRPr lang="el-GR" dirty="0" smtClean="0"/>
          </a:p>
          <a:p>
            <a:r>
              <a:rPr lang="en-US" dirty="0" smtClean="0"/>
              <a:t> &gt; arr1</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err="1" smtClean="0"/>
              <a:t>Ως</a:t>
            </a:r>
            <a:r>
              <a:rPr lang="el-GR" dirty="0" smtClean="0"/>
              <a:t> αυτό το </a:t>
            </a:r>
            <a:r>
              <a:rPr lang="el-GR" dirty="0" err="1" smtClean="0"/>
              <a:t>σηµείο</a:t>
            </a:r>
            <a:r>
              <a:rPr lang="el-GR" dirty="0" smtClean="0"/>
              <a:t>, όλα τα </a:t>
            </a:r>
            <a:r>
              <a:rPr lang="el-GR" dirty="0" err="1" smtClean="0"/>
              <a:t>αντικείµενα</a:t>
            </a:r>
            <a:r>
              <a:rPr lang="el-GR" dirty="0" smtClean="0"/>
              <a:t> </a:t>
            </a:r>
            <a:r>
              <a:rPr lang="el-GR" dirty="0" err="1" smtClean="0"/>
              <a:t>δεδοµένων</a:t>
            </a:r>
            <a:r>
              <a:rPr lang="el-GR" dirty="0" smtClean="0"/>
              <a:t> τα οποία έχουν περιγραφτεί είναι </a:t>
            </a:r>
            <a:r>
              <a:rPr lang="el-GR" dirty="0" err="1" smtClean="0"/>
              <a:t>ατοµικά</a:t>
            </a:r>
            <a:r>
              <a:rPr lang="el-GR" dirty="0" smtClean="0"/>
              <a:t>. Αυτό </a:t>
            </a:r>
            <a:r>
              <a:rPr lang="el-GR" dirty="0" err="1" smtClean="0"/>
              <a:t>σηµαίνει</a:t>
            </a:r>
            <a:r>
              <a:rPr lang="el-GR" dirty="0" smtClean="0"/>
              <a:t> ότι περιέχουν µόνο µ</a:t>
            </a:r>
            <a:r>
              <a:rPr lang="el-GR" dirty="0" err="1" smtClean="0"/>
              <a:t>ιας</a:t>
            </a:r>
            <a:r>
              <a:rPr lang="el-GR" dirty="0" smtClean="0"/>
              <a:t> µ</a:t>
            </a:r>
            <a:r>
              <a:rPr lang="el-GR" dirty="0" err="1" smtClean="0"/>
              <a:t>ορφής</a:t>
            </a:r>
            <a:r>
              <a:rPr lang="el-GR" dirty="0" smtClean="0"/>
              <a:t> </a:t>
            </a:r>
            <a:r>
              <a:rPr lang="el-GR" dirty="0" err="1" smtClean="0"/>
              <a:t>δεδοµένα</a:t>
            </a:r>
            <a:r>
              <a:rPr lang="el-GR" dirty="0" smtClean="0"/>
              <a:t>. </a:t>
            </a:r>
          </a:p>
          <a:p>
            <a:r>
              <a:rPr lang="el-GR" dirty="0" err="1" smtClean="0"/>
              <a:t>΄Οµως</a:t>
            </a:r>
            <a:r>
              <a:rPr lang="el-GR" dirty="0" smtClean="0"/>
              <a:t>, είναι αρκετές εκείνες οι περιπτώσεις στις οποίες υπάρχει η ανάγκη να </a:t>
            </a:r>
            <a:r>
              <a:rPr lang="el-GR" dirty="0" err="1" smtClean="0"/>
              <a:t>δηµιουργηθούν</a:t>
            </a:r>
            <a:r>
              <a:rPr lang="el-GR" dirty="0" smtClean="0"/>
              <a:t> </a:t>
            </a:r>
            <a:r>
              <a:rPr lang="el-GR" dirty="0" err="1" smtClean="0"/>
              <a:t>αντικείµενα</a:t>
            </a:r>
            <a:r>
              <a:rPr lang="el-GR" dirty="0" smtClean="0"/>
              <a:t> </a:t>
            </a:r>
            <a:r>
              <a:rPr lang="el-GR" dirty="0" err="1" smtClean="0"/>
              <a:t>δεδοµένων</a:t>
            </a:r>
            <a:r>
              <a:rPr lang="el-GR" dirty="0" smtClean="0"/>
              <a:t> τα οποία περιέχουν διάφορες µ</a:t>
            </a:r>
            <a:r>
              <a:rPr lang="el-GR" dirty="0" err="1" smtClean="0"/>
              <a:t>ορφές</a:t>
            </a:r>
            <a:r>
              <a:rPr lang="el-GR" dirty="0" smtClean="0"/>
              <a:t> </a:t>
            </a:r>
            <a:r>
              <a:rPr lang="el-GR" dirty="0" err="1" smtClean="0"/>
              <a:t>τιµών</a:t>
            </a:r>
            <a:r>
              <a:rPr lang="el-GR" dirty="0" smtClean="0"/>
              <a:t>. </a:t>
            </a:r>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Η λύση προσφέρεται µέσω των </a:t>
            </a:r>
            <a:r>
              <a:rPr lang="el-GR" dirty="0" err="1" smtClean="0"/>
              <a:t>αντικειµένων</a:t>
            </a:r>
            <a:r>
              <a:rPr lang="el-GR" dirty="0" smtClean="0"/>
              <a:t> λίστας (</a:t>
            </a:r>
            <a:r>
              <a:rPr lang="el-GR" dirty="0" err="1" smtClean="0"/>
              <a:t>list</a:t>
            </a:r>
            <a:r>
              <a:rPr lang="el-GR" dirty="0" smtClean="0"/>
              <a:t>) τα οποία αποτελούνται από διάφορες συνιστώσες, η κάθε µια από τις οποίες περιέχει διαφορετική µ</a:t>
            </a:r>
            <a:r>
              <a:rPr lang="el-GR" dirty="0" err="1" smtClean="0"/>
              <a:t>ορφή</a:t>
            </a:r>
            <a:r>
              <a:rPr lang="el-GR" dirty="0" smtClean="0"/>
              <a:t> </a:t>
            </a:r>
            <a:r>
              <a:rPr lang="el-GR" dirty="0" err="1" smtClean="0"/>
              <a:t>δεδοµένων</a:t>
            </a:r>
            <a:r>
              <a:rPr lang="el-GR" dirty="0" smtClean="0"/>
              <a:t>.</a:t>
            </a:r>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2845296"/>
          </a:xfrm>
        </p:spPr>
        <p:txBody>
          <a:bodyPr/>
          <a:lstStyle/>
          <a:p>
            <a:r>
              <a:rPr lang="en-GB" dirty="0" smtClean="0"/>
              <a:t>&gt; group1 &lt;- c(rep(1,11), rep(2,17))</a:t>
            </a:r>
            <a:endParaRPr lang="el-GR" dirty="0" smtClean="0"/>
          </a:p>
          <a:p>
            <a:r>
              <a:rPr lang="el-GR" dirty="0" smtClean="0"/>
              <a:t>&gt;</a:t>
            </a:r>
            <a:r>
              <a:rPr lang="en-GB" dirty="0" smtClean="0"/>
              <a:t>group2 &lt;- c(23,45,67,76,-8,3.5,2.19,4)</a:t>
            </a:r>
            <a:endParaRPr lang="el-GR" dirty="0" smtClean="0"/>
          </a:p>
          <a:p>
            <a:r>
              <a:rPr lang="el-GR" dirty="0" smtClean="0"/>
              <a:t>&gt;</a:t>
            </a:r>
            <a:r>
              <a:rPr lang="en-US" dirty="0" smtClean="0"/>
              <a:t>groups &lt;- list(case=group1, control=group2, </a:t>
            </a:r>
            <a:r>
              <a:rPr lang="en-US" dirty="0" err="1" smtClean="0"/>
              <a:t>descrip</a:t>
            </a:r>
            <a:r>
              <a:rPr lang="en-US" dirty="0" smtClean="0"/>
              <a:t>="An example")</a:t>
            </a:r>
            <a:endParaRPr lang="el-GR" dirty="0" smtClean="0"/>
          </a:p>
          <a:p>
            <a:r>
              <a:rPr lang="en-GB" dirty="0" smtClean="0"/>
              <a:t>&gt; groups </a:t>
            </a:r>
            <a:endParaRPr lang="el-GR" dirty="0" smtClean="0"/>
          </a:p>
          <a:p>
            <a:endParaRPr lang="el-GR" dirty="0"/>
          </a:p>
        </p:txBody>
      </p:sp>
      <p:sp>
        <p:nvSpPr>
          <p:cNvPr id="4" name="3 - TextBox"/>
          <p:cNvSpPr txBox="1"/>
          <p:nvPr/>
        </p:nvSpPr>
        <p:spPr>
          <a:xfrm>
            <a:off x="1547664" y="4797152"/>
            <a:ext cx="5832648" cy="1200329"/>
          </a:xfrm>
          <a:prstGeom prst="rect">
            <a:avLst/>
          </a:prstGeom>
          <a:noFill/>
        </p:spPr>
        <p:txBody>
          <a:bodyPr wrap="square" rtlCol="0">
            <a:spAutoFit/>
          </a:bodyPr>
          <a:lstStyle/>
          <a:p>
            <a:r>
              <a:rPr lang="en-US" dirty="0" smtClean="0"/>
              <a:t>$case: [1] 1 1 1 1 1 1 1 1 1 1 1 2 2 2 2 2 2 2 2 2 2 2 2 2 2 2 2 2 </a:t>
            </a:r>
            <a:endParaRPr lang="el-GR" dirty="0" smtClean="0"/>
          </a:p>
          <a:p>
            <a:r>
              <a:rPr lang="en-US" dirty="0" smtClean="0"/>
              <a:t>$control: [1] 23.00 45.00 67.00 76.00 -8.00 3.50 2.19 4.00 $</a:t>
            </a:r>
            <a:r>
              <a:rPr lang="en-US" dirty="0" err="1" smtClean="0"/>
              <a:t>descrip</a:t>
            </a:r>
            <a:r>
              <a:rPr lang="en-US" dirty="0" smtClean="0"/>
              <a:t>: [1] "An example"</a:t>
            </a:r>
            <a:endParaRPr lang="el-GR" dirty="0"/>
          </a:p>
        </p:txBody>
      </p:sp>
      <p:sp>
        <p:nvSpPr>
          <p:cNvPr id="5"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Για την εξαγωγή µ</a:t>
            </a:r>
            <a:r>
              <a:rPr lang="el-GR" dirty="0" err="1" smtClean="0"/>
              <a:t>ιας</a:t>
            </a:r>
            <a:r>
              <a:rPr lang="el-GR" dirty="0" smtClean="0"/>
              <a:t> συνιστώσας της λίστας </a:t>
            </a:r>
            <a:r>
              <a:rPr lang="el-GR" dirty="0" err="1" smtClean="0"/>
              <a:t>χρησιµοποιούµε</a:t>
            </a:r>
            <a:r>
              <a:rPr lang="el-GR" dirty="0" smtClean="0"/>
              <a:t> το </a:t>
            </a:r>
            <a:r>
              <a:rPr lang="el-GR" dirty="0" err="1" smtClean="0"/>
              <a:t>σύµβολο</a:t>
            </a:r>
            <a:r>
              <a:rPr lang="el-GR" dirty="0" smtClean="0"/>
              <a:t> $ ή [[ ]].</a:t>
            </a:r>
          </a:p>
          <a:p>
            <a:r>
              <a:rPr lang="el-GR" dirty="0" err="1" smtClean="0"/>
              <a:t>Π.χ</a:t>
            </a:r>
            <a:r>
              <a:rPr lang="el-GR" dirty="0" smtClean="0"/>
              <a:t>  &gt;</a:t>
            </a:r>
            <a:r>
              <a:rPr lang="en-GB" dirty="0" err="1" smtClean="0"/>
              <a:t>groups$case</a:t>
            </a:r>
            <a:endParaRPr lang="el-GR" dirty="0" smtClean="0"/>
          </a:p>
          <a:p>
            <a:r>
              <a:rPr lang="en-GB" dirty="0" smtClean="0"/>
              <a:t>&gt; </a:t>
            </a:r>
            <a:r>
              <a:rPr lang="en-GB" dirty="0" err="1" smtClean="0"/>
              <a:t>groups$control</a:t>
            </a:r>
            <a:endParaRPr lang="el-GR" dirty="0" smtClean="0"/>
          </a:p>
          <a:p>
            <a:r>
              <a:rPr lang="en-GB" dirty="0" smtClean="0"/>
              <a:t>&gt; groups[[1]] </a:t>
            </a:r>
            <a:endParaRPr lang="el-GR" dirty="0" smtClean="0"/>
          </a:p>
          <a:p>
            <a:r>
              <a:rPr lang="en-GB" dirty="0" smtClean="0"/>
              <a:t>&gt; groups[[2]][1:2]</a:t>
            </a:r>
            <a:endParaRPr lang="el-GR" dirty="0" smtClean="0"/>
          </a:p>
          <a:p>
            <a:r>
              <a:rPr lang="en-GB" dirty="0" smtClean="0"/>
              <a:t>&gt; length(groups) </a:t>
            </a:r>
            <a:endParaRPr lang="el-GR" dirty="0" smtClean="0"/>
          </a:p>
          <a:p>
            <a:r>
              <a:rPr lang="en-GB" dirty="0" smtClean="0"/>
              <a:t>&gt; mode(groups) </a:t>
            </a:r>
            <a:endParaRPr lang="el-GR" dirty="0" smtClean="0"/>
          </a:p>
          <a:p>
            <a:r>
              <a:rPr lang="en-GB" dirty="0" smtClean="0"/>
              <a:t>&gt; names(groups)</a:t>
            </a:r>
            <a:endParaRPr lang="el-GR" dirty="0" smtClean="0"/>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901080"/>
          </a:xfrm>
        </p:spPr>
        <p:txBody>
          <a:bodyPr>
            <a:normAutofit/>
          </a:bodyPr>
          <a:lstStyle/>
          <a:p>
            <a:pPr>
              <a:buNone/>
            </a:pPr>
            <a:r>
              <a:rPr lang="el-GR" sz="2800" dirty="0" err="1" smtClean="0">
                <a:solidFill>
                  <a:srgbClr val="FF0000"/>
                </a:solidFill>
              </a:rPr>
              <a:t>Αριθµητικές</a:t>
            </a:r>
            <a:r>
              <a:rPr lang="el-GR" sz="2800" dirty="0" smtClean="0">
                <a:solidFill>
                  <a:srgbClr val="FF0000"/>
                </a:solidFill>
              </a:rPr>
              <a:t> πράξεις και απλές συναρτήσεις</a:t>
            </a:r>
          </a:p>
          <a:p>
            <a:pPr>
              <a:buNone/>
            </a:pPr>
            <a:endParaRPr lang="el-GR" sz="2800" dirty="0">
              <a:solidFill>
                <a:srgbClr val="FF0000"/>
              </a:solidFill>
            </a:endParaRPr>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pic>
        <p:nvPicPr>
          <p:cNvPr id="24579" name="Picture 3"/>
          <p:cNvPicPr>
            <a:picLocks noChangeAspect="1" noChangeArrowheads="1"/>
          </p:cNvPicPr>
          <p:nvPr/>
        </p:nvPicPr>
        <p:blipFill>
          <a:blip r:embed="rId2" cstate="print"/>
          <a:srcRect/>
          <a:stretch>
            <a:fillRect/>
          </a:stretch>
        </p:blipFill>
        <p:spPr bwMode="auto">
          <a:xfrm>
            <a:off x="1979712" y="1916832"/>
            <a:ext cx="5616624" cy="48098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5149552"/>
          </a:xfrm>
        </p:spPr>
        <p:txBody>
          <a:bodyPr/>
          <a:lstStyle/>
          <a:p>
            <a:r>
              <a:rPr lang="el-GR" dirty="0" err="1" smtClean="0"/>
              <a:t>Π.χ</a:t>
            </a:r>
            <a:endParaRPr lang="el-GR" dirty="0" smtClean="0"/>
          </a:p>
          <a:p>
            <a:pPr lvl="1"/>
            <a:r>
              <a:rPr lang="el-GR" dirty="0" smtClean="0"/>
              <a:t>&gt; 7+3 </a:t>
            </a:r>
          </a:p>
          <a:p>
            <a:pPr lvl="1"/>
            <a:r>
              <a:rPr lang="el-GR" dirty="0" smtClean="0"/>
              <a:t>&gt; 4*67</a:t>
            </a:r>
          </a:p>
          <a:p>
            <a:pPr lvl="1"/>
            <a:r>
              <a:rPr lang="el-GR" dirty="0" smtClean="0"/>
              <a:t>&gt; 56/9</a:t>
            </a:r>
          </a:p>
          <a:p>
            <a:pPr lvl="1"/>
            <a:r>
              <a:rPr lang="el-GR" dirty="0" smtClean="0"/>
              <a:t>&gt; 2^6</a:t>
            </a:r>
          </a:p>
          <a:p>
            <a:pPr lvl="1"/>
            <a:r>
              <a:rPr lang="el-GR" dirty="0" smtClean="0"/>
              <a:t>&gt; 27%/%3.4 (ακέραια </a:t>
            </a:r>
            <a:r>
              <a:rPr lang="el-GR" dirty="0" err="1" smtClean="0"/>
              <a:t>διαιρεση</a:t>
            </a:r>
            <a:r>
              <a:rPr lang="el-GR" dirty="0" smtClean="0"/>
              <a:t>)</a:t>
            </a:r>
          </a:p>
          <a:p>
            <a:pPr lvl="1"/>
            <a:r>
              <a:rPr lang="el-GR" dirty="0" smtClean="0"/>
              <a:t>&gt; 27%%3.4</a:t>
            </a:r>
          </a:p>
          <a:p>
            <a:pPr lvl="1"/>
            <a:r>
              <a:rPr lang="el-GR" dirty="0" smtClean="0"/>
              <a:t>Ποιο το αποτέλεσμα της πράξης 		&gt; 16^(1/2)</a:t>
            </a:r>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s-ES" dirty="0" smtClean="0"/>
              <a:t>&gt; x &lt;- c(1,4,7) </a:t>
            </a:r>
            <a:endParaRPr lang="el-GR" dirty="0" smtClean="0"/>
          </a:p>
          <a:p>
            <a:r>
              <a:rPr lang="es-ES" dirty="0" smtClean="0"/>
              <a:t>&gt; y &lt;- c(2,4,6,4,6,10) </a:t>
            </a:r>
            <a:endParaRPr lang="el-GR" dirty="0" smtClean="0"/>
          </a:p>
          <a:p>
            <a:r>
              <a:rPr lang="es-ES" dirty="0" smtClean="0"/>
              <a:t>&gt; A &lt;- matrix(c(2,3,4,5,6,7,1,2,3), nrow=3) </a:t>
            </a:r>
            <a:endParaRPr lang="el-GR" dirty="0" smtClean="0"/>
          </a:p>
          <a:p>
            <a:r>
              <a:rPr lang="es-ES" dirty="0" smtClean="0"/>
              <a:t>&gt; A</a:t>
            </a:r>
            <a:endParaRPr lang="el-GR" dirty="0" smtClean="0"/>
          </a:p>
          <a:p>
            <a:r>
              <a:rPr lang="en-GB" dirty="0" smtClean="0"/>
              <a:t>&gt; B &lt;- </a:t>
            </a:r>
            <a:r>
              <a:rPr lang="en-GB" dirty="0" err="1" smtClean="0"/>
              <a:t>rbind</a:t>
            </a:r>
            <a:r>
              <a:rPr lang="en-GB" dirty="0" smtClean="0"/>
              <a:t>(c(0,0,1), c(2,4,5), c(1,4,2)) </a:t>
            </a:r>
            <a:endParaRPr lang="el-GR" dirty="0" smtClean="0"/>
          </a:p>
          <a:p>
            <a:r>
              <a:rPr lang="en-GB" dirty="0" smtClean="0"/>
              <a:t>&gt; B</a:t>
            </a:r>
            <a:endParaRPr lang="el-GR" dirty="0" smtClean="0"/>
          </a:p>
          <a:p>
            <a:r>
              <a:rPr lang="el-GR" dirty="0" smtClean="0"/>
              <a:t>Να βρείτε το Α+Β , Α*Β, Α/</a:t>
            </a:r>
            <a:r>
              <a:rPr lang="en-GB" dirty="0" smtClean="0"/>
              <a:t>x</a:t>
            </a:r>
            <a:endParaRPr lang="el-GR" dirty="0" smtClean="0"/>
          </a:p>
          <a:p>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linds(horizontal)">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additive="base">
                                        <p:cTn id="4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calcmode="lin" valueType="num">
                                      <p:cBhvr additive="base">
                                        <p:cTn id="4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5149552"/>
          </a:xfrm>
        </p:spPr>
        <p:txBody>
          <a:bodyPr>
            <a:normAutofit fontScale="85000" lnSpcReduction="20000"/>
          </a:bodyPr>
          <a:lstStyle/>
          <a:p>
            <a:r>
              <a:rPr lang="el-GR" dirty="0" smtClean="0">
                <a:solidFill>
                  <a:srgbClr val="FF0000"/>
                </a:solidFill>
              </a:rPr>
              <a:t>ΠΡΟΣΟΧΗ !!</a:t>
            </a:r>
          </a:p>
          <a:p>
            <a:r>
              <a:rPr lang="el-GR" dirty="0" smtClean="0"/>
              <a:t>Οι περισσότεροι </a:t>
            </a:r>
            <a:r>
              <a:rPr lang="el-GR" dirty="0" err="1" smtClean="0"/>
              <a:t>υπολογισµοί</a:t>
            </a:r>
            <a:r>
              <a:rPr lang="el-GR" dirty="0" smtClean="0"/>
              <a:t> µε </a:t>
            </a:r>
            <a:r>
              <a:rPr lang="el-GR" dirty="0" err="1" smtClean="0"/>
              <a:t>διανύσµατα</a:t>
            </a:r>
            <a:r>
              <a:rPr lang="el-GR" dirty="0" smtClean="0"/>
              <a:t> και πίνακες γίνονται κατά στοιχείο, </a:t>
            </a:r>
            <a:r>
              <a:rPr lang="el-GR" dirty="0" err="1" smtClean="0"/>
              <a:t>υποθέτωντας</a:t>
            </a:r>
            <a:r>
              <a:rPr lang="el-GR" dirty="0" smtClean="0"/>
              <a:t> ότι οι πίνακες έχουν τις ίδιες διαστάσεις. </a:t>
            </a:r>
          </a:p>
          <a:p>
            <a:r>
              <a:rPr lang="el-GR" dirty="0" smtClean="0"/>
              <a:t>Στις πράξεις µε </a:t>
            </a:r>
            <a:r>
              <a:rPr lang="el-GR" dirty="0" err="1" smtClean="0"/>
              <a:t>διανύσµατα</a:t>
            </a:r>
            <a:r>
              <a:rPr lang="el-GR" dirty="0" smtClean="0"/>
              <a:t>, αν το ένα </a:t>
            </a:r>
            <a:r>
              <a:rPr lang="el-GR" dirty="0" err="1" smtClean="0"/>
              <a:t>διάνυσµα</a:t>
            </a:r>
            <a:r>
              <a:rPr lang="el-GR" dirty="0" smtClean="0"/>
              <a:t> είναι µ</a:t>
            </a:r>
            <a:r>
              <a:rPr lang="el-GR" dirty="0" err="1" smtClean="0"/>
              <a:t>ικρότερης</a:t>
            </a:r>
            <a:r>
              <a:rPr lang="el-GR" dirty="0" smtClean="0"/>
              <a:t> διάστασης από το άλλο, τότε τα στοιχεία του µ</a:t>
            </a:r>
            <a:r>
              <a:rPr lang="el-GR" dirty="0" err="1" smtClean="0"/>
              <a:t>ικρότερου</a:t>
            </a:r>
            <a:r>
              <a:rPr lang="el-GR" dirty="0" smtClean="0"/>
              <a:t> </a:t>
            </a:r>
            <a:r>
              <a:rPr lang="el-GR" dirty="0" err="1" smtClean="0"/>
              <a:t>διανύσµατος</a:t>
            </a:r>
            <a:r>
              <a:rPr lang="el-GR" dirty="0" smtClean="0"/>
              <a:t> </a:t>
            </a:r>
            <a:r>
              <a:rPr lang="el-GR" dirty="0" err="1" smtClean="0"/>
              <a:t>επαναλαµβάνονται</a:t>
            </a:r>
            <a:r>
              <a:rPr lang="el-GR" dirty="0" smtClean="0"/>
              <a:t> κυκλικά έτσι ώστε τα δύο </a:t>
            </a:r>
            <a:r>
              <a:rPr lang="el-GR" dirty="0" err="1" smtClean="0"/>
              <a:t>διανύσµατα</a:t>
            </a:r>
            <a:r>
              <a:rPr lang="el-GR" dirty="0" smtClean="0"/>
              <a:t> να έχουν στο τέλος ίσες διαστάσεις.</a:t>
            </a:r>
          </a:p>
          <a:p>
            <a:r>
              <a:rPr lang="el-GR" dirty="0" smtClean="0"/>
              <a:t> </a:t>
            </a:r>
            <a:r>
              <a:rPr lang="el-GR" dirty="0" err="1" smtClean="0"/>
              <a:t>Μαθηµατικοί</a:t>
            </a:r>
            <a:r>
              <a:rPr lang="el-GR" dirty="0" smtClean="0"/>
              <a:t> </a:t>
            </a:r>
            <a:r>
              <a:rPr lang="el-GR" dirty="0" err="1" smtClean="0"/>
              <a:t>υπολογισµοί</a:t>
            </a:r>
            <a:r>
              <a:rPr lang="el-GR" dirty="0" smtClean="0"/>
              <a:t> µ</a:t>
            </a:r>
            <a:r>
              <a:rPr lang="el-GR" dirty="0" err="1" smtClean="0"/>
              <a:t>εταξύ</a:t>
            </a:r>
            <a:r>
              <a:rPr lang="el-GR" dirty="0" smtClean="0"/>
              <a:t> </a:t>
            </a:r>
            <a:r>
              <a:rPr lang="el-GR" dirty="0" err="1" smtClean="0"/>
              <a:t>διανυσµάτων</a:t>
            </a:r>
            <a:r>
              <a:rPr lang="el-GR" dirty="0" smtClean="0"/>
              <a:t> και πινάκων δεν έχουν συνήθως τα </a:t>
            </a:r>
            <a:r>
              <a:rPr lang="el-GR" dirty="0" err="1" smtClean="0"/>
              <a:t>αναµενόµενα</a:t>
            </a:r>
            <a:r>
              <a:rPr lang="el-GR" dirty="0" smtClean="0"/>
              <a:t> </a:t>
            </a:r>
            <a:r>
              <a:rPr lang="el-GR" dirty="0" err="1" smtClean="0"/>
              <a:t>αποτελέσµατα</a:t>
            </a:r>
            <a:r>
              <a:rPr lang="el-GR" dirty="0" smtClean="0"/>
              <a:t> και </a:t>
            </a:r>
            <a:r>
              <a:rPr lang="el-GR" dirty="0" err="1" smtClean="0"/>
              <a:t>ϑα</a:t>
            </a:r>
            <a:r>
              <a:rPr lang="el-GR" dirty="0" smtClean="0"/>
              <a:t> πρέπει να </a:t>
            </a:r>
            <a:r>
              <a:rPr lang="el-GR" dirty="0" err="1" smtClean="0"/>
              <a:t>χρησιµοποιούνται</a:t>
            </a:r>
            <a:r>
              <a:rPr lang="el-GR" dirty="0" smtClean="0"/>
              <a:t> µε µ</a:t>
            </a:r>
            <a:r>
              <a:rPr lang="el-GR" dirty="0" err="1" smtClean="0"/>
              <a:t>εγάλη</a:t>
            </a:r>
            <a:r>
              <a:rPr lang="el-GR" dirty="0" smtClean="0"/>
              <a:t> προσοχή. </a:t>
            </a:r>
            <a:endParaRPr lang="el-GR" dirty="0">
              <a:solidFill>
                <a:srgbClr val="FF0000"/>
              </a:solidFill>
            </a:endParaRPr>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sz="4000" dirty="0" smtClean="0">
                <a:solidFill>
                  <a:srgbClr val="FF0000"/>
                </a:solidFill>
              </a:rPr>
              <a:t>ΓΛΩΣΣΑ </a:t>
            </a:r>
            <a:r>
              <a:rPr lang="en-GB" sz="4000" dirty="0" smtClean="0">
                <a:solidFill>
                  <a:srgbClr val="FF0000"/>
                </a:solidFill>
              </a:rPr>
              <a:t>R</a:t>
            </a:r>
            <a:endParaRPr lang="el-GR" dirty="0"/>
          </a:p>
        </p:txBody>
      </p:sp>
      <p:sp>
        <p:nvSpPr>
          <p:cNvPr id="3" name="2 - Θέση περιεχομένου"/>
          <p:cNvSpPr>
            <a:spLocks noGrp="1"/>
          </p:cNvSpPr>
          <p:nvPr>
            <p:ph idx="1"/>
          </p:nvPr>
        </p:nvSpPr>
        <p:spPr>
          <a:xfrm>
            <a:off x="683568" y="1447800"/>
            <a:ext cx="8250120" cy="4800600"/>
          </a:xfrm>
        </p:spPr>
        <p:txBody>
          <a:bodyPr/>
          <a:lstStyle/>
          <a:p>
            <a:r>
              <a:rPr lang="en-GB" dirty="0" smtClean="0"/>
              <a:t> d=list(age=c(15,16,28),height=c(1.2,1.3,1.4))</a:t>
            </a:r>
          </a:p>
          <a:p>
            <a:endParaRPr lang="en-GB" dirty="0" smtClean="0"/>
          </a:p>
          <a:p>
            <a:r>
              <a:rPr lang="en-GB" dirty="0" smtClean="0"/>
              <a:t>y</a:t>
            </a:r>
          </a:p>
          <a:p>
            <a:endParaRPr lang="en-GB" dirty="0" smtClean="0"/>
          </a:p>
          <a:p>
            <a:r>
              <a:rPr lang="en-GB" dirty="0" err="1" smtClean="0"/>
              <a:t>y$age</a:t>
            </a:r>
            <a:endParaRPr lang="en-GB" dirty="0" smtClean="0"/>
          </a:p>
          <a:p>
            <a:endParaRPr lang="en-GB" dirty="0" smtClean="0"/>
          </a:p>
          <a:p>
            <a:r>
              <a:rPr lang="en-GB" dirty="0" smtClean="0"/>
              <a:t>class(</a:t>
            </a:r>
            <a:r>
              <a:rPr lang="en-GB" dirty="0" err="1" smtClean="0"/>
              <a:t>y$age</a:t>
            </a:r>
            <a:r>
              <a:rPr lang="en-GB" dirty="0" smtClean="0"/>
              <a:t>)</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Grp="1" noChangeAspect="1" noChangeArrowheads="1"/>
          </p:cNvPicPr>
          <p:nvPr>
            <p:ph idx="1"/>
          </p:nvPr>
        </p:nvPicPr>
        <p:blipFill>
          <a:blip r:embed="rId2" cstate="print"/>
          <a:srcRect/>
          <a:stretch>
            <a:fillRect/>
          </a:stretch>
        </p:blipFill>
        <p:spPr bwMode="auto">
          <a:xfrm>
            <a:off x="2699792" y="1411421"/>
            <a:ext cx="5400600" cy="5295621"/>
          </a:xfrm>
          <a:prstGeom prst="rect">
            <a:avLst/>
          </a:prstGeom>
          <a:noFill/>
          <a:ln w="9525">
            <a:noFill/>
            <a:miter lim="800000"/>
            <a:headEnd/>
            <a:tailEnd/>
          </a:ln>
          <a:effectLst/>
        </p:spPr>
      </p:pic>
      <p:sp>
        <p:nvSpPr>
          <p:cNvPr id="5"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solidFill>
                  <a:srgbClr val="FF0000"/>
                </a:solidFill>
              </a:rPr>
              <a:t>ΠΑΡΑΔΕΙΓΜΑΤΑ</a:t>
            </a:r>
          </a:p>
          <a:p>
            <a:r>
              <a:rPr lang="en-GB" dirty="0" smtClean="0"/>
              <a:t>&gt; abs(-10.56) </a:t>
            </a:r>
            <a:endParaRPr lang="el-GR" dirty="0" smtClean="0"/>
          </a:p>
          <a:p>
            <a:r>
              <a:rPr lang="en-GB" dirty="0" smtClean="0"/>
              <a:t>&gt; floor(5.6)</a:t>
            </a:r>
            <a:endParaRPr lang="el-GR" dirty="0" smtClean="0"/>
          </a:p>
          <a:p>
            <a:r>
              <a:rPr lang="en-GB" dirty="0" smtClean="0"/>
              <a:t>&gt; ceiling(5.6)</a:t>
            </a:r>
            <a:endParaRPr lang="el-GR" dirty="0" smtClean="0"/>
          </a:p>
          <a:p>
            <a:r>
              <a:rPr lang="en-GB" smtClean="0"/>
              <a:t>&gt; log(x)</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sz="4000" dirty="0" smtClean="0">
                <a:solidFill>
                  <a:srgbClr val="FF0000"/>
                </a:solidFill>
              </a:rPr>
              <a:t>ΓΛΩΣΣΑ </a:t>
            </a:r>
            <a:r>
              <a:rPr lang="en-GB" sz="4000" dirty="0" smtClean="0">
                <a:solidFill>
                  <a:srgbClr val="FF0000"/>
                </a:solidFill>
              </a:rPr>
              <a:t>R</a:t>
            </a:r>
            <a:endParaRPr lang="el-GR" dirty="0"/>
          </a:p>
        </p:txBody>
      </p:sp>
      <p:sp>
        <p:nvSpPr>
          <p:cNvPr id="3" name="2 - Θέση περιεχομένου"/>
          <p:cNvSpPr>
            <a:spLocks noGrp="1"/>
          </p:cNvSpPr>
          <p:nvPr>
            <p:ph idx="1"/>
          </p:nvPr>
        </p:nvSpPr>
        <p:spPr/>
        <p:txBody>
          <a:bodyPr/>
          <a:lstStyle/>
          <a:p>
            <a:r>
              <a:rPr lang="el-GR" dirty="0" smtClean="0"/>
              <a:t>Μία χρήσιμη εντολή είναι η εξαγωγή των τιμών ΝΑ</a:t>
            </a:r>
          </a:p>
          <a:p>
            <a:r>
              <a:rPr lang="en-GB" dirty="0" smtClean="0"/>
              <a:t>y=c(1,2,3,-1,NA,NA,3)</a:t>
            </a:r>
          </a:p>
          <a:p>
            <a:r>
              <a:rPr lang="en-GB" dirty="0" smtClean="0"/>
              <a:t>y</a:t>
            </a:r>
          </a:p>
          <a:p>
            <a:r>
              <a:rPr lang="en-GB" dirty="0" err="1" smtClean="0"/>
              <a:t>i</a:t>
            </a:r>
            <a:r>
              <a:rPr lang="en-GB" dirty="0" smtClean="0"/>
              <a:t>=is.na(y)</a:t>
            </a:r>
          </a:p>
          <a:p>
            <a:r>
              <a:rPr lang="en-GB" dirty="0" err="1" smtClean="0"/>
              <a:t>i</a:t>
            </a:r>
            <a:endParaRPr lang="en-GB" dirty="0" smtClean="0"/>
          </a:p>
          <a:p>
            <a:r>
              <a:rPr lang="en-GB" dirty="0" smtClean="0"/>
              <a:t>y[!</a:t>
            </a:r>
            <a:r>
              <a:rPr lang="en-GB" dirty="0" err="1" smtClean="0"/>
              <a:t>i</a:t>
            </a:r>
            <a:r>
              <a:rPr lang="en-GB" dirty="0" smtClean="0"/>
              <a:t>]</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1189112"/>
          </a:xfrm>
        </p:spPr>
        <p:txBody>
          <a:bodyPr/>
          <a:lstStyle/>
          <a:p>
            <a:r>
              <a:rPr lang="el-GR" dirty="0" smtClean="0"/>
              <a:t>Ο παρακάτω πίνακας δίνει μερικούς βασικούς τελεστές στη γλώσσα R </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pic>
        <p:nvPicPr>
          <p:cNvPr id="2050" name="Picture 2"/>
          <p:cNvPicPr>
            <a:picLocks noChangeAspect="1" noChangeArrowheads="1"/>
          </p:cNvPicPr>
          <p:nvPr/>
        </p:nvPicPr>
        <p:blipFill>
          <a:blip r:embed="rId2" cstate="print"/>
          <a:srcRect/>
          <a:stretch>
            <a:fillRect/>
          </a:stretch>
        </p:blipFill>
        <p:spPr bwMode="auto">
          <a:xfrm>
            <a:off x="899592" y="2708920"/>
            <a:ext cx="8001860" cy="365058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 calcmode="lin" valueType="num">
                                      <p:cBhvr additive="base">
                                        <p:cTn id="13" dur="500" fill="hold"/>
                                        <p:tgtEl>
                                          <p:spTgt spid="2050"/>
                                        </p:tgtEl>
                                        <p:attrNameLst>
                                          <p:attrName>ppt_x</p:attrName>
                                        </p:attrNameLst>
                                      </p:cBhvr>
                                      <p:tavLst>
                                        <p:tav tm="0">
                                          <p:val>
                                            <p:strVal val="#ppt_x"/>
                                          </p:val>
                                        </p:tav>
                                        <p:tav tm="100000">
                                          <p:val>
                                            <p:strVal val="#ppt_x"/>
                                          </p:val>
                                        </p:tav>
                                      </p:tavLst>
                                    </p:anim>
                                    <p:anim calcmode="lin" valueType="num">
                                      <p:cBhvr additive="base">
                                        <p:cTn id="14"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n-GB" dirty="0" smtClean="0"/>
              <a:t>H R </a:t>
            </a:r>
            <a:r>
              <a:rPr lang="el-GR" dirty="0" smtClean="0"/>
              <a:t>διαθέτει βασικές δομές ελέγχου όπως η υπό συνθήκη εκτέλεση και οι βρόχοι επανάληψης.</a:t>
            </a:r>
          </a:p>
          <a:p>
            <a:r>
              <a:rPr lang="en-GB" dirty="0" smtClean="0"/>
              <a:t>If-else</a:t>
            </a:r>
          </a:p>
          <a:p>
            <a:r>
              <a:rPr lang="el-GR" dirty="0" smtClean="0"/>
              <a:t> </a:t>
            </a:r>
            <a:r>
              <a:rPr lang="el-GR" dirty="0" smtClean="0"/>
              <a:t>Η πλέον βασική δομή ελέγχου. Ουσιαστικά πραγματοποιείται έλεγχος μιας έκφρασης και αν είναι αληθής εκτελείται ένα κομμάτι</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n-GB" dirty="0" smtClean="0"/>
              <a:t>x=15</a:t>
            </a:r>
          </a:p>
          <a:p>
            <a:r>
              <a:rPr lang="en-GB" dirty="0" smtClean="0"/>
              <a:t>If (x&lt;0) {</a:t>
            </a:r>
          </a:p>
          <a:p>
            <a:pPr lvl="1"/>
            <a:r>
              <a:rPr lang="en-GB" dirty="0" smtClean="0"/>
              <a:t>print (“negative”) }</a:t>
            </a:r>
          </a:p>
          <a:p>
            <a:pPr lvl="1"/>
            <a:r>
              <a:rPr lang="en-GB" dirty="0" smtClean="0"/>
              <a:t>else { print (“ </a:t>
            </a:r>
            <a:r>
              <a:rPr lang="en-GB" dirty="0" err="1" smtClean="0"/>
              <a:t>arithmos</a:t>
            </a:r>
            <a:r>
              <a:rPr lang="en-GB" dirty="0" smtClean="0"/>
              <a:t> </a:t>
            </a:r>
            <a:r>
              <a:rPr lang="en-GB" dirty="0" err="1" smtClean="0"/>
              <a:t>megaliteros</a:t>
            </a:r>
            <a:r>
              <a:rPr lang="en-GB" dirty="0" smtClean="0"/>
              <a:t>”)}</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ΕΝΤΟΛΕΣ ΕΠΑΝΑΛΗΨΗΣ</a:t>
            </a:r>
          </a:p>
          <a:p>
            <a:r>
              <a:rPr lang="en-GB" dirty="0" smtClean="0"/>
              <a:t>for,  while, repeat</a:t>
            </a:r>
          </a:p>
          <a:p>
            <a:r>
              <a:rPr lang="en-GB" dirty="0" smtClean="0"/>
              <a:t> H </a:t>
            </a:r>
            <a:r>
              <a:rPr lang="el-GR" dirty="0" smtClean="0"/>
              <a:t>εντολή </a:t>
            </a:r>
            <a:r>
              <a:rPr lang="en-GB" dirty="0" smtClean="0"/>
              <a:t>for </a:t>
            </a:r>
            <a:r>
              <a:rPr lang="el-GR" dirty="0" smtClean="0"/>
              <a:t> χρησιμοποιείται όταν </a:t>
            </a:r>
            <a:r>
              <a:rPr lang="el-GR" b="1" dirty="0" smtClean="0">
                <a:solidFill>
                  <a:srgbClr val="FF0000"/>
                </a:solidFill>
              </a:rPr>
              <a:t>γνωρίζουμε </a:t>
            </a:r>
            <a:r>
              <a:rPr lang="el-GR" dirty="0" smtClean="0"/>
              <a:t>τον αριθμό των επαναλήψεων</a:t>
            </a:r>
          </a:p>
          <a:p>
            <a:r>
              <a:rPr lang="el-GR" dirty="0" err="1" smtClean="0"/>
              <a:t>Π.χ</a:t>
            </a:r>
            <a:r>
              <a:rPr lang="el-GR" dirty="0" smtClean="0"/>
              <a:t> </a:t>
            </a:r>
            <a:r>
              <a:rPr lang="en-GB" dirty="0" smtClean="0"/>
              <a:t> &gt;x=1</a:t>
            </a:r>
          </a:p>
          <a:p>
            <a:r>
              <a:rPr lang="en-GB" dirty="0" smtClean="0"/>
              <a:t>       &gt;for (</a:t>
            </a:r>
            <a:r>
              <a:rPr lang="en-GB" dirty="0" err="1" smtClean="0"/>
              <a:t>i</a:t>
            </a:r>
            <a:r>
              <a:rPr lang="en-GB" dirty="0" smtClean="0"/>
              <a:t> in 1:10) {print (x)</a:t>
            </a:r>
          </a:p>
          <a:p>
            <a:r>
              <a:rPr lang="en-GB" dirty="0" smtClean="0"/>
              <a:t> </a:t>
            </a:r>
            <a:r>
              <a:rPr lang="en-GB" dirty="0" smtClean="0"/>
              <a:t>      + x=x+1 }</a:t>
            </a:r>
            <a:endParaRPr lang="en-GB" dirty="0" smtClean="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ΕΝΤΟΛΗ </a:t>
            </a:r>
            <a:r>
              <a:rPr lang="en-GB" dirty="0" smtClean="0"/>
              <a:t>WHILE</a:t>
            </a:r>
          </a:p>
          <a:p>
            <a:r>
              <a:rPr lang="el-GR" dirty="0" smtClean="0"/>
              <a:t>Η εντολή </a:t>
            </a:r>
            <a:r>
              <a:rPr lang="en-GB" dirty="0" smtClean="0"/>
              <a:t>while </a:t>
            </a:r>
            <a:r>
              <a:rPr lang="el-GR" dirty="0" smtClean="0"/>
              <a:t> χρησιμοποιείται για </a:t>
            </a:r>
            <a:r>
              <a:rPr lang="el-GR" b="1" dirty="0" smtClean="0">
                <a:solidFill>
                  <a:srgbClr val="FF0000"/>
                </a:solidFill>
              </a:rPr>
              <a:t>άγνωστο αριθμό επαναλήψεων</a:t>
            </a:r>
            <a:endParaRPr lang="el-GR" dirty="0" smtClean="0"/>
          </a:p>
          <a:p>
            <a:endParaRPr lang="el-GR" dirty="0" smtClean="0"/>
          </a:p>
          <a:p>
            <a:r>
              <a:rPr lang="en-GB" dirty="0" smtClean="0"/>
              <a:t>&gt;x=1</a:t>
            </a:r>
          </a:p>
          <a:p>
            <a:r>
              <a:rPr lang="en-GB" dirty="0" smtClean="0"/>
              <a:t>&gt;while (x&lt;5) {print (x)</a:t>
            </a:r>
          </a:p>
          <a:p>
            <a:r>
              <a:rPr lang="en-GB" dirty="0" smtClean="0"/>
              <a:t>+ x=x+1}</a:t>
            </a:r>
            <a:endParaRPr lang="el-GR" dirty="0"/>
          </a:p>
        </p:txBody>
      </p:sp>
      <p:sp>
        <p:nvSpPr>
          <p:cNvPr id="4" name="1 - Τίτλος"/>
          <p:cNvSpPr>
            <a:spLocks noGrp="1"/>
          </p:cNvSpPr>
          <p:nvPr>
            <p:ph type="title"/>
          </p:nvPr>
        </p:nvSpPr>
        <p:spPr/>
        <p:txBody>
          <a:bodyPr>
            <a:normAutofit/>
          </a:bodyPr>
          <a:lstStyle/>
          <a:p>
            <a:pPr algn="ctr"/>
            <a:r>
              <a:rPr lang="el-GR" sz="3600" dirty="0" smtClean="0">
                <a:solidFill>
                  <a:srgbClr val="FF0000"/>
                </a:solidFill>
              </a:rPr>
              <a:t>ΓΛΩΣΣΑ </a:t>
            </a:r>
            <a:r>
              <a:rPr lang="en-GB" sz="3600" dirty="0" smtClean="0">
                <a:solidFill>
                  <a:srgbClr val="FF0000"/>
                </a:solidFill>
              </a:rPr>
              <a:t>R</a:t>
            </a:r>
            <a:endParaRPr lang="el-GR" sz="3600" dirty="0">
              <a:solidFill>
                <a:srgbClr val="FF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1435</TotalTime>
  <Words>1118</Words>
  <Application>Microsoft Office PowerPoint</Application>
  <PresentationFormat>Προβολή στην οθόνη (4:3)</PresentationFormat>
  <Paragraphs>172</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Ηλιοστάσιο</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Διαφάνεια 11</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Διαφάνεια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ΓΛΩΣΣΑ R</dc:title>
  <dc:creator>george</dc:creator>
  <cp:lastModifiedBy>george</cp:lastModifiedBy>
  <cp:revision>4</cp:revision>
  <dcterms:created xsi:type="dcterms:W3CDTF">2023-01-28T07:36:21Z</dcterms:created>
  <dcterms:modified xsi:type="dcterms:W3CDTF">2023-03-04T11:44:42Z</dcterms:modified>
</cp:coreProperties>
</file>