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6" r:id="rId2"/>
    <p:sldId id="606" r:id="rId3"/>
    <p:sldId id="576" r:id="rId4"/>
    <p:sldId id="607" r:id="rId5"/>
    <p:sldId id="603" r:id="rId6"/>
    <p:sldId id="379" r:id="rId7"/>
    <p:sldId id="318" r:id="rId8"/>
    <p:sldId id="563" r:id="rId9"/>
    <p:sldId id="466" r:id="rId10"/>
    <p:sldId id="464" r:id="rId11"/>
    <p:sldId id="499" r:id="rId12"/>
    <p:sldId id="356" r:id="rId13"/>
    <p:sldId id="478" r:id="rId14"/>
    <p:sldId id="298" r:id="rId15"/>
    <p:sldId id="299" r:id="rId16"/>
    <p:sldId id="343" r:id="rId17"/>
    <p:sldId id="480" r:id="rId18"/>
    <p:sldId id="332" r:id="rId19"/>
    <p:sldId id="481" r:id="rId20"/>
    <p:sldId id="410" r:id="rId21"/>
    <p:sldId id="266" r:id="rId22"/>
    <p:sldId id="501" r:id="rId23"/>
    <p:sldId id="482" r:id="rId24"/>
    <p:sldId id="502" r:id="rId25"/>
    <p:sldId id="461" r:id="rId26"/>
    <p:sldId id="463" r:id="rId27"/>
    <p:sldId id="323" r:id="rId28"/>
    <p:sldId id="349" r:id="rId29"/>
    <p:sldId id="358" r:id="rId30"/>
    <p:sldId id="518" r:id="rId31"/>
    <p:sldId id="487" r:id="rId32"/>
    <p:sldId id="553" r:id="rId33"/>
    <p:sldId id="549" r:id="rId34"/>
    <p:sldId id="575" r:id="rId35"/>
    <p:sldId id="497" r:id="rId36"/>
    <p:sldId id="555" r:id="rId37"/>
    <p:sldId id="467" r:id="rId38"/>
    <p:sldId id="468" r:id="rId39"/>
    <p:sldId id="472" r:id="rId40"/>
    <p:sldId id="473" r:id="rId41"/>
    <p:sldId id="474" r:id="rId42"/>
    <p:sldId id="475" r:id="rId43"/>
    <p:sldId id="476" r:id="rId44"/>
    <p:sldId id="477" r:id="rId45"/>
    <p:sldId id="581" r:id="rId46"/>
    <p:sldId id="596" r:id="rId47"/>
    <p:sldId id="259" r:id="rId48"/>
    <p:sldId id="556" r:id="rId49"/>
  </p:sldIdLst>
  <p:sldSz cx="9144000" cy="6858000" type="screen4x3"/>
  <p:notesSz cx="6858000" cy="9144000"/>
  <p:defaultTextStyle>
    <a:defPPr>
      <a:defRPr lang="nl-NL"/>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1219">
          <p15:clr>
            <a:srgbClr val="A4A3A4"/>
          </p15:clr>
        </p15:guide>
        <p15:guide id="2" orient="horz" pos="147">
          <p15:clr>
            <a:srgbClr val="A4A3A4"/>
          </p15:clr>
        </p15:guide>
        <p15:guide id="3" orient="horz">
          <p15:clr>
            <a:srgbClr val="A4A3A4"/>
          </p15:clr>
        </p15:guide>
        <p15:guide id="4" orient="horz" pos="3756">
          <p15:clr>
            <a:srgbClr val="A4A3A4"/>
          </p15:clr>
        </p15:guide>
        <p15:guide id="5" orient="horz" pos="4085">
          <p15:clr>
            <a:srgbClr val="A4A3A4"/>
          </p15:clr>
        </p15:guide>
        <p15:guide id="6" pos="339">
          <p15:clr>
            <a:srgbClr val="A4A3A4"/>
          </p15:clr>
        </p15:guide>
        <p15:guide id="7" pos="563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5172"/>
    <a:srgbClr val="F26E94"/>
    <a:srgbClr val="077976"/>
    <a:srgbClr val="000000"/>
    <a:srgbClr val="34B233"/>
    <a:srgbClr val="3F9C35"/>
    <a:srgbClr val="292929"/>
    <a:srgbClr val="D5D2CA"/>
    <a:srgbClr val="6AAD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CC8027-2A1D-4E60-8AF5-CB92A35FAB1F}" v="1" dt="2022-12-09T13:44:41.959"/>
  </p1510:revLst>
</p1510:revInfo>
</file>

<file path=ppt/tableStyles.xml><?xml version="1.0" encoding="utf-8"?>
<a:tblStyleLst xmlns:a="http://schemas.openxmlformats.org/drawingml/2006/main" def="{E8034E78-7F5D-4C2E-B375-FC64B27BC917}">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38B1855-1B75-4FBE-930C-398BA8C253C6}" styleName="Stijl, thema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034E78-7F5D-4C2E-B375-FC64B27BC917}" styleName="Stijl, donker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202B0CA-FC54-4496-8BCA-5EF66A818D29}" styleName="Stijl, donker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18603FDC-E32A-4AB5-989C-0864C3EAD2B8}" styleName="Stijl, thema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B344D84-9AFB-497E-A393-DC336BA19D2E}" styleName="Stijl, gemiddeld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Stijl, gemiddeld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Stijl, gemiddeld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Stijl, gemiddeld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9631B5-78F2-41C9-869B-9F39066F8104}" styleName="Stijl, gemiddeld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Stijl, gemiddeld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Stijl, gemiddeld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A107856-5554-42FB-B03E-39F5DBC370BA}" styleName="Stijl, gemiddeld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E9639D4-E3E2-4D34-9284-5A2195B3D0D7}" styleName="Stijl, lich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52" autoAdjust="0"/>
    <p:restoredTop sz="76028" autoAdjust="0"/>
  </p:normalViewPr>
  <p:slideViewPr>
    <p:cSldViewPr snapToGrid="0" showGuides="1">
      <p:cViewPr varScale="1">
        <p:scale>
          <a:sx n="77" d="100"/>
          <a:sy n="77" d="100"/>
        </p:scale>
        <p:origin x="108" y="294"/>
      </p:cViewPr>
      <p:guideLst>
        <p:guide orient="horz" pos="1219"/>
        <p:guide orient="horz" pos="147"/>
        <p:guide orient="horz"/>
        <p:guide orient="horz" pos="3756"/>
        <p:guide orient="horz" pos="4085"/>
        <p:guide pos="339"/>
        <p:guide pos="5633"/>
      </p:guideLst>
    </p:cSldViewPr>
  </p:slideViewPr>
  <p:notesTextViewPr>
    <p:cViewPr>
      <p:scale>
        <a:sx n="1" d="1"/>
        <a:sy n="1" d="1"/>
      </p:scale>
      <p:origin x="0" y="0"/>
    </p:cViewPr>
  </p:notesTextViewPr>
  <p:sorterViewPr>
    <p:cViewPr>
      <p:scale>
        <a:sx n="100" d="100"/>
        <a:sy n="100" d="100"/>
      </p:scale>
      <p:origin x="0" y="-474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parrizos, Spyros" userId="15476df8-9d7a-4ef9-8180-bf31c47fee36" providerId="ADAL" clId="{A1CC8027-2A1D-4E60-8AF5-CB92A35FAB1F}"/>
    <pc:docChg chg="addSld modSld">
      <pc:chgData name="Paparrizos, Spyros" userId="15476df8-9d7a-4ef9-8180-bf31c47fee36" providerId="ADAL" clId="{A1CC8027-2A1D-4E60-8AF5-CB92A35FAB1F}" dt="2022-12-09T13:44:41.953" v="19"/>
      <pc:docMkLst>
        <pc:docMk/>
      </pc:docMkLst>
      <pc:sldChg chg="add">
        <pc:chgData name="Paparrizos, Spyros" userId="15476df8-9d7a-4ef9-8180-bf31c47fee36" providerId="ADAL" clId="{A1CC8027-2A1D-4E60-8AF5-CB92A35FAB1F}" dt="2022-12-09T13:44:41.953" v="19"/>
        <pc:sldMkLst>
          <pc:docMk/>
          <pc:sldMk cId="4092301501" sldId="576"/>
        </pc:sldMkLst>
      </pc:sldChg>
      <pc:sldChg chg="addSp modSp mod">
        <pc:chgData name="Paparrizos, Spyros" userId="15476df8-9d7a-4ef9-8180-bf31c47fee36" providerId="ADAL" clId="{A1CC8027-2A1D-4E60-8AF5-CB92A35FAB1F}" dt="2022-12-09T13:32:51.234" v="18" actId="207"/>
        <pc:sldMkLst>
          <pc:docMk/>
          <pc:sldMk cId="2979657271" sldId="581"/>
        </pc:sldMkLst>
        <pc:spChg chg="mod">
          <ac:chgData name="Paparrizos, Spyros" userId="15476df8-9d7a-4ef9-8180-bf31c47fee36" providerId="ADAL" clId="{A1CC8027-2A1D-4E60-8AF5-CB92A35FAB1F}" dt="2022-12-09T13:32:06.177" v="6" actId="404"/>
          <ac:spMkLst>
            <pc:docMk/>
            <pc:sldMk cId="2979657271" sldId="581"/>
            <ac:spMk id="3" creationId="{AB8237CC-EB77-4660-B6C1-0FABC0DAB845}"/>
          </ac:spMkLst>
        </pc:spChg>
        <pc:spChg chg="add mod">
          <ac:chgData name="Paparrizos, Spyros" userId="15476df8-9d7a-4ef9-8180-bf31c47fee36" providerId="ADAL" clId="{A1CC8027-2A1D-4E60-8AF5-CB92A35FAB1F}" dt="2022-12-09T13:32:51.234" v="18" actId="207"/>
          <ac:spMkLst>
            <pc:docMk/>
            <pc:sldMk cId="2979657271" sldId="581"/>
            <ac:spMk id="10" creationId="{362C1310-5560-47DC-B91F-4CE8B82AEDB3}"/>
          </ac:spMkLst>
        </pc:spChg>
        <pc:spChg chg="mod">
          <ac:chgData name="Paparrizos, Spyros" userId="15476df8-9d7a-4ef9-8180-bf31c47fee36" providerId="ADAL" clId="{A1CC8027-2A1D-4E60-8AF5-CB92A35FAB1F}" dt="2022-12-09T13:31:51.375" v="5" actId="20577"/>
          <ac:spMkLst>
            <pc:docMk/>
            <pc:sldMk cId="2979657271" sldId="581"/>
            <ac:spMk id="53" creationId="{C16C9162-7345-4D54-A425-738AD150823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EFC83C-B988-4A9E-9713-F559C31F4362}" type="datetimeFigureOut">
              <a:rPr lang="nl-NL" smtClean="0"/>
              <a:t>9-12-2022</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D45D2F-C69D-4D90-B22B-9B2DC58DBD55}" type="slidenum">
              <a:rPr lang="nl-NL" smtClean="0"/>
              <a:t>‹#›</a:t>
            </a:fld>
            <a:endParaRPr lang="nl-NL"/>
          </a:p>
        </p:txBody>
      </p:sp>
    </p:spTree>
    <p:extLst>
      <p:ext uri="{BB962C8B-B14F-4D97-AF65-F5344CB8AC3E}">
        <p14:creationId xmlns:p14="http://schemas.microsoft.com/office/powerpoint/2010/main" val="3454121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D45D2F-C69D-4D90-B22B-9B2DC58DBD55}" type="slidenum">
              <a:rPr lang="nl-NL" smtClean="0"/>
              <a:t>1</a:t>
            </a:fld>
            <a:endParaRPr lang="nl-NL"/>
          </a:p>
        </p:txBody>
      </p:sp>
    </p:spTree>
    <p:extLst>
      <p:ext uri="{BB962C8B-B14F-4D97-AF65-F5344CB8AC3E}">
        <p14:creationId xmlns:p14="http://schemas.microsoft.com/office/powerpoint/2010/main" val="3032801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D45D2F-C69D-4D90-B22B-9B2DC58DBD55}" type="slidenum">
              <a:rPr lang="nl-NL" smtClean="0"/>
              <a:t>10</a:t>
            </a:fld>
            <a:endParaRPr lang="nl-NL"/>
          </a:p>
        </p:txBody>
      </p:sp>
    </p:spTree>
    <p:extLst>
      <p:ext uri="{BB962C8B-B14F-4D97-AF65-F5344CB8AC3E}">
        <p14:creationId xmlns:p14="http://schemas.microsoft.com/office/powerpoint/2010/main" val="1588361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After</a:t>
            </a:r>
            <a:r>
              <a:rPr lang="nl-NL" dirty="0"/>
              <a:t> the baseline and needs assessment </a:t>
            </a:r>
            <a:r>
              <a:rPr lang="nl-NL" dirty="0" err="1"/>
              <a:t>study</a:t>
            </a:r>
            <a:r>
              <a:rPr lang="nl-NL" dirty="0"/>
              <a:t>, the target was </a:t>
            </a:r>
            <a:r>
              <a:rPr lang="nl-NL" dirty="0" err="1"/>
              <a:t>to</a:t>
            </a:r>
            <a:r>
              <a:rPr lang="nl-NL" dirty="0"/>
              <a:t> </a:t>
            </a:r>
            <a:r>
              <a:rPr lang="nl-NL" dirty="0" err="1"/>
              <a:t>respond</a:t>
            </a:r>
            <a:r>
              <a:rPr lang="nl-NL" dirty="0"/>
              <a:t> the users’ needs and </a:t>
            </a:r>
            <a:r>
              <a:rPr lang="nl-NL" dirty="0" err="1"/>
              <a:t>reduce</a:t>
            </a:r>
            <a:r>
              <a:rPr lang="nl-NL" dirty="0"/>
              <a:t> the chain of </a:t>
            </a:r>
            <a:r>
              <a:rPr lang="nl-NL" dirty="0" err="1"/>
              <a:t>communication</a:t>
            </a:r>
            <a:r>
              <a:rPr lang="nl-NL" dirty="0"/>
              <a:t>, </a:t>
            </a:r>
            <a:r>
              <a:rPr lang="nl-NL" dirty="0" err="1"/>
              <a:t>while</a:t>
            </a:r>
            <a:r>
              <a:rPr lang="nl-NL" dirty="0"/>
              <a:t> at the </a:t>
            </a:r>
            <a:r>
              <a:rPr lang="nl-NL" dirty="0" err="1"/>
              <a:t>same</a:t>
            </a:r>
            <a:r>
              <a:rPr lang="nl-NL" dirty="0"/>
              <a:t> time co-</a:t>
            </a:r>
            <a:r>
              <a:rPr lang="nl-NL" dirty="0" err="1"/>
              <a:t>developing</a:t>
            </a:r>
            <a:r>
              <a:rPr lang="nl-NL" dirty="0"/>
              <a:t> </a:t>
            </a:r>
            <a:r>
              <a:rPr lang="nl-NL" dirty="0" err="1"/>
              <a:t>easily</a:t>
            </a:r>
            <a:r>
              <a:rPr lang="nl-NL" dirty="0"/>
              <a:t> </a:t>
            </a:r>
            <a:r>
              <a:rPr lang="nl-NL" dirty="0" err="1"/>
              <a:t>understandable</a:t>
            </a:r>
            <a:r>
              <a:rPr lang="nl-NL" dirty="0"/>
              <a:t> and more </a:t>
            </a:r>
            <a:r>
              <a:rPr lang="nl-NL" dirty="0" err="1"/>
              <a:t>reliable</a:t>
            </a:r>
            <a:r>
              <a:rPr lang="nl-NL" dirty="0"/>
              <a:t> information </a:t>
            </a:r>
            <a:r>
              <a:rPr lang="nl-NL" dirty="0" err="1"/>
              <a:t>because</a:t>
            </a:r>
            <a:r>
              <a:rPr lang="nl-NL" dirty="0"/>
              <a:t> we </a:t>
            </a:r>
            <a:r>
              <a:rPr lang="nl-NL" dirty="0" err="1"/>
              <a:t>were</a:t>
            </a:r>
            <a:r>
              <a:rPr lang="nl-NL" dirty="0"/>
              <a:t> </a:t>
            </a:r>
            <a:r>
              <a:rPr lang="nl-NL" dirty="0" err="1"/>
              <a:t>aware</a:t>
            </a:r>
            <a:r>
              <a:rPr lang="nl-NL" dirty="0"/>
              <a:t> </a:t>
            </a:r>
            <a:r>
              <a:rPr lang="nl-NL" dirty="0" err="1"/>
              <a:t>that</a:t>
            </a:r>
            <a:r>
              <a:rPr lang="nl-NL" dirty="0"/>
              <a:t> </a:t>
            </a:r>
            <a:r>
              <a:rPr lang="nl-NL" dirty="0" err="1"/>
              <a:t>rainfall</a:t>
            </a:r>
            <a:r>
              <a:rPr lang="nl-NL" dirty="0"/>
              <a:t> is </a:t>
            </a:r>
            <a:r>
              <a:rPr lang="nl-NL" dirty="0" err="1"/>
              <a:t>characterized</a:t>
            </a:r>
            <a:r>
              <a:rPr lang="nl-NL" dirty="0"/>
              <a:t> </a:t>
            </a:r>
            <a:r>
              <a:rPr lang="nl-NL" dirty="0" err="1"/>
              <a:t>by</a:t>
            </a:r>
            <a:r>
              <a:rPr lang="nl-NL" dirty="0"/>
              <a:t> </a:t>
            </a:r>
            <a:r>
              <a:rPr lang="nl-NL" dirty="0" err="1"/>
              <a:t>local</a:t>
            </a:r>
            <a:r>
              <a:rPr lang="nl-NL" dirty="0"/>
              <a:t> </a:t>
            </a:r>
            <a:r>
              <a:rPr lang="nl-NL" dirty="0" err="1"/>
              <a:t>patterns</a:t>
            </a:r>
            <a:r>
              <a:rPr lang="nl-NL" dirty="0"/>
              <a:t> in the </a:t>
            </a:r>
            <a:r>
              <a:rPr lang="nl-NL" dirty="0" err="1"/>
              <a:t>study</a:t>
            </a:r>
            <a:r>
              <a:rPr lang="nl-NL" dirty="0"/>
              <a:t> </a:t>
            </a:r>
            <a:r>
              <a:rPr lang="nl-NL" dirty="0" err="1"/>
              <a:t>areas</a:t>
            </a:r>
            <a:r>
              <a:rPr lang="nl-NL" dirty="0"/>
              <a:t> </a:t>
            </a:r>
            <a:r>
              <a:rPr lang="nl-NL" dirty="0" err="1"/>
              <a:t>that</a:t>
            </a:r>
            <a:r>
              <a:rPr lang="nl-NL" dirty="0"/>
              <a:t> we are </a:t>
            </a:r>
            <a:r>
              <a:rPr lang="nl-NL" dirty="0" err="1"/>
              <a:t>currently</a:t>
            </a:r>
            <a:r>
              <a:rPr lang="nl-NL" dirty="0"/>
              <a:t> </a:t>
            </a:r>
            <a:r>
              <a:rPr lang="nl-NL" dirty="0" err="1"/>
              <a:t>working</a:t>
            </a:r>
            <a:r>
              <a:rPr lang="nl-NL" dirty="0"/>
              <a:t>.</a:t>
            </a:r>
          </a:p>
          <a:p>
            <a:r>
              <a:rPr lang="nl-NL" dirty="0" err="1"/>
              <a:t>One</a:t>
            </a:r>
            <a:r>
              <a:rPr lang="nl-NL" dirty="0"/>
              <a:t> community has </a:t>
            </a:r>
            <a:r>
              <a:rPr lang="nl-NL" dirty="0" err="1"/>
              <a:t>rainfall</a:t>
            </a:r>
            <a:r>
              <a:rPr lang="nl-NL" dirty="0"/>
              <a:t>, the next 5 km </a:t>
            </a:r>
            <a:r>
              <a:rPr lang="nl-NL" dirty="0" err="1"/>
              <a:t>away</a:t>
            </a:r>
            <a:r>
              <a:rPr lang="nl-NL" dirty="0"/>
              <a:t> does </a:t>
            </a:r>
            <a:r>
              <a:rPr lang="nl-NL" dirty="0" err="1"/>
              <a:t>not</a:t>
            </a:r>
            <a:r>
              <a:rPr lang="nl-NL" dirty="0"/>
              <a:t>.</a:t>
            </a:r>
          </a:p>
          <a:p>
            <a:endParaRPr lang="en-US" dirty="0"/>
          </a:p>
        </p:txBody>
      </p:sp>
      <p:sp>
        <p:nvSpPr>
          <p:cNvPr id="4" name="Slide Number Placeholder 3"/>
          <p:cNvSpPr>
            <a:spLocks noGrp="1"/>
          </p:cNvSpPr>
          <p:nvPr>
            <p:ph type="sldNum" sz="quarter" idx="5"/>
          </p:nvPr>
        </p:nvSpPr>
        <p:spPr/>
        <p:txBody>
          <a:bodyPr/>
          <a:lstStyle/>
          <a:p>
            <a:fld id="{55D45D2F-C69D-4D90-B22B-9B2DC58DBD55}" type="slidenum">
              <a:rPr lang="nl-NL" smtClean="0"/>
              <a:t>11</a:t>
            </a:fld>
            <a:endParaRPr lang="nl-NL"/>
          </a:p>
        </p:txBody>
      </p:sp>
    </p:spTree>
    <p:extLst>
      <p:ext uri="{BB962C8B-B14F-4D97-AF65-F5344CB8AC3E}">
        <p14:creationId xmlns:p14="http://schemas.microsoft.com/office/powerpoint/2010/main" val="319811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D45D2F-C69D-4D90-B22B-9B2DC58DBD55}" type="slidenum">
              <a:rPr lang="nl-NL" smtClean="0"/>
              <a:t>12</a:t>
            </a:fld>
            <a:endParaRPr lang="nl-NL"/>
          </a:p>
        </p:txBody>
      </p:sp>
    </p:spTree>
    <p:extLst>
      <p:ext uri="{BB962C8B-B14F-4D97-AF65-F5344CB8AC3E}">
        <p14:creationId xmlns:p14="http://schemas.microsoft.com/office/powerpoint/2010/main" val="1721363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Γνώση τοπικών προβλέψεων </a:t>
            </a:r>
            <a:endParaRPr lang="en-US" dirty="0"/>
          </a:p>
        </p:txBody>
      </p:sp>
      <p:sp>
        <p:nvSpPr>
          <p:cNvPr id="4" name="Slide Number Placeholder 3"/>
          <p:cNvSpPr>
            <a:spLocks noGrp="1"/>
          </p:cNvSpPr>
          <p:nvPr>
            <p:ph type="sldNum" sz="quarter" idx="5"/>
          </p:nvPr>
        </p:nvSpPr>
        <p:spPr/>
        <p:txBody>
          <a:bodyPr/>
          <a:lstStyle/>
          <a:p>
            <a:fld id="{55D45D2F-C69D-4D90-B22B-9B2DC58DBD55}" type="slidenum">
              <a:rPr lang="nl-NL" smtClean="0"/>
              <a:t>13</a:t>
            </a:fld>
            <a:endParaRPr lang="nl-NL"/>
          </a:p>
        </p:txBody>
      </p:sp>
    </p:spTree>
    <p:extLst>
      <p:ext uri="{BB962C8B-B14F-4D97-AF65-F5344CB8AC3E}">
        <p14:creationId xmlns:p14="http://schemas.microsoft.com/office/powerpoint/2010/main" val="247623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Οι αγρότες είναι πρόθυμοι να παράσχουν τις εγχώριες προβλέψεις τους </a:t>
            </a:r>
            <a:endParaRPr lang="nl-NL" dirty="0"/>
          </a:p>
          <a:p>
            <a:r>
              <a:rPr lang="el-GR" dirty="0"/>
              <a:t>Δυνατότητα λήψης πρόβλεψης με το </a:t>
            </a:r>
            <a:r>
              <a:rPr lang="el-GR" dirty="0" err="1"/>
              <a:t>WhatsApp</a:t>
            </a:r>
            <a:r>
              <a:rPr lang="el-GR" dirty="0"/>
              <a:t> </a:t>
            </a:r>
            <a:endParaRPr lang="nl-NL" dirty="0"/>
          </a:p>
          <a:p>
            <a:r>
              <a:rPr lang="el-GR" dirty="0"/>
              <a:t>Συζητήσεις για το αποτέλεσμα πρόβλεψης στο </a:t>
            </a:r>
            <a:r>
              <a:rPr lang="el-GR" dirty="0" err="1"/>
              <a:t>WhatsApp</a:t>
            </a:r>
            <a:r>
              <a:rPr lang="el-GR" dirty="0"/>
              <a:t> </a:t>
            </a:r>
            <a:endParaRPr lang="nl-NL" dirty="0"/>
          </a:p>
          <a:p>
            <a:r>
              <a:rPr lang="el-GR" dirty="0"/>
              <a:t>Δυνατότητα χρήσης έξυπνου τηλεφώνου για πρώτη φορά από ορισμένους αγρότες </a:t>
            </a:r>
            <a:endParaRPr lang="nl-NL" dirty="0"/>
          </a:p>
          <a:p>
            <a:r>
              <a:rPr lang="el-GR" dirty="0"/>
              <a:t>Ικανότητα λήψης αποφάσεων στη συνέχεια με βάση τις μετρήσεις τους και τις γηγενείς (τοπικές) παρατηρήσεις τους </a:t>
            </a:r>
            <a:endParaRPr lang="en-US" dirty="0"/>
          </a:p>
        </p:txBody>
      </p:sp>
      <p:sp>
        <p:nvSpPr>
          <p:cNvPr id="4" name="Slide Number Placeholder 3"/>
          <p:cNvSpPr>
            <a:spLocks noGrp="1"/>
          </p:cNvSpPr>
          <p:nvPr>
            <p:ph type="sldNum" sz="quarter" idx="5"/>
          </p:nvPr>
        </p:nvSpPr>
        <p:spPr/>
        <p:txBody>
          <a:bodyPr/>
          <a:lstStyle/>
          <a:p>
            <a:fld id="{55D45D2F-C69D-4D90-B22B-9B2DC58DBD55}" type="slidenum">
              <a:rPr lang="nl-NL" smtClean="0"/>
              <a:t>16</a:t>
            </a:fld>
            <a:endParaRPr lang="nl-NL"/>
          </a:p>
        </p:txBody>
      </p:sp>
    </p:spTree>
    <p:extLst>
      <p:ext uri="{BB962C8B-B14F-4D97-AF65-F5344CB8AC3E}">
        <p14:creationId xmlns:p14="http://schemas.microsoft.com/office/powerpoint/2010/main" val="257328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GB" sz="1200" dirty="0">
                <a:solidFill>
                  <a:schemeClr val="tx1">
                    <a:lumMod val="60000"/>
                    <a:lumOff val="40000"/>
                  </a:schemeClr>
                </a:solidFill>
                <a:latin typeface="Verdana" pitchFamily="34" charset="0"/>
              </a:rPr>
              <a:t>Relative Operating Characteristic Skill Score (ROCSS): For discrimination of Below Normal (BN), Near Normal (NN) and Above (AN) categories</a:t>
            </a:r>
          </a:p>
          <a:p>
            <a:endParaRPr lang="en-GB" sz="1200" dirty="0">
              <a:solidFill>
                <a:schemeClr val="tx1">
                  <a:lumMod val="60000"/>
                  <a:lumOff val="40000"/>
                </a:schemeClr>
              </a:solidFill>
              <a:latin typeface="Verdana" pitchFamily="34" charset="0"/>
            </a:endParaRPr>
          </a:p>
          <a:p>
            <a:pPr marL="342900" indent="-342900">
              <a:buFont typeface="Arial" panose="020B0604020202020204" pitchFamily="34" charset="0"/>
              <a:buChar char="•"/>
            </a:pPr>
            <a:r>
              <a:rPr lang="en-GB" sz="1200" dirty="0">
                <a:solidFill>
                  <a:schemeClr val="tx1">
                    <a:lumMod val="60000"/>
                    <a:lumOff val="40000"/>
                  </a:schemeClr>
                </a:solidFill>
                <a:latin typeface="Verdana" pitchFamily="34" charset="0"/>
              </a:rPr>
              <a:t>Hanssen-</a:t>
            </a:r>
            <a:r>
              <a:rPr lang="en-GB" sz="1200" dirty="0" err="1">
                <a:solidFill>
                  <a:schemeClr val="tx1">
                    <a:lumMod val="60000"/>
                    <a:lumOff val="40000"/>
                  </a:schemeClr>
                </a:solidFill>
                <a:latin typeface="Verdana" pitchFamily="34" charset="0"/>
              </a:rPr>
              <a:t>Kuipers</a:t>
            </a:r>
            <a:r>
              <a:rPr lang="en-GB" sz="1200" dirty="0">
                <a:solidFill>
                  <a:schemeClr val="tx1">
                    <a:lumMod val="60000"/>
                    <a:lumOff val="40000"/>
                  </a:schemeClr>
                </a:solidFill>
                <a:latin typeface="Verdana" pitchFamily="34" charset="0"/>
              </a:rPr>
              <a:t> (H-K): discrimination</a:t>
            </a:r>
          </a:p>
          <a:p>
            <a:endParaRPr lang="en-US" dirty="0"/>
          </a:p>
        </p:txBody>
      </p:sp>
      <p:sp>
        <p:nvSpPr>
          <p:cNvPr id="4" name="Slide Number Placeholder 3"/>
          <p:cNvSpPr>
            <a:spLocks noGrp="1"/>
          </p:cNvSpPr>
          <p:nvPr>
            <p:ph type="sldNum" sz="quarter" idx="5"/>
          </p:nvPr>
        </p:nvSpPr>
        <p:spPr/>
        <p:txBody>
          <a:bodyPr/>
          <a:lstStyle/>
          <a:p>
            <a:fld id="{55D45D2F-C69D-4D90-B22B-9B2DC58DBD55}" type="slidenum">
              <a:rPr lang="nl-NL" smtClean="0"/>
              <a:t>17</a:t>
            </a:fld>
            <a:endParaRPr lang="nl-NL"/>
          </a:p>
        </p:txBody>
      </p:sp>
    </p:spTree>
    <p:extLst>
      <p:ext uri="{BB962C8B-B14F-4D97-AF65-F5344CB8AC3E}">
        <p14:creationId xmlns:p14="http://schemas.microsoft.com/office/powerpoint/2010/main" val="4282930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 of H-K</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lumMod val="60000"/>
                    <a:lumOff val="40000"/>
                  </a:schemeClr>
                </a:solidFill>
                <a:latin typeface="Verdana" pitchFamily="34" charset="0"/>
              </a:rPr>
              <a:t>Relative Operating Characteristic Skill Score (ROCSS): For discrimination of Below Normal (BN), Near Normal (NN) and Above (AN) categories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lumMod val="60000"/>
                  <a:lumOff val="40000"/>
                </a:schemeClr>
              </a:solidFill>
              <a:latin typeface="Verdana" pitchFamily="34" charset="0"/>
            </a:endParaRPr>
          </a:p>
          <a:p>
            <a:r>
              <a:rPr lang="en-GB" sz="1200" kern="1200" dirty="0">
                <a:solidFill>
                  <a:schemeClr val="tx1"/>
                </a:solidFill>
                <a:effectLst/>
                <a:latin typeface="+mn-lt"/>
                <a:ea typeface="+mn-ea"/>
                <a:cs typeface="+mn-cs"/>
              </a:rPr>
              <a:t>Hanssen-Kuipers</a:t>
            </a:r>
            <a:br>
              <a:rPr lang="en-GB" dirty="0"/>
            </a:br>
            <a:r>
              <a:rPr lang="en-GB" sz="1200" kern="1200" dirty="0">
                <a:solidFill>
                  <a:schemeClr val="tx1"/>
                </a:solidFill>
                <a:effectLst/>
                <a:latin typeface="+mn-lt"/>
                <a:ea typeface="+mn-ea"/>
                <a:cs typeface="+mn-cs"/>
              </a:rPr>
              <a:t>(H-K) discrimination skill score (range: 0 to 1) were also used in the analysis. The H-K discriminant score is also used to verify (or better classify) events and non-events and it is universally acceptable to provide the best estimate when evaluating binary (yes/no) forecasts for decision-making purposes.</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POD</a:t>
            </a:r>
            <a:r>
              <a:rPr lang="en-GB" sz="1200" kern="1200" dirty="0">
                <a:solidFill>
                  <a:schemeClr val="tx1"/>
                </a:solidFill>
                <a:effectLst/>
                <a:latin typeface="+mn-lt"/>
                <a:ea typeface="+mn-ea"/>
                <a:cs typeface="+mn-cs"/>
              </a:rPr>
              <a:t>: Probability of detection (0-1, 1)</a:t>
            </a:r>
          </a:p>
          <a:p>
            <a:r>
              <a:rPr lang="en-GB" sz="1200" b="1" kern="1200" dirty="0">
                <a:solidFill>
                  <a:schemeClr val="tx1"/>
                </a:solidFill>
                <a:effectLst/>
                <a:latin typeface="+mn-lt"/>
                <a:ea typeface="+mn-ea"/>
                <a:cs typeface="+mn-cs"/>
              </a:rPr>
              <a:t>POFD</a:t>
            </a:r>
            <a:r>
              <a:rPr lang="en-GB" sz="1200" kern="1200" dirty="0">
                <a:solidFill>
                  <a:schemeClr val="tx1"/>
                </a:solidFill>
                <a:effectLst/>
                <a:latin typeface="+mn-lt"/>
                <a:ea typeface="+mn-ea"/>
                <a:cs typeface="+mn-cs"/>
              </a:rPr>
              <a:t>: Probability of False Detection (0-1, 0)</a:t>
            </a:r>
            <a:endParaRPr lang="en-GB" sz="1200" dirty="0">
              <a:solidFill>
                <a:schemeClr val="tx1">
                  <a:lumMod val="60000"/>
                  <a:lumOff val="40000"/>
                </a:schemeClr>
              </a:solidFill>
              <a:latin typeface="Verdana" pitchFamily="34" charset="0"/>
            </a:endParaRPr>
          </a:p>
          <a:p>
            <a:r>
              <a:rPr lang="en-GB" b="1" dirty="0"/>
              <a:t>FAR</a:t>
            </a:r>
            <a:r>
              <a:rPr lang="en-GB" dirty="0"/>
              <a:t>: False Alarm Ratio (0-1, 0)</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55D45D2F-C69D-4D90-B22B-9B2DC58DBD55}" type="slidenum">
              <a:rPr lang="nl-NL" smtClean="0"/>
              <a:t>18</a:t>
            </a:fld>
            <a:endParaRPr lang="nl-NL"/>
          </a:p>
        </p:txBody>
      </p:sp>
    </p:spTree>
    <p:extLst>
      <p:ext uri="{BB962C8B-B14F-4D97-AF65-F5344CB8AC3E}">
        <p14:creationId xmlns:p14="http://schemas.microsoft.com/office/powerpoint/2010/main" val="163475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Overall skills of local forecast (LFK-Indicators) and scientific forecasts (</a:t>
            </a:r>
            <a:r>
              <a:rPr lang="en-US" sz="1200" kern="1200" dirty="0" err="1">
                <a:solidFill>
                  <a:schemeClr val="tx1"/>
                </a:solidFill>
                <a:effectLst/>
                <a:latin typeface="+mn-lt"/>
                <a:ea typeface="+mn-ea"/>
                <a:cs typeface="+mn-cs"/>
              </a:rPr>
              <a:t>GMet</a:t>
            </a:r>
            <a:r>
              <a:rPr lang="en-US" sz="1200" kern="1200" dirty="0">
                <a:solidFill>
                  <a:schemeClr val="tx1"/>
                </a:solidFill>
                <a:effectLst/>
                <a:latin typeface="+mn-lt"/>
                <a:ea typeface="+mn-ea"/>
                <a:cs typeface="+mn-cs"/>
              </a:rPr>
              <a:t>, meteoblue) over from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April to 17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July 2019 period.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Hit rate, False alarm rate, and False alarm ratio are presented in different colors. Local and scientific forecasts skills are assessed against gauge observations.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Skills are classified from the highest to the lowest.</a:t>
            </a:r>
            <a:endParaRPr lang="en-GB" sz="1200" kern="1200" dirty="0">
              <a:solidFill>
                <a:schemeClr val="tx1"/>
              </a:solidFill>
              <a:effectLst/>
              <a:latin typeface="+mn-lt"/>
              <a:ea typeface="+mn-ea"/>
              <a:cs typeface="+mn-cs"/>
            </a:endParaRPr>
          </a:p>
          <a:p>
            <a:endParaRPr lang="en-US" dirty="0"/>
          </a:p>
          <a:p>
            <a:r>
              <a:rPr lang="en-GB" sz="1200" b="1" kern="1200" dirty="0">
                <a:solidFill>
                  <a:schemeClr val="tx1"/>
                </a:solidFill>
                <a:effectLst/>
                <a:latin typeface="+mn-lt"/>
                <a:ea typeface="+mn-ea"/>
                <a:cs typeface="+mn-cs"/>
              </a:rPr>
              <a:t>POD</a:t>
            </a:r>
            <a:r>
              <a:rPr lang="en-GB" sz="1200" kern="1200" dirty="0">
                <a:solidFill>
                  <a:schemeClr val="tx1"/>
                </a:solidFill>
                <a:effectLst/>
                <a:latin typeface="+mn-lt"/>
                <a:ea typeface="+mn-ea"/>
                <a:cs typeface="+mn-cs"/>
              </a:rPr>
              <a:t>: Probability of detection (0-1, 1)</a:t>
            </a:r>
          </a:p>
          <a:p>
            <a:r>
              <a:rPr lang="en-GB" sz="1200" b="1" kern="1200" dirty="0">
                <a:solidFill>
                  <a:schemeClr val="tx1"/>
                </a:solidFill>
                <a:effectLst/>
                <a:latin typeface="+mn-lt"/>
                <a:ea typeface="+mn-ea"/>
                <a:cs typeface="+mn-cs"/>
              </a:rPr>
              <a:t>POFD</a:t>
            </a:r>
            <a:r>
              <a:rPr lang="en-GB" sz="1200" kern="1200" dirty="0">
                <a:solidFill>
                  <a:schemeClr val="tx1"/>
                </a:solidFill>
                <a:effectLst/>
                <a:latin typeface="+mn-lt"/>
                <a:ea typeface="+mn-ea"/>
                <a:cs typeface="+mn-cs"/>
              </a:rPr>
              <a:t>: Probability of False Detection (0-1, 0)</a:t>
            </a:r>
            <a:endParaRPr lang="en-GB" sz="1200" dirty="0">
              <a:solidFill>
                <a:schemeClr val="tx1">
                  <a:lumMod val="60000"/>
                  <a:lumOff val="40000"/>
                </a:schemeClr>
              </a:solidFill>
              <a:latin typeface="Verdana" pitchFamily="34" charset="0"/>
            </a:endParaRPr>
          </a:p>
          <a:p>
            <a:r>
              <a:rPr lang="en-GB" b="1" dirty="0"/>
              <a:t>FAR</a:t>
            </a:r>
            <a:r>
              <a:rPr lang="en-GB" dirty="0"/>
              <a:t>: False Alarm Ratio (0-1, 0)</a:t>
            </a:r>
          </a:p>
          <a:p>
            <a:endParaRPr lang="en-US" dirty="0"/>
          </a:p>
        </p:txBody>
      </p:sp>
      <p:sp>
        <p:nvSpPr>
          <p:cNvPr id="4" name="Slide Number Placeholder 3"/>
          <p:cNvSpPr>
            <a:spLocks noGrp="1"/>
          </p:cNvSpPr>
          <p:nvPr>
            <p:ph type="sldNum" sz="quarter" idx="5"/>
          </p:nvPr>
        </p:nvSpPr>
        <p:spPr/>
        <p:txBody>
          <a:bodyPr/>
          <a:lstStyle/>
          <a:p>
            <a:fld id="{55D45D2F-C69D-4D90-B22B-9B2DC58DBD55}" type="slidenum">
              <a:rPr lang="nl-NL" smtClean="0"/>
              <a:t>19</a:t>
            </a:fld>
            <a:endParaRPr lang="nl-NL"/>
          </a:p>
        </p:txBody>
      </p:sp>
    </p:spTree>
    <p:extLst>
      <p:ext uri="{BB962C8B-B14F-4D97-AF65-F5344CB8AC3E}">
        <p14:creationId xmlns:p14="http://schemas.microsoft.com/office/powerpoint/2010/main" val="1182942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D45D2F-C69D-4D90-B22B-9B2DC58DBD55}" type="slidenum">
              <a:rPr lang="nl-NL" smtClean="0"/>
              <a:t>20</a:t>
            </a:fld>
            <a:endParaRPr lang="nl-NL"/>
          </a:p>
        </p:txBody>
      </p:sp>
    </p:spTree>
    <p:extLst>
      <p:ext uri="{BB962C8B-B14F-4D97-AF65-F5344CB8AC3E}">
        <p14:creationId xmlns:p14="http://schemas.microsoft.com/office/powerpoint/2010/main" val="1288215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f0560067f7_0_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gf0560067f7_0_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r>
              <a:rPr lang="en-GB" sz="1200" dirty="0">
                <a:solidFill>
                  <a:schemeClr val="dk1"/>
                </a:solidFill>
                <a:latin typeface="Calibri"/>
                <a:ea typeface="Calibri"/>
                <a:cs typeface="Calibri"/>
                <a:sym typeface="Calibri"/>
              </a:rPr>
              <a:t>Demonstrating how to enter predictions into the app </a:t>
            </a:r>
            <a:endParaRPr dirty="0"/>
          </a:p>
          <a:p>
            <a:pPr marL="171450" lvl="0" indent="-95250" algn="l" rtl="0">
              <a:spcBef>
                <a:spcPts val="0"/>
              </a:spcBef>
              <a:spcAft>
                <a:spcPts val="0"/>
              </a:spcAft>
              <a:buClr>
                <a:schemeClr val="dk1"/>
              </a:buClr>
              <a:buSzPts val="1200"/>
              <a:buFont typeface="Calibri"/>
              <a:buNone/>
            </a:pPr>
            <a:endParaRPr dirty="0"/>
          </a:p>
        </p:txBody>
      </p:sp>
      <p:sp>
        <p:nvSpPr>
          <p:cNvPr id="253" name="Google Shape;253;gf0560067f7_0_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GB" b="1" dirty="0"/>
          </a:p>
        </p:txBody>
      </p:sp>
      <p:sp>
        <p:nvSpPr>
          <p:cNvPr id="4" name="Slide Number Placeholder 3"/>
          <p:cNvSpPr>
            <a:spLocks noGrp="1"/>
          </p:cNvSpPr>
          <p:nvPr>
            <p:ph type="sldNum" sz="quarter" idx="5"/>
          </p:nvPr>
        </p:nvSpPr>
        <p:spPr/>
        <p:txBody>
          <a:bodyPr/>
          <a:lstStyle/>
          <a:p>
            <a:fld id="{55D45D2F-C69D-4D90-B22B-9B2DC58DBD55}" type="slidenum">
              <a:rPr lang="nl-NL" smtClean="0"/>
              <a:t>2</a:t>
            </a:fld>
            <a:endParaRPr lang="nl-NL"/>
          </a:p>
        </p:txBody>
      </p:sp>
    </p:spTree>
    <p:extLst>
      <p:ext uri="{BB962C8B-B14F-4D97-AF65-F5344CB8AC3E}">
        <p14:creationId xmlns:p14="http://schemas.microsoft.com/office/powerpoint/2010/main" val="26490704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Overall skills of local forecast (LFK-Indicators) and scientific forecasts (</a:t>
            </a:r>
            <a:r>
              <a:rPr lang="en-US" sz="1200" kern="1200" dirty="0" err="1">
                <a:solidFill>
                  <a:schemeClr val="tx1"/>
                </a:solidFill>
                <a:effectLst/>
                <a:latin typeface="+mn-lt"/>
                <a:ea typeface="+mn-ea"/>
                <a:cs typeface="+mn-cs"/>
              </a:rPr>
              <a:t>GMet</a:t>
            </a:r>
            <a:r>
              <a:rPr lang="en-US" sz="1200" kern="1200" dirty="0">
                <a:solidFill>
                  <a:schemeClr val="tx1"/>
                </a:solidFill>
                <a:effectLst/>
                <a:latin typeface="+mn-lt"/>
                <a:ea typeface="+mn-ea"/>
                <a:cs typeface="+mn-cs"/>
              </a:rPr>
              <a:t>, meteoblue) over from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April to 17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July 2019 period.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Hit rate, False alarm rate, and False alarm ratio are presented in different colors. Local and scientific forecasts skills are assessed against gauge observations.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Skills are classified from the highest to the lowest.</a:t>
            </a:r>
            <a:endParaRPr lang="en-GB" sz="1200" kern="1200" dirty="0">
              <a:solidFill>
                <a:schemeClr val="tx1"/>
              </a:solidFill>
              <a:effectLst/>
              <a:latin typeface="+mn-lt"/>
              <a:ea typeface="+mn-ea"/>
              <a:cs typeface="+mn-cs"/>
            </a:endParaRPr>
          </a:p>
          <a:p>
            <a:endParaRPr lang="en-US" dirty="0"/>
          </a:p>
          <a:p>
            <a:r>
              <a:rPr lang="en-GB" sz="1200" b="1" kern="1200" dirty="0">
                <a:solidFill>
                  <a:schemeClr val="tx1"/>
                </a:solidFill>
                <a:effectLst/>
                <a:latin typeface="+mn-lt"/>
                <a:ea typeface="+mn-ea"/>
                <a:cs typeface="+mn-cs"/>
              </a:rPr>
              <a:t>POD</a:t>
            </a:r>
            <a:r>
              <a:rPr lang="en-GB" sz="1200" kern="1200" dirty="0">
                <a:solidFill>
                  <a:schemeClr val="tx1"/>
                </a:solidFill>
                <a:effectLst/>
                <a:latin typeface="+mn-lt"/>
                <a:ea typeface="+mn-ea"/>
                <a:cs typeface="+mn-cs"/>
              </a:rPr>
              <a:t>: Probability of detection (0-1, 1)</a:t>
            </a:r>
          </a:p>
          <a:p>
            <a:r>
              <a:rPr lang="en-GB" sz="1200" b="1" kern="1200" dirty="0">
                <a:solidFill>
                  <a:schemeClr val="tx1"/>
                </a:solidFill>
                <a:effectLst/>
                <a:latin typeface="+mn-lt"/>
                <a:ea typeface="+mn-ea"/>
                <a:cs typeface="+mn-cs"/>
              </a:rPr>
              <a:t>POFD</a:t>
            </a:r>
            <a:r>
              <a:rPr lang="en-GB" sz="1200" kern="1200" dirty="0">
                <a:solidFill>
                  <a:schemeClr val="tx1"/>
                </a:solidFill>
                <a:effectLst/>
                <a:latin typeface="+mn-lt"/>
                <a:ea typeface="+mn-ea"/>
                <a:cs typeface="+mn-cs"/>
              </a:rPr>
              <a:t>: Probability of False Detection (0-1, 0)</a:t>
            </a:r>
            <a:endParaRPr lang="en-GB" sz="1200" dirty="0">
              <a:solidFill>
                <a:schemeClr val="tx1">
                  <a:lumMod val="60000"/>
                  <a:lumOff val="40000"/>
                </a:schemeClr>
              </a:solidFill>
              <a:latin typeface="Verdana" pitchFamily="34" charset="0"/>
            </a:endParaRPr>
          </a:p>
          <a:p>
            <a:r>
              <a:rPr lang="en-GB" b="1" dirty="0"/>
              <a:t>FAR</a:t>
            </a:r>
            <a:r>
              <a:rPr lang="en-GB" dirty="0"/>
              <a:t>: False Alarm Ratio (0-1, 0)</a:t>
            </a:r>
          </a:p>
          <a:p>
            <a:endParaRPr lang="en-US" dirty="0"/>
          </a:p>
        </p:txBody>
      </p:sp>
      <p:sp>
        <p:nvSpPr>
          <p:cNvPr id="4" name="Slide Number Placeholder 3"/>
          <p:cNvSpPr>
            <a:spLocks noGrp="1"/>
          </p:cNvSpPr>
          <p:nvPr>
            <p:ph type="sldNum" sz="quarter" idx="5"/>
          </p:nvPr>
        </p:nvSpPr>
        <p:spPr/>
        <p:txBody>
          <a:bodyPr/>
          <a:lstStyle/>
          <a:p>
            <a:fld id="{55D45D2F-C69D-4D90-B22B-9B2DC58DBD55}" type="slidenum">
              <a:rPr lang="nl-NL" smtClean="0"/>
              <a:t>22</a:t>
            </a:fld>
            <a:endParaRPr lang="nl-NL"/>
          </a:p>
        </p:txBody>
      </p:sp>
    </p:spTree>
    <p:extLst>
      <p:ext uri="{BB962C8B-B14F-4D97-AF65-F5344CB8AC3E}">
        <p14:creationId xmlns:p14="http://schemas.microsoft.com/office/powerpoint/2010/main" val="3781641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nl-NL" sz="1200" dirty="0"/>
              <a:t>We are </a:t>
            </a:r>
            <a:r>
              <a:rPr lang="nl-NL" sz="1200" dirty="0" err="1"/>
              <a:t>currently</a:t>
            </a:r>
            <a:r>
              <a:rPr lang="nl-NL" sz="1200" dirty="0"/>
              <a:t> on the </a:t>
            </a:r>
            <a:r>
              <a:rPr lang="nl-NL" sz="1200" dirty="0" err="1"/>
              <a:t>evaluation</a:t>
            </a:r>
            <a:r>
              <a:rPr lang="nl-NL" sz="1200" dirty="0"/>
              <a:t> </a:t>
            </a:r>
            <a:r>
              <a:rPr lang="nl-NL" sz="1200" dirty="0" err="1"/>
              <a:t>phace</a:t>
            </a:r>
            <a:r>
              <a:rPr lang="nl-NL" sz="1200" dirty="0"/>
              <a:t>, and we are </a:t>
            </a:r>
            <a:r>
              <a:rPr lang="nl-NL" sz="1200" dirty="0" err="1"/>
              <a:t>already</a:t>
            </a:r>
            <a:r>
              <a:rPr lang="nl-NL" sz="1200" dirty="0"/>
              <a:t> </a:t>
            </a:r>
            <a:r>
              <a:rPr lang="nl-NL" sz="1200" dirty="0" err="1"/>
              <a:t>receiving</a:t>
            </a:r>
            <a:r>
              <a:rPr lang="nl-NL" sz="1200" dirty="0"/>
              <a:t> the first </a:t>
            </a:r>
            <a:r>
              <a:rPr lang="nl-NL" sz="1200" dirty="0" err="1"/>
              <a:t>outputs</a:t>
            </a:r>
            <a:r>
              <a:rPr lang="nl-NL" sz="1200" dirty="0"/>
              <a:t>..</a:t>
            </a:r>
          </a:p>
          <a:p>
            <a:pPr marL="0" indent="0" algn="just">
              <a:buNone/>
            </a:pPr>
            <a:endParaRPr lang="nl-NL" sz="1200" dirty="0"/>
          </a:p>
          <a:p>
            <a:pPr marL="0" indent="0" algn="just">
              <a:buNone/>
            </a:pPr>
            <a:r>
              <a:rPr lang="nl-NL" sz="1200" dirty="0"/>
              <a:t>We have facebook </a:t>
            </a:r>
            <a:r>
              <a:rPr lang="nl-NL" sz="1200" dirty="0" err="1"/>
              <a:t>groups</a:t>
            </a:r>
            <a:r>
              <a:rPr lang="nl-NL" sz="1200" dirty="0"/>
              <a:t> </a:t>
            </a:r>
            <a:r>
              <a:rPr lang="nl-NL" sz="1200" dirty="0" err="1"/>
              <a:t>where</a:t>
            </a:r>
            <a:r>
              <a:rPr lang="nl-NL" sz="1200" dirty="0"/>
              <a:t> </a:t>
            </a:r>
            <a:r>
              <a:rPr lang="nl-NL" sz="1200" dirty="0" err="1"/>
              <a:t>besides</a:t>
            </a:r>
            <a:r>
              <a:rPr lang="nl-NL" sz="1200" dirty="0"/>
              <a:t> </a:t>
            </a:r>
            <a:r>
              <a:rPr lang="nl-NL" sz="1200" dirty="0" err="1"/>
              <a:t>provide</a:t>
            </a:r>
            <a:r>
              <a:rPr lang="nl-NL" sz="1200" dirty="0"/>
              <a:t> forecast information, farmers </a:t>
            </a:r>
            <a:r>
              <a:rPr lang="nl-NL" sz="1200" dirty="0" err="1"/>
              <a:t>could</a:t>
            </a:r>
            <a:r>
              <a:rPr lang="nl-NL" sz="1200" dirty="0"/>
              <a:t> </a:t>
            </a:r>
            <a:r>
              <a:rPr lang="nl-NL" sz="1200" dirty="0" err="1"/>
              <a:t>also</a:t>
            </a:r>
            <a:r>
              <a:rPr lang="nl-NL" sz="1200" dirty="0"/>
              <a:t> </a:t>
            </a:r>
            <a:r>
              <a:rPr lang="nl-NL" sz="1200" dirty="0" err="1"/>
              <a:t>provide</a:t>
            </a:r>
            <a:r>
              <a:rPr lang="nl-NL" sz="1200" dirty="0"/>
              <a:t> </a:t>
            </a:r>
            <a:r>
              <a:rPr lang="nl-NL" sz="1200" dirty="0" err="1"/>
              <a:t>their</a:t>
            </a:r>
            <a:r>
              <a:rPr lang="nl-NL" sz="1200" dirty="0"/>
              <a:t> feedback in real time..</a:t>
            </a:r>
          </a:p>
          <a:p>
            <a:pPr marL="0" indent="0" algn="just">
              <a:buNone/>
            </a:pPr>
            <a:endParaRPr lang="nl-NL" sz="1200" dirty="0"/>
          </a:p>
          <a:p>
            <a:pPr marL="0" indent="0" algn="just">
              <a:buNone/>
            </a:pPr>
            <a:r>
              <a:rPr lang="nl-NL" sz="1200" dirty="0"/>
              <a:t>Plots (right): baseline and </a:t>
            </a:r>
            <a:r>
              <a:rPr lang="nl-NL" sz="1200" dirty="0" err="1"/>
              <a:t>now</a:t>
            </a:r>
            <a:r>
              <a:rPr lang="nl-NL" sz="1200" dirty="0"/>
              <a:t> </a:t>
            </a:r>
            <a:r>
              <a:rPr lang="nl-NL" sz="1200" dirty="0" err="1"/>
              <a:t>they</a:t>
            </a:r>
            <a:r>
              <a:rPr lang="nl-NL" sz="1200" dirty="0"/>
              <a:t> </a:t>
            </a:r>
            <a:r>
              <a:rPr lang="nl-NL" sz="1200" dirty="0" err="1"/>
              <a:t>include</a:t>
            </a:r>
            <a:r>
              <a:rPr lang="nl-NL" sz="1200" dirty="0"/>
              <a:t> the </a:t>
            </a:r>
            <a:r>
              <a:rPr lang="nl-NL" sz="1200" dirty="0" err="1"/>
              <a:t>endline</a:t>
            </a:r>
            <a:r>
              <a:rPr lang="nl-NL" sz="1200" dirty="0"/>
              <a:t>.</a:t>
            </a:r>
          </a:p>
          <a:p>
            <a:pPr marL="0" indent="0" algn="just">
              <a:buNone/>
            </a:pPr>
            <a:endParaRPr lang="nl-NL" sz="1200" dirty="0"/>
          </a:p>
          <a:p>
            <a:pPr marL="171450" indent="-171450" algn="just">
              <a:buFontTx/>
              <a:buChar char="-"/>
            </a:pPr>
            <a:r>
              <a:rPr lang="nl-NL" sz="1200" dirty="0"/>
              <a:t>Farmers are more </a:t>
            </a:r>
            <a:r>
              <a:rPr lang="nl-NL" sz="1200" dirty="0" err="1"/>
              <a:t>knowledgable</a:t>
            </a:r>
            <a:r>
              <a:rPr lang="nl-NL" sz="1200" dirty="0"/>
              <a:t> </a:t>
            </a:r>
            <a:r>
              <a:rPr lang="nl-NL" sz="1200" dirty="0" err="1"/>
              <a:t>to</a:t>
            </a:r>
            <a:r>
              <a:rPr lang="nl-NL" sz="1200" dirty="0"/>
              <a:t> select the advance time </a:t>
            </a:r>
            <a:r>
              <a:rPr lang="nl-NL" sz="1200" dirty="0" err="1"/>
              <a:t>that</a:t>
            </a:r>
            <a:r>
              <a:rPr lang="nl-NL" sz="1200" dirty="0"/>
              <a:t> </a:t>
            </a:r>
            <a:r>
              <a:rPr lang="nl-NL" sz="1200" dirty="0" err="1"/>
              <a:t>they</a:t>
            </a:r>
            <a:r>
              <a:rPr lang="nl-NL" sz="1200" dirty="0"/>
              <a:t> want </a:t>
            </a:r>
            <a:r>
              <a:rPr lang="nl-NL" sz="1200" dirty="0" err="1"/>
              <a:t>to</a:t>
            </a:r>
            <a:r>
              <a:rPr lang="nl-NL" sz="1200" dirty="0"/>
              <a:t> have information.</a:t>
            </a:r>
          </a:p>
          <a:p>
            <a:pPr marL="171450" indent="-171450" algn="just">
              <a:buFontTx/>
              <a:buChar char="-"/>
            </a:pPr>
            <a:endParaRPr lang="nl-NL" sz="1200" dirty="0"/>
          </a:p>
          <a:p>
            <a:pPr marL="0" indent="0" algn="just">
              <a:buFontTx/>
              <a:buNone/>
            </a:pPr>
            <a:r>
              <a:rPr lang="nl-NL" sz="1200" dirty="0"/>
              <a:t>- Information needs </a:t>
            </a:r>
            <a:r>
              <a:rPr lang="nl-NL" sz="1200" dirty="0" err="1"/>
              <a:t>include</a:t>
            </a:r>
            <a:r>
              <a:rPr lang="nl-NL" sz="1200" dirty="0"/>
              <a:t> more parameters, </a:t>
            </a:r>
            <a:r>
              <a:rPr lang="nl-NL" sz="1200" dirty="0" err="1"/>
              <a:t>mainly</a:t>
            </a:r>
            <a:r>
              <a:rPr lang="nl-NL" sz="1200" dirty="0"/>
              <a:t> </a:t>
            </a:r>
            <a:r>
              <a:rPr lang="nl-NL" sz="1200" dirty="0" err="1"/>
              <a:t>because</a:t>
            </a:r>
            <a:r>
              <a:rPr lang="nl-NL" sz="1200" dirty="0"/>
              <a:t> the farmers </a:t>
            </a:r>
            <a:r>
              <a:rPr lang="nl-NL" sz="1200" dirty="0" err="1"/>
              <a:t>know</a:t>
            </a:r>
            <a:r>
              <a:rPr lang="nl-NL" sz="1200" dirty="0"/>
              <a:t> </a:t>
            </a:r>
            <a:r>
              <a:rPr lang="nl-NL" sz="1200" dirty="0" err="1"/>
              <a:t>which</a:t>
            </a:r>
            <a:r>
              <a:rPr lang="nl-NL" sz="1200" dirty="0"/>
              <a:t> indicator is </a:t>
            </a:r>
            <a:r>
              <a:rPr lang="nl-NL" sz="1200" dirty="0" err="1"/>
              <a:t>crucial</a:t>
            </a:r>
            <a:r>
              <a:rPr lang="nl-NL" sz="1200" dirty="0"/>
              <a:t> </a:t>
            </a:r>
            <a:r>
              <a:rPr lang="nl-NL" sz="1200" dirty="0" err="1"/>
              <a:t>for</a:t>
            </a:r>
            <a:r>
              <a:rPr lang="nl-NL" sz="1200" dirty="0"/>
              <a:t> </a:t>
            </a:r>
            <a:r>
              <a:rPr lang="nl-NL" sz="1200" dirty="0" err="1"/>
              <a:t>each</a:t>
            </a:r>
            <a:r>
              <a:rPr lang="nl-NL" sz="1200" dirty="0"/>
              <a:t> </a:t>
            </a:r>
            <a:r>
              <a:rPr lang="nl-NL" sz="1200" dirty="0" err="1"/>
              <a:t>period</a:t>
            </a:r>
            <a:r>
              <a:rPr lang="nl-NL" sz="1200" dirty="0"/>
              <a:t> and </a:t>
            </a:r>
            <a:r>
              <a:rPr lang="nl-NL" sz="1200" dirty="0" err="1"/>
              <a:t>cultivation</a:t>
            </a:r>
            <a:r>
              <a:rPr lang="nl-NL" sz="1200" dirty="0"/>
              <a:t>  </a:t>
            </a:r>
            <a:r>
              <a:rPr lang="nl-NL" sz="1200" dirty="0" err="1"/>
              <a:t>phase</a:t>
            </a:r>
            <a:r>
              <a:rPr lang="nl-NL" sz="1200" dirty="0"/>
              <a:t>.</a:t>
            </a:r>
          </a:p>
          <a:p>
            <a:pPr marL="171450" indent="-171450" algn="just">
              <a:buFontTx/>
              <a:buChar char="-"/>
            </a:pPr>
            <a:endParaRPr lang="en-GB" sz="1200" dirty="0"/>
          </a:p>
          <a:p>
            <a:pPr marL="457200" indent="-457200" algn="just">
              <a:buAutoNum type="arabicPeriod"/>
            </a:pPr>
            <a:endParaRPr lang="en-GB" sz="1200" dirty="0"/>
          </a:p>
          <a:p>
            <a:endParaRPr lang="en-GB" dirty="0"/>
          </a:p>
        </p:txBody>
      </p:sp>
      <p:sp>
        <p:nvSpPr>
          <p:cNvPr id="4" name="Slide Number Placeholder 3"/>
          <p:cNvSpPr>
            <a:spLocks noGrp="1"/>
          </p:cNvSpPr>
          <p:nvPr>
            <p:ph type="sldNum" sz="quarter" idx="5"/>
          </p:nvPr>
        </p:nvSpPr>
        <p:spPr/>
        <p:txBody>
          <a:bodyPr/>
          <a:lstStyle/>
          <a:p>
            <a:fld id="{55D45D2F-C69D-4D90-B22B-9B2DC58DBD55}" type="slidenum">
              <a:rPr lang="nl-NL" smtClean="0"/>
              <a:t>30</a:t>
            </a:fld>
            <a:endParaRPr lang="nl-NL"/>
          </a:p>
        </p:txBody>
      </p:sp>
    </p:spTree>
    <p:extLst>
      <p:ext uri="{BB962C8B-B14F-4D97-AF65-F5344CB8AC3E}">
        <p14:creationId xmlns:p14="http://schemas.microsoft.com/office/powerpoint/2010/main" val="2485820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Implications: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ym typeface="Wingdings" panose="05000000000000000000" pitchFamily="2" charset="2"/>
              </a:rPr>
              <a:t>- More water in less time (water stress, management,...)</a:t>
            </a:r>
          </a:p>
          <a:p>
            <a:endParaRPr lang="en-US" dirty="0"/>
          </a:p>
        </p:txBody>
      </p:sp>
      <p:sp>
        <p:nvSpPr>
          <p:cNvPr id="4" name="Slide Number Placeholder 3"/>
          <p:cNvSpPr>
            <a:spLocks noGrp="1"/>
          </p:cNvSpPr>
          <p:nvPr>
            <p:ph type="sldNum" sz="quarter" idx="5"/>
          </p:nvPr>
        </p:nvSpPr>
        <p:spPr/>
        <p:txBody>
          <a:bodyPr/>
          <a:lstStyle/>
          <a:p>
            <a:fld id="{55D45D2F-C69D-4D90-B22B-9B2DC58DBD55}" type="slidenum">
              <a:rPr lang="nl-NL" smtClean="0"/>
              <a:t>31</a:t>
            </a:fld>
            <a:endParaRPr lang="nl-NL"/>
          </a:p>
        </p:txBody>
      </p:sp>
    </p:spTree>
    <p:extLst>
      <p:ext uri="{BB962C8B-B14F-4D97-AF65-F5344CB8AC3E}">
        <p14:creationId xmlns:p14="http://schemas.microsoft.com/office/powerpoint/2010/main" val="9676685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err="1">
                <a:solidFill>
                  <a:schemeClr val="tx1"/>
                </a:solidFill>
                <a:latin typeface="+mn-lt"/>
                <a:ea typeface="+mn-ea"/>
                <a:cs typeface="+mn-cs"/>
              </a:rPr>
              <a:t>WATERAPPSscale</a:t>
            </a:r>
            <a:r>
              <a:rPr lang="en-GB" sz="1200" b="0" i="0" u="none" strike="noStrike" kern="1200" baseline="0" dirty="0">
                <a:solidFill>
                  <a:schemeClr val="tx1"/>
                </a:solidFill>
                <a:latin typeface="+mn-lt"/>
                <a:ea typeface="+mn-ea"/>
                <a:cs typeface="+mn-cs"/>
              </a:rPr>
              <a:t> aims to bridge the gap between existing national weather and climate services and the local needs by upscaling the work of the WATERAPPS throughout Bangladesh. The WATERAPPS research showed that combining scientific with local farmer’s forecast knowledge and co-producing forecasts information results in improved climate and weather information services and has multiple advantages. The main one is the initiation of a learning process, both with information service producers and farmers which improves the quality of the provisioned services. The Bangladesh Delta Plan 2100 Knowledge Agenda prioritizes climate and weather information services in the framework of adaptation to climate change. </a:t>
            </a:r>
            <a:r>
              <a:rPr lang="en-GB" sz="1200" b="0" i="0" u="none" strike="noStrike" kern="1200" baseline="0" dirty="0" err="1">
                <a:solidFill>
                  <a:schemeClr val="tx1"/>
                </a:solidFill>
                <a:latin typeface="+mn-lt"/>
                <a:ea typeface="+mn-ea"/>
                <a:cs typeface="+mn-cs"/>
              </a:rPr>
              <a:t>WATERAPPSscale</a:t>
            </a:r>
            <a:r>
              <a:rPr lang="en-GB" sz="1200" b="0" i="0" u="none" strike="noStrike" kern="1200" baseline="0" dirty="0">
                <a:solidFill>
                  <a:schemeClr val="tx1"/>
                </a:solidFill>
                <a:latin typeface="+mn-lt"/>
                <a:ea typeface="+mn-ea"/>
                <a:cs typeface="+mn-cs"/>
              </a:rPr>
              <a:t> addresses this challenge by upscaling the WATERAPPS activities following the ‘weather club’ example, to other regional farming communities in Bangladesh by:</a:t>
            </a:r>
          </a:p>
          <a:p>
            <a:endParaRPr lang="en-GB" sz="1200" b="0" i="0" u="none" strike="noStrike" kern="1200" baseline="0" dirty="0">
              <a:solidFill>
                <a:schemeClr val="tx1"/>
              </a:solidFill>
              <a:latin typeface="+mn-lt"/>
              <a:ea typeface="+mn-ea"/>
              <a:cs typeface="+mn-cs"/>
            </a:endParaRPr>
          </a:p>
          <a:p>
            <a:pPr marL="228600" indent="-228600">
              <a:buAutoNum type="arabicParenBoth"/>
            </a:pPr>
            <a:r>
              <a:rPr lang="en-GB" sz="1200" b="0" i="0" u="none" strike="noStrike" kern="1200" baseline="0" dirty="0">
                <a:solidFill>
                  <a:schemeClr val="tx1"/>
                </a:solidFill>
                <a:latin typeface="+mn-lt"/>
                <a:ea typeface="+mn-ea"/>
                <a:cs typeface="+mn-cs"/>
              </a:rPr>
              <a:t>implementing the design principles for information services that were co-produced at a local scale into 5 new locations, serving as basis for generic Bangladesh design principles and </a:t>
            </a:r>
          </a:p>
          <a:p>
            <a:pPr marL="228600" indent="-228600">
              <a:buAutoNum type="arabicParenBoth"/>
            </a:pPr>
            <a:r>
              <a:rPr lang="en-GB" sz="1200" b="0" i="0" u="none" strike="noStrike" kern="1200" baseline="0" dirty="0">
                <a:solidFill>
                  <a:schemeClr val="tx1"/>
                </a:solidFill>
                <a:latin typeface="+mn-lt"/>
                <a:ea typeface="+mn-ea"/>
                <a:cs typeface="+mn-cs"/>
              </a:rPr>
              <a:t>upscale the FarmerSupport app (section 2) for use in Bangladesh to increase the resilience of local vulnerable farmers to a changing climate and unlock their farm potential. </a:t>
            </a:r>
            <a:endParaRPr lang="en-US" dirty="0"/>
          </a:p>
        </p:txBody>
      </p:sp>
      <p:sp>
        <p:nvSpPr>
          <p:cNvPr id="4" name="Slide Number Placeholder 3"/>
          <p:cNvSpPr>
            <a:spLocks noGrp="1"/>
          </p:cNvSpPr>
          <p:nvPr>
            <p:ph type="sldNum" sz="quarter" idx="5"/>
          </p:nvPr>
        </p:nvSpPr>
        <p:spPr/>
        <p:txBody>
          <a:bodyPr/>
          <a:lstStyle/>
          <a:p>
            <a:fld id="{55D45D2F-C69D-4D90-B22B-9B2DC58DBD55}" type="slidenum">
              <a:rPr lang="nl-NL" smtClean="0"/>
              <a:t>32</a:t>
            </a:fld>
            <a:endParaRPr lang="nl-NL"/>
          </a:p>
        </p:txBody>
      </p:sp>
    </p:spTree>
    <p:extLst>
      <p:ext uri="{BB962C8B-B14F-4D97-AF65-F5344CB8AC3E}">
        <p14:creationId xmlns:p14="http://schemas.microsoft.com/office/powerpoint/2010/main" val="39499702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5D45D2F-C69D-4D90-B22B-9B2DC58DBD55}" type="slidenum">
              <a:rPr lang="nl-NL" smtClean="0"/>
              <a:t>33</a:t>
            </a:fld>
            <a:endParaRPr lang="nl-NL"/>
          </a:p>
        </p:txBody>
      </p:sp>
    </p:spTree>
    <p:extLst>
      <p:ext uri="{BB962C8B-B14F-4D97-AF65-F5344CB8AC3E}">
        <p14:creationId xmlns:p14="http://schemas.microsoft.com/office/powerpoint/2010/main" val="19936719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5"/>
          </p:nvPr>
        </p:nvSpPr>
        <p:spPr/>
        <p:txBody>
          <a:bodyPr/>
          <a:lstStyle/>
          <a:p>
            <a:fld id="{55D45D2F-C69D-4D90-B22B-9B2DC58DBD55}" type="slidenum">
              <a:rPr lang="nl-NL" smtClean="0"/>
              <a:t>34</a:t>
            </a:fld>
            <a:endParaRPr lang="nl-NL"/>
          </a:p>
        </p:txBody>
      </p:sp>
    </p:spTree>
    <p:extLst>
      <p:ext uri="{BB962C8B-B14F-4D97-AF65-F5344CB8AC3E}">
        <p14:creationId xmlns:p14="http://schemas.microsoft.com/office/powerpoint/2010/main" val="31375509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D45D2F-C69D-4D90-B22B-9B2DC58DBD55}" type="slidenum">
              <a:rPr lang="nl-NL" smtClean="0"/>
              <a:t>35</a:t>
            </a:fld>
            <a:endParaRPr lang="nl-NL"/>
          </a:p>
        </p:txBody>
      </p:sp>
    </p:spTree>
    <p:extLst>
      <p:ext uri="{BB962C8B-B14F-4D97-AF65-F5344CB8AC3E}">
        <p14:creationId xmlns:p14="http://schemas.microsoft.com/office/powerpoint/2010/main" val="1866219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provide free training activities across Europe. The topics covered in our learning activities include:</a:t>
            </a:r>
          </a:p>
          <a:p>
            <a:r>
              <a:rPr lang="en-GB" dirty="0"/>
              <a:t>Data discovery and use of climate data available from the Climate Data Store (including its toolbox) for climate adaptation case studies </a:t>
            </a:r>
          </a:p>
          <a:p>
            <a:r>
              <a:rPr lang="en-GB" dirty="0"/>
              <a:t>Sectoral applications (</a:t>
            </a:r>
            <a:r>
              <a:rPr lang="en-GB" dirty="0" err="1"/>
              <a:t>eg</a:t>
            </a:r>
            <a:r>
              <a:rPr lang="en-GB" dirty="0"/>
              <a:t> agriculture, water, energy, shipping) </a:t>
            </a:r>
          </a:p>
          <a:p>
            <a:r>
              <a:rPr lang="en-GB" dirty="0"/>
              <a:t>Communication of uncertainty in climate change adaptation </a:t>
            </a:r>
          </a:p>
          <a:p>
            <a:r>
              <a:rPr lang="en-GB" dirty="0"/>
              <a:t>Our free online training resources can be consumed anytime and anywhere through the C3S ULS portal (uls.climate.copernicus.eu).  Resources are organised in learning paths to meet specific (personalised) learning goals.</a:t>
            </a:r>
          </a:p>
          <a:p>
            <a:endParaRPr lang="en-GB" dirty="0"/>
          </a:p>
          <a:p>
            <a:r>
              <a:rPr lang="en-GB" dirty="0"/>
              <a:t>We aim to research capacity building of users, training modules, co-learning, etc.</a:t>
            </a:r>
          </a:p>
        </p:txBody>
      </p:sp>
      <p:sp>
        <p:nvSpPr>
          <p:cNvPr id="4" name="Slide Number Placeholder 3"/>
          <p:cNvSpPr>
            <a:spLocks noGrp="1"/>
          </p:cNvSpPr>
          <p:nvPr>
            <p:ph type="sldNum" sz="quarter" idx="5"/>
          </p:nvPr>
        </p:nvSpPr>
        <p:spPr/>
        <p:txBody>
          <a:bodyPr/>
          <a:lstStyle/>
          <a:p>
            <a:fld id="{55D45D2F-C69D-4D90-B22B-9B2DC58DBD55}" type="slidenum">
              <a:rPr lang="nl-NL" smtClean="0"/>
              <a:t>36</a:t>
            </a:fld>
            <a:endParaRPr lang="nl-NL"/>
          </a:p>
        </p:txBody>
      </p:sp>
    </p:spTree>
    <p:extLst>
      <p:ext uri="{BB962C8B-B14F-4D97-AF65-F5344CB8AC3E}">
        <p14:creationId xmlns:p14="http://schemas.microsoft.com/office/powerpoint/2010/main" val="29398200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D45D2F-C69D-4D90-B22B-9B2DC58DBD55}" type="slidenum">
              <a:rPr lang="nl-NL" smtClean="0"/>
              <a:t>37</a:t>
            </a:fld>
            <a:endParaRPr lang="nl-NL"/>
          </a:p>
        </p:txBody>
      </p:sp>
    </p:spTree>
    <p:extLst>
      <p:ext uri="{BB962C8B-B14F-4D97-AF65-F5344CB8AC3E}">
        <p14:creationId xmlns:p14="http://schemas.microsoft.com/office/powerpoint/2010/main" val="31840714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C3S </a:t>
            </a:r>
            <a:r>
              <a:rPr lang="en-US" spc="-1" dirty="0">
                <a:solidFill>
                  <a:srgbClr val="000000"/>
                </a:solidFill>
                <a:uFill>
                  <a:solidFill>
                    <a:srgbClr val="FFFFFF"/>
                  </a:solidFill>
                </a:uFill>
              </a:rPr>
              <a:t>(</a:t>
            </a:r>
            <a:r>
              <a:rPr lang="en-GB" dirty="0"/>
              <a:t>Copernicus Climate Change Service</a:t>
            </a:r>
            <a:r>
              <a:rPr lang="en-US" spc="-1" dirty="0">
                <a:solidFill>
                  <a:srgbClr val="000000"/>
                </a:solidFill>
                <a:uFill>
                  <a:solidFill>
                    <a:srgbClr val="FFFFFF"/>
                  </a:solidFill>
                </a:uFill>
              </a:rPr>
              <a:t>)   -  </a:t>
            </a:r>
            <a:r>
              <a:rPr lang="en-US" dirty="0"/>
              <a:t>Climate Data Store (CDS) is a </a:t>
            </a:r>
            <a:r>
              <a:rPr lang="en-US" b="1" dirty="0"/>
              <a:t>place to find information</a:t>
            </a:r>
            <a:r>
              <a:rPr lang="en-US" dirty="0"/>
              <a:t> about the climate: past, present and future. </a:t>
            </a:r>
          </a:p>
          <a:p>
            <a:endParaRPr lang="en-US" dirty="0"/>
          </a:p>
          <a:p>
            <a:r>
              <a:rPr lang="en-US" dirty="0"/>
              <a:t>It provides access to a </a:t>
            </a:r>
            <a:r>
              <a:rPr lang="en-US" b="1" dirty="0"/>
              <a:t>wide range of climate datasets </a:t>
            </a:r>
            <a:r>
              <a:rPr lang="en-US" dirty="0"/>
              <a:t>via a searchable catalogue. </a:t>
            </a:r>
          </a:p>
          <a:p>
            <a:endParaRPr lang="en-US" dirty="0"/>
          </a:p>
          <a:p>
            <a:r>
              <a:rPr lang="en-US" dirty="0"/>
              <a:t>An online toolbox is available that allows users to </a:t>
            </a:r>
            <a:r>
              <a:rPr lang="en-US" b="1" dirty="0"/>
              <a:t>build workflows </a:t>
            </a:r>
            <a:r>
              <a:rPr lang="en-US" dirty="0"/>
              <a:t>and applications </a:t>
            </a:r>
            <a:r>
              <a:rPr lang="en-US" b="1" dirty="0"/>
              <a:t>suited to their needs</a:t>
            </a:r>
            <a:r>
              <a:rPr lang="en-US" dirty="0"/>
              <a:t>.</a:t>
            </a:r>
          </a:p>
          <a:p>
            <a:endParaRPr lang="en-US" dirty="0"/>
          </a:p>
          <a:p>
            <a:r>
              <a:rPr lang="en-US" dirty="0"/>
              <a:t>The CDS infrastructure is designed to provide a </a:t>
            </a:r>
            <a:r>
              <a:rPr lang="en-US" b="1" dirty="0"/>
              <a:t>single entry point for users </a:t>
            </a:r>
            <a:r>
              <a:rPr lang="en-US" dirty="0"/>
              <a:t>to discover and process data and products from distributed data repositories. It also includes functions for managing users, product catalogues and the toolbox.</a:t>
            </a:r>
          </a:p>
          <a:p>
            <a:endParaRPr lang="en-US" dirty="0"/>
          </a:p>
        </p:txBody>
      </p:sp>
      <p:sp>
        <p:nvSpPr>
          <p:cNvPr id="4" name="Slide Number Placeholder 3"/>
          <p:cNvSpPr>
            <a:spLocks noGrp="1"/>
          </p:cNvSpPr>
          <p:nvPr>
            <p:ph type="sldNum" sz="quarter" idx="5"/>
          </p:nvPr>
        </p:nvSpPr>
        <p:spPr/>
        <p:txBody>
          <a:bodyPr/>
          <a:lstStyle/>
          <a:p>
            <a:fld id="{55D45D2F-C69D-4D90-B22B-9B2DC58DBD55}" type="slidenum">
              <a:rPr lang="nl-NL" smtClean="0"/>
              <a:t>38</a:t>
            </a:fld>
            <a:endParaRPr lang="nl-NL"/>
          </a:p>
        </p:txBody>
      </p:sp>
    </p:spTree>
    <p:extLst>
      <p:ext uri="{BB962C8B-B14F-4D97-AF65-F5344CB8AC3E}">
        <p14:creationId xmlns:p14="http://schemas.microsoft.com/office/powerpoint/2010/main" val="3747731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GB" b="1" dirty="0"/>
          </a:p>
        </p:txBody>
      </p:sp>
      <p:sp>
        <p:nvSpPr>
          <p:cNvPr id="4" name="Slide Number Placeholder 3"/>
          <p:cNvSpPr>
            <a:spLocks noGrp="1"/>
          </p:cNvSpPr>
          <p:nvPr>
            <p:ph type="sldNum" sz="quarter" idx="5"/>
          </p:nvPr>
        </p:nvSpPr>
        <p:spPr/>
        <p:txBody>
          <a:bodyPr/>
          <a:lstStyle/>
          <a:p>
            <a:fld id="{55D45D2F-C69D-4D90-B22B-9B2DC58DBD55}" type="slidenum">
              <a:rPr lang="nl-NL" smtClean="0"/>
              <a:t>3</a:t>
            </a:fld>
            <a:endParaRPr lang="nl-NL"/>
          </a:p>
        </p:txBody>
      </p:sp>
    </p:spTree>
    <p:extLst>
      <p:ext uri="{BB962C8B-B14F-4D97-AF65-F5344CB8AC3E}">
        <p14:creationId xmlns:p14="http://schemas.microsoft.com/office/powerpoint/2010/main" val="1211718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Data search </a:t>
            </a:r>
            <a:r>
              <a:rPr lang="nl-NL" dirty="0" err="1"/>
              <a:t>using</a:t>
            </a:r>
            <a:r>
              <a:rPr lang="nl-NL" dirty="0"/>
              <a:t> </a:t>
            </a:r>
            <a:r>
              <a:rPr lang="nl-NL" dirty="0" err="1"/>
              <a:t>KeyWords</a:t>
            </a:r>
            <a:r>
              <a:rPr lang="nl-NL" dirty="0"/>
              <a:t> + </a:t>
            </a:r>
            <a:r>
              <a:rPr lang="nl-NL" dirty="0" err="1"/>
              <a:t>Relevancy</a:t>
            </a:r>
            <a:r>
              <a:rPr lang="nl-NL" dirty="0"/>
              <a:t> criteria </a:t>
            </a:r>
            <a:r>
              <a:rPr lang="nl-NL" dirty="0" err="1"/>
              <a:t>such</a:t>
            </a:r>
            <a:r>
              <a:rPr lang="nl-NL" dirty="0"/>
              <a:t> as :</a:t>
            </a:r>
          </a:p>
          <a:p>
            <a:endParaRPr lang="nl-NL" dirty="0"/>
          </a:p>
          <a:p>
            <a:pPr marL="228600" indent="-228600">
              <a:buAutoNum type="arabicPeriod"/>
            </a:pPr>
            <a:r>
              <a:rPr lang="nl-NL" b="1" dirty="0"/>
              <a:t>Product type </a:t>
            </a:r>
            <a:r>
              <a:rPr lang="nl-NL" dirty="0"/>
              <a:t>(</a:t>
            </a:r>
            <a:r>
              <a:rPr lang="nl-NL" dirty="0" err="1"/>
              <a:t>climate</a:t>
            </a:r>
            <a:r>
              <a:rPr lang="nl-NL" dirty="0"/>
              <a:t> indices, </a:t>
            </a:r>
            <a:r>
              <a:rPr lang="nl-NL" dirty="0" err="1"/>
              <a:t>clim</a:t>
            </a:r>
            <a:r>
              <a:rPr lang="nl-NL" dirty="0"/>
              <a:t>. </a:t>
            </a:r>
            <a:r>
              <a:rPr lang="nl-NL" dirty="0" err="1"/>
              <a:t>Projections</a:t>
            </a:r>
            <a:r>
              <a:rPr lang="nl-NL" dirty="0"/>
              <a:t>, </a:t>
            </a:r>
            <a:r>
              <a:rPr lang="nl-NL" dirty="0" err="1"/>
              <a:t>reanalysis</a:t>
            </a:r>
            <a:r>
              <a:rPr lang="nl-NL" dirty="0"/>
              <a:t>, in-situ </a:t>
            </a:r>
            <a:r>
              <a:rPr lang="nl-NL" dirty="0" err="1"/>
              <a:t>observations</a:t>
            </a:r>
            <a:r>
              <a:rPr lang="nl-NL" dirty="0"/>
              <a:t>, </a:t>
            </a:r>
            <a:r>
              <a:rPr lang="nl-NL" dirty="0" err="1"/>
              <a:t>satellite</a:t>
            </a:r>
            <a:r>
              <a:rPr lang="nl-NL" dirty="0"/>
              <a:t>, </a:t>
            </a:r>
            <a:r>
              <a:rPr lang="nl-NL" dirty="0" err="1"/>
              <a:t>seasonla</a:t>
            </a:r>
            <a:r>
              <a:rPr lang="nl-NL" dirty="0"/>
              <a:t> </a:t>
            </a:r>
            <a:r>
              <a:rPr lang="nl-NL" dirty="0" err="1"/>
              <a:t>forecasts</a:t>
            </a:r>
            <a:r>
              <a:rPr lang="nl-NL" dirty="0"/>
              <a:t>)</a:t>
            </a:r>
          </a:p>
          <a:p>
            <a:pPr marL="228600" indent="-228600">
              <a:buAutoNum type="arabicPeriod"/>
            </a:pPr>
            <a:r>
              <a:rPr lang="nl-NL" b="1" dirty="0" err="1"/>
              <a:t>Variable</a:t>
            </a:r>
            <a:r>
              <a:rPr lang="nl-NL" b="1" dirty="0"/>
              <a:t> domain </a:t>
            </a:r>
            <a:r>
              <a:rPr lang="nl-NL" dirty="0"/>
              <a:t>(land, </a:t>
            </a:r>
            <a:r>
              <a:rPr lang="nl-NL" dirty="0" err="1"/>
              <a:t>ocean</a:t>
            </a:r>
            <a:r>
              <a:rPr lang="nl-NL" dirty="0"/>
              <a:t>, </a:t>
            </a:r>
            <a:r>
              <a:rPr lang="nl-NL" dirty="0" err="1"/>
              <a:t>atmospheric</a:t>
            </a:r>
            <a:r>
              <a:rPr lang="nl-NL" dirty="0"/>
              <a:t> variables)</a:t>
            </a:r>
          </a:p>
          <a:p>
            <a:pPr marL="228600" indent="-228600">
              <a:buAutoNum type="arabicPeriod"/>
            </a:pPr>
            <a:r>
              <a:rPr lang="nl-NL" b="1" dirty="0" err="1"/>
              <a:t>Spatial</a:t>
            </a:r>
            <a:r>
              <a:rPr lang="nl-NL" b="1" dirty="0"/>
              <a:t> </a:t>
            </a:r>
            <a:r>
              <a:rPr lang="nl-NL" b="1" dirty="0" err="1"/>
              <a:t>coverage</a:t>
            </a:r>
            <a:r>
              <a:rPr lang="nl-NL" b="1" dirty="0"/>
              <a:t> </a:t>
            </a:r>
            <a:r>
              <a:rPr lang="nl-NL" dirty="0"/>
              <a:t>(Europe, Global)</a:t>
            </a:r>
          </a:p>
          <a:p>
            <a:pPr marL="228600" indent="-228600">
              <a:buAutoNum type="arabicPeriod"/>
            </a:pPr>
            <a:r>
              <a:rPr lang="nl-NL" b="1" dirty="0" err="1"/>
              <a:t>Temporal</a:t>
            </a:r>
            <a:r>
              <a:rPr lang="nl-NL" b="1" dirty="0"/>
              <a:t> </a:t>
            </a:r>
            <a:r>
              <a:rPr lang="nl-NL" b="1" dirty="0" err="1"/>
              <a:t>coverage</a:t>
            </a:r>
            <a:r>
              <a:rPr lang="nl-NL" b="1" dirty="0"/>
              <a:t> </a:t>
            </a:r>
            <a:r>
              <a:rPr lang="nl-NL" dirty="0"/>
              <a:t>(past, present, </a:t>
            </a:r>
            <a:r>
              <a:rPr lang="nl-NL" dirty="0" err="1"/>
              <a:t>future</a:t>
            </a:r>
            <a:r>
              <a:rPr lang="nl-NL" dirty="0"/>
              <a:t>)</a:t>
            </a:r>
          </a:p>
          <a:p>
            <a:pPr marL="228600" indent="-228600">
              <a:buAutoNum type="arabicPeriod"/>
            </a:pPr>
            <a:r>
              <a:rPr lang="nl-NL" b="1" dirty="0"/>
              <a:t>Sector</a:t>
            </a:r>
            <a:r>
              <a:rPr lang="nl-NL" dirty="0"/>
              <a:t> (Water, </a:t>
            </a:r>
            <a:r>
              <a:rPr lang="nl-NL" dirty="0" err="1"/>
              <a:t>Agriculture</a:t>
            </a:r>
            <a:r>
              <a:rPr lang="nl-NL" dirty="0"/>
              <a:t>, Health, ...)</a:t>
            </a:r>
          </a:p>
          <a:p>
            <a:pPr marL="228600" indent="-228600">
              <a:buAutoNum type="arabicPeriod"/>
            </a:pPr>
            <a:r>
              <a:rPr lang="nl-NL" b="1" dirty="0"/>
              <a:t>Provider</a:t>
            </a:r>
            <a:r>
              <a:rPr lang="nl-NL" dirty="0"/>
              <a:t> (ECMWF, EUMETSAT, </a:t>
            </a:r>
            <a:r>
              <a:rPr lang="nl-NL" dirty="0" err="1"/>
              <a:t>other</a:t>
            </a:r>
            <a:r>
              <a:rPr lang="nl-NL" dirty="0"/>
              <a:t> </a:t>
            </a:r>
            <a:r>
              <a:rPr lang="nl-NL" dirty="0" err="1"/>
              <a:t>related</a:t>
            </a:r>
            <a:r>
              <a:rPr lang="nl-NL" dirty="0"/>
              <a:t> providers...)</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55D45D2F-C69D-4D90-B22B-9B2DC58DBD55}" type="slidenum">
              <a:rPr lang="nl-NL" smtClean="0"/>
              <a:t>39</a:t>
            </a:fld>
            <a:endParaRPr lang="nl-NL"/>
          </a:p>
        </p:txBody>
      </p:sp>
    </p:spTree>
    <p:extLst>
      <p:ext uri="{BB962C8B-B14F-4D97-AF65-F5344CB8AC3E}">
        <p14:creationId xmlns:p14="http://schemas.microsoft.com/office/powerpoint/2010/main" val="21879724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ERA5 re-analysis dataset</a:t>
            </a:r>
          </a:p>
          <a:p>
            <a:endParaRPr lang="nl-NL" dirty="0"/>
          </a:p>
          <a:p>
            <a:pPr marL="228600" indent="-228600">
              <a:buAutoNum type="arabicPeriod"/>
            </a:pPr>
            <a:r>
              <a:rPr lang="nl-NL" dirty="0"/>
              <a:t>Comprehensive </a:t>
            </a:r>
            <a:r>
              <a:rPr lang="nl-NL" dirty="0" err="1"/>
              <a:t>overview</a:t>
            </a:r>
            <a:r>
              <a:rPr lang="nl-NL" dirty="0"/>
              <a:t> </a:t>
            </a:r>
            <a:r>
              <a:rPr lang="nl-NL" dirty="0" err="1"/>
              <a:t>with</a:t>
            </a:r>
            <a:r>
              <a:rPr lang="nl-NL" dirty="0"/>
              <a:t> dataset and variables’ </a:t>
            </a:r>
            <a:r>
              <a:rPr lang="nl-NL" dirty="0" err="1"/>
              <a:t>description</a:t>
            </a:r>
            <a:endParaRPr lang="nl-NL" dirty="0"/>
          </a:p>
          <a:p>
            <a:pPr marL="228600" indent="-228600">
              <a:buAutoNum type="arabicPeriod"/>
            </a:pPr>
            <a:r>
              <a:rPr lang="nl-NL" dirty="0" err="1"/>
              <a:t>Spatial</a:t>
            </a:r>
            <a:r>
              <a:rPr lang="nl-NL" dirty="0"/>
              <a:t> and </a:t>
            </a:r>
            <a:r>
              <a:rPr lang="nl-NL" dirty="0" err="1"/>
              <a:t>temporal</a:t>
            </a:r>
            <a:r>
              <a:rPr lang="nl-NL" dirty="0"/>
              <a:t> </a:t>
            </a:r>
            <a:r>
              <a:rPr lang="nl-NL" dirty="0" err="1"/>
              <a:t>resolution</a:t>
            </a:r>
            <a:r>
              <a:rPr lang="nl-NL" dirty="0"/>
              <a:t> + file format (GRIB, we </a:t>
            </a:r>
            <a:r>
              <a:rPr lang="nl-NL" dirty="0" err="1"/>
              <a:t>usually</a:t>
            </a:r>
            <a:r>
              <a:rPr lang="nl-NL" dirty="0"/>
              <a:t> </a:t>
            </a:r>
            <a:r>
              <a:rPr lang="nl-NL" dirty="0" err="1"/>
              <a:t>work</a:t>
            </a:r>
            <a:r>
              <a:rPr lang="nl-NL" dirty="0"/>
              <a:t> in </a:t>
            </a:r>
            <a:r>
              <a:rPr lang="nl-NL" dirty="0" err="1"/>
              <a:t>netcdf</a:t>
            </a:r>
            <a:r>
              <a:rPr lang="nl-NL" dirty="0"/>
              <a:t>)</a:t>
            </a:r>
            <a:endParaRPr lang="en-US" dirty="0"/>
          </a:p>
        </p:txBody>
      </p:sp>
      <p:sp>
        <p:nvSpPr>
          <p:cNvPr id="4" name="Slide Number Placeholder 3"/>
          <p:cNvSpPr>
            <a:spLocks noGrp="1"/>
          </p:cNvSpPr>
          <p:nvPr>
            <p:ph type="sldNum" sz="quarter" idx="5"/>
          </p:nvPr>
        </p:nvSpPr>
        <p:spPr/>
        <p:txBody>
          <a:bodyPr/>
          <a:lstStyle/>
          <a:p>
            <a:fld id="{55D45D2F-C69D-4D90-B22B-9B2DC58DBD55}" type="slidenum">
              <a:rPr lang="nl-NL" smtClean="0"/>
              <a:t>40</a:t>
            </a:fld>
            <a:endParaRPr lang="nl-NL"/>
          </a:p>
        </p:txBody>
      </p:sp>
    </p:spTree>
    <p:extLst>
      <p:ext uri="{BB962C8B-B14F-4D97-AF65-F5344CB8AC3E}">
        <p14:creationId xmlns:p14="http://schemas.microsoft.com/office/powerpoint/2010/main" val="2683578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D45D2F-C69D-4D90-B22B-9B2DC58DBD55}" type="slidenum">
              <a:rPr lang="nl-NL" smtClean="0"/>
              <a:t>41</a:t>
            </a:fld>
            <a:endParaRPr lang="nl-NL"/>
          </a:p>
        </p:txBody>
      </p:sp>
    </p:spTree>
    <p:extLst>
      <p:ext uri="{BB962C8B-B14F-4D97-AF65-F5344CB8AC3E}">
        <p14:creationId xmlns:p14="http://schemas.microsoft.com/office/powerpoint/2010/main" val="41820505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go to the toolbox within the Climate Data Store, you will get something like this.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Documentation that would guide you effectively through the CDS Toolbox, tutorials, how-to-guides, </a:t>
            </a:r>
            <a:r>
              <a:rPr lang="en-US" dirty="0" err="1"/>
              <a:t>etc</a:t>
            </a: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API Reference in case you want to call functions on your server to request data (that they will subsequently be shown and automatically updated)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55D45D2F-C69D-4D90-B22B-9B2DC58DBD55}" type="slidenum">
              <a:rPr lang="nl-NL" smtClean="0"/>
              <a:t>42</a:t>
            </a:fld>
            <a:endParaRPr lang="nl-NL"/>
          </a:p>
        </p:txBody>
      </p:sp>
    </p:spTree>
    <p:extLst>
      <p:ext uri="{BB962C8B-B14F-4D97-AF65-F5344CB8AC3E}">
        <p14:creationId xmlns:p14="http://schemas.microsoft.com/office/powerpoint/2010/main" val="19432513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Toolbox</a:t>
            </a:r>
            <a:r>
              <a:rPr lang="nl-NL" dirty="0"/>
              <a:t> editor </a:t>
            </a:r>
            <a:r>
              <a:rPr lang="nl-NL" dirty="0" err="1"/>
              <a:t>to</a:t>
            </a:r>
            <a:r>
              <a:rPr lang="nl-NL" dirty="0"/>
              <a:t> make </a:t>
            </a:r>
            <a:r>
              <a:rPr lang="nl-NL" dirty="0" err="1"/>
              <a:t>your</a:t>
            </a:r>
            <a:r>
              <a:rPr lang="nl-NL" dirty="0"/>
              <a:t> </a:t>
            </a:r>
            <a:r>
              <a:rPr lang="nl-NL" dirty="0" err="1"/>
              <a:t>own</a:t>
            </a:r>
            <a:r>
              <a:rPr lang="nl-NL" dirty="0"/>
              <a:t> (online) scripts</a:t>
            </a: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55D45D2F-C69D-4D90-B22B-9B2DC58DBD55}" type="slidenum">
              <a:rPr lang="nl-NL" smtClean="0"/>
              <a:t>43</a:t>
            </a:fld>
            <a:endParaRPr lang="nl-NL"/>
          </a:p>
        </p:txBody>
      </p:sp>
    </p:spTree>
    <p:extLst>
      <p:ext uri="{BB962C8B-B14F-4D97-AF65-F5344CB8AC3E}">
        <p14:creationId xmlns:p14="http://schemas.microsoft.com/office/powerpoint/2010/main" val="31376627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Toolbox</a:t>
            </a:r>
            <a:r>
              <a:rPr lang="nl-NL" dirty="0"/>
              <a:t> editor </a:t>
            </a:r>
            <a:r>
              <a:rPr lang="nl-NL" dirty="0" err="1"/>
              <a:t>to</a:t>
            </a:r>
            <a:r>
              <a:rPr lang="nl-NL" dirty="0"/>
              <a:t> make </a:t>
            </a:r>
            <a:r>
              <a:rPr lang="nl-NL" dirty="0" err="1"/>
              <a:t>your</a:t>
            </a:r>
            <a:r>
              <a:rPr lang="nl-NL" dirty="0"/>
              <a:t> </a:t>
            </a:r>
            <a:r>
              <a:rPr lang="nl-NL" dirty="0" err="1"/>
              <a:t>own</a:t>
            </a:r>
            <a:r>
              <a:rPr lang="nl-NL" dirty="0"/>
              <a:t> (online) scripts</a:t>
            </a: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55D45D2F-C69D-4D90-B22B-9B2DC58DBD55}" type="slidenum">
              <a:rPr lang="nl-NL" smtClean="0"/>
              <a:t>44</a:t>
            </a:fld>
            <a:endParaRPr lang="nl-NL"/>
          </a:p>
        </p:txBody>
      </p:sp>
    </p:spTree>
    <p:extLst>
      <p:ext uri="{BB962C8B-B14F-4D97-AF65-F5344CB8AC3E}">
        <p14:creationId xmlns:p14="http://schemas.microsoft.com/office/powerpoint/2010/main" val="6596520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GB" b="1" dirty="0"/>
          </a:p>
        </p:txBody>
      </p:sp>
      <p:sp>
        <p:nvSpPr>
          <p:cNvPr id="4" name="Slide Number Placeholder 3"/>
          <p:cNvSpPr>
            <a:spLocks noGrp="1"/>
          </p:cNvSpPr>
          <p:nvPr>
            <p:ph type="sldNum" sz="quarter" idx="5"/>
          </p:nvPr>
        </p:nvSpPr>
        <p:spPr/>
        <p:txBody>
          <a:bodyPr/>
          <a:lstStyle/>
          <a:p>
            <a:fld id="{55D45D2F-C69D-4D90-B22B-9B2DC58DBD55}" type="slidenum">
              <a:rPr lang="nl-NL" smtClean="0"/>
              <a:t>45</a:t>
            </a:fld>
            <a:endParaRPr lang="nl-NL"/>
          </a:p>
        </p:txBody>
      </p:sp>
    </p:spTree>
    <p:extLst>
      <p:ext uri="{BB962C8B-B14F-4D97-AF65-F5344CB8AC3E}">
        <p14:creationId xmlns:p14="http://schemas.microsoft.com/office/powerpoint/2010/main" val="18310027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D45D2F-C69D-4D90-B22B-9B2DC58DBD55}" type="slidenum">
              <a:rPr lang="nl-NL" smtClean="0"/>
              <a:t>46</a:t>
            </a:fld>
            <a:endParaRPr lang="nl-NL"/>
          </a:p>
        </p:txBody>
      </p:sp>
    </p:spTree>
    <p:extLst>
      <p:ext uri="{BB962C8B-B14F-4D97-AF65-F5344CB8AC3E}">
        <p14:creationId xmlns:p14="http://schemas.microsoft.com/office/powerpoint/2010/main" val="18957273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D45D2F-C69D-4D90-B22B-9B2DC58DBD55}" type="slidenum">
              <a:rPr lang="nl-NL" smtClean="0"/>
              <a:t>47</a:t>
            </a:fld>
            <a:endParaRPr lang="nl-NL"/>
          </a:p>
        </p:txBody>
      </p:sp>
    </p:spTree>
    <p:extLst>
      <p:ext uri="{BB962C8B-B14F-4D97-AF65-F5344CB8AC3E}">
        <p14:creationId xmlns:p14="http://schemas.microsoft.com/office/powerpoint/2010/main" val="29177634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D45D2F-C69D-4D90-B22B-9B2DC58DBD55}" type="slidenum">
              <a:rPr lang="nl-NL" smtClean="0"/>
              <a:t>48</a:t>
            </a:fld>
            <a:endParaRPr lang="nl-NL"/>
          </a:p>
        </p:txBody>
      </p:sp>
    </p:spTree>
    <p:extLst>
      <p:ext uri="{BB962C8B-B14F-4D97-AF65-F5344CB8AC3E}">
        <p14:creationId xmlns:p14="http://schemas.microsoft.com/office/powerpoint/2010/main" val="558506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Font typeface="+mj-lt"/>
              <a:buNone/>
            </a:pPr>
            <a:r>
              <a:rPr lang="el-GR" dirty="0"/>
              <a:t>ενσωμάτωση</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5D45D2F-C69D-4D90-B22B-9B2DC58DBD55}" type="slidenum">
              <a:rPr lang="nl-NL" smtClean="0"/>
              <a:t>4</a:t>
            </a:fld>
            <a:endParaRPr lang="nl-NL"/>
          </a:p>
        </p:txBody>
      </p:sp>
    </p:spTree>
    <p:extLst>
      <p:ext uri="{BB962C8B-B14F-4D97-AF65-F5344CB8AC3E}">
        <p14:creationId xmlns:p14="http://schemas.microsoft.com/office/powerpoint/2010/main" val="1701051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GB" b="1" dirty="0"/>
          </a:p>
        </p:txBody>
      </p:sp>
      <p:sp>
        <p:nvSpPr>
          <p:cNvPr id="4" name="Slide Number Placeholder 3"/>
          <p:cNvSpPr>
            <a:spLocks noGrp="1"/>
          </p:cNvSpPr>
          <p:nvPr>
            <p:ph type="sldNum" sz="quarter" idx="5"/>
          </p:nvPr>
        </p:nvSpPr>
        <p:spPr/>
        <p:txBody>
          <a:bodyPr/>
          <a:lstStyle/>
          <a:p>
            <a:fld id="{55D45D2F-C69D-4D90-B22B-9B2DC58DBD55}" type="slidenum">
              <a:rPr lang="nl-NL" smtClean="0"/>
              <a:t>5</a:t>
            </a:fld>
            <a:endParaRPr lang="nl-NL"/>
          </a:p>
        </p:txBody>
      </p:sp>
    </p:spTree>
    <p:extLst>
      <p:ext uri="{BB962C8B-B14F-4D97-AF65-F5344CB8AC3E}">
        <p14:creationId xmlns:p14="http://schemas.microsoft.com/office/powerpoint/2010/main" val="2543371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spcBef>
                <a:spcPts val="0"/>
              </a:spcBef>
              <a:buNone/>
            </a:pPr>
            <a:endParaRPr lang="en-GB" sz="1200" dirty="0"/>
          </a:p>
        </p:txBody>
      </p:sp>
      <p:sp>
        <p:nvSpPr>
          <p:cNvPr id="4" name="Slide Number Placeholder 3"/>
          <p:cNvSpPr>
            <a:spLocks noGrp="1"/>
          </p:cNvSpPr>
          <p:nvPr>
            <p:ph type="sldNum" sz="quarter" idx="5"/>
          </p:nvPr>
        </p:nvSpPr>
        <p:spPr/>
        <p:txBody>
          <a:bodyPr/>
          <a:lstStyle/>
          <a:p>
            <a:fld id="{55D45D2F-C69D-4D90-B22B-9B2DC58DBD55}" type="slidenum">
              <a:rPr lang="nl-NL" smtClean="0"/>
              <a:t>6</a:t>
            </a:fld>
            <a:endParaRPr lang="nl-NL"/>
          </a:p>
        </p:txBody>
      </p:sp>
    </p:spTree>
    <p:extLst>
      <p:ext uri="{BB962C8B-B14F-4D97-AF65-F5344CB8AC3E}">
        <p14:creationId xmlns:p14="http://schemas.microsoft.com/office/powerpoint/2010/main" val="1726811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Overall RQ:</a:t>
            </a:r>
          </a:p>
          <a:p>
            <a:r>
              <a:rPr lang="nl-NL" dirty="0"/>
              <a:t>How </a:t>
            </a:r>
            <a:r>
              <a:rPr lang="nl-NL" dirty="0" err="1"/>
              <a:t>can</a:t>
            </a:r>
            <a:r>
              <a:rPr lang="nl-NL" dirty="0"/>
              <a:t> we </a:t>
            </a:r>
            <a:r>
              <a:rPr lang="nl-NL" b="1" dirty="0"/>
              <a:t>combine</a:t>
            </a:r>
            <a:r>
              <a:rPr lang="nl-NL" dirty="0"/>
              <a:t> and </a:t>
            </a:r>
            <a:r>
              <a:rPr lang="nl-NL" b="1" dirty="0" err="1"/>
              <a:t>leverage</a:t>
            </a:r>
            <a:r>
              <a:rPr lang="nl-NL" dirty="0"/>
              <a:t> the </a:t>
            </a:r>
            <a:r>
              <a:rPr lang="nl-NL" b="1" dirty="0" err="1"/>
              <a:t>potential</a:t>
            </a:r>
            <a:r>
              <a:rPr lang="nl-NL" dirty="0"/>
              <a:t> of </a:t>
            </a:r>
            <a:r>
              <a:rPr lang="en-US" sz="1200" dirty="0">
                <a:solidFill>
                  <a:schemeClr val="tx1"/>
                </a:solidFill>
              </a:rPr>
              <a:t>water and climate availability </a:t>
            </a:r>
            <a:r>
              <a:rPr lang="en-US" sz="1200" b="1" dirty="0">
                <a:solidFill>
                  <a:schemeClr val="tx1"/>
                </a:solidFill>
              </a:rPr>
              <a:t>forecasts</a:t>
            </a:r>
            <a:r>
              <a:rPr lang="en-US" sz="1200" dirty="0">
                <a:solidFill>
                  <a:schemeClr val="tx1"/>
                </a:solidFill>
              </a:rPr>
              <a:t> and </a:t>
            </a:r>
            <a:r>
              <a:rPr lang="en-US" sz="1200" b="1" dirty="0">
                <a:solidFill>
                  <a:schemeClr val="tx1"/>
                </a:solidFill>
              </a:rPr>
              <a:t>knowledge sharing platforms </a:t>
            </a:r>
            <a:r>
              <a:rPr lang="en-US" sz="1200" dirty="0">
                <a:solidFill>
                  <a:schemeClr val="tx1"/>
                </a:solidFill>
              </a:rPr>
              <a:t>and </a:t>
            </a:r>
            <a:r>
              <a:rPr lang="en-US" sz="1200" b="1" dirty="0">
                <a:solidFill>
                  <a:schemeClr val="tx1"/>
                </a:solidFill>
              </a:rPr>
              <a:t>virtual communities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-&gt;</a:t>
            </a:r>
            <a:r>
              <a:rPr lang="en-US" sz="1200" b="0" dirty="0">
                <a:solidFill>
                  <a:schemeClr val="tx1"/>
                </a:solidFill>
              </a:rPr>
              <a:t> to support </a:t>
            </a:r>
            <a:r>
              <a:rPr lang="en-US" sz="1200" b="1" dirty="0">
                <a:solidFill>
                  <a:schemeClr val="tx1"/>
                </a:solidFill>
              </a:rPr>
              <a:t>adaptive decision-making </a:t>
            </a:r>
            <a:r>
              <a:rPr lang="en-US" sz="1200" dirty="0">
                <a:solidFill>
                  <a:schemeClr val="tx1"/>
                </a:solidFill>
              </a:rPr>
              <a:t>for sustainable agriculture in peri-urban delta areas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How can the </a:t>
            </a:r>
            <a:r>
              <a:rPr lang="en-US" sz="1200" b="1" dirty="0">
                <a:solidFill>
                  <a:schemeClr val="tx1"/>
                </a:solidFill>
              </a:rPr>
              <a:t>potential</a:t>
            </a:r>
            <a:r>
              <a:rPr lang="en-US" sz="1200" dirty="0">
                <a:solidFill>
                  <a:schemeClr val="tx1"/>
                </a:solidFill>
              </a:rPr>
              <a:t> of water and climate availability </a:t>
            </a:r>
            <a:r>
              <a:rPr lang="en-US" sz="1200" b="1" dirty="0">
                <a:solidFill>
                  <a:schemeClr val="tx1"/>
                </a:solidFill>
              </a:rPr>
              <a:t>forecasts</a:t>
            </a:r>
            <a:r>
              <a:rPr lang="en-US" sz="1200" dirty="0">
                <a:solidFill>
                  <a:schemeClr val="tx1"/>
                </a:solidFill>
              </a:rPr>
              <a:t> and knowledge sharing platforms and virtual communities be </a:t>
            </a:r>
            <a:r>
              <a:rPr lang="en-US" sz="1200" b="1" dirty="0">
                <a:solidFill>
                  <a:schemeClr val="tx1"/>
                </a:solidFill>
              </a:rPr>
              <a:t>leveraged</a:t>
            </a:r>
            <a:r>
              <a:rPr lang="en-US" sz="1200" dirty="0">
                <a:solidFill>
                  <a:schemeClr val="tx1"/>
                </a:solidFill>
              </a:rPr>
              <a:t> to </a:t>
            </a:r>
            <a:r>
              <a:rPr lang="en-US" sz="1200" b="1" dirty="0">
                <a:solidFill>
                  <a:schemeClr val="tx1"/>
                </a:solidFill>
              </a:rPr>
              <a:t>provide hydro-climate information services</a:t>
            </a:r>
            <a:r>
              <a:rPr lang="en-US" sz="1200" dirty="0">
                <a:solidFill>
                  <a:schemeClr val="tx1"/>
                </a:solidFill>
              </a:rPr>
              <a:t> to support </a:t>
            </a:r>
            <a:r>
              <a:rPr lang="en-US" sz="1200" b="1" dirty="0">
                <a:solidFill>
                  <a:schemeClr val="tx1"/>
                </a:solidFill>
              </a:rPr>
              <a:t>adaptive decision-making </a:t>
            </a:r>
            <a:r>
              <a:rPr lang="en-US" sz="1200" dirty="0">
                <a:solidFill>
                  <a:schemeClr val="tx1"/>
                </a:solidFill>
              </a:rPr>
              <a:t>for sustainable agriculture in peri-urban delta areas ?</a:t>
            </a:r>
          </a:p>
          <a:p>
            <a:endParaRPr lang="en-US" dirty="0"/>
          </a:p>
        </p:txBody>
      </p:sp>
      <p:sp>
        <p:nvSpPr>
          <p:cNvPr id="4" name="Slide Number Placeholder 3"/>
          <p:cNvSpPr>
            <a:spLocks noGrp="1"/>
          </p:cNvSpPr>
          <p:nvPr>
            <p:ph type="sldNum" sz="quarter" idx="5"/>
          </p:nvPr>
        </p:nvSpPr>
        <p:spPr/>
        <p:txBody>
          <a:bodyPr/>
          <a:lstStyle/>
          <a:p>
            <a:fld id="{55D45D2F-C69D-4D90-B22B-9B2DC58DBD55}" type="slidenum">
              <a:rPr lang="nl-NL" smtClean="0"/>
              <a:t>7</a:t>
            </a:fld>
            <a:endParaRPr lang="nl-NL"/>
          </a:p>
        </p:txBody>
      </p:sp>
    </p:spTree>
    <p:extLst>
      <p:ext uri="{BB962C8B-B14F-4D97-AF65-F5344CB8AC3E}">
        <p14:creationId xmlns:p14="http://schemas.microsoft.com/office/powerpoint/2010/main" val="802781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nl-NL" dirty="0"/>
              <a:t>We are </a:t>
            </a:r>
            <a:r>
              <a:rPr lang="nl-NL" dirty="0" err="1"/>
              <a:t>trying</a:t>
            </a:r>
            <a:r>
              <a:rPr lang="nl-NL" dirty="0"/>
              <a:t> </a:t>
            </a:r>
            <a:r>
              <a:rPr lang="nl-NL" dirty="0" err="1"/>
              <a:t>to</a:t>
            </a:r>
            <a:r>
              <a:rPr lang="nl-NL" dirty="0"/>
              <a:t> </a:t>
            </a:r>
            <a:r>
              <a:rPr lang="nl-NL" dirty="0" err="1"/>
              <a:t>provide</a:t>
            </a:r>
            <a:r>
              <a:rPr lang="nl-NL" dirty="0"/>
              <a:t> </a:t>
            </a:r>
            <a:r>
              <a:rPr lang="nl-NL" dirty="0" err="1"/>
              <a:t>answers</a:t>
            </a:r>
            <a:r>
              <a:rPr lang="nl-NL" dirty="0"/>
              <a:t> </a:t>
            </a:r>
            <a:r>
              <a:rPr lang="nl-NL" dirty="0" err="1"/>
              <a:t>to</a:t>
            </a:r>
            <a:r>
              <a:rPr lang="nl-NL" dirty="0"/>
              <a:t> the overal question as well as the sub-</a:t>
            </a:r>
            <a:r>
              <a:rPr lang="nl-NL" dirty="0" err="1"/>
              <a:t>questions</a:t>
            </a:r>
            <a:r>
              <a:rPr lang="nl-NL" dirty="0"/>
              <a:t> </a:t>
            </a:r>
            <a:r>
              <a:rPr lang="nl-NL" dirty="0" err="1"/>
              <a:t>that</a:t>
            </a:r>
            <a:r>
              <a:rPr lang="nl-NL" dirty="0"/>
              <a:t> have </a:t>
            </a:r>
            <a:r>
              <a:rPr lang="nl-NL" dirty="0" err="1"/>
              <a:t>arisen</a:t>
            </a:r>
            <a:r>
              <a:rPr lang="nl-NL" dirty="0"/>
              <a:t> from the </a:t>
            </a:r>
            <a:r>
              <a:rPr lang="nl-NL" dirty="0" err="1"/>
              <a:t>main</a:t>
            </a:r>
            <a:r>
              <a:rPr lang="nl-NL" dirty="0"/>
              <a:t> </a:t>
            </a:r>
            <a:r>
              <a:rPr lang="nl-NL" dirty="0" err="1"/>
              <a:t>one</a:t>
            </a:r>
            <a:r>
              <a:rPr lang="nl-NL" dirty="0"/>
              <a:t> </a:t>
            </a:r>
            <a:r>
              <a:rPr lang="nl-NL" dirty="0" err="1"/>
              <a:t>through</a:t>
            </a:r>
            <a:r>
              <a:rPr lang="nl-NL" dirty="0"/>
              <a:t> a </a:t>
            </a:r>
            <a:r>
              <a:rPr lang="nl-NL" dirty="0" err="1"/>
              <a:t>conceptual</a:t>
            </a:r>
            <a:r>
              <a:rPr lang="nl-NL" dirty="0"/>
              <a:t> framework </a:t>
            </a:r>
            <a:r>
              <a:rPr lang="nl-NL" dirty="0" err="1"/>
              <a:t>where</a:t>
            </a:r>
            <a:r>
              <a:rPr lang="nl-NL" dirty="0"/>
              <a:t> </a:t>
            </a:r>
            <a:r>
              <a:rPr lang="nl-NL" dirty="0" err="1"/>
              <a:t>initially</a:t>
            </a:r>
            <a:r>
              <a:rPr lang="nl-NL" dirty="0"/>
              <a:t> we </a:t>
            </a:r>
            <a:r>
              <a:rPr lang="nl-NL" dirty="0" err="1"/>
              <a:t>perform</a:t>
            </a:r>
            <a:r>
              <a:rPr lang="nl-NL" dirty="0"/>
              <a:t> a baseline </a:t>
            </a:r>
            <a:r>
              <a:rPr lang="nl-NL" dirty="0" err="1"/>
              <a:t>study</a:t>
            </a:r>
            <a:r>
              <a:rPr lang="nl-NL" dirty="0"/>
              <a:t> </a:t>
            </a:r>
            <a:r>
              <a:rPr lang="nl-NL" dirty="0" err="1"/>
              <a:t>to</a:t>
            </a:r>
            <a:r>
              <a:rPr lang="nl-NL" dirty="0"/>
              <a:t> </a:t>
            </a:r>
            <a:r>
              <a:rPr lang="nl-NL" dirty="0" err="1"/>
              <a:t>see</a:t>
            </a:r>
            <a:r>
              <a:rPr lang="nl-NL" dirty="0"/>
              <a:t> </a:t>
            </a:r>
            <a:r>
              <a:rPr lang="nl-NL" dirty="0" err="1"/>
              <a:t>what</a:t>
            </a:r>
            <a:r>
              <a:rPr lang="nl-NL" dirty="0"/>
              <a:t> is </a:t>
            </a:r>
            <a:r>
              <a:rPr lang="nl-NL" dirty="0" err="1"/>
              <a:t>there</a:t>
            </a:r>
            <a:r>
              <a:rPr lang="nl-NL" dirty="0"/>
              <a:t> and </a:t>
            </a:r>
            <a:r>
              <a:rPr lang="nl-NL" dirty="0" err="1"/>
              <a:t>what</a:t>
            </a:r>
            <a:r>
              <a:rPr lang="nl-NL" dirty="0"/>
              <a:t> are the users needs.</a:t>
            </a:r>
          </a:p>
          <a:p>
            <a:pPr marL="228600" indent="-228600">
              <a:buAutoNum type="arabicPeriod"/>
            </a:pPr>
            <a:r>
              <a:rPr lang="nl-NL" dirty="0"/>
              <a:t>peri-</a:t>
            </a:r>
            <a:r>
              <a:rPr lang="nl-NL" dirty="0" err="1"/>
              <a:t>urban</a:t>
            </a:r>
            <a:r>
              <a:rPr lang="nl-NL" dirty="0"/>
              <a:t> </a:t>
            </a:r>
            <a:r>
              <a:rPr lang="en-US" noProof="0" dirty="0"/>
              <a:t>farming</a:t>
            </a:r>
            <a:r>
              <a:rPr lang="nl-NL" dirty="0"/>
              <a:t> </a:t>
            </a:r>
            <a:r>
              <a:rPr lang="nl-NL" dirty="0" err="1"/>
              <a:t>communities</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2a. </a:t>
            </a:r>
            <a:r>
              <a:rPr lang="en-GB" sz="1000" kern="1200" dirty="0">
                <a:solidFill>
                  <a:srgbClr val="FF0000"/>
                </a:solidFill>
                <a:latin typeface="+mn-lt"/>
                <a:ea typeface="+mn-ea"/>
                <a:cs typeface="+mn-cs"/>
              </a:rPr>
              <a:t>Needs assessment</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2b. </a:t>
            </a:r>
            <a:r>
              <a:rPr lang="en-GB" sz="1000" kern="1200" dirty="0">
                <a:solidFill>
                  <a:srgbClr val="FF0000"/>
                </a:solidFill>
                <a:latin typeface="+mn-lt"/>
                <a:ea typeface="+mn-ea"/>
                <a:cs typeface="+mn-cs"/>
              </a:rPr>
              <a:t>What do we have now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kern="1200" dirty="0">
              <a:solidFill>
                <a:srgbClr val="FF0000"/>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kern="1200" dirty="0">
                <a:solidFill>
                  <a:srgbClr val="FF0000"/>
                </a:solidFill>
                <a:latin typeface="+mn-lt"/>
                <a:ea typeface="+mn-ea"/>
                <a:cs typeface="+mn-cs"/>
              </a:rPr>
              <a:t>W</a:t>
            </a:r>
            <a:r>
              <a:rPr lang="en-GB" sz="1000" kern="1200" dirty="0">
                <a:solidFill>
                  <a:srgbClr val="FF0000"/>
                </a:solidFill>
                <a:latin typeface="+mn-lt"/>
                <a:ea typeface="+mn-ea"/>
                <a:cs typeface="+mn-cs"/>
              </a:rPr>
              <a:t>HEN WE KNOW WHAT IS THERE AND WHAT THE FARMERS NEED, WE GO AHEAD AND:</a:t>
            </a:r>
          </a:p>
          <a:p>
            <a:endParaRPr lang="nl-NL" dirty="0"/>
          </a:p>
          <a:p>
            <a:r>
              <a:rPr lang="nl-NL" dirty="0"/>
              <a:t>3. Co-</a:t>
            </a:r>
            <a:r>
              <a:rPr lang="nl-NL" dirty="0" err="1"/>
              <a:t>develop</a:t>
            </a:r>
            <a:r>
              <a:rPr lang="nl-NL" dirty="0"/>
              <a:t>  </a:t>
            </a:r>
            <a:r>
              <a:rPr lang="nl-NL" dirty="0" err="1"/>
              <a:t>tailor-made</a:t>
            </a:r>
            <a:r>
              <a:rPr lang="nl-NL" dirty="0"/>
              <a:t> </a:t>
            </a:r>
            <a:r>
              <a:rPr lang="nl-NL" dirty="0" err="1"/>
              <a:t>weather</a:t>
            </a:r>
            <a:r>
              <a:rPr lang="nl-NL" dirty="0"/>
              <a:t> and </a:t>
            </a:r>
            <a:r>
              <a:rPr lang="nl-NL" dirty="0" err="1"/>
              <a:t>climate</a:t>
            </a:r>
            <a:r>
              <a:rPr lang="nl-NL" dirty="0"/>
              <a:t> information services </a:t>
            </a:r>
            <a:r>
              <a:rPr lang="nl-NL" dirty="0" err="1"/>
              <a:t>with</a:t>
            </a:r>
            <a:r>
              <a:rPr lang="nl-NL" dirty="0"/>
              <a:t> and </a:t>
            </a:r>
            <a:r>
              <a:rPr lang="nl-NL" dirty="0" err="1"/>
              <a:t>for</a:t>
            </a:r>
            <a:r>
              <a:rPr lang="nl-NL" dirty="0"/>
              <a:t> farmers </a:t>
            </a:r>
            <a:r>
              <a:rPr lang="nl-NL" dirty="0" err="1"/>
              <a:t>through</a:t>
            </a:r>
            <a:r>
              <a:rPr lang="nl-NL" dirty="0"/>
              <a:t> engagement in a </a:t>
            </a:r>
            <a:r>
              <a:rPr lang="nl-NL" dirty="0" err="1"/>
              <a:t>participatory</a:t>
            </a:r>
            <a:r>
              <a:rPr lang="nl-NL" dirty="0"/>
              <a:t> way</a:t>
            </a:r>
          </a:p>
          <a:p>
            <a:endParaRPr lang="nl-NL" dirty="0"/>
          </a:p>
          <a:p>
            <a:r>
              <a:rPr lang="nl-NL" dirty="0"/>
              <a:t>4. Feedback and </a:t>
            </a:r>
            <a:r>
              <a:rPr lang="nl-NL" dirty="0" err="1"/>
              <a:t>evaluation</a:t>
            </a:r>
            <a:r>
              <a:rPr lang="nl-NL" dirty="0"/>
              <a:t> of the information system</a:t>
            </a:r>
            <a:endParaRPr lang="en-GB" dirty="0"/>
          </a:p>
        </p:txBody>
      </p:sp>
      <p:sp>
        <p:nvSpPr>
          <p:cNvPr id="4" name="Slide Number Placeholder 3"/>
          <p:cNvSpPr>
            <a:spLocks noGrp="1"/>
          </p:cNvSpPr>
          <p:nvPr>
            <p:ph type="sldNum" sz="quarter" idx="5"/>
          </p:nvPr>
        </p:nvSpPr>
        <p:spPr/>
        <p:txBody>
          <a:bodyPr/>
          <a:lstStyle/>
          <a:p>
            <a:fld id="{55D45D2F-C69D-4D90-B22B-9B2DC58DBD55}" type="slidenum">
              <a:rPr lang="nl-NL" smtClean="0"/>
              <a:t>8</a:t>
            </a:fld>
            <a:endParaRPr lang="nl-NL"/>
          </a:p>
        </p:txBody>
      </p:sp>
    </p:spTree>
    <p:extLst>
      <p:ext uri="{BB962C8B-B14F-4D97-AF65-F5344CB8AC3E}">
        <p14:creationId xmlns:p14="http://schemas.microsoft.com/office/powerpoint/2010/main" val="4043929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D45D2F-C69D-4D90-B22B-9B2DC58DBD55}" type="slidenum">
              <a:rPr lang="nl-NL" smtClean="0"/>
              <a:t>9</a:t>
            </a:fld>
            <a:endParaRPr lang="nl-NL"/>
          </a:p>
        </p:txBody>
      </p:sp>
    </p:spTree>
    <p:extLst>
      <p:ext uri="{BB962C8B-B14F-4D97-AF65-F5344CB8AC3E}">
        <p14:creationId xmlns:p14="http://schemas.microsoft.com/office/powerpoint/2010/main" val="3723803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643" y="230188"/>
            <a:ext cx="8442796" cy="791650"/>
          </a:xfrm>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afbeelding 24"/>
          <p:cNvSpPr>
            <a:spLocks noGrp="1" noChangeAspect="1"/>
          </p:cNvSpPr>
          <p:nvPr>
            <p:ph type="pic" sz="quarter" idx="13" hasCustomPrompt="1"/>
          </p:nvPr>
        </p:nvSpPr>
        <p:spPr bwMode="auto">
          <a:xfrm>
            <a:off x="476508" y="3307559"/>
            <a:ext cx="2647950" cy="264795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en-GB" sz="800" b="0" i="0" u="none" strike="noStrike" kern="0" cap="none" spc="0" normalizeH="0" baseline="0" noProof="0" dirty="0">
              <a:ln>
                <a:noFill/>
              </a:ln>
              <a:solidFill>
                <a:sysClr val="windowText" lastClr="000000"/>
              </a:solidFill>
              <a:effectLst/>
              <a:uLnTx/>
              <a:uFillTx/>
            </a:endParaRPr>
          </a:p>
        </p:txBody>
      </p:sp>
      <p:sp>
        <p:nvSpPr>
          <p:cNvPr id="6" name="Tijdelijke aanduiding voor afbeelding 24"/>
          <p:cNvSpPr>
            <a:spLocks noGrp="1" noChangeAspect="1"/>
          </p:cNvSpPr>
          <p:nvPr>
            <p:ph type="pic" sz="quarter" idx="19" hasCustomPrompt="1"/>
          </p:nvPr>
        </p:nvSpPr>
        <p:spPr bwMode="auto">
          <a:xfrm>
            <a:off x="6308818" y="3307559"/>
            <a:ext cx="2647950" cy="2647950"/>
          </a:xfrm>
          <a:prstGeom prst="ellipse">
            <a:avLst/>
          </a:prstGeom>
          <a:solidFill>
            <a:srgbClr val="D5D2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en-GB" sz="800" b="0" i="0" u="none" strike="noStrike" kern="0" cap="none" spc="0" normalizeH="0" baseline="0" noProof="0" dirty="0">
              <a:ln>
                <a:noFill/>
              </a:ln>
              <a:solidFill>
                <a:sysClr val="windowText" lastClr="000000"/>
              </a:solidFill>
              <a:effectLst/>
              <a:uLnTx/>
              <a:uFillTx/>
            </a:endParaRPr>
          </a:p>
        </p:txBody>
      </p:sp>
      <p:sp>
        <p:nvSpPr>
          <p:cNvPr id="7" name="Tijdelijke aanduiding voor afbeelding 24"/>
          <p:cNvSpPr>
            <a:spLocks noGrp="1" noChangeAspect="1"/>
          </p:cNvSpPr>
          <p:nvPr>
            <p:ph type="pic" sz="quarter" idx="16" hasCustomPrompt="1"/>
          </p:nvPr>
        </p:nvSpPr>
        <p:spPr bwMode="auto">
          <a:xfrm>
            <a:off x="4714655" y="3307559"/>
            <a:ext cx="2647950" cy="264795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en-GB" sz="800" b="0" i="0" u="none" strike="noStrike" kern="0" cap="none" spc="0" normalizeH="0" baseline="0" noProof="0" dirty="0">
              <a:ln>
                <a:noFill/>
              </a:ln>
              <a:solidFill>
                <a:sysClr val="windowText" lastClr="000000"/>
              </a:solidFill>
              <a:effectLst/>
              <a:uLnTx/>
              <a:uFillTx/>
            </a:endParaRPr>
          </a:p>
        </p:txBody>
      </p:sp>
      <p:sp>
        <p:nvSpPr>
          <p:cNvPr id="8" name="Tijdelijke aanduiding voor afbeelding 24"/>
          <p:cNvSpPr>
            <a:spLocks noGrp="1" noChangeAspect="1"/>
          </p:cNvSpPr>
          <p:nvPr>
            <p:ph type="pic" sz="quarter" idx="15" hasCustomPrompt="1"/>
          </p:nvPr>
        </p:nvSpPr>
        <p:spPr bwMode="auto">
          <a:xfrm>
            <a:off x="3120492" y="3307559"/>
            <a:ext cx="2647950" cy="2647950"/>
          </a:xfrm>
          <a:prstGeom prst="ellipse">
            <a:avLst/>
          </a:prstGeom>
          <a:solidFill>
            <a:srgbClr val="D5D2CA"/>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en-GB" sz="800" b="0" i="0" u="none" strike="noStrike" kern="0" cap="none" spc="0" normalizeH="0" baseline="0" noProof="0" dirty="0">
              <a:ln>
                <a:noFill/>
              </a:ln>
              <a:solidFill>
                <a:sysClr val="windowText" lastClr="000000"/>
              </a:solidFill>
              <a:effectLst/>
              <a:uLnTx/>
              <a:uFillTx/>
            </a:endParaRPr>
          </a:p>
        </p:txBody>
      </p:sp>
      <p:sp>
        <p:nvSpPr>
          <p:cNvPr id="4" name="Tijdelijke aanduiding voor tekst 4"/>
          <p:cNvSpPr>
            <a:spLocks noGrp="1"/>
          </p:cNvSpPr>
          <p:nvPr>
            <p:ph type="body" sz="quarter" idx="17" hasCustomPrompt="1"/>
          </p:nvPr>
        </p:nvSpPr>
        <p:spPr bwMode="auto">
          <a:xfrm>
            <a:off x="485775" y="1616400"/>
            <a:ext cx="8447088" cy="371475"/>
          </a:xfrm>
          <a:prstGeom prst="rect">
            <a:avLst/>
          </a:prstGeom>
          <a:noFill/>
          <a:ln>
            <a:noFill/>
          </a:ln>
        </p:spPr>
        <p:txBody>
          <a:bodyPr lIns="36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srgbClr val="FFFFFF"/>
                </a:solidFill>
                <a:effectLst/>
                <a:uLnTx/>
                <a:uFillTx/>
              </a:rPr>
              <a:t>Ondertitel</a:t>
            </a:r>
            <a:endParaRPr kumimoji="0" lang="en-GB" sz="1800" b="0" i="0" u="none" strike="noStrike" kern="0" cap="none" spc="0" normalizeH="0" baseline="0" noProof="0" dirty="0">
              <a:ln>
                <a:noFill/>
              </a:ln>
              <a:solidFill>
                <a:srgbClr val="FFFFFF"/>
              </a:solidFill>
              <a:effectLst/>
              <a:uLnTx/>
              <a:uFillTx/>
            </a:endParaRPr>
          </a:p>
        </p:txBody>
      </p:sp>
      <p:sp>
        <p:nvSpPr>
          <p:cNvPr id="5" name="Tijdelijke aanduiding voor tekst 4"/>
          <p:cNvSpPr>
            <a:spLocks noGrp="1"/>
          </p:cNvSpPr>
          <p:nvPr>
            <p:ph type="body" sz="quarter" idx="18" hasCustomPrompt="1"/>
          </p:nvPr>
        </p:nvSpPr>
        <p:spPr bwMode="auto">
          <a:xfrm>
            <a:off x="478633" y="2262386"/>
            <a:ext cx="8447087" cy="371475"/>
          </a:xfrm>
          <a:prstGeom prst="rect">
            <a:avLst/>
          </a:prstGeom>
          <a:noFill/>
          <a:ln>
            <a:noFill/>
          </a:ln>
        </p:spPr>
        <p:txBody>
          <a:bodyPr lIns="36000" rIns="90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rPr>
              <a:t>Datum, </a:t>
            </a:r>
            <a:r>
              <a:rPr kumimoji="0" lang="en-GB" sz="1800" b="0" i="0" u="none" strike="noStrike" kern="0" cap="none" spc="0" normalizeH="0" baseline="0" noProof="0" dirty="0" err="1">
                <a:ln>
                  <a:noFill/>
                </a:ln>
                <a:solidFill>
                  <a:srgbClr val="FFFFFF"/>
                </a:solidFill>
                <a:effectLst/>
                <a:uLnTx/>
                <a:uFillTx/>
              </a:rPr>
              <a:t>Auteursnaam</a:t>
            </a:r>
            <a:endParaRPr kumimoji="0" lang="en-GB" sz="1800" b="0" i="0" u="none" strike="noStrike" kern="0" cap="none" spc="0" normalizeH="0" baseline="0" noProof="0" dirty="0">
              <a:ln>
                <a:noFill/>
              </a:ln>
              <a:solidFill>
                <a:srgbClr val="FFFFFF"/>
              </a:solidFill>
              <a:effectLst/>
              <a:uLnTx/>
              <a:uFillTx/>
            </a:endParaRPr>
          </a:p>
        </p:txBody>
      </p:sp>
    </p:spTree>
    <p:extLst>
      <p:ext uri="{BB962C8B-B14F-4D97-AF65-F5344CB8AC3E}">
        <p14:creationId xmlns:p14="http://schemas.microsoft.com/office/powerpoint/2010/main" val="4239833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box with rectangular imag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638" y="230188"/>
            <a:ext cx="3276000" cy="1353086"/>
          </a:xfrm>
        </p:spPr>
        <p:txBody>
          <a:bodyPr/>
          <a:lstStyle>
            <a:lvl1pPr>
              <a:defRPr/>
            </a:lvl1p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afbeelding 24"/>
          <p:cNvSpPr>
            <a:spLocks noGrp="1" noChangeAspect="1"/>
          </p:cNvSpPr>
          <p:nvPr>
            <p:ph type="pic" sz="quarter" idx="16" hasCustomPrompt="1"/>
          </p:nvPr>
        </p:nvSpPr>
        <p:spPr>
          <a:xfrm>
            <a:off x="3900006" y="226800"/>
            <a:ext cx="5040000" cy="5735850"/>
          </a:xfrm>
          <a:prstGeom prst="rect">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
        <p:nvSpPr>
          <p:cNvPr id="4" name="Tijdelijke aanduiding voor tekst 4"/>
          <p:cNvSpPr>
            <a:spLocks noGrp="1"/>
          </p:cNvSpPr>
          <p:nvPr>
            <p:ph type="body" sz="quarter" idx="17" hasCustomPrompt="1"/>
          </p:nvPr>
        </p:nvSpPr>
        <p:spPr>
          <a:xfrm>
            <a:off x="495302" y="1840012"/>
            <a:ext cx="3276600" cy="4122638"/>
          </a:xfrm>
        </p:spPr>
        <p:txBody>
          <a:bodyPr lIns="36000"/>
          <a:lstStyle>
            <a:lvl1pPr marL="0" indent="0">
              <a:buNone/>
              <a:defRPr>
                <a:solidFill>
                  <a:schemeClr val="tx1"/>
                </a:solidFill>
              </a:defRPr>
            </a:lvl1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p:txBody>
      </p:sp>
      <p:sp>
        <p:nvSpPr>
          <p:cNvPr id="5" name="Tijdelijke aanduiding voor dianummer 4"/>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a:t>
            </a:fld>
            <a:endParaRPr lang="en-GB" dirty="0"/>
          </a:p>
        </p:txBody>
      </p:sp>
    </p:spTree>
    <p:extLst>
      <p:ext uri="{BB962C8B-B14F-4D97-AF65-F5344CB8AC3E}">
        <p14:creationId xmlns:p14="http://schemas.microsoft.com/office/powerpoint/2010/main" val="4107234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images with text boxe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642" y="230187"/>
            <a:ext cx="8442796" cy="791650"/>
          </a:xfrm>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afbeelding 24"/>
          <p:cNvSpPr>
            <a:spLocks noGrp="1" noChangeAspect="1"/>
          </p:cNvSpPr>
          <p:nvPr>
            <p:ph type="pic" sz="quarter" idx="16" hasCustomPrompt="1"/>
          </p:nvPr>
        </p:nvSpPr>
        <p:spPr>
          <a:xfrm>
            <a:off x="537619" y="1933314"/>
            <a:ext cx="2639660" cy="2628000"/>
          </a:xfrm>
          <a:prstGeom prst="rect">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
        <p:nvSpPr>
          <p:cNvPr id="4" name="Tijdelijke aanduiding voor afbeelding 24"/>
          <p:cNvSpPr>
            <a:spLocks noGrp="1" noChangeAspect="1"/>
          </p:cNvSpPr>
          <p:nvPr>
            <p:ph type="pic" sz="quarter" idx="17" hasCustomPrompt="1"/>
          </p:nvPr>
        </p:nvSpPr>
        <p:spPr>
          <a:xfrm>
            <a:off x="3418212" y="1933314"/>
            <a:ext cx="2639660" cy="2628000"/>
          </a:xfrm>
          <a:prstGeom prst="rect">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
        <p:nvSpPr>
          <p:cNvPr id="5" name="Tijdelijke aanduiding voor afbeelding 24"/>
          <p:cNvSpPr>
            <a:spLocks noGrp="1" noChangeAspect="1"/>
          </p:cNvSpPr>
          <p:nvPr>
            <p:ph type="pic" sz="quarter" idx="18" hasCustomPrompt="1"/>
          </p:nvPr>
        </p:nvSpPr>
        <p:spPr>
          <a:xfrm>
            <a:off x="6298805" y="1933314"/>
            <a:ext cx="2639660" cy="2628000"/>
          </a:xfrm>
          <a:prstGeom prst="rect">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
        <p:nvSpPr>
          <p:cNvPr id="7" name="Tijdelijke aanduiding voor tekst 6"/>
          <p:cNvSpPr>
            <a:spLocks noGrp="1"/>
          </p:cNvSpPr>
          <p:nvPr>
            <p:ph type="body" sz="quarter" idx="19" hasCustomPrompt="1"/>
          </p:nvPr>
        </p:nvSpPr>
        <p:spPr>
          <a:xfrm>
            <a:off x="490538" y="4610101"/>
            <a:ext cx="2752725"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dirty="0" err="1"/>
              <a:t>Klik</a:t>
            </a:r>
            <a:r>
              <a:rPr lang="en-GB" dirty="0"/>
              <a:t> om de </a:t>
            </a:r>
            <a:r>
              <a:rPr lang="en-GB" dirty="0" err="1"/>
              <a:t>modelstijl</a:t>
            </a:r>
            <a:endParaRPr lang="en-GB" dirty="0"/>
          </a:p>
        </p:txBody>
      </p:sp>
      <p:sp>
        <p:nvSpPr>
          <p:cNvPr id="8" name="Tijdelijke aanduiding voor tekst 6"/>
          <p:cNvSpPr>
            <a:spLocks noGrp="1"/>
          </p:cNvSpPr>
          <p:nvPr>
            <p:ph type="body" sz="quarter" idx="20" hasCustomPrompt="1"/>
          </p:nvPr>
        </p:nvSpPr>
        <p:spPr>
          <a:xfrm>
            <a:off x="3366170" y="4610101"/>
            <a:ext cx="2752725"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dirty="0" err="1"/>
              <a:t>Klik</a:t>
            </a:r>
            <a:r>
              <a:rPr lang="en-GB" dirty="0"/>
              <a:t> om de </a:t>
            </a:r>
            <a:r>
              <a:rPr lang="en-GB" dirty="0" err="1"/>
              <a:t>modelstijl</a:t>
            </a:r>
            <a:endParaRPr lang="en-GB" dirty="0"/>
          </a:p>
        </p:txBody>
      </p:sp>
      <p:sp>
        <p:nvSpPr>
          <p:cNvPr id="9" name="Tijdelijke aanduiding voor tekst 6"/>
          <p:cNvSpPr>
            <a:spLocks noGrp="1"/>
          </p:cNvSpPr>
          <p:nvPr>
            <p:ph type="body" sz="quarter" idx="21" hasCustomPrompt="1"/>
          </p:nvPr>
        </p:nvSpPr>
        <p:spPr>
          <a:xfrm>
            <a:off x="6241802" y="4610101"/>
            <a:ext cx="2752725"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dirty="0" err="1"/>
              <a:t>Klik</a:t>
            </a:r>
            <a:r>
              <a:rPr lang="en-GB" dirty="0"/>
              <a:t> om de </a:t>
            </a:r>
            <a:r>
              <a:rPr lang="en-GB" dirty="0" err="1"/>
              <a:t>modelstijl</a:t>
            </a:r>
            <a:endParaRPr lang="en-GB" dirty="0"/>
          </a:p>
        </p:txBody>
      </p:sp>
      <p:sp>
        <p:nvSpPr>
          <p:cNvPr id="10" name="Tijdelijke aanduiding voor tekst 6"/>
          <p:cNvSpPr>
            <a:spLocks noGrp="1"/>
          </p:cNvSpPr>
          <p:nvPr>
            <p:ph type="body" sz="quarter" idx="22" hasCustomPrompt="1"/>
          </p:nvPr>
        </p:nvSpPr>
        <p:spPr>
          <a:xfrm>
            <a:off x="490538" y="4985219"/>
            <a:ext cx="2752725"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dirty="0" err="1"/>
              <a:t>Klik</a:t>
            </a:r>
            <a:r>
              <a:rPr lang="en-GB" dirty="0"/>
              <a:t> om de </a:t>
            </a:r>
            <a:r>
              <a:rPr lang="en-GB" dirty="0" err="1"/>
              <a:t>modelstijl</a:t>
            </a:r>
            <a:endParaRPr lang="en-GB" dirty="0"/>
          </a:p>
        </p:txBody>
      </p:sp>
      <p:sp>
        <p:nvSpPr>
          <p:cNvPr id="11" name="Tijdelijke aanduiding voor tekst 6"/>
          <p:cNvSpPr>
            <a:spLocks noGrp="1"/>
          </p:cNvSpPr>
          <p:nvPr>
            <p:ph type="body" sz="quarter" idx="23" hasCustomPrompt="1"/>
          </p:nvPr>
        </p:nvSpPr>
        <p:spPr>
          <a:xfrm>
            <a:off x="3365675" y="4985219"/>
            <a:ext cx="2752725"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dirty="0" err="1"/>
              <a:t>Klik</a:t>
            </a:r>
            <a:r>
              <a:rPr lang="en-GB" dirty="0"/>
              <a:t> om de </a:t>
            </a:r>
            <a:r>
              <a:rPr lang="en-GB" dirty="0" err="1"/>
              <a:t>modelstijl</a:t>
            </a:r>
            <a:endParaRPr lang="en-GB" dirty="0"/>
          </a:p>
        </p:txBody>
      </p:sp>
      <p:sp>
        <p:nvSpPr>
          <p:cNvPr id="12" name="Tijdelijke aanduiding voor tekst 6"/>
          <p:cNvSpPr>
            <a:spLocks noGrp="1"/>
          </p:cNvSpPr>
          <p:nvPr>
            <p:ph type="body" sz="quarter" idx="24" hasCustomPrompt="1"/>
          </p:nvPr>
        </p:nvSpPr>
        <p:spPr>
          <a:xfrm>
            <a:off x="6241802" y="4985219"/>
            <a:ext cx="2752725"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dirty="0" err="1"/>
              <a:t>Klik</a:t>
            </a:r>
            <a:r>
              <a:rPr lang="en-GB" dirty="0"/>
              <a:t> om de </a:t>
            </a:r>
            <a:r>
              <a:rPr lang="en-GB" dirty="0" err="1"/>
              <a:t>modelstijl</a:t>
            </a:r>
            <a:endParaRPr lang="en-GB" dirty="0"/>
          </a:p>
        </p:txBody>
      </p:sp>
      <p:sp>
        <p:nvSpPr>
          <p:cNvPr id="6" name="Tijdelijke aanduiding voor dianummer 5"/>
          <p:cNvSpPr>
            <a:spLocks noGrp="1"/>
          </p:cNvSpPr>
          <p:nvPr>
            <p:ph type="sldNum" sz="quarter" idx="25"/>
          </p:nvPr>
        </p:nvSpPr>
        <p:spPr/>
        <p:txBody>
          <a:bodyPr/>
          <a:lstStyle/>
          <a:p>
            <a:pPr algn="r">
              <a:lnSpc>
                <a:spcPts val="1200"/>
              </a:lnSpc>
            </a:pPr>
            <a:fld id="{F25965E0-7062-474C-8671-DB3A3CE669B0}" type="slidenum">
              <a:rPr lang="en-GB" smtClean="0"/>
              <a:pPr algn="r">
                <a:lnSpc>
                  <a:spcPts val="1200"/>
                </a:lnSpc>
              </a:pPr>
              <a:t>‹#›</a:t>
            </a:fld>
            <a:endParaRPr lang="en-GB" dirty="0"/>
          </a:p>
        </p:txBody>
      </p:sp>
    </p:spTree>
    <p:extLst>
      <p:ext uri="{BB962C8B-B14F-4D97-AF65-F5344CB8AC3E}">
        <p14:creationId xmlns:p14="http://schemas.microsoft.com/office/powerpoint/2010/main" val="2791031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 with 2 square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642" y="230187"/>
            <a:ext cx="8442796" cy="791650"/>
          </a:xfrm>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afbeelding 24"/>
          <p:cNvSpPr>
            <a:spLocks noGrp="1" noChangeAspect="1"/>
          </p:cNvSpPr>
          <p:nvPr>
            <p:ph type="pic" sz="quarter" idx="16" hasCustomPrompt="1"/>
          </p:nvPr>
        </p:nvSpPr>
        <p:spPr>
          <a:xfrm>
            <a:off x="536399" y="1929600"/>
            <a:ext cx="4104000" cy="4027383"/>
          </a:xfrm>
          <a:prstGeom prst="rect">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
        <p:nvSpPr>
          <p:cNvPr id="5" name="Tijdelijke aanduiding voor afbeelding 24"/>
          <p:cNvSpPr>
            <a:spLocks noGrp="1" noChangeAspect="1"/>
          </p:cNvSpPr>
          <p:nvPr>
            <p:ph type="pic" sz="quarter" idx="17" hasCustomPrompt="1"/>
          </p:nvPr>
        </p:nvSpPr>
        <p:spPr>
          <a:xfrm>
            <a:off x="4826161" y="1929600"/>
            <a:ext cx="4104000" cy="4033050"/>
          </a:xfrm>
          <a:prstGeom prst="rect">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a:t>
            </a:fld>
            <a:endParaRPr lang="en-GB" dirty="0"/>
          </a:p>
        </p:txBody>
      </p:sp>
    </p:spTree>
    <p:extLst>
      <p:ext uri="{BB962C8B-B14F-4D97-AF65-F5344CB8AC3E}">
        <p14:creationId xmlns:p14="http://schemas.microsoft.com/office/powerpoint/2010/main" val="2432627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with large image">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hasCustomPrompt="1"/>
          </p:nvPr>
        </p:nvSpPr>
        <p:spPr>
          <a:xfrm>
            <a:off x="536400" y="1402557"/>
            <a:ext cx="8402400" cy="4552950"/>
          </a:xfrm>
          <a:prstGeom prst="rect">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
        <p:nvSpPr>
          <p:cNvPr id="2" name="Titel 1"/>
          <p:cNvSpPr>
            <a:spLocks noGrp="1"/>
          </p:cNvSpPr>
          <p:nvPr>
            <p:ph type="title" hasCustomPrompt="1"/>
          </p:nvPr>
        </p:nvSpPr>
        <p:spPr>
          <a:xfrm>
            <a:off x="491642" y="230187"/>
            <a:ext cx="8442796" cy="791650"/>
          </a:xfrm>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4" name="Tijdelijke aanduiding voor dianummer 3"/>
          <p:cNvSpPr>
            <a:spLocks noGrp="1"/>
          </p:cNvSpPr>
          <p:nvPr>
            <p:ph type="sldNum" sz="quarter" idx="17"/>
          </p:nvPr>
        </p:nvSpPr>
        <p:spPr/>
        <p:txBody>
          <a:bodyPr/>
          <a:lstStyle/>
          <a:p>
            <a:pPr algn="r">
              <a:lnSpc>
                <a:spcPts val="1200"/>
              </a:lnSpc>
            </a:pPr>
            <a:fld id="{F25965E0-7062-474C-8671-DB3A3CE669B0}" type="slidenum">
              <a:rPr lang="en-GB" smtClean="0"/>
              <a:pPr algn="r">
                <a:lnSpc>
                  <a:spcPts val="1200"/>
                </a:lnSpc>
              </a:pPr>
              <a:t>‹#›</a:t>
            </a:fld>
            <a:endParaRPr lang="en-GB" dirty="0"/>
          </a:p>
        </p:txBody>
      </p:sp>
    </p:spTree>
    <p:extLst>
      <p:ext uri="{BB962C8B-B14F-4D97-AF65-F5344CB8AC3E}">
        <p14:creationId xmlns:p14="http://schemas.microsoft.com/office/powerpoint/2010/main" val="2178015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rectangular images">
    <p:spTree>
      <p:nvGrpSpPr>
        <p:cNvPr id="1" name=""/>
        <p:cNvGrpSpPr/>
        <p:nvPr/>
      </p:nvGrpSpPr>
      <p:grpSpPr>
        <a:xfrm>
          <a:off x="0" y="0"/>
          <a:ext cx="0" cy="0"/>
          <a:chOff x="0" y="0"/>
          <a:chExt cx="0" cy="0"/>
        </a:xfrm>
      </p:grpSpPr>
      <p:sp>
        <p:nvSpPr>
          <p:cNvPr id="3" name="Tijdelijke aanduiding voor afbeelding 24"/>
          <p:cNvSpPr>
            <a:spLocks noGrp="1"/>
          </p:cNvSpPr>
          <p:nvPr>
            <p:ph type="pic" sz="quarter" idx="16" hasCustomPrompt="1"/>
          </p:nvPr>
        </p:nvSpPr>
        <p:spPr>
          <a:xfrm>
            <a:off x="536400" y="233362"/>
            <a:ext cx="4011352" cy="5720400"/>
          </a:xfrm>
          <a:prstGeom prst="rect">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
        <p:nvSpPr>
          <p:cNvPr id="4" name="Tijdelijke aanduiding voor afbeelding 24"/>
          <p:cNvSpPr>
            <a:spLocks noGrp="1"/>
          </p:cNvSpPr>
          <p:nvPr>
            <p:ph type="pic" sz="quarter" idx="17" hasCustomPrompt="1"/>
          </p:nvPr>
        </p:nvSpPr>
        <p:spPr>
          <a:xfrm>
            <a:off x="4827265" y="233362"/>
            <a:ext cx="4104000" cy="5719559"/>
          </a:xfrm>
          <a:prstGeom prst="rect">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
        <p:nvSpPr>
          <p:cNvPr id="2" name="Tijdelijke aanduiding voor dianummer 1"/>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a:t>
            </a:fld>
            <a:endParaRPr lang="en-GB" dirty="0"/>
          </a:p>
        </p:txBody>
      </p:sp>
    </p:spTree>
    <p:extLst>
      <p:ext uri="{BB962C8B-B14F-4D97-AF65-F5344CB8AC3E}">
        <p14:creationId xmlns:p14="http://schemas.microsoft.com/office/powerpoint/2010/main" val="2704470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to beeldvullend">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hasCustomPrompt="1"/>
          </p:nvPr>
        </p:nvSpPr>
        <p:spPr bwMode="gray">
          <a:xfrm>
            <a:off x="0" y="0"/>
            <a:ext cx="9143999" cy="6858000"/>
          </a:xfrm>
          <a:prstGeom prst="rect">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
        <p:nvSpPr>
          <p:cNvPr id="4" name="Titel 1"/>
          <p:cNvSpPr>
            <a:spLocks noGrp="1"/>
          </p:cNvSpPr>
          <p:nvPr>
            <p:ph type="title" hasCustomPrompt="1"/>
          </p:nvPr>
        </p:nvSpPr>
        <p:spPr bwMode="white">
          <a:xfrm>
            <a:off x="491642" y="230188"/>
            <a:ext cx="8442796" cy="791650"/>
          </a:xfrm>
          <a:noFill/>
          <a:ln>
            <a:gradFill>
              <a:gsLst>
                <a:gs pos="0">
                  <a:schemeClr val="bg1"/>
                </a:gs>
                <a:gs pos="1000">
                  <a:schemeClr val="bg1">
                    <a:alpha val="0"/>
                  </a:schemeClr>
                </a:gs>
                <a:gs pos="99000">
                  <a:srgbClr val="FFFFFF">
                    <a:alpha val="0"/>
                  </a:srgbClr>
                </a:gs>
                <a:gs pos="100000">
                  <a:schemeClr val="bg1"/>
                </a:gs>
              </a:gsLst>
              <a:lin ang="5400000" scaled="0"/>
            </a:gradFill>
          </a:ln>
        </p:spPr>
        <p:txBody>
          <a:bodyPr/>
          <a:lstStyle>
            <a:lvl1pPr>
              <a:defRPr>
                <a:solidFill>
                  <a:schemeClr val="bg1"/>
                </a:solidFill>
              </a:defRPr>
            </a:lvl1p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2" name="Tijdelijke aanduiding voor dianummer 1"/>
          <p:cNvSpPr>
            <a:spLocks noGrp="1"/>
          </p:cNvSpPr>
          <p:nvPr>
            <p:ph type="sldNum" sz="quarter" idx="17"/>
          </p:nvPr>
        </p:nvSpPr>
        <p:spPr/>
        <p:txBody>
          <a:bodyPr/>
          <a:lstStyle>
            <a:lvl1pPr>
              <a:defRPr>
                <a:solidFill>
                  <a:schemeClr val="bg1"/>
                </a:solidFill>
              </a:defRPr>
            </a:lvl1pPr>
          </a:lstStyle>
          <a:p>
            <a:pPr algn="r">
              <a:lnSpc>
                <a:spcPts val="1200"/>
              </a:lnSpc>
            </a:pPr>
            <a:fld id="{F25965E0-7062-474C-8671-DB3A3CE669B0}" type="slidenum">
              <a:rPr lang="en-GB" smtClean="0"/>
              <a:pPr algn="r">
                <a:lnSpc>
                  <a:spcPts val="1200"/>
                </a:lnSpc>
              </a:pPr>
              <a:t>‹#›</a:t>
            </a:fld>
            <a:endParaRPr lang="en-GB" dirty="0"/>
          </a:p>
        </p:txBody>
      </p:sp>
    </p:spTree>
    <p:extLst>
      <p:ext uri="{BB962C8B-B14F-4D97-AF65-F5344CB8AC3E}">
        <p14:creationId xmlns:p14="http://schemas.microsoft.com/office/powerpoint/2010/main" val="926628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p>
            <a:pPr algn="r">
              <a:lnSpc>
                <a:spcPts val="1200"/>
              </a:lnSpc>
            </a:pPr>
            <a:fld id="{F25965E0-7062-474C-8671-DB3A3CE669B0}" type="slidenum">
              <a:rPr lang="en-GB" smtClean="0"/>
              <a:pPr algn="r">
                <a:lnSpc>
                  <a:spcPts val="1200"/>
                </a:lnSpc>
              </a:pPr>
              <a:t>‹#›</a:t>
            </a:fld>
            <a:endParaRPr lang="en-GB" dirty="0"/>
          </a:p>
        </p:txBody>
      </p:sp>
    </p:spTree>
    <p:extLst>
      <p:ext uri="{BB962C8B-B14F-4D97-AF65-F5344CB8AC3E}">
        <p14:creationId xmlns:p14="http://schemas.microsoft.com/office/powerpoint/2010/main" val="2401582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 slid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642" y="230188"/>
            <a:ext cx="8442796" cy="791650"/>
          </a:xfrm>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grafiek 5"/>
          <p:cNvSpPr>
            <a:spLocks noGrp="1"/>
          </p:cNvSpPr>
          <p:nvPr>
            <p:ph type="chart" sz="quarter" idx="17"/>
          </p:nvPr>
        </p:nvSpPr>
        <p:spPr>
          <a:xfrm>
            <a:off x="437321" y="1752600"/>
            <a:ext cx="8601903" cy="4314825"/>
          </a:xfrm>
          <a:noFill/>
        </p:spPr>
        <p:txBody>
          <a:bodyPr/>
          <a:lstStyle>
            <a:lvl1pPr>
              <a:defRPr>
                <a:solidFill>
                  <a:schemeClr val="bg2"/>
                </a:solidFill>
              </a:defRPr>
            </a:lvl1pPr>
          </a:lstStyle>
          <a:p>
            <a:endParaRPr lang="nl-NL" dirty="0"/>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a:t>
            </a:fld>
            <a:endParaRPr lang="en-GB" dirty="0"/>
          </a:p>
        </p:txBody>
      </p:sp>
    </p:spTree>
    <p:extLst>
      <p:ext uri="{BB962C8B-B14F-4D97-AF65-F5344CB8AC3E}">
        <p14:creationId xmlns:p14="http://schemas.microsoft.com/office/powerpoint/2010/main" val="4161377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3200" y="230187"/>
            <a:ext cx="8442796" cy="791650"/>
          </a:xfrm>
        </p:spPr>
        <p:txBody>
          <a:bodyPr/>
          <a:lstStyle>
            <a:lvl1pPr>
              <a:defRPr/>
            </a:lvl1p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5" name="Tijdelijke aanduiding voor tabel 4"/>
          <p:cNvSpPr>
            <a:spLocks noGrp="1"/>
          </p:cNvSpPr>
          <p:nvPr>
            <p:ph type="tbl" sz="quarter" idx="10"/>
          </p:nvPr>
        </p:nvSpPr>
        <p:spPr>
          <a:xfrm>
            <a:off x="538163" y="1933575"/>
            <a:ext cx="8398089" cy="4028400"/>
          </a:xfrm>
        </p:spPr>
        <p:txBody>
          <a:bodyPr/>
          <a:lstStyle>
            <a:lvl1pPr>
              <a:defRPr>
                <a:solidFill>
                  <a:schemeClr val="bg2"/>
                </a:solidFill>
              </a:defRPr>
            </a:lvl1pPr>
          </a:lstStyle>
          <a:p>
            <a:endParaRPr lang="nl-NL" dirty="0"/>
          </a:p>
        </p:txBody>
      </p:sp>
      <p:sp>
        <p:nvSpPr>
          <p:cNvPr id="3" name="Tijdelijke aanduiding voor dianummer 2"/>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a:t>
            </a:fld>
            <a:endParaRPr lang="en-GB" dirty="0"/>
          </a:p>
        </p:txBody>
      </p:sp>
    </p:spTree>
    <p:extLst>
      <p:ext uri="{BB962C8B-B14F-4D97-AF65-F5344CB8AC3E}">
        <p14:creationId xmlns:p14="http://schemas.microsoft.com/office/powerpoint/2010/main" val="13693371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with circle imag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3200" y="230188"/>
            <a:ext cx="3276000" cy="1353086"/>
          </a:xfrm>
        </p:spPr>
        <p:txBody>
          <a:bodyPr/>
          <a:lstStyle>
            <a:lvl1pPr>
              <a:defRPr/>
            </a:lvl1p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7" name="Tijdelijke aanduiding voor afbeelding 24"/>
          <p:cNvSpPr>
            <a:spLocks noGrp="1" noChangeAspect="1"/>
          </p:cNvSpPr>
          <p:nvPr>
            <p:ph type="pic" sz="quarter" idx="16" hasCustomPrompt="1"/>
          </p:nvPr>
        </p:nvSpPr>
        <p:spPr>
          <a:xfrm>
            <a:off x="3887699" y="224477"/>
            <a:ext cx="5040000" cy="5040000"/>
          </a:xfrm>
          <a:prstGeom prst="ellipse">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
        <p:nvSpPr>
          <p:cNvPr id="8" name="Tijdelijke aanduiding voor tekst 4"/>
          <p:cNvSpPr>
            <a:spLocks noGrp="1"/>
          </p:cNvSpPr>
          <p:nvPr>
            <p:ph type="body" sz="quarter" idx="17" hasCustomPrompt="1"/>
          </p:nvPr>
        </p:nvSpPr>
        <p:spPr>
          <a:xfrm>
            <a:off x="495301" y="1835250"/>
            <a:ext cx="3276600" cy="4127400"/>
          </a:xfrm>
        </p:spPr>
        <p:txBody>
          <a:bodyPr lIns="36000"/>
          <a:lstStyle>
            <a:lvl1pPr marL="0" indent="0">
              <a:buNone/>
              <a:defRPr>
                <a:solidFill>
                  <a:schemeClr val="tx1"/>
                </a:solidFill>
              </a:defRPr>
            </a:lvl1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p:txBody>
      </p:sp>
      <p:sp>
        <p:nvSpPr>
          <p:cNvPr id="3" name="Tijdelijke aanduiding voor dianummer 2"/>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a:t>
            </a:fld>
            <a:endParaRPr lang="en-GB" dirty="0"/>
          </a:p>
        </p:txBody>
      </p:sp>
    </p:spTree>
    <p:extLst>
      <p:ext uri="{BB962C8B-B14F-4D97-AF65-F5344CB8AC3E}">
        <p14:creationId xmlns:p14="http://schemas.microsoft.com/office/powerpoint/2010/main" val="3203450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slide with bulle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642" y="230188"/>
            <a:ext cx="8442796" cy="791650"/>
          </a:xfrm>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tekst 6"/>
          <p:cNvSpPr>
            <a:spLocks noGrp="1"/>
          </p:cNvSpPr>
          <p:nvPr>
            <p:ph type="body" sz="quarter" idx="10" hasCustomPrompt="1"/>
          </p:nvPr>
        </p:nvSpPr>
        <p:spPr>
          <a:xfrm>
            <a:off x="421200" y="1835249"/>
            <a:ext cx="8521188" cy="4089600"/>
          </a:xfrm>
        </p:spPr>
        <p:txBody>
          <a:bodyPr/>
          <a:lstStyle>
            <a:lvl2pPr>
              <a:buClr>
                <a:schemeClr val="bg2"/>
              </a:buClr>
              <a:defRPr/>
            </a:lvl2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4" name="Tijdelijke aanduiding voor dianumm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a:t>
            </a:fld>
            <a:endParaRPr lang="en-GB" dirty="0"/>
          </a:p>
        </p:txBody>
      </p:sp>
    </p:spTree>
    <p:extLst>
      <p:ext uri="{BB962C8B-B14F-4D97-AF65-F5344CB8AC3E}">
        <p14:creationId xmlns:p14="http://schemas.microsoft.com/office/powerpoint/2010/main" val="2403301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with multiple logo'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3200" y="230188"/>
            <a:ext cx="3276000" cy="1353086"/>
          </a:xfrm>
        </p:spPr>
        <p:txBody>
          <a:bodyPr/>
          <a:lstStyle>
            <a:lvl1pPr>
              <a:defRPr/>
            </a:lvl1p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8" name="Tijdelijke aanduiding voor tekst 4"/>
          <p:cNvSpPr>
            <a:spLocks noGrp="1"/>
          </p:cNvSpPr>
          <p:nvPr>
            <p:ph type="body" sz="quarter" idx="17" hasCustomPrompt="1"/>
          </p:nvPr>
        </p:nvSpPr>
        <p:spPr>
          <a:xfrm>
            <a:off x="495301" y="1835250"/>
            <a:ext cx="3276600" cy="3657600"/>
          </a:xfrm>
        </p:spPr>
        <p:txBody>
          <a:bodyPr lIns="36000"/>
          <a:lstStyle>
            <a:lvl1pPr marL="0" indent="0">
              <a:buNone/>
              <a:defRPr>
                <a:solidFill>
                  <a:schemeClr val="tx1"/>
                </a:solidFill>
              </a:defRPr>
            </a:lvl1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p:txBody>
      </p:sp>
      <p:sp>
        <p:nvSpPr>
          <p:cNvPr id="12" name="Tijdelijke aanduiding voor afbeelding 24"/>
          <p:cNvSpPr>
            <a:spLocks noGrp="1" noChangeAspect="1"/>
          </p:cNvSpPr>
          <p:nvPr>
            <p:ph type="pic" sz="quarter" idx="18" hasCustomPrompt="1"/>
          </p:nvPr>
        </p:nvSpPr>
        <p:spPr>
          <a:xfrm>
            <a:off x="3044113" y="6126565"/>
            <a:ext cx="1248107"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GB" noProof="0"/>
              <a:t>Klik op het pictogram als u een logo wilt toevoegen</a:t>
            </a:r>
            <a:endParaRPr lang="en-GB" noProof="0" dirty="0"/>
          </a:p>
        </p:txBody>
      </p:sp>
      <p:sp>
        <p:nvSpPr>
          <p:cNvPr id="13" name="Tijdelijke aanduiding voor afbeelding 24"/>
          <p:cNvSpPr>
            <a:spLocks noGrp="1" noChangeAspect="1"/>
          </p:cNvSpPr>
          <p:nvPr>
            <p:ph type="pic" sz="quarter" idx="24" hasCustomPrompt="1"/>
          </p:nvPr>
        </p:nvSpPr>
        <p:spPr>
          <a:xfrm>
            <a:off x="4591113" y="6126565"/>
            <a:ext cx="1248107"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GB" noProof="0"/>
              <a:t>Klik op het pictogram als u een logo wilt toevoegen</a:t>
            </a:r>
            <a:endParaRPr lang="en-GB" noProof="0" dirty="0"/>
          </a:p>
        </p:txBody>
      </p:sp>
      <p:sp>
        <p:nvSpPr>
          <p:cNvPr id="14" name="Tijdelijke aanduiding voor afbeelding 24"/>
          <p:cNvSpPr>
            <a:spLocks noGrp="1" noChangeAspect="1"/>
          </p:cNvSpPr>
          <p:nvPr>
            <p:ph type="pic" sz="quarter" idx="25" hasCustomPrompt="1"/>
          </p:nvPr>
        </p:nvSpPr>
        <p:spPr>
          <a:xfrm>
            <a:off x="6138113" y="6126565"/>
            <a:ext cx="1248107"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GB" noProof="0"/>
              <a:t>Klik op het pictogram als u een logo wilt toevoegen</a:t>
            </a:r>
            <a:endParaRPr lang="en-GB" noProof="0" dirty="0"/>
          </a:p>
        </p:txBody>
      </p:sp>
      <p:sp>
        <p:nvSpPr>
          <p:cNvPr id="15" name="Tijdelijke aanduiding voor afbeelding 24"/>
          <p:cNvSpPr>
            <a:spLocks noGrp="1" noChangeAspect="1"/>
          </p:cNvSpPr>
          <p:nvPr>
            <p:ph type="pic" sz="quarter" idx="26" hasCustomPrompt="1"/>
          </p:nvPr>
        </p:nvSpPr>
        <p:spPr>
          <a:xfrm>
            <a:off x="7685112" y="6126565"/>
            <a:ext cx="1248107"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GB" noProof="0"/>
              <a:t>Klik op het pictogram als u een logo wilt toevoegen</a:t>
            </a:r>
            <a:endParaRPr lang="en-GB" noProof="0" dirty="0"/>
          </a:p>
        </p:txBody>
      </p:sp>
      <p:sp>
        <p:nvSpPr>
          <p:cNvPr id="17" name="Tijdelijke aanduiding voor afbeelding 24"/>
          <p:cNvSpPr>
            <a:spLocks noGrp="1" noChangeAspect="1"/>
          </p:cNvSpPr>
          <p:nvPr>
            <p:ph type="pic" sz="quarter" idx="16" hasCustomPrompt="1"/>
          </p:nvPr>
        </p:nvSpPr>
        <p:spPr>
          <a:xfrm>
            <a:off x="3887699" y="224477"/>
            <a:ext cx="5040000" cy="5040000"/>
          </a:xfrm>
          <a:prstGeom prst="ellipse">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Tree>
    <p:extLst>
      <p:ext uri="{BB962C8B-B14F-4D97-AF65-F5344CB8AC3E}">
        <p14:creationId xmlns:p14="http://schemas.microsoft.com/office/powerpoint/2010/main" val="3911264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ext slide with bullets">
  <p:cSld name="1_Text slide with bullets">
    <p:spTree>
      <p:nvGrpSpPr>
        <p:cNvPr id="1" name="Shape 22"/>
        <p:cNvGrpSpPr/>
        <p:nvPr/>
      </p:nvGrpSpPr>
      <p:grpSpPr>
        <a:xfrm>
          <a:off x="0" y="0"/>
          <a:ext cx="0" cy="0"/>
          <a:chOff x="0" y="0"/>
          <a:chExt cx="0" cy="0"/>
        </a:xfrm>
      </p:grpSpPr>
      <p:sp>
        <p:nvSpPr>
          <p:cNvPr id="23" name="Google Shape;23;p35"/>
          <p:cNvSpPr txBox="1">
            <a:spLocks noGrp="1"/>
          </p:cNvSpPr>
          <p:nvPr>
            <p:ph type="title"/>
          </p:nvPr>
        </p:nvSpPr>
        <p:spPr>
          <a:xfrm>
            <a:off x="491642" y="230188"/>
            <a:ext cx="8442796" cy="791650"/>
          </a:xfrm>
          <a:prstGeom prst="rect">
            <a:avLst/>
          </a:prstGeom>
          <a:noFill/>
          <a:ln w="9525" cap="flat" cmpd="sng">
            <a:solidFill>
              <a:schemeClr val="dk1"/>
            </a:solidFill>
            <a:prstDash val="solid"/>
            <a:round/>
            <a:headEnd type="none" w="sm" len="sm"/>
            <a:tailEnd type="none" w="sm" len="sm"/>
          </a:ln>
        </p:spPr>
        <p:txBody>
          <a:bodyPr spcFirstLastPara="1" wrap="square" lIns="18000" tIns="0" rIns="91425" bIns="324000" anchor="t" anchorCtr="0">
            <a:spAutoFit/>
          </a:bodyPr>
          <a:lstStyle>
            <a:lvl1pPr lvl="0" algn="l">
              <a:lnSpc>
                <a:spcPct val="222222"/>
              </a:lnSpc>
              <a:spcBef>
                <a:spcPts val="0"/>
              </a:spcBef>
              <a:spcAft>
                <a:spcPts val="0"/>
              </a:spcAft>
              <a:buSzPts val="1400"/>
              <a:buNone/>
              <a:defRPr/>
            </a:lvl1pPr>
            <a:lvl2pPr lvl="1" algn="l">
              <a:lnSpc>
                <a:spcPct val="222222"/>
              </a:lnSpc>
              <a:spcBef>
                <a:spcPts val="0"/>
              </a:spcBef>
              <a:spcAft>
                <a:spcPts val="0"/>
              </a:spcAft>
              <a:buSzPts val="1400"/>
              <a:buNone/>
              <a:defRPr/>
            </a:lvl2pPr>
            <a:lvl3pPr lvl="2" algn="l">
              <a:lnSpc>
                <a:spcPct val="222222"/>
              </a:lnSpc>
              <a:spcBef>
                <a:spcPts val="0"/>
              </a:spcBef>
              <a:spcAft>
                <a:spcPts val="0"/>
              </a:spcAft>
              <a:buSzPts val="1400"/>
              <a:buNone/>
              <a:defRPr/>
            </a:lvl3pPr>
            <a:lvl4pPr lvl="3" algn="l">
              <a:lnSpc>
                <a:spcPct val="222222"/>
              </a:lnSpc>
              <a:spcBef>
                <a:spcPts val="0"/>
              </a:spcBef>
              <a:spcAft>
                <a:spcPts val="0"/>
              </a:spcAft>
              <a:buSzPts val="1400"/>
              <a:buNone/>
              <a:defRPr/>
            </a:lvl4pPr>
            <a:lvl5pPr lvl="4" algn="l">
              <a:lnSpc>
                <a:spcPct val="222222"/>
              </a:lnSpc>
              <a:spcBef>
                <a:spcPts val="0"/>
              </a:spcBef>
              <a:spcAft>
                <a:spcPts val="0"/>
              </a:spcAft>
              <a:buSzPts val="1400"/>
              <a:buNone/>
              <a:defRPr/>
            </a:lvl5pPr>
            <a:lvl6pPr lvl="5" algn="l">
              <a:lnSpc>
                <a:spcPct val="222222"/>
              </a:lnSpc>
              <a:spcBef>
                <a:spcPts val="0"/>
              </a:spcBef>
              <a:spcAft>
                <a:spcPts val="0"/>
              </a:spcAft>
              <a:buSzPts val="1400"/>
              <a:buNone/>
              <a:defRPr/>
            </a:lvl6pPr>
            <a:lvl7pPr lvl="6" algn="l">
              <a:lnSpc>
                <a:spcPct val="222222"/>
              </a:lnSpc>
              <a:spcBef>
                <a:spcPts val="0"/>
              </a:spcBef>
              <a:spcAft>
                <a:spcPts val="0"/>
              </a:spcAft>
              <a:buSzPts val="1400"/>
              <a:buNone/>
              <a:defRPr/>
            </a:lvl7pPr>
            <a:lvl8pPr lvl="7" algn="l">
              <a:lnSpc>
                <a:spcPct val="222222"/>
              </a:lnSpc>
              <a:spcBef>
                <a:spcPts val="0"/>
              </a:spcBef>
              <a:spcAft>
                <a:spcPts val="0"/>
              </a:spcAft>
              <a:buSzPts val="1400"/>
              <a:buNone/>
              <a:defRPr/>
            </a:lvl8pPr>
            <a:lvl9pPr lvl="8" algn="l">
              <a:lnSpc>
                <a:spcPct val="222222"/>
              </a:lnSpc>
              <a:spcBef>
                <a:spcPts val="0"/>
              </a:spcBef>
              <a:spcAft>
                <a:spcPts val="0"/>
              </a:spcAft>
              <a:buSzPts val="1400"/>
              <a:buNone/>
              <a:defRPr/>
            </a:lvl9pPr>
          </a:lstStyle>
          <a:p>
            <a:endParaRPr/>
          </a:p>
        </p:txBody>
      </p:sp>
      <p:sp>
        <p:nvSpPr>
          <p:cNvPr id="24" name="Google Shape;24;p35"/>
          <p:cNvSpPr txBox="1">
            <a:spLocks noGrp="1"/>
          </p:cNvSpPr>
          <p:nvPr>
            <p:ph type="body" idx="1"/>
          </p:nvPr>
        </p:nvSpPr>
        <p:spPr>
          <a:xfrm>
            <a:off x="421200" y="1835249"/>
            <a:ext cx="8521188" cy="4089600"/>
          </a:xfrm>
          <a:prstGeom prst="rect">
            <a:avLst/>
          </a:prstGeom>
          <a:noFill/>
          <a:ln>
            <a:noFill/>
          </a:ln>
        </p:spPr>
        <p:txBody>
          <a:bodyPr spcFirstLastPara="1" wrap="square" lIns="91425" tIns="45700" rIns="91425" bIns="45700" anchor="t" anchorCtr="0">
            <a:noAutofit/>
          </a:bodyPr>
          <a:lstStyle>
            <a:lvl1pPr marL="457200" lvl="0" indent="-388620" algn="l">
              <a:lnSpc>
                <a:spcPct val="138888"/>
              </a:lnSpc>
              <a:spcBef>
                <a:spcPts val="1200"/>
              </a:spcBef>
              <a:spcAft>
                <a:spcPts val="0"/>
              </a:spcAft>
              <a:buSzPts val="2520"/>
              <a:buChar char="▪"/>
              <a:defRPr/>
            </a:lvl1pPr>
            <a:lvl2pPr marL="914400" lvl="1" indent="-389255" algn="l">
              <a:lnSpc>
                <a:spcPct val="113636"/>
              </a:lnSpc>
              <a:spcBef>
                <a:spcPts val="1000"/>
              </a:spcBef>
              <a:spcAft>
                <a:spcPts val="0"/>
              </a:spcAft>
              <a:buClr>
                <a:schemeClr val="lt2"/>
              </a:buClr>
              <a:buSzPts val="2530"/>
              <a:buChar char="●"/>
              <a:defRPr/>
            </a:lvl2pPr>
            <a:lvl3pPr marL="1371600" lvl="2" indent="-360044" algn="l">
              <a:lnSpc>
                <a:spcPct val="138888"/>
              </a:lnSpc>
              <a:spcBef>
                <a:spcPts val="1000"/>
              </a:spcBef>
              <a:spcAft>
                <a:spcPts val="0"/>
              </a:spcAft>
              <a:buClr>
                <a:schemeClr val="lt2"/>
              </a:buClr>
              <a:buSzPts val="2070"/>
              <a:buChar char="●"/>
              <a:defRPr/>
            </a:lvl3pPr>
            <a:lvl4pPr marL="1828800" lvl="3" indent="-360044" algn="l">
              <a:lnSpc>
                <a:spcPct val="138888"/>
              </a:lnSpc>
              <a:spcBef>
                <a:spcPts val="360"/>
              </a:spcBef>
              <a:spcAft>
                <a:spcPts val="0"/>
              </a:spcAft>
              <a:buClr>
                <a:schemeClr val="lt2"/>
              </a:buClr>
              <a:buSzPts val="2070"/>
              <a:buChar char="●"/>
              <a:defRPr/>
            </a:lvl4pPr>
            <a:lvl5pPr marL="2286000" lvl="4" indent="-360045" algn="l">
              <a:lnSpc>
                <a:spcPct val="138888"/>
              </a:lnSpc>
              <a:spcBef>
                <a:spcPts val="360"/>
              </a:spcBef>
              <a:spcAft>
                <a:spcPts val="0"/>
              </a:spcAft>
              <a:buClr>
                <a:schemeClr val="lt2"/>
              </a:buClr>
              <a:buSzPts val="207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 name="Google Shape;25;p35"/>
          <p:cNvSpPr txBox="1">
            <a:spLocks noGrp="1"/>
          </p:cNvSpPr>
          <p:nvPr>
            <p:ph type="sldNum" idx="12"/>
          </p:nvPr>
        </p:nvSpPr>
        <p:spPr>
          <a:xfrm>
            <a:off x="8520432" y="6370465"/>
            <a:ext cx="468000" cy="164250"/>
          </a:xfrm>
          <a:prstGeom prst="rect">
            <a:avLst/>
          </a:prstGeom>
          <a:noFill/>
          <a:ln>
            <a:noFill/>
          </a:ln>
        </p:spPr>
        <p:txBody>
          <a:bodyPr spcFirstLastPara="1" wrap="square" lIns="91425" tIns="0" rIns="36000" bIns="0" anchor="t" anchorCtr="0">
            <a:noAutofit/>
          </a:bodyPr>
          <a:lstStyle>
            <a:lvl1pPr marL="0" lvl="0" indent="0" algn="r">
              <a:lnSpc>
                <a:spcPct val="133333"/>
              </a:lnSpc>
              <a:spcBef>
                <a:spcPts val="0"/>
              </a:spcBef>
              <a:spcAft>
                <a:spcPts val="0"/>
              </a:spcAft>
              <a:buNone/>
              <a:defRPr/>
            </a:lvl1pPr>
            <a:lvl2pPr marL="0" lvl="1" indent="0" algn="r">
              <a:lnSpc>
                <a:spcPct val="133333"/>
              </a:lnSpc>
              <a:spcBef>
                <a:spcPts val="0"/>
              </a:spcBef>
              <a:spcAft>
                <a:spcPts val="0"/>
              </a:spcAft>
              <a:buNone/>
              <a:defRPr/>
            </a:lvl2pPr>
            <a:lvl3pPr marL="0" lvl="2" indent="0" algn="r">
              <a:lnSpc>
                <a:spcPct val="133333"/>
              </a:lnSpc>
              <a:spcBef>
                <a:spcPts val="0"/>
              </a:spcBef>
              <a:spcAft>
                <a:spcPts val="0"/>
              </a:spcAft>
              <a:buNone/>
              <a:defRPr/>
            </a:lvl3pPr>
            <a:lvl4pPr marL="0" lvl="3" indent="0" algn="r">
              <a:lnSpc>
                <a:spcPct val="133333"/>
              </a:lnSpc>
              <a:spcBef>
                <a:spcPts val="0"/>
              </a:spcBef>
              <a:spcAft>
                <a:spcPts val="0"/>
              </a:spcAft>
              <a:buNone/>
              <a:defRPr/>
            </a:lvl4pPr>
            <a:lvl5pPr marL="0" lvl="4" indent="0" algn="r">
              <a:lnSpc>
                <a:spcPct val="133333"/>
              </a:lnSpc>
              <a:spcBef>
                <a:spcPts val="0"/>
              </a:spcBef>
              <a:spcAft>
                <a:spcPts val="0"/>
              </a:spcAft>
              <a:buNone/>
              <a:defRPr/>
            </a:lvl5pPr>
            <a:lvl6pPr marL="0" lvl="5" indent="0" algn="r">
              <a:lnSpc>
                <a:spcPct val="133333"/>
              </a:lnSpc>
              <a:spcBef>
                <a:spcPts val="0"/>
              </a:spcBef>
              <a:spcAft>
                <a:spcPts val="0"/>
              </a:spcAft>
              <a:buNone/>
              <a:defRPr/>
            </a:lvl6pPr>
            <a:lvl7pPr marL="0" lvl="6" indent="0" algn="r">
              <a:lnSpc>
                <a:spcPct val="133333"/>
              </a:lnSpc>
              <a:spcBef>
                <a:spcPts val="0"/>
              </a:spcBef>
              <a:spcAft>
                <a:spcPts val="0"/>
              </a:spcAft>
              <a:buNone/>
              <a:defRPr/>
            </a:lvl7pPr>
            <a:lvl8pPr marL="0" lvl="7" indent="0" algn="r">
              <a:lnSpc>
                <a:spcPct val="133333"/>
              </a:lnSpc>
              <a:spcBef>
                <a:spcPts val="0"/>
              </a:spcBef>
              <a:spcAft>
                <a:spcPts val="0"/>
              </a:spcAft>
              <a:buNone/>
              <a:defRPr/>
            </a:lvl8pPr>
            <a:lvl9pPr marL="0" lvl="8" indent="0" algn="r">
              <a:lnSpc>
                <a:spcPct val="133333"/>
              </a:lnSpc>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73797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tekst 6"/>
          <p:cNvSpPr>
            <a:spLocks noGrp="1"/>
          </p:cNvSpPr>
          <p:nvPr>
            <p:ph type="body" sz="quarter" idx="10" hasCustomPrompt="1"/>
          </p:nvPr>
        </p:nvSpPr>
        <p:spPr>
          <a:xfrm>
            <a:off x="421200" y="1835249"/>
            <a:ext cx="4140000" cy="4089600"/>
          </a:xfrm>
        </p:spPr>
        <p:txBody>
          <a:bodyPr/>
          <a:lstStyle>
            <a:lvl2pPr>
              <a:buClr>
                <a:schemeClr val="bg2"/>
              </a:buClr>
              <a:defRPr/>
            </a:lvl2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p:txBody>
      </p:sp>
      <p:sp>
        <p:nvSpPr>
          <p:cNvPr id="4" name="Tijdelijke aanduiding voor tekst 6"/>
          <p:cNvSpPr>
            <a:spLocks noGrp="1"/>
          </p:cNvSpPr>
          <p:nvPr>
            <p:ph type="body" sz="quarter" idx="11" hasCustomPrompt="1"/>
          </p:nvPr>
        </p:nvSpPr>
        <p:spPr>
          <a:xfrm>
            <a:off x="4793357" y="1835249"/>
            <a:ext cx="4140000" cy="4089600"/>
          </a:xfrm>
        </p:spPr>
        <p:txBody>
          <a:bodyPr/>
          <a:lstStyle>
            <a:lvl2pPr>
              <a:buClr>
                <a:schemeClr val="bg2"/>
              </a:buClr>
              <a:defRPr/>
            </a:lvl2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p:txBody>
      </p:sp>
      <p:sp>
        <p:nvSpPr>
          <p:cNvPr id="5" name="Tijdelijke aanduiding voor dianummer 4"/>
          <p:cNvSpPr>
            <a:spLocks noGrp="1"/>
          </p:cNvSpPr>
          <p:nvPr>
            <p:ph type="sldNum" sz="quarter" idx="12"/>
          </p:nvPr>
        </p:nvSpPr>
        <p:spPr/>
        <p:txBody>
          <a:bodyPr/>
          <a:lstStyle/>
          <a:p>
            <a:pPr algn="r">
              <a:lnSpc>
                <a:spcPts val="1200"/>
              </a:lnSpc>
            </a:pPr>
            <a:fld id="{F25965E0-7062-474C-8671-DB3A3CE669B0}" type="slidenum">
              <a:rPr lang="en-GB" smtClean="0"/>
              <a:pPr algn="r">
                <a:lnSpc>
                  <a:spcPts val="1200"/>
                </a:lnSpc>
              </a:pPr>
              <a:t>‹#›</a:t>
            </a:fld>
            <a:endParaRPr lang="en-GB" dirty="0"/>
          </a:p>
        </p:txBody>
      </p:sp>
    </p:spTree>
    <p:extLst>
      <p:ext uri="{BB962C8B-B14F-4D97-AF65-F5344CB8AC3E}">
        <p14:creationId xmlns:p14="http://schemas.microsoft.com/office/powerpoint/2010/main" val="1270493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box with ima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tekst 6"/>
          <p:cNvSpPr>
            <a:spLocks noGrp="1"/>
          </p:cNvSpPr>
          <p:nvPr>
            <p:ph type="body" sz="quarter" idx="10" hasCustomPrompt="1"/>
          </p:nvPr>
        </p:nvSpPr>
        <p:spPr>
          <a:xfrm>
            <a:off x="421200" y="1835249"/>
            <a:ext cx="4140000" cy="4089600"/>
          </a:xfrm>
        </p:spPr>
        <p:txBody>
          <a:bodyPr/>
          <a:lstStyle>
            <a:lvl2pPr>
              <a:buClr>
                <a:schemeClr val="bg2"/>
              </a:buClr>
              <a:defRPr/>
            </a:lvl2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p:txBody>
      </p:sp>
      <p:sp>
        <p:nvSpPr>
          <p:cNvPr id="5" name="Tijdelijke aanduiding voor afbeelding 24"/>
          <p:cNvSpPr>
            <a:spLocks noGrp="1" noChangeAspect="1"/>
          </p:cNvSpPr>
          <p:nvPr>
            <p:ph type="pic" sz="quarter" idx="17" hasCustomPrompt="1"/>
          </p:nvPr>
        </p:nvSpPr>
        <p:spPr>
          <a:xfrm>
            <a:off x="4826161" y="1929600"/>
            <a:ext cx="4104000" cy="4033050"/>
          </a:xfrm>
          <a:prstGeom prst="rect">
            <a:avLst/>
          </a:prstGeom>
          <a:solidFill>
            <a:schemeClr val="accent3"/>
          </a:solidFill>
        </p:spPr>
        <p:txBody>
          <a:bodyPr anchor="ctr"/>
          <a:lstStyle>
            <a:lvl1pPr marL="0" indent="0" algn="ctr">
              <a:buNone/>
              <a:defRPr sz="800"/>
            </a:lvl1pPr>
          </a:lstStyle>
          <a:p>
            <a:pPr lvl="0"/>
            <a:r>
              <a:rPr lang="en-GB" noProof="0"/>
              <a:t>Klik op het pictogram als u een afbeelding wilt toevoegen</a:t>
            </a:r>
            <a:endParaRPr lang="en-GB" noProof="0" dirty="0"/>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a:t>
            </a:fld>
            <a:endParaRPr lang="en-GB" dirty="0"/>
          </a:p>
        </p:txBody>
      </p:sp>
    </p:spTree>
    <p:extLst>
      <p:ext uri="{BB962C8B-B14F-4D97-AF65-F5344CB8AC3E}">
        <p14:creationId xmlns:p14="http://schemas.microsoft.com/office/powerpoint/2010/main" val="3295017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box with graph">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642" y="230188"/>
            <a:ext cx="8442796" cy="791650"/>
          </a:xfrm>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tekst 6"/>
          <p:cNvSpPr>
            <a:spLocks noGrp="1"/>
          </p:cNvSpPr>
          <p:nvPr>
            <p:ph type="body" sz="quarter" idx="10" hasCustomPrompt="1"/>
          </p:nvPr>
        </p:nvSpPr>
        <p:spPr>
          <a:xfrm>
            <a:off x="421200" y="1835249"/>
            <a:ext cx="4140000" cy="4089600"/>
          </a:xfrm>
        </p:spPr>
        <p:txBody>
          <a:bodyPr/>
          <a:lstStyle>
            <a:lvl2pPr>
              <a:buClr>
                <a:schemeClr val="bg2"/>
              </a:buClr>
              <a:defRPr/>
            </a:lvl2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p:txBody>
      </p:sp>
      <p:sp>
        <p:nvSpPr>
          <p:cNvPr id="6" name="Tijdelijke aanduiding voor grafiek 5"/>
          <p:cNvSpPr>
            <a:spLocks noGrp="1"/>
          </p:cNvSpPr>
          <p:nvPr>
            <p:ph type="chart" sz="quarter" idx="17"/>
          </p:nvPr>
        </p:nvSpPr>
        <p:spPr>
          <a:xfrm>
            <a:off x="4791075" y="1752600"/>
            <a:ext cx="4140000" cy="4314825"/>
          </a:xfrm>
          <a:noFill/>
        </p:spPr>
        <p:txBody>
          <a:bodyPr/>
          <a:lstStyle>
            <a:lvl1pPr>
              <a:defRPr>
                <a:solidFill>
                  <a:schemeClr val="bg2"/>
                </a:solidFill>
              </a:defRPr>
            </a:lvl1pPr>
          </a:lstStyle>
          <a:p>
            <a:endParaRPr lang="nl-NL" dirty="0"/>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a:t>
            </a:fld>
            <a:endParaRPr lang="en-GB" dirty="0"/>
          </a:p>
        </p:txBody>
      </p:sp>
    </p:spTree>
    <p:extLst>
      <p:ext uri="{BB962C8B-B14F-4D97-AF65-F5344CB8AC3E}">
        <p14:creationId xmlns:p14="http://schemas.microsoft.com/office/powerpoint/2010/main" val="895406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box with tabl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tekst 6"/>
          <p:cNvSpPr>
            <a:spLocks noGrp="1"/>
          </p:cNvSpPr>
          <p:nvPr>
            <p:ph type="body" sz="quarter" idx="10" hasCustomPrompt="1"/>
          </p:nvPr>
        </p:nvSpPr>
        <p:spPr>
          <a:xfrm>
            <a:off x="421200" y="1835249"/>
            <a:ext cx="4140000" cy="4089600"/>
          </a:xfrm>
        </p:spPr>
        <p:txBody>
          <a:bodyPr/>
          <a:lstStyle>
            <a:lvl2pPr>
              <a:buClr>
                <a:schemeClr val="bg2"/>
              </a:buClr>
              <a:defRPr/>
            </a:lvl2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p:txBody>
      </p:sp>
      <p:sp>
        <p:nvSpPr>
          <p:cNvPr id="5" name="Tijdelijke aanduiding voor tabel 4"/>
          <p:cNvSpPr>
            <a:spLocks noGrp="1"/>
          </p:cNvSpPr>
          <p:nvPr>
            <p:ph type="tbl" sz="quarter" idx="11"/>
          </p:nvPr>
        </p:nvSpPr>
        <p:spPr>
          <a:xfrm>
            <a:off x="4791075" y="1933575"/>
            <a:ext cx="4140000" cy="4028400"/>
          </a:xfrm>
        </p:spPr>
        <p:txBody>
          <a:bodyPr/>
          <a:lstStyle>
            <a:lvl1pPr>
              <a:defRPr>
                <a:solidFill>
                  <a:schemeClr val="bg2"/>
                </a:solidFill>
              </a:defRPr>
            </a:lvl1pPr>
          </a:lstStyle>
          <a:p>
            <a:endParaRPr lang="nl-NL" dirty="0"/>
          </a:p>
        </p:txBody>
      </p:sp>
      <p:sp>
        <p:nvSpPr>
          <p:cNvPr id="4" name="Tijdelijke aanduiding voor dianummer 3"/>
          <p:cNvSpPr>
            <a:spLocks noGrp="1"/>
          </p:cNvSpPr>
          <p:nvPr>
            <p:ph type="sldNum" sz="quarter" idx="12"/>
          </p:nvPr>
        </p:nvSpPr>
        <p:spPr/>
        <p:txBody>
          <a:bodyPr/>
          <a:lstStyle/>
          <a:p>
            <a:pPr algn="r">
              <a:lnSpc>
                <a:spcPts val="1200"/>
              </a:lnSpc>
            </a:pPr>
            <a:fld id="{F25965E0-7062-474C-8671-DB3A3CE669B0}" type="slidenum">
              <a:rPr lang="en-GB" smtClean="0"/>
              <a:pPr algn="r">
                <a:lnSpc>
                  <a:spcPts val="1200"/>
                </a:lnSpc>
              </a:pPr>
              <a:t>‹#›</a:t>
            </a:fld>
            <a:endParaRPr lang="en-GB" dirty="0"/>
          </a:p>
        </p:txBody>
      </p:sp>
    </p:spTree>
    <p:extLst>
      <p:ext uri="{BB962C8B-B14F-4D97-AF65-F5344CB8AC3E}">
        <p14:creationId xmlns:p14="http://schemas.microsoft.com/office/powerpoint/2010/main" val="1628394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rganogram">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8" name="Tijdelijke aanduiding voor SmartArt 7"/>
          <p:cNvSpPr>
            <a:spLocks noGrp="1"/>
          </p:cNvSpPr>
          <p:nvPr>
            <p:ph type="dgm" sz="quarter" idx="10"/>
          </p:nvPr>
        </p:nvSpPr>
        <p:spPr>
          <a:xfrm>
            <a:off x="538163" y="1828800"/>
            <a:ext cx="8404225" cy="4133850"/>
          </a:xfrm>
        </p:spPr>
        <p:txBody>
          <a:bodyPr/>
          <a:lstStyle/>
          <a:p>
            <a:endParaRPr lang="nl-NL" dirty="0"/>
          </a:p>
        </p:txBody>
      </p:sp>
      <p:sp>
        <p:nvSpPr>
          <p:cNvPr id="3" name="Tijdelijke aanduiding voor dianummer 2"/>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a:t>
            </a:fld>
            <a:endParaRPr lang="en-GB" dirty="0"/>
          </a:p>
        </p:txBody>
      </p:sp>
    </p:spTree>
    <p:extLst>
      <p:ext uri="{BB962C8B-B14F-4D97-AF65-F5344CB8AC3E}">
        <p14:creationId xmlns:p14="http://schemas.microsoft.com/office/powerpoint/2010/main" val="460759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dianummer 2"/>
          <p:cNvSpPr>
            <a:spLocks noGrp="1"/>
          </p:cNvSpPr>
          <p:nvPr>
            <p:ph type="sldNum" sz="quarter" idx="10"/>
          </p:nvPr>
        </p:nvSpPr>
        <p:spPr/>
        <p:txBody>
          <a:bodyPr/>
          <a:lstStyle/>
          <a:p>
            <a:pPr algn="r">
              <a:lnSpc>
                <a:spcPts val="1200"/>
              </a:lnSpc>
            </a:pPr>
            <a:fld id="{F25965E0-7062-474C-8671-DB3A3CE669B0}" type="slidenum">
              <a:rPr lang="en-GB" smtClean="0"/>
              <a:pPr algn="r">
                <a:lnSpc>
                  <a:spcPts val="1200"/>
                </a:lnSpc>
              </a:pPr>
              <a:t>‹#›</a:t>
            </a:fld>
            <a:endParaRPr lang="en-GB" dirty="0"/>
          </a:p>
        </p:txBody>
      </p:sp>
    </p:spTree>
    <p:extLst>
      <p:ext uri="{BB962C8B-B14F-4D97-AF65-F5344CB8AC3E}">
        <p14:creationId xmlns:p14="http://schemas.microsoft.com/office/powerpoint/2010/main" val="32035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with multiple logo's">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hasCustomPrompt="1"/>
          </p:nvPr>
        </p:nvSpPr>
        <p:spPr>
          <a:xfrm>
            <a:off x="3044113" y="6126565"/>
            <a:ext cx="1248107"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GB" noProof="0"/>
              <a:t>Klik op het pictogram als u een logo wilt toevoegen</a:t>
            </a:r>
            <a:endParaRPr lang="en-GB" noProof="0" dirty="0"/>
          </a:p>
        </p:txBody>
      </p:sp>
      <p:sp>
        <p:nvSpPr>
          <p:cNvPr id="7" name="Tijdelijke aanduiding voor afbeelding 24"/>
          <p:cNvSpPr>
            <a:spLocks noGrp="1" noChangeAspect="1"/>
          </p:cNvSpPr>
          <p:nvPr>
            <p:ph type="pic" sz="quarter" idx="13" hasCustomPrompt="1"/>
          </p:nvPr>
        </p:nvSpPr>
        <p:spPr bwMode="auto">
          <a:xfrm>
            <a:off x="476508" y="3307559"/>
            <a:ext cx="2647950" cy="264795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en-GB" sz="800" b="0" i="0" u="none" strike="noStrike" kern="0" cap="none" spc="0" normalizeH="0" baseline="0" noProof="0" dirty="0">
              <a:ln>
                <a:noFill/>
              </a:ln>
              <a:solidFill>
                <a:sysClr val="windowText" lastClr="000000"/>
              </a:solidFill>
              <a:effectLst/>
              <a:uLnTx/>
              <a:uFillTx/>
            </a:endParaRPr>
          </a:p>
        </p:txBody>
      </p:sp>
      <p:sp>
        <p:nvSpPr>
          <p:cNvPr id="8" name="Tijdelijke aanduiding voor afbeelding 24"/>
          <p:cNvSpPr>
            <a:spLocks noGrp="1" noChangeAspect="1"/>
          </p:cNvSpPr>
          <p:nvPr>
            <p:ph type="pic" sz="quarter" idx="20" hasCustomPrompt="1"/>
          </p:nvPr>
        </p:nvSpPr>
        <p:spPr bwMode="auto">
          <a:xfrm>
            <a:off x="6308818" y="3307559"/>
            <a:ext cx="2647950" cy="2647950"/>
          </a:xfrm>
          <a:prstGeom prst="ellipse">
            <a:avLst/>
          </a:prstGeom>
          <a:solidFill>
            <a:srgbClr val="D5D2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en-GB" sz="800" b="0" i="0" u="none" strike="noStrike" kern="0" cap="none" spc="0" normalizeH="0" baseline="0" noProof="0" dirty="0">
              <a:ln>
                <a:noFill/>
              </a:ln>
              <a:solidFill>
                <a:sysClr val="windowText" lastClr="000000"/>
              </a:solidFill>
              <a:effectLst/>
              <a:uLnTx/>
              <a:uFillTx/>
            </a:endParaRPr>
          </a:p>
        </p:txBody>
      </p:sp>
      <p:sp>
        <p:nvSpPr>
          <p:cNvPr id="9" name="Tijdelijke aanduiding voor afbeelding 24"/>
          <p:cNvSpPr>
            <a:spLocks noGrp="1" noChangeAspect="1"/>
          </p:cNvSpPr>
          <p:nvPr>
            <p:ph type="pic" sz="quarter" idx="21" hasCustomPrompt="1"/>
          </p:nvPr>
        </p:nvSpPr>
        <p:spPr bwMode="auto">
          <a:xfrm>
            <a:off x="4714655" y="3307559"/>
            <a:ext cx="2647950" cy="264795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en-GB" sz="800" b="0" i="0" u="none" strike="noStrike" kern="0" cap="none" spc="0" normalizeH="0" baseline="0" noProof="0" dirty="0">
              <a:ln>
                <a:noFill/>
              </a:ln>
              <a:solidFill>
                <a:sysClr val="windowText" lastClr="000000"/>
              </a:solidFill>
              <a:effectLst/>
              <a:uLnTx/>
              <a:uFillTx/>
            </a:endParaRPr>
          </a:p>
        </p:txBody>
      </p:sp>
      <p:sp>
        <p:nvSpPr>
          <p:cNvPr id="10" name="Tijdelijke aanduiding voor afbeelding 24"/>
          <p:cNvSpPr>
            <a:spLocks noGrp="1" noChangeAspect="1"/>
          </p:cNvSpPr>
          <p:nvPr>
            <p:ph type="pic" sz="quarter" idx="15" hasCustomPrompt="1"/>
          </p:nvPr>
        </p:nvSpPr>
        <p:spPr bwMode="auto">
          <a:xfrm>
            <a:off x="3120492" y="3307559"/>
            <a:ext cx="2647950" cy="2647950"/>
          </a:xfrm>
          <a:prstGeom prst="ellipse">
            <a:avLst/>
          </a:prstGeom>
          <a:solidFill>
            <a:srgbClr val="D5D2CA"/>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en-GB" sz="800" b="0" i="0" u="none" strike="noStrike" kern="0" cap="none" spc="0" normalizeH="0" baseline="0" noProof="0" dirty="0">
              <a:ln>
                <a:noFill/>
              </a:ln>
              <a:solidFill>
                <a:sysClr val="windowText" lastClr="000000"/>
              </a:solidFill>
              <a:effectLst/>
              <a:uLnTx/>
              <a:uFillTx/>
            </a:endParaRPr>
          </a:p>
        </p:txBody>
      </p:sp>
      <p:sp>
        <p:nvSpPr>
          <p:cNvPr id="11" name="Titel 10"/>
          <p:cNvSpPr>
            <a:spLocks noGrp="1"/>
          </p:cNvSpPr>
          <p:nvPr>
            <p:ph type="title" hasCustomPrompt="1"/>
          </p:nvPr>
        </p:nvSpPr>
        <p:spPr>
          <a:xfrm>
            <a:off x="491642" y="230187"/>
            <a:ext cx="8442796" cy="791650"/>
          </a:xfrm>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14" name="Tijdelijke aanduiding voor tekst 4"/>
          <p:cNvSpPr>
            <a:spLocks noGrp="1"/>
          </p:cNvSpPr>
          <p:nvPr>
            <p:ph type="body" sz="quarter" idx="22" hasCustomPrompt="1"/>
          </p:nvPr>
        </p:nvSpPr>
        <p:spPr bwMode="auto">
          <a:xfrm>
            <a:off x="485775" y="1616400"/>
            <a:ext cx="8447088" cy="371475"/>
          </a:xfrm>
          <a:prstGeom prst="rect">
            <a:avLst/>
          </a:prstGeom>
          <a:noFill/>
          <a:ln>
            <a:noFill/>
          </a:ln>
        </p:spPr>
        <p:txBody>
          <a:bodyPr lIns="36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srgbClr val="FFFFFF"/>
                </a:solidFill>
                <a:effectLst/>
                <a:uLnTx/>
                <a:uFillTx/>
              </a:rPr>
              <a:t>Ondertitel</a:t>
            </a:r>
            <a:endParaRPr kumimoji="0" lang="en-GB" sz="1800" b="0" i="0" u="none" strike="noStrike" kern="0" cap="none" spc="0" normalizeH="0" baseline="0" noProof="0" dirty="0">
              <a:ln>
                <a:noFill/>
              </a:ln>
              <a:solidFill>
                <a:srgbClr val="FFFFFF"/>
              </a:solidFill>
              <a:effectLst/>
              <a:uLnTx/>
              <a:uFillTx/>
            </a:endParaRPr>
          </a:p>
        </p:txBody>
      </p:sp>
      <p:sp>
        <p:nvSpPr>
          <p:cNvPr id="15" name="Tijdelijke aanduiding voor tekst 4"/>
          <p:cNvSpPr>
            <a:spLocks noGrp="1"/>
          </p:cNvSpPr>
          <p:nvPr>
            <p:ph type="body" sz="quarter" idx="23" hasCustomPrompt="1"/>
          </p:nvPr>
        </p:nvSpPr>
        <p:spPr bwMode="auto">
          <a:xfrm>
            <a:off x="476251" y="2262386"/>
            <a:ext cx="8447087" cy="371475"/>
          </a:xfrm>
          <a:prstGeom prst="rect">
            <a:avLst/>
          </a:prstGeom>
          <a:noFill/>
          <a:ln>
            <a:noFill/>
          </a:ln>
        </p:spPr>
        <p:txBody>
          <a:bodyPr lIns="36000" rIns="90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rPr>
              <a:t>Datum, </a:t>
            </a:r>
            <a:r>
              <a:rPr kumimoji="0" lang="en-GB" sz="1800" b="0" i="0" u="none" strike="noStrike" kern="0" cap="none" spc="0" normalizeH="0" baseline="0" noProof="0" dirty="0" err="1">
                <a:ln>
                  <a:noFill/>
                </a:ln>
                <a:solidFill>
                  <a:srgbClr val="FFFFFF"/>
                </a:solidFill>
                <a:effectLst/>
                <a:uLnTx/>
                <a:uFillTx/>
              </a:rPr>
              <a:t>Auteursnaam</a:t>
            </a:r>
            <a:endParaRPr kumimoji="0" lang="en-GB" sz="1800" b="0" i="0" u="none" strike="noStrike" kern="0" cap="none" spc="0" normalizeH="0" baseline="0" noProof="0" dirty="0">
              <a:ln>
                <a:noFill/>
              </a:ln>
              <a:solidFill>
                <a:srgbClr val="FFFFFF"/>
              </a:solidFill>
              <a:effectLst/>
              <a:uLnTx/>
              <a:uFillTx/>
            </a:endParaRPr>
          </a:p>
        </p:txBody>
      </p:sp>
      <p:sp>
        <p:nvSpPr>
          <p:cNvPr id="16" name="Tijdelijke aanduiding voor afbeelding 24"/>
          <p:cNvSpPr>
            <a:spLocks noGrp="1" noChangeAspect="1"/>
          </p:cNvSpPr>
          <p:nvPr>
            <p:ph type="pic" sz="quarter" idx="24" hasCustomPrompt="1"/>
          </p:nvPr>
        </p:nvSpPr>
        <p:spPr>
          <a:xfrm>
            <a:off x="4591113" y="6126565"/>
            <a:ext cx="1248107"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GB" noProof="0"/>
              <a:t>Klik op het pictogram als u een logo wilt toevoegen</a:t>
            </a:r>
            <a:endParaRPr lang="en-GB" noProof="0" dirty="0"/>
          </a:p>
        </p:txBody>
      </p:sp>
      <p:sp>
        <p:nvSpPr>
          <p:cNvPr id="17" name="Tijdelijke aanduiding voor afbeelding 24"/>
          <p:cNvSpPr>
            <a:spLocks noGrp="1" noChangeAspect="1"/>
          </p:cNvSpPr>
          <p:nvPr>
            <p:ph type="pic" sz="quarter" idx="25" hasCustomPrompt="1"/>
          </p:nvPr>
        </p:nvSpPr>
        <p:spPr>
          <a:xfrm>
            <a:off x="6138113" y="6126565"/>
            <a:ext cx="1248107"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GB" noProof="0"/>
              <a:t>Klik op het pictogram als u een logo wilt toevoegen</a:t>
            </a:r>
            <a:endParaRPr lang="en-GB" noProof="0" dirty="0"/>
          </a:p>
        </p:txBody>
      </p:sp>
      <p:sp>
        <p:nvSpPr>
          <p:cNvPr id="18" name="Tijdelijke aanduiding voor afbeelding 24"/>
          <p:cNvSpPr>
            <a:spLocks noGrp="1" noChangeAspect="1"/>
          </p:cNvSpPr>
          <p:nvPr>
            <p:ph type="pic" sz="quarter" idx="26" hasCustomPrompt="1"/>
          </p:nvPr>
        </p:nvSpPr>
        <p:spPr>
          <a:xfrm>
            <a:off x="7685112" y="6126565"/>
            <a:ext cx="1248107"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GB" noProof="0"/>
              <a:t>Klik op het pictogram als u een logo wilt toevoegen</a:t>
            </a:r>
            <a:endParaRPr lang="en-GB" noProof="0" dirty="0"/>
          </a:p>
        </p:txBody>
      </p:sp>
    </p:spTree>
    <p:extLst>
      <p:ext uri="{BB962C8B-B14F-4D97-AF65-F5344CB8AC3E}">
        <p14:creationId xmlns:p14="http://schemas.microsoft.com/office/powerpoint/2010/main" val="3864516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a:blip r:embed="rId23"/>
          <a:stretch>
            <a:fillRect/>
          </a:stretch>
        </a:blip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491642" y="230188"/>
            <a:ext cx="8442796" cy="791650"/>
          </a:xfrm>
          <a:prstGeom prst="rect">
            <a:avLst/>
          </a:prstGeom>
          <a:noFill/>
          <a:ln w="0">
            <a:gradFill>
              <a:gsLst>
                <a:gs pos="0">
                  <a:schemeClr val="tx1"/>
                </a:gs>
                <a:gs pos="1000">
                  <a:schemeClr val="tx1">
                    <a:alpha val="0"/>
                  </a:schemeClr>
                </a:gs>
                <a:gs pos="99000">
                  <a:srgbClr val="005172">
                    <a:alpha val="0"/>
                  </a:srgbClr>
                </a:gs>
                <a:gs pos="100000">
                  <a:schemeClr val="tx1"/>
                </a:gs>
              </a:gsLst>
              <a:lin ang="5400000" scaled="0"/>
            </a:gradFill>
          </a:ln>
        </p:spPr>
        <p:txBody>
          <a:bodyPr vert="horz" wrap="square" lIns="18000" tIns="0" rIns="91440" bIns="324000" numCol="1" anchor="t" anchorCtr="0" compatLnSpc="1">
            <a:prstTxWarp prst="textNoShape">
              <a:avLst/>
            </a:prstTxWarp>
            <a:spAutoFit/>
          </a:bodyPr>
          <a:lstStyle/>
          <a:p>
            <a:pPr lvl="0"/>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1028" name="Tijdelijke aanduiding voor tekst 23"/>
          <p:cNvSpPr>
            <a:spLocks noGrp="1"/>
          </p:cNvSpPr>
          <p:nvPr>
            <p:ph type="body" idx="1"/>
          </p:nvPr>
        </p:nvSpPr>
        <p:spPr bwMode="auto">
          <a:xfrm>
            <a:off x="421200" y="1843200"/>
            <a:ext cx="8521188" cy="40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a:p>
            <a:pPr lvl="4"/>
            <a:endParaRPr lang="en-GB" dirty="0"/>
          </a:p>
        </p:txBody>
      </p:sp>
      <p:sp>
        <p:nvSpPr>
          <p:cNvPr id="4" name="Tijdelijke aanduiding voor dianummer 1"/>
          <p:cNvSpPr>
            <a:spLocks noGrp="1"/>
          </p:cNvSpPr>
          <p:nvPr>
            <p:ph type="sldNum" sz="quarter" idx="4"/>
          </p:nvPr>
        </p:nvSpPr>
        <p:spPr>
          <a:xfrm>
            <a:off x="8520432" y="6370465"/>
            <a:ext cx="468000" cy="164250"/>
          </a:xfrm>
          <a:prstGeom prst="rect">
            <a:avLst/>
          </a:prstGeom>
          <a:noFill/>
        </p:spPr>
        <p:txBody>
          <a:bodyPr wrap="square" tIns="0" rIns="36000" bIns="0" rtlCol="0">
            <a:noAutofit/>
          </a:bodyPr>
          <a:lstStyle>
            <a:lvl1pPr>
              <a:defRPr lang="nl-NL" sz="900" smtClean="0">
                <a:latin typeface="Verdana" pitchFamily="34" charset="0"/>
              </a:defRPr>
            </a:lvl1pPr>
          </a:lstStyle>
          <a:p>
            <a:pPr algn="r">
              <a:lnSpc>
                <a:spcPts val="1200"/>
              </a:lnSpc>
            </a:pPr>
            <a:fld id="{F25965E0-7062-474C-8671-DB3A3CE669B0}" type="slidenum">
              <a:rPr lang="en-GB" smtClean="0"/>
              <a:pPr algn="r">
                <a:lnSpc>
                  <a:spcPts val="1200"/>
                </a:lnSpc>
              </a:pPr>
              <a:t>‹#›</a:t>
            </a:fld>
            <a:endParaRPr lang="en-GB" dirty="0"/>
          </a:p>
        </p:txBody>
      </p:sp>
      <p:pic>
        <p:nvPicPr>
          <p:cNvPr id="3" name="Picture 2">
            <a:extLst>
              <a:ext uri="{FF2B5EF4-FFF2-40B4-BE49-F238E27FC236}">
                <a16:creationId xmlns:a16="http://schemas.microsoft.com/office/drawing/2014/main" id="{5021D375-8D25-4E65-925C-8AB6104220C4}"/>
              </a:ext>
            </a:extLst>
          </p:cNvPr>
          <p:cNvPicPr>
            <a:picLocks/>
          </p:cNvPicPr>
          <p:nvPr userDrawn="1"/>
        </p:nvPicPr>
        <p:blipFill>
          <a:blip r:embed="rId24">
            <a:extLst>
              <a:ext uri="{28A0092B-C50C-407E-A947-70E740481C1C}">
                <a14:useLocalDpi xmlns:a14="http://schemas.microsoft.com/office/drawing/2010/main" val="0"/>
              </a:ext>
            </a:extLst>
          </a:blip>
          <a:stretch>
            <a:fillRect/>
          </a:stretch>
        </p:blipFill>
        <p:spPr bwMode="hidden">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52" r:id="rId1"/>
    <p:sldLayoutId id="2147483667" r:id="rId2"/>
    <p:sldLayoutId id="2147483669" r:id="rId3"/>
    <p:sldLayoutId id="2147483670" r:id="rId4"/>
    <p:sldLayoutId id="2147483671" r:id="rId5"/>
    <p:sldLayoutId id="2147483672" r:id="rId6"/>
    <p:sldLayoutId id="2147483673" r:id="rId7"/>
    <p:sldLayoutId id="2147483668" r:id="rId8"/>
    <p:sldLayoutId id="2147483664" r:id="rId9"/>
    <p:sldLayoutId id="2147483653" r:id="rId10"/>
    <p:sldLayoutId id="2147483655" r:id="rId11"/>
    <p:sldLayoutId id="2147483656" r:id="rId12"/>
    <p:sldLayoutId id="2147483657" r:id="rId13"/>
    <p:sldLayoutId id="2147483659" r:id="rId14"/>
    <p:sldLayoutId id="2147483660" r:id="rId15"/>
    <p:sldLayoutId id="2147483661" r:id="rId16"/>
    <p:sldLayoutId id="2147483663" r:id="rId17"/>
    <p:sldLayoutId id="2147483665" r:id="rId18"/>
    <p:sldLayoutId id="2147483654" r:id="rId19"/>
    <p:sldLayoutId id="2147483666" r:id="rId20"/>
    <p:sldLayoutId id="2147483674" r:id="rId21"/>
  </p:sldLayoutIdLst>
  <p:hf hdr="0" ftr="0" dt="0"/>
  <p:txStyles>
    <p:titleStyle>
      <a:lvl1pPr algn="l" rtl="0" fontAlgn="base">
        <a:lnSpc>
          <a:spcPts val="4000"/>
        </a:lnSpc>
        <a:spcBef>
          <a:spcPct val="0"/>
        </a:spcBef>
        <a:spcAft>
          <a:spcPct val="0"/>
        </a:spcAft>
        <a:defRPr sz="3000" kern="1200">
          <a:solidFill>
            <a:schemeClr val="bg2"/>
          </a:solidFill>
          <a:latin typeface="Verdana" pitchFamily="34" charset="0"/>
          <a:ea typeface="+mj-ea"/>
          <a:cs typeface="+mj-cs"/>
        </a:defRPr>
      </a:lvl1pPr>
      <a:lvl2pPr algn="l" rtl="0" fontAlgn="base">
        <a:lnSpc>
          <a:spcPts val="4000"/>
        </a:lnSpc>
        <a:spcBef>
          <a:spcPct val="0"/>
        </a:spcBef>
        <a:spcAft>
          <a:spcPct val="0"/>
        </a:spcAft>
        <a:defRPr sz="3200">
          <a:solidFill>
            <a:schemeClr val="bg1"/>
          </a:solidFill>
          <a:latin typeface="Verdana" pitchFamily="34" charset="0"/>
        </a:defRPr>
      </a:lvl2pPr>
      <a:lvl3pPr algn="l" rtl="0" fontAlgn="base">
        <a:lnSpc>
          <a:spcPts val="4000"/>
        </a:lnSpc>
        <a:spcBef>
          <a:spcPct val="0"/>
        </a:spcBef>
        <a:spcAft>
          <a:spcPct val="0"/>
        </a:spcAft>
        <a:defRPr sz="3200">
          <a:solidFill>
            <a:schemeClr val="bg1"/>
          </a:solidFill>
          <a:latin typeface="Verdana" pitchFamily="34" charset="0"/>
        </a:defRPr>
      </a:lvl3pPr>
      <a:lvl4pPr algn="l" rtl="0" fontAlgn="base">
        <a:lnSpc>
          <a:spcPts val="4000"/>
        </a:lnSpc>
        <a:spcBef>
          <a:spcPct val="0"/>
        </a:spcBef>
        <a:spcAft>
          <a:spcPct val="0"/>
        </a:spcAft>
        <a:defRPr sz="3200">
          <a:solidFill>
            <a:schemeClr val="bg1"/>
          </a:solidFill>
          <a:latin typeface="Verdana" pitchFamily="34" charset="0"/>
        </a:defRPr>
      </a:lvl4pPr>
      <a:lvl5pPr algn="l" rtl="0" fontAlgn="base">
        <a:lnSpc>
          <a:spcPts val="4000"/>
        </a:lnSpc>
        <a:spcBef>
          <a:spcPct val="0"/>
        </a:spcBef>
        <a:spcAft>
          <a:spcPct val="0"/>
        </a:spcAft>
        <a:defRPr sz="3200">
          <a:solidFill>
            <a:schemeClr val="bg1"/>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p:titleStyle>
    <p:bodyStyle>
      <a:lvl1pPr marL="252413" indent="-252413" algn="l" rtl="0" fontAlgn="base">
        <a:lnSpc>
          <a:spcPts val="2500"/>
        </a:lnSpc>
        <a:spcBef>
          <a:spcPts val="1200"/>
        </a:spcBef>
        <a:spcAft>
          <a:spcPct val="0"/>
        </a:spcAft>
        <a:buClr>
          <a:schemeClr val="bg2"/>
        </a:buClr>
        <a:buSzPct val="140000"/>
        <a:buFont typeface="Wingdings" pitchFamily="2" charset="2"/>
        <a:buChar char="§"/>
        <a:defRPr sz="2200" kern="1200">
          <a:solidFill>
            <a:schemeClr val="bg2"/>
          </a:solidFill>
          <a:latin typeface="Verdana" pitchFamily="34" charset="0"/>
          <a:ea typeface="+mn-ea"/>
          <a:cs typeface="+mn-cs"/>
        </a:defRPr>
      </a:lvl1pPr>
      <a:lvl2pPr marL="982663" indent="-285750" algn="l" rtl="0" fontAlgn="base">
        <a:lnSpc>
          <a:spcPts val="2500"/>
        </a:lnSpc>
        <a:spcBef>
          <a:spcPts val="1000"/>
        </a:spcBef>
        <a:spcAft>
          <a:spcPct val="0"/>
        </a:spcAft>
        <a:buClr>
          <a:schemeClr val="bg2"/>
        </a:buClr>
        <a:buSzPct val="115000"/>
        <a:buFont typeface="Verdana" pitchFamily="34" charset="0"/>
        <a:buChar char="●"/>
        <a:defRPr sz="2200" kern="1200">
          <a:solidFill>
            <a:schemeClr val="bg2"/>
          </a:solidFill>
          <a:latin typeface="Verdana" pitchFamily="34" charset="0"/>
          <a:ea typeface="+mn-ea"/>
          <a:cs typeface="+mn-cs"/>
        </a:defRPr>
      </a:lvl2pPr>
      <a:lvl3pPr marL="1879600" indent="-319088" algn="l" rtl="0" fontAlgn="base">
        <a:lnSpc>
          <a:spcPts val="2500"/>
        </a:lnSpc>
        <a:spcBef>
          <a:spcPts val="1000"/>
        </a:spcBef>
        <a:spcAft>
          <a:spcPct val="0"/>
        </a:spcAft>
        <a:buSzPct val="115000"/>
        <a:buFont typeface="Verdana" pitchFamily="34" charset="0"/>
        <a:buChar char="●"/>
        <a:defRPr sz="2200" kern="1200">
          <a:solidFill>
            <a:schemeClr val="bg2"/>
          </a:solidFill>
          <a:latin typeface="Verdana" pitchFamily="34" charset="0"/>
          <a:ea typeface="+mn-ea"/>
          <a:cs typeface="+mn-cs"/>
        </a:defRPr>
      </a:lvl3pPr>
      <a:lvl4pPr marL="2692400" indent="-360363" algn="l" rtl="0" fontAlgn="base">
        <a:lnSpc>
          <a:spcPts val="2500"/>
        </a:lnSpc>
        <a:spcBef>
          <a:spcPct val="20000"/>
        </a:spcBef>
        <a:spcAft>
          <a:spcPct val="0"/>
        </a:spcAft>
        <a:buSzPct val="115000"/>
        <a:buFont typeface="Verdana" pitchFamily="34" charset="0"/>
        <a:buChar char="●"/>
        <a:defRPr sz="2200" kern="1200" baseline="0">
          <a:solidFill>
            <a:schemeClr val="bg2"/>
          </a:solidFill>
          <a:latin typeface="Verdana" pitchFamily="34" charset="0"/>
          <a:ea typeface="+mn-ea"/>
          <a:cs typeface="+mn-cs"/>
        </a:defRPr>
      </a:lvl4pPr>
      <a:lvl5pPr marL="3405188" indent="-352425" algn="l" rtl="0" fontAlgn="base">
        <a:lnSpc>
          <a:spcPts val="2500"/>
        </a:lnSpc>
        <a:spcBef>
          <a:spcPct val="20000"/>
        </a:spcBef>
        <a:spcAft>
          <a:spcPct val="0"/>
        </a:spcAft>
        <a:buSzPct val="115000"/>
        <a:buFont typeface="Verdana" pitchFamily="34" charset="0"/>
        <a:buChar char="●"/>
        <a:defRPr sz="22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hyperlink" Target="mailto:spyros.paparrizos@wur.n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g"/><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4.png"/><Relationship Id="rId10" Type="http://schemas.openxmlformats.org/officeDocument/2006/relationships/image" Target="../media/image50.sv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hyperlink" Target="http://www.waterapps.net/en-us/ghana-updates/farmersupport-mobile-app-now-onlin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56.jp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0.jpg"/><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hyperlink" Target="https://www.meteoblue.com/en/weather/week/wageningen_netherlands_2745088" TargetMode="External"/><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hyperlink" Target="http://www.waterapps.net/en-us/ghana-updates/"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play.google.com/store/apps/details?id=com.spacewek.farmersupport" TargetMode="External"/><Relationship Id="rId5" Type="http://schemas.openxmlformats.org/officeDocument/2006/relationships/image" Target="../media/image80.png"/><Relationship Id="rId4" Type="http://schemas.openxmlformats.org/officeDocument/2006/relationships/image" Target="../media/image79.jpeg"/></Relationships>
</file>

<file path=ppt/slides/_rels/slide3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jpeg"/></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tiff"/><Relationship Id="rId4" Type="http://schemas.openxmlformats.org/officeDocument/2006/relationships/image" Target="../media/image90.tiff"/></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95.jpeg"/><Relationship Id="rId4" Type="http://schemas.openxmlformats.org/officeDocument/2006/relationships/image" Target="../media/image94.jpeg"/></Relationships>
</file>

<file path=ppt/slides/_rels/slide3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climate.copernicus.eu/"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cds.climate.copernicus.eu/"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3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www.ecmwf.int/en/forecasts/datasets/reanalysis-datasets/era5"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4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45.xml.rels><?xml version="1.0" encoding="UTF-8" standalone="yes"?>
<Relationships xmlns="http://schemas.openxmlformats.org/package/2006/relationships"><Relationship Id="rId3" Type="http://schemas.openxmlformats.org/officeDocument/2006/relationships/hyperlink" Target="mailto:spyros.paparrizos@wur.nl"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www.waterapps.net/en-us/home/" TargetMode="External"/><Relationship Id="rId5" Type="http://schemas.openxmlformats.org/officeDocument/2006/relationships/image" Target="../media/image11.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83C985-BD92-4D33-9C55-0D2EDD84D4B7}"/>
              </a:ext>
            </a:extLst>
          </p:cNvPr>
          <p:cNvSpPr/>
          <p:nvPr/>
        </p:nvSpPr>
        <p:spPr>
          <a:xfrm>
            <a:off x="0" y="0"/>
            <a:ext cx="9144000" cy="17248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en-US" sz="1400" dirty="0">
              <a:solidFill>
                <a:schemeClr val="tx1"/>
              </a:solidFill>
            </a:endParaRPr>
          </a:p>
        </p:txBody>
      </p:sp>
      <p:sp>
        <p:nvSpPr>
          <p:cNvPr id="2" name="Titel 1"/>
          <p:cNvSpPr>
            <a:spLocks noGrp="1"/>
          </p:cNvSpPr>
          <p:nvPr>
            <p:ph type="title"/>
          </p:nvPr>
        </p:nvSpPr>
        <p:spPr>
          <a:xfrm>
            <a:off x="0" y="230187"/>
            <a:ext cx="9144000" cy="1272679"/>
          </a:xfrm>
        </p:spPr>
        <p:txBody>
          <a:bodyPr/>
          <a:lstStyle/>
          <a:p>
            <a:pPr algn="ctr"/>
            <a:r>
              <a:rPr lang="en-GB" sz="2200" b="1" dirty="0">
                <a:solidFill>
                  <a:schemeClr val="bg1"/>
                </a:solidFill>
                <a:cs typeface="Times New Roman" panose="02020603050405020304" pitchFamily="18" charset="0"/>
              </a:rPr>
              <a:t>Water &amp; Climate Information Services for society</a:t>
            </a:r>
            <a:br>
              <a:rPr lang="en-GB" sz="2200" b="1" dirty="0">
                <a:solidFill>
                  <a:schemeClr val="bg1"/>
                </a:solidFill>
                <a:cs typeface="Times New Roman" panose="02020603050405020304" pitchFamily="18" charset="0"/>
              </a:rPr>
            </a:br>
            <a:r>
              <a:rPr lang="el-GR" sz="1800" b="1" dirty="0" err="1">
                <a:solidFill>
                  <a:schemeClr val="bg1"/>
                </a:solidFill>
                <a:cs typeface="Times New Roman" panose="02020603050405020304" pitchFamily="18" charset="0"/>
              </a:rPr>
              <a:t>Υδρο</a:t>
            </a:r>
            <a:r>
              <a:rPr lang="el-GR" sz="1800" b="1" dirty="0">
                <a:solidFill>
                  <a:schemeClr val="bg1"/>
                </a:solidFill>
                <a:cs typeface="Times New Roman" panose="02020603050405020304" pitchFamily="18" charset="0"/>
              </a:rPr>
              <a:t>-κλιματολογικές υπηρεσίες πληροφόρησης για την κοινωνία</a:t>
            </a:r>
            <a:endParaRPr lang="en-GB" sz="2200" b="1" dirty="0">
              <a:solidFill>
                <a:schemeClr val="bg1"/>
              </a:solidFill>
            </a:endParaRPr>
          </a:p>
        </p:txBody>
      </p:sp>
      <p:pic>
        <p:nvPicPr>
          <p:cNvPr id="8" name="Picture Placeholder 7">
            <a:extLst>
              <a:ext uri="{FF2B5EF4-FFF2-40B4-BE49-F238E27FC236}">
                <a16:creationId xmlns:a16="http://schemas.microsoft.com/office/drawing/2014/main" id="{1AB05462-173F-4812-BA44-21627D0FA68B}"/>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a:stretch/>
        </p:blipFill>
        <p:spPr>
          <a:xfrm>
            <a:off x="262741" y="3307559"/>
            <a:ext cx="2647950" cy="2647950"/>
          </a:xfrm>
        </p:spPr>
      </p:pic>
      <p:pic>
        <p:nvPicPr>
          <p:cNvPr id="20" name="Tijdelijke aanduiding voor afbeelding 19"/>
          <p:cNvPicPr>
            <a:picLocks noGrp="1" noChangeAspect="1"/>
          </p:cNvPicPr>
          <p:nvPr>
            <p:ph type="pic" sz="quarter" idx="19"/>
          </p:nvPr>
        </p:nvPicPr>
        <p:blipFill>
          <a:blip r:embed="rId4" cstate="print">
            <a:extLst>
              <a:ext uri="{28A0092B-C50C-407E-A947-70E740481C1C}">
                <a14:useLocalDpi xmlns:a14="http://schemas.microsoft.com/office/drawing/2010/main" val="0"/>
              </a:ext>
            </a:extLst>
          </a:blip>
          <a:srcRect/>
          <a:stretch/>
        </p:blipFill>
        <p:spPr>
          <a:xfrm>
            <a:off x="6146258" y="3307559"/>
            <a:ext cx="2901408" cy="2647950"/>
          </a:xfrm>
        </p:spPr>
      </p:pic>
      <p:pic>
        <p:nvPicPr>
          <p:cNvPr id="17" name="Tijdelijke aanduiding voor afbeelding 16"/>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a:stretch/>
        </p:blipFill>
        <p:spPr>
          <a:xfrm>
            <a:off x="4353663" y="3299356"/>
            <a:ext cx="2647950" cy="2647950"/>
          </a:xfrm>
        </p:spPr>
      </p:pic>
      <p:pic>
        <p:nvPicPr>
          <p:cNvPr id="16" name="Tijdelijke aanduiding voor afbeelding 15"/>
          <p:cNvPicPr>
            <a:picLocks noGrp="1" noChangeAspect="1"/>
          </p:cNvPicPr>
          <p:nvPr>
            <p:ph type="pic" sz="quarter" idx="15"/>
          </p:nvPr>
        </p:nvPicPr>
        <p:blipFill>
          <a:blip r:embed="rId6" cstate="print">
            <a:extLst>
              <a:ext uri="{28A0092B-C50C-407E-A947-70E740481C1C}">
                <a14:useLocalDpi xmlns:a14="http://schemas.microsoft.com/office/drawing/2010/main" val="0"/>
              </a:ext>
            </a:extLst>
          </a:blip>
          <a:srcRect/>
          <a:stretch/>
        </p:blipFill>
        <p:spPr>
          <a:xfrm>
            <a:off x="2835183" y="3316093"/>
            <a:ext cx="2647950" cy="2647950"/>
          </a:xfrm>
        </p:spPr>
      </p:pic>
      <p:sp>
        <p:nvSpPr>
          <p:cNvPr id="5" name="Tijdelijke aanduiding voor tekst 4"/>
          <p:cNvSpPr>
            <a:spLocks noGrp="1"/>
          </p:cNvSpPr>
          <p:nvPr>
            <p:ph type="body" sz="quarter" idx="18"/>
          </p:nvPr>
        </p:nvSpPr>
        <p:spPr>
          <a:xfrm>
            <a:off x="262741" y="1834484"/>
            <a:ext cx="8447087" cy="1591212"/>
          </a:xfrm>
        </p:spPr>
        <p:txBody>
          <a:bodyPr/>
          <a:lstStyle/>
          <a:p>
            <a:pPr>
              <a:lnSpc>
                <a:spcPct val="100000"/>
              </a:lnSpc>
            </a:pPr>
            <a:r>
              <a:rPr lang="nl-NL" sz="1400" b="1" dirty="0"/>
              <a:t>Spyros Paparrizos</a:t>
            </a:r>
          </a:p>
          <a:p>
            <a:pPr>
              <a:lnSpc>
                <a:spcPct val="100000"/>
              </a:lnSpc>
            </a:pPr>
            <a:r>
              <a:rPr lang="nl-NL" sz="1400" b="1" dirty="0"/>
              <a:t>Assistant Professor Water &amp; Climate Information Services</a:t>
            </a:r>
            <a:endParaRPr lang="nl-NL" sz="1400" dirty="0"/>
          </a:p>
          <a:p>
            <a:pPr>
              <a:lnSpc>
                <a:spcPct val="100000"/>
              </a:lnSpc>
              <a:spcBef>
                <a:spcPts val="0"/>
              </a:spcBef>
            </a:pPr>
            <a:r>
              <a:rPr lang="nl-NL" sz="1400" dirty="0"/>
              <a:t>Water Systems and Global Change Group (WSG)</a:t>
            </a:r>
          </a:p>
          <a:p>
            <a:pPr>
              <a:lnSpc>
                <a:spcPct val="100000"/>
              </a:lnSpc>
              <a:spcBef>
                <a:spcPts val="0"/>
              </a:spcBef>
            </a:pPr>
            <a:r>
              <a:rPr lang="nl-NL" sz="1400" dirty="0"/>
              <a:t>Wageningen University &amp; Research (WUR), Netherlands</a:t>
            </a:r>
          </a:p>
          <a:p>
            <a:pPr>
              <a:lnSpc>
                <a:spcPct val="100000"/>
              </a:lnSpc>
              <a:spcBef>
                <a:spcPts val="0"/>
              </a:spcBef>
            </a:pPr>
            <a:r>
              <a:rPr lang="nl-NL" sz="1400" dirty="0">
                <a:hlinkClick r:id="rId7"/>
              </a:rPr>
              <a:t>spyros.paparrizos@wur.nl</a:t>
            </a:r>
            <a:endParaRPr lang="nl-NL" sz="1400" dirty="0"/>
          </a:p>
        </p:txBody>
      </p:sp>
    </p:spTree>
    <p:extLst>
      <p:ext uri="{BB962C8B-B14F-4D97-AF65-F5344CB8AC3E}">
        <p14:creationId xmlns:p14="http://schemas.microsoft.com/office/powerpoint/2010/main" val="1983885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791650"/>
          </a:xfrm>
        </p:spPr>
        <p:txBody>
          <a:bodyPr/>
          <a:lstStyle/>
          <a:p>
            <a:r>
              <a:rPr lang="en-GB" b="1" dirty="0">
                <a:solidFill>
                  <a:schemeClr val="accent4"/>
                </a:solidFill>
              </a:rPr>
              <a:t>Ghana study case - Background</a:t>
            </a:r>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10</a:t>
            </a:fld>
            <a:endParaRPr lang="en-GB" dirty="0"/>
          </a:p>
        </p:txBody>
      </p:sp>
      <p:sp>
        <p:nvSpPr>
          <p:cNvPr id="7" name="Text Placeholder 2">
            <a:extLst>
              <a:ext uri="{FF2B5EF4-FFF2-40B4-BE49-F238E27FC236}">
                <a16:creationId xmlns:a16="http://schemas.microsoft.com/office/drawing/2014/main" id="{56FE0C8E-1C22-412E-9419-4E3D76B2A15B}"/>
              </a:ext>
            </a:extLst>
          </p:cNvPr>
          <p:cNvSpPr>
            <a:spLocks noGrp="1"/>
          </p:cNvSpPr>
          <p:nvPr>
            <p:ph type="body" sz="quarter" idx="10"/>
          </p:nvPr>
        </p:nvSpPr>
        <p:spPr>
          <a:xfrm>
            <a:off x="219456" y="1384300"/>
            <a:ext cx="8768976" cy="4089400"/>
          </a:xfrm>
        </p:spPr>
        <p:txBody>
          <a:bodyPr/>
          <a:lstStyle/>
          <a:p>
            <a:pPr algn="just">
              <a:lnSpc>
                <a:spcPct val="150000"/>
              </a:lnSpc>
            </a:pPr>
            <a:r>
              <a:rPr lang="en-GB" sz="1800" dirty="0"/>
              <a:t>About </a:t>
            </a:r>
            <a:r>
              <a:rPr lang="en-GB" sz="1800" b="1" dirty="0"/>
              <a:t>80% </a:t>
            </a:r>
            <a:r>
              <a:rPr lang="en-GB" sz="1800" dirty="0"/>
              <a:t>of </a:t>
            </a:r>
            <a:r>
              <a:rPr lang="en-GB" sz="1800" b="1" dirty="0"/>
              <a:t>households</a:t>
            </a:r>
            <a:r>
              <a:rPr lang="en-GB" sz="1800" dirty="0"/>
              <a:t> is involved in </a:t>
            </a:r>
            <a:r>
              <a:rPr lang="en-GB" sz="1800" b="1" dirty="0"/>
              <a:t>crop farming</a:t>
            </a:r>
          </a:p>
          <a:p>
            <a:pPr algn="just">
              <a:lnSpc>
                <a:spcPct val="150000"/>
              </a:lnSpc>
            </a:pPr>
            <a:r>
              <a:rPr lang="en-GB" sz="1800" dirty="0"/>
              <a:t>Farming is mainly </a:t>
            </a:r>
            <a:r>
              <a:rPr lang="en-GB" sz="1800" b="1" dirty="0"/>
              <a:t>rainfed</a:t>
            </a:r>
          </a:p>
          <a:p>
            <a:pPr algn="just">
              <a:lnSpc>
                <a:spcPct val="150000"/>
              </a:lnSpc>
            </a:pPr>
            <a:r>
              <a:rPr lang="en-GB" sz="1800" dirty="0"/>
              <a:t>Variable climate conditions (tropical climate) – increased variability</a:t>
            </a:r>
          </a:p>
          <a:p>
            <a:pPr algn="just">
              <a:lnSpc>
                <a:spcPct val="150000"/>
              </a:lnSpc>
            </a:pPr>
            <a:r>
              <a:rPr lang="en-GB" sz="1800" dirty="0"/>
              <a:t>Population growth, urbanization, agriculture intensification (Volta Delta)</a:t>
            </a:r>
          </a:p>
          <a:p>
            <a:pPr algn="just">
              <a:lnSpc>
                <a:spcPct val="150000"/>
              </a:lnSpc>
            </a:pPr>
            <a:r>
              <a:rPr lang="en-GB" sz="1800" dirty="0"/>
              <a:t>Need to improve crop yield and farmers’ income  </a:t>
            </a:r>
          </a:p>
          <a:p>
            <a:pPr algn="just">
              <a:lnSpc>
                <a:spcPct val="150000"/>
              </a:lnSpc>
            </a:pPr>
            <a:endParaRPr lang="en-GB" sz="1800" b="1" dirty="0"/>
          </a:p>
        </p:txBody>
      </p:sp>
      <p:pic>
        <p:nvPicPr>
          <p:cNvPr id="8" name="Picture 7">
            <a:extLst>
              <a:ext uri="{FF2B5EF4-FFF2-40B4-BE49-F238E27FC236}">
                <a16:creationId xmlns:a16="http://schemas.microsoft.com/office/drawing/2014/main" id="{FEFD6D28-A422-47C4-84F0-ED1CD430D485}"/>
              </a:ext>
            </a:extLst>
          </p:cNvPr>
          <p:cNvPicPr>
            <a:picLocks noChangeAspect="1"/>
          </p:cNvPicPr>
          <p:nvPr/>
        </p:nvPicPr>
        <p:blipFill>
          <a:blip r:embed="rId3"/>
          <a:stretch>
            <a:fillRect/>
          </a:stretch>
        </p:blipFill>
        <p:spPr>
          <a:xfrm>
            <a:off x="67874" y="4545190"/>
            <a:ext cx="1687395" cy="1031513"/>
          </a:xfrm>
          <a:prstGeom prst="rect">
            <a:avLst/>
          </a:prstGeom>
        </p:spPr>
      </p:pic>
      <p:pic>
        <p:nvPicPr>
          <p:cNvPr id="9" name="Picture 8">
            <a:extLst>
              <a:ext uri="{FF2B5EF4-FFF2-40B4-BE49-F238E27FC236}">
                <a16:creationId xmlns:a16="http://schemas.microsoft.com/office/drawing/2014/main" id="{9DAE5AB8-D9C4-4581-A70C-6297AED92D3F}"/>
              </a:ext>
            </a:extLst>
          </p:cNvPr>
          <p:cNvPicPr>
            <a:picLocks noChangeAspect="1"/>
          </p:cNvPicPr>
          <p:nvPr/>
        </p:nvPicPr>
        <p:blipFill>
          <a:blip r:embed="rId4"/>
          <a:stretch>
            <a:fillRect/>
          </a:stretch>
        </p:blipFill>
        <p:spPr>
          <a:xfrm>
            <a:off x="1860315" y="4553826"/>
            <a:ext cx="1376446" cy="1044081"/>
          </a:xfrm>
          <a:prstGeom prst="rect">
            <a:avLst/>
          </a:prstGeom>
        </p:spPr>
      </p:pic>
      <p:pic>
        <p:nvPicPr>
          <p:cNvPr id="10" name="Picture 9">
            <a:extLst>
              <a:ext uri="{FF2B5EF4-FFF2-40B4-BE49-F238E27FC236}">
                <a16:creationId xmlns:a16="http://schemas.microsoft.com/office/drawing/2014/main" id="{F657CE22-EED3-4855-8A22-D3869C3EADCE}"/>
              </a:ext>
            </a:extLst>
          </p:cNvPr>
          <p:cNvPicPr>
            <a:picLocks noChangeAspect="1"/>
          </p:cNvPicPr>
          <p:nvPr/>
        </p:nvPicPr>
        <p:blipFill>
          <a:blip r:embed="rId5"/>
          <a:stretch>
            <a:fillRect/>
          </a:stretch>
        </p:blipFill>
        <p:spPr>
          <a:xfrm>
            <a:off x="3342595" y="4553579"/>
            <a:ext cx="1988582" cy="1031513"/>
          </a:xfrm>
          <a:prstGeom prst="rect">
            <a:avLst/>
          </a:prstGeom>
        </p:spPr>
      </p:pic>
      <p:pic>
        <p:nvPicPr>
          <p:cNvPr id="11" name="Picture 10">
            <a:extLst>
              <a:ext uri="{FF2B5EF4-FFF2-40B4-BE49-F238E27FC236}">
                <a16:creationId xmlns:a16="http://schemas.microsoft.com/office/drawing/2014/main" id="{84EC537F-C610-4465-A142-F183E1EDD19A}"/>
              </a:ext>
            </a:extLst>
          </p:cNvPr>
          <p:cNvPicPr>
            <a:picLocks noChangeAspect="1"/>
          </p:cNvPicPr>
          <p:nvPr/>
        </p:nvPicPr>
        <p:blipFill>
          <a:blip r:embed="rId6"/>
          <a:stretch>
            <a:fillRect/>
          </a:stretch>
        </p:blipFill>
        <p:spPr>
          <a:xfrm>
            <a:off x="7425939" y="4545190"/>
            <a:ext cx="1657996" cy="1031513"/>
          </a:xfrm>
          <a:prstGeom prst="rect">
            <a:avLst/>
          </a:prstGeom>
        </p:spPr>
      </p:pic>
      <p:pic>
        <p:nvPicPr>
          <p:cNvPr id="12" name="Picture 11">
            <a:extLst>
              <a:ext uri="{FF2B5EF4-FFF2-40B4-BE49-F238E27FC236}">
                <a16:creationId xmlns:a16="http://schemas.microsoft.com/office/drawing/2014/main" id="{289CDB76-7D44-472E-B2E2-468D4B8D215F}"/>
              </a:ext>
            </a:extLst>
          </p:cNvPr>
          <p:cNvPicPr>
            <a:picLocks noChangeAspect="1"/>
          </p:cNvPicPr>
          <p:nvPr/>
        </p:nvPicPr>
        <p:blipFill>
          <a:blip r:embed="rId7"/>
          <a:stretch>
            <a:fillRect/>
          </a:stretch>
        </p:blipFill>
        <p:spPr>
          <a:xfrm>
            <a:off x="5399638" y="4553826"/>
            <a:ext cx="1930728" cy="1031513"/>
          </a:xfrm>
          <a:prstGeom prst="rect">
            <a:avLst/>
          </a:prstGeom>
        </p:spPr>
      </p:pic>
    </p:spTree>
    <p:extLst>
      <p:ext uri="{BB962C8B-B14F-4D97-AF65-F5344CB8AC3E}">
        <p14:creationId xmlns:p14="http://schemas.microsoft.com/office/powerpoint/2010/main" val="342758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FAF2B88-3B87-495E-8F65-B3E906FF1B4C}"/>
              </a:ext>
            </a:extLst>
          </p:cNvPr>
          <p:cNvSpPr/>
          <p:nvPr/>
        </p:nvSpPr>
        <p:spPr>
          <a:xfrm>
            <a:off x="84221" y="6043296"/>
            <a:ext cx="3525253" cy="334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en-GB" sz="1400" dirty="0">
              <a:solidFill>
                <a:schemeClr val="tx1"/>
              </a:solidFill>
            </a:endParaRPr>
          </a:p>
        </p:txBody>
      </p:sp>
      <p:sp>
        <p:nvSpPr>
          <p:cNvPr id="2" name="Title 1"/>
          <p:cNvSpPr>
            <a:spLocks noGrp="1"/>
          </p:cNvSpPr>
          <p:nvPr>
            <p:ph type="title"/>
          </p:nvPr>
        </p:nvSpPr>
        <p:spPr>
          <a:xfrm>
            <a:off x="491642" y="230191"/>
            <a:ext cx="8652358" cy="786329"/>
          </a:xfrm>
        </p:spPr>
        <p:txBody>
          <a:bodyPr/>
          <a:lstStyle/>
          <a:p>
            <a:r>
              <a:rPr lang="en-GB" sz="2800" b="1" dirty="0">
                <a:solidFill>
                  <a:schemeClr val="accent4"/>
                </a:solidFill>
                <a:ea typeface="Verdana" panose="020B0604030504040204" pitchFamily="34" charset="0"/>
                <a:cs typeface="Verdana" panose="020B0604030504040204" pitchFamily="34" charset="0"/>
              </a:rPr>
              <a:t>Services co-production (with digital tools) </a:t>
            </a:r>
            <a:endParaRPr lang="en-GB" sz="2800" b="1" dirty="0">
              <a:solidFill>
                <a:schemeClr val="accent4"/>
              </a:solidFill>
            </a:endParaRPr>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11</a:t>
            </a:fld>
            <a:endParaRPr lang="en-GB" dirty="0"/>
          </a:p>
        </p:txBody>
      </p:sp>
      <p:sp>
        <p:nvSpPr>
          <p:cNvPr id="6" name="Rectangle 5"/>
          <p:cNvSpPr/>
          <p:nvPr/>
        </p:nvSpPr>
        <p:spPr>
          <a:xfrm>
            <a:off x="0" y="1607284"/>
            <a:ext cx="3473915" cy="707886"/>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wrap="square">
            <a:spAutoFit/>
          </a:bodyPr>
          <a:lstStyle/>
          <a:p>
            <a:pPr marL="800100" lvl="1" indent="-342900">
              <a:buFont typeface="Courier New" panose="02070309020205020404" pitchFamily="49" charset="0"/>
              <a:buChar char="o"/>
            </a:pPr>
            <a:r>
              <a:rPr lang="en-GB" sz="2000" b="1" dirty="0">
                <a:solidFill>
                  <a:srgbClr val="C00000"/>
                </a:solidFill>
                <a:latin typeface="+mj-lt"/>
              </a:rPr>
              <a:t>Reduce chain of communication</a:t>
            </a:r>
          </a:p>
        </p:txBody>
      </p:sp>
      <p:sp>
        <p:nvSpPr>
          <p:cNvPr id="7" name="Rectangle 6"/>
          <p:cNvSpPr/>
          <p:nvPr/>
        </p:nvSpPr>
        <p:spPr>
          <a:xfrm>
            <a:off x="-572567" y="5328712"/>
            <a:ext cx="2988098" cy="707886"/>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wrap="square">
            <a:spAutoFit/>
          </a:bodyPr>
          <a:lstStyle/>
          <a:p>
            <a:pPr marL="800100" lvl="1" indent="-342900">
              <a:buFont typeface="Courier New" panose="02070309020205020404" pitchFamily="49" charset="0"/>
              <a:buChar char="o"/>
            </a:pPr>
            <a:r>
              <a:rPr lang="en-GB" sz="2000" b="1" dirty="0">
                <a:solidFill>
                  <a:srgbClr val="7030A0"/>
                </a:solidFill>
                <a:latin typeface="+mj-lt"/>
              </a:rPr>
              <a:t>Respond to users’ needs</a:t>
            </a:r>
          </a:p>
        </p:txBody>
      </p:sp>
      <p:sp>
        <p:nvSpPr>
          <p:cNvPr id="9" name="Rectangle 8"/>
          <p:cNvSpPr/>
          <p:nvPr/>
        </p:nvSpPr>
        <p:spPr>
          <a:xfrm>
            <a:off x="5876544" y="5371886"/>
            <a:ext cx="3124951" cy="707886"/>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wrap="square">
            <a:spAutoFit/>
          </a:bodyPr>
          <a:lstStyle/>
          <a:p>
            <a:pPr marL="800100" lvl="1" indent="-342900" algn="ctr">
              <a:buFont typeface="Courier New" panose="02070309020205020404" pitchFamily="49" charset="0"/>
              <a:buChar char="o"/>
            </a:pPr>
            <a:r>
              <a:rPr lang="en-GB" sz="2000" b="1" dirty="0">
                <a:solidFill>
                  <a:srgbClr val="00B050"/>
                </a:solidFill>
                <a:latin typeface="+mj-lt"/>
              </a:rPr>
              <a:t>More reliable information</a:t>
            </a:r>
          </a:p>
        </p:txBody>
      </p:sp>
      <p:pic>
        <p:nvPicPr>
          <p:cNvPr id="10" name="Picture 2" descr="E:\DCIM\101MSDCF\DSC0014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0439" y="2091543"/>
            <a:ext cx="2565329" cy="192392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760901" y="1240573"/>
            <a:ext cx="3216895" cy="923330"/>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wrap="square">
            <a:spAutoFit/>
          </a:bodyPr>
          <a:lstStyle/>
          <a:p>
            <a:pPr marL="800100" lvl="1" indent="-342900" algn="ctr">
              <a:buFont typeface="Courier New" panose="02070309020205020404" pitchFamily="49" charset="0"/>
              <a:buChar char="o"/>
            </a:pPr>
            <a:r>
              <a:rPr lang="en-GB" b="1" dirty="0">
                <a:solidFill>
                  <a:schemeClr val="accent1"/>
                </a:solidFill>
                <a:latin typeface="+mj-lt"/>
              </a:rPr>
              <a:t>Easily understandable information</a:t>
            </a:r>
          </a:p>
        </p:txBody>
      </p:sp>
      <p:sp>
        <p:nvSpPr>
          <p:cNvPr id="12" name="Right Arrow 11"/>
          <p:cNvSpPr/>
          <p:nvPr/>
        </p:nvSpPr>
        <p:spPr>
          <a:xfrm rot="10800000">
            <a:off x="7346619" y="3364353"/>
            <a:ext cx="1005840" cy="664100"/>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en-GB" sz="1400" dirty="0">
              <a:solidFill>
                <a:schemeClr val="tx1"/>
              </a:solidFill>
            </a:endParaRPr>
          </a:p>
        </p:txBody>
      </p:sp>
      <p:sp>
        <p:nvSpPr>
          <p:cNvPr id="13" name="Right Arrow 12"/>
          <p:cNvSpPr/>
          <p:nvPr/>
        </p:nvSpPr>
        <p:spPr>
          <a:xfrm>
            <a:off x="721378" y="3299425"/>
            <a:ext cx="1005840" cy="664100"/>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en-GB" sz="1400" dirty="0">
              <a:solidFill>
                <a:schemeClr val="tx1"/>
              </a:solidFill>
            </a:endParaRPr>
          </a:p>
        </p:txBody>
      </p:sp>
      <p:sp>
        <p:nvSpPr>
          <p:cNvPr id="14" name="Right Arrow 13"/>
          <p:cNvSpPr/>
          <p:nvPr/>
        </p:nvSpPr>
        <p:spPr>
          <a:xfrm rot="5400000">
            <a:off x="4173870" y="1170268"/>
            <a:ext cx="621140" cy="664100"/>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en-GB" sz="1400" dirty="0">
              <a:solidFill>
                <a:schemeClr val="tx1"/>
              </a:solidFill>
            </a:endParaRPr>
          </a:p>
        </p:txBody>
      </p:sp>
      <p:sp>
        <p:nvSpPr>
          <p:cNvPr id="15" name="Right Arrow 14"/>
          <p:cNvSpPr/>
          <p:nvPr/>
        </p:nvSpPr>
        <p:spPr>
          <a:xfrm rot="16200000">
            <a:off x="4150396" y="5596591"/>
            <a:ext cx="621140" cy="664100"/>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en-GB" sz="1400" dirty="0">
              <a:solidFill>
                <a:schemeClr val="tx1"/>
              </a:solidFill>
            </a:endParaRPr>
          </a:p>
        </p:txBody>
      </p:sp>
      <p:sp>
        <p:nvSpPr>
          <p:cNvPr id="16" name="TextBox 15"/>
          <p:cNvSpPr txBox="1"/>
          <p:nvPr/>
        </p:nvSpPr>
        <p:spPr>
          <a:xfrm rot="5400000">
            <a:off x="4375026" y="1381584"/>
            <a:ext cx="1199854" cy="302712"/>
          </a:xfrm>
          <a:prstGeom prst="rect">
            <a:avLst/>
          </a:prstGeom>
          <a:noFill/>
        </p:spPr>
        <p:txBody>
          <a:bodyPr wrap="square" rtlCol="0">
            <a:spAutoFit/>
          </a:bodyPr>
          <a:lstStyle/>
          <a:p>
            <a:pPr>
              <a:lnSpc>
                <a:spcPts val="1800"/>
              </a:lnSpc>
            </a:pPr>
            <a:r>
              <a:rPr lang="en-GB" sz="1400" b="1" dirty="0">
                <a:latin typeface="Verdana" pitchFamily="34" charset="0"/>
              </a:rPr>
              <a:t>scientists</a:t>
            </a:r>
          </a:p>
        </p:txBody>
      </p:sp>
      <p:sp>
        <p:nvSpPr>
          <p:cNvPr id="17" name="TextBox 16"/>
          <p:cNvSpPr txBox="1"/>
          <p:nvPr/>
        </p:nvSpPr>
        <p:spPr>
          <a:xfrm rot="16200000">
            <a:off x="4309327" y="5777284"/>
            <a:ext cx="1199854" cy="302712"/>
          </a:xfrm>
          <a:prstGeom prst="rect">
            <a:avLst/>
          </a:prstGeom>
          <a:noFill/>
        </p:spPr>
        <p:txBody>
          <a:bodyPr wrap="square" rtlCol="0">
            <a:spAutoFit/>
          </a:bodyPr>
          <a:lstStyle/>
          <a:p>
            <a:pPr>
              <a:lnSpc>
                <a:spcPts val="1800"/>
              </a:lnSpc>
            </a:pPr>
            <a:r>
              <a:rPr lang="en-GB" sz="1400" b="1" dirty="0">
                <a:latin typeface="Verdana" pitchFamily="34" charset="0"/>
              </a:rPr>
              <a:t>scientists</a:t>
            </a:r>
          </a:p>
        </p:txBody>
      </p:sp>
      <p:sp>
        <p:nvSpPr>
          <p:cNvPr id="18" name="TextBox 17"/>
          <p:cNvSpPr txBox="1"/>
          <p:nvPr/>
        </p:nvSpPr>
        <p:spPr>
          <a:xfrm>
            <a:off x="7466594" y="3086240"/>
            <a:ext cx="1057287" cy="302712"/>
          </a:xfrm>
          <a:prstGeom prst="rect">
            <a:avLst/>
          </a:prstGeom>
          <a:noFill/>
        </p:spPr>
        <p:txBody>
          <a:bodyPr wrap="square" rtlCol="0">
            <a:spAutoFit/>
          </a:bodyPr>
          <a:lstStyle/>
          <a:p>
            <a:pPr>
              <a:lnSpc>
                <a:spcPts val="1800"/>
              </a:lnSpc>
            </a:pPr>
            <a:r>
              <a:rPr lang="en-GB" sz="1400" b="1" dirty="0">
                <a:latin typeface="Verdana" pitchFamily="34" charset="0"/>
              </a:rPr>
              <a:t>Farmers</a:t>
            </a:r>
          </a:p>
        </p:txBody>
      </p:sp>
      <p:sp>
        <p:nvSpPr>
          <p:cNvPr id="19" name="TextBox 18"/>
          <p:cNvSpPr txBox="1"/>
          <p:nvPr/>
        </p:nvSpPr>
        <p:spPr>
          <a:xfrm>
            <a:off x="659789" y="3081411"/>
            <a:ext cx="1057287" cy="302712"/>
          </a:xfrm>
          <a:prstGeom prst="rect">
            <a:avLst/>
          </a:prstGeom>
          <a:noFill/>
        </p:spPr>
        <p:txBody>
          <a:bodyPr wrap="square" rtlCol="0">
            <a:spAutoFit/>
          </a:bodyPr>
          <a:lstStyle/>
          <a:p>
            <a:pPr>
              <a:lnSpc>
                <a:spcPts val="1800"/>
              </a:lnSpc>
            </a:pPr>
            <a:r>
              <a:rPr lang="en-GB" sz="1400" b="1" dirty="0">
                <a:latin typeface="Verdana" pitchFamily="34" charset="0"/>
              </a:rPr>
              <a:t>Farmers</a:t>
            </a: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4316" y="4174506"/>
            <a:ext cx="2114910" cy="1438557"/>
          </a:xfrm>
          <a:prstGeom prst="rect">
            <a:avLst/>
          </a:prstGeom>
        </p:spPr>
      </p:pic>
      <p:pic>
        <p:nvPicPr>
          <p:cNvPr id="21" name="Picture 4" descr="Image result for team symbo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62871" y="3643502"/>
            <a:ext cx="967118" cy="967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596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791650"/>
          </a:xfrm>
        </p:spPr>
        <p:txBody>
          <a:bodyPr/>
          <a:lstStyle/>
          <a:p>
            <a:r>
              <a:rPr lang="en-GB" sz="2800" b="1" dirty="0">
                <a:solidFill>
                  <a:schemeClr val="accent4"/>
                </a:solidFill>
              </a:rPr>
              <a:t>Field implementation</a:t>
            </a:r>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12</a:t>
            </a:fld>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54498" y="1741747"/>
            <a:ext cx="4337690" cy="325326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5486" y="1936953"/>
            <a:ext cx="4201652" cy="3151239"/>
          </a:xfrm>
          <a:prstGeom prst="rect">
            <a:avLst/>
          </a:prstGeom>
        </p:spPr>
      </p:pic>
      <p:sp>
        <p:nvSpPr>
          <p:cNvPr id="7" name="Rectangle 6">
            <a:extLst>
              <a:ext uri="{FF2B5EF4-FFF2-40B4-BE49-F238E27FC236}">
                <a16:creationId xmlns:a16="http://schemas.microsoft.com/office/drawing/2014/main" id="{68BE0A9B-EABD-4D5D-A37B-9D8ECAE298A7}"/>
              </a:ext>
            </a:extLst>
          </p:cNvPr>
          <p:cNvSpPr/>
          <p:nvPr/>
        </p:nvSpPr>
        <p:spPr>
          <a:xfrm>
            <a:off x="796709" y="4875534"/>
            <a:ext cx="3253268" cy="646331"/>
          </a:xfrm>
          <a:prstGeom prst="rect">
            <a:avLst/>
          </a:prstGeom>
          <a:solidFill>
            <a:schemeClr val="accent2">
              <a:alpha val="75000"/>
            </a:schemeClr>
          </a:solidFill>
        </p:spPr>
        <p:txBody>
          <a:bodyPr wrap="square">
            <a:spAutoFit/>
          </a:bodyPr>
          <a:lstStyle/>
          <a:p>
            <a:pPr algn="ctr"/>
            <a:r>
              <a:rPr lang="en-GB" sz="1200" dirty="0">
                <a:solidFill>
                  <a:schemeClr val="bg1"/>
                </a:solidFill>
                <a:latin typeface="+mj-lt"/>
              </a:rPr>
              <a:t>WATERAPPS PhD student Ms. Rebecca Sarku teaching local farmers how to install and measure rainfall </a:t>
            </a:r>
          </a:p>
        </p:txBody>
      </p:sp>
      <p:sp>
        <p:nvSpPr>
          <p:cNvPr id="8" name="Rectangle 7">
            <a:extLst>
              <a:ext uri="{FF2B5EF4-FFF2-40B4-BE49-F238E27FC236}">
                <a16:creationId xmlns:a16="http://schemas.microsoft.com/office/drawing/2014/main" id="{DE8B2038-B820-4AE2-8D08-65FD2CBCDC8C}"/>
              </a:ext>
            </a:extLst>
          </p:cNvPr>
          <p:cNvSpPr/>
          <p:nvPr/>
        </p:nvSpPr>
        <p:spPr>
          <a:xfrm>
            <a:off x="4425486" y="4626527"/>
            <a:ext cx="4201652" cy="461665"/>
          </a:xfrm>
          <a:prstGeom prst="rect">
            <a:avLst/>
          </a:prstGeom>
          <a:solidFill>
            <a:schemeClr val="accent2">
              <a:alpha val="75000"/>
            </a:schemeClr>
          </a:solidFill>
        </p:spPr>
        <p:txBody>
          <a:bodyPr wrap="square">
            <a:spAutoFit/>
          </a:bodyPr>
          <a:lstStyle/>
          <a:p>
            <a:pPr algn="ctr"/>
            <a:r>
              <a:rPr lang="en-GB" sz="1200" dirty="0">
                <a:solidFill>
                  <a:schemeClr val="bg1"/>
                </a:solidFill>
                <a:latin typeface="+mj-lt"/>
              </a:rPr>
              <a:t>WATERAPPS PhD student Mr. Talardia Gbangou (left) with local farmers on the field </a:t>
            </a:r>
          </a:p>
        </p:txBody>
      </p:sp>
      <p:sp>
        <p:nvSpPr>
          <p:cNvPr id="9" name="Rectangle 8">
            <a:extLst>
              <a:ext uri="{FF2B5EF4-FFF2-40B4-BE49-F238E27FC236}">
                <a16:creationId xmlns:a16="http://schemas.microsoft.com/office/drawing/2014/main" id="{39978AD6-5D12-4990-B22D-85FD665BC1DA}"/>
              </a:ext>
            </a:extLst>
          </p:cNvPr>
          <p:cNvSpPr/>
          <p:nvPr/>
        </p:nvSpPr>
        <p:spPr>
          <a:xfrm>
            <a:off x="84221" y="6043296"/>
            <a:ext cx="3525253" cy="334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en-GB" sz="1400" dirty="0">
              <a:solidFill>
                <a:schemeClr val="tx1"/>
              </a:solidFill>
            </a:endParaRPr>
          </a:p>
        </p:txBody>
      </p:sp>
    </p:spTree>
    <p:extLst>
      <p:ext uri="{BB962C8B-B14F-4D97-AF65-F5344CB8AC3E}">
        <p14:creationId xmlns:p14="http://schemas.microsoft.com/office/powerpoint/2010/main" val="359945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13</a:t>
            </a:fld>
            <a:endParaRPr lang="en-GB" dirty="0"/>
          </a:p>
        </p:txBody>
      </p:sp>
      <p:pic>
        <p:nvPicPr>
          <p:cNvPr id="5" name="Picture 4">
            <a:extLst>
              <a:ext uri="{FF2B5EF4-FFF2-40B4-BE49-F238E27FC236}">
                <a16:creationId xmlns:a16="http://schemas.microsoft.com/office/drawing/2014/main" id="{A8CF7808-3982-40C2-B4DE-3DCC45522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87" y="5442148"/>
            <a:ext cx="3371850" cy="1352550"/>
          </a:xfrm>
          <a:prstGeom prst="rect">
            <a:avLst/>
          </a:prstGeom>
        </p:spPr>
      </p:pic>
      <p:pic>
        <p:nvPicPr>
          <p:cNvPr id="8" name="Picture 7">
            <a:extLst>
              <a:ext uri="{FF2B5EF4-FFF2-40B4-BE49-F238E27FC236}">
                <a16:creationId xmlns:a16="http://schemas.microsoft.com/office/drawing/2014/main" id="{8A2A377B-2833-4EC1-A0D2-1CEE766326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5449" y="1003934"/>
            <a:ext cx="2600325" cy="1762125"/>
          </a:xfrm>
          <a:prstGeom prst="rect">
            <a:avLst/>
          </a:prstGeom>
        </p:spPr>
      </p:pic>
      <p:sp>
        <p:nvSpPr>
          <p:cNvPr id="14" name="Oval 13">
            <a:extLst>
              <a:ext uri="{FF2B5EF4-FFF2-40B4-BE49-F238E27FC236}">
                <a16:creationId xmlns:a16="http://schemas.microsoft.com/office/drawing/2014/main" id="{674ABD29-4222-4FD2-AE2A-54BAC74E11CA}"/>
              </a:ext>
            </a:extLst>
          </p:cNvPr>
          <p:cNvSpPr/>
          <p:nvPr/>
        </p:nvSpPr>
        <p:spPr>
          <a:xfrm>
            <a:off x="3462337" y="2593810"/>
            <a:ext cx="2012563" cy="13789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r>
              <a:rPr lang="en-GB" sz="1400" b="1" dirty="0">
                <a:solidFill>
                  <a:schemeClr val="tx1"/>
                </a:solidFill>
              </a:rPr>
              <a:t>Local </a:t>
            </a:r>
          </a:p>
          <a:p>
            <a:pPr algn="ctr"/>
            <a:r>
              <a:rPr lang="en-GB" sz="1400" b="1" dirty="0">
                <a:solidFill>
                  <a:schemeClr val="tx1"/>
                </a:solidFill>
              </a:rPr>
              <a:t>Forecast </a:t>
            </a:r>
          </a:p>
          <a:p>
            <a:pPr algn="ctr"/>
            <a:r>
              <a:rPr lang="en-GB" sz="1400" b="1" dirty="0">
                <a:solidFill>
                  <a:schemeClr val="tx1"/>
                </a:solidFill>
              </a:rPr>
              <a:t>Knowledge</a:t>
            </a:r>
          </a:p>
          <a:p>
            <a:pPr algn="ctr"/>
            <a:endParaRPr lang="en-GB" sz="1400" b="1" dirty="0">
              <a:solidFill>
                <a:schemeClr val="tx1"/>
              </a:solidFill>
            </a:endParaRPr>
          </a:p>
        </p:txBody>
      </p:sp>
      <p:pic>
        <p:nvPicPr>
          <p:cNvPr id="16" name="Picture 15">
            <a:extLst>
              <a:ext uri="{FF2B5EF4-FFF2-40B4-BE49-F238E27FC236}">
                <a16:creationId xmlns:a16="http://schemas.microsoft.com/office/drawing/2014/main" id="{D896C9B0-00AF-4F52-AE57-E528CAD63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1374" y="329924"/>
            <a:ext cx="2676525" cy="1714500"/>
          </a:xfrm>
          <a:prstGeom prst="rect">
            <a:avLst/>
          </a:prstGeom>
        </p:spPr>
      </p:pic>
      <p:pic>
        <p:nvPicPr>
          <p:cNvPr id="20" name="Picture 19">
            <a:extLst>
              <a:ext uri="{FF2B5EF4-FFF2-40B4-BE49-F238E27FC236}">
                <a16:creationId xmlns:a16="http://schemas.microsoft.com/office/drawing/2014/main" id="{ABE247C9-F47A-4405-981D-14FCD079DA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059" y="2890633"/>
            <a:ext cx="2764816" cy="1545532"/>
          </a:xfrm>
          <a:prstGeom prst="rect">
            <a:avLst/>
          </a:prstGeom>
        </p:spPr>
      </p:pic>
      <p:pic>
        <p:nvPicPr>
          <p:cNvPr id="22" name="Picture 21">
            <a:extLst>
              <a:ext uri="{FF2B5EF4-FFF2-40B4-BE49-F238E27FC236}">
                <a16:creationId xmlns:a16="http://schemas.microsoft.com/office/drawing/2014/main" id="{23514E41-A358-4DB6-9B72-FDCAAEBE79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59532" y="3220404"/>
            <a:ext cx="2628900" cy="1743075"/>
          </a:xfrm>
          <a:prstGeom prst="rect">
            <a:avLst/>
          </a:prstGeom>
        </p:spPr>
      </p:pic>
      <p:pic>
        <p:nvPicPr>
          <p:cNvPr id="24" name="Picture 23">
            <a:extLst>
              <a:ext uri="{FF2B5EF4-FFF2-40B4-BE49-F238E27FC236}">
                <a16:creationId xmlns:a16="http://schemas.microsoft.com/office/drawing/2014/main" id="{37E99D08-135F-49C9-8B93-8B080863E8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09987" y="4270573"/>
            <a:ext cx="2466975" cy="1847850"/>
          </a:xfrm>
          <a:prstGeom prst="rect">
            <a:avLst/>
          </a:prstGeom>
        </p:spPr>
      </p:pic>
    </p:spTree>
    <p:extLst>
      <p:ext uri="{BB962C8B-B14F-4D97-AF65-F5344CB8AC3E}">
        <p14:creationId xmlns:p14="http://schemas.microsoft.com/office/powerpoint/2010/main" val="2585076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7D9542-6AF5-49EC-BB41-ED429C7D81D1}"/>
              </a:ext>
            </a:extLst>
          </p:cNvPr>
          <p:cNvSpPr/>
          <p:nvPr/>
        </p:nvSpPr>
        <p:spPr>
          <a:xfrm>
            <a:off x="84221" y="6043296"/>
            <a:ext cx="3525253" cy="334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en-GB" sz="1400" dirty="0">
              <a:solidFill>
                <a:schemeClr val="tx1"/>
              </a:solidFill>
            </a:endParaRPr>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14</a:t>
            </a:fld>
            <a:endParaRPr lang="en-GB"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2336" y="2610260"/>
            <a:ext cx="2686218" cy="4087740"/>
          </a:xfrm>
          <a:prstGeom prst="rect">
            <a:avLst/>
          </a:prstGeom>
        </p:spPr>
      </p:pic>
      <p:sp>
        <p:nvSpPr>
          <p:cNvPr id="11" name="TextBox 10"/>
          <p:cNvSpPr txBox="1"/>
          <p:nvPr/>
        </p:nvSpPr>
        <p:spPr>
          <a:xfrm>
            <a:off x="3108960" y="1351648"/>
            <a:ext cx="3718560" cy="784830"/>
          </a:xfrm>
          <a:prstGeom prst="rect">
            <a:avLst/>
          </a:prstGeom>
          <a:noFill/>
        </p:spPr>
        <p:txBody>
          <a:bodyPr wrap="square" rtlCol="0">
            <a:spAutoFit/>
          </a:bodyPr>
          <a:lstStyle/>
          <a:p>
            <a:pPr algn="ctr">
              <a:lnSpc>
                <a:spcPts val="1800"/>
              </a:lnSpc>
            </a:pPr>
            <a:r>
              <a:rPr lang="en-GB" b="1" i="1" dirty="0">
                <a:solidFill>
                  <a:srgbClr val="00B050"/>
                </a:solidFill>
                <a:latin typeface="Verdana" pitchFamily="34" charset="0"/>
              </a:rPr>
              <a:t>Improve ability to select, submit observations with Web App</a:t>
            </a:r>
          </a:p>
        </p:txBody>
      </p:sp>
      <p:pic>
        <p:nvPicPr>
          <p:cNvPr id="10" name="Picture 9" descr="C:\Users\gbang001\AppData\Local\Microsoft\Windows\Temporary Internet Files\Content.Word\Screenshot_2018-10-03-04-11-27.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9408" y="1198079"/>
            <a:ext cx="1591024" cy="2552720"/>
          </a:xfrm>
          <a:prstGeom prst="rect">
            <a:avLst/>
          </a:prstGeom>
          <a:noFill/>
          <a:ln>
            <a:noFill/>
          </a:ln>
        </p:spPr>
      </p:pic>
      <p:pic>
        <p:nvPicPr>
          <p:cNvPr id="13" name="Picture 12" descr="C:\Users\gbang001\AppData\Local\Microsoft\Windows\Temporary Internet Files\Content.Word\Screenshot_2018-10-03-04-12-42.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9408" y="4145279"/>
            <a:ext cx="1591024" cy="2552721"/>
          </a:xfrm>
          <a:prstGeom prst="rect">
            <a:avLst/>
          </a:prstGeom>
          <a:noFill/>
          <a:ln>
            <a:noFill/>
          </a:ln>
        </p:spPr>
      </p:pic>
      <p:pic>
        <p:nvPicPr>
          <p:cNvPr id="17" name="Picture 16" descr="C:\Users\gbang001\AppData\Local\Microsoft\Windows\Temporary Internet Files\Content.Word\Screenshot_2018-10-03-05-44-22.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1642" y="1883130"/>
            <a:ext cx="2402068" cy="3614205"/>
          </a:xfrm>
          <a:prstGeom prst="rect">
            <a:avLst/>
          </a:prstGeom>
          <a:noFill/>
          <a:ln>
            <a:noFill/>
          </a:ln>
        </p:spPr>
      </p:pic>
      <p:sp>
        <p:nvSpPr>
          <p:cNvPr id="9" name="Title 1">
            <a:extLst>
              <a:ext uri="{FF2B5EF4-FFF2-40B4-BE49-F238E27FC236}">
                <a16:creationId xmlns:a16="http://schemas.microsoft.com/office/drawing/2014/main" id="{69D5E859-019A-463A-BA53-ACE1073EA43D}"/>
              </a:ext>
            </a:extLst>
          </p:cNvPr>
          <p:cNvSpPr>
            <a:spLocks noGrp="1"/>
          </p:cNvSpPr>
          <p:nvPr>
            <p:ph type="title"/>
          </p:nvPr>
        </p:nvSpPr>
        <p:spPr>
          <a:xfrm>
            <a:off x="491642" y="230189"/>
            <a:ext cx="8442796" cy="775685"/>
          </a:xfrm>
        </p:spPr>
        <p:txBody>
          <a:bodyPr/>
          <a:lstStyle/>
          <a:p>
            <a:r>
              <a:rPr lang="en-GB" sz="2400" b="1" dirty="0">
                <a:solidFill>
                  <a:schemeClr val="accent4"/>
                </a:solidFill>
              </a:rPr>
              <a:t>Experimentation: Farmers collect observations</a:t>
            </a:r>
          </a:p>
        </p:txBody>
      </p:sp>
    </p:spTree>
    <p:extLst>
      <p:ext uri="{BB962C8B-B14F-4D97-AF65-F5344CB8AC3E}">
        <p14:creationId xmlns:p14="http://schemas.microsoft.com/office/powerpoint/2010/main" val="1077682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6CA447-D820-44A6-9460-756AB3D00520}"/>
              </a:ext>
            </a:extLst>
          </p:cNvPr>
          <p:cNvSpPr/>
          <p:nvPr/>
        </p:nvSpPr>
        <p:spPr>
          <a:xfrm>
            <a:off x="84221" y="6043296"/>
            <a:ext cx="3525253" cy="334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en-GB" sz="1400" dirty="0">
              <a:solidFill>
                <a:schemeClr val="tx1"/>
              </a:solidFill>
            </a:endParaRPr>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15</a:t>
            </a:fld>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446" y="1363291"/>
            <a:ext cx="2516987" cy="413141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3443" y="2743200"/>
            <a:ext cx="2333393" cy="362726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260" y="1450507"/>
            <a:ext cx="2693097" cy="4549772"/>
          </a:xfrm>
          <a:prstGeom prst="rect">
            <a:avLst/>
          </a:prstGeom>
        </p:spPr>
      </p:pic>
      <p:sp>
        <p:nvSpPr>
          <p:cNvPr id="11" name="Title 1"/>
          <p:cNvSpPr>
            <a:spLocks noGrp="1"/>
          </p:cNvSpPr>
          <p:nvPr>
            <p:ph type="title"/>
          </p:nvPr>
        </p:nvSpPr>
        <p:spPr>
          <a:xfrm>
            <a:off x="491642" y="230189"/>
            <a:ext cx="8442796" cy="791650"/>
          </a:xfrm>
        </p:spPr>
        <p:txBody>
          <a:bodyPr/>
          <a:lstStyle/>
          <a:p>
            <a:r>
              <a:rPr lang="en-GB" b="1" dirty="0">
                <a:solidFill>
                  <a:schemeClr val="accent4"/>
                </a:solidFill>
              </a:rPr>
              <a:t>Experimentation: Farmers interact</a:t>
            </a:r>
          </a:p>
        </p:txBody>
      </p:sp>
      <p:sp>
        <p:nvSpPr>
          <p:cNvPr id="14" name="TextBox 13"/>
          <p:cNvSpPr txBox="1"/>
          <p:nvPr/>
        </p:nvSpPr>
        <p:spPr>
          <a:xfrm>
            <a:off x="3825128" y="1495993"/>
            <a:ext cx="2053158" cy="784830"/>
          </a:xfrm>
          <a:prstGeom prst="rect">
            <a:avLst/>
          </a:prstGeom>
          <a:noFill/>
        </p:spPr>
        <p:txBody>
          <a:bodyPr wrap="square" rtlCol="0">
            <a:spAutoFit/>
          </a:bodyPr>
          <a:lstStyle/>
          <a:p>
            <a:pPr algn="ctr">
              <a:lnSpc>
                <a:spcPts val="1800"/>
              </a:lnSpc>
            </a:pPr>
            <a:r>
              <a:rPr lang="en-GB" sz="1600" b="1" i="1" dirty="0">
                <a:solidFill>
                  <a:srgbClr val="00B050"/>
                </a:solidFill>
                <a:latin typeface="Verdana" pitchFamily="34" charset="0"/>
              </a:rPr>
              <a:t>Improve ability to receive feedback</a:t>
            </a:r>
          </a:p>
        </p:txBody>
      </p:sp>
    </p:spTree>
    <p:extLst>
      <p:ext uri="{BB962C8B-B14F-4D97-AF65-F5344CB8AC3E}">
        <p14:creationId xmlns:p14="http://schemas.microsoft.com/office/powerpoint/2010/main" val="1350564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91440"/>
            <a:ext cx="8442796" cy="791650"/>
          </a:xfrm>
        </p:spPr>
        <p:txBody>
          <a:bodyPr/>
          <a:lstStyle/>
          <a:p>
            <a:r>
              <a:rPr lang="en-GB" b="1" dirty="0">
                <a:solidFill>
                  <a:schemeClr val="accent4"/>
                </a:solidFill>
              </a:rPr>
              <a:t>Preliminary outcomes</a:t>
            </a:r>
          </a:p>
        </p:txBody>
      </p:sp>
      <p:sp>
        <p:nvSpPr>
          <p:cNvPr id="3" name="Text Placeholder 2"/>
          <p:cNvSpPr>
            <a:spLocks noGrp="1"/>
          </p:cNvSpPr>
          <p:nvPr>
            <p:ph type="body" sz="quarter" idx="10"/>
          </p:nvPr>
        </p:nvSpPr>
        <p:spPr>
          <a:xfrm>
            <a:off x="84221" y="1182623"/>
            <a:ext cx="8858167" cy="4844103"/>
          </a:xfrm>
        </p:spPr>
        <p:txBody>
          <a:bodyPr/>
          <a:lstStyle/>
          <a:p>
            <a:pPr algn="just"/>
            <a:r>
              <a:rPr lang="en-GB" sz="2000" dirty="0"/>
              <a:t>Farmers are willing to provide their indigenous forecast</a:t>
            </a:r>
          </a:p>
          <a:p>
            <a:pPr algn="just"/>
            <a:endParaRPr lang="en-GB" sz="2000" dirty="0"/>
          </a:p>
          <a:p>
            <a:pPr algn="just"/>
            <a:r>
              <a:rPr lang="en-GB" sz="2000" dirty="0"/>
              <a:t>Ability receive forecast with WhatsApp</a:t>
            </a:r>
          </a:p>
          <a:p>
            <a:pPr algn="just"/>
            <a:endParaRPr lang="en-GB" sz="2000" dirty="0"/>
          </a:p>
          <a:p>
            <a:pPr algn="just"/>
            <a:r>
              <a:rPr lang="en-GB" sz="2000" dirty="0"/>
              <a:t>Discussions on the forecast outcome on WhatsApp</a:t>
            </a:r>
          </a:p>
          <a:p>
            <a:pPr marL="0" indent="0" algn="just">
              <a:buNone/>
            </a:pPr>
            <a:endParaRPr lang="en-GB" sz="2000" dirty="0"/>
          </a:p>
          <a:p>
            <a:pPr algn="just"/>
            <a:r>
              <a:rPr lang="en-GB" sz="2000" dirty="0"/>
              <a:t>Ability to </a:t>
            </a:r>
            <a:r>
              <a:rPr lang="en-GB" sz="2000" b="1" dirty="0"/>
              <a:t>use a smart phone </a:t>
            </a:r>
            <a:r>
              <a:rPr lang="en-GB" sz="2000" dirty="0"/>
              <a:t>for the first time by some farmers</a:t>
            </a:r>
          </a:p>
          <a:p>
            <a:pPr marL="0" indent="0" algn="just">
              <a:buNone/>
            </a:pPr>
            <a:endParaRPr lang="en-GB" sz="2000" dirty="0"/>
          </a:p>
          <a:p>
            <a:pPr algn="just"/>
            <a:r>
              <a:rPr lang="en-GB" sz="2000" dirty="0"/>
              <a:t> Ability to make </a:t>
            </a:r>
            <a:r>
              <a:rPr lang="en-GB" sz="2000" b="1" dirty="0"/>
              <a:t>decisions</a:t>
            </a:r>
            <a:r>
              <a:rPr lang="en-GB" sz="2000" dirty="0"/>
              <a:t> afterwards </a:t>
            </a:r>
            <a:r>
              <a:rPr lang="en-GB" sz="2000" b="1" dirty="0"/>
              <a:t>based on </a:t>
            </a:r>
            <a:r>
              <a:rPr lang="en-GB" sz="2000" dirty="0"/>
              <a:t>their measurements and their </a:t>
            </a:r>
            <a:r>
              <a:rPr lang="en-GB" sz="2000" b="1" dirty="0"/>
              <a:t>indigenous (local) observations</a:t>
            </a:r>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16</a:t>
            </a:fld>
            <a:endParaRPr lang="en-GB" dirty="0"/>
          </a:p>
        </p:txBody>
      </p:sp>
      <p:sp>
        <p:nvSpPr>
          <p:cNvPr id="6" name="Rectangle 5">
            <a:extLst>
              <a:ext uri="{FF2B5EF4-FFF2-40B4-BE49-F238E27FC236}">
                <a16:creationId xmlns:a16="http://schemas.microsoft.com/office/drawing/2014/main" id="{B32A7E4B-7715-4FEB-8187-3853927657DF}"/>
              </a:ext>
            </a:extLst>
          </p:cNvPr>
          <p:cNvSpPr/>
          <p:nvPr/>
        </p:nvSpPr>
        <p:spPr>
          <a:xfrm>
            <a:off x="84221" y="6043296"/>
            <a:ext cx="3525253" cy="334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en-GB" sz="1400" dirty="0">
              <a:solidFill>
                <a:schemeClr val="tx1"/>
              </a:solidFill>
            </a:endParaRPr>
          </a:p>
        </p:txBody>
      </p:sp>
    </p:spTree>
    <p:extLst>
      <p:ext uri="{BB962C8B-B14F-4D97-AF65-F5344CB8AC3E}">
        <p14:creationId xmlns:p14="http://schemas.microsoft.com/office/powerpoint/2010/main" val="2570060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775685"/>
          </a:xfrm>
        </p:spPr>
        <p:txBody>
          <a:bodyPr/>
          <a:lstStyle/>
          <a:p>
            <a:r>
              <a:rPr lang="en-GB" sz="2400" b="1" dirty="0">
                <a:solidFill>
                  <a:schemeClr val="accent4"/>
                </a:solidFill>
              </a:rPr>
              <a:t>Skills assessment of local &amp; scientific forecast</a:t>
            </a:r>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17</a:t>
            </a:fld>
            <a:endParaRPr lang="en-GB" dirty="0"/>
          </a:p>
        </p:txBody>
      </p:sp>
      <p:sp>
        <p:nvSpPr>
          <p:cNvPr id="6" name="Text Placeholder 2">
            <a:extLst>
              <a:ext uri="{FF2B5EF4-FFF2-40B4-BE49-F238E27FC236}">
                <a16:creationId xmlns:a16="http://schemas.microsoft.com/office/drawing/2014/main" id="{D3CF0285-D309-47DC-9E76-CE716584587C}"/>
              </a:ext>
            </a:extLst>
          </p:cNvPr>
          <p:cNvSpPr>
            <a:spLocks noGrp="1"/>
          </p:cNvSpPr>
          <p:nvPr>
            <p:ph type="body" sz="quarter" idx="10"/>
          </p:nvPr>
        </p:nvSpPr>
        <p:spPr>
          <a:xfrm>
            <a:off x="389568" y="1181313"/>
            <a:ext cx="8544870" cy="4089600"/>
          </a:xfrm>
        </p:spPr>
        <p:txBody>
          <a:bodyPr/>
          <a:lstStyle/>
          <a:p>
            <a:pPr>
              <a:spcBef>
                <a:spcPts val="0"/>
              </a:spcBef>
            </a:pPr>
            <a:r>
              <a:rPr lang="en-GB" sz="1800" b="1" dirty="0"/>
              <a:t>Metrics</a:t>
            </a:r>
            <a:r>
              <a:rPr lang="en-GB" sz="1800" dirty="0"/>
              <a:t>: ROCSS, H-K discrimination score, ...</a:t>
            </a:r>
          </a:p>
          <a:p>
            <a:pPr>
              <a:spcBef>
                <a:spcPts val="0"/>
              </a:spcBef>
            </a:pPr>
            <a:r>
              <a:rPr lang="en-GB" sz="1800" dirty="0"/>
              <a:t>Data from farmers (Local forecast - </a:t>
            </a:r>
            <a:r>
              <a:rPr lang="en-GB" sz="1800" b="1" dirty="0"/>
              <a:t>LFK</a:t>
            </a:r>
            <a:r>
              <a:rPr lang="en-GB" sz="1800" dirty="0"/>
              <a:t>)</a:t>
            </a:r>
          </a:p>
          <a:p>
            <a:pPr>
              <a:spcBef>
                <a:spcPts val="0"/>
              </a:spcBef>
            </a:pPr>
            <a:r>
              <a:rPr lang="en-GB" sz="1800" dirty="0"/>
              <a:t>Data from meteoblue (Scientific forecast - </a:t>
            </a:r>
            <a:r>
              <a:rPr lang="en-GB" sz="1800" b="1" dirty="0"/>
              <a:t>SFK</a:t>
            </a:r>
            <a:r>
              <a:rPr lang="en-GB" sz="1800" dirty="0"/>
              <a:t>)</a:t>
            </a:r>
          </a:p>
          <a:p>
            <a:pPr>
              <a:spcBef>
                <a:spcPts val="0"/>
              </a:spcBef>
            </a:pPr>
            <a:endParaRPr lang="en-GB" sz="1800" dirty="0"/>
          </a:p>
          <a:p>
            <a:pPr>
              <a:spcBef>
                <a:spcPts val="0"/>
              </a:spcBef>
            </a:pPr>
            <a:endParaRPr lang="en-GB" sz="1800" dirty="0"/>
          </a:p>
        </p:txBody>
      </p:sp>
      <p:grpSp>
        <p:nvGrpSpPr>
          <p:cNvPr id="11" name="Group 10">
            <a:extLst>
              <a:ext uri="{FF2B5EF4-FFF2-40B4-BE49-F238E27FC236}">
                <a16:creationId xmlns:a16="http://schemas.microsoft.com/office/drawing/2014/main" id="{8B623261-5CD0-4F64-BAAB-DA95289A328A}"/>
              </a:ext>
            </a:extLst>
          </p:cNvPr>
          <p:cNvGrpSpPr/>
          <p:nvPr/>
        </p:nvGrpSpPr>
        <p:grpSpPr>
          <a:xfrm>
            <a:off x="4154035" y="3360768"/>
            <a:ext cx="4634216" cy="2414838"/>
            <a:chOff x="743772" y="2989202"/>
            <a:chExt cx="4634216" cy="2414838"/>
          </a:xfrm>
        </p:grpSpPr>
        <p:sp>
          <p:nvSpPr>
            <p:cNvPr id="3" name="Rectangle 2">
              <a:extLst>
                <a:ext uri="{FF2B5EF4-FFF2-40B4-BE49-F238E27FC236}">
                  <a16:creationId xmlns:a16="http://schemas.microsoft.com/office/drawing/2014/main" id="{AB3D66B1-3BD3-4799-B348-3B2C71BCA540}"/>
                </a:ext>
              </a:extLst>
            </p:cNvPr>
            <p:cNvSpPr/>
            <p:nvPr/>
          </p:nvSpPr>
          <p:spPr>
            <a:xfrm>
              <a:off x="743772" y="2989202"/>
              <a:ext cx="764087" cy="4266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r>
                <a:rPr lang="en-US" sz="2000" b="1" dirty="0">
                  <a:solidFill>
                    <a:schemeClr val="tx1"/>
                  </a:solidFill>
                </a:rPr>
                <a:t>LFK</a:t>
              </a:r>
            </a:p>
          </p:txBody>
        </p:sp>
        <p:sp>
          <p:nvSpPr>
            <p:cNvPr id="9" name="Rectangle 8">
              <a:extLst>
                <a:ext uri="{FF2B5EF4-FFF2-40B4-BE49-F238E27FC236}">
                  <a16:creationId xmlns:a16="http://schemas.microsoft.com/office/drawing/2014/main" id="{2742965A-4082-4A02-8AAC-694F8A085454}"/>
                </a:ext>
              </a:extLst>
            </p:cNvPr>
            <p:cNvSpPr/>
            <p:nvPr/>
          </p:nvSpPr>
          <p:spPr>
            <a:xfrm>
              <a:off x="743772" y="4977394"/>
              <a:ext cx="764087" cy="4266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r>
                <a:rPr lang="en-US" sz="2000" b="1" dirty="0">
                  <a:solidFill>
                    <a:schemeClr val="tx1"/>
                  </a:solidFill>
                </a:rPr>
                <a:t>SFK</a:t>
              </a:r>
            </a:p>
          </p:txBody>
        </p:sp>
        <p:sp>
          <p:nvSpPr>
            <p:cNvPr id="5" name="Right Brace 4">
              <a:extLst>
                <a:ext uri="{FF2B5EF4-FFF2-40B4-BE49-F238E27FC236}">
                  <a16:creationId xmlns:a16="http://schemas.microsoft.com/office/drawing/2014/main" id="{609E0F6B-4C61-448C-A69B-9290DDB21232}"/>
                </a:ext>
              </a:extLst>
            </p:cNvPr>
            <p:cNvSpPr/>
            <p:nvPr/>
          </p:nvSpPr>
          <p:spPr>
            <a:xfrm>
              <a:off x="1670772" y="2989202"/>
              <a:ext cx="438411" cy="2414838"/>
            </a:xfrm>
            <a:prstGeom prst="rightBrace">
              <a:avLst/>
            </a:prstGeom>
            <a:ln w="19050"/>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9ECBCB4-9E0E-4161-AEF3-CC91FB636A77}"/>
                </a:ext>
              </a:extLst>
            </p:cNvPr>
            <p:cNvSpPr/>
            <p:nvPr/>
          </p:nvSpPr>
          <p:spPr>
            <a:xfrm>
              <a:off x="2346690" y="3935195"/>
              <a:ext cx="3031298" cy="10421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r>
                <a:rPr lang="en-US" sz="2000" b="1" dirty="0">
                  <a:solidFill>
                    <a:schemeClr val="tx1"/>
                  </a:solidFill>
                </a:rPr>
                <a:t>Skills assessment against actual observations</a:t>
              </a:r>
            </a:p>
          </p:txBody>
        </p:sp>
      </p:grpSp>
      <p:pic>
        <p:nvPicPr>
          <p:cNvPr id="13" name="Picture 12">
            <a:extLst>
              <a:ext uri="{FF2B5EF4-FFF2-40B4-BE49-F238E27FC236}">
                <a16:creationId xmlns:a16="http://schemas.microsoft.com/office/drawing/2014/main" id="{715101FC-BA98-4230-868A-FC16DE6A32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568" y="4650145"/>
            <a:ext cx="3543329" cy="2077233"/>
          </a:xfrm>
          <a:prstGeom prst="rect">
            <a:avLst/>
          </a:prstGeom>
        </p:spPr>
      </p:pic>
      <p:pic>
        <p:nvPicPr>
          <p:cNvPr id="14" name="Picture 13">
            <a:extLst>
              <a:ext uri="{FF2B5EF4-FFF2-40B4-BE49-F238E27FC236}">
                <a16:creationId xmlns:a16="http://schemas.microsoft.com/office/drawing/2014/main" id="{3D7CDB9E-8FAC-4A02-BE1D-3A5212C30C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568" y="2342027"/>
            <a:ext cx="3543329" cy="2205663"/>
          </a:xfrm>
          <a:prstGeom prst="rect">
            <a:avLst/>
          </a:prstGeom>
        </p:spPr>
      </p:pic>
      <p:sp>
        <p:nvSpPr>
          <p:cNvPr id="15" name="Rectangle 14">
            <a:extLst>
              <a:ext uri="{FF2B5EF4-FFF2-40B4-BE49-F238E27FC236}">
                <a16:creationId xmlns:a16="http://schemas.microsoft.com/office/drawing/2014/main" id="{7F5B3DAA-5080-4A48-966E-F575A3602B2C}"/>
              </a:ext>
            </a:extLst>
          </p:cNvPr>
          <p:cNvSpPr/>
          <p:nvPr/>
        </p:nvSpPr>
        <p:spPr>
          <a:xfrm>
            <a:off x="5753446" y="3557783"/>
            <a:ext cx="3034805" cy="584775"/>
          </a:xfrm>
          <a:prstGeom prst="rect">
            <a:avLst/>
          </a:prstGeom>
        </p:spPr>
        <p:txBody>
          <a:bodyPr wrap="none">
            <a:spAutoFit/>
          </a:bodyPr>
          <a:lstStyle/>
          <a:p>
            <a:pPr algn="ctr"/>
            <a:r>
              <a:rPr lang="en-GB" sz="1600" b="1" dirty="0">
                <a:solidFill>
                  <a:schemeClr val="accent4"/>
                </a:solidFill>
                <a:latin typeface="+mj-lt"/>
              </a:rPr>
              <a:t>Analysis period: </a:t>
            </a:r>
          </a:p>
          <a:p>
            <a:pPr algn="ctr"/>
            <a:r>
              <a:rPr lang="en-GB" sz="1600" b="1" dirty="0">
                <a:solidFill>
                  <a:schemeClr val="accent4"/>
                </a:solidFill>
                <a:latin typeface="+mj-lt"/>
              </a:rPr>
              <a:t>5</a:t>
            </a:r>
            <a:r>
              <a:rPr lang="en-GB" sz="1600" b="1" baseline="30000" dirty="0">
                <a:solidFill>
                  <a:schemeClr val="accent4"/>
                </a:solidFill>
                <a:latin typeface="+mj-lt"/>
              </a:rPr>
              <a:t>th</a:t>
            </a:r>
            <a:r>
              <a:rPr lang="en-GB" sz="1600" b="1" dirty="0">
                <a:solidFill>
                  <a:schemeClr val="accent4"/>
                </a:solidFill>
                <a:latin typeface="+mj-lt"/>
              </a:rPr>
              <a:t> April – 17</a:t>
            </a:r>
            <a:r>
              <a:rPr lang="en-GB" sz="1600" b="1" baseline="30000" dirty="0">
                <a:solidFill>
                  <a:schemeClr val="accent4"/>
                </a:solidFill>
                <a:latin typeface="+mj-lt"/>
              </a:rPr>
              <a:t>th</a:t>
            </a:r>
            <a:r>
              <a:rPr lang="en-GB" sz="1600" b="1" dirty="0">
                <a:solidFill>
                  <a:schemeClr val="accent4"/>
                </a:solidFill>
                <a:latin typeface="+mj-lt"/>
              </a:rPr>
              <a:t> </a:t>
            </a:r>
            <a:r>
              <a:rPr lang="en-GB" sz="1600" b="1">
                <a:solidFill>
                  <a:schemeClr val="accent4"/>
                </a:solidFill>
                <a:latin typeface="+mj-lt"/>
              </a:rPr>
              <a:t>July 2019</a:t>
            </a:r>
            <a:endParaRPr lang="en-GB" sz="1600" dirty="0">
              <a:solidFill>
                <a:schemeClr val="accent4"/>
              </a:solidFill>
              <a:latin typeface="+mj-lt"/>
            </a:endParaRPr>
          </a:p>
        </p:txBody>
      </p:sp>
    </p:spTree>
    <p:extLst>
      <p:ext uri="{BB962C8B-B14F-4D97-AF65-F5344CB8AC3E}">
        <p14:creationId xmlns:p14="http://schemas.microsoft.com/office/powerpoint/2010/main" val="4182294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1DE81B-77A8-4BE8-B86D-DA00A66D52AA}"/>
              </a:ext>
            </a:extLst>
          </p:cNvPr>
          <p:cNvSpPr/>
          <p:nvPr/>
        </p:nvSpPr>
        <p:spPr>
          <a:xfrm>
            <a:off x="84221" y="6043296"/>
            <a:ext cx="3525253" cy="334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en-GB" sz="1400" dirty="0">
              <a:solidFill>
                <a:schemeClr val="tx1"/>
              </a:solidFill>
            </a:endParaRPr>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18</a:t>
            </a:fld>
            <a:endParaRPr lang="en-GB" dirty="0"/>
          </a:p>
        </p:txBody>
      </p:sp>
      <p:graphicFrame>
        <p:nvGraphicFramePr>
          <p:cNvPr id="6" name="Table 5"/>
          <p:cNvGraphicFramePr>
            <a:graphicFrameLocks noGrp="1"/>
          </p:cNvGraphicFramePr>
          <p:nvPr/>
        </p:nvGraphicFramePr>
        <p:xfrm>
          <a:off x="349793" y="510483"/>
          <a:ext cx="8364897" cy="4355819"/>
        </p:xfrm>
        <a:graphic>
          <a:graphicData uri="http://schemas.openxmlformats.org/drawingml/2006/table">
            <a:tbl>
              <a:tblPr firstRow="1" firstCol="1" bandRow="1"/>
              <a:tblGrid>
                <a:gridCol w="2381838">
                  <a:extLst>
                    <a:ext uri="{9D8B030D-6E8A-4147-A177-3AD203B41FA5}">
                      <a16:colId xmlns:a16="http://schemas.microsoft.com/office/drawing/2014/main" val="4040959352"/>
                    </a:ext>
                  </a:extLst>
                </a:gridCol>
                <a:gridCol w="1994056">
                  <a:extLst>
                    <a:ext uri="{9D8B030D-6E8A-4147-A177-3AD203B41FA5}">
                      <a16:colId xmlns:a16="http://schemas.microsoft.com/office/drawing/2014/main" val="3367129780"/>
                    </a:ext>
                  </a:extLst>
                </a:gridCol>
                <a:gridCol w="2215519">
                  <a:extLst>
                    <a:ext uri="{9D8B030D-6E8A-4147-A177-3AD203B41FA5}">
                      <a16:colId xmlns:a16="http://schemas.microsoft.com/office/drawing/2014/main" val="912939257"/>
                    </a:ext>
                  </a:extLst>
                </a:gridCol>
                <a:gridCol w="1773484">
                  <a:extLst>
                    <a:ext uri="{9D8B030D-6E8A-4147-A177-3AD203B41FA5}">
                      <a16:colId xmlns:a16="http://schemas.microsoft.com/office/drawing/2014/main" val="476761258"/>
                    </a:ext>
                  </a:extLst>
                </a:gridCol>
              </a:tblGrid>
              <a:tr h="1152659">
                <a:tc>
                  <a:txBody>
                    <a:bodyPr/>
                    <a:lstStyle/>
                    <a:p>
                      <a:pPr marL="0" marR="0" algn="ctr">
                        <a:lnSpc>
                          <a:spcPct val="150000"/>
                        </a:lnSpc>
                        <a:spcBef>
                          <a:spcPts val="0"/>
                        </a:spcBef>
                        <a:spcAft>
                          <a:spcPts val="0"/>
                        </a:spcAft>
                      </a:pPr>
                      <a:r>
                        <a:rPr lang="en-GB" sz="1800" b="1">
                          <a:effectLst/>
                          <a:latin typeface="Times New Roman" panose="02020603050405020304" pitchFamily="18" charset="0"/>
                          <a:ea typeface="Calibri" panose="020F0502020204030204" pitchFamily="34" charset="0"/>
                          <a:cs typeface="Times New Roman" panose="02020603050405020304" pitchFamily="18" charset="0"/>
                        </a:rPr>
                        <a:t> </a:t>
                      </a:r>
                      <a:endParaRPr lang="en-GB" sz="1400" b="1">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Event-observed</a:t>
                      </a:r>
                      <a:endParaRPr lang="en-GB" sz="1400" b="1"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Event-not observed</a:t>
                      </a:r>
                      <a:endParaRPr lang="en-GB" sz="1400" b="1"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Total</a:t>
                      </a:r>
                      <a:endParaRPr lang="en-GB" sz="14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92235272"/>
                  </a:ext>
                </a:extLst>
              </a:tr>
              <a:tr h="1198471">
                <a:tc>
                  <a:txBody>
                    <a:bodyPr/>
                    <a:lstStyle/>
                    <a:p>
                      <a:pPr marL="0" marR="0" algn="ctr">
                        <a:lnSpc>
                          <a:spcPct val="150000"/>
                        </a:lnSpc>
                        <a:spcBef>
                          <a:spcPts val="0"/>
                        </a:spcBef>
                        <a:spcAft>
                          <a:spcPts val="0"/>
                        </a:spcAft>
                      </a:pP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Event-forecasted</a:t>
                      </a:r>
                      <a:endParaRPr lang="en-GB" sz="1400" b="1"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Hits (a)</a:t>
                      </a:r>
                      <a:endParaRPr lang="en-GB" sz="1400" b="1"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False alarms (b)</a:t>
                      </a:r>
                      <a:endParaRPr lang="en-GB" sz="1400" b="1"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Yes forecasted </a:t>
                      </a:r>
                    </a:p>
                    <a:p>
                      <a:pPr marL="0" marR="0" algn="ctr">
                        <a:lnSpc>
                          <a:spcPct val="150000"/>
                        </a:lnSpc>
                        <a:spcBef>
                          <a:spcPts val="0"/>
                        </a:spcBef>
                        <a:spcAft>
                          <a:spcPts val="0"/>
                        </a:spcAf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(a + b)</a:t>
                      </a:r>
                      <a:endParaRPr lang="en-GB" sz="14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65208167"/>
                  </a:ext>
                </a:extLst>
              </a:tr>
              <a:tr h="1064316">
                <a:tc>
                  <a:txBody>
                    <a:bodyPr/>
                    <a:lstStyle/>
                    <a:p>
                      <a:pPr marL="0" marR="0" algn="ctr">
                        <a:lnSpc>
                          <a:spcPct val="150000"/>
                        </a:lnSpc>
                        <a:spcBef>
                          <a:spcPts val="0"/>
                        </a:spcBef>
                        <a:spcAft>
                          <a:spcPts val="0"/>
                        </a:spcAft>
                      </a:pP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Event-not forecasted</a:t>
                      </a:r>
                      <a:endParaRPr lang="en-GB" sz="1400" b="1"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Misses (c)</a:t>
                      </a:r>
                      <a:endParaRPr lang="en-GB" sz="1400" b="1"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Correct rejection (d)</a:t>
                      </a:r>
                      <a:endParaRPr lang="en-GB" sz="1400" b="1"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No forecasted </a:t>
                      </a:r>
                    </a:p>
                    <a:p>
                      <a:pPr marL="0" marR="0" algn="ctr">
                        <a:lnSpc>
                          <a:spcPct val="150000"/>
                        </a:lnSpc>
                        <a:spcBef>
                          <a:spcPts val="0"/>
                        </a:spcBef>
                        <a:spcAft>
                          <a:spcPts val="0"/>
                        </a:spcAf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(c + d)</a:t>
                      </a:r>
                      <a:endParaRPr lang="en-GB" sz="14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2906093"/>
                  </a:ext>
                </a:extLst>
              </a:tr>
              <a:tr h="940373">
                <a:tc>
                  <a:txBody>
                    <a:bodyPr/>
                    <a:lstStyle/>
                    <a:p>
                      <a:pPr marL="0" marR="0" algn="ctr">
                        <a:lnSpc>
                          <a:spcPct val="150000"/>
                        </a:lnSpc>
                        <a:spcBef>
                          <a:spcPts val="0"/>
                        </a:spcBef>
                        <a:spcAft>
                          <a:spcPts val="0"/>
                        </a:spcAft>
                      </a:pPr>
                      <a:r>
                        <a:rPr lang="en-GB" sz="1800">
                          <a:effectLst/>
                          <a:latin typeface="Times New Roman" panose="02020603050405020304" pitchFamily="18" charset="0"/>
                          <a:ea typeface="Calibri" panose="020F0502020204030204" pitchFamily="34" charset="0"/>
                          <a:cs typeface="Times New Roman" panose="02020603050405020304" pitchFamily="18" charset="0"/>
                        </a:rPr>
                        <a:t>Total</a:t>
                      </a:r>
                      <a:endParaRPr lang="en-GB" sz="140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Yes observed</a:t>
                      </a:r>
                    </a:p>
                    <a:p>
                      <a:pPr marL="0" marR="0" algn="ctr">
                        <a:lnSpc>
                          <a:spcPct val="150000"/>
                        </a:lnSpc>
                        <a:spcBef>
                          <a:spcPts val="0"/>
                        </a:spcBef>
                        <a:spcAft>
                          <a:spcPts val="0"/>
                        </a:spcAf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 + c)</a:t>
                      </a:r>
                      <a:endParaRPr lang="en-GB" sz="14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No observed </a:t>
                      </a:r>
                    </a:p>
                    <a:p>
                      <a:pPr marL="0" marR="0" algn="ctr">
                        <a:lnSpc>
                          <a:spcPct val="150000"/>
                        </a:lnSpc>
                        <a:spcBef>
                          <a:spcPts val="0"/>
                        </a:spcBef>
                        <a:spcAft>
                          <a:spcPts val="0"/>
                        </a:spcAf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(b + d)</a:t>
                      </a:r>
                      <a:endParaRPr lang="en-GB" sz="14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Total forecasts (n)</a:t>
                      </a:r>
                      <a:endParaRPr lang="en-GB" sz="14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2584282"/>
                  </a:ext>
                </a:extLst>
              </a:tr>
            </a:tbl>
          </a:graphicData>
        </a:graphic>
      </p:graphicFrame>
      <p:sp>
        <p:nvSpPr>
          <p:cNvPr id="7" name="Rectangle 6"/>
          <p:cNvSpPr/>
          <p:nvPr/>
        </p:nvSpPr>
        <p:spPr>
          <a:xfrm>
            <a:off x="501014" y="5044948"/>
            <a:ext cx="8141972" cy="404919"/>
          </a:xfrm>
          <a:prstGeom prst="rect">
            <a:avLst/>
          </a:prstGeom>
        </p:spPr>
        <p:txBody>
          <a:bodyPr wrap="none">
            <a:spAutoFit/>
          </a:bodyPr>
          <a:lstStyle/>
          <a:p>
            <a:pPr marL="0" marR="0">
              <a:lnSpc>
                <a:spcPct val="125000"/>
              </a:lnSpc>
              <a:spcBef>
                <a:spcPts val="0"/>
              </a:spcBef>
              <a:spcAft>
                <a:spcPts val="0"/>
              </a:spcAft>
            </a:pPr>
            <a:r>
              <a:rPr lang="en-GB" b="1" dirty="0">
                <a:highlight>
                  <a:srgbClr val="C0C0C0"/>
                </a:highlight>
                <a:latin typeface="+mj-lt"/>
                <a:ea typeface="Times New Roman" panose="02020603050405020304" pitchFamily="18" charset="0"/>
                <a:cs typeface="Times New Roman" panose="02020603050405020304" pitchFamily="18" charset="0"/>
              </a:rPr>
              <a:t>H-K = POD – POFD   </a:t>
            </a:r>
            <a:r>
              <a:rPr lang="en-GB" dirty="0">
                <a:highlight>
                  <a:srgbClr val="C0C0C0"/>
                </a:highlight>
                <a:latin typeface="+mj-lt"/>
                <a:ea typeface="Times New Roman" panose="02020603050405020304" pitchFamily="18" charset="0"/>
                <a:cs typeface="Times New Roman" panose="02020603050405020304" pitchFamily="18" charset="0"/>
              </a:rPr>
              <a:t>with  </a:t>
            </a:r>
            <a:r>
              <a:rPr lang="en-GB" b="1" dirty="0">
                <a:highlight>
                  <a:srgbClr val="C0C0C0"/>
                </a:highlight>
                <a:latin typeface="+mj-lt"/>
                <a:ea typeface="Times New Roman" panose="02020603050405020304" pitchFamily="18" charset="0"/>
                <a:cs typeface="Times New Roman" panose="02020603050405020304" pitchFamily="18" charset="0"/>
              </a:rPr>
              <a:t> POD = a/(</a:t>
            </a:r>
            <a:r>
              <a:rPr lang="en-GB" b="1" dirty="0" err="1">
                <a:highlight>
                  <a:srgbClr val="C0C0C0"/>
                </a:highlight>
                <a:latin typeface="+mj-lt"/>
                <a:ea typeface="Times New Roman" panose="02020603050405020304" pitchFamily="18" charset="0"/>
                <a:cs typeface="Times New Roman" panose="02020603050405020304" pitchFamily="18" charset="0"/>
              </a:rPr>
              <a:t>a+c</a:t>
            </a:r>
            <a:r>
              <a:rPr lang="en-GB" b="1" dirty="0">
                <a:highlight>
                  <a:srgbClr val="C0C0C0"/>
                </a:highlight>
                <a:latin typeface="+mj-lt"/>
                <a:ea typeface="Times New Roman" panose="02020603050405020304" pitchFamily="18" charset="0"/>
                <a:cs typeface="Times New Roman" panose="02020603050405020304" pitchFamily="18" charset="0"/>
              </a:rPr>
              <a:t>) and POFD=b/(</a:t>
            </a:r>
            <a:r>
              <a:rPr lang="en-GB" b="1" dirty="0" err="1">
                <a:highlight>
                  <a:srgbClr val="C0C0C0"/>
                </a:highlight>
                <a:latin typeface="+mj-lt"/>
                <a:ea typeface="Times New Roman" panose="02020603050405020304" pitchFamily="18" charset="0"/>
                <a:cs typeface="Times New Roman" panose="02020603050405020304" pitchFamily="18" charset="0"/>
              </a:rPr>
              <a:t>b+d</a:t>
            </a:r>
            <a:r>
              <a:rPr lang="en-GB" b="1" dirty="0">
                <a:highlight>
                  <a:srgbClr val="C0C0C0"/>
                </a:highlight>
                <a:latin typeface="Times New Roman" panose="02020603050405020304" pitchFamily="18" charset="0"/>
                <a:ea typeface="Times New Roman" panose="02020603050405020304" pitchFamily="18" charset="0"/>
                <a:cs typeface="Times New Roman" panose="02020603050405020304" pitchFamily="18" charset="0"/>
              </a:rPr>
              <a:t>)</a:t>
            </a:r>
            <a:endParaRPr lang="en-GB" sz="1400" b="1" dirty="0">
              <a:effectLst/>
              <a:highlight>
                <a:srgbClr val="C0C0C0"/>
              </a:highlight>
              <a:latin typeface="Verdana" panose="020B0604030504040204" pitchFamily="34" charset="0"/>
              <a:ea typeface="Calibri" panose="020F0502020204030204" pitchFamily="34" charset="0"/>
              <a:cs typeface="Times New Roman" panose="02020603050405020304" pitchFamily="18" charset="0"/>
            </a:endParaRPr>
          </a:p>
        </p:txBody>
      </p:sp>
      <p:sp>
        <p:nvSpPr>
          <p:cNvPr id="8" name="TextBox 7"/>
          <p:cNvSpPr txBox="1"/>
          <p:nvPr/>
        </p:nvSpPr>
        <p:spPr>
          <a:xfrm>
            <a:off x="2915713" y="2385680"/>
            <a:ext cx="1028700" cy="329257"/>
          </a:xfrm>
          <a:prstGeom prst="rect">
            <a:avLst/>
          </a:prstGeom>
          <a:noFill/>
        </p:spPr>
        <p:txBody>
          <a:bodyPr wrap="square" rtlCol="0">
            <a:spAutoFit/>
          </a:bodyPr>
          <a:lstStyle/>
          <a:p>
            <a:pPr>
              <a:lnSpc>
                <a:spcPts val="1800"/>
              </a:lnSpc>
            </a:pPr>
            <a:r>
              <a:rPr lang="en-GB" sz="2400" dirty="0">
                <a:solidFill>
                  <a:srgbClr val="FF0000"/>
                </a:solidFill>
                <a:latin typeface="Verdana" pitchFamily="34" charset="0"/>
              </a:rPr>
              <a:t>82</a:t>
            </a:r>
          </a:p>
        </p:txBody>
      </p:sp>
      <p:sp>
        <p:nvSpPr>
          <p:cNvPr id="9" name="TextBox 8"/>
          <p:cNvSpPr txBox="1"/>
          <p:nvPr/>
        </p:nvSpPr>
        <p:spPr>
          <a:xfrm>
            <a:off x="4878538" y="2482628"/>
            <a:ext cx="1028700" cy="329257"/>
          </a:xfrm>
          <a:prstGeom prst="rect">
            <a:avLst/>
          </a:prstGeom>
          <a:noFill/>
        </p:spPr>
        <p:txBody>
          <a:bodyPr wrap="square" rtlCol="0">
            <a:spAutoFit/>
          </a:bodyPr>
          <a:lstStyle/>
          <a:p>
            <a:pPr>
              <a:lnSpc>
                <a:spcPts val="1800"/>
              </a:lnSpc>
            </a:pPr>
            <a:r>
              <a:rPr lang="en-GB" sz="2400" dirty="0">
                <a:solidFill>
                  <a:srgbClr val="FF0000"/>
                </a:solidFill>
                <a:latin typeface="Verdana" pitchFamily="34" charset="0"/>
              </a:rPr>
              <a:t>38</a:t>
            </a:r>
          </a:p>
        </p:txBody>
      </p:sp>
      <p:sp>
        <p:nvSpPr>
          <p:cNvPr id="10" name="TextBox 9"/>
          <p:cNvSpPr txBox="1"/>
          <p:nvPr/>
        </p:nvSpPr>
        <p:spPr>
          <a:xfrm>
            <a:off x="2793248" y="3509836"/>
            <a:ext cx="1028700" cy="329257"/>
          </a:xfrm>
          <a:prstGeom prst="rect">
            <a:avLst/>
          </a:prstGeom>
          <a:noFill/>
        </p:spPr>
        <p:txBody>
          <a:bodyPr wrap="square" rtlCol="0">
            <a:spAutoFit/>
          </a:bodyPr>
          <a:lstStyle/>
          <a:p>
            <a:pPr>
              <a:lnSpc>
                <a:spcPts val="1800"/>
              </a:lnSpc>
            </a:pPr>
            <a:r>
              <a:rPr lang="en-GB" sz="2400" dirty="0">
                <a:solidFill>
                  <a:srgbClr val="FF0000"/>
                </a:solidFill>
                <a:latin typeface="Verdana" pitchFamily="34" charset="0"/>
              </a:rPr>
              <a:t>23</a:t>
            </a:r>
          </a:p>
        </p:txBody>
      </p:sp>
      <p:sp>
        <p:nvSpPr>
          <p:cNvPr id="11" name="TextBox 10"/>
          <p:cNvSpPr txBox="1"/>
          <p:nvPr/>
        </p:nvSpPr>
        <p:spPr>
          <a:xfrm>
            <a:off x="4917507" y="3528043"/>
            <a:ext cx="1028700" cy="329257"/>
          </a:xfrm>
          <a:prstGeom prst="rect">
            <a:avLst/>
          </a:prstGeom>
          <a:noFill/>
        </p:spPr>
        <p:txBody>
          <a:bodyPr wrap="square" rtlCol="0">
            <a:spAutoFit/>
          </a:bodyPr>
          <a:lstStyle/>
          <a:p>
            <a:pPr>
              <a:lnSpc>
                <a:spcPts val="1800"/>
              </a:lnSpc>
            </a:pPr>
            <a:r>
              <a:rPr lang="en-GB" sz="2400" dirty="0">
                <a:solidFill>
                  <a:srgbClr val="FF0000"/>
                </a:solidFill>
                <a:latin typeface="Verdana" pitchFamily="34" charset="0"/>
              </a:rPr>
              <a:t>222</a:t>
            </a:r>
          </a:p>
        </p:txBody>
      </p:sp>
      <p:sp>
        <p:nvSpPr>
          <p:cNvPr id="12" name="TextBox 11"/>
          <p:cNvSpPr txBox="1"/>
          <p:nvPr/>
        </p:nvSpPr>
        <p:spPr>
          <a:xfrm>
            <a:off x="6941564" y="2317999"/>
            <a:ext cx="1028700" cy="329257"/>
          </a:xfrm>
          <a:prstGeom prst="rect">
            <a:avLst/>
          </a:prstGeom>
          <a:noFill/>
        </p:spPr>
        <p:txBody>
          <a:bodyPr wrap="square" rtlCol="0">
            <a:spAutoFit/>
          </a:bodyPr>
          <a:lstStyle/>
          <a:p>
            <a:pPr>
              <a:lnSpc>
                <a:spcPts val="1800"/>
              </a:lnSpc>
            </a:pPr>
            <a:r>
              <a:rPr lang="en-GB" sz="2400" dirty="0">
                <a:solidFill>
                  <a:schemeClr val="bg2">
                    <a:lumMod val="60000"/>
                    <a:lumOff val="40000"/>
                  </a:schemeClr>
                </a:solidFill>
                <a:latin typeface="Verdana" pitchFamily="34" charset="0"/>
              </a:rPr>
              <a:t>120</a:t>
            </a:r>
          </a:p>
        </p:txBody>
      </p:sp>
      <p:sp>
        <p:nvSpPr>
          <p:cNvPr id="13" name="TextBox 12"/>
          <p:cNvSpPr txBox="1"/>
          <p:nvPr/>
        </p:nvSpPr>
        <p:spPr>
          <a:xfrm>
            <a:off x="6954754" y="3427521"/>
            <a:ext cx="1028700" cy="329257"/>
          </a:xfrm>
          <a:prstGeom prst="rect">
            <a:avLst/>
          </a:prstGeom>
          <a:noFill/>
        </p:spPr>
        <p:txBody>
          <a:bodyPr wrap="square" rtlCol="0">
            <a:spAutoFit/>
          </a:bodyPr>
          <a:lstStyle/>
          <a:p>
            <a:pPr>
              <a:lnSpc>
                <a:spcPts val="1800"/>
              </a:lnSpc>
            </a:pPr>
            <a:r>
              <a:rPr lang="en-GB" sz="2400" dirty="0">
                <a:solidFill>
                  <a:schemeClr val="bg2">
                    <a:lumMod val="60000"/>
                    <a:lumOff val="40000"/>
                  </a:schemeClr>
                </a:solidFill>
                <a:latin typeface="Verdana" pitchFamily="34" charset="0"/>
              </a:rPr>
              <a:t>245</a:t>
            </a:r>
          </a:p>
        </p:txBody>
      </p:sp>
      <p:sp>
        <p:nvSpPr>
          <p:cNvPr id="14" name="TextBox 13"/>
          <p:cNvSpPr txBox="1"/>
          <p:nvPr/>
        </p:nvSpPr>
        <p:spPr>
          <a:xfrm>
            <a:off x="2793248" y="4419413"/>
            <a:ext cx="1028700" cy="329257"/>
          </a:xfrm>
          <a:prstGeom prst="rect">
            <a:avLst/>
          </a:prstGeom>
          <a:noFill/>
        </p:spPr>
        <p:txBody>
          <a:bodyPr wrap="square" rtlCol="0">
            <a:spAutoFit/>
          </a:bodyPr>
          <a:lstStyle/>
          <a:p>
            <a:pPr>
              <a:lnSpc>
                <a:spcPts val="1800"/>
              </a:lnSpc>
            </a:pPr>
            <a:r>
              <a:rPr lang="en-GB" sz="2400" dirty="0">
                <a:solidFill>
                  <a:schemeClr val="bg2">
                    <a:lumMod val="60000"/>
                    <a:lumOff val="40000"/>
                  </a:schemeClr>
                </a:solidFill>
                <a:latin typeface="Verdana" pitchFamily="34" charset="0"/>
              </a:rPr>
              <a:t>105</a:t>
            </a:r>
          </a:p>
        </p:txBody>
      </p:sp>
      <p:sp>
        <p:nvSpPr>
          <p:cNvPr id="15" name="TextBox 14"/>
          <p:cNvSpPr txBox="1"/>
          <p:nvPr/>
        </p:nvSpPr>
        <p:spPr>
          <a:xfrm>
            <a:off x="4878538" y="4353846"/>
            <a:ext cx="1028700" cy="329257"/>
          </a:xfrm>
          <a:prstGeom prst="rect">
            <a:avLst/>
          </a:prstGeom>
          <a:noFill/>
        </p:spPr>
        <p:txBody>
          <a:bodyPr wrap="square" rtlCol="0">
            <a:spAutoFit/>
          </a:bodyPr>
          <a:lstStyle/>
          <a:p>
            <a:pPr>
              <a:lnSpc>
                <a:spcPts val="1800"/>
              </a:lnSpc>
            </a:pPr>
            <a:r>
              <a:rPr lang="en-GB" sz="2400" dirty="0">
                <a:solidFill>
                  <a:schemeClr val="bg2">
                    <a:lumMod val="60000"/>
                    <a:lumOff val="40000"/>
                  </a:schemeClr>
                </a:solidFill>
                <a:latin typeface="Verdana" pitchFamily="34" charset="0"/>
              </a:rPr>
              <a:t>260</a:t>
            </a:r>
          </a:p>
        </p:txBody>
      </p:sp>
      <p:sp>
        <p:nvSpPr>
          <p:cNvPr id="16" name="TextBox 15"/>
          <p:cNvSpPr txBox="1"/>
          <p:nvPr/>
        </p:nvSpPr>
        <p:spPr>
          <a:xfrm>
            <a:off x="6963828" y="4344231"/>
            <a:ext cx="1028700" cy="329257"/>
          </a:xfrm>
          <a:prstGeom prst="rect">
            <a:avLst/>
          </a:prstGeom>
          <a:noFill/>
        </p:spPr>
        <p:txBody>
          <a:bodyPr wrap="square" rtlCol="0">
            <a:spAutoFit/>
          </a:bodyPr>
          <a:lstStyle/>
          <a:p>
            <a:pPr>
              <a:lnSpc>
                <a:spcPts val="1800"/>
              </a:lnSpc>
            </a:pPr>
            <a:r>
              <a:rPr lang="en-GB" sz="2400" dirty="0">
                <a:solidFill>
                  <a:schemeClr val="bg2">
                    <a:lumMod val="60000"/>
                    <a:lumOff val="40000"/>
                  </a:schemeClr>
                </a:solidFill>
                <a:latin typeface="Verdana" pitchFamily="34" charset="0"/>
              </a:rPr>
              <a:t>365</a:t>
            </a:r>
          </a:p>
        </p:txBody>
      </p:sp>
      <p:sp>
        <p:nvSpPr>
          <p:cNvPr id="17" name="Rectangle 16"/>
          <p:cNvSpPr/>
          <p:nvPr/>
        </p:nvSpPr>
        <p:spPr>
          <a:xfrm>
            <a:off x="2027379" y="5582460"/>
            <a:ext cx="4256293" cy="406137"/>
          </a:xfrm>
          <a:prstGeom prst="rect">
            <a:avLst/>
          </a:prstGeom>
        </p:spPr>
        <p:txBody>
          <a:bodyPr wrap="none">
            <a:spAutoFit/>
          </a:bodyPr>
          <a:lstStyle/>
          <a:p>
            <a:pPr marL="0" marR="0">
              <a:lnSpc>
                <a:spcPct val="125000"/>
              </a:lnSpc>
              <a:spcBef>
                <a:spcPts val="0"/>
              </a:spcBef>
              <a:spcAft>
                <a:spcPts val="0"/>
              </a:spcAft>
            </a:pPr>
            <a:r>
              <a:rPr lang="en-GB" dirty="0">
                <a:latin typeface="Times New Roman" panose="02020603050405020304" pitchFamily="18" charset="0"/>
                <a:ea typeface="Times New Roman" panose="02020603050405020304" pitchFamily="18" charset="0"/>
                <a:cs typeface="Times New Roman" panose="02020603050405020304" pitchFamily="18" charset="0"/>
              </a:rPr>
              <a:t>POD = 82/(82+23) and POFD=38/(38+222)</a:t>
            </a:r>
            <a:endParaRPr lang="en-GB" sz="1400" dirty="0">
              <a:effectLst/>
              <a:latin typeface="Verdana" panose="020B0604030504040204" pitchFamily="34" charset="0"/>
              <a:ea typeface="Calibri" panose="020F0502020204030204" pitchFamily="34" charset="0"/>
              <a:cs typeface="Times New Roman" panose="02020603050405020304" pitchFamily="18" charset="0"/>
            </a:endParaRPr>
          </a:p>
        </p:txBody>
      </p:sp>
      <p:sp>
        <p:nvSpPr>
          <p:cNvPr id="18" name="Rectangle 17"/>
          <p:cNvSpPr/>
          <p:nvPr/>
        </p:nvSpPr>
        <p:spPr>
          <a:xfrm>
            <a:off x="5174644" y="6152872"/>
            <a:ext cx="3345788" cy="439608"/>
          </a:xfrm>
          <a:prstGeom prst="rect">
            <a:avLst/>
          </a:prstGeom>
        </p:spPr>
        <p:txBody>
          <a:bodyPr wrap="none">
            <a:spAutoFit/>
          </a:bodyPr>
          <a:lstStyle/>
          <a:p>
            <a:pPr marL="0" marR="0">
              <a:lnSpc>
                <a:spcPct val="125000"/>
              </a:lnSpc>
              <a:spcBef>
                <a:spcPts val="0"/>
              </a:spcBef>
              <a:spcAft>
                <a:spcPts val="0"/>
              </a:spcAft>
            </a:pPr>
            <a:r>
              <a:rPr lang="en-GB" dirty="0">
                <a:solidFill>
                  <a:srgbClr val="FF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H-K = 0.78 – 0.14 = 0.63 ~ </a:t>
            </a:r>
            <a:r>
              <a:rPr lang="en-GB" sz="2000" b="1" dirty="0">
                <a:solidFill>
                  <a:srgbClr val="FF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60% </a:t>
            </a:r>
            <a:endParaRPr lang="en-GB" sz="1400" b="1" dirty="0">
              <a:solidFill>
                <a:srgbClr val="FF0000"/>
              </a:solidFill>
              <a:effectLst/>
              <a:highlight>
                <a:srgbClr val="FFFF00"/>
              </a:highlight>
              <a:latin typeface="Verdana" panose="020B060403050404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2540ACF7-DF99-4A4C-AF04-470CBE58FFB9}"/>
              </a:ext>
            </a:extLst>
          </p:cNvPr>
          <p:cNvSpPr/>
          <p:nvPr/>
        </p:nvSpPr>
        <p:spPr>
          <a:xfrm>
            <a:off x="188831" y="89872"/>
            <a:ext cx="9041258" cy="369332"/>
          </a:xfrm>
          <a:prstGeom prst="rect">
            <a:avLst/>
          </a:prstGeom>
        </p:spPr>
        <p:txBody>
          <a:bodyPr wrap="none">
            <a:spAutoFit/>
          </a:bodyPr>
          <a:lstStyle/>
          <a:p>
            <a:r>
              <a:rPr lang="en-GB" b="1" dirty="0">
                <a:solidFill>
                  <a:schemeClr val="accent4"/>
                </a:solidFill>
                <a:latin typeface="+mj-lt"/>
                <a:ea typeface="Times New Roman" panose="02020603050405020304" pitchFamily="18" charset="0"/>
                <a:cs typeface="Times New Roman" panose="02020603050405020304" pitchFamily="18" charset="0"/>
              </a:rPr>
              <a:t>Skills assessment of meteoblue (scientific) forecast Vs observations</a:t>
            </a:r>
            <a:endParaRPr lang="en-GB" dirty="0">
              <a:solidFill>
                <a:schemeClr val="accent4"/>
              </a:solidFill>
              <a:latin typeface="+mj-lt"/>
            </a:endParaRPr>
          </a:p>
        </p:txBody>
      </p:sp>
    </p:spTree>
    <p:extLst>
      <p:ext uri="{BB962C8B-B14F-4D97-AF65-F5344CB8AC3E}">
        <p14:creationId xmlns:p14="http://schemas.microsoft.com/office/powerpoint/2010/main" val="25087526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775685"/>
          </a:xfrm>
        </p:spPr>
        <p:txBody>
          <a:bodyPr/>
          <a:lstStyle/>
          <a:p>
            <a:r>
              <a:rPr lang="en-GB" sz="2400" b="1" dirty="0">
                <a:solidFill>
                  <a:schemeClr val="accent4"/>
                </a:solidFill>
              </a:rPr>
              <a:t>Skills assessment – Ada (southern Ghana)</a:t>
            </a:r>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19</a:t>
            </a:fld>
            <a:endParaRPr lang="en-GB" dirty="0"/>
          </a:p>
        </p:txBody>
      </p:sp>
      <p:pic>
        <p:nvPicPr>
          <p:cNvPr id="5" name="Picture 4">
            <a:extLst>
              <a:ext uri="{FF2B5EF4-FFF2-40B4-BE49-F238E27FC236}">
                <a16:creationId xmlns:a16="http://schemas.microsoft.com/office/drawing/2014/main" id="{ACC3850E-03A0-4316-8ADB-0960D25B5AB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91642" y="1225708"/>
            <a:ext cx="8442795" cy="4406583"/>
          </a:xfrm>
          <a:prstGeom prst="rect">
            <a:avLst/>
          </a:prstGeom>
          <a:noFill/>
        </p:spPr>
      </p:pic>
      <p:sp>
        <p:nvSpPr>
          <p:cNvPr id="3" name="Rectangle 2">
            <a:extLst>
              <a:ext uri="{FF2B5EF4-FFF2-40B4-BE49-F238E27FC236}">
                <a16:creationId xmlns:a16="http://schemas.microsoft.com/office/drawing/2014/main" id="{28C1346B-7B3D-4023-A51C-327027470195}"/>
              </a:ext>
            </a:extLst>
          </p:cNvPr>
          <p:cNvSpPr/>
          <p:nvPr/>
        </p:nvSpPr>
        <p:spPr>
          <a:xfrm>
            <a:off x="384168" y="5796747"/>
            <a:ext cx="5666874" cy="954107"/>
          </a:xfrm>
          <a:prstGeom prst="rect">
            <a:avLst/>
          </a:prstGeom>
          <a:solidFill>
            <a:schemeClr val="bg1"/>
          </a:solidFill>
        </p:spPr>
        <p:txBody>
          <a:bodyPr wrap="square">
            <a:spAutoFit/>
          </a:bodyPr>
          <a:lstStyle/>
          <a:p>
            <a:r>
              <a:rPr lang="en-GB" sz="1400" b="1" dirty="0">
                <a:latin typeface="+mj-lt"/>
              </a:rPr>
              <a:t>POD</a:t>
            </a:r>
            <a:r>
              <a:rPr lang="en-GB" sz="1400" dirty="0">
                <a:latin typeface="+mj-lt"/>
              </a:rPr>
              <a:t>: Probability of detection (0-1, perfect score: 1)</a:t>
            </a:r>
          </a:p>
          <a:p>
            <a:r>
              <a:rPr lang="en-GB" sz="1400" b="1" dirty="0">
                <a:latin typeface="+mj-lt"/>
              </a:rPr>
              <a:t>POFD</a:t>
            </a:r>
            <a:r>
              <a:rPr lang="en-GB" sz="1400" dirty="0">
                <a:latin typeface="+mj-lt"/>
              </a:rPr>
              <a:t>: Probability of False Detection (0-1, perfect score: 0)</a:t>
            </a:r>
            <a:endParaRPr lang="en-GB" sz="1400" dirty="0">
              <a:solidFill>
                <a:schemeClr val="tx1">
                  <a:lumMod val="60000"/>
                  <a:lumOff val="40000"/>
                </a:schemeClr>
              </a:solidFill>
              <a:latin typeface="+mj-lt"/>
            </a:endParaRPr>
          </a:p>
          <a:p>
            <a:r>
              <a:rPr lang="en-GB" sz="1400" b="1" dirty="0">
                <a:latin typeface="+mj-lt"/>
              </a:rPr>
              <a:t>FAR</a:t>
            </a:r>
            <a:r>
              <a:rPr lang="en-GB" sz="1400" dirty="0">
                <a:latin typeface="+mj-lt"/>
              </a:rPr>
              <a:t>: False Alarm Ratio (0-1, perfect score: 0)</a:t>
            </a:r>
          </a:p>
          <a:p>
            <a:r>
              <a:rPr lang="en-GB" sz="1400" b="1" dirty="0">
                <a:latin typeface="+mj-lt"/>
              </a:rPr>
              <a:t>H-K</a:t>
            </a:r>
            <a:r>
              <a:rPr lang="en-GB" sz="1400" dirty="0">
                <a:latin typeface="+mj-lt"/>
              </a:rPr>
              <a:t>: Hanssen &amp; Kuiper’s score (-1-1, perfect score: 1)</a:t>
            </a:r>
          </a:p>
        </p:txBody>
      </p:sp>
    </p:spTree>
    <p:extLst>
      <p:ext uri="{BB962C8B-B14F-4D97-AF65-F5344CB8AC3E}">
        <p14:creationId xmlns:p14="http://schemas.microsoft.com/office/powerpoint/2010/main" val="4168052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775685"/>
          </a:xfrm>
        </p:spPr>
        <p:txBody>
          <a:bodyPr/>
          <a:lstStyle/>
          <a:p>
            <a:r>
              <a:rPr lang="en-GB" sz="2400" b="1" dirty="0">
                <a:solidFill>
                  <a:schemeClr val="accent4"/>
                </a:solidFill>
              </a:rPr>
              <a:t>Previous week..</a:t>
            </a:r>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2</a:t>
            </a:fld>
            <a:endParaRPr lang="en-GB" dirty="0"/>
          </a:p>
        </p:txBody>
      </p:sp>
      <p:sp>
        <p:nvSpPr>
          <p:cNvPr id="53" name="Rectangle 52">
            <a:extLst>
              <a:ext uri="{FF2B5EF4-FFF2-40B4-BE49-F238E27FC236}">
                <a16:creationId xmlns:a16="http://schemas.microsoft.com/office/drawing/2014/main" id="{C16C9162-7345-4D54-A425-738AD150823C}"/>
              </a:ext>
            </a:extLst>
          </p:cNvPr>
          <p:cNvSpPr/>
          <p:nvPr/>
        </p:nvSpPr>
        <p:spPr>
          <a:xfrm>
            <a:off x="125881" y="1290005"/>
            <a:ext cx="8554655" cy="3416320"/>
          </a:xfrm>
          <a:prstGeom prst="rect">
            <a:avLst/>
          </a:prstGeom>
        </p:spPr>
        <p:txBody>
          <a:bodyPr wrap="square">
            <a:spAutoFit/>
          </a:bodyPr>
          <a:lstStyle/>
          <a:p>
            <a:pPr algn="just"/>
            <a:r>
              <a:rPr lang="en-GB" sz="1700" b="1" dirty="0">
                <a:latin typeface="+mj-lt"/>
              </a:rPr>
              <a:t>Part I: </a:t>
            </a:r>
            <a:r>
              <a:rPr lang="en-GB" b="1" dirty="0">
                <a:latin typeface="+mj-lt"/>
              </a:rPr>
              <a:t>Introduction to Water and Climate Information Services </a:t>
            </a:r>
          </a:p>
          <a:p>
            <a:pPr algn="just"/>
            <a:endParaRPr lang="en-GB" b="1" dirty="0">
              <a:latin typeface="+mj-lt"/>
            </a:endParaRPr>
          </a:p>
          <a:p>
            <a:pPr marL="285750" indent="-285750" algn="just">
              <a:buFontTx/>
              <a:buChar char="-"/>
            </a:pPr>
            <a:r>
              <a:rPr lang="en-GB" dirty="0">
                <a:latin typeface="+mj-lt"/>
              </a:rPr>
              <a:t>Story on Climate Change</a:t>
            </a:r>
          </a:p>
          <a:p>
            <a:pPr marL="285750" indent="-285750" algn="just">
              <a:buFontTx/>
              <a:buChar char="-"/>
            </a:pPr>
            <a:r>
              <a:rPr lang="en-GB" dirty="0">
                <a:latin typeface="+mj-lt"/>
              </a:rPr>
              <a:t>1</a:t>
            </a:r>
            <a:r>
              <a:rPr lang="en-GB" baseline="30000" dirty="0">
                <a:latin typeface="+mj-lt"/>
              </a:rPr>
              <a:t>st</a:t>
            </a:r>
            <a:r>
              <a:rPr lang="en-GB" dirty="0">
                <a:latin typeface="+mj-lt"/>
              </a:rPr>
              <a:t> + 2</a:t>
            </a:r>
            <a:r>
              <a:rPr lang="en-GB" baseline="30000" dirty="0">
                <a:latin typeface="+mj-lt"/>
              </a:rPr>
              <a:t>nd</a:t>
            </a:r>
            <a:r>
              <a:rPr lang="en-GB" dirty="0">
                <a:latin typeface="+mj-lt"/>
              </a:rPr>
              <a:t> generation WCIS</a:t>
            </a:r>
          </a:p>
          <a:p>
            <a:pPr marL="285750" indent="-285750" algn="just">
              <a:buFontTx/>
              <a:buChar char="-"/>
            </a:pPr>
            <a:r>
              <a:rPr lang="en-GB" dirty="0">
                <a:latin typeface="+mj-lt"/>
              </a:rPr>
              <a:t>Domains of WCIS</a:t>
            </a:r>
          </a:p>
          <a:p>
            <a:pPr marL="285750" indent="-285750" algn="just">
              <a:buFontTx/>
              <a:buChar char="-"/>
            </a:pPr>
            <a:r>
              <a:rPr lang="en-GB" dirty="0">
                <a:latin typeface="+mj-lt"/>
              </a:rPr>
              <a:t>Data for decisions</a:t>
            </a:r>
          </a:p>
          <a:p>
            <a:pPr marL="285750" indent="-285750" algn="just">
              <a:buFontTx/>
              <a:buChar char="-"/>
            </a:pPr>
            <a:r>
              <a:rPr lang="en-GB" dirty="0">
                <a:latin typeface="+mj-lt"/>
              </a:rPr>
              <a:t>Stakeholder engagement for services co-production</a:t>
            </a:r>
          </a:p>
          <a:p>
            <a:pPr algn="just"/>
            <a:endParaRPr lang="en-GB" dirty="0">
              <a:latin typeface="+mj-lt"/>
            </a:endParaRPr>
          </a:p>
          <a:p>
            <a:pPr algn="just"/>
            <a:endParaRPr lang="en-GB" dirty="0">
              <a:latin typeface="+mj-lt"/>
            </a:endParaRPr>
          </a:p>
          <a:p>
            <a:pPr algn="just"/>
            <a:endParaRPr lang="en-GB" dirty="0">
              <a:latin typeface="+mj-lt"/>
            </a:endParaRPr>
          </a:p>
          <a:p>
            <a:pPr algn="just"/>
            <a:r>
              <a:rPr lang="en-GB" b="1" dirty="0">
                <a:latin typeface="+mj-lt"/>
              </a:rPr>
              <a:t>Part II: Exercise on sectoral WCIS</a:t>
            </a:r>
            <a:endParaRPr lang="en-GB" dirty="0">
              <a:latin typeface="+mj-lt"/>
            </a:endParaRPr>
          </a:p>
          <a:p>
            <a:pPr marL="285750" indent="-285750" algn="just">
              <a:buFontTx/>
              <a:buChar char="-"/>
            </a:pPr>
            <a:endParaRPr lang="en-GB" dirty="0">
              <a:latin typeface="+mj-lt"/>
            </a:endParaRPr>
          </a:p>
        </p:txBody>
      </p:sp>
    </p:spTree>
    <p:extLst>
      <p:ext uri="{BB962C8B-B14F-4D97-AF65-F5344CB8AC3E}">
        <p14:creationId xmlns:p14="http://schemas.microsoft.com/office/powerpoint/2010/main" val="8551470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791650"/>
          </a:xfrm>
        </p:spPr>
        <p:txBody>
          <a:bodyPr/>
          <a:lstStyle/>
          <a:p>
            <a:r>
              <a:rPr lang="en-GB" sz="2400" b="1" dirty="0">
                <a:solidFill>
                  <a:schemeClr val="accent4"/>
                </a:solidFill>
              </a:rPr>
              <a:t>...into an actual information service</a:t>
            </a:r>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20</a:t>
            </a:fld>
            <a:endParaRPr lang="en-GB" dirty="0"/>
          </a:p>
        </p:txBody>
      </p:sp>
      <p:pic>
        <p:nvPicPr>
          <p:cNvPr id="6" name="Picture 5">
            <a:extLst>
              <a:ext uri="{FF2B5EF4-FFF2-40B4-BE49-F238E27FC236}">
                <a16:creationId xmlns:a16="http://schemas.microsoft.com/office/drawing/2014/main" id="{48EBDA36-E534-4E1E-8B80-B140E9EE7E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774" y="1106352"/>
            <a:ext cx="1650156" cy="3484040"/>
          </a:xfrm>
          <a:prstGeom prst="rect">
            <a:avLst/>
          </a:prstGeom>
        </p:spPr>
      </p:pic>
      <p:pic>
        <p:nvPicPr>
          <p:cNvPr id="7" name="Picture 6">
            <a:extLst>
              <a:ext uri="{FF2B5EF4-FFF2-40B4-BE49-F238E27FC236}">
                <a16:creationId xmlns:a16="http://schemas.microsoft.com/office/drawing/2014/main" id="{57EF43FE-97EE-4F03-B08E-74686C66AD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3785" y="1106352"/>
            <a:ext cx="1650156" cy="3484040"/>
          </a:xfrm>
          <a:prstGeom prst="rect">
            <a:avLst/>
          </a:prstGeom>
        </p:spPr>
      </p:pic>
      <p:pic>
        <p:nvPicPr>
          <p:cNvPr id="8" name="Picture 7">
            <a:extLst>
              <a:ext uri="{FF2B5EF4-FFF2-40B4-BE49-F238E27FC236}">
                <a16:creationId xmlns:a16="http://schemas.microsoft.com/office/drawing/2014/main" id="{C13FE371-4DD1-4830-806B-9C7DF5CF87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8818" y="1106351"/>
            <a:ext cx="1650156" cy="3484040"/>
          </a:xfrm>
          <a:prstGeom prst="rect">
            <a:avLst/>
          </a:prstGeom>
        </p:spPr>
      </p:pic>
      <p:pic>
        <p:nvPicPr>
          <p:cNvPr id="9" name="Picture 8">
            <a:extLst>
              <a:ext uri="{FF2B5EF4-FFF2-40B4-BE49-F238E27FC236}">
                <a16:creationId xmlns:a16="http://schemas.microsoft.com/office/drawing/2014/main" id="{C62E8579-F1B4-4F60-946E-ECE3C48BD6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3807" y="1106352"/>
            <a:ext cx="1650156" cy="3484040"/>
          </a:xfrm>
          <a:prstGeom prst="rect">
            <a:avLst/>
          </a:prstGeom>
        </p:spPr>
      </p:pic>
      <p:pic>
        <p:nvPicPr>
          <p:cNvPr id="10" name="Picture 9">
            <a:extLst>
              <a:ext uri="{FF2B5EF4-FFF2-40B4-BE49-F238E27FC236}">
                <a16:creationId xmlns:a16="http://schemas.microsoft.com/office/drawing/2014/main" id="{1434BC20-50D1-4F79-A940-197A98D019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8796" y="1106352"/>
            <a:ext cx="1650156" cy="3484040"/>
          </a:xfrm>
          <a:prstGeom prst="rect">
            <a:avLst/>
          </a:prstGeom>
        </p:spPr>
      </p:pic>
      <p:sp>
        <p:nvSpPr>
          <p:cNvPr id="13" name="Right Brace 12">
            <a:extLst>
              <a:ext uri="{FF2B5EF4-FFF2-40B4-BE49-F238E27FC236}">
                <a16:creationId xmlns:a16="http://schemas.microsoft.com/office/drawing/2014/main" id="{E2075BB0-187E-431D-B67D-F4CBED82EAAF}"/>
              </a:ext>
            </a:extLst>
          </p:cNvPr>
          <p:cNvSpPr/>
          <p:nvPr/>
        </p:nvSpPr>
        <p:spPr>
          <a:xfrm rot="5400000">
            <a:off x="2423080" y="2363778"/>
            <a:ext cx="647818" cy="5283925"/>
          </a:xfrm>
          <a:prstGeom prst="rightBrace">
            <a:avLst/>
          </a:prstGeom>
          <a:ln w="15875">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4" name="Right Brace 13">
            <a:extLst>
              <a:ext uri="{FF2B5EF4-FFF2-40B4-BE49-F238E27FC236}">
                <a16:creationId xmlns:a16="http://schemas.microsoft.com/office/drawing/2014/main" id="{D494A1BA-3119-4FA7-BED5-8B2FBD8F992D}"/>
              </a:ext>
            </a:extLst>
          </p:cNvPr>
          <p:cNvSpPr/>
          <p:nvPr/>
        </p:nvSpPr>
        <p:spPr>
          <a:xfrm rot="5400000">
            <a:off x="6977481" y="3261230"/>
            <a:ext cx="647818" cy="3475168"/>
          </a:xfrm>
          <a:prstGeom prst="rightBrace">
            <a:avLst/>
          </a:prstGeom>
          <a:ln w="15875">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792532BF-0935-46A3-B96F-3607176600F6}"/>
              </a:ext>
            </a:extLst>
          </p:cNvPr>
          <p:cNvSpPr/>
          <p:nvPr/>
        </p:nvSpPr>
        <p:spPr>
          <a:xfrm>
            <a:off x="105026" y="6095578"/>
            <a:ext cx="3458915" cy="334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en-GB" sz="1400" dirty="0">
              <a:solidFill>
                <a:schemeClr val="tx1"/>
              </a:solidFill>
            </a:endParaRPr>
          </a:p>
        </p:txBody>
      </p:sp>
      <p:sp>
        <p:nvSpPr>
          <p:cNvPr id="16" name="Rectangle 15">
            <a:extLst>
              <a:ext uri="{FF2B5EF4-FFF2-40B4-BE49-F238E27FC236}">
                <a16:creationId xmlns:a16="http://schemas.microsoft.com/office/drawing/2014/main" id="{58DE0AE2-0D89-4DA7-ADC4-4D5454C9F68F}"/>
              </a:ext>
            </a:extLst>
          </p:cNvPr>
          <p:cNvSpPr/>
          <p:nvPr/>
        </p:nvSpPr>
        <p:spPr>
          <a:xfrm>
            <a:off x="1376261" y="4674905"/>
            <a:ext cx="2741456" cy="369332"/>
          </a:xfrm>
          <a:prstGeom prst="rect">
            <a:avLst/>
          </a:prstGeom>
        </p:spPr>
        <p:txBody>
          <a:bodyPr wrap="none">
            <a:spAutoFit/>
          </a:bodyPr>
          <a:lstStyle/>
          <a:p>
            <a:r>
              <a:rPr lang="en-GB" b="1" dirty="0">
                <a:solidFill>
                  <a:schemeClr val="accent4"/>
                </a:solidFill>
                <a:latin typeface="+mj-lt"/>
              </a:rPr>
              <a:t>Farmers </a:t>
            </a:r>
            <a:r>
              <a:rPr lang="en-GB" b="1">
                <a:solidFill>
                  <a:schemeClr val="accent4"/>
                </a:solidFill>
                <a:latin typeface="+mj-lt"/>
              </a:rPr>
              <a:t>insert data</a:t>
            </a:r>
            <a:endParaRPr lang="en-GB" dirty="0">
              <a:solidFill>
                <a:schemeClr val="accent4"/>
              </a:solidFill>
              <a:latin typeface="+mj-lt"/>
            </a:endParaRPr>
          </a:p>
        </p:txBody>
      </p:sp>
      <p:sp>
        <p:nvSpPr>
          <p:cNvPr id="17" name="Rectangle 16">
            <a:extLst>
              <a:ext uri="{FF2B5EF4-FFF2-40B4-BE49-F238E27FC236}">
                <a16:creationId xmlns:a16="http://schemas.microsoft.com/office/drawing/2014/main" id="{AC834A25-5195-441E-923D-4877A8B782B7}"/>
              </a:ext>
            </a:extLst>
          </p:cNvPr>
          <p:cNvSpPr/>
          <p:nvPr/>
        </p:nvSpPr>
        <p:spPr>
          <a:xfrm>
            <a:off x="5596436" y="4645901"/>
            <a:ext cx="3409908" cy="369332"/>
          </a:xfrm>
          <a:prstGeom prst="rect">
            <a:avLst/>
          </a:prstGeom>
        </p:spPr>
        <p:txBody>
          <a:bodyPr wrap="none">
            <a:spAutoFit/>
          </a:bodyPr>
          <a:lstStyle/>
          <a:p>
            <a:r>
              <a:rPr lang="en-GB" b="1" i="1" dirty="0">
                <a:solidFill>
                  <a:schemeClr val="accent5">
                    <a:lumMod val="75000"/>
                  </a:schemeClr>
                </a:solidFill>
                <a:latin typeface="+mj-lt"/>
              </a:rPr>
              <a:t>meteoblue</a:t>
            </a:r>
            <a:r>
              <a:rPr lang="en-GB" b="1" dirty="0">
                <a:solidFill>
                  <a:schemeClr val="accent4"/>
                </a:solidFill>
                <a:latin typeface="+mj-lt"/>
              </a:rPr>
              <a:t> </a:t>
            </a:r>
            <a:r>
              <a:rPr lang="en-GB" b="1">
                <a:solidFill>
                  <a:schemeClr val="accent4"/>
                </a:solidFill>
                <a:latin typeface="+mj-lt"/>
              </a:rPr>
              <a:t>provides data</a:t>
            </a:r>
            <a:endParaRPr lang="en-GB" dirty="0">
              <a:solidFill>
                <a:schemeClr val="accent4"/>
              </a:solidFill>
              <a:latin typeface="+mj-lt"/>
            </a:endParaRPr>
          </a:p>
        </p:txBody>
      </p:sp>
      <p:pic>
        <p:nvPicPr>
          <p:cNvPr id="18" name="Picture 17">
            <a:extLst>
              <a:ext uri="{FF2B5EF4-FFF2-40B4-BE49-F238E27FC236}">
                <a16:creationId xmlns:a16="http://schemas.microsoft.com/office/drawing/2014/main" id="{CCD15AB0-DCBC-4145-BB03-7D64EB529A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99679" y="5421089"/>
            <a:ext cx="1094620" cy="1305385"/>
          </a:xfrm>
          <a:prstGeom prst="rect">
            <a:avLst/>
          </a:prstGeom>
        </p:spPr>
      </p:pic>
      <p:pic>
        <p:nvPicPr>
          <p:cNvPr id="20" name="Graphic 19" descr="Smart Phone">
            <a:extLst>
              <a:ext uri="{FF2B5EF4-FFF2-40B4-BE49-F238E27FC236}">
                <a16:creationId xmlns:a16="http://schemas.microsoft.com/office/drawing/2014/main" id="{DB867F38-BEF7-414B-B5ED-E2C143F1FE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0782" y="5414733"/>
            <a:ext cx="914400" cy="914400"/>
          </a:xfrm>
          <a:prstGeom prst="rect">
            <a:avLst/>
          </a:prstGeom>
        </p:spPr>
      </p:pic>
      <p:pic>
        <p:nvPicPr>
          <p:cNvPr id="22" name="Graphic 21" descr="Tablet">
            <a:extLst>
              <a:ext uri="{FF2B5EF4-FFF2-40B4-BE49-F238E27FC236}">
                <a16:creationId xmlns:a16="http://schemas.microsoft.com/office/drawing/2014/main" id="{A9307D92-D084-497A-AA0F-FA0E87AB33E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738796" y="5387573"/>
            <a:ext cx="914400" cy="914400"/>
          </a:xfrm>
          <a:prstGeom prst="rect">
            <a:avLst/>
          </a:prstGeom>
        </p:spPr>
      </p:pic>
      <p:pic>
        <p:nvPicPr>
          <p:cNvPr id="24" name="Picture 23">
            <a:extLst>
              <a:ext uri="{FF2B5EF4-FFF2-40B4-BE49-F238E27FC236}">
                <a16:creationId xmlns:a16="http://schemas.microsoft.com/office/drawing/2014/main" id="{5DB09F99-32B7-4B12-9793-649EC50530F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98850" y="5431363"/>
            <a:ext cx="779936" cy="1260421"/>
          </a:xfrm>
          <a:prstGeom prst="rect">
            <a:avLst/>
          </a:prstGeom>
        </p:spPr>
      </p:pic>
      <p:sp>
        <p:nvSpPr>
          <p:cNvPr id="19" name="Rectangle 18">
            <a:extLst>
              <a:ext uri="{FF2B5EF4-FFF2-40B4-BE49-F238E27FC236}">
                <a16:creationId xmlns:a16="http://schemas.microsoft.com/office/drawing/2014/main" id="{367384B6-D354-440D-96B9-994E3AAD7F82}"/>
              </a:ext>
            </a:extLst>
          </p:cNvPr>
          <p:cNvSpPr/>
          <p:nvPr/>
        </p:nvSpPr>
        <p:spPr>
          <a:xfrm>
            <a:off x="3332631" y="6452590"/>
            <a:ext cx="4816978" cy="276999"/>
          </a:xfrm>
          <a:prstGeom prst="rect">
            <a:avLst/>
          </a:prstGeom>
        </p:spPr>
        <p:txBody>
          <a:bodyPr wrap="square">
            <a:spAutoFit/>
          </a:bodyPr>
          <a:lstStyle/>
          <a:p>
            <a:r>
              <a:rPr lang="en-GB" sz="1200" i="1" dirty="0">
                <a:latin typeface="+mj-lt"/>
              </a:rPr>
              <a:t>Source: </a:t>
            </a:r>
            <a:r>
              <a:rPr lang="en-GB" sz="1200" i="1" dirty="0">
                <a:latin typeface="+mj-lt"/>
                <a:hlinkClick r:id="rId14"/>
              </a:rPr>
              <a:t>FarmerSupport app </a:t>
            </a:r>
            <a:r>
              <a:rPr lang="en-GB" sz="1200" i="1">
                <a:latin typeface="+mj-lt"/>
                <a:hlinkClick r:id="rId14"/>
              </a:rPr>
              <a:t>- WATERAPPS</a:t>
            </a:r>
            <a:endParaRPr lang="en-GB" sz="1200" i="1" dirty="0">
              <a:latin typeface="+mj-lt"/>
            </a:endParaRPr>
          </a:p>
        </p:txBody>
      </p:sp>
      <p:pic>
        <p:nvPicPr>
          <p:cNvPr id="3" name="Picture 2">
            <a:extLst>
              <a:ext uri="{FF2B5EF4-FFF2-40B4-BE49-F238E27FC236}">
                <a16:creationId xmlns:a16="http://schemas.microsoft.com/office/drawing/2014/main" id="{7B553EF7-29F7-4780-A5BD-13EDDE194230}"/>
              </a:ext>
            </a:extLst>
          </p:cNvPr>
          <p:cNvPicPr>
            <a:picLocks noChangeAspect="1"/>
          </p:cNvPicPr>
          <p:nvPr/>
        </p:nvPicPr>
        <p:blipFill>
          <a:blip r:embed="rId15"/>
          <a:stretch>
            <a:fillRect/>
          </a:stretch>
        </p:blipFill>
        <p:spPr>
          <a:xfrm>
            <a:off x="7662408" y="255128"/>
            <a:ext cx="858024" cy="681219"/>
          </a:xfrm>
          <a:prstGeom prst="rect">
            <a:avLst/>
          </a:prstGeom>
        </p:spPr>
      </p:pic>
    </p:spTree>
    <p:extLst>
      <p:ext uri="{BB962C8B-B14F-4D97-AF65-F5344CB8AC3E}">
        <p14:creationId xmlns:p14="http://schemas.microsoft.com/office/powerpoint/2010/main" val="35966695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gf0560067f7_0_95"/>
          <p:cNvSpPr/>
          <p:nvPr/>
        </p:nvSpPr>
        <p:spPr>
          <a:xfrm>
            <a:off x="105026" y="5667469"/>
            <a:ext cx="3459000" cy="1190400"/>
          </a:xfrm>
          <a:prstGeom prst="rect">
            <a:avLst/>
          </a:prstGeom>
          <a:solidFill>
            <a:schemeClr val="lt1"/>
          </a:solidFill>
          <a:ln>
            <a:noFill/>
          </a:ln>
        </p:spPr>
        <p:txBody>
          <a:bodyPr spcFirstLastPara="1" wrap="square" lIns="91425" tIns="45700" rIns="91425" bIns="72000" anchor="ctr" anchorCtr="0">
            <a:noAutofit/>
          </a:bodyPr>
          <a:lstStyle/>
          <a:p>
            <a:pPr marL="0" marR="0" lvl="0" indent="0" algn="ctr" rtl="0">
              <a:spcBef>
                <a:spcPts val="0"/>
              </a:spcBef>
              <a:spcAft>
                <a:spcPts val="0"/>
              </a:spcAft>
              <a:buNone/>
            </a:pPr>
            <a:endParaRPr lang="en-GB" sz="1400" dirty="0">
              <a:solidFill>
                <a:schemeClr val="dk1"/>
              </a:solidFill>
              <a:latin typeface="Calibri"/>
              <a:ea typeface="Calibri"/>
              <a:cs typeface="Calibri"/>
              <a:sym typeface="Calibri"/>
            </a:endParaRPr>
          </a:p>
        </p:txBody>
      </p:sp>
      <p:sp>
        <p:nvSpPr>
          <p:cNvPr id="256" name="Google Shape;256;gf0560067f7_0_95"/>
          <p:cNvSpPr txBox="1">
            <a:spLocks noGrp="1"/>
          </p:cNvSpPr>
          <p:nvPr>
            <p:ph type="title"/>
          </p:nvPr>
        </p:nvSpPr>
        <p:spPr>
          <a:xfrm>
            <a:off x="491642" y="230188"/>
            <a:ext cx="8442900" cy="943936"/>
          </a:xfrm>
          <a:prstGeom prst="rect">
            <a:avLst/>
          </a:prstGeom>
          <a:noFill/>
          <a:ln w="9525" cap="flat" cmpd="sng">
            <a:solidFill>
              <a:schemeClr val="dk1"/>
            </a:solidFill>
            <a:prstDash val="solid"/>
            <a:round/>
            <a:headEnd type="none" w="sm" len="sm"/>
            <a:tailEnd type="none" w="sm" len="sm"/>
          </a:ln>
        </p:spPr>
        <p:txBody>
          <a:bodyPr spcFirstLastPara="1" wrap="square" lIns="18000" tIns="0" rIns="91425" bIns="324000" anchor="t" anchorCtr="0">
            <a:spAutoFit/>
          </a:bodyPr>
          <a:lstStyle/>
          <a:p>
            <a:pPr marL="0" lvl="0" indent="0" algn="l" rtl="0">
              <a:lnSpc>
                <a:spcPct val="166666"/>
              </a:lnSpc>
              <a:spcBef>
                <a:spcPts val="0"/>
              </a:spcBef>
              <a:spcAft>
                <a:spcPts val="0"/>
              </a:spcAft>
              <a:buNone/>
            </a:pPr>
            <a:r>
              <a:rPr lang="en-GB" sz="2400" b="1" dirty="0">
                <a:solidFill>
                  <a:schemeClr val="accent4"/>
                </a:solidFill>
              </a:rPr>
              <a:t>App field implementation</a:t>
            </a:r>
            <a:endParaRPr lang="en-GB" dirty="0">
              <a:solidFill>
                <a:schemeClr val="accent4"/>
              </a:solidFill>
            </a:endParaRPr>
          </a:p>
        </p:txBody>
      </p:sp>
      <p:sp>
        <p:nvSpPr>
          <p:cNvPr id="257" name="Google Shape;257;gf0560067f7_0_95"/>
          <p:cNvSpPr txBox="1">
            <a:spLocks noGrp="1"/>
          </p:cNvSpPr>
          <p:nvPr>
            <p:ph type="body" idx="1"/>
          </p:nvPr>
        </p:nvSpPr>
        <p:spPr>
          <a:xfrm>
            <a:off x="413250" y="1179432"/>
            <a:ext cx="8521200" cy="4089600"/>
          </a:xfrm>
          <a:prstGeom prst="rect">
            <a:avLst/>
          </a:prstGeom>
          <a:noFill/>
          <a:ln>
            <a:noFill/>
          </a:ln>
        </p:spPr>
        <p:txBody>
          <a:bodyPr spcFirstLastPara="1" wrap="square" lIns="91425" tIns="45700" rIns="91425" bIns="45700" anchor="t" anchorCtr="0">
            <a:noAutofit/>
          </a:bodyPr>
          <a:lstStyle/>
          <a:p>
            <a:pPr marL="0" lvl="0" indent="0" algn="l" rtl="0">
              <a:lnSpc>
                <a:spcPct val="113636"/>
              </a:lnSpc>
              <a:spcBef>
                <a:spcPts val="0"/>
              </a:spcBef>
              <a:spcAft>
                <a:spcPts val="0"/>
              </a:spcAft>
              <a:buSzPts val="3080"/>
              <a:buNone/>
            </a:pPr>
            <a:r>
              <a:rPr lang="en-GB" b="1" dirty="0"/>
              <a:t>Focus Group Discussions</a:t>
            </a:r>
            <a:endParaRPr lang="en-GB" dirty="0"/>
          </a:p>
          <a:p>
            <a:pPr marL="285750" indent="-285750">
              <a:spcBef>
                <a:spcPts val="0"/>
              </a:spcBef>
              <a:buFont typeface="Wingdings" panose="05000000000000000000" pitchFamily="2" charset="2"/>
              <a:buChar char="§"/>
            </a:pPr>
            <a:r>
              <a:rPr lang="en-GB" sz="1800" dirty="0"/>
              <a:t>Provide </a:t>
            </a:r>
            <a:r>
              <a:rPr lang="en-GB" sz="1800" b="1" dirty="0"/>
              <a:t>Local</a:t>
            </a:r>
            <a:r>
              <a:rPr lang="en-GB" sz="1800" dirty="0"/>
              <a:t> Forecast (LF) + receive </a:t>
            </a:r>
            <a:r>
              <a:rPr lang="en-GB" sz="1800" b="1" dirty="0"/>
              <a:t>Scientific</a:t>
            </a:r>
            <a:r>
              <a:rPr lang="en-GB" sz="1800" dirty="0"/>
              <a:t> Forecast (SF)</a:t>
            </a:r>
          </a:p>
          <a:p>
            <a:pPr marL="285750" lvl="0" indent="-285750" algn="l" rtl="0">
              <a:lnSpc>
                <a:spcPct val="138888"/>
              </a:lnSpc>
              <a:spcBef>
                <a:spcPts val="0"/>
              </a:spcBef>
              <a:spcAft>
                <a:spcPts val="0"/>
              </a:spcAft>
              <a:buSzPts val="2520"/>
              <a:buFont typeface="Wingdings" panose="05000000000000000000" pitchFamily="2" charset="2"/>
              <a:buChar char="§"/>
            </a:pPr>
            <a:r>
              <a:rPr lang="en-GB" sz="1800" dirty="0"/>
              <a:t>Build capacity towards weather, water, and climate procedures</a:t>
            </a:r>
            <a:endParaRPr lang="en-GB" dirty="0"/>
          </a:p>
          <a:p>
            <a:pPr marL="285750" lvl="0" indent="-285750" algn="l" rtl="0">
              <a:lnSpc>
                <a:spcPct val="138888"/>
              </a:lnSpc>
              <a:spcBef>
                <a:spcPts val="0"/>
              </a:spcBef>
              <a:spcAft>
                <a:spcPts val="0"/>
              </a:spcAft>
              <a:buSzPts val="2520"/>
              <a:buFont typeface="Wingdings" panose="05000000000000000000" pitchFamily="2" charset="2"/>
              <a:buChar char="§"/>
            </a:pPr>
            <a:r>
              <a:rPr lang="en-GB" sz="1800" dirty="0"/>
              <a:t>Build capacity towards ICT and the use of apps</a:t>
            </a:r>
            <a:endParaRPr lang="en-GB" dirty="0"/>
          </a:p>
          <a:p>
            <a:pPr marL="285750" lvl="0" indent="-285750" algn="l" rtl="0">
              <a:lnSpc>
                <a:spcPct val="138888"/>
              </a:lnSpc>
              <a:spcBef>
                <a:spcPts val="0"/>
              </a:spcBef>
              <a:spcAft>
                <a:spcPts val="0"/>
              </a:spcAft>
              <a:buSzPts val="2520"/>
              <a:buFont typeface="Wingdings" panose="05000000000000000000" pitchFamily="2" charset="2"/>
              <a:buChar char="§"/>
            </a:pPr>
            <a:r>
              <a:rPr lang="en-GB" sz="1800" dirty="0"/>
              <a:t>Co-develop water-climate-agricultural advisory services</a:t>
            </a:r>
            <a:endParaRPr lang="en-GB" dirty="0"/>
          </a:p>
        </p:txBody>
      </p:sp>
      <p:sp>
        <p:nvSpPr>
          <p:cNvPr id="258" name="Google Shape;258;gf0560067f7_0_95"/>
          <p:cNvSpPr txBox="1">
            <a:spLocks noGrp="1"/>
          </p:cNvSpPr>
          <p:nvPr>
            <p:ph type="sldNum" idx="12"/>
          </p:nvPr>
        </p:nvSpPr>
        <p:spPr>
          <a:xfrm>
            <a:off x="8520432" y="6370465"/>
            <a:ext cx="468000" cy="164100"/>
          </a:xfrm>
          <a:prstGeom prst="rect">
            <a:avLst/>
          </a:prstGeom>
          <a:noFill/>
          <a:ln>
            <a:noFill/>
          </a:ln>
        </p:spPr>
        <p:txBody>
          <a:bodyPr spcFirstLastPara="1" wrap="square" lIns="91425" tIns="0" rIns="36000" bIns="0" anchor="t" anchorCtr="0">
            <a:noAutofit/>
          </a:bodyPr>
          <a:lstStyle/>
          <a:p>
            <a:pPr marL="0" lvl="0" indent="0" algn="r" rtl="0">
              <a:spcBef>
                <a:spcPts val="0"/>
              </a:spcBef>
              <a:spcAft>
                <a:spcPts val="0"/>
              </a:spcAft>
              <a:buClr>
                <a:srgbClr val="000000"/>
              </a:buClr>
              <a:buFont typeface="Arial"/>
              <a:buNone/>
            </a:pPr>
            <a:fld id="{00000000-1234-1234-1234-123412341234}" type="slidenum">
              <a:rPr lang="en-GB"/>
              <a:t>21</a:t>
            </a:fld>
            <a:endParaRPr lang="en-GB" dirty="0"/>
          </a:p>
        </p:txBody>
      </p:sp>
      <p:pic>
        <p:nvPicPr>
          <p:cNvPr id="259" name="Google Shape;259;gf0560067f7_0_95"/>
          <p:cNvPicPr preferRelativeResize="0"/>
          <p:nvPr/>
        </p:nvPicPr>
        <p:blipFill rotWithShape="1">
          <a:blip r:embed="rId3">
            <a:alphaModFix/>
          </a:blip>
          <a:srcRect/>
          <a:stretch/>
        </p:blipFill>
        <p:spPr>
          <a:xfrm>
            <a:off x="491642" y="3239987"/>
            <a:ext cx="2853570" cy="3403016"/>
          </a:xfrm>
          <a:prstGeom prst="rect">
            <a:avLst/>
          </a:prstGeom>
          <a:noFill/>
          <a:ln>
            <a:noFill/>
          </a:ln>
        </p:spPr>
      </p:pic>
      <p:pic>
        <p:nvPicPr>
          <p:cNvPr id="260" name="Google Shape;260;gf0560067f7_0_95"/>
          <p:cNvPicPr preferRelativeResize="0"/>
          <p:nvPr/>
        </p:nvPicPr>
        <p:blipFill rotWithShape="1">
          <a:blip r:embed="rId4">
            <a:alphaModFix/>
          </a:blip>
          <a:srcRect/>
          <a:stretch/>
        </p:blipFill>
        <p:spPr>
          <a:xfrm>
            <a:off x="4032356" y="3239986"/>
            <a:ext cx="4537354" cy="340301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221;gf0560067f7_0_61">
            <a:extLst>
              <a:ext uri="{FF2B5EF4-FFF2-40B4-BE49-F238E27FC236}">
                <a16:creationId xmlns:a16="http://schemas.microsoft.com/office/drawing/2014/main" id="{A8E5D2F0-257C-461D-96EC-F0E0DA76BCC1}"/>
              </a:ext>
            </a:extLst>
          </p:cNvPr>
          <p:cNvSpPr/>
          <p:nvPr/>
        </p:nvSpPr>
        <p:spPr>
          <a:xfrm>
            <a:off x="105026" y="5667469"/>
            <a:ext cx="3459000" cy="1190400"/>
          </a:xfrm>
          <a:prstGeom prst="rect">
            <a:avLst/>
          </a:prstGeom>
          <a:solidFill>
            <a:schemeClr val="lt1"/>
          </a:solidFill>
          <a:ln>
            <a:noFill/>
          </a:ln>
        </p:spPr>
        <p:txBody>
          <a:bodyPr spcFirstLastPara="1" wrap="square" lIns="91425" tIns="45700" rIns="91425" bIns="72000" anchor="ctr" anchorCtr="0">
            <a:noAutofit/>
          </a:bodyPr>
          <a:lstStyle/>
          <a:p>
            <a:pPr marL="0" marR="0" lvl="0" indent="0" algn="ctr" rtl="0">
              <a:spcBef>
                <a:spcPts val="0"/>
              </a:spcBef>
              <a:spcAft>
                <a:spcPts val="0"/>
              </a:spcAft>
              <a:buNone/>
            </a:pPr>
            <a:endParaRPr lang="en-GB" sz="1400" dirty="0">
              <a:solidFill>
                <a:schemeClr val="dk1"/>
              </a:solidFill>
              <a:latin typeface="Calibri"/>
              <a:ea typeface="Calibri"/>
              <a:cs typeface="Calibri"/>
              <a:sym typeface="Calibri"/>
            </a:endParaRPr>
          </a:p>
        </p:txBody>
      </p:sp>
      <p:sp>
        <p:nvSpPr>
          <p:cNvPr id="2" name="Title 1"/>
          <p:cNvSpPr>
            <a:spLocks noGrp="1"/>
          </p:cNvSpPr>
          <p:nvPr>
            <p:ph type="title"/>
          </p:nvPr>
        </p:nvSpPr>
        <p:spPr>
          <a:xfrm>
            <a:off x="491642" y="230188"/>
            <a:ext cx="8442796" cy="775685"/>
          </a:xfrm>
        </p:spPr>
        <p:txBody>
          <a:bodyPr/>
          <a:lstStyle/>
          <a:p>
            <a:r>
              <a:rPr lang="en-GB" sz="2400" b="1" dirty="0">
                <a:solidFill>
                  <a:schemeClr val="accent4"/>
                </a:solidFill>
              </a:rPr>
              <a:t>Harness Local Forecast Knowledge worldwide...</a:t>
            </a:r>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22</a:t>
            </a:fld>
            <a:endParaRPr lang="en-GB" dirty="0"/>
          </a:p>
        </p:txBody>
      </p:sp>
      <p:grpSp>
        <p:nvGrpSpPr>
          <p:cNvPr id="7" name="Google Shape;222;gf0560067f7_0_61">
            <a:extLst>
              <a:ext uri="{FF2B5EF4-FFF2-40B4-BE49-F238E27FC236}">
                <a16:creationId xmlns:a16="http://schemas.microsoft.com/office/drawing/2014/main" id="{51D7C32E-2506-469C-9BE2-AC0163DCA932}"/>
              </a:ext>
            </a:extLst>
          </p:cNvPr>
          <p:cNvGrpSpPr/>
          <p:nvPr/>
        </p:nvGrpSpPr>
        <p:grpSpPr>
          <a:xfrm>
            <a:off x="65323" y="1131110"/>
            <a:ext cx="9012924" cy="2314288"/>
            <a:chOff x="-9748" y="3444826"/>
            <a:chExt cx="11449345" cy="3348217"/>
          </a:xfrm>
        </p:grpSpPr>
        <p:pic>
          <p:nvPicPr>
            <p:cNvPr id="8" name="Google Shape;223;gf0560067f7_0_61" descr="Map&#10;&#10;Description automatically generated">
              <a:extLst>
                <a:ext uri="{FF2B5EF4-FFF2-40B4-BE49-F238E27FC236}">
                  <a16:creationId xmlns:a16="http://schemas.microsoft.com/office/drawing/2014/main" id="{CBC2E157-A2B9-4720-9CBA-133363020FA5}"/>
                </a:ext>
              </a:extLst>
            </p:cNvPr>
            <p:cNvPicPr preferRelativeResize="0"/>
            <p:nvPr/>
          </p:nvPicPr>
          <p:blipFill rotWithShape="1">
            <a:blip r:embed="rId3">
              <a:alphaModFix/>
            </a:blip>
            <a:srcRect l="12331" t="16181" r="9720" b="17227"/>
            <a:stretch/>
          </p:blipFill>
          <p:spPr>
            <a:xfrm>
              <a:off x="-9748" y="3444826"/>
              <a:ext cx="5378712" cy="3348217"/>
            </a:xfrm>
            <a:prstGeom prst="rect">
              <a:avLst/>
            </a:prstGeom>
            <a:noFill/>
            <a:ln w="9525" cap="flat" cmpd="sng">
              <a:solidFill>
                <a:schemeClr val="accent6"/>
              </a:solidFill>
              <a:prstDash val="solid"/>
              <a:round/>
              <a:headEnd type="none" w="sm" len="sm"/>
              <a:tailEnd type="none" w="sm" len="sm"/>
            </a:ln>
          </p:spPr>
        </p:pic>
        <p:pic>
          <p:nvPicPr>
            <p:cNvPr id="9" name="Google Shape;224;gf0560067f7_0_61" descr="Chart, bar chart&#10;&#10;Description automatically generated">
              <a:extLst>
                <a:ext uri="{FF2B5EF4-FFF2-40B4-BE49-F238E27FC236}">
                  <a16:creationId xmlns:a16="http://schemas.microsoft.com/office/drawing/2014/main" id="{28E8BB4B-9403-4E69-A5A2-12632DFE6DCF}"/>
                </a:ext>
              </a:extLst>
            </p:cNvPr>
            <p:cNvPicPr preferRelativeResize="0"/>
            <p:nvPr/>
          </p:nvPicPr>
          <p:blipFill rotWithShape="1">
            <a:blip r:embed="rId4">
              <a:alphaModFix/>
            </a:blip>
            <a:srcRect/>
            <a:stretch/>
          </p:blipFill>
          <p:spPr>
            <a:xfrm>
              <a:off x="5368964" y="3444826"/>
              <a:ext cx="6070633" cy="3348217"/>
            </a:xfrm>
            <a:prstGeom prst="rect">
              <a:avLst/>
            </a:prstGeom>
            <a:noFill/>
            <a:ln w="9525" cap="flat" cmpd="sng">
              <a:solidFill>
                <a:schemeClr val="accent6"/>
              </a:solidFill>
              <a:prstDash val="solid"/>
              <a:round/>
              <a:headEnd type="none" w="sm" len="sm"/>
              <a:tailEnd type="none" w="sm" len="sm"/>
            </a:ln>
          </p:spPr>
        </p:pic>
      </p:grpSp>
      <p:pic>
        <p:nvPicPr>
          <p:cNvPr id="10" name="Google Shape;225;gf0560067f7_0_61">
            <a:extLst>
              <a:ext uri="{FF2B5EF4-FFF2-40B4-BE49-F238E27FC236}">
                <a16:creationId xmlns:a16="http://schemas.microsoft.com/office/drawing/2014/main" id="{4C35B43D-CE66-4874-BE39-697955C8F950}"/>
              </a:ext>
            </a:extLst>
          </p:cNvPr>
          <p:cNvPicPr preferRelativeResize="0"/>
          <p:nvPr/>
        </p:nvPicPr>
        <p:blipFill rotWithShape="1">
          <a:blip r:embed="rId5">
            <a:alphaModFix/>
          </a:blip>
          <a:srcRect/>
          <a:stretch/>
        </p:blipFill>
        <p:spPr>
          <a:xfrm>
            <a:off x="6208789" y="3554291"/>
            <a:ext cx="1541096" cy="3253777"/>
          </a:xfrm>
          <a:prstGeom prst="rect">
            <a:avLst/>
          </a:prstGeom>
          <a:noFill/>
          <a:ln>
            <a:noFill/>
          </a:ln>
        </p:spPr>
      </p:pic>
      <p:pic>
        <p:nvPicPr>
          <p:cNvPr id="11" name="Google Shape;227;gf0560067f7_0_61" descr="A picture containing icon&#10;&#10;Description automatically generated">
            <a:extLst>
              <a:ext uri="{FF2B5EF4-FFF2-40B4-BE49-F238E27FC236}">
                <a16:creationId xmlns:a16="http://schemas.microsoft.com/office/drawing/2014/main" id="{19191909-0D6A-4092-A895-FE011C533910}"/>
              </a:ext>
            </a:extLst>
          </p:cNvPr>
          <p:cNvPicPr preferRelativeResize="0"/>
          <p:nvPr/>
        </p:nvPicPr>
        <p:blipFill rotWithShape="1">
          <a:blip r:embed="rId6">
            <a:alphaModFix/>
          </a:blip>
          <a:srcRect/>
          <a:stretch/>
        </p:blipFill>
        <p:spPr>
          <a:xfrm>
            <a:off x="1063935" y="3554290"/>
            <a:ext cx="1541097" cy="3253780"/>
          </a:xfrm>
          <a:prstGeom prst="rect">
            <a:avLst/>
          </a:prstGeom>
          <a:noFill/>
          <a:ln>
            <a:noFill/>
          </a:ln>
        </p:spPr>
      </p:pic>
      <p:pic>
        <p:nvPicPr>
          <p:cNvPr id="12" name="Google Shape;228;gf0560067f7_0_61">
            <a:extLst>
              <a:ext uri="{FF2B5EF4-FFF2-40B4-BE49-F238E27FC236}">
                <a16:creationId xmlns:a16="http://schemas.microsoft.com/office/drawing/2014/main" id="{84B0863B-CFCA-418E-B6AD-83BC27BC95B2}"/>
              </a:ext>
            </a:extLst>
          </p:cNvPr>
          <p:cNvPicPr preferRelativeResize="0"/>
          <p:nvPr/>
        </p:nvPicPr>
        <p:blipFill rotWithShape="1">
          <a:blip r:embed="rId7">
            <a:alphaModFix/>
          </a:blip>
          <a:srcRect/>
          <a:stretch/>
        </p:blipFill>
        <p:spPr>
          <a:xfrm>
            <a:off x="3636362" y="3554290"/>
            <a:ext cx="1541097" cy="3253775"/>
          </a:xfrm>
          <a:prstGeom prst="rect">
            <a:avLst/>
          </a:prstGeom>
          <a:noFill/>
          <a:ln>
            <a:noFill/>
          </a:ln>
        </p:spPr>
      </p:pic>
      <p:sp>
        <p:nvSpPr>
          <p:cNvPr id="13" name="Google Shape;229;gf0560067f7_0_61">
            <a:extLst>
              <a:ext uri="{FF2B5EF4-FFF2-40B4-BE49-F238E27FC236}">
                <a16:creationId xmlns:a16="http://schemas.microsoft.com/office/drawing/2014/main" id="{4AE0AC51-18D1-4250-8F9E-1996C38C2C79}"/>
              </a:ext>
            </a:extLst>
          </p:cNvPr>
          <p:cNvSpPr/>
          <p:nvPr/>
        </p:nvSpPr>
        <p:spPr>
          <a:xfrm rot="-5400000">
            <a:off x="2742469" y="4766629"/>
            <a:ext cx="756600" cy="484500"/>
          </a:xfrm>
          <a:prstGeom prst="downArrow">
            <a:avLst>
              <a:gd name="adj1" fmla="val 50000"/>
              <a:gd name="adj2" fmla="val 50000"/>
            </a:avLst>
          </a:prstGeom>
          <a:solidFill>
            <a:schemeClr val="accent4"/>
          </a:solidFill>
          <a:ln w="9525" cap="flat" cmpd="sng">
            <a:solidFill>
              <a:srgbClr val="A1999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lang="en-GB" sz="1800" dirty="0">
              <a:solidFill>
                <a:schemeClr val="lt1"/>
              </a:solidFill>
              <a:latin typeface="Calibri"/>
              <a:ea typeface="Calibri"/>
              <a:cs typeface="Calibri"/>
              <a:sym typeface="Calibri"/>
            </a:endParaRPr>
          </a:p>
        </p:txBody>
      </p:sp>
      <p:sp>
        <p:nvSpPr>
          <p:cNvPr id="14" name="Google Shape;230;gf0560067f7_0_61">
            <a:extLst>
              <a:ext uri="{FF2B5EF4-FFF2-40B4-BE49-F238E27FC236}">
                <a16:creationId xmlns:a16="http://schemas.microsoft.com/office/drawing/2014/main" id="{BE4DDEF0-34CC-45F4-A763-B04228110ED8}"/>
              </a:ext>
            </a:extLst>
          </p:cNvPr>
          <p:cNvSpPr/>
          <p:nvPr/>
        </p:nvSpPr>
        <p:spPr>
          <a:xfrm rot="-5400000">
            <a:off x="5331304" y="4766629"/>
            <a:ext cx="756600" cy="484500"/>
          </a:xfrm>
          <a:prstGeom prst="downArrow">
            <a:avLst>
              <a:gd name="adj1" fmla="val 50000"/>
              <a:gd name="adj2" fmla="val 50000"/>
            </a:avLst>
          </a:prstGeom>
          <a:solidFill>
            <a:schemeClr val="accent4"/>
          </a:solidFill>
          <a:ln w="9525" cap="flat" cmpd="sng">
            <a:solidFill>
              <a:srgbClr val="A1999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lang="en-GB" sz="1800" dirty="0">
              <a:solidFill>
                <a:schemeClr val="lt1"/>
              </a:solidFill>
              <a:latin typeface="Calibri"/>
              <a:ea typeface="Calibri"/>
              <a:cs typeface="Calibri"/>
              <a:sym typeface="Calibri"/>
            </a:endParaRPr>
          </a:p>
        </p:txBody>
      </p:sp>
      <p:sp>
        <p:nvSpPr>
          <p:cNvPr id="16" name="Google Shape;226;gf0560067f7_0_61">
            <a:extLst>
              <a:ext uri="{FF2B5EF4-FFF2-40B4-BE49-F238E27FC236}">
                <a16:creationId xmlns:a16="http://schemas.microsoft.com/office/drawing/2014/main" id="{95DA4408-4601-4339-8EF1-FCB402173E6C}"/>
              </a:ext>
            </a:extLst>
          </p:cNvPr>
          <p:cNvSpPr/>
          <p:nvPr/>
        </p:nvSpPr>
        <p:spPr>
          <a:xfrm>
            <a:off x="4713040" y="1422668"/>
            <a:ext cx="1992900" cy="708000"/>
          </a:xfrm>
          <a:prstGeom prst="rect">
            <a:avLst/>
          </a:prstGeom>
          <a:solidFill>
            <a:srgbClr val="DAD7D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000" b="1" dirty="0">
                <a:solidFill>
                  <a:srgbClr val="FF0000"/>
                </a:solidFill>
                <a:latin typeface="Calibri"/>
                <a:ea typeface="Calibri"/>
                <a:cs typeface="Calibri"/>
                <a:sym typeface="Calibri"/>
              </a:rPr>
              <a:t>&gt; 65 regions</a:t>
            </a:r>
            <a:endParaRPr lang="en-GB" dirty="0"/>
          </a:p>
          <a:p>
            <a:pPr marL="0" marR="0" lvl="0" indent="0" algn="l" rtl="0">
              <a:spcBef>
                <a:spcPts val="0"/>
              </a:spcBef>
              <a:spcAft>
                <a:spcPts val="0"/>
              </a:spcAft>
              <a:buNone/>
            </a:pPr>
            <a:r>
              <a:rPr lang="en-GB" sz="2000" b="1" dirty="0">
                <a:solidFill>
                  <a:srgbClr val="FF0000"/>
                </a:solidFill>
                <a:latin typeface="Calibri"/>
                <a:ea typeface="Calibri"/>
                <a:cs typeface="Calibri"/>
                <a:sym typeface="Calibri"/>
              </a:rPr>
              <a:t>&gt; 1350 indicators</a:t>
            </a:r>
            <a:endParaRPr lang="en-GB" dirty="0"/>
          </a:p>
        </p:txBody>
      </p:sp>
    </p:spTree>
    <p:extLst>
      <p:ext uri="{BB962C8B-B14F-4D97-AF65-F5344CB8AC3E}">
        <p14:creationId xmlns:p14="http://schemas.microsoft.com/office/powerpoint/2010/main" val="16097822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619820"/>
            <a:ext cx="8442796" cy="1288646"/>
          </a:xfrm>
        </p:spPr>
        <p:txBody>
          <a:bodyPr/>
          <a:lstStyle/>
          <a:p>
            <a:pPr algn="ctr"/>
            <a:r>
              <a:rPr lang="en-GB" sz="2400" b="1" dirty="0">
                <a:solidFill>
                  <a:schemeClr val="accent4"/>
                </a:solidFill>
                <a:latin typeface="+mj-lt"/>
                <a:cs typeface="Times New Roman" panose="02020603050405020304" pitchFamily="18" charset="0"/>
              </a:rPr>
              <a:t>Verification of forecast information in relation to the peri-urban farmers’ needs</a:t>
            </a:r>
            <a:endParaRPr lang="en-GB" sz="2400" b="1" dirty="0">
              <a:solidFill>
                <a:schemeClr val="accent4"/>
              </a:solidFill>
              <a:latin typeface="+mj-lt"/>
            </a:endParaRPr>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23</a:t>
            </a:fld>
            <a:endParaRPr lang="en-GB" dirty="0"/>
          </a:p>
        </p:txBody>
      </p:sp>
      <p:sp>
        <p:nvSpPr>
          <p:cNvPr id="7" name="Rectangle 6">
            <a:extLst>
              <a:ext uri="{FF2B5EF4-FFF2-40B4-BE49-F238E27FC236}">
                <a16:creationId xmlns:a16="http://schemas.microsoft.com/office/drawing/2014/main" id="{E4A9411A-6917-418A-A281-44D550855C2C}"/>
              </a:ext>
            </a:extLst>
          </p:cNvPr>
          <p:cNvSpPr/>
          <p:nvPr/>
        </p:nvSpPr>
        <p:spPr>
          <a:xfrm>
            <a:off x="260113" y="1106794"/>
            <a:ext cx="4742004" cy="369332"/>
          </a:xfrm>
          <a:prstGeom prst="rect">
            <a:avLst/>
          </a:prstGeom>
        </p:spPr>
        <p:txBody>
          <a:bodyPr wrap="none">
            <a:spAutoFit/>
          </a:bodyPr>
          <a:lstStyle/>
          <a:p>
            <a:r>
              <a:rPr lang="en-GB"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Study case 2: Khulna, Bangladesh</a:t>
            </a:r>
            <a:endParaRPr lang="en-GB" dirty="0">
              <a:solidFill>
                <a:srgbClr val="FF0000"/>
              </a:solidFill>
              <a:effectLst>
                <a:outerShdw blurRad="38100" dist="38100" dir="2700000" algn="tl">
                  <a:srgbClr val="000000">
                    <a:alpha val="43137"/>
                  </a:srgbClr>
                </a:outerShdw>
              </a:effectLst>
              <a:latin typeface="+mj-lt"/>
            </a:endParaRPr>
          </a:p>
        </p:txBody>
      </p:sp>
      <p:pic>
        <p:nvPicPr>
          <p:cNvPr id="5" name="Picture 4">
            <a:extLst>
              <a:ext uri="{FF2B5EF4-FFF2-40B4-BE49-F238E27FC236}">
                <a16:creationId xmlns:a16="http://schemas.microsoft.com/office/drawing/2014/main" id="{06F02EBA-4012-4739-88B1-A88D205B82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4336" y="-5006"/>
            <a:ext cx="4157472" cy="2346126"/>
          </a:xfrm>
          <a:prstGeom prst="rect">
            <a:avLst/>
          </a:prstGeom>
        </p:spPr>
      </p:pic>
      <p:pic>
        <p:nvPicPr>
          <p:cNvPr id="8" name="Graphic 7" descr="Marker">
            <a:extLst>
              <a:ext uri="{FF2B5EF4-FFF2-40B4-BE49-F238E27FC236}">
                <a16:creationId xmlns:a16="http://schemas.microsoft.com/office/drawing/2014/main" id="{ED1E9BEE-A21F-4A20-8028-2ED49A2202C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73129" y="796075"/>
            <a:ext cx="390088" cy="390088"/>
          </a:xfrm>
          <a:prstGeom prst="rect">
            <a:avLst/>
          </a:prstGeom>
        </p:spPr>
      </p:pic>
      <p:sp>
        <p:nvSpPr>
          <p:cNvPr id="9" name="Rectangle 8">
            <a:extLst>
              <a:ext uri="{FF2B5EF4-FFF2-40B4-BE49-F238E27FC236}">
                <a16:creationId xmlns:a16="http://schemas.microsoft.com/office/drawing/2014/main" id="{DFC00790-ADAD-467F-8011-1D6639A36D5D}"/>
              </a:ext>
            </a:extLst>
          </p:cNvPr>
          <p:cNvSpPr/>
          <p:nvPr/>
        </p:nvSpPr>
        <p:spPr>
          <a:xfrm>
            <a:off x="84221" y="6043296"/>
            <a:ext cx="3525253" cy="334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en-GB" sz="1400" dirty="0">
              <a:solidFill>
                <a:schemeClr val="tx1"/>
              </a:solidFill>
            </a:endParaRPr>
          </a:p>
        </p:txBody>
      </p:sp>
    </p:spTree>
    <p:extLst>
      <p:ext uri="{BB962C8B-B14F-4D97-AF65-F5344CB8AC3E}">
        <p14:creationId xmlns:p14="http://schemas.microsoft.com/office/powerpoint/2010/main" val="37736976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791650"/>
          </a:xfrm>
        </p:spPr>
        <p:txBody>
          <a:bodyPr/>
          <a:lstStyle/>
          <a:p>
            <a:r>
              <a:rPr lang="en-GB" b="1" dirty="0">
                <a:solidFill>
                  <a:schemeClr val="accent4"/>
                </a:solidFill>
              </a:rPr>
              <a:t>Bangladesh study case - Background</a:t>
            </a:r>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24</a:t>
            </a:fld>
            <a:endParaRPr lang="en-GB" dirty="0"/>
          </a:p>
        </p:txBody>
      </p:sp>
      <p:sp>
        <p:nvSpPr>
          <p:cNvPr id="7" name="Text Placeholder 2">
            <a:extLst>
              <a:ext uri="{FF2B5EF4-FFF2-40B4-BE49-F238E27FC236}">
                <a16:creationId xmlns:a16="http://schemas.microsoft.com/office/drawing/2014/main" id="{56FE0C8E-1C22-412E-9419-4E3D76B2A15B}"/>
              </a:ext>
            </a:extLst>
          </p:cNvPr>
          <p:cNvSpPr>
            <a:spLocks noGrp="1"/>
          </p:cNvSpPr>
          <p:nvPr>
            <p:ph type="body" sz="quarter" idx="10"/>
          </p:nvPr>
        </p:nvSpPr>
        <p:spPr>
          <a:xfrm>
            <a:off x="219456" y="1384300"/>
            <a:ext cx="8768976" cy="4089400"/>
          </a:xfrm>
        </p:spPr>
        <p:txBody>
          <a:bodyPr/>
          <a:lstStyle/>
          <a:p>
            <a:pPr algn="just">
              <a:lnSpc>
                <a:spcPct val="150000"/>
              </a:lnSpc>
            </a:pPr>
            <a:r>
              <a:rPr lang="en-GB" sz="1800" dirty="0"/>
              <a:t>About </a:t>
            </a:r>
            <a:r>
              <a:rPr lang="en-GB" sz="1800" b="1" dirty="0"/>
              <a:t>40% </a:t>
            </a:r>
            <a:r>
              <a:rPr lang="en-GB" sz="1800" dirty="0"/>
              <a:t>of </a:t>
            </a:r>
            <a:r>
              <a:rPr lang="en-GB" sz="1800" b="1" dirty="0"/>
              <a:t>households</a:t>
            </a:r>
            <a:r>
              <a:rPr lang="en-GB" sz="1800" dirty="0"/>
              <a:t> is involved in </a:t>
            </a:r>
            <a:r>
              <a:rPr lang="en-GB" sz="1800" b="1" dirty="0"/>
              <a:t>crop farming</a:t>
            </a:r>
          </a:p>
          <a:p>
            <a:pPr algn="just">
              <a:lnSpc>
                <a:spcPct val="150000"/>
              </a:lnSpc>
            </a:pPr>
            <a:r>
              <a:rPr lang="en-GB" sz="1800" dirty="0"/>
              <a:t>Seasonal rain information is the most relevant for farmers in Khulna, especially at the beginning and before harvest periods</a:t>
            </a:r>
            <a:endParaRPr lang="en-GB" sz="1800" b="1" dirty="0"/>
          </a:p>
          <a:p>
            <a:pPr algn="just">
              <a:lnSpc>
                <a:spcPct val="150000"/>
              </a:lnSpc>
            </a:pPr>
            <a:r>
              <a:rPr lang="en-GB" sz="1800" dirty="0"/>
              <a:t>Farmers are interested in information about cyclone, hailstorm, drought</a:t>
            </a:r>
          </a:p>
          <a:p>
            <a:pPr algn="just">
              <a:lnSpc>
                <a:spcPct val="150000"/>
              </a:lnSpc>
            </a:pPr>
            <a:r>
              <a:rPr lang="en-GB" sz="1800" dirty="0"/>
              <a:t>Farmers believe weather is GOD’s phenomenon</a:t>
            </a:r>
          </a:p>
          <a:p>
            <a:pPr marL="0" indent="0" algn="just">
              <a:lnSpc>
                <a:spcPct val="150000"/>
              </a:lnSpc>
              <a:buNone/>
            </a:pPr>
            <a:endParaRPr lang="en-GB" sz="1800" b="1" dirty="0"/>
          </a:p>
        </p:txBody>
      </p:sp>
      <p:pic>
        <p:nvPicPr>
          <p:cNvPr id="8" name="Picture 7">
            <a:extLst>
              <a:ext uri="{FF2B5EF4-FFF2-40B4-BE49-F238E27FC236}">
                <a16:creationId xmlns:a16="http://schemas.microsoft.com/office/drawing/2014/main" id="{FEFD6D28-A422-47C4-84F0-ED1CD430D4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896" y="4208300"/>
            <a:ext cx="1375350" cy="1031513"/>
          </a:xfrm>
          <a:prstGeom prst="rect">
            <a:avLst/>
          </a:prstGeom>
        </p:spPr>
      </p:pic>
      <p:pic>
        <p:nvPicPr>
          <p:cNvPr id="9" name="Picture 8">
            <a:extLst>
              <a:ext uri="{FF2B5EF4-FFF2-40B4-BE49-F238E27FC236}">
                <a16:creationId xmlns:a16="http://schemas.microsoft.com/office/drawing/2014/main" id="{9DAE5AB8-D9C4-4581-A70C-6297AED92D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0315" y="4280161"/>
            <a:ext cx="1376446" cy="917630"/>
          </a:xfrm>
          <a:prstGeom prst="rect">
            <a:avLst/>
          </a:prstGeom>
        </p:spPr>
      </p:pic>
      <p:pic>
        <p:nvPicPr>
          <p:cNvPr id="10" name="Picture 9">
            <a:extLst>
              <a:ext uri="{FF2B5EF4-FFF2-40B4-BE49-F238E27FC236}">
                <a16:creationId xmlns:a16="http://schemas.microsoft.com/office/drawing/2014/main" id="{F657CE22-EED3-4855-8A22-D3869C3EAD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9211" y="4216689"/>
            <a:ext cx="1375350" cy="1031513"/>
          </a:xfrm>
          <a:prstGeom prst="rect">
            <a:avLst/>
          </a:prstGeom>
        </p:spPr>
      </p:pic>
      <p:pic>
        <p:nvPicPr>
          <p:cNvPr id="11" name="Picture 10">
            <a:extLst>
              <a:ext uri="{FF2B5EF4-FFF2-40B4-BE49-F238E27FC236}">
                <a16:creationId xmlns:a16="http://schemas.microsoft.com/office/drawing/2014/main" id="{84EC537F-C610-4465-A142-F183E1EDD1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1302" y="4208300"/>
            <a:ext cx="1547269" cy="1031513"/>
          </a:xfrm>
          <a:prstGeom prst="rect">
            <a:avLst/>
          </a:prstGeom>
        </p:spPr>
      </p:pic>
      <p:pic>
        <p:nvPicPr>
          <p:cNvPr id="12" name="Picture 11">
            <a:extLst>
              <a:ext uri="{FF2B5EF4-FFF2-40B4-BE49-F238E27FC236}">
                <a16:creationId xmlns:a16="http://schemas.microsoft.com/office/drawing/2014/main" id="{289CDB76-7D44-472E-B2E2-468D4B8D21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77327" y="4216936"/>
            <a:ext cx="1375350" cy="1031513"/>
          </a:xfrm>
          <a:prstGeom prst="rect">
            <a:avLst/>
          </a:prstGeom>
        </p:spPr>
      </p:pic>
      <p:sp>
        <p:nvSpPr>
          <p:cNvPr id="13" name="Rectangle 12">
            <a:extLst>
              <a:ext uri="{FF2B5EF4-FFF2-40B4-BE49-F238E27FC236}">
                <a16:creationId xmlns:a16="http://schemas.microsoft.com/office/drawing/2014/main" id="{DF64D9F6-0057-4840-8197-745FE454A0F4}"/>
              </a:ext>
            </a:extLst>
          </p:cNvPr>
          <p:cNvSpPr/>
          <p:nvPr/>
        </p:nvSpPr>
        <p:spPr>
          <a:xfrm>
            <a:off x="84221" y="6043296"/>
            <a:ext cx="3525253" cy="334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en-GB" sz="1400" dirty="0">
              <a:solidFill>
                <a:schemeClr val="tx1"/>
              </a:solidFill>
            </a:endParaRPr>
          </a:p>
        </p:txBody>
      </p:sp>
    </p:spTree>
    <p:extLst>
      <p:ext uri="{BB962C8B-B14F-4D97-AF65-F5344CB8AC3E}">
        <p14:creationId xmlns:p14="http://schemas.microsoft.com/office/powerpoint/2010/main" val="27488473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74C1E4D-1ADE-4E56-B9D3-C2262385B8E4}"/>
              </a:ext>
            </a:extLst>
          </p:cNvPr>
          <p:cNvSpPr/>
          <p:nvPr/>
        </p:nvSpPr>
        <p:spPr>
          <a:xfrm>
            <a:off x="84221" y="6043296"/>
            <a:ext cx="3525253" cy="334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en-GB" sz="1400" dirty="0">
              <a:solidFill>
                <a:schemeClr val="tx1"/>
              </a:solidFill>
            </a:endParaRPr>
          </a:p>
        </p:txBody>
      </p:sp>
      <p:sp>
        <p:nvSpPr>
          <p:cNvPr id="2" name="Title 1"/>
          <p:cNvSpPr>
            <a:spLocks noGrp="1"/>
          </p:cNvSpPr>
          <p:nvPr>
            <p:ph type="title"/>
          </p:nvPr>
        </p:nvSpPr>
        <p:spPr>
          <a:xfrm>
            <a:off x="491642" y="230188"/>
            <a:ext cx="8442796" cy="786329"/>
          </a:xfrm>
        </p:spPr>
        <p:txBody>
          <a:bodyPr/>
          <a:lstStyle/>
          <a:p>
            <a:r>
              <a:rPr lang="en-GB" sz="2800" b="1" dirty="0">
                <a:solidFill>
                  <a:schemeClr val="accent4"/>
                </a:solidFill>
              </a:rPr>
              <a:t>Preliminary analysis - needs assessment</a:t>
            </a:r>
          </a:p>
        </p:txBody>
      </p:sp>
      <p:sp>
        <p:nvSpPr>
          <p:cNvPr id="3" name="Text Placeholder 2"/>
          <p:cNvSpPr>
            <a:spLocks noGrp="1"/>
          </p:cNvSpPr>
          <p:nvPr>
            <p:ph type="body" sz="quarter" idx="10"/>
          </p:nvPr>
        </p:nvSpPr>
        <p:spPr>
          <a:xfrm>
            <a:off x="413250" y="1384200"/>
            <a:ext cx="8521188" cy="4833720"/>
          </a:xfrm>
        </p:spPr>
        <p:txBody>
          <a:bodyPr/>
          <a:lstStyle/>
          <a:p>
            <a:pPr marL="0" indent="0" algn="just">
              <a:buNone/>
            </a:pPr>
            <a:r>
              <a:rPr lang="en-GB" b="1" dirty="0"/>
              <a:t>Available water information &amp; perceived value</a:t>
            </a:r>
            <a:endParaRPr lang="en-GB" dirty="0"/>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25</a:t>
            </a:fld>
            <a:endParaRPr lang="en-GB" dirty="0"/>
          </a:p>
        </p:txBody>
      </p:sp>
      <p:pic>
        <p:nvPicPr>
          <p:cNvPr id="6" name="Picture 5">
            <a:extLst>
              <a:ext uri="{FF2B5EF4-FFF2-40B4-BE49-F238E27FC236}">
                <a16:creationId xmlns:a16="http://schemas.microsoft.com/office/drawing/2014/main" id="{B7D5CE2E-4FBA-41FC-9F75-3DE1DB0518FA}"/>
              </a:ext>
            </a:extLst>
          </p:cNvPr>
          <p:cNvPicPr>
            <a:picLocks noChangeAspect="1"/>
          </p:cNvPicPr>
          <p:nvPr/>
        </p:nvPicPr>
        <p:blipFill>
          <a:blip r:embed="rId2"/>
          <a:stretch>
            <a:fillRect/>
          </a:stretch>
        </p:blipFill>
        <p:spPr>
          <a:xfrm>
            <a:off x="466472" y="2006788"/>
            <a:ext cx="8053960" cy="3588544"/>
          </a:xfrm>
          <a:prstGeom prst="rect">
            <a:avLst/>
          </a:prstGeom>
        </p:spPr>
      </p:pic>
    </p:spTree>
    <p:extLst>
      <p:ext uri="{BB962C8B-B14F-4D97-AF65-F5344CB8AC3E}">
        <p14:creationId xmlns:p14="http://schemas.microsoft.com/office/powerpoint/2010/main" val="40271472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596FE1-FB74-4329-A978-7C8E54137BEF}"/>
              </a:ext>
            </a:extLst>
          </p:cNvPr>
          <p:cNvSpPr/>
          <p:nvPr/>
        </p:nvSpPr>
        <p:spPr>
          <a:xfrm>
            <a:off x="84221" y="6043296"/>
            <a:ext cx="3525253" cy="334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en-GB" sz="1400" dirty="0">
              <a:solidFill>
                <a:schemeClr val="tx1"/>
              </a:solidFill>
            </a:endParaRPr>
          </a:p>
        </p:txBody>
      </p:sp>
      <p:sp>
        <p:nvSpPr>
          <p:cNvPr id="2" name="Title 1"/>
          <p:cNvSpPr>
            <a:spLocks noGrp="1"/>
          </p:cNvSpPr>
          <p:nvPr>
            <p:ph type="title"/>
          </p:nvPr>
        </p:nvSpPr>
        <p:spPr>
          <a:xfrm>
            <a:off x="491642" y="230188"/>
            <a:ext cx="8442796" cy="791650"/>
          </a:xfrm>
        </p:spPr>
        <p:txBody>
          <a:bodyPr/>
          <a:lstStyle/>
          <a:p>
            <a:r>
              <a:rPr lang="en-GB" b="1" dirty="0">
                <a:solidFill>
                  <a:schemeClr val="accent4"/>
                </a:solidFill>
              </a:rPr>
              <a:t>Experiment...</a:t>
            </a:r>
          </a:p>
        </p:txBody>
      </p:sp>
      <p:sp>
        <p:nvSpPr>
          <p:cNvPr id="3" name="Text Placeholder 2"/>
          <p:cNvSpPr>
            <a:spLocks noGrp="1"/>
          </p:cNvSpPr>
          <p:nvPr>
            <p:ph type="body" sz="quarter" idx="10"/>
          </p:nvPr>
        </p:nvSpPr>
        <p:spPr>
          <a:xfrm>
            <a:off x="413250" y="1384200"/>
            <a:ext cx="8521188" cy="4833720"/>
          </a:xfrm>
        </p:spPr>
        <p:txBody>
          <a:bodyPr/>
          <a:lstStyle/>
          <a:p>
            <a:pPr marL="0" indent="0" algn="just">
              <a:buNone/>
            </a:pPr>
            <a:r>
              <a:rPr lang="en-GB" b="1" dirty="0"/>
              <a:t>Hypothesis</a:t>
            </a:r>
          </a:p>
          <a:p>
            <a:pPr marL="0" indent="0" algn="just">
              <a:buNone/>
            </a:pPr>
            <a:endParaRPr lang="en-GB" dirty="0"/>
          </a:p>
          <a:p>
            <a:pPr marL="0" indent="0" algn="just">
              <a:buNone/>
            </a:pPr>
            <a:r>
              <a:rPr lang="en-GB" sz="2400" dirty="0"/>
              <a:t>Farmers around Khulna are highly sensitive to hydro-climatic hazards.</a:t>
            </a:r>
          </a:p>
          <a:p>
            <a:pPr marL="0" indent="0" algn="just">
              <a:buNone/>
            </a:pPr>
            <a:endParaRPr lang="en-GB" dirty="0"/>
          </a:p>
          <a:p>
            <a:pPr marL="0" indent="0" algn="just">
              <a:buNone/>
            </a:pPr>
            <a:r>
              <a:rPr lang="en-GB" sz="2000" dirty="0"/>
              <a:t>Location and time specific information is important for agricultural decision-making.</a:t>
            </a:r>
          </a:p>
          <a:p>
            <a:pPr marL="0" indent="0" algn="just">
              <a:buNone/>
            </a:pPr>
            <a:r>
              <a:rPr lang="en-GB" sz="2000" dirty="0"/>
              <a:t> </a:t>
            </a:r>
          </a:p>
          <a:p>
            <a:pPr marL="0" indent="0" algn="just">
              <a:buNone/>
            </a:pPr>
            <a:r>
              <a:rPr lang="en-GB" sz="2000" dirty="0"/>
              <a:t>Forecast visualization and information communication using mobile phones/app is faster and could better influence the farmers’ decision-making.</a:t>
            </a:r>
            <a:endParaRPr lang="en-GB" dirty="0"/>
          </a:p>
          <a:p>
            <a:pPr marL="0" indent="0" algn="just">
              <a:buNone/>
            </a:pPr>
            <a:r>
              <a:rPr lang="en-GB" dirty="0"/>
              <a:t> </a:t>
            </a:r>
          </a:p>
          <a:p>
            <a:pPr algn="just"/>
            <a:endParaRPr lang="en-GB" dirty="0"/>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26</a:t>
            </a:fld>
            <a:endParaRPr lang="en-GB" dirty="0"/>
          </a:p>
        </p:txBody>
      </p:sp>
    </p:spTree>
    <p:extLst>
      <p:ext uri="{BB962C8B-B14F-4D97-AF65-F5344CB8AC3E}">
        <p14:creationId xmlns:p14="http://schemas.microsoft.com/office/powerpoint/2010/main" val="2664131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2AF385-65AE-4900-B960-CA1095AD3FD8}"/>
              </a:ext>
            </a:extLst>
          </p:cNvPr>
          <p:cNvSpPr/>
          <p:nvPr/>
        </p:nvSpPr>
        <p:spPr>
          <a:xfrm>
            <a:off x="84221" y="6043296"/>
            <a:ext cx="3525253" cy="334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en-GB" sz="1400" dirty="0">
              <a:solidFill>
                <a:schemeClr val="tx1"/>
              </a:solidFill>
            </a:endParaRPr>
          </a:p>
        </p:txBody>
      </p:sp>
      <p:sp>
        <p:nvSpPr>
          <p:cNvPr id="2" name="Title 1"/>
          <p:cNvSpPr>
            <a:spLocks noGrp="1"/>
          </p:cNvSpPr>
          <p:nvPr>
            <p:ph type="title"/>
          </p:nvPr>
        </p:nvSpPr>
        <p:spPr>
          <a:xfrm>
            <a:off x="491642" y="230188"/>
            <a:ext cx="8442796" cy="775685"/>
          </a:xfrm>
        </p:spPr>
        <p:txBody>
          <a:bodyPr/>
          <a:lstStyle/>
          <a:p>
            <a:r>
              <a:rPr lang="en-GB" sz="2400" b="1" dirty="0">
                <a:solidFill>
                  <a:schemeClr val="accent4"/>
                </a:solidFill>
              </a:rPr>
              <a:t>Experimental setup – Farmer Field School</a:t>
            </a:r>
          </a:p>
        </p:txBody>
      </p:sp>
      <p:sp>
        <p:nvSpPr>
          <p:cNvPr id="3" name="Text Placeholder 2"/>
          <p:cNvSpPr>
            <a:spLocks noGrp="1"/>
          </p:cNvSpPr>
          <p:nvPr>
            <p:ph type="body" sz="quarter" idx="10"/>
          </p:nvPr>
        </p:nvSpPr>
        <p:spPr>
          <a:xfrm>
            <a:off x="156411" y="1240310"/>
            <a:ext cx="8778027" cy="4089600"/>
          </a:xfrm>
        </p:spPr>
        <p:txBody>
          <a:bodyPr/>
          <a:lstStyle/>
          <a:p>
            <a:pPr marL="0" indent="0">
              <a:buNone/>
            </a:pPr>
            <a:r>
              <a:rPr lang="en-GB" b="1" dirty="0"/>
              <a:t>Experimental elements</a:t>
            </a:r>
          </a:p>
          <a:p>
            <a:r>
              <a:rPr lang="en-GB" dirty="0"/>
              <a:t>Tailor/co-production of climate services</a:t>
            </a:r>
          </a:p>
          <a:p>
            <a:r>
              <a:rPr lang="en-GB" dirty="0"/>
              <a:t>Farmer field schools (FFS) at 2 villages (32+26 ppl / FFS)</a:t>
            </a:r>
          </a:p>
          <a:p>
            <a:r>
              <a:rPr lang="en-GB" u="sng" dirty="0"/>
              <a:t>Crop season</a:t>
            </a:r>
            <a:r>
              <a:rPr lang="en-GB" dirty="0"/>
              <a:t>: Aman (rainfed season in Bangladesh)</a:t>
            </a:r>
          </a:p>
          <a:p>
            <a:r>
              <a:rPr lang="en-GB" u="sng" dirty="0"/>
              <a:t>Season duration</a:t>
            </a:r>
            <a:r>
              <a:rPr lang="en-GB" dirty="0"/>
              <a:t>: mid-Jul/Aug - Mid-Nov/Dec</a:t>
            </a:r>
          </a:p>
          <a:p>
            <a:r>
              <a:rPr lang="en-GB" dirty="0"/>
              <a:t>Weekly meetings, feedback and process monitoring</a:t>
            </a:r>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27</a:t>
            </a:fld>
            <a:endParaRPr lang="en-GB" dirty="0"/>
          </a:p>
        </p:txBody>
      </p:sp>
      <p:pic>
        <p:nvPicPr>
          <p:cNvPr id="6" name="Picture 5">
            <a:extLst>
              <a:ext uri="{FF2B5EF4-FFF2-40B4-BE49-F238E27FC236}">
                <a16:creationId xmlns:a16="http://schemas.microsoft.com/office/drawing/2014/main" id="{B4A1FAA9-54CD-413A-AF6D-EAAB9E0E5C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9169" y="4544725"/>
            <a:ext cx="2653319" cy="1989990"/>
          </a:xfrm>
          <a:prstGeom prst="rect">
            <a:avLst/>
          </a:prstGeom>
        </p:spPr>
      </p:pic>
      <p:pic>
        <p:nvPicPr>
          <p:cNvPr id="8" name="Picture 7">
            <a:extLst>
              <a:ext uri="{FF2B5EF4-FFF2-40B4-BE49-F238E27FC236}">
                <a16:creationId xmlns:a16="http://schemas.microsoft.com/office/drawing/2014/main" id="{7E140F6E-C0FB-4D78-915C-8B9CA1D507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1657" y="4544725"/>
            <a:ext cx="2653319" cy="1989990"/>
          </a:xfrm>
          <a:prstGeom prst="rect">
            <a:avLst/>
          </a:prstGeom>
        </p:spPr>
      </p:pic>
    </p:spTree>
    <p:extLst>
      <p:ext uri="{BB962C8B-B14F-4D97-AF65-F5344CB8AC3E}">
        <p14:creationId xmlns:p14="http://schemas.microsoft.com/office/powerpoint/2010/main" val="27631894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F808336-D966-455F-803D-0663366CC05B}"/>
              </a:ext>
            </a:extLst>
          </p:cNvPr>
          <p:cNvSpPr/>
          <p:nvPr/>
        </p:nvSpPr>
        <p:spPr>
          <a:xfrm>
            <a:off x="84221" y="6043296"/>
            <a:ext cx="3525253" cy="334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en-GB" sz="1400" dirty="0">
              <a:solidFill>
                <a:schemeClr val="tx1"/>
              </a:solidFill>
            </a:endParaRPr>
          </a:p>
        </p:txBody>
      </p:sp>
      <p:sp>
        <p:nvSpPr>
          <p:cNvPr id="2" name="Title 1"/>
          <p:cNvSpPr>
            <a:spLocks noGrp="1"/>
          </p:cNvSpPr>
          <p:nvPr>
            <p:ph type="title"/>
          </p:nvPr>
        </p:nvSpPr>
        <p:spPr>
          <a:xfrm>
            <a:off x="491642" y="230188"/>
            <a:ext cx="8442796" cy="791650"/>
          </a:xfrm>
        </p:spPr>
        <p:txBody>
          <a:bodyPr/>
          <a:lstStyle/>
          <a:p>
            <a:r>
              <a:rPr lang="en-GB" b="1" dirty="0">
                <a:solidFill>
                  <a:schemeClr val="accent4"/>
                </a:solidFill>
              </a:rPr>
              <a:t>Provided forecast products</a:t>
            </a:r>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28</a:t>
            </a:fld>
            <a:endParaRPr lang="en-GB" dirty="0"/>
          </a:p>
        </p:txBody>
      </p:sp>
      <p:pic>
        <p:nvPicPr>
          <p:cNvPr id="7" name="Picture 6">
            <a:extLst>
              <a:ext uri="{FF2B5EF4-FFF2-40B4-BE49-F238E27FC236}">
                <a16:creationId xmlns:a16="http://schemas.microsoft.com/office/drawing/2014/main" id="{277BDD27-8D8A-4B50-BF14-310A6357AAF7}"/>
              </a:ext>
            </a:extLst>
          </p:cNvPr>
          <p:cNvPicPr/>
          <p:nvPr/>
        </p:nvPicPr>
        <p:blipFill>
          <a:blip r:embed="rId2">
            <a:extLst>
              <a:ext uri="{28A0092B-C50C-407E-A947-70E740481C1C}">
                <a14:useLocalDpi xmlns:a14="http://schemas.microsoft.com/office/drawing/2010/main" val="0"/>
              </a:ext>
            </a:extLst>
          </a:blip>
          <a:stretch>
            <a:fillRect/>
          </a:stretch>
        </p:blipFill>
        <p:spPr>
          <a:xfrm>
            <a:off x="903766" y="1536797"/>
            <a:ext cx="3561908" cy="1892203"/>
          </a:xfrm>
          <a:prstGeom prst="rect">
            <a:avLst/>
          </a:prstGeom>
        </p:spPr>
      </p:pic>
      <p:pic>
        <p:nvPicPr>
          <p:cNvPr id="8" name="Picture 7">
            <a:extLst>
              <a:ext uri="{FF2B5EF4-FFF2-40B4-BE49-F238E27FC236}">
                <a16:creationId xmlns:a16="http://schemas.microsoft.com/office/drawing/2014/main" id="{7964C763-F0C1-45EA-8E15-E55BAA9B4F58}"/>
              </a:ext>
            </a:extLst>
          </p:cNvPr>
          <p:cNvPicPr/>
          <p:nvPr/>
        </p:nvPicPr>
        <p:blipFill>
          <a:blip r:embed="rId3">
            <a:extLst>
              <a:ext uri="{28A0092B-C50C-407E-A947-70E740481C1C}">
                <a14:useLocalDpi xmlns:a14="http://schemas.microsoft.com/office/drawing/2010/main" val="0"/>
              </a:ext>
            </a:extLst>
          </a:blip>
          <a:stretch>
            <a:fillRect/>
          </a:stretch>
        </p:blipFill>
        <p:spPr>
          <a:xfrm>
            <a:off x="903766" y="3975204"/>
            <a:ext cx="3561907" cy="2477386"/>
          </a:xfrm>
          <a:prstGeom prst="rect">
            <a:avLst/>
          </a:prstGeom>
        </p:spPr>
      </p:pic>
      <p:pic>
        <p:nvPicPr>
          <p:cNvPr id="9" name="Picture 8">
            <a:extLst>
              <a:ext uri="{FF2B5EF4-FFF2-40B4-BE49-F238E27FC236}">
                <a16:creationId xmlns:a16="http://schemas.microsoft.com/office/drawing/2014/main" id="{73012E6C-116F-4EBE-9BED-1A34D9B1675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938339" y="1959326"/>
            <a:ext cx="3774558" cy="4493264"/>
          </a:xfrm>
          <a:prstGeom prst="rect">
            <a:avLst/>
          </a:prstGeom>
        </p:spPr>
      </p:pic>
      <p:sp>
        <p:nvSpPr>
          <p:cNvPr id="10" name="Rectangle 9">
            <a:extLst>
              <a:ext uri="{FF2B5EF4-FFF2-40B4-BE49-F238E27FC236}">
                <a16:creationId xmlns:a16="http://schemas.microsoft.com/office/drawing/2014/main" id="{2E950C91-11B1-47EA-8BA3-87822BB7674F}"/>
              </a:ext>
            </a:extLst>
          </p:cNvPr>
          <p:cNvSpPr/>
          <p:nvPr/>
        </p:nvSpPr>
        <p:spPr>
          <a:xfrm>
            <a:off x="1842425" y="952022"/>
            <a:ext cx="1588897" cy="584775"/>
          </a:xfrm>
          <a:prstGeom prst="rect">
            <a:avLst/>
          </a:prstGeom>
        </p:spPr>
        <p:txBody>
          <a:bodyPr wrap="none">
            <a:spAutoFit/>
          </a:bodyPr>
          <a:lstStyle/>
          <a:p>
            <a:r>
              <a:rPr lang="en-GB" sz="3200" dirty="0">
                <a:solidFill>
                  <a:srgbClr val="FF0000"/>
                </a:solidFill>
                <a:effectLst>
                  <a:outerShdw blurRad="38100" dist="38100" dir="2700000" algn="tl">
                    <a:srgbClr val="000000">
                      <a:alpha val="43137"/>
                    </a:srgbClr>
                  </a:outerShdw>
                </a:effectLst>
                <a:latin typeface="+mj-lt"/>
              </a:rPr>
              <a:t>7-days</a:t>
            </a:r>
          </a:p>
        </p:txBody>
      </p:sp>
      <p:sp>
        <p:nvSpPr>
          <p:cNvPr id="11" name="Rectangle 10">
            <a:extLst>
              <a:ext uri="{FF2B5EF4-FFF2-40B4-BE49-F238E27FC236}">
                <a16:creationId xmlns:a16="http://schemas.microsoft.com/office/drawing/2014/main" id="{0390E870-A8EA-4B14-ACC3-9067616910F0}"/>
              </a:ext>
            </a:extLst>
          </p:cNvPr>
          <p:cNvSpPr/>
          <p:nvPr/>
        </p:nvSpPr>
        <p:spPr>
          <a:xfrm>
            <a:off x="1759626" y="3528652"/>
            <a:ext cx="1850186" cy="584775"/>
          </a:xfrm>
          <a:prstGeom prst="rect">
            <a:avLst/>
          </a:prstGeom>
        </p:spPr>
        <p:txBody>
          <a:bodyPr wrap="none">
            <a:spAutoFit/>
          </a:bodyPr>
          <a:lstStyle/>
          <a:p>
            <a:r>
              <a:rPr lang="en-GB" sz="3200" dirty="0">
                <a:solidFill>
                  <a:srgbClr val="FF0000"/>
                </a:solidFill>
                <a:effectLst>
                  <a:outerShdw blurRad="38100" dist="38100" dir="2700000" algn="tl">
                    <a:srgbClr val="000000">
                      <a:alpha val="43137"/>
                    </a:srgbClr>
                  </a:outerShdw>
                </a:effectLst>
                <a:latin typeface="+mj-lt"/>
              </a:rPr>
              <a:t>14-days</a:t>
            </a:r>
          </a:p>
        </p:txBody>
      </p:sp>
      <p:sp>
        <p:nvSpPr>
          <p:cNvPr id="12" name="Rectangle 11">
            <a:extLst>
              <a:ext uri="{FF2B5EF4-FFF2-40B4-BE49-F238E27FC236}">
                <a16:creationId xmlns:a16="http://schemas.microsoft.com/office/drawing/2014/main" id="{7994BCDE-2061-482B-8FB0-B05403E9233A}"/>
              </a:ext>
            </a:extLst>
          </p:cNvPr>
          <p:cNvSpPr/>
          <p:nvPr/>
        </p:nvSpPr>
        <p:spPr>
          <a:xfrm>
            <a:off x="4842543" y="1353981"/>
            <a:ext cx="3966150" cy="523220"/>
          </a:xfrm>
          <a:prstGeom prst="rect">
            <a:avLst/>
          </a:prstGeom>
        </p:spPr>
        <p:txBody>
          <a:bodyPr wrap="none">
            <a:spAutoFit/>
          </a:bodyPr>
          <a:lstStyle/>
          <a:p>
            <a:r>
              <a:rPr lang="en-GB" sz="2800" dirty="0">
                <a:solidFill>
                  <a:srgbClr val="FF0000"/>
                </a:solidFill>
                <a:effectLst>
                  <a:outerShdw blurRad="38100" dist="38100" dir="2700000" algn="tl">
                    <a:srgbClr val="000000">
                      <a:alpha val="43137"/>
                    </a:srgbClr>
                  </a:outerShdw>
                </a:effectLst>
                <a:latin typeface="+mj-lt"/>
              </a:rPr>
              <a:t>Seasonal (3 months)</a:t>
            </a:r>
          </a:p>
        </p:txBody>
      </p:sp>
      <p:sp>
        <p:nvSpPr>
          <p:cNvPr id="13" name="Rectangle 12">
            <a:extLst>
              <a:ext uri="{FF2B5EF4-FFF2-40B4-BE49-F238E27FC236}">
                <a16:creationId xmlns:a16="http://schemas.microsoft.com/office/drawing/2014/main" id="{D0B8FDC7-E195-42ED-B7AB-8DDD22210D58}"/>
              </a:ext>
            </a:extLst>
          </p:cNvPr>
          <p:cNvSpPr/>
          <p:nvPr/>
        </p:nvSpPr>
        <p:spPr>
          <a:xfrm>
            <a:off x="5639247" y="6489312"/>
            <a:ext cx="2583809" cy="276999"/>
          </a:xfrm>
          <a:prstGeom prst="rect">
            <a:avLst/>
          </a:prstGeom>
        </p:spPr>
        <p:txBody>
          <a:bodyPr wrap="square">
            <a:spAutoFit/>
          </a:bodyPr>
          <a:lstStyle/>
          <a:p>
            <a:r>
              <a:rPr lang="en-GB" sz="1200" i="1" dirty="0">
                <a:latin typeface="+mj-lt"/>
              </a:rPr>
              <a:t>Source: </a:t>
            </a:r>
            <a:r>
              <a:rPr lang="en-GB" sz="1200" i="1" dirty="0">
                <a:latin typeface="+mj-lt"/>
                <a:hlinkClick r:id="rId5"/>
              </a:rPr>
              <a:t>meteoblue</a:t>
            </a:r>
            <a:endParaRPr lang="en-GB" sz="1200" i="1" dirty="0">
              <a:latin typeface="+mj-lt"/>
            </a:endParaRPr>
          </a:p>
        </p:txBody>
      </p:sp>
    </p:spTree>
    <p:extLst>
      <p:ext uri="{BB962C8B-B14F-4D97-AF65-F5344CB8AC3E}">
        <p14:creationId xmlns:p14="http://schemas.microsoft.com/office/powerpoint/2010/main" val="31290715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D2318E-B84B-4C0C-9AD7-B0CC1C7B17FD}"/>
              </a:ext>
            </a:extLst>
          </p:cNvPr>
          <p:cNvSpPr/>
          <p:nvPr/>
        </p:nvSpPr>
        <p:spPr>
          <a:xfrm>
            <a:off x="84221" y="6043296"/>
            <a:ext cx="3525253" cy="334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en-GB" sz="1400" dirty="0">
              <a:solidFill>
                <a:schemeClr val="tx1"/>
              </a:solidFill>
            </a:endParaRPr>
          </a:p>
        </p:txBody>
      </p:sp>
      <p:sp>
        <p:nvSpPr>
          <p:cNvPr id="2" name="Title 1"/>
          <p:cNvSpPr>
            <a:spLocks noGrp="1"/>
          </p:cNvSpPr>
          <p:nvPr>
            <p:ph type="title"/>
          </p:nvPr>
        </p:nvSpPr>
        <p:spPr>
          <a:xfrm>
            <a:off x="491642" y="230188"/>
            <a:ext cx="8442796" cy="791650"/>
          </a:xfrm>
        </p:spPr>
        <p:txBody>
          <a:bodyPr/>
          <a:lstStyle/>
          <a:p>
            <a:r>
              <a:rPr lang="en-GB" b="1" dirty="0">
                <a:solidFill>
                  <a:schemeClr val="accent4"/>
                </a:solidFill>
              </a:rPr>
              <a:t>Advisory services with and for farmers</a:t>
            </a:r>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29</a:t>
            </a:fld>
            <a:endParaRPr lang="en-GB" dirty="0"/>
          </a:p>
        </p:txBody>
      </p:sp>
      <p:pic>
        <p:nvPicPr>
          <p:cNvPr id="13" name="Picture 12">
            <a:extLst>
              <a:ext uri="{FF2B5EF4-FFF2-40B4-BE49-F238E27FC236}">
                <a16:creationId xmlns:a16="http://schemas.microsoft.com/office/drawing/2014/main" id="{ADF4E2E0-9CE9-41CB-A958-61B1C2F9B6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642" y="1392569"/>
            <a:ext cx="3719048" cy="2789287"/>
          </a:xfrm>
          <a:prstGeom prst="rect">
            <a:avLst/>
          </a:prstGeom>
        </p:spPr>
      </p:pic>
      <p:pic>
        <p:nvPicPr>
          <p:cNvPr id="14" name="Picture 13">
            <a:extLst>
              <a:ext uri="{FF2B5EF4-FFF2-40B4-BE49-F238E27FC236}">
                <a16:creationId xmlns:a16="http://schemas.microsoft.com/office/drawing/2014/main" id="{E9BF66D9-2F31-47EF-8E2D-BCE102E557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1" y="1392569"/>
            <a:ext cx="3719050" cy="2789287"/>
          </a:xfrm>
          <a:prstGeom prst="rect">
            <a:avLst/>
          </a:prstGeom>
        </p:spPr>
      </p:pic>
      <p:sp>
        <p:nvSpPr>
          <p:cNvPr id="3" name="Rectangle 2">
            <a:extLst>
              <a:ext uri="{FF2B5EF4-FFF2-40B4-BE49-F238E27FC236}">
                <a16:creationId xmlns:a16="http://schemas.microsoft.com/office/drawing/2014/main" id="{6505F5C1-5BDD-488D-8EC1-C42ED46CF717}"/>
              </a:ext>
            </a:extLst>
          </p:cNvPr>
          <p:cNvSpPr/>
          <p:nvPr/>
        </p:nvSpPr>
        <p:spPr>
          <a:xfrm>
            <a:off x="416141" y="4233805"/>
            <a:ext cx="8164678" cy="276999"/>
          </a:xfrm>
          <a:prstGeom prst="rect">
            <a:avLst/>
          </a:prstGeom>
        </p:spPr>
        <p:txBody>
          <a:bodyPr wrap="square">
            <a:spAutoFit/>
          </a:bodyPr>
          <a:lstStyle/>
          <a:p>
            <a:r>
              <a:rPr lang="en-GB" sz="1200" i="1" dirty="0">
                <a:latin typeface="+mj-lt"/>
              </a:rPr>
              <a:t>Female farmers sharing weekly agricultural advice and information that was developed by themselves </a:t>
            </a:r>
          </a:p>
        </p:txBody>
      </p:sp>
      <p:sp>
        <p:nvSpPr>
          <p:cNvPr id="15" name="TextBox 14">
            <a:extLst>
              <a:ext uri="{FF2B5EF4-FFF2-40B4-BE49-F238E27FC236}">
                <a16:creationId xmlns:a16="http://schemas.microsoft.com/office/drawing/2014/main" id="{D970D8CB-1576-4757-9526-2882368D4985}"/>
              </a:ext>
            </a:extLst>
          </p:cNvPr>
          <p:cNvSpPr txBox="1"/>
          <p:nvPr/>
        </p:nvSpPr>
        <p:spPr>
          <a:xfrm>
            <a:off x="2001707" y="4694027"/>
            <a:ext cx="4993546" cy="1200329"/>
          </a:xfrm>
          <a:prstGeom prst="rect">
            <a:avLst/>
          </a:prstGeom>
          <a:noFill/>
          <a:ln>
            <a:solidFill>
              <a:schemeClr val="accent6">
                <a:lumMod val="65000"/>
                <a:lumOff val="35000"/>
              </a:schemeClr>
            </a:solidFill>
          </a:ln>
        </p:spPr>
        <p:txBody>
          <a:bodyPr wrap="none" rtlCol="0">
            <a:spAutoFit/>
          </a:bodyPr>
          <a:lstStyle/>
          <a:p>
            <a:r>
              <a:rPr lang="en-GB" b="1" u="sng" dirty="0"/>
              <a:t>Weekly session with three tasks:</a:t>
            </a:r>
          </a:p>
          <a:p>
            <a:r>
              <a:rPr lang="en-GB" dirty="0"/>
              <a:t> 1</a:t>
            </a:r>
            <a:r>
              <a:rPr lang="en-GB" baseline="30000" dirty="0"/>
              <a:t>st</a:t>
            </a:r>
            <a:r>
              <a:rPr lang="en-GB" dirty="0"/>
              <a:t> 30 min feedback session</a:t>
            </a:r>
          </a:p>
          <a:p>
            <a:r>
              <a:rPr lang="en-GB" dirty="0"/>
              <a:t>2</a:t>
            </a:r>
            <a:r>
              <a:rPr lang="en-GB" baseline="30000" dirty="0"/>
              <a:t>nd</a:t>
            </a:r>
            <a:r>
              <a:rPr lang="en-GB" dirty="0"/>
              <a:t> 30 min forecasts sharing and discussion</a:t>
            </a:r>
          </a:p>
          <a:p>
            <a:r>
              <a:rPr lang="en-GB" dirty="0"/>
              <a:t>3</a:t>
            </a:r>
            <a:r>
              <a:rPr lang="en-GB" baseline="30000" dirty="0"/>
              <a:t>rd</a:t>
            </a:r>
            <a:r>
              <a:rPr lang="en-GB" dirty="0"/>
              <a:t> 30 min preparation of weekly advice for farmers</a:t>
            </a:r>
          </a:p>
        </p:txBody>
      </p:sp>
    </p:spTree>
    <p:extLst>
      <p:ext uri="{BB962C8B-B14F-4D97-AF65-F5344CB8AC3E}">
        <p14:creationId xmlns:p14="http://schemas.microsoft.com/office/powerpoint/2010/main" val="664048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Question icon PNG, ICO or ICNS | Free vector icons">
            <a:extLst>
              <a:ext uri="{FF2B5EF4-FFF2-40B4-BE49-F238E27FC236}">
                <a16:creationId xmlns:a16="http://schemas.microsoft.com/office/drawing/2014/main" id="{36D8B425-4B35-4420-81F6-4A1F332C41A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00006" y="574725"/>
            <a:ext cx="5040000" cy="5040000"/>
          </a:xfrm>
          <a:prstGeom prst="rect">
            <a:avLst/>
          </a:prstGeom>
          <a:solidFill>
            <a:srgbClr val="FFFFFF"/>
          </a:solidFill>
        </p:spPr>
      </p:pic>
      <p:sp>
        <p:nvSpPr>
          <p:cNvPr id="53" name="Rectangle 52">
            <a:extLst>
              <a:ext uri="{FF2B5EF4-FFF2-40B4-BE49-F238E27FC236}">
                <a16:creationId xmlns:a16="http://schemas.microsoft.com/office/drawing/2014/main" id="{C16C9162-7345-4D54-A425-738AD150823C}"/>
              </a:ext>
            </a:extLst>
          </p:cNvPr>
          <p:cNvSpPr/>
          <p:nvPr/>
        </p:nvSpPr>
        <p:spPr bwMode="auto">
          <a:xfrm>
            <a:off x="203994" y="1684648"/>
            <a:ext cx="4076698" cy="4122638"/>
          </a:xfrm>
          <a:prstGeom prst="rect">
            <a:avLst/>
          </a:prstGeom>
          <a:noFill/>
          <a:ln>
            <a:noFill/>
          </a:ln>
        </p:spPr>
        <p:txBody>
          <a:bodyPr vert="horz" wrap="square" lIns="36000" tIns="45720" rIns="91440" bIns="45720" numCol="1" anchor="t" anchorCtr="0" compatLnSpc="1">
            <a:prstTxWarp prst="textNoShape">
              <a:avLst/>
            </a:prstTxWarp>
            <a:normAutofit/>
          </a:bodyPr>
          <a:lstStyle/>
          <a:p>
            <a:pPr algn="ctr">
              <a:lnSpc>
                <a:spcPts val="2500"/>
              </a:lnSpc>
              <a:spcBef>
                <a:spcPts val="1200"/>
              </a:spcBef>
              <a:buClr>
                <a:schemeClr val="bg2"/>
              </a:buClr>
              <a:buSzPct val="140000"/>
            </a:pPr>
            <a:endParaRPr lang="en-GB" sz="2200" b="1" dirty="0">
              <a:latin typeface="Verdana" pitchFamily="34" charset="0"/>
            </a:endParaRPr>
          </a:p>
          <a:p>
            <a:pPr algn="ctr">
              <a:lnSpc>
                <a:spcPts val="2500"/>
              </a:lnSpc>
              <a:spcBef>
                <a:spcPts val="1200"/>
              </a:spcBef>
              <a:buClr>
                <a:schemeClr val="bg2"/>
              </a:buClr>
              <a:buSzPct val="140000"/>
            </a:pPr>
            <a:endParaRPr lang="en-GB" sz="2200" b="1" dirty="0">
              <a:latin typeface="Verdana" pitchFamily="34" charset="0"/>
            </a:endParaRPr>
          </a:p>
          <a:p>
            <a:pPr algn="ctr">
              <a:lnSpc>
                <a:spcPts val="2500"/>
              </a:lnSpc>
              <a:spcBef>
                <a:spcPts val="1200"/>
              </a:spcBef>
              <a:buClr>
                <a:schemeClr val="bg2"/>
              </a:buClr>
              <a:buSzPct val="140000"/>
            </a:pPr>
            <a:r>
              <a:rPr lang="en-GB" sz="2200" b="1" dirty="0">
                <a:solidFill>
                  <a:schemeClr val="bg2"/>
                </a:solidFill>
                <a:latin typeface="Verdana" pitchFamily="34" charset="0"/>
              </a:rPr>
              <a:t>What are Climate Information Services?</a:t>
            </a:r>
            <a:endParaRPr lang="en-GB" sz="2200" dirty="0">
              <a:solidFill>
                <a:schemeClr val="bg2"/>
              </a:solidFill>
              <a:latin typeface="Verdana" pitchFamily="34" charset="0"/>
            </a:endParaRPr>
          </a:p>
        </p:txBody>
      </p:sp>
      <p:sp>
        <p:nvSpPr>
          <p:cNvPr id="4" name="Slide Number Placeholder 3"/>
          <p:cNvSpPr>
            <a:spLocks noGrp="1"/>
          </p:cNvSpPr>
          <p:nvPr>
            <p:ph type="sldNum" sz="quarter" idx="18"/>
          </p:nvPr>
        </p:nvSpPr>
        <p:spPr>
          <a:xfrm>
            <a:off x="8520432" y="6370465"/>
            <a:ext cx="468000" cy="164250"/>
          </a:xfrm>
        </p:spPr>
        <p:txBody>
          <a:bodyPr wrap="square" tIns="0" rIns="36000" bIns="0" rtlCol="0">
            <a:normAutofit/>
          </a:bodyPr>
          <a:lstStyle/>
          <a:p>
            <a:pPr algn="r">
              <a:lnSpc>
                <a:spcPts val="1200"/>
              </a:lnSpc>
              <a:spcAft>
                <a:spcPts val="600"/>
              </a:spcAft>
            </a:pPr>
            <a:fld id="{F25965E0-7062-474C-8671-DB3A3CE669B0}" type="slidenum">
              <a:rPr lang="en-GB" smtClean="0"/>
              <a:pPr algn="r">
                <a:lnSpc>
                  <a:spcPts val="1200"/>
                </a:lnSpc>
                <a:spcAft>
                  <a:spcPts val="600"/>
                </a:spcAft>
              </a:pPr>
              <a:t>3</a:t>
            </a:fld>
            <a:endParaRPr lang="en-GB"/>
          </a:p>
        </p:txBody>
      </p:sp>
      <p:sp>
        <p:nvSpPr>
          <p:cNvPr id="6" name="Rectangle 5">
            <a:extLst>
              <a:ext uri="{FF2B5EF4-FFF2-40B4-BE49-F238E27FC236}">
                <a16:creationId xmlns:a16="http://schemas.microsoft.com/office/drawing/2014/main" id="{EFD836FB-0FBF-4400-BC50-793D600D0CBE}"/>
              </a:ext>
            </a:extLst>
          </p:cNvPr>
          <p:cNvSpPr/>
          <p:nvPr/>
        </p:nvSpPr>
        <p:spPr>
          <a:xfrm>
            <a:off x="0" y="5870713"/>
            <a:ext cx="3935896" cy="987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en-US" sz="1400" dirty="0">
              <a:solidFill>
                <a:schemeClr val="tx1"/>
              </a:solidFill>
            </a:endParaRPr>
          </a:p>
        </p:txBody>
      </p:sp>
    </p:spTree>
    <p:extLst>
      <p:ext uri="{BB962C8B-B14F-4D97-AF65-F5344CB8AC3E}">
        <p14:creationId xmlns:p14="http://schemas.microsoft.com/office/powerpoint/2010/main" val="40923015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A6998EE3-6D25-40BA-B769-4D1EBA9BDE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8972" y="5944199"/>
            <a:ext cx="1356978" cy="84858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p:cNvSpPr>
            <a:spLocks noGrp="1"/>
          </p:cNvSpPr>
          <p:nvPr>
            <p:ph type="title"/>
          </p:nvPr>
        </p:nvSpPr>
        <p:spPr>
          <a:xfrm>
            <a:off x="491642" y="230188"/>
            <a:ext cx="8442796" cy="786329"/>
          </a:xfrm>
        </p:spPr>
        <p:txBody>
          <a:bodyPr/>
          <a:lstStyle/>
          <a:p>
            <a:r>
              <a:rPr lang="en-GB" sz="2800" b="1" dirty="0">
                <a:solidFill>
                  <a:schemeClr val="accent4"/>
                </a:solidFill>
              </a:rPr>
              <a:t>Evaluation –outcomes</a:t>
            </a:r>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30</a:t>
            </a:fld>
            <a:endParaRPr lang="en-GB" dirty="0"/>
          </a:p>
        </p:txBody>
      </p:sp>
      <p:pic>
        <p:nvPicPr>
          <p:cNvPr id="12" name="Picture 11">
            <a:extLst>
              <a:ext uri="{FF2B5EF4-FFF2-40B4-BE49-F238E27FC236}">
                <a16:creationId xmlns:a16="http://schemas.microsoft.com/office/drawing/2014/main" id="{42542F58-09CC-4A63-AA6D-4BDE8F8AA8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7969" y="3948507"/>
            <a:ext cx="3939602" cy="2756448"/>
          </a:xfrm>
          <a:prstGeom prst="rect">
            <a:avLst/>
          </a:prstGeom>
          <a:ln>
            <a:solidFill>
              <a:srgbClr val="005172"/>
            </a:solidFill>
          </a:ln>
        </p:spPr>
      </p:pic>
      <p:sp>
        <p:nvSpPr>
          <p:cNvPr id="13" name="Rectangle 12">
            <a:extLst>
              <a:ext uri="{FF2B5EF4-FFF2-40B4-BE49-F238E27FC236}">
                <a16:creationId xmlns:a16="http://schemas.microsoft.com/office/drawing/2014/main" id="{3B5FDE2F-DB26-430E-B1BC-BD99FD4883E0}"/>
              </a:ext>
            </a:extLst>
          </p:cNvPr>
          <p:cNvSpPr/>
          <p:nvPr/>
        </p:nvSpPr>
        <p:spPr>
          <a:xfrm>
            <a:off x="5209649" y="6045325"/>
            <a:ext cx="1832553" cy="646331"/>
          </a:xfrm>
          <a:prstGeom prst="rect">
            <a:avLst/>
          </a:prstGeom>
        </p:spPr>
        <p:txBody>
          <a:bodyPr wrap="none">
            <a:spAutoFit/>
          </a:bodyPr>
          <a:lstStyle/>
          <a:p>
            <a:pPr algn="ctr"/>
            <a:r>
              <a:rPr lang="en-GB" b="1" dirty="0">
                <a:solidFill>
                  <a:srgbClr val="FF0000"/>
                </a:solidFill>
                <a:latin typeface="+mj-lt"/>
              </a:rPr>
              <a:t>Information </a:t>
            </a:r>
          </a:p>
          <a:p>
            <a:pPr algn="ctr"/>
            <a:r>
              <a:rPr lang="en-GB" b="1" dirty="0">
                <a:solidFill>
                  <a:srgbClr val="FF0000"/>
                </a:solidFill>
                <a:latin typeface="+mj-lt"/>
              </a:rPr>
              <a:t>needs</a:t>
            </a:r>
          </a:p>
        </p:txBody>
      </p:sp>
      <p:pic>
        <p:nvPicPr>
          <p:cNvPr id="14" name="Picture 13">
            <a:extLst>
              <a:ext uri="{FF2B5EF4-FFF2-40B4-BE49-F238E27FC236}">
                <a16:creationId xmlns:a16="http://schemas.microsoft.com/office/drawing/2014/main" id="{8DB76BA2-AA78-4614-B176-F39B893436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9453" y="1089020"/>
            <a:ext cx="3938357" cy="2757721"/>
          </a:xfrm>
          <a:prstGeom prst="rect">
            <a:avLst/>
          </a:prstGeom>
          <a:ln>
            <a:solidFill>
              <a:srgbClr val="005172"/>
            </a:solidFill>
          </a:ln>
        </p:spPr>
      </p:pic>
      <p:sp>
        <p:nvSpPr>
          <p:cNvPr id="15" name="Rectangle 14">
            <a:extLst>
              <a:ext uri="{FF2B5EF4-FFF2-40B4-BE49-F238E27FC236}">
                <a16:creationId xmlns:a16="http://schemas.microsoft.com/office/drawing/2014/main" id="{500B7139-E71F-4A0E-96FC-702B6CE0F256}"/>
              </a:ext>
            </a:extLst>
          </p:cNvPr>
          <p:cNvSpPr/>
          <p:nvPr/>
        </p:nvSpPr>
        <p:spPr>
          <a:xfrm>
            <a:off x="5941732" y="1338712"/>
            <a:ext cx="2294218" cy="369332"/>
          </a:xfrm>
          <a:prstGeom prst="rect">
            <a:avLst/>
          </a:prstGeom>
        </p:spPr>
        <p:txBody>
          <a:bodyPr wrap="none">
            <a:spAutoFit/>
          </a:bodyPr>
          <a:lstStyle/>
          <a:p>
            <a:pPr algn="just"/>
            <a:r>
              <a:rPr lang="en-GB" b="1" dirty="0">
                <a:solidFill>
                  <a:srgbClr val="FF0000"/>
                </a:solidFill>
                <a:latin typeface="+mj-lt"/>
              </a:rPr>
              <a:t>Time in advance</a:t>
            </a:r>
          </a:p>
        </p:txBody>
      </p:sp>
      <p:sp>
        <p:nvSpPr>
          <p:cNvPr id="18" name="Rectangle 17">
            <a:extLst>
              <a:ext uri="{FF2B5EF4-FFF2-40B4-BE49-F238E27FC236}">
                <a16:creationId xmlns:a16="http://schemas.microsoft.com/office/drawing/2014/main" id="{E39AF77B-CD23-4E9B-B8F1-F9BE64BFB5CE}"/>
              </a:ext>
            </a:extLst>
          </p:cNvPr>
          <p:cNvSpPr/>
          <p:nvPr/>
        </p:nvSpPr>
        <p:spPr>
          <a:xfrm>
            <a:off x="524955" y="1048239"/>
            <a:ext cx="3895618" cy="369332"/>
          </a:xfrm>
          <a:prstGeom prst="rect">
            <a:avLst/>
          </a:prstGeom>
        </p:spPr>
        <p:txBody>
          <a:bodyPr wrap="none">
            <a:spAutoFit/>
          </a:bodyPr>
          <a:lstStyle/>
          <a:p>
            <a:pPr algn="just"/>
            <a:r>
              <a:rPr lang="en-GB" b="1" dirty="0">
                <a:solidFill>
                  <a:srgbClr val="0070C0"/>
                </a:solidFill>
                <a:latin typeface="+mj-lt"/>
              </a:rPr>
              <a:t>Facebook groups (feedback)</a:t>
            </a:r>
          </a:p>
        </p:txBody>
      </p:sp>
      <p:sp>
        <p:nvSpPr>
          <p:cNvPr id="17" name="Rectangle 16">
            <a:extLst>
              <a:ext uri="{FF2B5EF4-FFF2-40B4-BE49-F238E27FC236}">
                <a16:creationId xmlns:a16="http://schemas.microsoft.com/office/drawing/2014/main" id="{2D636DD4-C41E-4C24-8A9B-917EE6F4081A}"/>
              </a:ext>
            </a:extLst>
          </p:cNvPr>
          <p:cNvSpPr/>
          <p:nvPr/>
        </p:nvSpPr>
        <p:spPr>
          <a:xfrm>
            <a:off x="84221" y="6043296"/>
            <a:ext cx="3525253" cy="334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en-GB" sz="1400" dirty="0">
              <a:solidFill>
                <a:schemeClr val="tx1"/>
              </a:solidFill>
            </a:endParaRPr>
          </a:p>
        </p:txBody>
      </p:sp>
      <p:pic>
        <p:nvPicPr>
          <p:cNvPr id="3" name="Picture 2">
            <a:extLst>
              <a:ext uri="{FF2B5EF4-FFF2-40B4-BE49-F238E27FC236}">
                <a16:creationId xmlns:a16="http://schemas.microsoft.com/office/drawing/2014/main" id="{A2721DB4-58DC-4615-942E-324E14CE2943}"/>
              </a:ext>
            </a:extLst>
          </p:cNvPr>
          <p:cNvPicPr>
            <a:picLocks noChangeAspect="1"/>
          </p:cNvPicPr>
          <p:nvPr/>
        </p:nvPicPr>
        <p:blipFill>
          <a:blip r:embed="rId6"/>
          <a:stretch>
            <a:fillRect/>
          </a:stretch>
        </p:blipFill>
        <p:spPr>
          <a:xfrm>
            <a:off x="1276762" y="1511235"/>
            <a:ext cx="2323583" cy="5116577"/>
          </a:xfrm>
          <a:prstGeom prst="rect">
            <a:avLst/>
          </a:prstGeom>
        </p:spPr>
      </p:pic>
    </p:spTree>
    <p:extLst>
      <p:ext uri="{BB962C8B-B14F-4D97-AF65-F5344CB8AC3E}">
        <p14:creationId xmlns:p14="http://schemas.microsoft.com/office/powerpoint/2010/main" val="2465388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791650"/>
          </a:xfrm>
        </p:spPr>
        <p:txBody>
          <a:bodyPr/>
          <a:lstStyle/>
          <a:p>
            <a:r>
              <a:rPr lang="en-GB" sz="2400" b="1" dirty="0">
                <a:solidFill>
                  <a:schemeClr val="accent4"/>
                </a:solidFill>
              </a:rPr>
              <a:t>Integration</a:t>
            </a:r>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31</a:t>
            </a:fld>
            <a:endParaRPr lang="en-GB" dirty="0"/>
          </a:p>
        </p:txBody>
      </p:sp>
      <p:sp>
        <p:nvSpPr>
          <p:cNvPr id="5" name="Text Placeholder 2">
            <a:extLst>
              <a:ext uri="{FF2B5EF4-FFF2-40B4-BE49-F238E27FC236}">
                <a16:creationId xmlns:a16="http://schemas.microsoft.com/office/drawing/2014/main" id="{CF9BCB90-3791-42E7-8DD3-65B280C724D4}"/>
              </a:ext>
            </a:extLst>
          </p:cNvPr>
          <p:cNvSpPr>
            <a:spLocks noGrp="1"/>
          </p:cNvSpPr>
          <p:nvPr>
            <p:ph type="body" sz="quarter" idx="10"/>
          </p:nvPr>
        </p:nvSpPr>
        <p:spPr>
          <a:xfrm>
            <a:off x="204537" y="1384200"/>
            <a:ext cx="8729901" cy="4089600"/>
          </a:xfrm>
        </p:spPr>
        <p:txBody>
          <a:bodyPr/>
          <a:lstStyle/>
          <a:p>
            <a:r>
              <a:rPr lang="en-GB" dirty="0"/>
              <a:t>Ability to capture forecast: poor </a:t>
            </a:r>
            <a:r>
              <a:rPr lang="en-GB" dirty="0">
                <a:sym typeface="Wingdings" panose="05000000000000000000" pitchFamily="2" charset="2"/>
              </a:rPr>
              <a:t> implications</a:t>
            </a:r>
          </a:p>
          <a:p>
            <a:endParaRPr lang="en-GB" dirty="0">
              <a:sym typeface="Wingdings" panose="05000000000000000000" pitchFamily="2" charset="2"/>
            </a:endParaRPr>
          </a:p>
          <a:p>
            <a:r>
              <a:rPr lang="en-GB" dirty="0">
                <a:sym typeface="Wingdings" panose="05000000000000000000" pitchFamily="2" charset="2"/>
              </a:rPr>
              <a:t>Build farmers’ capacity on forecast uncertainties</a:t>
            </a:r>
          </a:p>
          <a:p>
            <a:endParaRPr lang="en-GB" dirty="0">
              <a:sym typeface="Wingdings" panose="05000000000000000000" pitchFamily="2" charset="2"/>
            </a:endParaRPr>
          </a:p>
          <a:p>
            <a:r>
              <a:rPr lang="en-GB" dirty="0">
                <a:sym typeface="Wingdings" panose="05000000000000000000" pitchFamily="2" charset="2"/>
              </a:rPr>
              <a:t>Potential benefits of skilful forecasts (subsidies, boost entrepreneurship,..)</a:t>
            </a:r>
          </a:p>
          <a:p>
            <a:endParaRPr lang="en-GB" dirty="0">
              <a:sym typeface="Wingdings" panose="05000000000000000000" pitchFamily="2" charset="2"/>
            </a:endParaRPr>
          </a:p>
          <a:p>
            <a:r>
              <a:rPr lang="en-GB" dirty="0">
                <a:sym typeface="Wingdings" panose="05000000000000000000" pitchFamily="2" charset="2"/>
              </a:rPr>
              <a:t>Improve forecasting using ground observations (local patterns challenging to capture) + Indigenous knowledge</a:t>
            </a:r>
          </a:p>
          <a:p>
            <a:endParaRPr lang="en-GB" dirty="0">
              <a:sym typeface="Wingdings" panose="05000000000000000000" pitchFamily="2" charset="2"/>
            </a:endParaRPr>
          </a:p>
          <a:p>
            <a:endParaRPr lang="en-GB" dirty="0"/>
          </a:p>
        </p:txBody>
      </p:sp>
    </p:spTree>
    <p:extLst>
      <p:ext uri="{BB962C8B-B14F-4D97-AF65-F5344CB8AC3E}">
        <p14:creationId xmlns:p14="http://schemas.microsoft.com/office/powerpoint/2010/main" val="7266330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791650"/>
          </a:xfrm>
        </p:spPr>
        <p:txBody>
          <a:bodyPr/>
          <a:lstStyle/>
          <a:p>
            <a:r>
              <a:rPr lang="en-GB" b="1" dirty="0" err="1">
                <a:solidFill>
                  <a:schemeClr val="accent4"/>
                </a:solidFill>
              </a:rPr>
              <a:t>WATERAPPScale</a:t>
            </a:r>
            <a:endParaRPr lang="en-GB" b="1" dirty="0">
              <a:solidFill>
                <a:schemeClr val="accent4"/>
              </a:solidFill>
            </a:endParaRPr>
          </a:p>
        </p:txBody>
      </p:sp>
      <p:sp>
        <p:nvSpPr>
          <p:cNvPr id="3" name="Text Placeholder 2"/>
          <p:cNvSpPr>
            <a:spLocks noGrp="1"/>
          </p:cNvSpPr>
          <p:nvPr>
            <p:ph type="body" sz="quarter" idx="10"/>
          </p:nvPr>
        </p:nvSpPr>
        <p:spPr>
          <a:xfrm>
            <a:off x="413250" y="1614861"/>
            <a:ext cx="8521188" cy="4089600"/>
          </a:xfrm>
        </p:spPr>
        <p:txBody>
          <a:bodyPr/>
          <a:lstStyle/>
          <a:p>
            <a:pPr marL="0" indent="0">
              <a:buNone/>
            </a:pPr>
            <a:r>
              <a:rPr lang="en-GB" sz="3200" b="1" dirty="0"/>
              <a:t>Aim</a:t>
            </a:r>
            <a:endParaRPr lang="en-GB" b="1" dirty="0"/>
          </a:p>
          <a:p>
            <a:pPr marL="0" indent="0" algn="just">
              <a:buNone/>
            </a:pPr>
            <a:r>
              <a:rPr lang="en-GB" sz="1800" b="1" dirty="0"/>
              <a:t>upscale</a:t>
            </a:r>
            <a:r>
              <a:rPr lang="en-GB" sz="1800" dirty="0"/>
              <a:t> WATERAPPS water and climate information services for sustainable food production in peri-urban delta areas in Bangladesh</a:t>
            </a:r>
            <a:endParaRPr lang="en-GB" sz="2000" dirty="0"/>
          </a:p>
          <a:p>
            <a:pPr marL="0" indent="0" algn="just">
              <a:buNone/>
            </a:pPr>
            <a:endParaRPr lang="en-GB" sz="2000" dirty="0"/>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32</a:t>
            </a:fld>
            <a:endParaRPr lang="en-GB" dirty="0"/>
          </a:p>
        </p:txBody>
      </p:sp>
      <p:sp>
        <p:nvSpPr>
          <p:cNvPr id="13" name="Rectangle 12">
            <a:extLst>
              <a:ext uri="{FF2B5EF4-FFF2-40B4-BE49-F238E27FC236}">
                <a16:creationId xmlns:a16="http://schemas.microsoft.com/office/drawing/2014/main" id="{F7415DB8-A86D-4515-BB8C-236D408674AA}"/>
              </a:ext>
            </a:extLst>
          </p:cNvPr>
          <p:cNvSpPr/>
          <p:nvPr/>
        </p:nvSpPr>
        <p:spPr>
          <a:xfrm>
            <a:off x="4574988" y="629021"/>
            <a:ext cx="1603324" cy="369332"/>
          </a:xfrm>
          <a:prstGeom prst="rect">
            <a:avLst/>
          </a:prstGeom>
        </p:spPr>
        <p:txBody>
          <a:bodyPr wrap="none">
            <a:spAutoFit/>
          </a:bodyPr>
          <a:lstStyle/>
          <a:p>
            <a:r>
              <a:rPr lang="en-GB" b="1" dirty="0">
                <a:solidFill>
                  <a:srgbClr val="FF0000"/>
                </a:solidFill>
                <a:latin typeface="+mj-lt"/>
              </a:rPr>
              <a:t>2021-2023</a:t>
            </a:r>
            <a:endParaRPr lang="en-GB" dirty="0">
              <a:solidFill>
                <a:srgbClr val="FF0000"/>
              </a:solidFill>
              <a:latin typeface="+mj-lt"/>
            </a:endParaRPr>
          </a:p>
        </p:txBody>
      </p:sp>
      <p:grpSp>
        <p:nvGrpSpPr>
          <p:cNvPr id="7" name="Group 6">
            <a:extLst>
              <a:ext uri="{FF2B5EF4-FFF2-40B4-BE49-F238E27FC236}">
                <a16:creationId xmlns:a16="http://schemas.microsoft.com/office/drawing/2014/main" id="{23B7D985-2FE7-4968-95FB-F9DE38262FF2}"/>
              </a:ext>
            </a:extLst>
          </p:cNvPr>
          <p:cNvGrpSpPr/>
          <p:nvPr/>
        </p:nvGrpSpPr>
        <p:grpSpPr>
          <a:xfrm>
            <a:off x="6132577" y="46511"/>
            <a:ext cx="3011423" cy="2050513"/>
            <a:chOff x="6132577" y="46511"/>
            <a:chExt cx="3011423" cy="2050513"/>
          </a:xfrm>
        </p:grpSpPr>
        <p:pic>
          <p:nvPicPr>
            <p:cNvPr id="9" name="Picture 8">
              <a:extLst>
                <a:ext uri="{FF2B5EF4-FFF2-40B4-BE49-F238E27FC236}">
                  <a16:creationId xmlns:a16="http://schemas.microsoft.com/office/drawing/2014/main" id="{98983677-CDA3-4F16-9077-B35F7CE25317}"/>
                </a:ext>
              </a:extLst>
            </p:cNvPr>
            <p:cNvPicPr/>
            <p:nvPr/>
          </p:nvPicPr>
          <p:blipFill rotWithShape="1">
            <a:blip r:embed="rId3" cstate="email">
              <a:extLst>
                <a:ext uri="{28A0092B-C50C-407E-A947-70E740481C1C}">
                  <a14:useLocalDpi xmlns:a14="http://schemas.microsoft.com/office/drawing/2010/main"/>
                </a:ext>
              </a:extLst>
            </a:blip>
            <a:srcRect/>
            <a:stretch/>
          </p:blipFill>
          <p:spPr bwMode="auto">
            <a:xfrm>
              <a:off x="6132577" y="46511"/>
              <a:ext cx="3011423" cy="2050513"/>
            </a:xfrm>
            <a:prstGeom prst="rect">
              <a:avLst/>
            </a:prstGeom>
            <a:ln>
              <a:no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B2E2389A-8391-4D51-B394-D202A8FA1682}"/>
                </a:ext>
              </a:extLst>
            </p:cNvPr>
            <p:cNvSpPr/>
            <p:nvPr/>
          </p:nvSpPr>
          <p:spPr>
            <a:xfrm>
              <a:off x="8098227" y="1599178"/>
              <a:ext cx="656205" cy="369332"/>
            </a:xfrm>
            <a:prstGeom prst="rect">
              <a:avLst/>
            </a:prstGeom>
          </p:spPr>
          <p:txBody>
            <a:bodyPr wrap="none">
              <a:spAutoFit/>
            </a:bodyPr>
            <a:lstStyle/>
            <a:p>
              <a:r>
                <a:rPr lang="en-GB" b="1" dirty="0">
                  <a:solidFill>
                    <a:schemeClr val="accent4"/>
                  </a:solidFill>
                </a:rPr>
                <a:t>scale</a:t>
              </a:r>
              <a:endParaRPr lang="en-US" dirty="0">
                <a:solidFill>
                  <a:schemeClr val="accent4"/>
                </a:solidFill>
              </a:endParaRPr>
            </a:p>
          </p:txBody>
        </p:sp>
      </p:grpSp>
      <p:pic>
        <p:nvPicPr>
          <p:cNvPr id="14" name="image3.jpg">
            <a:extLst>
              <a:ext uri="{FF2B5EF4-FFF2-40B4-BE49-F238E27FC236}">
                <a16:creationId xmlns:a16="http://schemas.microsoft.com/office/drawing/2014/main" id="{AFF99530-EB97-42C2-AE9E-98B54709ED95}"/>
              </a:ext>
            </a:extLst>
          </p:cNvPr>
          <p:cNvPicPr/>
          <p:nvPr/>
        </p:nvPicPr>
        <p:blipFill rotWithShape="1">
          <a:blip r:embed="rId4" cstate="print">
            <a:extLst>
              <a:ext uri="{28A0092B-C50C-407E-A947-70E740481C1C}">
                <a14:useLocalDpi xmlns:a14="http://schemas.microsoft.com/office/drawing/2010/main" val="0"/>
              </a:ext>
            </a:extLst>
          </a:blip>
          <a:srcRect l="6667" t="7036" r="5995" b="4411"/>
          <a:stretch/>
        </p:blipFill>
        <p:spPr>
          <a:xfrm>
            <a:off x="5992986" y="2857236"/>
            <a:ext cx="2737764" cy="3954253"/>
          </a:xfrm>
          <a:prstGeom prst="rect">
            <a:avLst/>
          </a:prstGeom>
          <a:ln/>
        </p:spPr>
      </p:pic>
      <p:sp>
        <p:nvSpPr>
          <p:cNvPr id="18" name="Rectangle 17">
            <a:extLst>
              <a:ext uri="{FF2B5EF4-FFF2-40B4-BE49-F238E27FC236}">
                <a16:creationId xmlns:a16="http://schemas.microsoft.com/office/drawing/2014/main" id="{806C2D8F-6D9E-4F36-A55C-71A4CE37E84F}"/>
              </a:ext>
            </a:extLst>
          </p:cNvPr>
          <p:cNvSpPr/>
          <p:nvPr/>
        </p:nvSpPr>
        <p:spPr>
          <a:xfrm>
            <a:off x="0" y="5739373"/>
            <a:ext cx="4572000" cy="334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en-GB" sz="1400" dirty="0">
              <a:solidFill>
                <a:schemeClr val="tx1"/>
              </a:solidFill>
            </a:endParaRPr>
          </a:p>
        </p:txBody>
      </p:sp>
      <p:pic>
        <p:nvPicPr>
          <p:cNvPr id="19" name="Picture 18">
            <a:extLst>
              <a:ext uri="{FF2B5EF4-FFF2-40B4-BE49-F238E27FC236}">
                <a16:creationId xmlns:a16="http://schemas.microsoft.com/office/drawing/2014/main" id="{D965EA65-9D3A-493F-9993-FB9FB0C40E34}"/>
              </a:ext>
            </a:extLst>
          </p:cNvPr>
          <p:cNvPicPr>
            <a:picLocks noChangeAspect="1"/>
          </p:cNvPicPr>
          <p:nvPr/>
        </p:nvPicPr>
        <p:blipFill>
          <a:blip r:embed="rId5"/>
          <a:stretch>
            <a:fillRect/>
          </a:stretch>
        </p:blipFill>
        <p:spPr>
          <a:xfrm>
            <a:off x="491642" y="2866551"/>
            <a:ext cx="3750295" cy="37612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a:extLst>
              <a:ext uri="{FF2B5EF4-FFF2-40B4-BE49-F238E27FC236}">
                <a16:creationId xmlns:a16="http://schemas.microsoft.com/office/drawing/2014/main" id="{2CD8315B-E6A7-4338-994C-2148F6199257}"/>
              </a:ext>
            </a:extLst>
          </p:cNvPr>
          <p:cNvSpPr/>
          <p:nvPr/>
        </p:nvSpPr>
        <p:spPr>
          <a:xfrm>
            <a:off x="2958445" y="2941309"/>
            <a:ext cx="2897047" cy="64633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GB" sz="1200" i="1" dirty="0">
                <a:latin typeface="+mj-lt"/>
              </a:rPr>
              <a:t>Sources:</a:t>
            </a:r>
          </a:p>
          <a:p>
            <a:r>
              <a:rPr lang="en-GB" sz="1200" i="1" dirty="0">
                <a:latin typeface="+mj-lt"/>
                <a:hlinkClick r:id="rId6"/>
              </a:rPr>
              <a:t>Fsapp on Google Store</a:t>
            </a:r>
            <a:endParaRPr lang="en-GB" sz="1200" i="1" dirty="0">
              <a:latin typeface="+mj-lt"/>
            </a:endParaRPr>
          </a:p>
          <a:p>
            <a:r>
              <a:rPr lang="en-GB" sz="1200" i="1" dirty="0">
                <a:latin typeface="+mj-lt"/>
                <a:hlinkClick r:id="rId7"/>
              </a:rPr>
              <a:t>Fsapp story – field implementation</a:t>
            </a:r>
            <a:endParaRPr lang="en-GB" sz="1200" i="1" dirty="0">
              <a:latin typeface="+mj-lt"/>
            </a:endParaRPr>
          </a:p>
        </p:txBody>
      </p:sp>
    </p:spTree>
    <p:extLst>
      <p:ext uri="{BB962C8B-B14F-4D97-AF65-F5344CB8AC3E}">
        <p14:creationId xmlns:p14="http://schemas.microsoft.com/office/powerpoint/2010/main" val="40350110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791650"/>
          </a:xfrm>
        </p:spPr>
        <p:txBody>
          <a:bodyPr/>
          <a:lstStyle/>
          <a:p>
            <a:r>
              <a:rPr lang="en-GB" b="1" dirty="0">
                <a:solidFill>
                  <a:schemeClr val="accent4"/>
                </a:solidFill>
              </a:rPr>
              <a:t>WAGRINNOVA</a:t>
            </a:r>
          </a:p>
        </p:txBody>
      </p:sp>
      <p:sp>
        <p:nvSpPr>
          <p:cNvPr id="3" name="Text Placeholder 2"/>
          <p:cNvSpPr>
            <a:spLocks noGrp="1"/>
          </p:cNvSpPr>
          <p:nvPr>
            <p:ph type="body" sz="quarter" idx="10"/>
          </p:nvPr>
        </p:nvSpPr>
        <p:spPr>
          <a:xfrm>
            <a:off x="413250" y="1384200"/>
            <a:ext cx="8521188" cy="4089600"/>
          </a:xfrm>
        </p:spPr>
        <p:txBody>
          <a:bodyPr/>
          <a:lstStyle/>
          <a:p>
            <a:pPr marL="0" indent="0">
              <a:buNone/>
            </a:pPr>
            <a:endParaRPr lang="en-GB" sz="1800" b="1" dirty="0"/>
          </a:p>
          <a:p>
            <a:pPr marL="0" indent="0" algn="just">
              <a:buNone/>
            </a:pPr>
            <a:endParaRPr lang="en-GB" sz="1800" dirty="0"/>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33</a:t>
            </a:fld>
            <a:endParaRPr lang="en-GB" dirty="0"/>
          </a:p>
        </p:txBody>
      </p:sp>
      <p:grpSp>
        <p:nvGrpSpPr>
          <p:cNvPr id="15" name="Group 14">
            <a:extLst>
              <a:ext uri="{FF2B5EF4-FFF2-40B4-BE49-F238E27FC236}">
                <a16:creationId xmlns:a16="http://schemas.microsoft.com/office/drawing/2014/main" id="{09F83A74-A282-4AFB-AA15-90646EB26E44}"/>
              </a:ext>
            </a:extLst>
          </p:cNvPr>
          <p:cNvGrpSpPr/>
          <p:nvPr/>
        </p:nvGrpSpPr>
        <p:grpSpPr>
          <a:xfrm>
            <a:off x="491642" y="1410781"/>
            <a:ext cx="8344015" cy="1799160"/>
            <a:chOff x="491641" y="3428999"/>
            <a:chExt cx="4590721" cy="1951075"/>
          </a:xfrm>
        </p:grpSpPr>
        <p:sp>
          <p:nvSpPr>
            <p:cNvPr id="14" name="Rectangle: Rounded Corners 13">
              <a:extLst>
                <a:ext uri="{FF2B5EF4-FFF2-40B4-BE49-F238E27FC236}">
                  <a16:creationId xmlns:a16="http://schemas.microsoft.com/office/drawing/2014/main" id="{4DCB5BD0-42A1-4170-A79A-D7A99D3721AF}"/>
                </a:ext>
              </a:extLst>
            </p:cNvPr>
            <p:cNvSpPr/>
            <p:nvPr/>
          </p:nvSpPr>
          <p:spPr>
            <a:xfrm>
              <a:off x="491641" y="3428999"/>
              <a:ext cx="4590721" cy="195107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en-GB" sz="1400" dirty="0">
                <a:solidFill>
                  <a:schemeClr val="tx1"/>
                </a:solidFill>
              </a:endParaRPr>
            </a:p>
          </p:txBody>
        </p:sp>
        <p:sp>
          <p:nvSpPr>
            <p:cNvPr id="13" name="Rectangle 12">
              <a:extLst>
                <a:ext uri="{FF2B5EF4-FFF2-40B4-BE49-F238E27FC236}">
                  <a16:creationId xmlns:a16="http://schemas.microsoft.com/office/drawing/2014/main" id="{67861EA7-F22E-4A86-A45B-8693DBCDDDDA}"/>
                </a:ext>
              </a:extLst>
            </p:cNvPr>
            <p:cNvSpPr/>
            <p:nvPr/>
          </p:nvSpPr>
          <p:spPr>
            <a:xfrm>
              <a:off x="491641" y="3428999"/>
              <a:ext cx="4590721" cy="1768951"/>
            </a:xfrm>
            <a:prstGeom prst="rect">
              <a:avLst/>
            </a:prstGeom>
          </p:spPr>
          <p:txBody>
            <a:bodyPr wrap="square">
              <a:spAutoFit/>
            </a:bodyPr>
            <a:lstStyle/>
            <a:p>
              <a:pPr marL="0" indent="0" algn="just">
                <a:buNone/>
              </a:pPr>
              <a:r>
                <a:rPr lang="nl-NL" sz="2000" b="1" dirty="0" err="1">
                  <a:latin typeface="+mj-lt"/>
                </a:rPr>
                <a:t>Aim</a:t>
              </a:r>
              <a:endParaRPr lang="nl-NL" sz="2000" b="1" dirty="0">
                <a:latin typeface="+mj-lt"/>
              </a:endParaRPr>
            </a:p>
            <a:p>
              <a:pPr marL="0" indent="0" algn="just">
                <a:buNone/>
              </a:pPr>
              <a:endParaRPr lang="en-GB" sz="2000" b="1" dirty="0">
                <a:latin typeface="+mj-lt"/>
              </a:endParaRPr>
            </a:p>
            <a:p>
              <a:pPr marL="0" indent="0" algn="just">
                <a:buNone/>
              </a:pPr>
              <a:r>
                <a:rPr lang="en-GB" sz="2000" dirty="0">
                  <a:latin typeface="+mj-lt"/>
                </a:rPr>
                <a:t>Co-innovations across scales to </a:t>
              </a:r>
              <a:r>
                <a:rPr lang="en-GB" sz="2000" b="1" dirty="0">
                  <a:latin typeface="+mj-lt"/>
                </a:rPr>
                <a:t>enhance sustainable intensification, resilience &amp; food </a:t>
              </a:r>
              <a:r>
                <a:rPr lang="en-GB" sz="2000" dirty="0">
                  <a:latin typeface="+mj-lt"/>
                </a:rPr>
                <a:t>and</a:t>
              </a:r>
              <a:r>
                <a:rPr lang="en-GB" sz="2000" b="1" dirty="0">
                  <a:latin typeface="+mj-lt"/>
                </a:rPr>
                <a:t> nutritional security</a:t>
              </a:r>
              <a:r>
                <a:rPr lang="en-GB" sz="2000" dirty="0">
                  <a:latin typeface="+mj-lt"/>
                </a:rPr>
                <a:t> in water-managed </a:t>
              </a:r>
              <a:r>
                <a:rPr lang="en-GB" sz="2000" b="1" dirty="0">
                  <a:latin typeface="+mj-lt"/>
                </a:rPr>
                <a:t>agricultural systems </a:t>
              </a:r>
              <a:r>
                <a:rPr lang="en-GB" sz="2000" dirty="0">
                  <a:latin typeface="+mj-lt"/>
                </a:rPr>
                <a:t>in West Africa.  </a:t>
              </a:r>
              <a:endParaRPr lang="en-GB" dirty="0">
                <a:solidFill>
                  <a:srgbClr val="FF0000"/>
                </a:solidFill>
                <a:latin typeface="+mj-lt"/>
              </a:endParaRPr>
            </a:p>
          </p:txBody>
        </p:sp>
      </p:grpSp>
      <p:pic>
        <p:nvPicPr>
          <p:cNvPr id="6" name="Picture 5">
            <a:extLst>
              <a:ext uri="{FF2B5EF4-FFF2-40B4-BE49-F238E27FC236}">
                <a16:creationId xmlns:a16="http://schemas.microsoft.com/office/drawing/2014/main" id="{162885CE-C660-496A-A9E6-CD6553EABB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812" y="3925025"/>
            <a:ext cx="2892230" cy="1405417"/>
          </a:xfrm>
          <a:prstGeom prst="rect">
            <a:avLst/>
          </a:prstGeom>
        </p:spPr>
      </p:pic>
      <p:pic>
        <p:nvPicPr>
          <p:cNvPr id="22" name="Picture 21">
            <a:extLst>
              <a:ext uri="{FF2B5EF4-FFF2-40B4-BE49-F238E27FC236}">
                <a16:creationId xmlns:a16="http://schemas.microsoft.com/office/drawing/2014/main" id="{C377B6F4-245D-4B8B-B2BB-D2921C7419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9979" y="3921495"/>
            <a:ext cx="2892228" cy="1405417"/>
          </a:xfrm>
          <a:prstGeom prst="rect">
            <a:avLst/>
          </a:prstGeom>
        </p:spPr>
      </p:pic>
      <p:pic>
        <p:nvPicPr>
          <p:cNvPr id="23" name="Picture 22">
            <a:extLst>
              <a:ext uri="{FF2B5EF4-FFF2-40B4-BE49-F238E27FC236}">
                <a16:creationId xmlns:a16="http://schemas.microsoft.com/office/drawing/2014/main" id="{9AF9C5C2-FDB9-42E8-BAEB-2CF3BCAB24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8145" y="3921495"/>
            <a:ext cx="2892228" cy="1405417"/>
          </a:xfrm>
          <a:prstGeom prst="rect">
            <a:avLst/>
          </a:prstGeom>
        </p:spPr>
      </p:pic>
      <p:sp>
        <p:nvSpPr>
          <p:cNvPr id="25" name="Rectangle 24">
            <a:extLst>
              <a:ext uri="{FF2B5EF4-FFF2-40B4-BE49-F238E27FC236}">
                <a16:creationId xmlns:a16="http://schemas.microsoft.com/office/drawing/2014/main" id="{88F584AD-1484-4B94-8928-22566AB99765}"/>
              </a:ext>
            </a:extLst>
          </p:cNvPr>
          <p:cNvSpPr/>
          <p:nvPr/>
        </p:nvSpPr>
        <p:spPr>
          <a:xfrm>
            <a:off x="3763650" y="5422490"/>
            <a:ext cx="2078582" cy="461665"/>
          </a:xfrm>
          <a:prstGeom prst="rect">
            <a:avLst/>
          </a:prstGeom>
        </p:spPr>
        <p:txBody>
          <a:bodyPr wrap="none">
            <a:spAutoFit/>
          </a:bodyPr>
          <a:lstStyle/>
          <a:p>
            <a:r>
              <a:rPr lang="en-GB" sz="2400" b="1" dirty="0">
                <a:solidFill>
                  <a:srgbClr val="00B050"/>
                </a:solidFill>
              </a:rPr>
              <a:t>Tamale, Ghana</a:t>
            </a:r>
            <a:endParaRPr lang="en-GB" sz="2400" dirty="0">
              <a:solidFill>
                <a:srgbClr val="00B050"/>
              </a:solidFill>
            </a:endParaRPr>
          </a:p>
        </p:txBody>
      </p:sp>
      <p:pic>
        <p:nvPicPr>
          <p:cNvPr id="26" name="Picture 25">
            <a:extLst>
              <a:ext uri="{FF2B5EF4-FFF2-40B4-BE49-F238E27FC236}">
                <a16:creationId xmlns:a16="http://schemas.microsoft.com/office/drawing/2014/main" id="{68C470A9-6753-42BA-8435-BCEEE40AC6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71177" y="323285"/>
            <a:ext cx="3864480" cy="669199"/>
          </a:xfrm>
          <a:prstGeom prst="rect">
            <a:avLst/>
          </a:prstGeom>
        </p:spPr>
      </p:pic>
      <p:sp>
        <p:nvSpPr>
          <p:cNvPr id="16" name="Rectangle 15">
            <a:extLst>
              <a:ext uri="{FF2B5EF4-FFF2-40B4-BE49-F238E27FC236}">
                <a16:creationId xmlns:a16="http://schemas.microsoft.com/office/drawing/2014/main" id="{D2420FD8-70AA-42B2-A774-5E9F05211F03}"/>
              </a:ext>
            </a:extLst>
          </p:cNvPr>
          <p:cNvSpPr/>
          <p:nvPr/>
        </p:nvSpPr>
        <p:spPr>
          <a:xfrm>
            <a:off x="3438234" y="643663"/>
            <a:ext cx="1603324" cy="369332"/>
          </a:xfrm>
          <a:prstGeom prst="rect">
            <a:avLst/>
          </a:prstGeom>
        </p:spPr>
        <p:txBody>
          <a:bodyPr wrap="none">
            <a:spAutoFit/>
          </a:bodyPr>
          <a:lstStyle/>
          <a:p>
            <a:r>
              <a:rPr lang="en-GB" b="1" dirty="0">
                <a:solidFill>
                  <a:srgbClr val="FF0000"/>
                </a:solidFill>
                <a:latin typeface="+mj-lt"/>
              </a:rPr>
              <a:t>2019-2022</a:t>
            </a:r>
            <a:endParaRPr lang="en-GB" dirty="0">
              <a:solidFill>
                <a:srgbClr val="FF0000"/>
              </a:solidFill>
              <a:latin typeface="+mj-lt"/>
            </a:endParaRPr>
          </a:p>
        </p:txBody>
      </p:sp>
    </p:spTree>
    <p:extLst>
      <p:ext uri="{BB962C8B-B14F-4D97-AF65-F5344CB8AC3E}">
        <p14:creationId xmlns:p14="http://schemas.microsoft.com/office/powerpoint/2010/main" val="442357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791650"/>
          </a:xfrm>
        </p:spPr>
        <p:txBody>
          <a:bodyPr/>
          <a:lstStyle/>
          <a:p>
            <a:r>
              <a:rPr lang="en-GB" b="1" dirty="0">
                <a:solidFill>
                  <a:schemeClr val="accent4"/>
                </a:solidFill>
              </a:rPr>
              <a:t>Soil moisture tool - framework</a:t>
            </a:r>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34</a:t>
            </a:fld>
            <a:endParaRPr lang="en-GB" dirty="0"/>
          </a:p>
        </p:txBody>
      </p:sp>
      <p:grpSp>
        <p:nvGrpSpPr>
          <p:cNvPr id="24" name="Group 23">
            <a:extLst>
              <a:ext uri="{FF2B5EF4-FFF2-40B4-BE49-F238E27FC236}">
                <a16:creationId xmlns:a16="http://schemas.microsoft.com/office/drawing/2014/main" id="{C47775F1-EB21-4080-80B6-0412C47BE776}"/>
              </a:ext>
            </a:extLst>
          </p:cNvPr>
          <p:cNvGrpSpPr/>
          <p:nvPr/>
        </p:nvGrpSpPr>
        <p:grpSpPr>
          <a:xfrm>
            <a:off x="3508977" y="5586486"/>
            <a:ext cx="5124911" cy="1182078"/>
            <a:chOff x="3508977" y="5586486"/>
            <a:chExt cx="5124911" cy="1182078"/>
          </a:xfrm>
        </p:grpSpPr>
        <p:pic>
          <p:nvPicPr>
            <p:cNvPr id="25" name="Picture 24">
              <a:extLst>
                <a:ext uri="{FF2B5EF4-FFF2-40B4-BE49-F238E27FC236}">
                  <a16:creationId xmlns:a16="http://schemas.microsoft.com/office/drawing/2014/main" id="{FF6F8378-5DC7-444F-B1D9-108910C190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8977" y="6099365"/>
              <a:ext cx="3864480" cy="669199"/>
            </a:xfrm>
            <a:prstGeom prst="rect">
              <a:avLst/>
            </a:prstGeom>
          </p:spPr>
        </p:pic>
        <p:pic>
          <p:nvPicPr>
            <p:cNvPr id="26" name="Picture 25">
              <a:extLst>
                <a:ext uri="{FF2B5EF4-FFF2-40B4-BE49-F238E27FC236}">
                  <a16:creationId xmlns:a16="http://schemas.microsoft.com/office/drawing/2014/main" id="{F96BEB13-5294-443F-AD58-46DF575DD9A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493000" y="5586486"/>
              <a:ext cx="1140888" cy="1025758"/>
            </a:xfrm>
            <a:prstGeom prst="rect">
              <a:avLst/>
            </a:prstGeom>
          </p:spPr>
        </p:pic>
      </p:grpSp>
      <p:pic>
        <p:nvPicPr>
          <p:cNvPr id="8" name="Picture 7">
            <a:extLst>
              <a:ext uri="{FF2B5EF4-FFF2-40B4-BE49-F238E27FC236}">
                <a16:creationId xmlns:a16="http://schemas.microsoft.com/office/drawing/2014/main" id="{5DFE2352-F709-41EE-9E89-CAF1D06252C9}"/>
              </a:ext>
            </a:extLst>
          </p:cNvPr>
          <p:cNvPicPr/>
          <p:nvPr/>
        </p:nvPicPr>
        <p:blipFill>
          <a:blip r:embed="rId5"/>
          <a:stretch>
            <a:fillRect/>
          </a:stretch>
        </p:blipFill>
        <p:spPr>
          <a:xfrm>
            <a:off x="155568" y="1010915"/>
            <a:ext cx="8877829" cy="5757649"/>
          </a:xfrm>
          <a:prstGeom prst="rect">
            <a:avLst/>
          </a:prstGeom>
          <a:ln>
            <a:solidFill>
              <a:schemeClr val="bg1">
                <a:lumMod val="85000"/>
              </a:schemeClr>
            </a:solidFill>
          </a:ln>
        </p:spPr>
      </p:pic>
      <p:grpSp>
        <p:nvGrpSpPr>
          <p:cNvPr id="10" name="Group 9">
            <a:extLst>
              <a:ext uri="{FF2B5EF4-FFF2-40B4-BE49-F238E27FC236}">
                <a16:creationId xmlns:a16="http://schemas.microsoft.com/office/drawing/2014/main" id="{487ECD38-BE64-4382-B509-5B6466A231DD}"/>
              </a:ext>
            </a:extLst>
          </p:cNvPr>
          <p:cNvGrpSpPr/>
          <p:nvPr/>
        </p:nvGrpSpPr>
        <p:grpSpPr>
          <a:xfrm>
            <a:off x="7341741" y="2937896"/>
            <a:ext cx="1443406" cy="1505588"/>
            <a:chOff x="6124917" y="1399798"/>
            <a:chExt cx="2627441" cy="4578678"/>
          </a:xfrm>
        </p:grpSpPr>
        <p:pic>
          <p:nvPicPr>
            <p:cNvPr id="11" name="Picture 2" descr="image">
              <a:extLst>
                <a:ext uri="{FF2B5EF4-FFF2-40B4-BE49-F238E27FC236}">
                  <a16:creationId xmlns:a16="http://schemas.microsoft.com/office/drawing/2014/main" id="{0C9F621C-F1AB-4341-80B5-136FC9E0F0F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24917" y="1399798"/>
              <a:ext cx="2627441" cy="45786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C56D814-C5C2-4226-8D2F-168A5F5C904A}"/>
                </a:ext>
              </a:extLst>
            </p:cNvPr>
            <p:cNvPicPr>
              <a:picLocks noChangeAspect="1"/>
            </p:cNvPicPr>
            <p:nvPr/>
          </p:nvPicPr>
          <p:blipFill>
            <a:blip r:embed="rId7"/>
            <a:stretch>
              <a:fillRect/>
            </a:stretch>
          </p:blipFill>
          <p:spPr>
            <a:xfrm>
              <a:off x="6154735" y="2234045"/>
              <a:ext cx="2524742" cy="2290330"/>
            </a:xfrm>
            <a:prstGeom prst="rect">
              <a:avLst/>
            </a:prstGeom>
          </p:spPr>
        </p:pic>
      </p:grpSp>
    </p:spTree>
    <p:extLst>
      <p:ext uri="{BB962C8B-B14F-4D97-AF65-F5344CB8AC3E}">
        <p14:creationId xmlns:p14="http://schemas.microsoft.com/office/powerpoint/2010/main" val="18846576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CDF677F-E304-438D-B705-D707BE11011A}"/>
              </a:ext>
            </a:extLst>
          </p:cNvPr>
          <p:cNvSpPr/>
          <p:nvPr/>
        </p:nvSpPr>
        <p:spPr>
          <a:xfrm>
            <a:off x="0" y="5805377"/>
            <a:ext cx="3806456" cy="10526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en-US" sz="1400" dirty="0">
              <a:solidFill>
                <a:schemeClr val="tx1"/>
              </a:solidFill>
            </a:endParaRPr>
          </a:p>
        </p:txBody>
      </p:sp>
      <p:sp>
        <p:nvSpPr>
          <p:cNvPr id="15" name="Rectangle 14">
            <a:extLst>
              <a:ext uri="{FF2B5EF4-FFF2-40B4-BE49-F238E27FC236}">
                <a16:creationId xmlns:a16="http://schemas.microsoft.com/office/drawing/2014/main" id="{07BE4D77-2593-8542-BDC0-BA4694BEE467}"/>
              </a:ext>
            </a:extLst>
          </p:cNvPr>
          <p:cNvSpPr/>
          <p:nvPr/>
        </p:nvSpPr>
        <p:spPr>
          <a:xfrm>
            <a:off x="203200" y="6236967"/>
            <a:ext cx="3386667" cy="600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p>
        </p:txBody>
      </p:sp>
      <p:sp>
        <p:nvSpPr>
          <p:cNvPr id="2" name="Title 1"/>
          <p:cNvSpPr>
            <a:spLocks noGrp="1"/>
          </p:cNvSpPr>
          <p:nvPr>
            <p:ph type="title"/>
          </p:nvPr>
        </p:nvSpPr>
        <p:spPr>
          <a:xfrm>
            <a:off x="491642" y="230188"/>
            <a:ext cx="8442796" cy="791650"/>
          </a:xfrm>
        </p:spPr>
        <p:txBody>
          <a:bodyPr/>
          <a:lstStyle/>
          <a:p>
            <a:r>
              <a:rPr lang="nl-NL" b="1" dirty="0">
                <a:solidFill>
                  <a:schemeClr val="accent4"/>
                </a:solidFill>
              </a:rPr>
              <a:t>DROP app</a:t>
            </a:r>
          </a:p>
        </p:txBody>
      </p:sp>
      <p:sp>
        <p:nvSpPr>
          <p:cNvPr id="4" name="Slide Number Placeholder 3"/>
          <p:cNvSpPr>
            <a:spLocks noGrp="1"/>
          </p:cNvSpPr>
          <p:nvPr>
            <p:ph type="sldNum" sz="quarter" idx="11"/>
          </p:nvPr>
        </p:nvSpPr>
        <p:spPr>
          <a:xfrm>
            <a:off x="8520432" y="6370465"/>
            <a:ext cx="468000" cy="164250"/>
          </a:xfrm>
          <a:prstGeom prst="rect">
            <a:avLst/>
          </a:prstGeom>
          <a:noFill/>
        </p:spPr>
        <p:txBody>
          <a:bodyPr wrap="square" tIns="0" rIns="36000" bIns="0" rtlCol="0">
            <a:noAutofit/>
          </a:bodyPr>
          <a:lstStyle>
            <a:defPPr>
              <a:defRPr lang="nl-NL"/>
            </a:defPPr>
            <a:lvl1pPr algn="l" rtl="0" fontAlgn="base">
              <a:spcBef>
                <a:spcPct val="0"/>
              </a:spcBef>
              <a:spcAft>
                <a:spcPct val="0"/>
              </a:spcAft>
              <a:defRPr lang="nl-NL" sz="900" kern="1200" smtClean="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pPr algn="r">
              <a:lnSpc>
                <a:spcPts val="1200"/>
              </a:lnSpc>
            </a:pPr>
            <a:fld id="{F25965E0-7062-474C-8671-DB3A3CE669B0}" type="slidenum">
              <a:rPr lang="nl-NL" smtClean="0"/>
              <a:pPr algn="r">
                <a:lnSpc>
                  <a:spcPts val="1200"/>
                </a:lnSpc>
              </a:pPr>
              <a:t>35</a:t>
            </a:fld>
            <a:endParaRPr lang="nl-NL" dirty="0"/>
          </a:p>
        </p:txBody>
      </p:sp>
      <p:sp>
        <p:nvSpPr>
          <p:cNvPr id="9" name="Content Placeholder 2">
            <a:extLst>
              <a:ext uri="{FF2B5EF4-FFF2-40B4-BE49-F238E27FC236}">
                <a16:creationId xmlns:a16="http://schemas.microsoft.com/office/drawing/2014/main" id="{53A0FB4C-1493-4D92-A0B9-83FD8248844E}"/>
              </a:ext>
            </a:extLst>
          </p:cNvPr>
          <p:cNvSpPr txBox="1">
            <a:spLocks/>
          </p:cNvSpPr>
          <p:nvPr/>
        </p:nvSpPr>
        <p:spPr>
          <a:xfrm>
            <a:off x="491642" y="1391052"/>
            <a:ext cx="8275168" cy="2984178"/>
          </a:xfrm>
          <a:prstGeom prst="rect">
            <a:avLst/>
          </a:prstGeom>
        </p:spPr>
        <p:txBody>
          <a:bodyPr vert="horz" lIns="91436" tIns="45718" rIns="91436" bIns="45718" rtlCol="0">
            <a:normAutofit/>
          </a:bodyPr>
          <a:lstStyle>
            <a:lvl1pPr marL="342884" indent="-342884"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13" indent="-285736" algn="l" defTabSz="91435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2944" indent="-228588" algn="l" defTabSz="914355"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120" indent="-228588" algn="l" defTabSz="914355"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297" indent="-228588" algn="l" defTabSz="914355"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474"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nl-NL" sz="2400" dirty="0"/>
          </a:p>
        </p:txBody>
      </p:sp>
      <p:sp>
        <p:nvSpPr>
          <p:cNvPr id="3" name="TextBox 2">
            <a:extLst>
              <a:ext uri="{FF2B5EF4-FFF2-40B4-BE49-F238E27FC236}">
                <a16:creationId xmlns:a16="http://schemas.microsoft.com/office/drawing/2014/main" id="{CF2D7A67-ADA6-EA4D-A041-306B84920043}"/>
              </a:ext>
            </a:extLst>
          </p:cNvPr>
          <p:cNvSpPr txBox="1"/>
          <p:nvPr/>
        </p:nvSpPr>
        <p:spPr>
          <a:xfrm>
            <a:off x="491642" y="1088405"/>
            <a:ext cx="2289409" cy="323165"/>
          </a:xfrm>
          <a:prstGeom prst="rect">
            <a:avLst/>
          </a:prstGeom>
          <a:solidFill>
            <a:schemeClr val="accent3"/>
          </a:solidFill>
        </p:spPr>
        <p:txBody>
          <a:bodyPr wrap="none" rtlCol="0">
            <a:spAutoFit/>
          </a:bodyPr>
          <a:lstStyle/>
          <a:p>
            <a:pPr>
              <a:lnSpc>
                <a:spcPts val="1800"/>
              </a:lnSpc>
            </a:pPr>
            <a:r>
              <a:rPr lang="nl-NL">
                <a:latin typeface="Verdana" pitchFamily="34" charset="0"/>
              </a:rPr>
              <a:t>DROP app outlook</a:t>
            </a:r>
            <a:endParaRPr lang="nl-NL" dirty="0">
              <a:latin typeface="Verdana" pitchFamily="34" charset="0"/>
            </a:endParaRPr>
          </a:p>
        </p:txBody>
      </p:sp>
      <p:sp>
        <p:nvSpPr>
          <p:cNvPr id="6" name="TextBox 5">
            <a:extLst>
              <a:ext uri="{FF2B5EF4-FFF2-40B4-BE49-F238E27FC236}">
                <a16:creationId xmlns:a16="http://schemas.microsoft.com/office/drawing/2014/main" id="{59FE4C42-6D66-834C-840B-0E23EAB68FBA}"/>
              </a:ext>
            </a:extLst>
          </p:cNvPr>
          <p:cNvSpPr txBox="1"/>
          <p:nvPr/>
        </p:nvSpPr>
        <p:spPr>
          <a:xfrm>
            <a:off x="491642" y="1487162"/>
            <a:ext cx="8420100" cy="1064587"/>
          </a:xfrm>
          <a:prstGeom prst="rect">
            <a:avLst/>
          </a:prstGeom>
          <a:solidFill>
            <a:schemeClr val="accent3"/>
          </a:solidFill>
        </p:spPr>
        <p:txBody>
          <a:bodyPr wrap="square" rtlCol="0">
            <a:spAutoFit/>
          </a:bodyPr>
          <a:lstStyle/>
          <a:p>
            <a:pPr marL="285750" indent="-285750">
              <a:lnSpc>
                <a:spcPct val="120000"/>
              </a:lnSpc>
              <a:buFont typeface="Arial" panose="020B0604020202020204" pitchFamily="34" charset="0"/>
              <a:buChar char="•"/>
            </a:pPr>
            <a:r>
              <a:rPr lang="nl-NL" dirty="0">
                <a:latin typeface="+mj-lt"/>
                <a:cs typeface="Calibri" panose="020F0502020204030204" pitchFamily="34" charset="0"/>
              </a:rPr>
              <a:t>APP </a:t>
            </a:r>
            <a:r>
              <a:rPr lang="nl-NL" dirty="0" err="1">
                <a:latin typeface="+mj-lt"/>
                <a:cs typeface="Calibri" panose="020F0502020204030204" pitchFamily="34" charset="0"/>
              </a:rPr>
              <a:t>providing</a:t>
            </a:r>
            <a:r>
              <a:rPr lang="nl-NL" dirty="0">
                <a:latin typeface="+mj-lt"/>
                <a:cs typeface="Calibri" panose="020F0502020204030204" pitchFamily="34" charset="0"/>
              </a:rPr>
              <a:t> </a:t>
            </a:r>
            <a:r>
              <a:rPr lang="nl-NL" dirty="0" err="1">
                <a:latin typeface="+mj-lt"/>
                <a:cs typeface="Calibri" panose="020F0502020204030204" pitchFamily="34" charset="0"/>
              </a:rPr>
              <a:t>Soil</a:t>
            </a:r>
            <a:r>
              <a:rPr lang="nl-NL" dirty="0">
                <a:latin typeface="+mj-lt"/>
                <a:cs typeface="Calibri" panose="020F0502020204030204" pitchFamily="34" charset="0"/>
              </a:rPr>
              <a:t> </a:t>
            </a:r>
            <a:r>
              <a:rPr lang="nl-NL" dirty="0" err="1">
                <a:latin typeface="+mj-lt"/>
                <a:cs typeface="Calibri" panose="020F0502020204030204" pitchFamily="34" charset="0"/>
              </a:rPr>
              <a:t>Moisture</a:t>
            </a:r>
            <a:r>
              <a:rPr lang="nl-NL" dirty="0">
                <a:latin typeface="+mj-lt"/>
                <a:cs typeface="Calibri" panose="020F0502020204030204" pitchFamily="34" charset="0"/>
              </a:rPr>
              <a:t> (SM) </a:t>
            </a:r>
            <a:r>
              <a:rPr lang="nl-NL" dirty="0" err="1">
                <a:latin typeface="+mj-lt"/>
                <a:cs typeface="Calibri" panose="020F0502020204030204" pitchFamily="34" charset="0"/>
              </a:rPr>
              <a:t>forecasts</a:t>
            </a:r>
            <a:r>
              <a:rPr lang="nl-NL" dirty="0">
                <a:latin typeface="+mj-lt"/>
                <a:cs typeface="Calibri" panose="020F0502020204030204" pitchFamily="34" charset="0"/>
              </a:rPr>
              <a:t> up </a:t>
            </a:r>
            <a:r>
              <a:rPr lang="nl-NL" dirty="0" err="1">
                <a:latin typeface="+mj-lt"/>
                <a:cs typeface="Calibri" panose="020F0502020204030204" pitchFamily="34" charset="0"/>
              </a:rPr>
              <a:t>to</a:t>
            </a:r>
            <a:r>
              <a:rPr lang="nl-NL" dirty="0">
                <a:latin typeface="+mj-lt"/>
                <a:cs typeface="Calibri" panose="020F0502020204030204" pitchFamily="34" charset="0"/>
              </a:rPr>
              <a:t> 7 </a:t>
            </a:r>
            <a:r>
              <a:rPr lang="nl-NL" dirty="0" err="1">
                <a:latin typeface="+mj-lt"/>
                <a:cs typeface="Calibri" panose="020F0502020204030204" pitchFamily="34" charset="0"/>
              </a:rPr>
              <a:t>days</a:t>
            </a:r>
            <a:r>
              <a:rPr lang="nl-NL" dirty="0">
                <a:latin typeface="+mj-lt"/>
                <a:cs typeface="Calibri" panose="020F0502020204030204" pitchFamily="34" charset="0"/>
              </a:rPr>
              <a:t> </a:t>
            </a:r>
            <a:r>
              <a:rPr lang="nl-NL" dirty="0" err="1">
                <a:latin typeface="+mj-lt"/>
                <a:cs typeface="Calibri" panose="020F0502020204030204" pitchFamily="34" charset="0"/>
              </a:rPr>
              <a:t>ahead</a:t>
            </a:r>
            <a:endParaRPr lang="nl-NL" dirty="0">
              <a:latin typeface="+mj-lt"/>
              <a:cs typeface="Calibri" panose="020F0502020204030204" pitchFamily="34" charset="0"/>
            </a:endParaRPr>
          </a:p>
          <a:p>
            <a:pPr marL="285750" indent="-285750">
              <a:lnSpc>
                <a:spcPct val="120000"/>
              </a:lnSpc>
              <a:buFont typeface="Arial" panose="020B0604020202020204" pitchFamily="34" charset="0"/>
              <a:buChar char="•"/>
            </a:pPr>
            <a:r>
              <a:rPr lang="nl-NL" dirty="0">
                <a:latin typeface="+mj-lt"/>
                <a:cs typeface="Calibri" panose="020F0502020204030204" pitchFamily="34" charset="0"/>
              </a:rPr>
              <a:t>Farmers’ </a:t>
            </a:r>
            <a:r>
              <a:rPr lang="nl-NL" dirty="0" err="1">
                <a:latin typeface="+mj-lt"/>
                <a:cs typeface="Calibri" panose="020F0502020204030204" pitchFamily="34" charset="0"/>
              </a:rPr>
              <a:t>can</a:t>
            </a:r>
            <a:r>
              <a:rPr lang="nl-NL" dirty="0">
                <a:latin typeface="+mj-lt"/>
                <a:cs typeface="Calibri" panose="020F0502020204030204" pitchFamily="34" charset="0"/>
              </a:rPr>
              <a:t> </a:t>
            </a:r>
            <a:r>
              <a:rPr lang="nl-NL" dirty="0" err="1">
                <a:latin typeface="+mj-lt"/>
                <a:cs typeface="Calibri" panose="020F0502020204030204" pitchFamily="34" charset="0"/>
              </a:rPr>
              <a:t>provide</a:t>
            </a:r>
            <a:r>
              <a:rPr lang="nl-NL" dirty="0">
                <a:latin typeface="+mj-lt"/>
                <a:cs typeface="Calibri" panose="020F0502020204030204" pitchFamily="34" charset="0"/>
              </a:rPr>
              <a:t> </a:t>
            </a:r>
            <a:r>
              <a:rPr lang="nl-NL" dirty="0" err="1">
                <a:latin typeface="+mj-lt"/>
                <a:cs typeface="Calibri" panose="020F0502020204030204" pitchFamily="34" charset="0"/>
              </a:rPr>
              <a:t>their</a:t>
            </a:r>
            <a:r>
              <a:rPr lang="nl-NL" dirty="0">
                <a:latin typeface="+mj-lt"/>
                <a:cs typeface="Calibri" panose="020F0502020204030204" pitchFamily="34" charset="0"/>
              </a:rPr>
              <a:t> </a:t>
            </a:r>
            <a:r>
              <a:rPr lang="nl-NL" dirty="0" err="1">
                <a:latin typeface="+mj-lt"/>
                <a:cs typeface="Calibri" panose="020F0502020204030204" pitchFamily="34" charset="0"/>
              </a:rPr>
              <a:t>indigenous</a:t>
            </a:r>
            <a:r>
              <a:rPr lang="nl-NL" dirty="0">
                <a:latin typeface="+mj-lt"/>
                <a:cs typeface="Calibri" panose="020F0502020204030204" pitchFamily="34" charset="0"/>
              </a:rPr>
              <a:t> </a:t>
            </a:r>
            <a:r>
              <a:rPr lang="nl-NL" dirty="0" err="1">
                <a:latin typeface="+mj-lt"/>
                <a:cs typeface="Calibri" panose="020F0502020204030204" pitchFamily="34" charset="0"/>
              </a:rPr>
              <a:t>forecasts</a:t>
            </a:r>
            <a:endParaRPr lang="nl-NL" dirty="0">
              <a:latin typeface="+mj-lt"/>
              <a:cs typeface="Calibri" panose="020F0502020204030204" pitchFamily="34" charset="0"/>
            </a:endParaRPr>
          </a:p>
          <a:p>
            <a:pPr marL="285750" indent="-285750">
              <a:lnSpc>
                <a:spcPct val="120000"/>
              </a:lnSpc>
              <a:buFont typeface="Arial" panose="020B0604020202020204" pitchFamily="34" charset="0"/>
              <a:buChar char="•"/>
            </a:pPr>
            <a:r>
              <a:rPr lang="nl-NL" dirty="0" err="1">
                <a:latin typeface="+mj-lt"/>
                <a:cs typeface="Calibri" panose="020F0502020204030204" pitchFamily="34" charset="0"/>
              </a:rPr>
              <a:t>Tailored</a:t>
            </a:r>
            <a:r>
              <a:rPr lang="nl-NL" dirty="0">
                <a:latin typeface="+mj-lt"/>
                <a:cs typeface="Calibri" panose="020F0502020204030204" pitchFamily="34" charset="0"/>
              </a:rPr>
              <a:t> </a:t>
            </a:r>
            <a:r>
              <a:rPr lang="nl-NL" dirty="0" err="1">
                <a:latin typeface="+mj-lt"/>
                <a:cs typeface="Calibri" panose="020F0502020204030204" pitchFamily="34" charset="0"/>
              </a:rPr>
              <a:t>to</a:t>
            </a:r>
            <a:r>
              <a:rPr lang="nl-NL" dirty="0">
                <a:latin typeface="+mj-lt"/>
                <a:cs typeface="Calibri" panose="020F0502020204030204" pitchFamily="34" charset="0"/>
              </a:rPr>
              <a:t> farmers’ </a:t>
            </a:r>
            <a:r>
              <a:rPr lang="nl-NL" dirty="0" err="1">
                <a:latin typeface="+mj-lt"/>
                <a:cs typeface="Calibri" panose="020F0502020204030204" pitchFamily="34" charset="0"/>
              </a:rPr>
              <a:t>need</a:t>
            </a:r>
            <a:r>
              <a:rPr lang="nl-NL" dirty="0">
                <a:latin typeface="+mj-lt"/>
                <a:cs typeface="Calibri" panose="020F0502020204030204" pitchFamily="34" charset="0"/>
              </a:rPr>
              <a:t> and </a:t>
            </a:r>
            <a:r>
              <a:rPr lang="nl-NL" dirty="0" err="1">
                <a:latin typeface="+mj-lt"/>
                <a:cs typeface="Calibri" panose="020F0502020204030204" pitchFamily="34" charset="0"/>
              </a:rPr>
              <a:t>specific</a:t>
            </a:r>
            <a:r>
              <a:rPr lang="nl-NL" dirty="0">
                <a:latin typeface="+mj-lt"/>
                <a:cs typeface="Calibri" panose="020F0502020204030204" pitchFamily="34" charset="0"/>
              </a:rPr>
              <a:t> </a:t>
            </a:r>
            <a:r>
              <a:rPr lang="nl-NL" dirty="0" err="1">
                <a:latin typeface="+mj-lt"/>
                <a:cs typeface="Calibri" panose="020F0502020204030204" pitchFamily="34" charset="0"/>
              </a:rPr>
              <a:t>crops</a:t>
            </a:r>
            <a:r>
              <a:rPr lang="nl-NL" dirty="0">
                <a:latin typeface="+mj-lt"/>
                <a:cs typeface="Calibri" panose="020F0502020204030204" pitchFamily="34" charset="0"/>
              </a:rPr>
              <a:t> in Ghana</a:t>
            </a:r>
          </a:p>
        </p:txBody>
      </p:sp>
      <p:pic>
        <p:nvPicPr>
          <p:cNvPr id="7" name="Image 5">
            <a:extLst>
              <a:ext uri="{FF2B5EF4-FFF2-40B4-BE49-F238E27FC236}">
                <a16:creationId xmlns:a16="http://schemas.microsoft.com/office/drawing/2014/main" id="{AA4BDE0E-75EF-8548-AE0D-E6CA7450846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4201" y="2599612"/>
            <a:ext cx="2019089" cy="3589492"/>
          </a:xfrm>
          <a:prstGeom prst="rect">
            <a:avLst/>
          </a:prstGeom>
          <a:ln>
            <a:solidFill>
              <a:srgbClr val="D5D2CA"/>
            </a:solidFill>
          </a:ln>
        </p:spPr>
      </p:pic>
      <p:pic>
        <p:nvPicPr>
          <p:cNvPr id="8" name="Image 7">
            <a:extLst>
              <a:ext uri="{FF2B5EF4-FFF2-40B4-BE49-F238E27FC236}">
                <a16:creationId xmlns:a16="http://schemas.microsoft.com/office/drawing/2014/main" id="{5232DBFC-9BB1-6847-8286-F1EB409AA58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13040" y="2599612"/>
            <a:ext cx="2019090" cy="3589492"/>
          </a:xfrm>
          <a:prstGeom prst="rect">
            <a:avLst/>
          </a:prstGeom>
          <a:ln>
            <a:solidFill>
              <a:srgbClr val="D5D2CA"/>
            </a:solidFill>
          </a:ln>
        </p:spPr>
      </p:pic>
      <p:pic>
        <p:nvPicPr>
          <p:cNvPr id="10" name="Image 8">
            <a:extLst>
              <a:ext uri="{FF2B5EF4-FFF2-40B4-BE49-F238E27FC236}">
                <a16:creationId xmlns:a16="http://schemas.microsoft.com/office/drawing/2014/main" id="{FE7550D8-B6B6-2E4A-AD60-632D31B930B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538620" y="2599612"/>
            <a:ext cx="2019090" cy="3589492"/>
          </a:xfrm>
          <a:prstGeom prst="rect">
            <a:avLst/>
          </a:prstGeom>
          <a:ln>
            <a:solidFill>
              <a:srgbClr val="D5D2CA"/>
            </a:solidFill>
          </a:ln>
        </p:spPr>
      </p:pic>
      <p:pic>
        <p:nvPicPr>
          <p:cNvPr id="13" name="Picture 12" descr="Graphical user interface, application&#10;&#10;Description automatically generated">
            <a:extLst>
              <a:ext uri="{FF2B5EF4-FFF2-40B4-BE49-F238E27FC236}">
                <a16:creationId xmlns:a16="http://schemas.microsoft.com/office/drawing/2014/main" id="{8BFC7620-10FA-084F-A4ED-37B25C1B42D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825619" y="2599611"/>
            <a:ext cx="2019090" cy="3589492"/>
          </a:xfrm>
          <a:prstGeom prst="rect">
            <a:avLst/>
          </a:prstGeom>
        </p:spPr>
      </p:pic>
      <p:sp>
        <p:nvSpPr>
          <p:cNvPr id="14" name="TextBox 13">
            <a:extLst>
              <a:ext uri="{FF2B5EF4-FFF2-40B4-BE49-F238E27FC236}">
                <a16:creationId xmlns:a16="http://schemas.microsoft.com/office/drawing/2014/main" id="{5E182B93-6298-8F46-9F57-210037EA1B91}"/>
              </a:ext>
            </a:extLst>
          </p:cNvPr>
          <p:cNvSpPr txBox="1"/>
          <p:nvPr/>
        </p:nvSpPr>
        <p:spPr>
          <a:xfrm>
            <a:off x="737241" y="6301266"/>
            <a:ext cx="1159292" cy="302647"/>
          </a:xfrm>
          <a:prstGeom prst="rect">
            <a:avLst/>
          </a:prstGeom>
          <a:solidFill>
            <a:schemeClr val="accent3"/>
          </a:solidFill>
        </p:spPr>
        <p:txBody>
          <a:bodyPr wrap="none" rtlCol="0">
            <a:spAutoFit/>
          </a:bodyPr>
          <a:lstStyle/>
          <a:p>
            <a:pPr>
              <a:lnSpc>
                <a:spcPts val="1800"/>
              </a:lnSpc>
            </a:pPr>
            <a:r>
              <a:rPr lang="nl-NL" sz="1400">
                <a:latin typeface="Verdana" pitchFamily="34" charset="0"/>
              </a:rPr>
              <a:t>Front page</a:t>
            </a:r>
            <a:endParaRPr lang="nl-NL" sz="1400" dirty="0">
              <a:latin typeface="Verdana" pitchFamily="34" charset="0"/>
            </a:endParaRPr>
          </a:p>
        </p:txBody>
      </p:sp>
      <p:sp>
        <p:nvSpPr>
          <p:cNvPr id="16" name="TextBox 15">
            <a:extLst>
              <a:ext uri="{FF2B5EF4-FFF2-40B4-BE49-F238E27FC236}">
                <a16:creationId xmlns:a16="http://schemas.microsoft.com/office/drawing/2014/main" id="{72337CD6-A41B-D746-925E-5C1E31759F08}"/>
              </a:ext>
            </a:extLst>
          </p:cNvPr>
          <p:cNvSpPr txBox="1"/>
          <p:nvPr/>
        </p:nvSpPr>
        <p:spPr>
          <a:xfrm>
            <a:off x="2810473" y="6301265"/>
            <a:ext cx="1518364" cy="302647"/>
          </a:xfrm>
          <a:prstGeom prst="rect">
            <a:avLst/>
          </a:prstGeom>
          <a:solidFill>
            <a:schemeClr val="accent3"/>
          </a:solidFill>
        </p:spPr>
        <p:txBody>
          <a:bodyPr wrap="none" rtlCol="0">
            <a:spAutoFit/>
          </a:bodyPr>
          <a:lstStyle/>
          <a:p>
            <a:pPr>
              <a:lnSpc>
                <a:spcPts val="1800"/>
              </a:lnSpc>
            </a:pPr>
            <a:r>
              <a:rPr lang="nl-NL" sz="1400">
                <a:latin typeface="Verdana" pitchFamily="34" charset="0"/>
              </a:rPr>
              <a:t>Local forecasts</a:t>
            </a:r>
            <a:endParaRPr lang="nl-NL" sz="1400" dirty="0">
              <a:latin typeface="Verdana" pitchFamily="34" charset="0"/>
            </a:endParaRPr>
          </a:p>
        </p:txBody>
      </p:sp>
      <p:sp>
        <p:nvSpPr>
          <p:cNvPr id="17" name="TextBox 16">
            <a:extLst>
              <a:ext uri="{FF2B5EF4-FFF2-40B4-BE49-F238E27FC236}">
                <a16:creationId xmlns:a16="http://schemas.microsoft.com/office/drawing/2014/main" id="{ECA6FF64-3F3B-824D-ADD9-825747497027}"/>
              </a:ext>
            </a:extLst>
          </p:cNvPr>
          <p:cNvSpPr txBox="1"/>
          <p:nvPr/>
        </p:nvSpPr>
        <p:spPr>
          <a:xfrm>
            <a:off x="4781691" y="6301264"/>
            <a:ext cx="1872629" cy="302647"/>
          </a:xfrm>
          <a:prstGeom prst="rect">
            <a:avLst/>
          </a:prstGeom>
          <a:solidFill>
            <a:schemeClr val="accent3"/>
          </a:solidFill>
        </p:spPr>
        <p:txBody>
          <a:bodyPr wrap="none" rtlCol="0">
            <a:spAutoFit/>
          </a:bodyPr>
          <a:lstStyle/>
          <a:p>
            <a:pPr>
              <a:lnSpc>
                <a:spcPts val="1800"/>
              </a:lnSpc>
            </a:pPr>
            <a:r>
              <a:rPr lang="nl-NL" sz="1400">
                <a:latin typeface="Verdana" pitchFamily="34" charset="0"/>
              </a:rPr>
              <a:t>Scientific forecasts</a:t>
            </a:r>
            <a:endParaRPr lang="nl-NL" sz="1400" dirty="0">
              <a:latin typeface="Verdana" pitchFamily="34" charset="0"/>
            </a:endParaRPr>
          </a:p>
        </p:txBody>
      </p:sp>
      <p:sp>
        <p:nvSpPr>
          <p:cNvPr id="18" name="TextBox 17">
            <a:extLst>
              <a:ext uri="{FF2B5EF4-FFF2-40B4-BE49-F238E27FC236}">
                <a16:creationId xmlns:a16="http://schemas.microsoft.com/office/drawing/2014/main" id="{F55E01C1-E4E2-264D-85AD-D9BC7660FEB0}"/>
              </a:ext>
            </a:extLst>
          </p:cNvPr>
          <p:cNvSpPr txBox="1"/>
          <p:nvPr/>
        </p:nvSpPr>
        <p:spPr>
          <a:xfrm>
            <a:off x="7192524" y="6301263"/>
            <a:ext cx="1334020" cy="302647"/>
          </a:xfrm>
          <a:prstGeom prst="rect">
            <a:avLst/>
          </a:prstGeom>
          <a:solidFill>
            <a:schemeClr val="accent3"/>
          </a:solidFill>
        </p:spPr>
        <p:txBody>
          <a:bodyPr wrap="none" rtlCol="0">
            <a:spAutoFit/>
          </a:bodyPr>
          <a:lstStyle/>
          <a:p>
            <a:pPr>
              <a:lnSpc>
                <a:spcPts val="1800"/>
              </a:lnSpc>
            </a:pPr>
            <a:r>
              <a:rPr lang="nl-NL" sz="1400">
                <a:latin typeface="Verdana" pitchFamily="34" charset="0"/>
              </a:rPr>
              <a:t>SM forecasts</a:t>
            </a:r>
            <a:endParaRPr lang="nl-NL" sz="1400" dirty="0">
              <a:latin typeface="Verdana" pitchFamily="34" charset="0"/>
            </a:endParaRPr>
          </a:p>
        </p:txBody>
      </p:sp>
    </p:spTree>
    <p:extLst>
      <p:ext uri="{BB962C8B-B14F-4D97-AF65-F5344CB8AC3E}">
        <p14:creationId xmlns:p14="http://schemas.microsoft.com/office/powerpoint/2010/main" val="14190621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028790" cy="791650"/>
          </a:xfrm>
        </p:spPr>
        <p:txBody>
          <a:bodyPr/>
          <a:lstStyle/>
          <a:p>
            <a:r>
              <a:rPr lang="en-GB" b="1" dirty="0">
                <a:solidFill>
                  <a:schemeClr val="accent4"/>
                </a:solidFill>
              </a:rPr>
              <a:t>C3S User Learning Services</a:t>
            </a:r>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36</a:t>
            </a:fld>
            <a:endParaRPr lang="en-GB" dirty="0"/>
          </a:p>
        </p:txBody>
      </p:sp>
      <p:pic>
        <p:nvPicPr>
          <p:cNvPr id="5" name="Picture 4">
            <a:extLst>
              <a:ext uri="{FF2B5EF4-FFF2-40B4-BE49-F238E27FC236}">
                <a16:creationId xmlns:a16="http://schemas.microsoft.com/office/drawing/2014/main" id="{E61422DA-7D63-4A03-B85B-6C2CFA6FA1D2}"/>
              </a:ext>
            </a:extLst>
          </p:cNvPr>
          <p:cNvPicPr>
            <a:picLocks noChangeAspect="1"/>
          </p:cNvPicPr>
          <p:nvPr/>
        </p:nvPicPr>
        <p:blipFill>
          <a:blip r:embed="rId3"/>
          <a:stretch>
            <a:fillRect/>
          </a:stretch>
        </p:blipFill>
        <p:spPr>
          <a:xfrm>
            <a:off x="5802903" y="1175955"/>
            <a:ext cx="2717529" cy="3850185"/>
          </a:xfrm>
          <a:prstGeom prst="rect">
            <a:avLst/>
          </a:prstGeom>
        </p:spPr>
      </p:pic>
      <p:sp>
        <p:nvSpPr>
          <p:cNvPr id="7" name="Rectangle 6">
            <a:extLst>
              <a:ext uri="{FF2B5EF4-FFF2-40B4-BE49-F238E27FC236}">
                <a16:creationId xmlns:a16="http://schemas.microsoft.com/office/drawing/2014/main" id="{6D6D8811-8A8E-4773-A783-35E296C42530}"/>
              </a:ext>
            </a:extLst>
          </p:cNvPr>
          <p:cNvSpPr/>
          <p:nvPr/>
        </p:nvSpPr>
        <p:spPr>
          <a:xfrm>
            <a:off x="384212" y="1288690"/>
            <a:ext cx="4388204" cy="3139321"/>
          </a:xfrm>
          <a:prstGeom prst="rect">
            <a:avLst/>
          </a:prstGeom>
        </p:spPr>
        <p:txBody>
          <a:bodyPr wrap="square">
            <a:spAutoFit/>
          </a:bodyPr>
          <a:lstStyle/>
          <a:p>
            <a:pPr algn="just"/>
            <a:r>
              <a:rPr lang="en-GB" dirty="0"/>
              <a:t>Commercial project providing free training  and educational activities on the principles of designing a climate services and use of climate data.</a:t>
            </a:r>
          </a:p>
          <a:p>
            <a:pPr algn="just"/>
            <a:endParaRPr lang="en-GB" dirty="0"/>
          </a:p>
          <a:p>
            <a:pPr algn="just"/>
            <a:r>
              <a:rPr lang="en-GB" dirty="0"/>
              <a:t>Independently, we are researching the principles for capacity building for tailored climate services using this commercial project as a base line.</a:t>
            </a:r>
          </a:p>
          <a:p>
            <a:pPr algn="just"/>
            <a:endParaRPr lang="en-GB" dirty="0"/>
          </a:p>
          <a:p>
            <a:pPr algn="just"/>
            <a:endParaRPr lang="en-GB" dirty="0"/>
          </a:p>
        </p:txBody>
      </p:sp>
      <p:pic>
        <p:nvPicPr>
          <p:cNvPr id="9" name="Picture 8">
            <a:extLst>
              <a:ext uri="{FF2B5EF4-FFF2-40B4-BE49-F238E27FC236}">
                <a16:creationId xmlns:a16="http://schemas.microsoft.com/office/drawing/2014/main" id="{ADB0C6A6-2285-4D6C-9BCD-069821BDEB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166" y="4221746"/>
            <a:ext cx="4341250" cy="2441953"/>
          </a:xfrm>
          <a:prstGeom prst="rect">
            <a:avLst/>
          </a:prstGeom>
        </p:spPr>
      </p:pic>
      <p:pic>
        <p:nvPicPr>
          <p:cNvPr id="11" name="Picture 10">
            <a:extLst>
              <a:ext uri="{FF2B5EF4-FFF2-40B4-BE49-F238E27FC236}">
                <a16:creationId xmlns:a16="http://schemas.microsoft.com/office/drawing/2014/main" id="{B359A6CD-B974-4D06-9AC2-EB303826D0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1974" y="4222370"/>
            <a:ext cx="3256767" cy="2442576"/>
          </a:xfrm>
          <a:prstGeom prst="rect">
            <a:avLst/>
          </a:prstGeom>
        </p:spPr>
      </p:pic>
      <p:sp>
        <p:nvSpPr>
          <p:cNvPr id="12" name="Rectangle 11">
            <a:extLst>
              <a:ext uri="{FF2B5EF4-FFF2-40B4-BE49-F238E27FC236}">
                <a16:creationId xmlns:a16="http://schemas.microsoft.com/office/drawing/2014/main" id="{C6FFEDAD-6D4A-4E38-ADED-43F35911A0D7}"/>
              </a:ext>
            </a:extLst>
          </p:cNvPr>
          <p:cNvSpPr/>
          <p:nvPr/>
        </p:nvSpPr>
        <p:spPr>
          <a:xfrm>
            <a:off x="431166" y="6139632"/>
            <a:ext cx="4341250" cy="276999"/>
          </a:xfrm>
          <a:prstGeom prst="rect">
            <a:avLst/>
          </a:prstGeom>
          <a:solidFill>
            <a:schemeClr val="accent2">
              <a:alpha val="75000"/>
            </a:schemeClr>
          </a:solidFill>
        </p:spPr>
        <p:txBody>
          <a:bodyPr wrap="square">
            <a:spAutoFit/>
          </a:bodyPr>
          <a:lstStyle/>
          <a:p>
            <a:pPr algn="ctr"/>
            <a:r>
              <a:rPr lang="en-GB" sz="1200" dirty="0">
                <a:solidFill>
                  <a:schemeClr val="bg1"/>
                </a:solidFill>
                <a:latin typeface="+mj-lt"/>
              </a:rPr>
              <a:t>ULS training Lithuania – November 2019</a:t>
            </a:r>
          </a:p>
        </p:txBody>
      </p:sp>
      <p:sp>
        <p:nvSpPr>
          <p:cNvPr id="13" name="Rectangle 12">
            <a:extLst>
              <a:ext uri="{FF2B5EF4-FFF2-40B4-BE49-F238E27FC236}">
                <a16:creationId xmlns:a16="http://schemas.microsoft.com/office/drawing/2014/main" id="{ABBF5107-BD38-4414-B16E-6C0294E9AC63}"/>
              </a:ext>
            </a:extLst>
          </p:cNvPr>
          <p:cNvSpPr/>
          <p:nvPr/>
        </p:nvSpPr>
        <p:spPr>
          <a:xfrm>
            <a:off x="5263664" y="6139632"/>
            <a:ext cx="3256768" cy="276999"/>
          </a:xfrm>
          <a:prstGeom prst="rect">
            <a:avLst/>
          </a:prstGeom>
          <a:solidFill>
            <a:schemeClr val="accent2">
              <a:alpha val="75000"/>
            </a:schemeClr>
          </a:solidFill>
        </p:spPr>
        <p:txBody>
          <a:bodyPr wrap="square">
            <a:spAutoFit/>
          </a:bodyPr>
          <a:lstStyle/>
          <a:p>
            <a:pPr algn="ctr"/>
            <a:r>
              <a:rPr lang="en-GB" sz="1200" dirty="0">
                <a:solidFill>
                  <a:schemeClr val="bg1"/>
                </a:solidFill>
                <a:latin typeface="+mj-lt"/>
              </a:rPr>
              <a:t>ULS training Norway – March 2020</a:t>
            </a:r>
          </a:p>
        </p:txBody>
      </p:sp>
    </p:spTree>
    <p:extLst>
      <p:ext uri="{BB962C8B-B14F-4D97-AF65-F5344CB8AC3E}">
        <p14:creationId xmlns:p14="http://schemas.microsoft.com/office/powerpoint/2010/main" val="17960843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775685"/>
          </a:xfrm>
        </p:spPr>
        <p:txBody>
          <a:bodyPr/>
          <a:lstStyle/>
          <a:p>
            <a:r>
              <a:rPr lang="en-GB" sz="2400" b="1" dirty="0">
                <a:solidFill>
                  <a:schemeClr val="accent4"/>
                </a:solidFill>
              </a:rPr>
              <a:t>C3S (Copernicus Climate Change Services) </a:t>
            </a:r>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37</a:t>
            </a:fld>
            <a:endParaRPr lang="en-GB" dirty="0"/>
          </a:p>
        </p:txBody>
      </p:sp>
      <p:pic>
        <p:nvPicPr>
          <p:cNvPr id="6" name="Picture 5">
            <a:extLst>
              <a:ext uri="{FF2B5EF4-FFF2-40B4-BE49-F238E27FC236}">
                <a16:creationId xmlns:a16="http://schemas.microsoft.com/office/drawing/2014/main" id="{D5106D82-189C-4899-9AB0-E22B58C043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842" y="1119893"/>
            <a:ext cx="8526396" cy="4876171"/>
          </a:xfrm>
          <a:prstGeom prst="rect">
            <a:avLst/>
          </a:prstGeom>
        </p:spPr>
      </p:pic>
      <p:sp>
        <p:nvSpPr>
          <p:cNvPr id="8" name="Oval 7">
            <a:extLst>
              <a:ext uri="{FF2B5EF4-FFF2-40B4-BE49-F238E27FC236}">
                <a16:creationId xmlns:a16="http://schemas.microsoft.com/office/drawing/2014/main" id="{781C6E13-2796-413D-BCDC-07558603C763}"/>
              </a:ext>
            </a:extLst>
          </p:cNvPr>
          <p:cNvSpPr/>
          <p:nvPr/>
        </p:nvSpPr>
        <p:spPr>
          <a:xfrm>
            <a:off x="2356701" y="4440949"/>
            <a:ext cx="2215299" cy="4701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en-GB" sz="1400" dirty="0">
              <a:solidFill>
                <a:schemeClr val="tx1"/>
              </a:solidFill>
            </a:endParaRPr>
          </a:p>
        </p:txBody>
      </p:sp>
      <p:sp>
        <p:nvSpPr>
          <p:cNvPr id="10" name="Rectangle 9">
            <a:extLst>
              <a:ext uri="{FF2B5EF4-FFF2-40B4-BE49-F238E27FC236}">
                <a16:creationId xmlns:a16="http://schemas.microsoft.com/office/drawing/2014/main" id="{71A552E6-C620-4F75-8F92-D8AD4BC26414}"/>
              </a:ext>
            </a:extLst>
          </p:cNvPr>
          <p:cNvSpPr/>
          <p:nvPr/>
        </p:nvSpPr>
        <p:spPr>
          <a:xfrm>
            <a:off x="4468070" y="6185799"/>
            <a:ext cx="3911840" cy="369332"/>
          </a:xfrm>
          <a:prstGeom prst="rect">
            <a:avLst/>
          </a:prstGeom>
        </p:spPr>
        <p:txBody>
          <a:bodyPr wrap="none">
            <a:spAutoFit/>
          </a:bodyPr>
          <a:lstStyle/>
          <a:p>
            <a:r>
              <a:rPr lang="en-GB" dirty="0"/>
              <a:t>Source: </a:t>
            </a:r>
            <a:r>
              <a:rPr lang="en-GB" dirty="0">
                <a:hlinkClick r:id="rId4"/>
              </a:rPr>
              <a:t>https://climate.copernicus.eu</a:t>
            </a:r>
            <a:r>
              <a:rPr lang="en-GB">
                <a:hlinkClick r:id="rId4"/>
              </a:rPr>
              <a:t>/ </a:t>
            </a:r>
            <a:endParaRPr lang="en-GB" dirty="0"/>
          </a:p>
        </p:txBody>
      </p:sp>
    </p:spTree>
    <p:extLst>
      <p:ext uri="{BB962C8B-B14F-4D97-AF65-F5344CB8AC3E}">
        <p14:creationId xmlns:p14="http://schemas.microsoft.com/office/powerpoint/2010/main" val="24283115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775685"/>
          </a:xfrm>
        </p:spPr>
        <p:txBody>
          <a:bodyPr/>
          <a:lstStyle/>
          <a:p>
            <a:r>
              <a:rPr lang="en-GB" sz="2400" b="1" dirty="0">
                <a:solidFill>
                  <a:schemeClr val="accent4"/>
                </a:solidFill>
              </a:rPr>
              <a:t>Climate Data Store (CDS)</a:t>
            </a:r>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38</a:t>
            </a:fld>
            <a:endParaRPr lang="en-GB" dirty="0"/>
          </a:p>
        </p:txBody>
      </p:sp>
      <p:sp>
        <p:nvSpPr>
          <p:cNvPr id="10" name="Rectangle 9">
            <a:extLst>
              <a:ext uri="{FF2B5EF4-FFF2-40B4-BE49-F238E27FC236}">
                <a16:creationId xmlns:a16="http://schemas.microsoft.com/office/drawing/2014/main" id="{71A552E6-C620-4F75-8F92-D8AD4BC26414}"/>
              </a:ext>
            </a:extLst>
          </p:cNvPr>
          <p:cNvSpPr/>
          <p:nvPr/>
        </p:nvSpPr>
        <p:spPr>
          <a:xfrm>
            <a:off x="4468070" y="6185799"/>
            <a:ext cx="4136261" cy="369332"/>
          </a:xfrm>
          <a:prstGeom prst="rect">
            <a:avLst/>
          </a:prstGeom>
        </p:spPr>
        <p:txBody>
          <a:bodyPr wrap="none">
            <a:spAutoFit/>
          </a:bodyPr>
          <a:lstStyle/>
          <a:p>
            <a:r>
              <a:rPr lang="en-GB" dirty="0"/>
              <a:t>Source: </a:t>
            </a:r>
            <a:r>
              <a:rPr lang="en-GB" dirty="0">
                <a:hlinkClick r:id="rId3"/>
              </a:rPr>
              <a:t>https://cds.climate.copernicus.eu</a:t>
            </a:r>
            <a:r>
              <a:rPr lang="en-GB" dirty="0"/>
              <a:t> </a:t>
            </a:r>
          </a:p>
        </p:txBody>
      </p:sp>
      <p:pic>
        <p:nvPicPr>
          <p:cNvPr id="7" name="Picture 6">
            <a:extLst>
              <a:ext uri="{FF2B5EF4-FFF2-40B4-BE49-F238E27FC236}">
                <a16:creationId xmlns:a16="http://schemas.microsoft.com/office/drawing/2014/main" id="{474FDE44-55DF-41E0-B7E6-9FF77D9C5B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842" y="1595913"/>
            <a:ext cx="8526396" cy="3924130"/>
          </a:xfrm>
          <a:prstGeom prst="rect">
            <a:avLst/>
          </a:prstGeom>
        </p:spPr>
      </p:pic>
    </p:spTree>
    <p:extLst>
      <p:ext uri="{BB962C8B-B14F-4D97-AF65-F5344CB8AC3E}">
        <p14:creationId xmlns:p14="http://schemas.microsoft.com/office/powerpoint/2010/main" val="5603284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775685"/>
          </a:xfrm>
        </p:spPr>
        <p:txBody>
          <a:bodyPr/>
          <a:lstStyle/>
          <a:p>
            <a:r>
              <a:rPr lang="en-GB" sz="2400" b="1" dirty="0">
                <a:solidFill>
                  <a:schemeClr val="accent4"/>
                </a:solidFill>
              </a:rPr>
              <a:t>Climate Data Store (CDS)</a:t>
            </a:r>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39</a:t>
            </a:fld>
            <a:endParaRPr lang="en-GB" dirty="0"/>
          </a:p>
        </p:txBody>
      </p:sp>
      <p:pic>
        <p:nvPicPr>
          <p:cNvPr id="7" name="Picture 6">
            <a:extLst>
              <a:ext uri="{FF2B5EF4-FFF2-40B4-BE49-F238E27FC236}">
                <a16:creationId xmlns:a16="http://schemas.microsoft.com/office/drawing/2014/main" id="{474FDE44-55DF-41E0-B7E6-9FF77D9C5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529" y="1595913"/>
            <a:ext cx="7971021" cy="3924130"/>
          </a:xfrm>
          <a:prstGeom prst="rect">
            <a:avLst/>
          </a:prstGeom>
        </p:spPr>
      </p:pic>
    </p:spTree>
    <p:extLst>
      <p:ext uri="{BB962C8B-B14F-4D97-AF65-F5344CB8AC3E}">
        <p14:creationId xmlns:p14="http://schemas.microsoft.com/office/powerpoint/2010/main" val="1917673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791650"/>
          </a:xfrm>
        </p:spPr>
        <p:txBody>
          <a:bodyPr/>
          <a:lstStyle/>
          <a:p>
            <a:r>
              <a:rPr lang="en-GB" sz="2400" b="1" dirty="0">
                <a:solidFill>
                  <a:schemeClr val="accent4"/>
                </a:solidFill>
              </a:rPr>
              <a:t>Take home message</a:t>
            </a:r>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4</a:t>
            </a:fld>
            <a:endParaRPr lang="en-GB" dirty="0"/>
          </a:p>
        </p:txBody>
      </p:sp>
      <p:sp>
        <p:nvSpPr>
          <p:cNvPr id="5" name="Text Placeholder 2">
            <a:extLst>
              <a:ext uri="{FF2B5EF4-FFF2-40B4-BE49-F238E27FC236}">
                <a16:creationId xmlns:a16="http://schemas.microsoft.com/office/drawing/2014/main" id="{CF9BCB90-3791-42E7-8DD3-65B280C724D4}"/>
              </a:ext>
            </a:extLst>
          </p:cNvPr>
          <p:cNvSpPr>
            <a:spLocks noGrp="1"/>
          </p:cNvSpPr>
          <p:nvPr>
            <p:ph type="body" sz="quarter" idx="10"/>
          </p:nvPr>
        </p:nvSpPr>
        <p:spPr>
          <a:xfrm>
            <a:off x="0" y="1195876"/>
            <a:ext cx="9143999" cy="4089600"/>
          </a:xfrm>
        </p:spPr>
        <p:txBody>
          <a:bodyPr/>
          <a:lstStyle/>
          <a:p>
            <a:pPr marL="0" indent="0" algn="ctr">
              <a:buNone/>
            </a:pPr>
            <a:r>
              <a:rPr lang="en-GB" sz="1800" b="1" dirty="0"/>
              <a:t>Tailor-made services to the needs of end-users      Integration is key!</a:t>
            </a:r>
            <a:endParaRPr lang="en-GB" sz="1800" b="1" dirty="0">
              <a:sym typeface="Wingdings" panose="05000000000000000000" pitchFamily="2" charset="2"/>
            </a:endParaRPr>
          </a:p>
          <a:p>
            <a:endParaRPr lang="en-GB" dirty="0">
              <a:sym typeface="Wingdings" panose="05000000000000000000" pitchFamily="2" charset="2"/>
            </a:endParaRPr>
          </a:p>
          <a:p>
            <a:endParaRPr lang="en-GB" dirty="0"/>
          </a:p>
        </p:txBody>
      </p:sp>
      <p:cxnSp>
        <p:nvCxnSpPr>
          <p:cNvPr id="18" name="Google Shape;242;gf0560067f7_0_77">
            <a:extLst>
              <a:ext uri="{FF2B5EF4-FFF2-40B4-BE49-F238E27FC236}">
                <a16:creationId xmlns:a16="http://schemas.microsoft.com/office/drawing/2014/main" id="{0981F945-ECDA-4CF6-BF07-28E3FB0302B0}"/>
              </a:ext>
            </a:extLst>
          </p:cNvPr>
          <p:cNvCxnSpPr/>
          <p:nvPr/>
        </p:nvCxnSpPr>
        <p:spPr>
          <a:xfrm>
            <a:off x="6248098" y="1394233"/>
            <a:ext cx="341700" cy="0"/>
          </a:xfrm>
          <a:prstGeom prst="straightConnector1">
            <a:avLst/>
          </a:prstGeom>
          <a:noFill/>
          <a:ln w="19050" cap="flat" cmpd="sng">
            <a:solidFill>
              <a:srgbClr val="FF7500"/>
            </a:solidFill>
            <a:prstDash val="solid"/>
            <a:round/>
            <a:headEnd type="none" w="sm" len="sm"/>
            <a:tailEnd type="triangle" w="med" len="med"/>
          </a:ln>
        </p:spPr>
      </p:cxnSp>
      <p:pic>
        <p:nvPicPr>
          <p:cNvPr id="17" name="Picture 16" descr="Diagram&#10;&#10;Description automatically generated">
            <a:extLst>
              <a:ext uri="{FF2B5EF4-FFF2-40B4-BE49-F238E27FC236}">
                <a16:creationId xmlns:a16="http://schemas.microsoft.com/office/drawing/2014/main" id="{7CB91EAE-08D7-40A0-AD24-E5CA23C3CD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629"/>
          <a:stretch/>
        </p:blipFill>
        <p:spPr>
          <a:xfrm>
            <a:off x="0" y="2168285"/>
            <a:ext cx="8934438" cy="3887864"/>
          </a:xfrm>
          <a:prstGeom prst="rect">
            <a:avLst/>
          </a:prstGeom>
        </p:spPr>
      </p:pic>
      <p:sp>
        <p:nvSpPr>
          <p:cNvPr id="7" name="Rectangle 6">
            <a:extLst>
              <a:ext uri="{FF2B5EF4-FFF2-40B4-BE49-F238E27FC236}">
                <a16:creationId xmlns:a16="http://schemas.microsoft.com/office/drawing/2014/main" id="{C510A39F-2899-4DF7-80EA-61186691168A}"/>
              </a:ext>
            </a:extLst>
          </p:cNvPr>
          <p:cNvSpPr/>
          <p:nvPr/>
        </p:nvSpPr>
        <p:spPr>
          <a:xfrm>
            <a:off x="0" y="5870713"/>
            <a:ext cx="3935896" cy="987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en-US" sz="1400" dirty="0">
              <a:solidFill>
                <a:schemeClr val="tx1"/>
              </a:solidFill>
            </a:endParaRPr>
          </a:p>
        </p:txBody>
      </p:sp>
    </p:spTree>
    <p:extLst>
      <p:ext uri="{BB962C8B-B14F-4D97-AF65-F5344CB8AC3E}">
        <p14:creationId xmlns:p14="http://schemas.microsoft.com/office/powerpoint/2010/main" val="3670790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775685"/>
          </a:xfrm>
        </p:spPr>
        <p:txBody>
          <a:bodyPr/>
          <a:lstStyle/>
          <a:p>
            <a:r>
              <a:rPr lang="en-GB" sz="2400" b="1" dirty="0">
                <a:solidFill>
                  <a:schemeClr val="accent4"/>
                </a:solidFill>
              </a:rPr>
              <a:t>Example of datasets: ERA5 </a:t>
            </a:r>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40</a:t>
            </a:fld>
            <a:endParaRPr lang="en-GB" dirty="0"/>
          </a:p>
        </p:txBody>
      </p:sp>
      <p:pic>
        <p:nvPicPr>
          <p:cNvPr id="7" name="Picture 6">
            <a:extLst>
              <a:ext uri="{FF2B5EF4-FFF2-40B4-BE49-F238E27FC236}">
                <a16:creationId xmlns:a16="http://schemas.microsoft.com/office/drawing/2014/main" id="{474FDE44-55DF-41E0-B7E6-9FF77D9C5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1986"/>
            <a:ext cx="9135824" cy="4502829"/>
          </a:xfrm>
          <a:prstGeom prst="rect">
            <a:avLst/>
          </a:prstGeom>
        </p:spPr>
      </p:pic>
    </p:spTree>
    <p:extLst>
      <p:ext uri="{BB962C8B-B14F-4D97-AF65-F5344CB8AC3E}">
        <p14:creationId xmlns:p14="http://schemas.microsoft.com/office/powerpoint/2010/main" val="36304339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775685"/>
          </a:xfrm>
        </p:spPr>
        <p:txBody>
          <a:bodyPr/>
          <a:lstStyle/>
          <a:p>
            <a:r>
              <a:rPr lang="en-GB" sz="2400" b="1" dirty="0">
                <a:solidFill>
                  <a:schemeClr val="accent4"/>
                </a:solidFill>
              </a:rPr>
              <a:t>Example of datasets: ERA5 </a:t>
            </a:r>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41</a:t>
            </a:fld>
            <a:endParaRPr lang="en-GB" dirty="0"/>
          </a:p>
        </p:txBody>
      </p:sp>
      <p:pic>
        <p:nvPicPr>
          <p:cNvPr id="7" name="Picture 6">
            <a:extLst>
              <a:ext uri="{FF2B5EF4-FFF2-40B4-BE49-F238E27FC236}">
                <a16:creationId xmlns:a16="http://schemas.microsoft.com/office/drawing/2014/main" id="{474FDE44-55DF-41E0-B7E6-9FF77D9C5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7958" y="1177585"/>
            <a:ext cx="4742704" cy="5192880"/>
          </a:xfrm>
          <a:prstGeom prst="rect">
            <a:avLst/>
          </a:prstGeom>
        </p:spPr>
      </p:pic>
      <p:sp>
        <p:nvSpPr>
          <p:cNvPr id="3" name="Rectangle 2">
            <a:extLst>
              <a:ext uri="{FF2B5EF4-FFF2-40B4-BE49-F238E27FC236}">
                <a16:creationId xmlns:a16="http://schemas.microsoft.com/office/drawing/2014/main" id="{8F761270-47B7-4379-9D9D-E969FE0E5944}"/>
              </a:ext>
            </a:extLst>
          </p:cNvPr>
          <p:cNvSpPr/>
          <p:nvPr/>
        </p:nvSpPr>
        <p:spPr>
          <a:xfrm>
            <a:off x="382937" y="1891571"/>
            <a:ext cx="3647643" cy="3360279"/>
          </a:xfrm>
          <a:prstGeom prst="rect">
            <a:avLst/>
          </a:prstGeom>
        </p:spPr>
        <p:txBody>
          <a:bodyPr wrap="square">
            <a:spAutoFit/>
          </a:bodyPr>
          <a:lstStyle/>
          <a:p>
            <a:pPr marL="285750" indent="-285750">
              <a:lnSpc>
                <a:spcPct val="150000"/>
              </a:lnSpc>
              <a:buFont typeface="Wingdings" panose="05000000000000000000" pitchFamily="2" charset="2"/>
              <a:buChar char="§"/>
            </a:pPr>
            <a:r>
              <a:rPr lang="en-GB" dirty="0">
                <a:latin typeface="+mj-lt"/>
              </a:rPr>
              <a:t>Product type</a:t>
            </a:r>
          </a:p>
          <a:p>
            <a:pPr marL="285750" indent="-285750">
              <a:lnSpc>
                <a:spcPct val="150000"/>
              </a:lnSpc>
              <a:buFont typeface="Wingdings" panose="05000000000000000000" pitchFamily="2" charset="2"/>
              <a:buChar char="§"/>
            </a:pPr>
            <a:r>
              <a:rPr lang="en-GB" dirty="0">
                <a:latin typeface="+mj-lt"/>
              </a:rPr>
              <a:t>Variable (categorization)</a:t>
            </a:r>
          </a:p>
          <a:p>
            <a:pPr marL="285750" indent="-285750">
              <a:lnSpc>
                <a:spcPct val="150000"/>
              </a:lnSpc>
              <a:buFont typeface="Wingdings" panose="05000000000000000000" pitchFamily="2" charset="2"/>
              <a:buChar char="§"/>
            </a:pPr>
            <a:r>
              <a:rPr lang="en-GB" dirty="0">
                <a:latin typeface="+mj-lt"/>
              </a:rPr>
              <a:t>Period (Year, month, time)</a:t>
            </a:r>
          </a:p>
          <a:p>
            <a:pPr marL="285750" indent="-285750">
              <a:lnSpc>
                <a:spcPct val="150000"/>
              </a:lnSpc>
              <a:buFont typeface="Wingdings" panose="05000000000000000000" pitchFamily="2" charset="2"/>
              <a:buChar char="§"/>
            </a:pPr>
            <a:r>
              <a:rPr lang="en-GB" dirty="0">
                <a:latin typeface="+mj-lt"/>
              </a:rPr>
              <a:t>Geographical area (extend)</a:t>
            </a:r>
          </a:p>
          <a:p>
            <a:pPr marL="285750" indent="-285750">
              <a:lnSpc>
                <a:spcPct val="150000"/>
              </a:lnSpc>
              <a:buFont typeface="Wingdings" panose="05000000000000000000" pitchFamily="2" charset="2"/>
              <a:buChar char="§"/>
            </a:pPr>
            <a:r>
              <a:rPr lang="en-GB" dirty="0">
                <a:latin typeface="+mj-lt"/>
              </a:rPr>
              <a:t>Format </a:t>
            </a:r>
          </a:p>
          <a:p>
            <a:pPr marL="285750" indent="-285750">
              <a:lnSpc>
                <a:spcPct val="150000"/>
              </a:lnSpc>
              <a:buFont typeface="Wingdings" panose="05000000000000000000" pitchFamily="2" charset="2"/>
              <a:buChar char="§"/>
            </a:pPr>
            <a:r>
              <a:rPr lang="en-GB" dirty="0">
                <a:latin typeface="+mj-lt"/>
              </a:rPr>
              <a:t>Easy retrieval</a:t>
            </a:r>
          </a:p>
          <a:p>
            <a:pPr>
              <a:lnSpc>
                <a:spcPct val="150000"/>
              </a:lnSpc>
            </a:pPr>
            <a:endParaRPr lang="en-GB" dirty="0">
              <a:latin typeface="+mj-lt"/>
            </a:endParaRPr>
          </a:p>
          <a:p>
            <a:pPr>
              <a:lnSpc>
                <a:spcPct val="150000"/>
              </a:lnSpc>
            </a:pPr>
            <a:endParaRPr lang="en-GB" dirty="0">
              <a:latin typeface="+mj-lt"/>
            </a:endParaRPr>
          </a:p>
        </p:txBody>
      </p:sp>
      <p:sp>
        <p:nvSpPr>
          <p:cNvPr id="5" name="Rectangle 4">
            <a:extLst>
              <a:ext uri="{FF2B5EF4-FFF2-40B4-BE49-F238E27FC236}">
                <a16:creationId xmlns:a16="http://schemas.microsoft.com/office/drawing/2014/main" id="{F30580EB-4AF9-4461-B833-949137B971E1}"/>
              </a:ext>
            </a:extLst>
          </p:cNvPr>
          <p:cNvSpPr/>
          <p:nvPr/>
        </p:nvSpPr>
        <p:spPr>
          <a:xfrm>
            <a:off x="3786180" y="6320035"/>
            <a:ext cx="4419800" cy="307777"/>
          </a:xfrm>
          <a:prstGeom prst="rect">
            <a:avLst/>
          </a:prstGeom>
        </p:spPr>
        <p:txBody>
          <a:bodyPr wrap="none">
            <a:spAutoFit/>
          </a:bodyPr>
          <a:lstStyle/>
          <a:p>
            <a:r>
              <a:rPr lang="en-GB" sz="1400" dirty="0">
                <a:latin typeface="+mj-lt"/>
              </a:rPr>
              <a:t>More info about ERA5: </a:t>
            </a:r>
            <a:r>
              <a:rPr lang="en-GB" sz="1400" dirty="0">
                <a:latin typeface="+mj-lt"/>
                <a:hlinkClick r:id="rId4"/>
              </a:rPr>
              <a:t>ERA5 – </a:t>
            </a:r>
            <a:r>
              <a:rPr lang="en-GB" sz="1400">
                <a:latin typeface="+mj-lt"/>
                <a:hlinkClick r:id="rId4"/>
              </a:rPr>
              <a:t>ECMWF website</a:t>
            </a:r>
            <a:endParaRPr lang="en-GB" sz="1400" dirty="0">
              <a:latin typeface="+mj-lt"/>
            </a:endParaRPr>
          </a:p>
        </p:txBody>
      </p:sp>
    </p:spTree>
    <p:extLst>
      <p:ext uri="{BB962C8B-B14F-4D97-AF65-F5344CB8AC3E}">
        <p14:creationId xmlns:p14="http://schemas.microsoft.com/office/powerpoint/2010/main" val="18201008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775685"/>
          </a:xfrm>
        </p:spPr>
        <p:txBody>
          <a:bodyPr/>
          <a:lstStyle/>
          <a:p>
            <a:r>
              <a:rPr lang="en-GB" sz="2400" b="1" dirty="0">
                <a:solidFill>
                  <a:schemeClr val="accent4"/>
                </a:solidFill>
              </a:rPr>
              <a:t>CDS Toolbox</a:t>
            </a:r>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42</a:t>
            </a:fld>
            <a:endParaRPr lang="en-GB" dirty="0"/>
          </a:p>
        </p:txBody>
      </p:sp>
      <p:pic>
        <p:nvPicPr>
          <p:cNvPr id="7" name="Picture 6">
            <a:extLst>
              <a:ext uri="{FF2B5EF4-FFF2-40B4-BE49-F238E27FC236}">
                <a16:creationId xmlns:a16="http://schemas.microsoft.com/office/drawing/2014/main" id="{474FDE44-55DF-41E0-B7E6-9FF77D9C5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073" y="1078065"/>
            <a:ext cx="6173853" cy="4835118"/>
          </a:xfrm>
          <a:prstGeom prst="rect">
            <a:avLst/>
          </a:prstGeom>
        </p:spPr>
      </p:pic>
    </p:spTree>
    <p:extLst>
      <p:ext uri="{BB962C8B-B14F-4D97-AF65-F5344CB8AC3E}">
        <p14:creationId xmlns:p14="http://schemas.microsoft.com/office/powerpoint/2010/main" val="26441532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775685"/>
          </a:xfrm>
        </p:spPr>
        <p:txBody>
          <a:bodyPr/>
          <a:lstStyle/>
          <a:p>
            <a:r>
              <a:rPr lang="en-GB" sz="2400" b="1" dirty="0">
                <a:solidFill>
                  <a:schemeClr val="accent4"/>
                </a:solidFill>
              </a:rPr>
              <a:t>CDS Toolbox – Toolbox editor</a:t>
            </a:r>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43</a:t>
            </a:fld>
            <a:endParaRPr lang="en-GB" dirty="0"/>
          </a:p>
        </p:txBody>
      </p:sp>
      <p:pic>
        <p:nvPicPr>
          <p:cNvPr id="3" name="Picture 2">
            <a:extLst>
              <a:ext uri="{FF2B5EF4-FFF2-40B4-BE49-F238E27FC236}">
                <a16:creationId xmlns:a16="http://schemas.microsoft.com/office/drawing/2014/main" id="{755B3342-8357-4C40-9C21-D04CC44A8017}"/>
              </a:ext>
            </a:extLst>
          </p:cNvPr>
          <p:cNvPicPr>
            <a:picLocks noChangeAspect="1"/>
          </p:cNvPicPr>
          <p:nvPr/>
        </p:nvPicPr>
        <p:blipFill>
          <a:blip r:embed="rId3"/>
          <a:stretch>
            <a:fillRect/>
          </a:stretch>
        </p:blipFill>
        <p:spPr>
          <a:xfrm>
            <a:off x="0" y="2301723"/>
            <a:ext cx="9144000" cy="4380185"/>
          </a:xfrm>
          <a:prstGeom prst="rect">
            <a:avLst/>
          </a:prstGeom>
        </p:spPr>
      </p:pic>
      <p:grpSp>
        <p:nvGrpSpPr>
          <p:cNvPr id="6" name="Group 5">
            <a:extLst>
              <a:ext uri="{FF2B5EF4-FFF2-40B4-BE49-F238E27FC236}">
                <a16:creationId xmlns:a16="http://schemas.microsoft.com/office/drawing/2014/main" id="{E86D7CDD-50EB-433A-B662-306202C69E3B}"/>
              </a:ext>
            </a:extLst>
          </p:cNvPr>
          <p:cNvGrpSpPr/>
          <p:nvPr/>
        </p:nvGrpSpPr>
        <p:grpSpPr>
          <a:xfrm>
            <a:off x="6289342" y="230188"/>
            <a:ext cx="2645096" cy="2071535"/>
            <a:chOff x="6498904" y="0"/>
            <a:chExt cx="2645096" cy="2071535"/>
          </a:xfrm>
        </p:grpSpPr>
        <p:pic>
          <p:nvPicPr>
            <p:cNvPr id="7" name="Picture 6">
              <a:extLst>
                <a:ext uri="{FF2B5EF4-FFF2-40B4-BE49-F238E27FC236}">
                  <a16:creationId xmlns:a16="http://schemas.microsoft.com/office/drawing/2014/main" id="{474FDE44-55DF-41E0-B7E6-9FF77D9C5B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8904" y="0"/>
              <a:ext cx="2645096" cy="2071535"/>
            </a:xfrm>
            <a:prstGeom prst="rect">
              <a:avLst/>
            </a:prstGeom>
          </p:spPr>
        </p:pic>
        <p:sp>
          <p:nvSpPr>
            <p:cNvPr id="5" name="Rectangle 4">
              <a:extLst>
                <a:ext uri="{FF2B5EF4-FFF2-40B4-BE49-F238E27FC236}">
                  <a16:creationId xmlns:a16="http://schemas.microsoft.com/office/drawing/2014/main" id="{A4CA53C1-0D50-458D-893A-460E9101B658}"/>
                </a:ext>
              </a:extLst>
            </p:cNvPr>
            <p:cNvSpPr/>
            <p:nvPr/>
          </p:nvSpPr>
          <p:spPr>
            <a:xfrm>
              <a:off x="7821452" y="0"/>
              <a:ext cx="1322548" cy="10058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en-US" sz="1400" dirty="0">
                <a:solidFill>
                  <a:schemeClr val="tx1"/>
                </a:solidFill>
              </a:endParaRPr>
            </a:p>
          </p:txBody>
        </p:sp>
      </p:grpSp>
    </p:spTree>
    <p:extLst>
      <p:ext uri="{BB962C8B-B14F-4D97-AF65-F5344CB8AC3E}">
        <p14:creationId xmlns:p14="http://schemas.microsoft.com/office/powerpoint/2010/main" val="12146456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775685"/>
          </a:xfrm>
        </p:spPr>
        <p:txBody>
          <a:bodyPr/>
          <a:lstStyle/>
          <a:p>
            <a:r>
              <a:rPr lang="en-GB" sz="2400" b="1" dirty="0">
                <a:solidFill>
                  <a:schemeClr val="accent4"/>
                </a:solidFill>
              </a:rPr>
              <a:t>CDS Toolbox – Toolbox editor</a:t>
            </a:r>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44</a:t>
            </a:fld>
            <a:endParaRPr lang="en-GB" dirty="0"/>
          </a:p>
        </p:txBody>
      </p:sp>
      <p:grpSp>
        <p:nvGrpSpPr>
          <p:cNvPr id="6" name="Group 5">
            <a:extLst>
              <a:ext uri="{FF2B5EF4-FFF2-40B4-BE49-F238E27FC236}">
                <a16:creationId xmlns:a16="http://schemas.microsoft.com/office/drawing/2014/main" id="{E86D7CDD-50EB-433A-B662-306202C69E3B}"/>
              </a:ext>
            </a:extLst>
          </p:cNvPr>
          <p:cNvGrpSpPr/>
          <p:nvPr/>
        </p:nvGrpSpPr>
        <p:grpSpPr>
          <a:xfrm>
            <a:off x="6289342" y="230188"/>
            <a:ext cx="2645096" cy="2071535"/>
            <a:chOff x="6498904" y="0"/>
            <a:chExt cx="2645096" cy="2071535"/>
          </a:xfrm>
        </p:grpSpPr>
        <p:pic>
          <p:nvPicPr>
            <p:cNvPr id="7" name="Picture 6">
              <a:extLst>
                <a:ext uri="{FF2B5EF4-FFF2-40B4-BE49-F238E27FC236}">
                  <a16:creationId xmlns:a16="http://schemas.microsoft.com/office/drawing/2014/main" id="{474FDE44-55DF-41E0-B7E6-9FF77D9C5B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8904" y="0"/>
              <a:ext cx="2645096" cy="2071535"/>
            </a:xfrm>
            <a:prstGeom prst="rect">
              <a:avLst/>
            </a:prstGeom>
          </p:spPr>
        </p:pic>
        <p:sp>
          <p:nvSpPr>
            <p:cNvPr id="5" name="Rectangle 4">
              <a:extLst>
                <a:ext uri="{FF2B5EF4-FFF2-40B4-BE49-F238E27FC236}">
                  <a16:creationId xmlns:a16="http://schemas.microsoft.com/office/drawing/2014/main" id="{A4CA53C1-0D50-458D-893A-460E9101B658}"/>
                </a:ext>
              </a:extLst>
            </p:cNvPr>
            <p:cNvSpPr/>
            <p:nvPr/>
          </p:nvSpPr>
          <p:spPr>
            <a:xfrm>
              <a:off x="7821452" y="1034713"/>
              <a:ext cx="1322548" cy="10058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en-US" sz="1400" dirty="0">
                <a:solidFill>
                  <a:schemeClr val="tx1"/>
                </a:solidFill>
              </a:endParaRPr>
            </a:p>
          </p:txBody>
        </p:sp>
      </p:grpSp>
      <p:pic>
        <p:nvPicPr>
          <p:cNvPr id="9" name="Picture 8">
            <a:extLst>
              <a:ext uri="{FF2B5EF4-FFF2-40B4-BE49-F238E27FC236}">
                <a16:creationId xmlns:a16="http://schemas.microsoft.com/office/drawing/2014/main" id="{7F8E5995-C644-4A43-B46D-2D67B69BF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63872"/>
            <a:ext cx="4959024" cy="4242670"/>
          </a:xfrm>
          <a:prstGeom prst="rect">
            <a:avLst/>
          </a:prstGeom>
        </p:spPr>
      </p:pic>
      <p:pic>
        <p:nvPicPr>
          <p:cNvPr id="11" name="Picture 10">
            <a:extLst>
              <a:ext uri="{FF2B5EF4-FFF2-40B4-BE49-F238E27FC236}">
                <a16:creationId xmlns:a16="http://schemas.microsoft.com/office/drawing/2014/main" id="{5DC0A916-7CE2-42AE-8200-682C781D91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1608" y="2695073"/>
            <a:ext cx="2955184" cy="4030579"/>
          </a:xfrm>
          <a:prstGeom prst="rect">
            <a:avLst/>
          </a:prstGeom>
        </p:spPr>
      </p:pic>
      <p:sp>
        <p:nvSpPr>
          <p:cNvPr id="12" name="Rectangle 11">
            <a:extLst>
              <a:ext uri="{FF2B5EF4-FFF2-40B4-BE49-F238E27FC236}">
                <a16:creationId xmlns:a16="http://schemas.microsoft.com/office/drawing/2014/main" id="{7178F2FF-2CFB-4355-A2FB-6250A725E110}"/>
              </a:ext>
            </a:extLst>
          </p:cNvPr>
          <p:cNvSpPr/>
          <p:nvPr/>
        </p:nvSpPr>
        <p:spPr>
          <a:xfrm>
            <a:off x="5111607" y="4538970"/>
            <a:ext cx="2955184" cy="33431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en-GB" sz="1400" dirty="0">
              <a:solidFill>
                <a:schemeClr val="tx1"/>
              </a:solidFill>
            </a:endParaRPr>
          </a:p>
        </p:txBody>
      </p:sp>
      <p:sp>
        <p:nvSpPr>
          <p:cNvPr id="13" name="Rectangle 12">
            <a:extLst>
              <a:ext uri="{FF2B5EF4-FFF2-40B4-BE49-F238E27FC236}">
                <a16:creationId xmlns:a16="http://schemas.microsoft.com/office/drawing/2014/main" id="{418000CD-2720-413D-8CC9-FA895C8F445A}"/>
              </a:ext>
            </a:extLst>
          </p:cNvPr>
          <p:cNvSpPr/>
          <p:nvPr/>
        </p:nvSpPr>
        <p:spPr>
          <a:xfrm>
            <a:off x="1191407" y="2064299"/>
            <a:ext cx="950214" cy="33431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en-GB" sz="1400" dirty="0">
              <a:solidFill>
                <a:schemeClr val="tx1"/>
              </a:solidFill>
            </a:endParaRPr>
          </a:p>
        </p:txBody>
      </p:sp>
    </p:spTree>
    <p:extLst>
      <p:ext uri="{BB962C8B-B14F-4D97-AF65-F5344CB8AC3E}">
        <p14:creationId xmlns:p14="http://schemas.microsoft.com/office/powerpoint/2010/main" val="41379914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F6888D2-01B2-420C-98BF-8ABB3729210E}"/>
              </a:ext>
            </a:extLst>
          </p:cNvPr>
          <p:cNvSpPr/>
          <p:nvPr/>
        </p:nvSpPr>
        <p:spPr>
          <a:xfrm>
            <a:off x="0" y="6062597"/>
            <a:ext cx="3631926" cy="79540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en-US" sz="1400" dirty="0">
              <a:solidFill>
                <a:schemeClr val="tx1"/>
              </a:solidFill>
            </a:endParaRPr>
          </a:p>
        </p:txBody>
      </p:sp>
      <p:sp>
        <p:nvSpPr>
          <p:cNvPr id="2" name="Title 1"/>
          <p:cNvSpPr>
            <a:spLocks noGrp="1"/>
          </p:cNvSpPr>
          <p:nvPr>
            <p:ph type="title"/>
          </p:nvPr>
        </p:nvSpPr>
        <p:spPr>
          <a:xfrm>
            <a:off x="491642" y="230188"/>
            <a:ext cx="8442796" cy="775685"/>
          </a:xfrm>
        </p:spPr>
        <p:txBody>
          <a:bodyPr/>
          <a:lstStyle/>
          <a:p>
            <a:r>
              <a:rPr lang="en-GB" sz="2400" b="1" dirty="0">
                <a:solidFill>
                  <a:schemeClr val="accent4"/>
                </a:solidFill>
              </a:rPr>
              <a:t>Exercise</a:t>
            </a:r>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45</a:t>
            </a:fld>
            <a:endParaRPr lang="en-GB" dirty="0"/>
          </a:p>
        </p:txBody>
      </p:sp>
      <p:sp>
        <p:nvSpPr>
          <p:cNvPr id="53" name="Rectangle 52">
            <a:extLst>
              <a:ext uri="{FF2B5EF4-FFF2-40B4-BE49-F238E27FC236}">
                <a16:creationId xmlns:a16="http://schemas.microsoft.com/office/drawing/2014/main" id="{C16C9162-7345-4D54-A425-738AD150823C}"/>
              </a:ext>
            </a:extLst>
          </p:cNvPr>
          <p:cNvSpPr/>
          <p:nvPr/>
        </p:nvSpPr>
        <p:spPr>
          <a:xfrm>
            <a:off x="125882" y="1084301"/>
            <a:ext cx="8808556" cy="1400383"/>
          </a:xfrm>
          <a:prstGeom prst="rect">
            <a:avLst/>
          </a:prstGeom>
        </p:spPr>
        <p:txBody>
          <a:bodyPr wrap="square">
            <a:spAutoFit/>
          </a:bodyPr>
          <a:lstStyle/>
          <a:p>
            <a:pPr algn="just"/>
            <a:r>
              <a:rPr lang="en-GB" sz="1700" dirty="0">
                <a:highlight>
                  <a:srgbClr val="FFFF00"/>
                </a:highlight>
                <a:latin typeface="+mj-lt"/>
              </a:rPr>
              <a:t>- Choose a WCI service of your preference (mainly around Greece or SEE), and construct the table that is provided on the following slide. </a:t>
            </a:r>
          </a:p>
          <a:p>
            <a:pPr algn="just"/>
            <a:endParaRPr lang="en-GB" sz="1700" dirty="0">
              <a:highlight>
                <a:srgbClr val="FFFF00"/>
              </a:highlight>
              <a:latin typeface="+mj-lt"/>
            </a:endParaRPr>
          </a:p>
          <a:p>
            <a:pPr algn="just"/>
            <a:r>
              <a:rPr lang="en-GB" sz="1700" dirty="0">
                <a:highlight>
                  <a:srgbClr val="FFFF00"/>
                </a:highlight>
                <a:latin typeface="+mj-lt"/>
              </a:rPr>
              <a:t>-  Work on the service according to what we have done last and this week and answer the following questions: </a:t>
            </a:r>
            <a:endParaRPr lang="en-GB" dirty="0">
              <a:highlight>
                <a:srgbClr val="FFFF00"/>
              </a:highlight>
              <a:latin typeface="+mj-lt"/>
            </a:endParaRPr>
          </a:p>
        </p:txBody>
      </p:sp>
      <p:sp>
        <p:nvSpPr>
          <p:cNvPr id="12" name="Rectangle 11">
            <a:extLst>
              <a:ext uri="{FF2B5EF4-FFF2-40B4-BE49-F238E27FC236}">
                <a16:creationId xmlns:a16="http://schemas.microsoft.com/office/drawing/2014/main" id="{C54B426A-B35F-4F48-A97A-6F9E88B30953}"/>
              </a:ext>
            </a:extLst>
          </p:cNvPr>
          <p:cNvSpPr/>
          <p:nvPr/>
        </p:nvSpPr>
        <p:spPr>
          <a:xfrm>
            <a:off x="141040" y="2726801"/>
            <a:ext cx="9144000" cy="2674065"/>
          </a:xfrm>
          <a:prstGeom prst="rect">
            <a:avLst/>
          </a:prstGeom>
        </p:spPr>
        <p:txBody>
          <a:bodyPr wrap="square">
            <a:spAutoFit/>
          </a:bodyPr>
          <a:lstStyle/>
          <a:p>
            <a:pPr>
              <a:lnSpc>
                <a:spcPct val="150000"/>
              </a:lnSpc>
            </a:pPr>
            <a:r>
              <a:rPr lang="en-GB" i="1" dirty="0">
                <a:latin typeface="+mj-lt"/>
                <a:cs typeface="Calibri" panose="020F0502020204030204" pitchFamily="34" charset="0"/>
              </a:rPr>
              <a:t>- </a:t>
            </a:r>
            <a:r>
              <a:rPr lang="en-GB" sz="1600" i="1" dirty="0">
                <a:latin typeface="+mj-lt"/>
                <a:cs typeface="Calibri" panose="020F0502020204030204" pitchFamily="34" charset="0"/>
              </a:rPr>
              <a:t>Provide some identification (your name, affiliation, student data, etc)</a:t>
            </a:r>
          </a:p>
          <a:p>
            <a:pPr>
              <a:lnSpc>
                <a:spcPct val="150000"/>
              </a:lnSpc>
            </a:pPr>
            <a:r>
              <a:rPr lang="en-GB" sz="1600" i="1" dirty="0">
                <a:latin typeface="+mj-lt"/>
                <a:cs typeface="Calibri" panose="020F0502020204030204" pitchFamily="34" charset="0"/>
              </a:rPr>
              <a:t>- Provide a general description of the service we are debating (max 250 words)</a:t>
            </a:r>
          </a:p>
          <a:p>
            <a:pPr>
              <a:lnSpc>
                <a:spcPct val="150000"/>
              </a:lnSpc>
            </a:pPr>
            <a:r>
              <a:rPr lang="en-GB" sz="1600" i="1" dirty="0">
                <a:latin typeface="+mj-lt"/>
                <a:cs typeface="Calibri" panose="020F0502020204030204" pitchFamily="34" charset="0"/>
              </a:rPr>
              <a:t>- What are the main users of the service?</a:t>
            </a:r>
          </a:p>
          <a:p>
            <a:pPr>
              <a:lnSpc>
                <a:spcPct val="150000"/>
              </a:lnSpc>
            </a:pPr>
            <a:r>
              <a:rPr lang="en-GB" sz="1600" i="1" dirty="0">
                <a:latin typeface="+mj-lt"/>
                <a:cs typeface="Calibri" panose="020F0502020204030204" pitchFamily="34" charset="0"/>
              </a:rPr>
              <a:t>- What are the actions/decisions the services support?</a:t>
            </a:r>
          </a:p>
          <a:p>
            <a:pPr>
              <a:lnSpc>
                <a:spcPct val="150000"/>
              </a:lnSpc>
            </a:pPr>
            <a:r>
              <a:rPr lang="en-GB" sz="1600" i="1" dirty="0">
                <a:latin typeface="+mj-lt"/>
                <a:cs typeface="Calibri" panose="020F0502020204030204" pitchFamily="34" charset="0"/>
              </a:rPr>
              <a:t>- Type of data sources used?</a:t>
            </a:r>
          </a:p>
          <a:p>
            <a:pPr>
              <a:lnSpc>
                <a:spcPct val="150000"/>
              </a:lnSpc>
            </a:pPr>
            <a:r>
              <a:rPr lang="en-GB" sz="1600" i="1" dirty="0">
                <a:latin typeface="+mj-lt"/>
                <a:cs typeface="Calibri" panose="020F0502020204030204" pitchFamily="34" charset="0"/>
              </a:rPr>
              <a:t>- How the service describes the design process USER ENGAGEMENT of the WCIS between the users and developers? Use one of the 4 categories</a:t>
            </a:r>
          </a:p>
        </p:txBody>
      </p:sp>
      <p:sp>
        <p:nvSpPr>
          <p:cNvPr id="3" name="Rectangle 2">
            <a:extLst>
              <a:ext uri="{FF2B5EF4-FFF2-40B4-BE49-F238E27FC236}">
                <a16:creationId xmlns:a16="http://schemas.microsoft.com/office/drawing/2014/main" id="{AB8237CC-EB77-4660-B6C1-0FABC0DAB845}"/>
              </a:ext>
            </a:extLst>
          </p:cNvPr>
          <p:cNvSpPr/>
          <p:nvPr/>
        </p:nvSpPr>
        <p:spPr>
          <a:xfrm>
            <a:off x="125882" y="5544296"/>
            <a:ext cx="8793398" cy="369332"/>
          </a:xfrm>
          <a:prstGeom prst="rect">
            <a:avLst/>
          </a:prstGeom>
        </p:spPr>
        <p:txBody>
          <a:bodyPr wrap="square">
            <a:spAutoFit/>
          </a:bodyPr>
          <a:lstStyle/>
          <a:p>
            <a:r>
              <a:rPr lang="en-GB" sz="1600" b="1" dirty="0">
                <a:solidFill>
                  <a:srgbClr val="FF0000"/>
                </a:solidFill>
                <a:latin typeface="+mj-lt"/>
              </a:rPr>
              <a:t>(deadline:</a:t>
            </a:r>
            <a:r>
              <a:rPr lang="el-GR" sz="1600" b="1" dirty="0">
                <a:solidFill>
                  <a:srgbClr val="FF0000"/>
                </a:solidFill>
                <a:latin typeface="+mj-lt"/>
              </a:rPr>
              <a:t>  Παρασκευή 23 Δεκεμβρίου 2022)</a:t>
            </a:r>
            <a:r>
              <a:rPr lang="en-GB" sz="1600" b="1" dirty="0">
                <a:solidFill>
                  <a:srgbClr val="FF0000"/>
                </a:solidFill>
                <a:latin typeface="+mj-lt"/>
              </a:rPr>
              <a:t> -&gt; </a:t>
            </a:r>
            <a:r>
              <a:rPr lang="en-GB" dirty="0" err="1">
                <a:solidFill>
                  <a:srgbClr val="FF0000"/>
                </a:solidFill>
                <a:latin typeface="+mj-lt"/>
                <a:hlinkClick r:id="rId3"/>
              </a:rPr>
              <a:t>spyros.paparrizos</a:t>
            </a:r>
            <a:r>
              <a:rPr lang="en-US" dirty="0">
                <a:solidFill>
                  <a:srgbClr val="FF0000"/>
                </a:solidFill>
                <a:latin typeface="+mj-lt"/>
                <a:hlinkClick r:id="rId3"/>
              </a:rPr>
              <a:t>@</a:t>
            </a:r>
            <a:r>
              <a:rPr lang="en-GB" dirty="0">
                <a:solidFill>
                  <a:srgbClr val="FF0000"/>
                </a:solidFill>
                <a:latin typeface="+mj-lt"/>
                <a:hlinkClick r:id="rId3"/>
              </a:rPr>
              <a:t>wur.nl</a:t>
            </a:r>
            <a:r>
              <a:rPr lang="en-GB" dirty="0">
                <a:solidFill>
                  <a:srgbClr val="FF0000"/>
                </a:solidFill>
                <a:latin typeface="+mj-lt"/>
              </a:rPr>
              <a:t>   </a:t>
            </a:r>
            <a:endParaRPr lang="en-US" dirty="0">
              <a:latin typeface="+mj-lt"/>
            </a:endParaRPr>
          </a:p>
        </p:txBody>
      </p:sp>
      <p:sp>
        <p:nvSpPr>
          <p:cNvPr id="5" name="Rectangle 4">
            <a:extLst>
              <a:ext uri="{FF2B5EF4-FFF2-40B4-BE49-F238E27FC236}">
                <a16:creationId xmlns:a16="http://schemas.microsoft.com/office/drawing/2014/main" id="{6558770B-E1EC-45DD-BA89-F145A15B7E8E}"/>
              </a:ext>
            </a:extLst>
          </p:cNvPr>
          <p:cNvSpPr/>
          <p:nvPr/>
        </p:nvSpPr>
        <p:spPr>
          <a:xfrm>
            <a:off x="155568" y="6062597"/>
            <a:ext cx="5920210" cy="523220"/>
          </a:xfrm>
          <a:prstGeom prst="rect">
            <a:avLst/>
          </a:prstGeom>
        </p:spPr>
        <p:txBody>
          <a:bodyPr wrap="none">
            <a:spAutoFit/>
          </a:bodyPr>
          <a:lstStyle/>
          <a:p>
            <a:r>
              <a:rPr lang="en-GB" sz="2800" b="1" dirty="0">
                <a:solidFill>
                  <a:srgbClr val="FF0000"/>
                </a:solidFill>
                <a:latin typeface="+mj-lt"/>
              </a:rPr>
              <a:t>MAX 1 PDF page – GR or EN!</a:t>
            </a:r>
            <a:endParaRPr lang="en-US" sz="2800" dirty="0">
              <a:solidFill>
                <a:srgbClr val="FF0000"/>
              </a:solidFill>
              <a:latin typeface="+mj-lt"/>
            </a:endParaRPr>
          </a:p>
        </p:txBody>
      </p:sp>
      <p:sp>
        <p:nvSpPr>
          <p:cNvPr id="10" name="TextBox 9">
            <a:extLst>
              <a:ext uri="{FF2B5EF4-FFF2-40B4-BE49-F238E27FC236}">
                <a16:creationId xmlns:a16="http://schemas.microsoft.com/office/drawing/2014/main" id="{362C1310-5560-47DC-B91F-4CE8B82AEDB3}"/>
              </a:ext>
            </a:extLst>
          </p:cNvPr>
          <p:cNvSpPr txBox="1"/>
          <p:nvPr/>
        </p:nvSpPr>
        <p:spPr>
          <a:xfrm>
            <a:off x="7764037" y="323285"/>
            <a:ext cx="1034275" cy="369332"/>
          </a:xfrm>
          <a:prstGeom prst="rect">
            <a:avLst/>
          </a:prstGeom>
          <a:noFill/>
        </p:spPr>
        <p:txBody>
          <a:bodyPr wrap="square">
            <a:spAutoFit/>
          </a:bodyPr>
          <a:lstStyle/>
          <a:p>
            <a:r>
              <a:rPr lang="en-GB" sz="1800" b="1" dirty="0">
                <a:solidFill>
                  <a:srgbClr val="FF0000"/>
                </a:solidFill>
              </a:rPr>
              <a:t>1 -2 hrs</a:t>
            </a:r>
            <a:endParaRPr lang="en-US" dirty="0">
              <a:solidFill>
                <a:srgbClr val="FF0000"/>
              </a:solidFill>
            </a:endParaRPr>
          </a:p>
        </p:txBody>
      </p:sp>
    </p:spTree>
    <p:extLst>
      <p:ext uri="{BB962C8B-B14F-4D97-AF65-F5344CB8AC3E}">
        <p14:creationId xmlns:p14="http://schemas.microsoft.com/office/powerpoint/2010/main" val="29796572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46</a:t>
            </a:fld>
            <a:endParaRPr lang="en-GB" dirty="0"/>
          </a:p>
        </p:txBody>
      </p:sp>
      <p:sp>
        <p:nvSpPr>
          <p:cNvPr id="11" name="Title 1"/>
          <p:cNvSpPr>
            <a:spLocks noGrp="1"/>
          </p:cNvSpPr>
          <p:nvPr>
            <p:ph type="title"/>
          </p:nvPr>
        </p:nvSpPr>
        <p:spPr>
          <a:xfrm>
            <a:off x="491642" y="230189"/>
            <a:ext cx="6649387" cy="791650"/>
          </a:xfrm>
        </p:spPr>
        <p:txBody>
          <a:bodyPr/>
          <a:lstStyle/>
          <a:p>
            <a:r>
              <a:rPr lang="en-GB" b="1" dirty="0">
                <a:solidFill>
                  <a:schemeClr val="accent4"/>
                </a:solidFill>
              </a:rPr>
              <a:t>[Service name]</a:t>
            </a:r>
          </a:p>
        </p:txBody>
      </p:sp>
      <p:graphicFrame>
        <p:nvGraphicFramePr>
          <p:cNvPr id="7" name="Table 11">
            <a:extLst>
              <a:ext uri="{FF2B5EF4-FFF2-40B4-BE49-F238E27FC236}">
                <a16:creationId xmlns:a16="http://schemas.microsoft.com/office/drawing/2014/main" id="{759E9222-50B6-4460-970F-4A9A6BC7B366}"/>
              </a:ext>
            </a:extLst>
          </p:cNvPr>
          <p:cNvGraphicFramePr>
            <a:graphicFrameLocks noGrp="1"/>
          </p:cNvGraphicFramePr>
          <p:nvPr>
            <p:extLst>
              <p:ext uri="{D42A27DB-BD31-4B8C-83A1-F6EECF244321}">
                <p14:modId xmlns:p14="http://schemas.microsoft.com/office/powerpoint/2010/main" val="2049366799"/>
              </p:ext>
            </p:extLst>
          </p:nvPr>
        </p:nvGraphicFramePr>
        <p:xfrm>
          <a:off x="195943" y="1417835"/>
          <a:ext cx="8738495" cy="4395135"/>
        </p:xfrm>
        <a:graphic>
          <a:graphicData uri="http://schemas.openxmlformats.org/drawingml/2006/table">
            <a:tbl>
              <a:tblPr firstRow="1" bandRow="1">
                <a:tableStyleId>{69CF1AB2-1976-4502-BF36-3FF5EA218861}</a:tableStyleId>
              </a:tblPr>
              <a:tblGrid>
                <a:gridCol w="2026208">
                  <a:extLst>
                    <a:ext uri="{9D8B030D-6E8A-4147-A177-3AD203B41FA5}">
                      <a16:colId xmlns:a16="http://schemas.microsoft.com/office/drawing/2014/main" val="1585398303"/>
                    </a:ext>
                  </a:extLst>
                </a:gridCol>
                <a:gridCol w="6712287">
                  <a:extLst>
                    <a:ext uri="{9D8B030D-6E8A-4147-A177-3AD203B41FA5}">
                      <a16:colId xmlns:a16="http://schemas.microsoft.com/office/drawing/2014/main" val="4012122852"/>
                    </a:ext>
                  </a:extLst>
                </a:gridCol>
              </a:tblGrid>
              <a:tr h="929985">
                <a:tc>
                  <a:txBody>
                    <a:bodyPr/>
                    <a:lstStyle/>
                    <a:p>
                      <a:pPr algn="ctr"/>
                      <a:r>
                        <a:rPr lang="en-US" sz="1400" b="1" dirty="0"/>
                        <a:t>Users</a:t>
                      </a:r>
                    </a:p>
                  </a:txBody>
                  <a:tcPr anchor="ctr"/>
                </a:tc>
                <a:tc>
                  <a:txBody>
                    <a:bodyPr/>
                    <a:lstStyle/>
                    <a:p>
                      <a:endParaRPr lang="en-US" dirty="0"/>
                    </a:p>
                  </a:txBody>
                  <a:tcPr anchor="ctr"/>
                </a:tc>
                <a:extLst>
                  <a:ext uri="{0D108BD9-81ED-4DB2-BD59-A6C34878D82A}">
                    <a16:rowId xmlns:a16="http://schemas.microsoft.com/office/drawing/2014/main" val="132780522"/>
                  </a:ext>
                </a:extLst>
              </a:tr>
              <a:tr h="1605180">
                <a:tc>
                  <a:txBody>
                    <a:bodyPr/>
                    <a:lstStyle/>
                    <a:p>
                      <a:pPr algn="ctr"/>
                      <a:r>
                        <a:rPr lang="en-US" sz="1400" b="1" dirty="0"/>
                        <a:t>Actions/decisions the service supports</a:t>
                      </a:r>
                    </a:p>
                  </a:txBody>
                  <a:tcPr anchor="ctr"/>
                </a:tc>
                <a:tc>
                  <a:txBody>
                    <a:bodyPr/>
                    <a:lstStyle/>
                    <a:p>
                      <a:endParaRPr lang="en-US" dirty="0"/>
                    </a:p>
                  </a:txBody>
                  <a:tcPr anchor="ctr"/>
                </a:tc>
                <a:extLst>
                  <a:ext uri="{0D108BD9-81ED-4DB2-BD59-A6C34878D82A}">
                    <a16:rowId xmlns:a16="http://schemas.microsoft.com/office/drawing/2014/main" val="3758869844"/>
                  </a:ext>
                </a:extLst>
              </a:tr>
              <a:tr h="9299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Type &amp; data sources</a:t>
                      </a:r>
                    </a:p>
                  </a:txBody>
                  <a:tcPr anchor="ctr"/>
                </a:tc>
                <a:tc>
                  <a:txBody>
                    <a:bodyPr/>
                    <a:lstStyle/>
                    <a:p>
                      <a:endParaRPr lang="en-US"/>
                    </a:p>
                  </a:txBody>
                  <a:tcPr anchor="ctr"/>
                </a:tc>
                <a:extLst>
                  <a:ext uri="{0D108BD9-81ED-4DB2-BD59-A6C34878D82A}">
                    <a16:rowId xmlns:a16="http://schemas.microsoft.com/office/drawing/2014/main" val="303676304"/>
                  </a:ext>
                </a:extLst>
              </a:tr>
              <a:tr h="9299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User engagement</a:t>
                      </a:r>
                    </a:p>
                  </a:txBody>
                  <a:tcPr anchor="ctr"/>
                </a:tc>
                <a:tc>
                  <a:txBody>
                    <a:bodyPr/>
                    <a:lstStyle/>
                    <a:p>
                      <a:endParaRPr lang="en-US" dirty="0"/>
                    </a:p>
                  </a:txBody>
                  <a:tcPr anchor="ctr"/>
                </a:tc>
                <a:extLst>
                  <a:ext uri="{0D108BD9-81ED-4DB2-BD59-A6C34878D82A}">
                    <a16:rowId xmlns:a16="http://schemas.microsoft.com/office/drawing/2014/main" val="2422586005"/>
                  </a:ext>
                </a:extLst>
              </a:tr>
            </a:tbl>
          </a:graphicData>
        </a:graphic>
      </p:graphicFrame>
    </p:spTree>
    <p:extLst>
      <p:ext uri="{BB962C8B-B14F-4D97-AF65-F5344CB8AC3E}">
        <p14:creationId xmlns:p14="http://schemas.microsoft.com/office/powerpoint/2010/main" val="3012246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69916" y="145128"/>
            <a:ext cx="3276000" cy="1812251"/>
          </a:xfrm>
        </p:spPr>
        <p:txBody>
          <a:bodyPr/>
          <a:lstStyle/>
          <a:p>
            <a:r>
              <a:rPr lang="en-GB" sz="2800" b="1" dirty="0">
                <a:solidFill>
                  <a:schemeClr val="accent4"/>
                </a:solidFill>
              </a:rPr>
              <a:t>Thank you!</a:t>
            </a:r>
            <a:br>
              <a:rPr lang="en-GB" sz="2800" b="1" dirty="0">
                <a:solidFill>
                  <a:schemeClr val="accent4"/>
                </a:solidFill>
              </a:rPr>
            </a:br>
            <a:r>
              <a:rPr lang="en-GB" sz="2800" b="1" dirty="0">
                <a:solidFill>
                  <a:schemeClr val="accent4"/>
                </a:solidFill>
              </a:rPr>
              <a:t>Dank U!</a:t>
            </a:r>
            <a:br>
              <a:rPr lang="en-GB" sz="2800" b="1" dirty="0">
                <a:solidFill>
                  <a:schemeClr val="accent4"/>
                </a:solidFill>
              </a:rPr>
            </a:br>
            <a:r>
              <a:rPr lang="el-GR" sz="2800" b="1" dirty="0">
                <a:solidFill>
                  <a:schemeClr val="accent4"/>
                </a:solidFill>
              </a:rPr>
              <a:t>Ευχαριστώ!</a:t>
            </a:r>
            <a:endParaRPr lang="en-GB" sz="2800" b="1" dirty="0">
              <a:solidFill>
                <a:schemeClr val="accent4"/>
              </a:solidFill>
            </a:endParaRPr>
          </a:p>
        </p:txBody>
      </p:sp>
      <p:pic>
        <p:nvPicPr>
          <p:cNvPr id="7" name="Picture Placeholder 6">
            <a:extLst>
              <a:ext uri="{FF2B5EF4-FFF2-40B4-BE49-F238E27FC236}">
                <a16:creationId xmlns:a16="http://schemas.microsoft.com/office/drawing/2014/main" id="{8C8F0C69-3539-4B9A-A44D-34943E9A4652}"/>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tretch>
            <a:fillRect/>
          </a:stretch>
        </p:blipFill>
        <p:spPr>
          <a:xfrm>
            <a:off x="1032981" y="1455184"/>
            <a:ext cx="8209451" cy="4617816"/>
          </a:xfrm>
        </p:spPr>
      </p:pic>
      <p:sp>
        <p:nvSpPr>
          <p:cNvPr id="3" name="Tijdelijke aanduiding voor dianummer 2"/>
          <p:cNvSpPr>
            <a:spLocks noGrp="1"/>
          </p:cNvSpPr>
          <p:nvPr>
            <p:ph type="sldNum" sz="quarter" idx="18"/>
          </p:nvPr>
        </p:nvSpPr>
        <p:spPr/>
        <p:txBody>
          <a:bodyPr/>
          <a:lstStyle/>
          <a:p>
            <a:pPr algn="r">
              <a:lnSpc>
                <a:spcPts val="1200"/>
              </a:lnSpc>
            </a:pPr>
            <a:fld id="{F25965E0-7062-474C-8671-DB3A3CE669B0}" type="slidenum">
              <a:rPr lang="en-GB" smtClean="0"/>
              <a:pPr algn="r">
                <a:lnSpc>
                  <a:spcPts val="1200"/>
                </a:lnSpc>
              </a:pPr>
              <a:t>47</a:t>
            </a:fld>
            <a:endParaRPr lang="en-GB" dirty="0"/>
          </a:p>
        </p:txBody>
      </p:sp>
      <p:sp>
        <p:nvSpPr>
          <p:cNvPr id="6" name="Rectangle: Rounded Corners 5">
            <a:extLst>
              <a:ext uri="{FF2B5EF4-FFF2-40B4-BE49-F238E27FC236}">
                <a16:creationId xmlns:a16="http://schemas.microsoft.com/office/drawing/2014/main" id="{D495A796-26F3-45CF-84C4-A7202AB25D6D}"/>
              </a:ext>
            </a:extLst>
          </p:cNvPr>
          <p:cNvSpPr/>
          <p:nvPr/>
        </p:nvSpPr>
        <p:spPr>
          <a:xfrm>
            <a:off x="5324843" y="4549642"/>
            <a:ext cx="2679405" cy="608242"/>
          </a:xfrm>
          <a:prstGeom prst="roundRect">
            <a:avLst/>
          </a:prstGeom>
          <a:solidFill>
            <a:schemeClr val="accent2">
              <a:alpha val="7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r>
              <a:rPr lang="nl-NL" sz="1400" dirty="0">
                <a:solidFill>
                  <a:schemeClr val="bg1"/>
                </a:solidFill>
              </a:rPr>
              <a:t>Wageningen University, </a:t>
            </a:r>
          </a:p>
          <a:p>
            <a:pPr algn="ctr"/>
            <a:r>
              <a:rPr lang="nl-NL" sz="1400" dirty="0">
                <a:solidFill>
                  <a:schemeClr val="bg1"/>
                </a:solidFill>
              </a:rPr>
              <a:t>The Netherlands</a:t>
            </a:r>
            <a:endParaRPr lang="en-GB" sz="1400" dirty="0">
              <a:solidFill>
                <a:schemeClr val="bg1"/>
              </a:solidFill>
            </a:endParaRPr>
          </a:p>
        </p:txBody>
      </p:sp>
    </p:spTree>
    <p:extLst>
      <p:ext uri="{BB962C8B-B14F-4D97-AF65-F5344CB8AC3E}">
        <p14:creationId xmlns:p14="http://schemas.microsoft.com/office/powerpoint/2010/main" val="8941787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791650"/>
          </a:xfrm>
        </p:spPr>
        <p:txBody>
          <a:bodyPr/>
          <a:lstStyle/>
          <a:p>
            <a:r>
              <a:rPr lang="en-GB" b="1" dirty="0">
                <a:solidFill>
                  <a:schemeClr val="accent4"/>
                </a:solidFill>
              </a:rPr>
              <a:t>CSA Bangla</a:t>
            </a:r>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48</a:t>
            </a:fld>
            <a:endParaRPr lang="en-GB" dirty="0"/>
          </a:p>
        </p:txBody>
      </p:sp>
      <p:pic>
        <p:nvPicPr>
          <p:cNvPr id="5" name="Picture 4">
            <a:extLst>
              <a:ext uri="{FF2B5EF4-FFF2-40B4-BE49-F238E27FC236}">
                <a16:creationId xmlns:a16="http://schemas.microsoft.com/office/drawing/2014/main" id="{C60C598B-FDF9-4B37-8A31-AEB7868CACF0}"/>
              </a:ext>
            </a:extLst>
          </p:cNvPr>
          <p:cNvPicPr>
            <a:picLocks noChangeAspect="1"/>
          </p:cNvPicPr>
          <p:nvPr/>
        </p:nvPicPr>
        <p:blipFill>
          <a:blip r:embed="rId3"/>
          <a:stretch>
            <a:fillRect/>
          </a:stretch>
        </p:blipFill>
        <p:spPr>
          <a:xfrm>
            <a:off x="6048363" y="323285"/>
            <a:ext cx="2886075" cy="628650"/>
          </a:xfrm>
          <a:prstGeom prst="rect">
            <a:avLst/>
          </a:prstGeom>
        </p:spPr>
      </p:pic>
      <p:pic>
        <p:nvPicPr>
          <p:cNvPr id="7" name="Picture 6">
            <a:extLst>
              <a:ext uri="{FF2B5EF4-FFF2-40B4-BE49-F238E27FC236}">
                <a16:creationId xmlns:a16="http://schemas.microsoft.com/office/drawing/2014/main" id="{42A4C73E-42E0-45AC-87C5-596E4D0ADA47}"/>
              </a:ext>
            </a:extLst>
          </p:cNvPr>
          <p:cNvPicPr>
            <a:picLocks noChangeAspect="1"/>
          </p:cNvPicPr>
          <p:nvPr/>
        </p:nvPicPr>
        <p:blipFill>
          <a:blip r:embed="rId4"/>
          <a:stretch>
            <a:fillRect/>
          </a:stretch>
        </p:blipFill>
        <p:spPr>
          <a:xfrm>
            <a:off x="5085815" y="3633328"/>
            <a:ext cx="3668617" cy="2667234"/>
          </a:xfrm>
          <a:prstGeom prst="rect">
            <a:avLst/>
          </a:prstGeom>
        </p:spPr>
      </p:pic>
      <p:sp>
        <p:nvSpPr>
          <p:cNvPr id="10" name="Rectangle 9">
            <a:extLst>
              <a:ext uri="{FF2B5EF4-FFF2-40B4-BE49-F238E27FC236}">
                <a16:creationId xmlns:a16="http://schemas.microsoft.com/office/drawing/2014/main" id="{6225B5E3-13DD-4D00-935E-3BFEC9099AFE}"/>
              </a:ext>
            </a:extLst>
          </p:cNvPr>
          <p:cNvSpPr/>
          <p:nvPr/>
        </p:nvSpPr>
        <p:spPr>
          <a:xfrm>
            <a:off x="414668" y="1191698"/>
            <a:ext cx="8519769" cy="3416320"/>
          </a:xfrm>
          <a:prstGeom prst="rect">
            <a:avLst/>
          </a:prstGeom>
        </p:spPr>
        <p:txBody>
          <a:bodyPr wrap="square">
            <a:spAutoFit/>
          </a:bodyPr>
          <a:lstStyle/>
          <a:p>
            <a:pPr algn="just"/>
            <a:r>
              <a:rPr lang="en-GB" dirty="0"/>
              <a:t>The aim of the project is to create a research institute for Climate Smart Agriculture with a new Master and different related research lines:</a:t>
            </a:r>
          </a:p>
          <a:p>
            <a:pPr algn="just"/>
            <a:endParaRPr lang="en-GB" dirty="0"/>
          </a:p>
          <a:p>
            <a:pPr marL="285750" indent="-285750" algn="just">
              <a:buFont typeface="Arial" panose="020B0604020202020204" pitchFamily="34" charset="0"/>
              <a:buChar char="•"/>
            </a:pPr>
            <a:r>
              <a:rPr lang="en-GB" dirty="0"/>
              <a:t>Opportunities for the use of Climate Information Services by farmers in forecasting plant disease in coastal Bangladesh</a:t>
            </a:r>
          </a:p>
          <a:p>
            <a:pPr marL="285750" indent="-285750" algn="just">
              <a:buFontTx/>
              <a:buChar char="-"/>
            </a:pPr>
            <a:endParaRPr lang="en-GB" dirty="0"/>
          </a:p>
          <a:p>
            <a:pPr marL="285750" indent="-285750" algn="just">
              <a:buFont typeface="Arial" panose="020B0604020202020204" pitchFamily="34" charset="0"/>
              <a:buChar char="•"/>
            </a:pPr>
            <a:r>
              <a:rPr lang="en-GB"/>
              <a:t>Engaging </a:t>
            </a:r>
            <a:r>
              <a:rPr lang="en-GB" dirty="0"/>
              <a:t>women in climate information services to address and overcome the gap in access </a:t>
            </a:r>
            <a:r>
              <a:rPr lang="en-GB"/>
              <a:t>and information </a:t>
            </a:r>
          </a:p>
          <a:p>
            <a:pPr marL="285750" indent="-285750" algn="just">
              <a:buFontTx/>
              <a:buChar char="-"/>
            </a:pPr>
            <a:endParaRPr lang="en-GB"/>
          </a:p>
          <a:p>
            <a:pPr marL="285750" indent="-285750" algn="just">
              <a:buFont typeface="Arial" panose="020B0604020202020204" pitchFamily="34" charset="0"/>
              <a:buChar char="•"/>
            </a:pPr>
            <a:r>
              <a:rPr lang="en-GB"/>
              <a:t>Salt intrusion management and modeling</a:t>
            </a:r>
          </a:p>
          <a:p>
            <a:pPr marL="285750" indent="-285750" algn="just">
              <a:buFontTx/>
              <a:buChar char="-"/>
            </a:pPr>
            <a:endParaRPr lang="en-GB"/>
          </a:p>
          <a:p>
            <a:pPr marL="285750" indent="-285750" algn="just">
              <a:buFont typeface="Arial" panose="020B0604020202020204" pitchFamily="34" charset="0"/>
              <a:buChar char="•"/>
            </a:pPr>
            <a:r>
              <a:rPr lang="en-GB"/>
              <a:t>Etc.</a:t>
            </a:r>
            <a:endParaRPr lang="en-GB" dirty="0"/>
          </a:p>
        </p:txBody>
      </p:sp>
      <p:sp>
        <p:nvSpPr>
          <p:cNvPr id="14" name="Rectangle 13">
            <a:extLst>
              <a:ext uri="{FF2B5EF4-FFF2-40B4-BE49-F238E27FC236}">
                <a16:creationId xmlns:a16="http://schemas.microsoft.com/office/drawing/2014/main" id="{66ADEB15-C68D-4447-9414-050622C70A53}"/>
              </a:ext>
            </a:extLst>
          </p:cNvPr>
          <p:cNvSpPr/>
          <p:nvPr/>
        </p:nvSpPr>
        <p:spPr>
          <a:xfrm>
            <a:off x="5717529" y="6303882"/>
            <a:ext cx="2622898" cy="461665"/>
          </a:xfrm>
          <a:prstGeom prst="rect">
            <a:avLst/>
          </a:prstGeom>
        </p:spPr>
        <p:txBody>
          <a:bodyPr wrap="none">
            <a:spAutoFit/>
          </a:bodyPr>
          <a:lstStyle/>
          <a:p>
            <a:r>
              <a:rPr lang="en-GB" sz="2400" b="1" dirty="0">
                <a:solidFill>
                  <a:srgbClr val="00B050"/>
                </a:solidFill>
              </a:rPr>
              <a:t>coastal Bangladesh</a:t>
            </a:r>
            <a:endParaRPr lang="en-GB" sz="2400" dirty="0">
              <a:solidFill>
                <a:srgbClr val="00B050"/>
              </a:solidFill>
            </a:endParaRPr>
          </a:p>
        </p:txBody>
      </p:sp>
    </p:spTree>
    <p:extLst>
      <p:ext uri="{BB962C8B-B14F-4D97-AF65-F5344CB8AC3E}">
        <p14:creationId xmlns:p14="http://schemas.microsoft.com/office/powerpoint/2010/main" val="3710520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775685"/>
          </a:xfrm>
        </p:spPr>
        <p:txBody>
          <a:bodyPr/>
          <a:lstStyle/>
          <a:p>
            <a:r>
              <a:rPr lang="en-GB" sz="2400" b="1" dirty="0">
                <a:solidFill>
                  <a:schemeClr val="accent4"/>
                </a:solidFill>
              </a:rPr>
              <a:t>Outline – DAY 2</a:t>
            </a:r>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5</a:t>
            </a:fld>
            <a:endParaRPr lang="en-GB" dirty="0"/>
          </a:p>
        </p:txBody>
      </p:sp>
      <p:sp>
        <p:nvSpPr>
          <p:cNvPr id="53" name="Rectangle 52">
            <a:extLst>
              <a:ext uri="{FF2B5EF4-FFF2-40B4-BE49-F238E27FC236}">
                <a16:creationId xmlns:a16="http://schemas.microsoft.com/office/drawing/2014/main" id="{C16C9162-7345-4D54-A425-738AD150823C}"/>
              </a:ext>
            </a:extLst>
          </p:cNvPr>
          <p:cNvSpPr/>
          <p:nvPr/>
        </p:nvSpPr>
        <p:spPr>
          <a:xfrm>
            <a:off x="125881" y="1290005"/>
            <a:ext cx="8554655" cy="877163"/>
          </a:xfrm>
          <a:prstGeom prst="rect">
            <a:avLst/>
          </a:prstGeom>
        </p:spPr>
        <p:txBody>
          <a:bodyPr wrap="square">
            <a:spAutoFit/>
          </a:bodyPr>
          <a:lstStyle/>
          <a:p>
            <a:pPr algn="just"/>
            <a:r>
              <a:rPr lang="en-GB" sz="1700" b="1" dirty="0">
                <a:latin typeface="+mj-lt"/>
              </a:rPr>
              <a:t>Part I: Examples of services</a:t>
            </a:r>
          </a:p>
          <a:p>
            <a:pPr algn="just"/>
            <a:endParaRPr lang="en-GB" sz="1700" b="1" dirty="0">
              <a:latin typeface="+mj-lt"/>
            </a:endParaRPr>
          </a:p>
          <a:p>
            <a:pPr algn="just"/>
            <a:r>
              <a:rPr lang="en-GB" sz="1700" b="1" dirty="0">
                <a:latin typeface="+mj-lt"/>
              </a:rPr>
              <a:t>Part II: Assignment exercise explanation (graded)</a:t>
            </a:r>
          </a:p>
        </p:txBody>
      </p:sp>
    </p:spTree>
    <p:extLst>
      <p:ext uri="{BB962C8B-B14F-4D97-AF65-F5344CB8AC3E}">
        <p14:creationId xmlns:p14="http://schemas.microsoft.com/office/powerpoint/2010/main" val="3262627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946886"/>
            <a:ext cx="8442796" cy="813451"/>
          </a:xfrm>
        </p:spPr>
        <p:txBody>
          <a:bodyPr/>
          <a:lstStyle/>
          <a:p>
            <a:pPr algn="ctr"/>
            <a:r>
              <a:rPr lang="en-GB" sz="3200" b="1" dirty="0">
                <a:solidFill>
                  <a:schemeClr val="accent4"/>
                </a:solidFill>
                <a:latin typeface="+mj-lt"/>
              </a:rPr>
              <a:t>Part I: Examples of services</a:t>
            </a:r>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6</a:t>
            </a:fld>
            <a:endParaRPr lang="en-GB" dirty="0"/>
          </a:p>
        </p:txBody>
      </p:sp>
    </p:spTree>
    <p:extLst>
      <p:ext uri="{BB962C8B-B14F-4D97-AF65-F5344CB8AC3E}">
        <p14:creationId xmlns:p14="http://schemas.microsoft.com/office/powerpoint/2010/main" val="1783055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791650"/>
          </a:xfrm>
        </p:spPr>
        <p:txBody>
          <a:bodyPr/>
          <a:lstStyle/>
          <a:p>
            <a:r>
              <a:rPr lang="en-GB" b="1" dirty="0">
                <a:solidFill>
                  <a:schemeClr val="accent4"/>
                </a:solidFill>
              </a:rPr>
              <a:t>WATERAPPS</a:t>
            </a:r>
          </a:p>
        </p:txBody>
      </p:sp>
      <p:sp>
        <p:nvSpPr>
          <p:cNvPr id="3" name="Text Placeholder 2"/>
          <p:cNvSpPr>
            <a:spLocks noGrp="1"/>
          </p:cNvSpPr>
          <p:nvPr>
            <p:ph type="body" sz="quarter" idx="10"/>
          </p:nvPr>
        </p:nvSpPr>
        <p:spPr>
          <a:xfrm>
            <a:off x="413250" y="1699925"/>
            <a:ext cx="8521188" cy="4089600"/>
          </a:xfrm>
        </p:spPr>
        <p:txBody>
          <a:bodyPr/>
          <a:lstStyle/>
          <a:p>
            <a:pPr marL="0" indent="0">
              <a:buNone/>
            </a:pPr>
            <a:r>
              <a:rPr lang="en-GB" sz="3200" b="1" dirty="0"/>
              <a:t>Aim</a:t>
            </a:r>
            <a:endParaRPr lang="en-GB" b="1" dirty="0"/>
          </a:p>
          <a:p>
            <a:pPr marL="0" indent="0" algn="just">
              <a:buNone/>
            </a:pPr>
            <a:r>
              <a:rPr lang="en-GB" sz="1800" dirty="0"/>
              <a:t>Co-develop </a:t>
            </a:r>
            <a:r>
              <a:rPr lang="en-GB" sz="1800" b="1" dirty="0"/>
              <a:t>tailor-made</a:t>
            </a:r>
            <a:r>
              <a:rPr lang="en-GB" sz="1800" dirty="0"/>
              <a:t> hydro-climate information services </a:t>
            </a:r>
            <a:r>
              <a:rPr lang="en-GB" sz="1800" b="1" dirty="0"/>
              <a:t>with and for farmers</a:t>
            </a:r>
            <a:r>
              <a:rPr lang="en-GB" sz="1800" dirty="0"/>
              <a:t> for sustainable agriculture in peri-urban delta areas</a:t>
            </a:r>
          </a:p>
          <a:p>
            <a:pPr marL="0" indent="0" algn="just">
              <a:buNone/>
            </a:pPr>
            <a:endParaRPr lang="en-GB" sz="2000" dirty="0"/>
          </a:p>
          <a:p>
            <a:pPr marL="0" indent="0" algn="just">
              <a:buNone/>
            </a:pPr>
            <a:endParaRPr lang="en-GB" sz="2000" dirty="0"/>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7</a:t>
            </a:fld>
            <a:endParaRPr lang="en-GB" dirty="0"/>
          </a:p>
        </p:txBody>
      </p:sp>
      <p:pic>
        <p:nvPicPr>
          <p:cNvPr id="6" name="Picture 5">
            <a:extLst>
              <a:ext uri="{FF2B5EF4-FFF2-40B4-BE49-F238E27FC236}">
                <a16:creationId xmlns:a16="http://schemas.microsoft.com/office/drawing/2014/main" id="{E155E9EE-738E-452E-AC7B-8FEE107DF5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208" y="3586650"/>
            <a:ext cx="3218688" cy="2140085"/>
          </a:xfrm>
          <a:prstGeom prst="rect">
            <a:avLst/>
          </a:prstGeom>
        </p:spPr>
      </p:pic>
      <p:pic>
        <p:nvPicPr>
          <p:cNvPr id="8" name="Picture 7">
            <a:extLst>
              <a:ext uri="{FF2B5EF4-FFF2-40B4-BE49-F238E27FC236}">
                <a16:creationId xmlns:a16="http://schemas.microsoft.com/office/drawing/2014/main" id="{6B335E50-0431-4184-8821-EAA31D71CE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0368" y="3527409"/>
            <a:ext cx="3011424" cy="2258568"/>
          </a:xfrm>
          <a:prstGeom prst="rect">
            <a:avLst/>
          </a:prstGeom>
        </p:spPr>
      </p:pic>
      <p:pic>
        <p:nvPicPr>
          <p:cNvPr id="9" name="Picture 8">
            <a:extLst>
              <a:ext uri="{FF2B5EF4-FFF2-40B4-BE49-F238E27FC236}">
                <a16:creationId xmlns:a16="http://schemas.microsoft.com/office/drawing/2014/main" id="{98983677-CDA3-4F16-9077-B35F7CE25317}"/>
              </a:ext>
            </a:extLst>
          </p:cNvPr>
          <p:cNvPicPr/>
          <p:nvPr/>
        </p:nvPicPr>
        <p:blipFill rotWithShape="1">
          <a:blip r:embed="rId5" cstate="email">
            <a:extLst>
              <a:ext uri="{28A0092B-C50C-407E-A947-70E740481C1C}">
                <a14:useLocalDpi xmlns:a14="http://schemas.microsoft.com/office/drawing/2010/main"/>
              </a:ext>
            </a:extLst>
          </a:blip>
          <a:srcRect/>
          <a:stretch/>
        </p:blipFill>
        <p:spPr bwMode="auto">
          <a:xfrm>
            <a:off x="6132577" y="46511"/>
            <a:ext cx="3011423" cy="2050513"/>
          </a:xfrm>
          <a:prstGeom prst="rect">
            <a:avLst/>
          </a:prstGeom>
          <a:ln>
            <a:no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0F24857A-75AE-4C1F-84C3-7178F781C96C}"/>
              </a:ext>
            </a:extLst>
          </p:cNvPr>
          <p:cNvSpPr/>
          <p:nvPr/>
        </p:nvSpPr>
        <p:spPr>
          <a:xfrm>
            <a:off x="3668532" y="6345714"/>
            <a:ext cx="2583809" cy="276999"/>
          </a:xfrm>
          <a:prstGeom prst="rect">
            <a:avLst/>
          </a:prstGeom>
        </p:spPr>
        <p:txBody>
          <a:bodyPr wrap="square">
            <a:spAutoFit/>
          </a:bodyPr>
          <a:lstStyle/>
          <a:p>
            <a:r>
              <a:rPr lang="en-GB" sz="1200" i="1" dirty="0">
                <a:latin typeface="+mj-lt"/>
              </a:rPr>
              <a:t>Source: </a:t>
            </a:r>
            <a:r>
              <a:rPr lang="en-GB" sz="1200" i="1" dirty="0">
                <a:latin typeface="+mj-lt"/>
                <a:hlinkClick r:id="rId6"/>
              </a:rPr>
              <a:t>WaterApps website</a:t>
            </a:r>
            <a:endParaRPr lang="en-GB" sz="1200" i="1" dirty="0">
              <a:latin typeface="+mj-lt"/>
            </a:endParaRPr>
          </a:p>
        </p:txBody>
      </p:sp>
      <p:sp>
        <p:nvSpPr>
          <p:cNvPr id="11" name="Rectangle 10">
            <a:extLst>
              <a:ext uri="{FF2B5EF4-FFF2-40B4-BE49-F238E27FC236}">
                <a16:creationId xmlns:a16="http://schemas.microsoft.com/office/drawing/2014/main" id="{63FFE994-E5E5-4DFF-826E-D541D942EDAA}"/>
              </a:ext>
            </a:extLst>
          </p:cNvPr>
          <p:cNvSpPr/>
          <p:nvPr/>
        </p:nvSpPr>
        <p:spPr>
          <a:xfrm>
            <a:off x="1602777" y="5756041"/>
            <a:ext cx="1667444" cy="461665"/>
          </a:xfrm>
          <a:prstGeom prst="rect">
            <a:avLst/>
          </a:prstGeom>
        </p:spPr>
        <p:txBody>
          <a:bodyPr wrap="none">
            <a:spAutoFit/>
          </a:bodyPr>
          <a:lstStyle/>
          <a:p>
            <a:r>
              <a:rPr lang="en-GB" sz="2400" b="1" dirty="0">
                <a:solidFill>
                  <a:srgbClr val="00B050"/>
                </a:solidFill>
              </a:rPr>
              <a:t>Ada, Ghana</a:t>
            </a:r>
            <a:endParaRPr lang="en-GB" sz="2400" dirty="0">
              <a:solidFill>
                <a:srgbClr val="00B050"/>
              </a:solidFill>
            </a:endParaRPr>
          </a:p>
        </p:txBody>
      </p:sp>
      <p:sp>
        <p:nvSpPr>
          <p:cNvPr id="12" name="Rectangle 11">
            <a:extLst>
              <a:ext uri="{FF2B5EF4-FFF2-40B4-BE49-F238E27FC236}">
                <a16:creationId xmlns:a16="http://schemas.microsoft.com/office/drawing/2014/main" id="{F5630A03-62FC-4FD8-8C87-70F4B4DFA6C0}"/>
              </a:ext>
            </a:extLst>
          </p:cNvPr>
          <p:cNvSpPr/>
          <p:nvPr/>
        </p:nvSpPr>
        <p:spPr>
          <a:xfrm>
            <a:off x="5389635" y="5792689"/>
            <a:ext cx="2698175" cy="461665"/>
          </a:xfrm>
          <a:prstGeom prst="rect">
            <a:avLst/>
          </a:prstGeom>
        </p:spPr>
        <p:txBody>
          <a:bodyPr wrap="none">
            <a:spAutoFit/>
          </a:bodyPr>
          <a:lstStyle/>
          <a:p>
            <a:r>
              <a:rPr lang="en-GB" sz="2400" b="1" dirty="0">
                <a:solidFill>
                  <a:srgbClr val="00B050"/>
                </a:solidFill>
              </a:rPr>
              <a:t>Khulna, Bangladesh</a:t>
            </a:r>
            <a:endParaRPr lang="en-GB" sz="2400" dirty="0">
              <a:solidFill>
                <a:srgbClr val="00B050"/>
              </a:solidFill>
            </a:endParaRPr>
          </a:p>
        </p:txBody>
      </p:sp>
      <p:sp>
        <p:nvSpPr>
          <p:cNvPr id="13" name="Rectangle 12">
            <a:extLst>
              <a:ext uri="{FF2B5EF4-FFF2-40B4-BE49-F238E27FC236}">
                <a16:creationId xmlns:a16="http://schemas.microsoft.com/office/drawing/2014/main" id="{F7415DB8-A86D-4515-BB8C-236D408674AA}"/>
              </a:ext>
            </a:extLst>
          </p:cNvPr>
          <p:cNvSpPr/>
          <p:nvPr/>
        </p:nvSpPr>
        <p:spPr>
          <a:xfrm>
            <a:off x="4673844" y="629021"/>
            <a:ext cx="1603324" cy="369332"/>
          </a:xfrm>
          <a:prstGeom prst="rect">
            <a:avLst/>
          </a:prstGeom>
        </p:spPr>
        <p:txBody>
          <a:bodyPr wrap="none">
            <a:spAutoFit/>
          </a:bodyPr>
          <a:lstStyle/>
          <a:p>
            <a:r>
              <a:rPr lang="en-GB" b="1" dirty="0">
                <a:solidFill>
                  <a:srgbClr val="FF0000"/>
                </a:solidFill>
                <a:latin typeface="+mj-lt"/>
              </a:rPr>
              <a:t>2016-2021</a:t>
            </a:r>
            <a:endParaRPr lang="en-GB" dirty="0">
              <a:solidFill>
                <a:srgbClr val="FF0000"/>
              </a:solidFill>
              <a:latin typeface="+mj-lt"/>
            </a:endParaRPr>
          </a:p>
        </p:txBody>
      </p:sp>
    </p:spTree>
    <p:extLst>
      <p:ext uri="{BB962C8B-B14F-4D97-AF65-F5344CB8AC3E}">
        <p14:creationId xmlns:p14="http://schemas.microsoft.com/office/powerpoint/2010/main" val="3128152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791650"/>
          </a:xfrm>
        </p:spPr>
        <p:txBody>
          <a:bodyPr/>
          <a:lstStyle/>
          <a:p>
            <a:r>
              <a:rPr lang="en-GB" b="1" dirty="0">
                <a:solidFill>
                  <a:schemeClr val="accent4"/>
                </a:solidFill>
              </a:rPr>
              <a:t>Conceptual framework</a:t>
            </a:r>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8</a:t>
            </a:fld>
            <a:endParaRPr lang="en-GB" dirty="0"/>
          </a:p>
        </p:txBody>
      </p:sp>
      <p:pic>
        <p:nvPicPr>
          <p:cNvPr id="71" name="Picture 70">
            <a:extLst>
              <a:ext uri="{FF2B5EF4-FFF2-40B4-BE49-F238E27FC236}">
                <a16:creationId xmlns:a16="http://schemas.microsoft.com/office/drawing/2014/main" id="{20682640-AF49-4E78-8718-534434A6E982}"/>
              </a:ext>
            </a:extLst>
          </p:cNvPr>
          <p:cNvPicPr>
            <a:picLocks noChangeAspect="1"/>
          </p:cNvPicPr>
          <p:nvPr/>
        </p:nvPicPr>
        <p:blipFill>
          <a:blip r:embed="rId3"/>
          <a:stretch>
            <a:fillRect/>
          </a:stretch>
        </p:blipFill>
        <p:spPr>
          <a:xfrm>
            <a:off x="274363" y="1553621"/>
            <a:ext cx="8660075" cy="3592537"/>
          </a:xfrm>
          <a:prstGeom prst="rect">
            <a:avLst/>
          </a:prstGeom>
        </p:spPr>
      </p:pic>
    </p:spTree>
    <p:extLst>
      <p:ext uri="{BB962C8B-B14F-4D97-AF65-F5344CB8AC3E}">
        <p14:creationId xmlns:p14="http://schemas.microsoft.com/office/powerpoint/2010/main" val="1790741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619820"/>
            <a:ext cx="8442796" cy="1288646"/>
          </a:xfrm>
        </p:spPr>
        <p:txBody>
          <a:bodyPr/>
          <a:lstStyle/>
          <a:p>
            <a:pPr algn="ctr"/>
            <a:r>
              <a:rPr lang="en-GB" sz="2400" b="1" dirty="0">
                <a:latin typeface="+mj-lt"/>
                <a:cs typeface="Times New Roman" panose="02020603050405020304" pitchFamily="18" charset="0"/>
              </a:rPr>
              <a:t>Harnessing local forecast knowledge on weather and climate</a:t>
            </a:r>
            <a:endParaRPr lang="en-GB" sz="2400" b="1" dirty="0">
              <a:latin typeface="+mj-lt"/>
            </a:endParaRPr>
          </a:p>
        </p:txBody>
      </p:sp>
      <p:sp>
        <p:nvSpPr>
          <p:cNvPr id="4" name="Slide Number Placehold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9</a:t>
            </a:fld>
            <a:endParaRPr lang="en-GB" dirty="0"/>
          </a:p>
        </p:txBody>
      </p:sp>
      <p:pic>
        <p:nvPicPr>
          <p:cNvPr id="5" name="Picture 4">
            <a:extLst>
              <a:ext uri="{FF2B5EF4-FFF2-40B4-BE49-F238E27FC236}">
                <a16:creationId xmlns:a16="http://schemas.microsoft.com/office/drawing/2014/main" id="{06F02EBA-4012-4739-88B1-A88D205B82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4336" y="-5006"/>
            <a:ext cx="4157472" cy="2346126"/>
          </a:xfrm>
          <a:prstGeom prst="rect">
            <a:avLst/>
          </a:prstGeom>
        </p:spPr>
      </p:pic>
      <p:pic>
        <p:nvPicPr>
          <p:cNvPr id="8" name="Graphic 7" descr="Marker">
            <a:extLst>
              <a:ext uri="{FF2B5EF4-FFF2-40B4-BE49-F238E27FC236}">
                <a16:creationId xmlns:a16="http://schemas.microsoft.com/office/drawing/2014/main" id="{ED1E9BEE-A21F-4A20-8028-2ED49A2202C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95766" y="1055638"/>
            <a:ext cx="390088" cy="390088"/>
          </a:xfrm>
          <a:prstGeom prst="rect">
            <a:avLst/>
          </a:prstGeom>
        </p:spPr>
      </p:pic>
      <p:pic>
        <p:nvPicPr>
          <p:cNvPr id="9" name="Picture 8">
            <a:extLst>
              <a:ext uri="{FF2B5EF4-FFF2-40B4-BE49-F238E27FC236}">
                <a16:creationId xmlns:a16="http://schemas.microsoft.com/office/drawing/2014/main" id="{775BD0D2-11E7-4B09-9A6A-767D2F1D5324}"/>
              </a:ext>
            </a:extLst>
          </p:cNvPr>
          <p:cNvPicPr>
            <a:picLocks noChangeAspect="1"/>
          </p:cNvPicPr>
          <p:nvPr/>
        </p:nvPicPr>
        <p:blipFill>
          <a:blip r:embed="rId6"/>
          <a:stretch>
            <a:fillRect/>
          </a:stretch>
        </p:blipFill>
        <p:spPr>
          <a:xfrm>
            <a:off x="0" y="4769374"/>
            <a:ext cx="9131808" cy="2088626"/>
          </a:xfrm>
          <a:prstGeom prst="rect">
            <a:avLst/>
          </a:prstGeom>
        </p:spPr>
      </p:pic>
      <p:sp>
        <p:nvSpPr>
          <p:cNvPr id="7" name="Rectangle 6">
            <a:extLst>
              <a:ext uri="{FF2B5EF4-FFF2-40B4-BE49-F238E27FC236}">
                <a16:creationId xmlns:a16="http://schemas.microsoft.com/office/drawing/2014/main" id="{E4A9411A-6917-418A-A281-44D550855C2C}"/>
              </a:ext>
            </a:extLst>
          </p:cNvPr>
          <p:cNvSpPr/>
          <p:nvPr/>
        </p:nvSpPr>
        <p:spPr>
          <a:xfrm>
            <a:off x="260113" y="1106794"/>
            <a:ext cx="5009705" cy="369332"/>
          </a:xfrm>
          <a:prstGeom prst="rect">
            <a:avLst/>
          </a:prstGeom>
        </p:spPr>
        <p:txBody>
          <a:bodyPr wrap="none">
            <a:spAutoFit/>
          </a:bodyPr>
          <a:lstStyle/>
          <a:p>
            <a:r>
              <a:rPr lang="en-GB"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Study case 1: Accra &amp; Tamale, Ghana</a:t>
            </a:r>
            <a:endParaRPr lang="en-GB" dirty="0">
              <a:solidFill>
                <a:srgbClr val="FF000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702051962"/>
      </p:ext>
    </p:extLst>
  </p:cSld>
  <p:clrMapOvr>
    <a:masterClrMapping/>
  </p:clrMapOvr>
</p:sld>
</file>

<file path=ppt/theme/theme1.xml><?xml version="1.0" encoding="utf-8"?>
<a:theme xmlns:a="http://schemas.openxmlformats.org/drawingml/2006/main" name="WUR">
  <a:themeElements>
    <a:clrScheme name="Wageningen UR witte achtergrond">
      <a:dk1>
        <a:srgbClr val="005172"/>
      </a:dk1>
      <a:lt1>
        <a:srgbClr val="FFFFFF"/>
      </a:lt1>
      <a:dk2>
        <a:srgbClr val="34B233"/>
      </a:dk2>
      <a:lt2>
        <a:srgbClr val="005172"/>
      </a:lt2>
      <a:accent1>
        <a:srgbClr val="519FD7"/>
      </a:accent1>
      <a:accent2>
        <a:srgbClr val="A59D95"/>
      </a:accent2>
      <a:accent3>
        <a:srgbClr val="D5D2CA"/>
      </a:accent3>
      <a:accent4>
        <a:srgbClr val="FF7900"/>
      </a:accent4>
      <a:accent5>
        <a:srgbClr val="00549F"/>
      </a:accent5>
      <a:accent6>
        <a:srgbClr val="000000"/>
      </a:accent6>
      <a:hlink>
        <a:srgbClr val="00549F"/>
      </a:hlink>
      <a:folHlink>
        <a:srgbClr val="000000"/>
      </a:folHlink>
    </a:clrScheme>
    <a:fontScheme name="Wageningen UR">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ts val="1800"/>
          </a:lnSpc>
          <a:defRPr sz="1400" dirty="0" err="1" smtClean="0">
            <a:latin typeface="Verdana" pitchFamily="34" charset="0"/>
          </a:defRPr>
        </a:defPPr>
      </a:lstStyle>
    </a:txDef>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21077</TotalTime>
  <Words>2938</Words>
  <Application>Microsoft Office PowerPoint</Application>
  <PresentationFormat>On-screen Show (4:3)</PresentationFormat>
  <Paragraphs>461</Paragraphs>
  <Slides>48</Slides>
  <Notes>39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Arial</vt:lpstr>
      <vt:lpstr>Calibri</vt:lpstr>
      <vt:lpstr>Courier New</vt:lpstr>
      <vt:lpstr>Times New Roman</vt:lpstr>
      <vt:lpstr>Verdana</vt:lpstr>
      <vt:lpstr>Wingdings</vt:lpstr>
      <vt:lpstr>WUR</vt:lpstr>
      <vt:lpstr>Water &amp; Climate Information Services for society Υδρο-κλιματολογικές υπηρεσίες πληροφόρησης για την κοινωνία</vt:lpstr>
      <vt:lpstr>Previous week..</vt:lpstr>
      <vt:lpstr>PowerPoint Presentation</vt:lpstr>
      <vt:lpstr>Take home message</vt:lpstr>
      <vt:lpstr>Outline – DAY 2</vt:lpstr>
      <vt:lpstr>Part I: Examples of services</vt:lpstr>
      <vt:lpstr>WATERAPPS</vt:lpstr>
      <vt:lpstr>Conceptual framework</vt:lpstr>
      <vt:lpstr>Harnessing local forecast knowledge on weather and climate</vt:lpstr>
      <vt:lpstr>Ghana study case - Background</vt:lpstr>
      <vt:lpstr>Services co-production (with digital tools) </vt:lpstr>
      <vt:lpstr>Field implementation</vt:lpstr>
      <vt:lpstr>PowerPoint Presentation</vt:lpstr>
      <vt:lpstr>Experimentation: Farmers collect observations</vt:lpstr>
      <vt:lpstr>Experimentation: Farmers interact</vt:lpstr>
      <vt:lpstr>Preliminary outcomes</vt:lpstr>
      <vt:lpstr>Skills assessment of local &amp; scientific forecast</vt:lpstr>
      <vt:lpstr>PowerPoint Presentation</vt:lpstr>
      <vt:lpstr>Skills assessment – Ada (southern Ghana)</vt:lpstr>
      <vt:lpstr>...into an actual information service</vt:lpstr>
      <vt:lpstr>App field implementation</vt:lpstr>
      <vt:lpstr>Harness Local Forecast Knowledge worldwide...</vt:lpstr>
      <vt:lpstr>Verification of forecast information in relation to the peri-urban farmers’ needs</vt:lpstr>
      <vt:lpstr>Bangladesh study case - Background</vt:lpstr>
      <vt:lpstr>Preliminary analysis - needs assessment</vt:lpstr>
      <vt:lpstr>Experiment...</vt:lpstr>
      <vt:lpstr>Experimental setup – Farmer Field School</vt:lpstr>
      <vt:lpstr>Provided forecast products</vt:lpstr>
      <vt:lpstr>Advisory services with and for farmers</vt:lpstr>
      <vt:lpstr>Evaluation –outcomes</vt:lpstr>
      <vt:lpstr>Integration</vt:lpstr>
      <vt:lpstr>WATERAPPScale</vt:lpstr>
      <vt:lpstr>WAGRINNOVA</vt:lpstr>
      <vt:lpstr>Soil moisture tool - framework</vt:lpstr>
      <vt:lpstr>DROP app</vt:lpstr>
      <vt:lpstr>C3S User Learning Services</vt:lpstr>
      <vt:lpstr>C3S (Copernicus Climate Change Services) </vt:lpstr>
      <vt:lpstr>Climate Data Store (CDS)</vt:lpstr>
      <vt:lpstr>Climate Data Store (CDS)</vt:lpstr>
      <vt:lpstr>Example of datasets: ERA5 </vt:lpstr>
      <vt:lpstr>Example of datasets: ERA5 </vt:lpstr>
      <vt:lpstr>CDS Toolbox</vt:lpstr>
      <vt:lpstr>CDS Toolbox – Toolbox editor</vt:lpstr>
      <vt:lpstr>CDS Toolbox – Toolbox editor</vt:lpstr>
      <vt:lpstr>Exercise</vt:lpstr>
      <vt:lpstr>[Service name]</vt:lpstr>
      <vt:lpstr>Thank you! Dank U! Ευχαριστώ!</vt:lpstr>
      <vt:lpstr>CSA Bangla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Martin Brinkman</dc:creator>
  <cp:lastModifiedBy>Paparrizos, Spyros</cp:lastModifiedBy>
  <cp:revision>977</cp:revision>
  <dcterms:created xsi:type="dcterms:W3CDTF">2011-09-29T08:30:03Z</dcterms:created>
  <dcterms:modified xsi:type="dcterms:W3CDTF">2022-12-09T13:44:52Z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_Template">
    <vt:lpwstr>WHUK.pptx</vt:lpwstr>
  </property>
</Properties>
</file>