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9" r:id="rId5"/>
    <p:sldId id="260" r:id="rId6"/>
    <p:sldId id="270" r:id="rId7"/>
    <p:sldId id="275" r:id="rId8"/>
    <p:sldId id="271" r:id="rId9"/>
    <p:sldId id="276" r:id="rId10"/>
    <p:sldId id="272" r:id="rId11"/>
    <p:sldId id="274" r:id="rId12"/>
    <p:sldId id="273" r:id="rId13"/>
    <p:sldId id="277" r:id="rId14"/>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61" d="100"/>
          <a:sy n="61" d="100"/>
        </p:scale>
        <p:origin x="69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6653FA9-CEE9-45CB-ABEB-4675EB1C8177}" type="datetime1">
              <a:rPr lang="el-GR" smtClean="0"/>
              <a:pPr rtl="0"/>
              <a:t>31/3/2020</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el-GR" smtClean="0"/>
              <a:pPr rtl="0"/>
              <a:t>‹#›</a:t>
            </a:fld>
            <a:endParaRPr lang="el-GR"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69131-5DAB-45BB-B953-669EAB428111}" type="datetime1">
              <a:rPr lang="el-GR" smtClean="0"/>
              <a:pPr/>
              <a:t>31/3/2020</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dirty="0" smtClean="0"/>
              <a:t>Επεξεργασία στυλ υποδείγματος κειμένου</a:t>
            </a:r>
          </a:p>
          <a:p>
            <a:pPr lvl="1" rtl="0"/>
            <a:r>
              <a:rPr lang="el-GR" noProof="0" dirty="0" smtClean="0"/>
              <a:t>Δεύτερου επιπέδου</a:t>
            </a:r>
          </a:p>
          <a:p>
            <a:pPr lvl="2" rtl="0"/>
            <a:r>
              <a:rPr lang="el-GR" noProof="0" dirty="0" smtClean="0"/>
              <a:t>Τρίτου επιπέδου</a:t>
            </a:r>
          </a:p>
          <a:p>
            <a:pPr lvl="3" rtl="0"/>
            <a:r>
              <a:rPr lang="el-GR" noProof="0" dirty="0" smtClean="0"/>
              <a:t>Τέταρτου επιπέδου</a:t>
            </a:r>
          </a:p>
          <a:p>
            <a:pPr lvl="4" rtl="0"/>
            <a:r>
              <a:rPr lang="el-GR" noProof="0" dirty="0" smtClean="0"/>
              <a:t>Πέμπτου επιπέδου</a:t>
            </a:r>
            <a:endParaRPr lang="el-GR" noProof="0" dirty="0"/>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el-GR" noProof="0" smtClean="0"/>
              <a:pPr rtl="0"/>
              <a:t>‹#›</a:t>
            </a:fld>
            <a:endParaRPr lang="el-GR"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1</a:t>
            </a:fld>
            <a:endParaRPr lang="el-GR" dirty="0"/>
          </a:p>
        </p:txBody>
      </p:sp>
    </p:spTree>
    <p:extLst>
      <p:ext uri="{BB962C8B-B14F-4D97-AF65-F5344CB8AC3E}">
        <p14:creationId xmlns:p14="http://schemas.microsoft.com/office/powerpoint/2010/main" val="136143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10</a:t>
            </a:fld>
            <a:endParaRPr lang="el-GR" dirty="0"/>
          </a:p>
        </p:txBody>
      </p:sp>
    </p:spTree>
    <p:extLst>
      <p:ext uri="{BB962C8B-B14F-4D97-AF65-F5344CB8AC3E}">
        <p14:creationId xmlns:p14="http://schemas.microsoft.com/office/powerpoint/2010/main" val="100000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2</a:t>
            </a:fld>
            <a:endParaRPr lang="el-GR" dirty="0"/>
          </a:p>
        </p:txBody>
      </p:sp>
    </p:spTree>
    <p:extLst>
      <p:ext uri="{BB962C8B-B14F-4D97-AF65-F5344CB8AC3E}">
        <p14:creationId xmlns:p14="http://schemas.microsoft.com/office/powerpoint/2010/main" val="4094003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3</a:t>
            </a:fld>
            <a:endParaRPr lang="el-GR" dirty="0"/>
          </a:p>
        </p:txBody>
      </p:sp>
    </p:spTree>
    <p:extLst>
      <p:ext uri="{BB962C8B-B14F-4D97-AF65-F5344CB8AC3E}">
        <p14:creationId xmlns:p14="http://schemas.microsoft.com/office/powerpoint/2010/main" val="3693389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4</a:t>
            </a:fld>
            <a:endParaRPr lang="el-GR" dirty="0"/>
          </a:p>
        </p:txBody>
      </p:sp>
    </p:spTree>
    <p:extLst>
      <p:ext uri="{BB962C8B-B14F-4D97-AF65-F5344CB8AC3E}">
        <p14:creationId xmlns:p14="http://schemas.microsoft.com/office/powerpoint/2010/main" val="3160929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5</a:t>
            </a:fld>
            <a:endParaRPr lang="el-GR" dirty="0"/>
          </a:p>
        </p:txBody>
      </p:sp>
    </p:spTree>
    <p:extLst>
      <p:ext uri="{BB962C8B-B14F-4D97-AF65-F5344CB8AC3E}">
        <p14:creationId xmlns:p14="http://schemas.microsoft.com/office/powerpoint/2010/main" val="360536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6</a:t>
            </a:fld>
            <a:endParaRPr lang="el-GR" dirty="0"/>
          </a:p>
        </p:txBody>
      </p:sp>
    </p:spTree>
    <p:extLst>
      <p:ext uri="{BB962C8B-B14F-4D97-AF65-F5344CB8AC3E}">
        <p14:creationId xmlns:p14="http://schemas.microsoft.com/office/powerpoint/2010/main" val="2436371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7</a:t>
            </a:fld>
            <a:endParaRPr lang="el-GR" dirty="0"/>
          </a:p>
        </p:txBody>
      </p:sp>
    </p:spTree>
    <p:extLst>
      <p:ext uri="{BB962C8B-B14F-4D97-AF65-F5344CB8AC3E}">
        <p14:creationId xmlns:p14="http://schemas.microsoft.com/office/powerpoint/2010/main" val="149862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8</a:t>
            </a:fld>
            <a:endParaRPr lang="el-GR" dirty="0"/>
          </a:p>
        </p:txBody>
      </p:sp>
    </p:spTree>
    <p:extLst>
      <p:ext uri="{BB962C8B-B14F-4D97-AF65-F5344CB8AC3E}">
        <p14:creationId xmlns:p14="http://schemas.microsoft.com/office/powerpoint/2010/main" val="412704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534C2EF-8A97-4DAF-B099-E567883644D6}" type="slidenum">
              <a:rPr lang="el-GR" smtClean="0"/>
              <a:pPr rtl="0"/>
              <a:t>9</a:t>
            </a:fld>
            <a:endParaRPr lang="el-GR" dirty="0"/>
          </a:p>
        </p:txBody>
      </p:sp>
    </p:spTree>
    <p:extLst>
      <p:ext uri="{BB962C8B-B14F-4D97-AF65-F5344CB8AC3E}">
        <p14:creationId xmlns:p14="http://schemas.microsoft.com/office/powerpoint/2010/main" val="3629722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Εικόνα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Τίτλος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el-GR" noProof="0" smtClean="0"/>
              <a:t>Kλικ για επεξεργασία του τίτλου</a:t>
            </a:r>
            <a:endParaRPr lang="el-GR" noProof="0" dirty="0"/>
          </a:p>
        </p:txBody>
      </p:sp>
      <p:sp>
        <p:nvSpPr>
          <p:cNvPr id="3" name="Υπότιτλος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smtClean="0"/>
              <a:t>Κάντε κλικ για να επεξεργαστείτε τον υπότιτλο του υποδείγματος</a:t>
            </a:r>
            <a:endParaRPr lang="el-GR"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Δύο εικόνες με λεζάντες">
    <p:spTree>
      <p:nvGrpSpPr>
        <p:cNvPr id="1" name=""/>
        <p:cNvGrpSpPr/>
        <p:nvPr/>
      </p:nvGrpSpPr>
      <p:grpSpPr>
        <a:xfrm>
          <a:off x="0" y="0"/>
          <a:ext cx="0" cy="0"/>
          <a:chOff x="0" y="0"/>
          <a:chExt cx="0" cy="0"/>
        </a:xfrm>
      </p:grpSpPr>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Τίτλος 1"/>
          <p:cNvSpPr>
            <a:spLocks noGrp="1"/>
          </p:cNvSpPr>
          <p:nvPr>
            <p:ph type="title" hasCustomPrompt="1"/>
          </p:nvPr>
        </p:nvSpPr>
        <p:spPr>
          <a:xfrm>
            <a:off x="1028580" y="5791200"/>
            <a:ext cx="8115419" cy="701674"/>
          </a:xfrm>
        </p:spPr>
        <p:txBody>
          <a:bodyPr vert="horz" lIns="91440" tIns="45720" rIns="91440" bIns="45720" rtlCol="0" anchor="b">
            <a:normAutofit/>
          </a:bodyPr>
          <a:lstStyle>
            <a:lvl1pPr rtl="0">
              <a:defRPr lang="en-US" sz="2400">
                <a:solidFill>
                  <a:schemeClr val="accent1"/>
                </a:solidFill>
              </a:defRPr>
            </a:lvl1pPr>
          </a:lstStyle>
          <a:p>
            <a:pPr lvl="0" rtl="0"/>
            <a:r>
              <a:rPr lang="el-GR" noProof="0" dirty="0" smtClean="0"/>
              <a:t>Κάντε κλικ για να επεξεργαστείτε το Στυλ κύριου τίτλου</a:t>
            </a:r>
            <a:endParaRPr lang="el-GR" noProof="0" dirty="0"/>
          </a:p>
        </p:txBody>
      </p:sp>
      <p:sp>
        <p:nvSpPr>
          <p:cNvPr id="7" name="Ελεύθερη σχεδίαση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5" name="Θέση εικόνας 14"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7" name="Θέση κειμένου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l-GR" smtClean="0"/>
              <a:t>Kλικ για επεξεργασία των στυλ του υποδείγματος</a:t>
            </a:r>
          </a:p>
        </p:txBody>
      </p:sp>
      <p:sp>
        <p:nvSpPr>
          <p:cNvPr id="18" name="Ελεύθερη σχεδίαση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9" name="Θέση εικόνας 18"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20" name="Θέση κειμένου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ρεις εικόνες με λεζάντα">
    <p:spTree>
      <p:nvGrpSpPr>
        <p:cNvPr id="1" name=""/>
        <p:cNvGrpSpPr/>
        <p:nvPr/>
      </p:nvGrpSpPr>
      <p:grpSpPr>
        <a:xfrm>
          <a:off x="0" y="0"/>
          <a:ext cx="0" cy="0"/>
          <a:chOff x="0" y="0"/>
          <a:chExt cx="0" cy="0"/>
        </a:xfrm>
      </p:grpSpPr>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Τίτλος 1"/>
          <p:cNvSpPr>
            <a:spLocks noGrp="1"/>
          </p:cNvSpPr>
          <p:nvPr>
            <p:ph type="title" hasCustomPrompt="1"/>
          </p:nvPr>
        </p:nvSpPr>
        <p:spPr>
          <a:xfrm>
            <a:off x="1028580" y="5305424"/>
            <a:ext cx="8104083" cy="579921"/>
          </a:xfrm>
        </p:spPr>
        <p:txBody>
          <a:bodyPr rtlCol="0">
            <a:normAutofit/>
          </a:bodyPr>
          <a:lstStyle>
            <a:lvl1pPr rtl="0">
              <a:defRPr sz="2400">
                <a:solidFill>
                  <a:schemeClr val="accent1"/>
                </a:solidFill>
              </a:defRPr>
            </a:lvl1pPr>
          </a:lstStyle>
          <a:p>
            <a:pPr rtl="0"/>
            <a:r>
              <a:rPr lang="el-GR" noProof="0" dirty="0" smtClean="0"/>
              <a:t>Κάντε κλικ για να επεξεργαστείτε το Στυλ κύριου τίτλου</a:t>
            </a:r>
            <a:endParaRPr lang="el-GR" noProof="0" dirty="0"/>
          </a:p>
        </p:txBody>
      </p:sp>
      <p:sp>
        <p:nvSpPr>
          <p:cNvPr id="7" name="Ελεύθερη σχεδίαση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5" name="Θέση εικόνας 14"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8" name="Ελεύθερη σχεδίαση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9" name="Θέση εικόνας 18"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2" name="Ελεύθερη σχεδίαση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3" name="Θέση εικόνας 12"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7" name="Θέση κειμένου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Πέντε εικόνες">
    <p:spTree>
      <p:nvGrpSpPr>
        <p:cNvPr id="1" name=""/>
        <p:cNvGrpSpPr/>
        <p:nvPr/>
      </p:nvGrpSpPr>
      <p:grpSpPr>
        <a:xfrm>
          <a:off x="0" y="0"/>
          <a:ext cx="0" cy="0"/>
          <a:chOff x="0" y="0"/>
          <a:chExt cx="0" cy="0"/>
        </a:xfrm>
      </p:grpSpPr>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Τίτλος 1"/>
          <p:cNvSpPr>
            <a:spLocks noGrp="1"/>
          </p:cNvSpPr>
          <p:nvPr>
            <p:ph type="title" hasCustomPrompt="1"/>
          </p:nvPr>
        </p:nvSpPr>
        <p:spPr>
          <a:xfrm>
            <a:off x="9677400" y="365126"/>
            <a:ext cx="2133600" cy="1539874"/>
          </a:xfrm>
        </p:spPr>
        <p:txBody>
          <a:bodyPr vert="horz" lIns="91440" tIns="45720" rIns="91440" bIns="45720" rtlCol="0" anchor="b">
            <a:normAutofit/>
          </a:bodyPr>
          <a:lstStyle>
            <a:lvl1pPr rtl="0">
              <a:lnSpc>
                <a:spcPct val="80000"/>
              </a:lnSpc>
              <a:defRPr lang="en-US" sz="2400">
                <a:solidFill>
                  <a:schemeClr val="accent1"/>
                </a:solidFill>
              </a:defRPr>
            </a:lvl1pPr>
          </a:lstStyle>
          <a:p>
            <a:pPr lvl="0" rtl="0"/>
            <a:r>
              <a:rPr lang="el-GR" noProof="0" dirty="0" smtClean="0"/>
              <a:t>Κάντε κλικ για να επεξεργαστείτε το Στυλ κύριου τίτλου</a:t>
            </a:r>
            <a:endParaRPr lang="el-GR" noProof="0" dirty="0"/>
          </a:p>
        </p:txBody>
      </p:sp>
      <p:sp>
        <p:nvSpPr>
          <p:cNvPr id="8" name="Ελεύθερη σχεδίαση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9" name="Θέση εικόνας 8"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0" name="Ελεύθερη σχεδίαση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1" name="Θέση εικόνας 10"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2" name="Ελεύθερη σχεδίαση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3" name="Θέση εικόνας 12"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14" name="Ελεύθερη σχεδίαση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15" name="Θέση εικόνας 14"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
        <p:nvSpPr>
          <p:cNvPr id="20" name="Ελεύθερη σχεδίαση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21" name="Θέση εικόνας 20"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l-GR" noProof="0" dirty="0" smtClean="0"/>
              <a:t>Κάντε κλικ στο εικονίδιο για να προσθέσετε μια εικόνα</a:t>
            </a:r>
            <a:endParaRPr lang="el-GR"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smtClean="0"/>
              <a:t>Κάντε κλικ για να επεξεργαστείτε το Στυλ κύριου τίτλου</a:t>
            </a:r>
            <a:endParaRPr lang="el-GR" noProof="0" dirty="0"/>
          </a:p>
        </p:txBody>
      </p:sp>
      <p:sp>
        <p:nvSpPr>
          <p:cNvPr id="3" name="Θέση κατακόρυφου κειμένου 2"/>
          <p:cNvSpPr>
            <a:spLocks noGrp="1"/>
          </p:cNvSpPr>
          <p:nvPr>
            <p:ph type="body" orient="vert" idx="1"/>
          </p:nvPr>
        </p:nvSpPr>
        <p:spPr/>
        <p:txBody>
          <a:bodyPr vert="eaVert"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4" name="Θέση ημερομηνίας 3"/>
          <p:cNvSpPr>
            <a:spLocks noGrp="1"/>
          </p:cNvSpPr>
          <p:nvPr>
            <p:ph type="dt" sz="half" idx="10"/>
          </p:nvPr>
        </p:nvSpPr>
        <p:spPr/>
        <p:txBody>
          <a:bodyPr rtlCol="0"/>
          <a:lstStyle/>
          <a:p>
            <a:pPr rtl="0"/>
            <a:fld id="{20731941-3887-4761-9A51-2A8FB5B8D16B}" type="datetime1">
              <a:rPr lang="el-GR" noProof="0" smtClean="0"/>
              <a:pPr rtl="0"/>
              <a:t>31/3/2020</a:t>
            </a:fld>
            <a:endParaRPr lang="el-GR" noProof="0" dirty="0"/>
          </a:p>
        </p:txBody>
      </p:sp>
      <p:sp>
        <p:nvSpPr>
          <p:cNvPr id="6" name="Θέση αριθμού διαφάνειας 5"/>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839200" y="365125"/>
            <a:ext cx="1828799" cy="4940300"/>
          </a:xfrm>
        </p:spPr>
        <p:txBody>
          <a:bodyPr vert="eaVert" rtlCol="0"/>
          <a:lstStyle>
            <a:lvl1pPr rtl="0">
              <a:defRPr/>
            </a:lvl1pPr>
          </a:lstStyle>
          <a:p>
            <a:pPr rtl="0"/>
            <a:r>
              <a:rPr lang="el-GR" noProof="0" dirty="0" smtClean="0"/>
              <a:t>Κάντε κλικ για να επεξεργαστείτε το Στυλ κύριου τίτλου</a:t>
            </a:r>
            <a:endParaRPr lang="el-GR" noProof="0" dirty="0"/>
          </a:p>
        </p:txBody>
      </p:sp>
      <p:sp>
        <p:nvSpPr>
          <p:cNvPr id="3" name="Θέση κατακόρυφου κειμένου 2"/>
          <p:cNvSpPr>
            <a:spLocks noGrp="1"/>
          </p:cNvSpPr>
          <p:nvPr>
            <p:ph type="body" orient="vert" idx="1"/>
          </p:nvPr>
        </p:nvSpPr>
        <p:spPr>
          <a:xfrm>
            <a:off x="1524000" y="365125"/>
            <a:ext cx="6858000" cy="4940300"/>
          </a:xfrm>
        </p:spPr>
        <p:txBody>
          <a:bodyPr vert="eaVert"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4" name="Θέση ημερομηνίας 3"/>
          <p:cNvSpPr>
            <a:spLocks noGrp="1"/>
          </p:cNvSpPr>
          <p:nvPr>
            <p:ph type="dt" sz="half" idx="10"/>
          </p:nvPr>
        </p:nvSpPr>
        <p:spPr/>
        <p:txBody>
          <a:bodyPr rtlCol="0"/>
          <a:lstStyle/>
          <a:p>
            <a:pPr rtl="0"/>
            <a:fld id="{AD668179-0A73-43D0-BE87-16E4C4CB7E6E}" type="datetime1">
              <a:rPr lang="el-GR" noProof="0" smtClean="0"/>
              <a:pPr rtl="0"/>
              <a:t>31/3/2020</a:t>
            </a:fld>
            <a:endParaRPr lang="el-GR" noProof="0" dirty="0"/>
          </a:p>
        </p:txBody>
      </p:sp>
      <p:sp>
        <p:nvSpPr>
          <p:cNvPr id="6" name="Θέση αριθμού διαφάνειας 5"/>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Kλικ για επεξεργασία του τίτλου</a:t>
            </a:r>
            <a:endParaRPr lang="el-GR" noProof="0" dirty="0"/>
          </a:p>
        </p:txBody>
      </p:sp>
      <p:sp>
        <p:nvSpPr>
          <p:cNvPr id="3" name="Θέση περιεχομένου 2"/>
          <p:cNvSpPr>
            <a:spLocks noGrp="1"/>
          </p:cNvSpPr>
          <p:nvPr>
            <p:ph idx="1"/>
          </p:nvPr>
        </p:nvSpPr>
        <p:spPr/>
        <p:txBody>
          <a:bodyPr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4" name="Θέση ημερομηνίας 3"/>
          <p:cNvSpPr>
            <a:spLocks noGrp="1"/>
          </p:cNvSpPr>
          <p:nvPr>
            <p:ph type="dt" sz="half" idx="10"/>
          </p:nvPr>
        </p:nvSpPr>
        <p:spPr/>
        <p:txBody>
          <a:bodyPr rtlCol="0"/>
          <a:lstStyle/>
          <a:p>
            <a:pPr rtl="0"/>
            <a:fld id="{5D16D50D-C5A4-4006-B452-234FC001F44D}" type="datetime1">
              <a:rPr lang="el-GR" noProof="0" smtClean="0"/>
              <a:pPr rtl="0"/>
              <a:t>31/3/2020</a:t>
            </a:fld>
            <a:endParaRPr lang="el-GR" noProof="0" dirty="0"/>
          </a:p>
        </p:txBody>
      </p:sp>
      <p:sp>
        <p:nvSpPr>
          <p:cNvPr id="6" name="Θέση αριθμού διαφάνειας 5"/>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pic>
        <p:nvPicPr>
          <p:cNvPr id="7" name="Εικόνα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Τίτλος 1"/>
          <p:cNvSpPr>
            <a:spLocks noGrp="1"/>
          </p:cNvSpPr>
          <p:nvPr>
            <p:ph type="title"/>
          </p:nvPr>
        </p:nvSpPr>
        <p:spPr>
          <a:xfrm>
            <a:off x="3352800" y="533400"/>
            <a:ext cx="7315200" cy="1828800"/>
          </a:xfrm>
        </p:spPr>
        <p:txBody>
          <a:bodyPr rtlCol="0" anchor="b">
            <a:normAutofit/>
          </a:bodyPr>
          <a:lstStyle>
            <a:lvl1pPr>
              <a:defRPr sz="4400"/>
            </a:lvl1pPr>
          </a:lstStyle>
          <a:p>
            <a:pPr rtl="0"/>
            <a:r>
              <a:rPr lang="el-GR" noProof="0" smtClean="0"/>
              <a:t>Kλικ για επεξεργασία του τίτλου</a:t>
            </a:r>
            <a:endParaRPr lang="el-GR" noProof="0" dirty="0"/>
          </a:p>
        </p:txBody>
      </p:sp>
      <p:sp>
        <p:nvSpPr>
          <p:cNvPr id="3" name="Θέση κειμένου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smtClean="0"/>
              <a:t>Κάντε κλικ για να επεξεργαστείτε το Στυλ κύριου τίτλου</a:t>
            </a:r>
            <a:endParaRPr lang="el-GR" noProof="0" dirty="0"/>
          </a:p>
        </p:txBody>
      </p:sp>
      <p:sp>
        <p:nvSpPr>
          <p:cNvPr id="3" name="Θέση περιεχομένου 2"/>
          <p:cNvSpPr>
            <a:spLocks noGrp="1"/>
          </p:cNvSpPr>
          <p:nvPr>
            <p:ph sz="half" idx="1"/>
          </p:nvPr>
        </p:nvSpPr>
        <p:spPr>
          <a:xfrm>
            <a:off x="1524000" y="1825625"/>
            <a:ext cx="4389120" cy="3474720"/>
          </a:xfrm>
        </p:spPr>
        <p:txBody>
          <a:bodyPr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4" name="Θέση περιεχομένου 3"/>
          <p:cNvSpPr>
            <a:spLocks noGrp="1"/>
          </p:cNvSpPr>
          <p:nvPr>
            <p:ph sz="half" idx="2"/>
          </p:nvPr>
        </p:nvSpPr>
        <p:spPr>
          <a:xfrm>
            <a:off x="6278880" y="1825625"/>
            <a:ext cx="4389120" cy="3474720"/>
          </a:xfrm>
        </p:spPr>
        <p:txBody>
          <a:bodyPr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5" name="Θέση ημερομηνίας 4"/>
          <p:cNvSpPr>
            <a:spLocks noGrp="1"/>
          </p:cNvSpPr>
          <p:nvPr>
            <p:ph type="dt" sz="half" idx="10"/>
          </p:nvPr>
        </p:nvSpPr>
        <p:spPr/>
        <p:txBody>
          <a:bodyPr rtlCol="0"/>
          <a:lstStyle/>
          <a:p>
            <a:pPr rtl="0"/>
            <a:fld id="{EACAF202-79AC-4409-AE74-4C6FB160A6A1}" type="datetime1">
              <a:rPr lang="el-GR" noProof="0" smtClean="0"/>
              <a:pPr rtl="0"/>
              <a:t>31/3/2020</a:t>
            </a:fld>
            <a:endParaRPr lang="el-GR" noProof="0" dirty="0"/>
          </a:p>
        </p:txBody>
      </p:sp>
      <p:sp>
        <p:nvSpPr>
          <p:cNvPr id="7" name="Θέση αριθμού διαφάνειας 6"/>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smtClean="0"/>
              <a:t>Κάντε κλικ για να επεξεργαστείτε το Στυλ κύριου τίτλου</a:t>
            </a:r>
            <a:endParaRPr lang="el-GR" noProof="0" dirty="0"/>
          </a:p>
        </p:txBody>
      </p:sp>
      <p:sp>
        <p:nvSpPr>
          <p:cNvPr id="3" name="Θέση κειμένου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Θέση περιεχομένου 3"/>
          <p:cNvSpPr>
            <a:spLocks noGrp="1"/>
          </p:cNvSpPr>
          <p:nvPr>
            <p:ph sz="half" idx="2"/>
          </p:nvPr>
        </p:nvSpPr>
        <p:spPr>
          <a:xfrm>
            <a:off x="1524000" y="2624666"/>
            <a:ext cx="4389120" cy="2675467"/>
          </a:xfrm>
        </p:spPr>
        <p:txBody>
          <a:bodyPr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5" name="Θέση κειμένου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Θέση περιεχομένου 5"/>
          <p:cNvSpPr>
            <a:spLocks noGrp="1"/>
          </p:cNvSpPr>
          <p:nvPr>
            <p:ph sz="quarter" idx="4"/>
          </p:nvPr>
        </p:nvSpPr>
        <p:spPr>
          <a:xfrm>
            <a:off x="6278880" y="2624666"/>
            <a:ext cx="4389120" cy="2675467"/>
          </a:xfrm>
        </p:spPr>
        <p:txBody>
          <a:bodyPr rtlCol="0"/>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8" name="Θέση υποσέλιδου 7"/>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7" name="Θέση ημερομηνίας 6"/>
          <p:cNvSpPr>
            <a:spLocks noGrp="1"/>
          </p:cNvSpPr>
          <p:nvPr>
            <p:ph type="dt" sz="half" idx="10"/>
          </p:nvPr>
        </p:nvSpPr>
        <p:spPr/>
        <p:txBody>
          <a:bodyPr rtlCol="0"/>
          <a:lstStyle/>
          <a:p>
            <a:pPr rtl="0"/>
            <a:fld id="{94FAF4CD-14FA-4961-9404-DEE5137D2B2D}" type="datetime1">
              <a:rPr lang="el-GR" noProof="0" smtClean="0"/>
              <a:pPr rtl="0"/>
              <a:t>31/3/2020</a:t>
            </a:fld>
            <a:endParaRPr lang="el-GR" noProof="0" dirty="0"/>
          </a:p>
        </p:txBody>
      </p:sp>
      <p:sp>
        <p:nvSpPr>
          <p:cNvPr id="9" name="Θέση αριθμού διαφάνειας 8"/>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smtClean="0"/>
              <a:t>Κάντε κλικ για να επεξεργαστείτε το Στυλ κύριου τίτλου</a:t>
            </a:r>
            <a:endParaRPr lang="el-GR" noProof="0" dirty="0"/>
          </a:p>
        </p:txBody>
      </p:sp>
      <p:sp>
        <p:nvSpPr>
          <p:cNvPr id="4" name="Θέση υποσέλιδου 3"/>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3" name="Θέση ημερομηνίας 2"/>
          <p:cNvSpPr>
            <a:spLocks noGrp="1"/>
          </p:cNvSpPr>
          <p:nvPr>
            <p:ph type="dt" sz="half" idx="10"/>
          </p:nvPr>
        </p:nvSpPr>
        <p:spPr/>
        <p:txBody>
          <a:bodyPr rtlCol="0"/>
          <a:lstStyle/>
          <a:p>
            <a:pPr rtl="0"/>
            <a:fld id="{FE999DCE-D212-45C9-A5C2-D0A14B00BE75}" type="datetime1">
              <a:rPr lang="el-GR" noProof="0" smtClean="0"/>
              <a:pPr rtl="0"/>
              <a:t>31/3/2020</a:t>
            </a:fld>
            <a:endParaRPr lang="el-GR" noProof="0" dirty="0"/>
          </a:p>
        </p:txBody>
      </p:sp>
      <p:sp>
        <p:nvSpPr>
          <p:cNvPr id="5" name="Θέση αριθμού διαφάνειας 4"/>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2" name="Θέση ημερομηνίας 1"/>
          <p:cNvSpPr>
            <a:spLocks noGrp="1"/>
          </p:cNvSpPr>
          <p:nvPr>
            <p:ph type="dt" sz="half" idx="10"/>
          </p:nvPr>
        </p:nvSpPr>
        <p:spPr/>
        <p:txBody>
          <a:bodyPr rtlCol="0"/>
          <a:lstStyle/>
          <a:p>
            <a:pPr rtl="0"/>
            <a:fld id="{6AF0AD33-166C-47F1-AAF4-8A8A61337BA6}" type="datetime1">
              <a:rPr lang="el-GR" noProof="0" smtClean="0"/>
              <a:pPr rtl="0"/>
              <a:t>31/3/2020</a:t>
            </a:fld>
            <a:endParaRPr lang="el-GR" noProof="0" dirty="0"/>
          </a:p>
        </p:txBody>
      </p:sp>
      <p:sp>
        <p:nvSpPr>
          <p:cNvPr id="4" name="Θέση αριθμού διαφάνειας 3"/>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rtl="0">
              <a:defRPr sz="3200"/>
            </a:lvl1pPr>
          </a:lstStyle>
          <a:p>
            <a:pPr rtl="0"/>
            <a:r>
              <a:rPr lang="el-GR" noProof="0" dirty="0" smtClean="0"/>
              <a:t>Κάντε κλικ για να επεξεργαστείτε το Στυλ κύριου τίτλου</a:t>
            </a:r>
            <a:endParaRPr lang="el-GR" noProof="0" dirty="0"/>
          </a:p>
        </p:txBody>
      </p:sp>
      <p:sp>
        <p:nvSpPr>
          <p:cNvPr id="3" name="Θέση περιεχομένου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noProof="0" dirty="0"/>
          </a:p>
        </p:txBody>
      </p:sp>
      <p:sp>
        <p:nvSpPr>
          <p:cNvPr id="4" name="Θέση κειμένου 3"/>
          <p:cNvSpPr>
            <a:spLocks noGrp="1"/>
          </p:cNvSpPr>
          <p:nvPr>
            <p:ph type="body" sz="half" idx="2"/>
          </p:nvPr>
        </p:nvSpPr>
        <p:spPr>
          <a:xfrm>
            <a:off x="1523999" y="1828800"/>
            <a:ext cx="2926080" cy="3476625"/>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Kλικ για επεξεργασία των στυλ του υποδείγματος</a:t>
            </a:r>
          </a:p>
        </p:txBody>
      </p:sp>
      <p:sp>
        <p:nvSpPr>
          <p:cNvPr id="6" name="Θέση υποσέλιδου 5"/>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5" name="Θέση ημερομηνίας 4"/>
          <p:cNvSpPr>
            <a:spLocks noGrp="1"/>
          </p:cNvSpPr>
          <p:nvPr>
            <p:ph type="dt" sz="half" idx="10"/>
          </p:nvPr>
        </p:nvSpPr>
        <p:spPr/>
        <p:txBody>
          <a:bodyPr rtlCol="0"/>
          <a:lstStyle/>
          <a:p>
            <a:pPr rtl="0"/>
            <a:fld id="{7105FD63-2816-4352-8B28-E477574797EA}" type="datetime1">
              <a:rPr lang="el-GR" noProof="0" smtClean="0"/>
              <a:pPr rtl="0"/>
              <a:t>31/3/2020</a:t>
            </a:fld>
            <a:endParaRPr lang="el-GR" noProof="0" dirty="0"/>
          </a:p>
        </p:txBody>
      </p:sp>
      <p:sp>
        <p:nvSpPr>
          <p:cNvPr id="7" name="Θέση αριθμού διαφάνειας 6"/>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8" name="Ελεύθερη σχεδίαση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el-GR" noProof="0" dirty="0"/>
          </a:p>
        </p:txBody>
      </p:sp>
      <p:sp>
        <p:nvSpPr>
          <p:cNvPr id="2" name="Τίτλος 1"/>
          <p:cNvSpPr>
            <a:spLocks noGrp="1"/>
          </p:cNvSpPr>
          <p:nvPr>
            <p:ph type="title" hasCustomPrompt="1"/>
          </p:nvPr>
        </p:nvSpPr>
        <p:spPr/>
        <p:txBody>
          <a:bodyPr rtlCol="0" anchor="b"/>
          <a:lstStyle>
            <a:lvl1pPr rtl="0">
              <a:defRPr sz="3200"/>
            </a:lvl1pPr>
          </a:lstStyle>
          <a:p>
            <a:pPr rtl="0"/>
            <a:r>
              <a:rPr lang="el-GR" noProof="0" dirty="0" smtClean="0"/>
              <a:t>Κάντε κλικ για να επεξεργαστείτε το Στυλ κύριου τίτλου</a:t>
            </a:r>
            <a:endParaRPr lang="el-GR" noProof="0" dirty="0"/>
          </a:p>
        </p:txBody>
      </p:sp>
      <p:sp>
        <p:nvSpPr>
          <p:cNvPr id="12" name="Θέση εικόνας 11" descr="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dirty="0" smtClean="0"/>
              <a:t>Κάντε κλικ στο εικονίδιο για να προσθέσετε μια εικόνα</a:t>
            </a:r>
            <a:endParaRPr lang="el-GR" noProof="0" dirty="0"/>
          </a:p>
        </p:txBody>
      </p:sp>
      <p:sp>
        <p:nvSpPr>
          <p:cNvPr id="4" name="Θέση κειμένου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Kλικ για επεξεργασία των στυλ του υποδείγματος</a:t>
            </a:r>
          </a:p>
        </p:txBody>
      </p:sp>
      <p:sp>
        <p:nvSpPr>
          <p:cNvPr id="6" name="Θέση υποσέλιδου 5"/>
          <p:cNvSpPr>
            <a:spLocks noGrp="1"/>
          </p:cNvSpPr>
          <p:nvPr>
            <p:ph type="ftr" sz="quarter" idx="11"/>
          </p:nvPr>
        </p:nvSpPr>
        <p:spPr/>
        <p:txBody>
          <a:bodyPr rtlCol="0"/>
          <a:lstStyle/>
          <a:p>
            <a:pPr rtl="0"/>
            <a:r>
              <a:rPr lang="el-GR" noProof="0" dirty="0" smtClean="0"/>
              <a:t>Προσθήκη υποσέλιδου</a:t>
            </a:r>
            <a:endParaRPr lang="el-GR" noProof="0" dirty="0"/>
          </a:p>
        </p:txBody>
      </p:sp>
      <p:sp>
        <p:nvSpPr>
          <p:cNvPr id="5" name="Θέση ημερομηνίας 4"/>
          <p:cNvSpPr>
            <a:spLocks noGrp="1"/>
          </p:cNvSpPr>
          <p:nvPr>
            <p:ph type="dt" sz="half" idx="10"/>
          </p:nvPr>
        </p:nvSpPr>
        <p:spPr/>
        <p:txBody>
          <a:bodyPr rtlCol="0"/>
          <a:lstStyle/>
          <a:p>
            <a:pPr rtl="0"/>
            <a:fld id="{1B856EB7-E197-4E8A-A5D9-A47E400532AA}" type="datetime1">
              <a:rPr lang="el-GR" noProof="0" smtClean="0"/>
              <a:pPr rtl="0"/>
              <a:t>31/3/2020</a:t>
            </a:fld>
            <a:endParaRPr lang="el-GR" noProof="0" dirty="0"/>
          </a:p>
        </p:txBody>
      </p:sp>
      <p:sp>
        <p:nvSpPr>
          <p:cNvPr id="7" name="Θέση αριθμού διαφάνειας 6"/>
          <p:cNvSpPr>
            <a:spLocks noGrp="1"/>
          </p:cNvSpPr>
          <p:nvPr>
            <p:ph type="sldNum" sz="quarter" idx="12"/>
          </p:nvPr>
        </p:nvSpPr>
        <p:spPr/>
        <p:txBody>
          <a:bodyPr rtlCol="0"/>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Εικόνα 6"/>
          <p:cNvPicPr>
            <a:picLocks noChangeAspect="1"/>
          </p:cNvPicPr>
          <p:nvPr/>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Θέση τίτλου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el-GR" noProof="0" dirty="0" smtClean="0"/>
              <a:t>Κάντε κλικ για να επεξεργαστείτε το Στυλ κύριου τίτλου</a:t>
            </a:r>
            <a:endParaRPr lang="el-GR" noProof="0" dirty="0"/>
          </a:p>
        </p:txBody>
      </p:sp>
      <p:sp>
        <p:nvSpPr>
          <p:cNvPr id="3" name="Θέση κειμένου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a:r>
              <a:rPr lang="el-GR" dirty="0" smtClean="0"/>
              <a:t>Επεξεργασία στυλ υποδείγματος κειμένου</a:t>
            </a:r>
          </a:p>
          <a:p>
            <a:pPr lvl="1" rtl="0"/>
            <a:r>
              <a:rPr lang="el-GR" noProof="0" dirty="0" smtClean="0"/>
              <a:t>Δεύτερου </a:t>
            </a:r>
            <a:r>
              <a:rPr lang="el-GR" noProof="0" dirty="0"/>
              <a:t>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5" name="Θέση υποσέλιδου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el-GR" noProof="0" dirty="0" smtClean="0"/>
              <a:t>Προσθήκη υποσέλιδου</a:t>
            </a:r>
            <a:endParaRPr lang="el-GR" noProof="0" dirty="0"/>
          </a:p>
        </p:txBody>
      </p:sp>
      <p:sp>
        <p:nvSpPr>
          <p:cNvPr id="4" name="Θέση ημερομηνίας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D0C062C6-5D47-4B3D-9F43-AEF45327A298}" type="datetime1">
              <a:rPr lang="el-GR" noProof="0" smtClean="0"/>
              <a:pPr rtl="0"/>
              <a:t>31/3/2020</a:t>
            </a:fld>
            <a:endParaRPr lang="el-GR" noProof="0" dirty="0"/>
          </a:p>
        </p:txBody>
      </p:sp>
      <p:sp>
        <p:nvSpPr>
          <p:cNvPr id="6" name="Θέση αριθμού διαφάνειας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el-GR" noProof="0" smtClean="0"/>
              <a:pPr rtl="0"/>
              <a:t>‹#›</a:t>
            </a:fld>
            <a:endParaRPr lang="el-GR"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16080" y="188640"/>
            <a:ext cx="4968552" cy="720080"/>
          </a:xfrm>
        </p:spPr>
        <p:txBody>
          <a:bodyPr rtlCol="0">
            <a:noAutofit/>
          </a:bodyPr>
          <a:lstStyle/>
          <a:p>
            <a:pPr algn="r"/>
            <a:r>
              <a:rPr lang="el-GR" sz="2400" dirty="0" smtClean="0">
                <a:solidFill>
                  <a:srgbClr val="002060"/>
                </a:solidFill>
              </a:rPr>
              <a:t>Μαρία </a:t>
            </a:r>
            <a:r>
              <a:rPr lang="el-GR" sz="2400" dirty="0" err="1" smtClean="0">
                <a:solidFill>
                  <a:srgbClr val="002060"/>
                </a:solidFill>
              </a:rPr>
              <a:t>Βεργέτη</a:t>
            </a:r>
            <a:r>
              <a:rPr lang="el-GR" sz="2400" dirty="0" smtClean="0">
                <a:solidFill>
                  <a:srgbClr val="002060"/>
                </a:solidFill>
              </a:rPr>
              <a:t/>
            </a:r>
            <a:br>
              <a:rPr lang="el-GR" sz="2400" dirty="0" smtClean="0">
                <a:solidFill>
                  <a:srgbClr val="002060"/>
                </a:solidFill>
              </a:rPr>
            </a:br>
            <a:r>
              <a:rPr lang="el-GR" sz="2400" dirty="0" smtClean="0">
                <a:solidFill>
                  <a:srgbClr val="002060"/>
                </a:solidFill>
              </a:rPr>
              <a:t>Καθηγήτρια Κοινωνιολογίας Δ.Π.Θ.</a:t>
            </a:r>
            <a:endParaRPr lang="el-GR" sz="2400" dirty="0">
              <a:solidFill>
                <a:srgbClr val="002060"/>
              </a:solidFill>
            </a:endParaRPr>
          </a:p>
        </p:txBody>
      </p:sp>
      <p:sp>
        <p:nvSpPr>
          <p:cNvPr id="3" name="Υπότιτλος 2"/>
          <p:cNvSpPr>
            <a:spLocks noGrp="1"/>
          </p:cNvSpPr>
          <p:nvPr>
            <p:ph type="subTitle" idx="1"/>
          </p:nvPr>
        </p:nvSpPr>
        <p:spPr>
          <a:xfrm>
            <a:off x="3359696" y="2204864"/>
            <a:ext cx="5544616" cy="2160240"/>
          </a:xfrm>
        </p:spPr>
        <p:txBody>
          <a:bodyPr rtlCol="0">
            <a:normAutofit/>
          </a:bodyPr>
          <a:lstStyle/>
          <a:p>
            <a:endParaRPr lang="en-US" sz="1800" b="1" dirty="0" smtClean="0"/>
          </a:p>
          <a:p>
            <a:endParaRPr lang="el-GR" sz="1800" dirty="0"/>
          </a:p>
        </p:txBody>
      </p:sp>
      <p:sp>
        <p:nvSpPr>
          <p:cNvPr id="5" name="TextBox 4"/>
          <p:cNvSpPr txBox="1"/>
          <p:nvPr/>
        </p:nvSpPr>
        <p:spPr>
          <a:xfrm>
            <a:off x="2567608" y="1556792"/>
            <a:ext cx="6624736" cy="769441"/>
          </a:xfrm>
          <a:prstGeom prst="rect">
            <a:avLst/>
          </a:prstGeom>
          <a:noFill/>
        </p:spPr>
        <p:txBody>
          <a:bodyPr wrap="square" rtlCol="0">
            <a:spAutoFit/>
          </a:bodyPr>
          <a:lstStyle/>
          <a:p>
            <a:pPr algn="ctr"/>
            <a:r>
              <a:rPr lang="el-GR" sz="4400" dirty="0">
                <a:solidFill>
                  <a:srgbClr val="C00000"/>
                </a:solidFill>
              </a:rPr>
              <a:t>Έρευνα-δράση</a:t>
            </a:r>
            <a:endParaRPr lang="el-GR" sz="4400" dirty="0"/>
          </a:p>
        </p:txBody>
      </p:sp>
    </p:spTree>
    <p:extLst>
      <p:ext uri="{BB962C8B-B14F-4D97-AF65-F5344CB8AC3E}">
        <p14:creationId xmlns:p14="http://schemas.microsoft.com/office/powerpoint/2010/main" val="119525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79576" y="533400"/>
            <a:ext cx="8424936" cy="672644"/>
          </a:xfrm>
        </p:spPr>
        <p:txBody>
          <a:bodyPr rtlCol="0">
            <a:noAutofit/>
          </a:bodyPr>
          <a:lstStyle/>
          <a:p>
            <a:r>
              <a:rPr lang="el-GR" dirty="0" smtClean="0">
                <a:solidFill>
                  <a:srgbClr val="C00000"/>
                </a:solidFill>
              </a:rPr>
              <a:t>Μελέτες Περίπτωσης (</a:t>
            </a:r>
            <a:r>
              <a:rPr lang="en-US" dirty="0" smtClean="0">
                <a:solidFill>
                  <a:srgbClr val="C00000"/>
                </a:solidFill>
              </a:rPr>
              <a:t>Case Studies)</a:t>
            </a:r>
            <a:endParaRPr lang="el-GR" dirty="0">
              <a:solidFill>
                <a:srgbClr val="C00000"/>
              </a:solidFill>
            </a:endParaRPr>
          </a:p>
        </p:txBody>
      </p:sp>
      <p:sp>
        <p:nvSpPr>
          <p:cNvPr id="3" name="Υπότιτλος 2"/>
          <p:cNvSpPr>
            <a:spLocks noGrp="1"/>
          </p:cNvSpPr>
          <p:nvPr>
            <p:ph type="subTitle" idx="1"/>
          </p:nvPr>
        </p:nvSpPr>
        <p:spPr>
          <a:xfrm>
            <a:off x="3359696" y="2204864"/>
            <a:ext cx="5544616" cy="2160240"/>
          </a:xfrm>
        </p:spPr>
        <p:txBody>
          <a:bodyPr rtlCol="0">
            <a:normAutofit/>
          </a:bodyPr>
          <a:lstStyle/>
          <a:p>
            <a:endParaRPr lang="en-US" sz="1800" b="1" dirty="0" smtClean="0"/>
          </a:p>
          <a:p>
            <a:endParaRPr lang="el-GR" sz="1800" dirty="0"/>
          </a:p>
        </p:txBody>
      </p:sp>
      <p:sp>
        <p:nvSpPr>
          <p:cNvPr id="6" name="TextBox 5"/>
          <p:cNvSpPr txBox="1"/>
          <p:nvPr/>
        </p:nvSpPr>
        <p:spPr>
          <a:xfrm>
            <a:off x="1559496" y="1556792"/>
            <a:ext cx="8928992" cy="1815882"/>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Cohen, Louis, Lawrence </a:t>
            </a:r>
            <a:r>
              <a:rPr lang="en-US" sz="2800" dirty="0" err="1" smtClean="0">
                <a:latin typeface="Times New Roman" panose="02020603050405020304" pitchFamily="18" charset="0"/>
                <a:cs typeface="Times New Roman" panose="02020603050405020304" pitchFamily="18" charset="0"/>
              </a:rPr>
              <a:t>Manion</a:t>
            </a:r>
            <a:r>
              <a:rPr lang="en-US" sz="2800" dirty="0" smtClean="0">
                <a:latin typeface="Times New Roman" panose="02020603050405020304" pitchFamily="18" charset="0"/>
                <a:cs typeface="Times New Roman" panose="02020603050405020304" pitchFamily="18" charset="0"/>
              </a:rPr>
              <a:t>,</a:t>
            </a:r>
            <a:r>
              <a:rPr lang="el-GR"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a:t>
            </a:r>
            <a:r>
              <a:rPr lang="el-GR"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Keith</a:t>
            </a:r>
            <a:r>
              <a:rPr lang="el-GR"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Morrison.</a:t>
            </a:r>
            <a:endParaRPr lang="el-GR" sz="2800" dirty="0" smtClean="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Μεθοδολογία Εκπαιδευτικής Έρευνας. Μετάφραση</a:t>
            </a:r>
          </a:p>
          <a:p>
            <a:pPr algn="just"/>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Σταύρος </a:t>
            </a:r>
            <a:r>
              <a:rPr lang="el-GR" sz="2800" dirty="0" err="1" smtClean="0">
                <a:latin typeface="Times New Roman" panose="02020603050405020304" pitchFamily="18" charset="0"/>
                <a:cs typeface="Times New Roman" panose="02020603050405020304" pitchFamily="18" charset="0"/>
              </a:rPr>
              <a:t>Κυρανάκης</a:t>
            </a:r>
            <a:r>
              <a:rPr lang="el-GR" sz="2800" dirty="0" smtClean="0">
                <a:latin typeface="Times New Roman" panose="02020603050405020304" pitchFamily="18" charset="0"/>
                <a:cs typeface="Times New Roman" panose="02020603050405020304" pitchFamily="18" charset="0"/>
              </a:rPr>
              <a:t> και άλλοι. Αθήνα</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Μεταίχμιο</a:t>
            </a:r>
            <a:r>
              <a:rPr lang="en-US" sz="2800" dirty="0" smtClean="0">
                <a:latin typeface="Times New Roman" panose="02020603050405020304" pitchFamily="18" charset="0"/>
                <a:cs typeface="Times New Roman" panose="02020603050405020304" pitchFamily="18" charset="0"/>
              </a:rPr>
              <a:t>,</a:t>
            </a:r>
            <a:endParaRPr lang="el-GR" sz="2800" dirty="0" smtClean="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2007.</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71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rtl="0"/>
            <a:r>
              <a:rPr lang="el-GR" sz="3600" dirty="0" smtClean="0">
                <a:solidFill>
                  <a:srgbClr val="C00000"/>
                </a:solidFill>
              </a:rPr>
              <a:t>Έρευνα-δράση</a:t>
            </a:r>
          </a:p>
        </p:txBody>
      </p:sp>
      <p:sp>
        <p:nvSpPr>
          <p:cNvPr id="3" name="Θέση κειμένου 2"/>
          <p:cNvSpPr>
            <a:spLocks noGrp="1"/>
          </p:cNvSpPr>
          <p:nvPr>
            <p:ph type="body" idx="1"/>
          </p:nvPr>
        </p:nvSpPr>
        <p:spPr>
          <a:xfrm>
            <a:off x="3215680" y="1052736"/>
            <a:ext cx="5774432" cy="4392488"/>
          </a:xfrm>
        </p:spPr>
        <p:txBody>
          <a:bodyPr rtlCol="0">
            <a:normAutofit/>
          </a:bodyPr>
          <a:lstStyle/>
          <a:p>
            <a:pPr algn="just" rtl="0">
              <a:lnSpc>
                <a:spcPct val="100000"/>
              </a:lnSpc>
              <a:spcBef>
                <a:spcPts val="0"/>
              </a:spcBef>
            </a:pPr>
            <a:r>
              <a:rPr lang="el-GR" sz="3200" dirty="0" smtClean="0"/>
              <a:t>Η έρευνα-δράση γεφυρώνει το κενό μεταξύ της έρευνας και της δράσης.</a:t>
            </a:r>
          </a:p>
        </p:txBody>
      </p:sp>
    </p:spTree>
    <p:extLst>
      <p:ext uri="{BB962C8B-B14F-4D97-AF65-F5344CB8AC3E}">
        <p14:creationId xmlns:p14="http://schemas.microsoft.com/office/powerpoint/2010/main" val="152526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rtl="0"/>
            <a:r>
              <a:rPr lang="el-GR" sz="3600" dirty="0" smtClean="0">
                <a:solidFill>
                  <a:srgbClr val="C00000"/>
                </a:solidFill>
              </a:rPr>
              <a:t>Έρευνα-δράση</a:t>
            </a:r>
          </a:p>
        </p:txBody>
      </p:sp>
      <p:sp>
        <p:nvSpPr>
          <p:cNvPr id="3" name="Θέση κειμένου 2"/>
          <p:cNvSpPr>
            <a:spLocks noGrp="1"/>
          </p:cNvSpPr>
          <p:nvPr>
            <p:ph type="body" idx="1"/>
          </p:nvPr>
        </p:nvSpPr>
        <p:spPr>
          <a:xfrm>
            <a:off x="3215680" y="1052736"/>
            <a:ext cx="5774432" cy="4392488"/>
          </a:xfrm>
        </p:spPr>
        <p:txBody>
          <a:bodyPr rtlCol="0">
            <a:normAutofit/>
          </a:bodyPr>
          <a:lstStyle/>
          <a:p>
            <a:pPr marL="457200" indent="-457200" algn="just" rtl="0">
              <a:lnSpc>
                <a:spcPct val="100000"/>
              </a:lnSpc>
              <a:spcBef>
                <a:spcPts val="0"/>
              </a:spcBef>
              <a:buFont typeface="Arial" panose="020B0604020202020204" pitchFamily="34" charset="0"/>
              <a:buChar char="•"/>
            </a:pPr>
            <a:r>
              <a:rPr lang="el-GR" sz="3200" dirty="0" smtClean="0"/>
              <a:t>Η έρευνα-δράση δεν είναι απλώς ένας τρόπος επίλυσης προβλημάτων.</a:t>
            </a:r>
          </a:p>
          <a:p>
            <a:pPr marL="457200" indent="-457200" algn="just" rtl="0">
              <a:lnSpc>
                <a:spcPct val="100000"/>
              </a:lnSpc>
              <a:spcBef>
                <a:spcPts val="0"/>
              </a:spcBef>
              <a:buFont typeface="Arial" panose="020B0604020202020204" pitchFamily="34" charset="0"/>
              <a:buChar char="•"/>
            </a:pPr>
            <a:r>
              <a:rPr lang="el-GR" sz="3200" dirty="0" smtClean="0"/>
              <a:t>Περιλαμβάνει διατύπωση του προβλήματος, ερευνητικά ερωτήματα και διεξαγωγή έρευνας.</a:t>
            </a:r>
          </a:p>
        </p:txBody>
      </p:sp>
    </p:spTree>
    <p:extLst>
      <p:ext uri="{BB962C8B-B14F-4D97-AF65-F5344CB8AC3E}">
        <p14:creationId xmlns:p14="http://schemas.microsoft.com/office/powerpoint/2010/main" val="67874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116632"/>
            <a:ext cx="7315200" cy="432048"/>
          </a:xfrm>
        </p:spPr>
        <p:txBody>
          <a:bodyPr rtlCol="0">
            <a:normAutofit fontScale="90000"/>
          </a:bodyPr>
          <a:lstStyle/>
          <a:p>
            <a:pPr algn="ctr" rtl="0"/>
            <a:r>
              <a:rPr lang="el-GR" sz="3600" dirty="0" smtClean="0">
                <a:solidFill>
                  <a:srgbClr val="C00000"/>
                </a:solidFill>
              </a:rPr>
              <a:t>Έρευνα-Δράση</a:t>
            </a:r>
          </a:p>
        </p:txBody>
      </p:sp>
      <p:sp>
        <p:nvSpPr>
          <p:cNvPr id="3" name="Θέση κειμένου 2"/>
          <p:cNvSpPr>
            <a:spLocks noGrp="1"/>
          </p:cNvSpPr>
          <p:nvPr>
            <p:ph type="body" idx="1"/>
          </p:nvPr>
        </p:nvSpPr>
        <p:spPr>
          <a:xfrm>
            <a:off x="2351584" y="548680"/>
            <a:ext cx="7272808" cy="4896544"/>
          </a:xfrm>
        </p:spPr>
        <p:txBody>
          <a:bodyPr rtlCol="0">
            <a:normAutofit lnSpcReduction="10000"/>
          </a:bodyPr>
          <a:lstStyle/>
          <a:p>
            <a:pPr algn="just" rtl="0">
              <a:lnSpc>
                <a:spcPct val="100000"/>
              </a:lnSpc>
              <a:spcBef>
                <a:spcPts val="0"/>
              </a:spcBef>
            </a:pPr>
            <a:r>
              <a:rPr lang="el-GR" sz="3200" dirty="0" smtClean="0"/>
              <a:t>Ως ερευνητική διαδικασία η έρευνα-δράση περιλαμβάνει</a:t>
            </a:r>
            <a:r>
              <a:rPr lang="en-US" sz="3200" dirty="0" smtClean="0"/>
              <a:t>:</a:t>
            </a:r>
          </a:p>
          <a:p>
            <a:pPr marL="457200" indent="-457200" algn="just" rtl="0">
              <a:lnSpc>
                <a:spcPct val="100000"/>
              </a:lnSpc>
              <a:spcBef>
                <a:spcPts val="0"/>
              </a:spcBef>
              <a:buFont typeface="Arial" panose="020B0604020202020204" pitchFamily="34" charset="0"/>
              <a:buChar char="•"/>
            </a:pPr>
            <a:r>
              <a:rPr lang="el-GR" sz="3200" dirty="0"/>
              <a:t>έ</a:t>
            </a:r>
            <a:r>
              <a:rPr lang="el-GR" sz="3200" dirty="0" smtClean="0"/>
              <a:t>ναν κύκλο</a:t>
            </a:r>
            <a:r>
              <a:rPr lang="en-US" sz="3200" dirty="0" smtClean="0"/>
              <a:t>:</a:t>
            </a:r>
            <a:r>
              <a:rPr lang="el-GR" sz="3200" dirty="0" smtClean="0"/>
              <a:t> αναγνώριση του προβλήματος, σχεδιασμός της παρέμβασης, εφαρμογή της παρέμβασης και αξιολόγηση του αποτελέσματος, </a:t>
            </a:r>
          </a:p>
          <a:p>
            <a:pPr marL="457200" indent="-457200" algn="just" rtl="0">
              <a:lnSpc>
                <a:spcPct val="100000"/>
              </a:lnSpc>
              <a:spcBef>
                <a:spcPts val="0"/>
              </a:spcBef>
              <a:buFont typeface="Arial" panose="020B0604020202020204" pitchFamily="34" charset="0"/>
              <a:buChar char="•"/>
            </a:pPr>
            <a:r>
              <a:rPr lang="el-GR" sz="3200" dirty="0" err="1"/>
              <a:t>α</a:t>
            </a:r>
            <a:r>
              <a:rPr lang="el-GR" sz="3200" dirty="0" err="1" smtClean="0"/>
              <a:t>ναστοχαστική</a:t>
            </a:r>
            <a:r>
              <a:rPr lang="el-GR" sz="3200" dirty="0" smtClean="0"/>
              <a:t> πρακτική,</a:t>
            </a:r>
          </a:p>
          <a:p>
            <a:pPr marL="457200" indent="-457200" algn="just" rtl="0">
              <a:lnSpc>
                <a:spcPct val="100000"/>
              </a:lnSpc>
              <a:spcBef>
                <a:spcPts val="0"/>
              </a:spcBef>
              <a:buFont typeface="Arial" panose="020B0604020202020204" pitchFamily="34" charset="0"/>
              <a:buChar char="•"/>
            </a:pPr>
            <a:r>
              <a:rPr lang="el-GR" sz="3200" dirty="0" smtClean="0"/>
              <a:t>θεωρία,</a:t>
            </a:r>
          </a:p>
          <a:p>
            <a:pPr marL="457200" indent="-457200" algn="just" rtl="0">
              <a:lnSpc>
                <a:spcPct val="100000"/>
              </a:lnSpc>
              <a:spcBef>
                <a:spcPts val="0"/>
              </a:spcBef>
              <a:buFont typeface="Arial" panose="020B0604020202020204" pitchFamily="34" charset="0"/>
              <a:buChar char="•"/>
            </a:pPr>
            <a:r>
              <a:rPr lang="el-GR" sz="3200" dirty="0"/>
              <a:t>ε</a:t>
            </a:r>
            <a:r>
              <a:rPr lang="el-GR" sz="3200" dirty="0" smtClean="0"/>
              <a:t>παγγελματική ανάπτυξη και</a:t>
            </a:r>
          </a:p>
          <a:p>
            <a:pPr marL="457200" indent="-457200" algn="just" rtl="0">
              <a:lnSpc>
                <a:spcPct val="100000"/>
              </a:lnSpc>
              <a:spcBef>
                <a:spcPts val="0"/>
              </a:spcBef>
              <a:buFont typeface="Arial" panose="020B0604020202020204" pitchFamily="34" charset="0"/>
              <a:buChar char="•"/>
            </a:pPr>
            <a:r>
              <a:rPr lang="el-GR" sz="3200" dirty="0" smtClean="0"/>
              <a:t>συμμετοχική έρευνα του επαγγελματία. </a:t>
            </a:r>
          </a:p>
          <a:p>
            <a:pPr marL="457200" indent="-457200" algn="just" rtl="0">
              <a:lnSpc>
                <a:spcPct val="100000"/>
              </a:lnSpc>
              <a:spcBef>
                <a:spcPts val="0"/>
              </a:spcBef>
              <a:buFont typeface="Arial" panose="020B0604020202020204" pitchFamily="34" charset="0"/>
              <a:buChar char="•"/>
            </a:pPr>
            <a:endParaRPr lang="en-US" sz="3200" dirty="0" smtClean="0"/>
          </a:p>
          <a:p>
            <a:pPr algn="just" rtl="0">
              <a:lnSpc>
                <a:spcPct val="100000"/>
              </a:lnSpc>
              <a:spcBef>
                <a:spcPts val="0"/>
              </a:spcBef>
            </a:pPr>
            <a:endParaRPr lang="el-GR" sz="3200" dirty="0" smtClean="0"/>
          </a:p>
        </p:txBody>
      </p:sp>
    </p:spTree>
    <p:extLst>
      <p:ext uri="{BB962C8B-B14F-4D97-AF65-F5344CB8AC3E}">
        <p14:creationId xmlns:p14="http://schemas.microsoft.com/office/powerpoint/2010/main" val="287911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rtl="0"/>
            <a:r>
              <a:rPr lang="el-GR" sz="3600" dirty="0" smtClean="0">
                <a:solidFill>
                  <a:srgbClr val="C00000"/>
                </a:solidFill>
              </a:rPr>
              <a:t>Αρχές της έρευνας-δράσης</a:t>
            </a:r>
          </a:p>
        </p:txBody>
      </p:sp>
      <p:sp>
        <p:nvSpPr>
          <p:cNvPr id="3" name="Θέση κειμένου 2"/>
          <p:cNvSpPr>
            <a:spLocks noGrp="1"/>
          </p:cNvSpPr>
          <p:nvPr>
            <p:ph type="body" idx="1"/>
          </p:nvPr>
        </p:nvSpPr>
        <p:spPr>
          <a:xfrm>
            <a:off x="2567608" y="1052736"/>
            <a:ext cx="6624736" cy="4392488"/>
          </a:xfrm>
        </p:spPr>
        <p:txBody>
          <a:bodyPr rtlCol="0">
            <a:normAutofit fontScale="92500" lnSpcReduction="10000"/>
          </a:bodyPr>
          <a:lstStyle/>
          <a:p>
            <a:pPr algn="just" rtl="0">
              <a:lnSpc>
                <a:spcPct val="100000"/>
              </a:lnSpc>
              <a:spcBef>
                <a:spcPts val="0"/>
              </a:spcBef>
            </a:pPr>
            <a:r>
              <a:rPr lang="el-GR" sz="3200" dirty="0" smtClean="0"/>
              <a:t>Η έρευνα-δράση </a:t>
            </a:r>
            <a:r>
              <a:rPr lang="el-GR" sz="3200" dirty="0" err="1" smtClean="0"/>
              <a:t>διέπεται</a:t>
            </a:r>
            <a:r>
              <a:rPr lang="el-GR" sz="3200" dirty="0" smtClean="0"/>
              <a:t> από αρχές, οι σημαντικότερες των οποίων είναι οι ακόλουθες</a:t>
            </a:r>
            <a:r>
              <a:rPr lang="en-US" sz="3200" dirty="0" smtClean="0"/>
              <a:t>:</a:t>
            </a:r>
          </a:p>
          <a:p>
            <a:pPr marL="457200" indent="-457200" algn="just" rtl="0">
              <a:lnSpc>
                <a:spcPct val="100000"/>
              </a:lnSpc>
              <a:spcBef>
                <a:spcPts val="0"/>
              </a:spcBef>
              <a:buFont typeface="Arial" panose="020B0604020202020204" pitchFamily="34" charset="0"/>
              <a:buChar char="•"/>
            </a:pPr>
            <a:r>
              <a:rPr lang="el-GR" sz="3200" dirty="0" smtClean="0"/>
              <a:t>Στοχεύει στη βελτίωση της εκπαίδευσης.</a:t>
            </a:r>
          </a:p>
          <a:p>
            <a:pPr marL="457200" indent="-457200" algn="just" rtl="0">
              <a:lnSpc>
                <a:spcPct val="100000"/>
              </a:lnSpc>
              <a:spcBef>
                <a:spcPts val="0"/>
              </a:spcBef>
              <a:buFont typeface="Arial" panose="020B0604020202020204" pitchFamily="34" charset="0"/>
              <a:buChar char="•"/>
            </a:pPr>
            <a:r>
              <a:rPr lang="el-GR" sz="3200" dirty="0" smtClean="0"/>
              <a:t>Είναι συμμετοχική. Ο ερευνητής εργάζεται για τη βελτίωση των δικών του πρακτικών και δευτερευόντως για τη βελτίωση των πρακτικών άλλων ατόμων.</a:t>
            </a:r>
            <a:endParaRPr lang="en-US" sz="3200" dirty="0" smtClean="0"/>
          </a:p>
        </p:txBody>
      </p:sp>
    </p:spTree>
    <p:extLst>
      <p:ext uri="{BB962C8B-B14F-4D97-AF65-F5344CB8AC3E}">
        <p14:creationId xmlns:p14="http://schemas.microsoft.com/office/powerpoint/2010/main" val="113728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a:r>
              <a:rPr lang="el-GR" sz="3600" dirty="0">
                <a:solidFill>
                  <a:srgbClr val="C00000"/>
                </a:solidFill>
              </a:rPr>
              <a:t>Αρχές της έρευνας-δράσης</a:t>
            </a:r>
            <a:endParaRPr lang="el-GR" sz="3600" dirty="0" smtClean="0">
              <a:solidFill>
                <a:srgbClr val="C00000"/>
              </a:solidFill>
            </a:endParaRPr>
          </a:p>
        </p:txBody>
      </p:sp>
      <p:sp>
        <p:nvSpPr>
          <p:cNvPr id="3" name="Θέση κειμένου 2"/>
          <p:cNvSpPr>
            <a:spLocks noGrp="1"/>
          </p:cNvSpPr>
          <p:nvPr>
            <p:ph type="body" idx="1"/>
          </p:nvPr>
        </p:nvSpPr>
        <p:spPr>
          <a:xfrm>
            <a:off x="2567608" y="1052736"/>
            <a:ext cx="6624736" cy="4392488"/>
          </a:xfrm>
        </p:spPr>
        <p:txBody>
          <a:bodyPr rtlCol="0">
            <a:normAutofit/>
          </a:bodyPr>
          <a:lstStyle/>
          <a:p>
            <a:pPr algn="just" rtl="0">
              <a:lnSpc>
                <a:spcPct val="100000"/>
              </a:lnSpc>
              <a:spcBef>
                <a:spcPts val="0"/>
              </a:spcBef>
            </a:pPr>
            <a:r>
              <a:rPr lang="el-GR" sz="3200" dirty="0" smtClean="0"/>
              <a:t>Η έρευνα-δράση ξεκινά με μικρές ομάδες συνεργατών στην αρχή. Μπορεί να διευρύνει την κοινότητα των συμμετεχόντων ερευνητών με αποτέλεσμα σταδιακά να περιλαμβάνει όλο και περισσότερους συμμετέχοντες, οι οποίοι ενδιαφέρονται για τις υπό μελέτη πρακτικές.</a:t>
            </a:r>
            <a:endParaRPr lang="en-US" sz="3200" dirty="0" smtClean="0"/>
          </a:p>
        </p:txBody>
      </p:sp>
    </p:spTree>
    <p:extLst>
      <p:ext uri="{BB962C8B-B14F-4D97-AF65-F5344CB8AC3E}">
        <p14:creationId xmlns:p14="http://schemas.microsoft.com/office/powerpoint/2010/main" val="140120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a:r>
              <a:rPr lang="el-GR" sz="3600" dirty="0">
                <a:solidFill>
                  <a:srgbClr val="C00000"/>
                </a:solidFill>
              </a:rPr>
              <a:t>Αρχές της έρευνας-δράσης</a:t>
            </a:r>
            <a:endParaRPr lang="el-GR" sz="3600" dirty="0" smtClean="0">
              <a:solidFill>
                <a:srgbClr val="C00000"/>
              </a:solidFill>
            </a:endParaRPr>
          </a:p>
        </p:txBody>
      </p:sp>
      <p:sp>
        <p:nvSpPr>
          <p:cNvPr id="3" name="Θέση κειμένου 2"/>
          <p:cNvSpPr>
            <a:spLocks noGrp="1"/>
          </p:cNvSpPr>
          <p:nvPr>
            <p:ph type="body" idx="1"/>
          </p:nvPr>
        </p:nvSpPr>
        <p:spPr>
          <a:xfrm>
            <a:off x="2567608" y="1052736"/>
            <a:ext cx="6624736" cy="4392488"/>
          </a:xfrm>
        </p:spPr>
        <p:txBody>
          <a:bodyPr rtlCol="0">
            <a:normAutofit/>
          </a:bodyPr>
          <a:lstStyle/>
          <a:p>
            <a:pPr marL="457200" indent="-457200" algn="just" rtl="0">
              <a:lnSpc>
                <a:spcPct val="100000"/>
              </a:lnSpc>
              <a:spcBef>
                <a:spcPts val="0"/>
              </a:spcBef>
              <a:buFont typeface="Arial" panose="020B0604020202020204" pitchFamily="34" charset="0"/>
              <a:buChar char="•"/>
            </a:pPr>
            <a:r>
              <a:rPr lang="el-GR" sz="3200" dirty="0" smtClean="0"/>
              <a:t>Η ομάδα συμμετέχει και συνεργάζεται σε όλα τα στάδια της ερευνητικής διαδικασίας.</a:t>
            </a:r>
          </a:p>
          <a:p>
            <a:pPr marL="457200" indent="-457200" algn="just" rtl="0">
              <a:lnSpc>
                <a:spcPct val="100000"/>
              </a:lnSpc>
              <a:spcBef>
                <a:spcPts val="0"/>
              </a:spcBef>
              <a:buFont typeface="Arial" panose="020B0604020202020204" pitchFamily="34" charset="0"/>
              <a:buChar char="•"/>
            </a:pPr>
            <a:r>
              <a:rPr lang="el-GR" sz="3200" dirty="0" smtClean="0"/>
              <a:t>Εμπλέκει τον ερευνητή και τα συνεργαζόμενα άτομα στη διαμόρφωση θεωριών για τις πρακτικές τους.</a:t>
            </a:r>
          </a:p>
          <a:p>
            <a:pPr marL="457200" indent="-457200" algn="just" rtl="0">
              <a:lnSpc>
                <a:spcPct val="100000"/>
              </a:lnSpc>
              <a:spcBef>
                <a:spcPts val="0"/>
              </a:spcBef>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25482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a:r>
              <a:rPr lang="el-GR" sz="3600" dirty="0">
                <a:solidFill>
                  <a:srgbClr val="C00000"/>
                </a:solidFill>
              </a:rPr>
              <a:t>Αρχές της έρευνας-δράσης</a:t>
            </a:r>
            <a:endParaRPr lang="el-GR" sz="3600" dirty="0" smtClean="0">
              <a:solidFill>
                <a:srgbClr val="C00000"/>
              </a:solidFill>
            </a:endParaRPr>
          </a:p>
        </p:txBody>
      </p:sp>
      <p:sp>
        <p:nvSpPr>
          <p:cNvPr id="3" name="Θέση κειμένου 2"/>
          <p:cNvSpPr>
            <a:spLocks noGrp="1"/>
          </p:cNvSpPr>
          <p:nvPr>
            <p:ph type="body" idx="1"/>
          </p:nvPr>
        </p:nvSpPr>
        <p:spPr>
          <a:xfrm>
            <a:off x="2495600" y="1052736"/>
            <a:ext cx="6768752" cy="4392488"/>
          </a:xfrm>
        </p:spPr>
        <p:txBody>
          <a:bodyPr rtlCol="0">
            <a:normAutofit/>
          </a:bodyPr>
          <a:lstStyle/>
          <a:p>
            <a:pPr marL="457200" indent="-457200" algn="just" rtl="0">
              <a:lnSpc>
                <a:spcPct val="100000"/>
              </a:lnSpc>
              <a:spcBef>
                <a:spcPts val="0"/>
              </a:spcBef>
              <a:buFont typeface="Arial" panose="020B0604020202020204" pitchFamily="34" charset="0"/>
              <a:buChar char="•"/>
            </a:pPr>
            <a:r>
              <a:rPr lang="el-GR" sz="3200" dirty="0" smtClean="0"/>
              <a:t>Τηρείται προσωπικό ημερολόγιο του ερευνητή στο οποίο αποτυπώνονται α) οι γνώσεις που αποκτά με τις υπό μελέτη πρακτικές και β) οι γνώσεις που αποκτά από τη διαδικασία μελέτης αυτών των πρακτικών. </a:t>
            </a:r>
            <a:endParaRPr lang="en-US" sz="3200" dirty="0" smtClean="0"/>
          </a:p>
        </p:txBody>
      </p:sp>
    </p:spTree>
    <p:extLst>
      <p:ext uri="{BB962C8B-B14F-4D97-AF65-F5344CB8AC3E}">
        <p14:creationId xmlns:p14="http://schemas.microsoft.com/office/powerpoint/2010/main" val="3845083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11624" y="404664"/>
            <a:ext cx="7315200" cy="589384"/>
          </a:xfrm>
        </p:spPr>
        <p:txBody>
          <a:bodyPr rtlCol="0">
            <a:normAutofit/>
          </a:bodyPr>
          <a:lstStyle/>
          <a:p>
            <a:pPr algn="ctr"/>
            <a:r>
              <a:rPr lang="el-GR" sz="3600" dirty="0">
                <a:solidFill>
                  <a:srgbClr val="C00000"/>
                </a:solidFill>
              </a:rPr>
              <a:t>Αρχές της έρευνας-δράσης</a:t>
            </a:r>
            <a:endParaRPr lang="el-GR" sz="3600" dirty="0" smtClean="0">
              <a:solidFill>
                <a:srgbClr val="C00000"/>
              </a:solidFill>
            </a:endParaRPr>
          </a:p>
        </p:txBody>
      </p:sp>
      <p:sp>
        <p:nvSpPr>
          <p:cNvPr id="3" name="Θέση κειμένου 2"/>
          <p:cNvSpPr>
            <a:spLocks noGrp="1"/>
          </p:cNvSpPr>
          <p:nvPr>
            <p:ph type="body" idx="1"/>
          </p:nvPr>
        </p:nvSpPr>
        <p:spPr>
          <a:xfrm>
            <a:off x="3215680" y="1052736"/>
            <a:ext cx="5774432" cy="4392488"/>
          </a:xfrm>
        </p:spPr>
        <p:txBody>
          <a:bodyPr rtlCol="0">
            <a:normAutofit/>
          </a:bodyPr>
          <a:lstStyle/>
          <a:p>
            <a:pPr marL="457200" indent="-457200" algn="just" rtl="0">
              <a:lnSpc>
                <a:spcPct val="100000"/>
              </a:lnSpc>
              <a:spcBef>
                <a:spcPts val="0"/>
              </a:spcBef>
              <a:buFont typeface="Arial" panose="020B0604020202020204" pitchFamily="34" charset="0"/>
              <a:buChar char="•"/>
            </a:pPr>
            <a:r>
              <a:rPr lang="el-GR" sz="3200" dirty="0" smtClean="0"/>
              <a:t>Τηρούνται και άλλα αρχεία με προσήλωση στη λεπτομέρεια. Τα αρχεία αυτά περιλαμβάνουν ό,τι συμβαίνει αλλά και τις αντιδράσεις, τις εντυπώσεις και τις κρίσεις των συμμετεχόντων στα γεγονότα.</a:t>
            </a:r>
            <a:endParaRPr lang="en-US" sz="3200" dirty="0" smtClean="0"/>
          </a:p>
        </p:txBody>
      </p:sp>
    </p:spTree>
    <p:extLst>
      <p:ext uri="{BB962C8B-B14F-4D97-AF65-F5344CB8AC3E}">
        <p14:creationId xmlns:p14="http://schemas.microsoft.com/office/powerpoint/2010/main" val="2876015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f03896101">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378_TF03896101" id="{D6C6EB41-DD7D-420A-A196-6FC490ABE6E9}" vid="{F30BB125-EEE8-4F8A-83C5-18D727329F3C}"/>
    </a:ext>
  </a:extLst>
</a:theme>
</file>

<file path=ppt/theme/theme2.xml><?xml version="1.0" encoding="utf-8"?>
<a:theme xmlns:a="http://schemas.openxmlformats.org/drawingml/2006/main" name="Θέμα του Offic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A15C6C-6BB6-4DB6-B7D6-7F14EAB2CC5C}">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3.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tf03896101</Template>
  <TotalTime>935</TotalTime>
  <Words>311</Words>
  <Application>Microsoft Office PowerPoint</Application>
  <PresentationFormat>Ευρεία οθόνη</PresentationFormat>
  <Paragraphs>42</Paragraphs>
  <Slides>10</Slides>
  <Notes>10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Arial</vt:lpstr>
      <vt:lpstr>Times New Roman</vt:lpstr>
      <vt:lpstr>tf03896101</vt:lpstr>
      <vt:lpstr>Μαρία Βεργέτη Καθηγήτρια Κοινωνιολογίας Δ.Π.Θ.</vt:lpstr>
      <vt:lpstr>Έρευνα-δράση</vt:lpstr>
      <vt:lpstr>Έρευνα-δράση</vt:lpstr>
      <vt:lpstr>Έρευνα-Δράση</vt:lpstr>
      <vt:lpstr>Αρχές της έρευνας-δράσης</vt:lpstr>
      <vt:lpstr>Αρχές της έρευνας-δράσης</vt:lpstr>
      <vt:lpstr>Αρχές της έρευνας-δράσης</vt:lpstr>
      <vt:lpstr>Αρχές της έρευνας-δράσης</vt:lpstr>
      <vt:lpstr>Αρχές της έρευνας-δράσης</vt:lpstr>
      <vt:lpstr>Μελέτες Περίπτωσης (Case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Mike</dc:creator>
  <cp:lastModifiedBy>Maria Vergeti</cp:lastModifiedBy>
  <cp:revision>244</cp:revision>
  <dcterms:created xsi:type="dcterms:W3CDTF">2018-05-14T18:57:32Z</dcterms:created>
  <dcterms:modified xsi:type="dcterms:W3CDTF">2020-03-31T12:24:22Z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