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65"/>
  </p:normalViewPr>
  <p:slideViewPr>
    <p:cSldViewPr snapToGrid="0">
      <p:cViewPr varScale="1">
        <p:scale>
          <a:sx n="105" d="100"/>
          <a:sy n="10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5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7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4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4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8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0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07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239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3059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F5A43C-6472-E580-5943-A82D7B080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5400" dirty="0" err="1"/>
              <a:t>Εισαγωγη</a:t>
            </a:r>
            <a:r>
              <a:rPr lang="el-GR" sz="5400" dirty="0"/>
              <a:t> στην </a:t>
            </a:r>
            <a:r>
              <a:rPr lang="el-GR" sz="5400" dirty="0" err="1"/>
              <a:t>παιδικη</a:t>
            </a:r>
            <a:r>
              <a:rPr lang="el-GR" sz="5400" dirty="0"/>
              <a:t> </a:t>
            </a:r>
            <a:r>
              <a:rPr lang="el-GR" sz="5400" dirty="0" err="1"/>
              <a:t>λογοτεχνια</a:t>
            </a:r>
            <a:endParaRPr lang="el-GR" sz="5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5F1A1B8-6BC4-6E53-DA52-E6B3C017C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488873"/>
            <a:ext cx="9070848" cy="831271"/>
          </a:xfrm>
        </p:spPr>
        <p:txBody>
          <a:bodyPr>
            <a:normAutofit/>
          </a:bodyPr>
          <a:lstStyle/>
          <a:p>
            <a:r>
              <a:rPr lang="el-GR" sz="2000" dirty="0" err="1"/>
              <a:t>Θεοπούλα</a:t>
            </a:r>
            <a:r>
              <a:rPr lang="el-GR" sz="2000" dirty="0"/>
              <a:t> </a:t>
            </a:r>
            <a:r>
              <a:rPr lang="el-GR" sz="2000" dirty="0" err="1"/>
              <a:t>Καρανικολάου</a:t>
            </a:r>
            <a:endParaRPr lang="el-GR" sz="2000" dirty="0"/>
          </a:p>
          <a:p>
            <a:r>
              <a:rPr lang="el-GR" sz="2000" dirty="0" err="1"/>
              <a:t>Διδακτόρισσα</a:t>
            </a:r>
            <a:r>
              <a:rPr lang="el-GR" sz="2000" dirty="0"/>
              <a:t> Δ.Π.Θ.</a:t>
            </a:r>
          </a:p>
        </p:txBody>
      </p:sp>
    </p:spTree>
    <p:extLst>
      <p:ext uri="{BB962C8B-B14F-4D97-AF65-F5344CB8AC3E}">
        <p14:creationId xmlns:p14="http://schemas.microsoft.com/office/powerpoint/2010/main" val="224242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003.jpg">
            <a:extLst>
              <a:ext uri="{FF2B5EF4-FFF2-40B4-BE49-F238E27FC236}">
                <a16:creationId xmlns:a16="http://schemas.microsoft.com/office/drawing/2014/main" id="{2C0A9E67-74CE-7024-8578-6515D58DC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5722" y="426701"/>
            <a:ext cx="4601348" cy="6004597"/>
          </a:xfrm>
        </p:spPr>
      </p:pic>
    </p:spTree>
    <p:extLst>
      <p:ext uri="{BB962C8B-B14F-4D97-AF65-F5344CB8AC3E}">
        <p14:creationId xmlns:p14="http://schemas.microsoft.com/office/powerpoint/2010/main" val="289329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004.jpg">
            <a:extLst>
              <a:ext uri="{FF2B5EF4-FFF2-40B4-BE49-F238E27FC236}">
                <a16:creationId xmlns:a16="http://schemas.microsoft.com/office/drawing/2014/main" id="{2AD2B3A3-C396-A89E-7DD7-132B49456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525" y="426736"/>
            <a:ext cx="9092950" cy="6004528"/>
          </a:xfrm>
        </p:spPr>
      </p:pic>
    </p:spTree>
    <p:extLst>
      <p:ext uri="{BB962C8B-B14F-4D97-AF65-F5344CB8AC3E}">
        <p14:creationId xmlns:p14="http://schemas.microsoft.com/office/powerpoint/2010/main" val="363343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FB5EDB-8268-22C3-C1F4-D128EAC5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03434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νεοτερικότητα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παιδική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τεχνία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986622-8243-3661-B9B1-3F3AB300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41721"/>
            <a:ext cx="10058400" cy="4493319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δεδομένες τις μεγάλες ιδεολογικές και κοινωνικές αλλαγές των τελευταίων δεκαετιών, αρκούν τα κλασικά παραμύθια για τα σημερινά παιδιά;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Ποιες αξίες προωθούν τα κλασικά παραμύθια; Ισχύουν όλες σήμερα;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τα μηνύματα των κλασικών παραμυθιών κατάλληλα ή επαρκή για να βοηθήσουν ένα σημερινό παιδί να χειραφετηθεί ως άτομο αλλά και να γνωρίσει τον κόσμο που το περιβάλλει;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γεγονός ότι ένα κλασικό παραμύθι μπορεί να μην απόλυτα συμβατό με την σημερινή ιδεολογία δεν σημαίνει ότι απορρίπτουμε ολόκληρο τον κανόνα των κλασικών παραμυθιών αλλά:</a:t>
            </a:r>
          </a:p>
          <a:p>
            <a:pPr marL="457200" indent="-457200" algn="just"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Επιλέγουμε από αυτόν </a:t>
            </a:r>
          </a:p>
          <a:p>
            <a:pPr marL="457200" indent="-457200" algn="just"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συμπληρώνουμε με εναλλακτικά,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νεοτερικά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παραμύθια του καιρού μας </a:t>
            </a:r>
          </a:p>
        </p:txBody>
      </p:sp>
    </p:spTree>
    <p:extLst>
      <p:ext uri="{BB962C8B-B14F-4D97-AF65-F5344CB8AC3E}">
        <p14:creationId xmlns:p14="http://schemas.microsoft.com/office/powerpoint/2010/main" val="227131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7A58CF-372F-399E-15CE-9B95AC3C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50605"/>
            <a:ext cx="10058400" cy="51844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την δεκαετία του 1960 πραγματοποιήθηκαν μεγάλες ιδεολογικές αλλαγές στις Δυτικές κοινωνίες οι οποίες είχαν σχέση με: 	</a:t>
            </a:r>
          </a:p>
          <a:p>
            <a:pPr marL="274320" lvl="1" indent="0" algn="just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-Το σοκ της ανθρωπότητας από τον β’ παγκόσμιο πόλεμο (και στην Ελλάδα μετά τον εμφύλιο 1946-1949)</a:t>
            </a:r>
          </a:p>
          <a:p>
            <a:pPr lvl="1" algn="just">
              <a:buFontTx/>
              <a:buChar char="-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Κινήματα για τα ανθρώπινα δικαιώματα (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Αφροαμερικάνοι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ινδιάνοι κ.λπ.) </a:t>
            </a:r>
          </a:p>
          <a:p>
            <a:pPr lvl="1" algn="just">
              <a:buFontTx/>
              <a:buChar char="-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Ειρηνιστικό κίνημα ενάντια στον πόλεμο του Βιετνάμ </a:t>
            </a:r>
          </a:p>
          <a:p>
            <a:pPr lvl="1" algn="just">
              <a:buFontTx/>
              <a:buChar char="-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Γυναικείο κίνημα και κίνημα των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hippies 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Φοιτητικ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κίνημα στις Η.Π.Α. και στη Γαλλία (Μάης του ‘68)</a:t>
            </a:r>
          </a:p>
          <a:p>
            <a:pPr lvl="1" algn="just">
              <a:buFontTx/>
              <a:buChar char="-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Πόλεμοι ανεξαρτησίας πρώην αποικιών (π.χ. Αλγερία 1954-1962)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Μερικά χαρακτηριστικά συνθήματα της εποχής: 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hate what you don’t understand! 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tried to bury us. They didn’t know we are seeds! 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the people is stronger than the people in power! </a:t>
            </a:r>
          </a:p>
          <a:p>
            <a:pPr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the imagination! Under the pavement the sea! </a:t>
            </a:r>
          </a:p>
          <a:p>
            <a:pPr algn="just">
              <a:buFontTx/>
              <a:buChar char="-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1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13BB22-8120-73A3-CC4B-30800EE9A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08074"/>
            <a:ext cx="10058400" cy="5226966"/>
          </a:xfrm>
        </p:spPr>
        <p:txBody>
          <a:bodyPr>
            <a:normAutofit/>
          </a:bodyPr>
          <a:lstStyle/>
          <a:p>
            <a:pPr algn="just"/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Επειδ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παιδική λογοτεχνία απορροφά τις ιδεολογικές ζυμώσεις της εποχής της, επηρεάστηκε (και εξακολουθεί να επηρεάζεται) από τις ιδεολογικές και κοινωνικές ανακατατάξεις της εποχής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Εισήγαγε (και εισάγει) νέα θέματα αλλά και νέες ιδέες που αντλούνται από τη σύγχρονη πραγματικότητα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νέες ιδέες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εκφράζονται </a:t>
            </a: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</a:t>
            </a:r>
            <a:r>
              <a:rPr lang="el-GR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νεοτερικά</a:t>
            </a:r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βιβλία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αφορούν: την καταδίκη του απολυταρχισμού και του αυταρχισμού, την καταδίκη των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κοινωνωνικών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διακρίσεων και του ρατσισμού με βάση φυλετικές,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έμφυλες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ταξικές ή πολιτισμικές διαφορές, προάσπιση της ατομικής και κοινωνικής ελευθερίας και των ανθρώπινων δικαιωμάτων, προστασία του περιβάλλοντος κ.λπ.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Έτσι έχουμε μια στρατευμένη λογοτεχνία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Εισάγεται η πολιτική ορθότητα </a:t>
            </a:r>
          </a:p>
        </p:txBody>
      </p:sp>
    </p:spTree>
    <p:extLst>
      <p:ext uri="{BB962C8B-B14F-4D97-AF65-F5344CB8AC3E}">
        <p14:creationId xmlns:p14="http://schemas.microsoft.com/office/powerpoint/2010/main" val="325044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A13D46-04E2-16EE-CFA7-E32586E4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71870"/>
            <a:ext cx="10058400" cy="5163170"/>
          </a:xfrm>
        </p:spPr>
        <p:txBody>
          <a:bodyPr>
            <a:normAutofit fontScale="92500" lnSpcReduction="10000"/>
          </a:bodyPr>
          <a:lstStyle/>
          <a:p>
            <a:r>
              <a:rPr lang="el-G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ακόμη πολύ σημαντικός λόγος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συντέλεσε στην δημιουργία της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νεοτερικής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λογοτεχνίας: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Νέοι ορισμοί για το παιδί και την παιδική ηλικία οι οποίοι προέκυψαν από την ανάπτυξη της εξελικτικής και κοινωνικής ψυχολογίας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απόλυτο προστατευτισμό του παιδιού η νέα θεώρηση πραγμάτων υποστηρίζει την ένταξη του παιδιού στην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περιρρέουσα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κοινωνική, ιδεολογική και πολιτική πραγματικότητα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Τελικά μπορούμε/πρέπει να μιλάμε στα παιδιά για όλα;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νεοτερική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παιδική λογοτεχνία ο ρόλος του αναγνώστη αναθεωρήθηκε. Ο νέος ρόλος αφορά ένα ενεργό, σκεπτόμενο και κριτικό άτομο (π.χ. το έργο του Ευγένιου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Τριβιζά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‘Τα 88 Ντολμαδάκια’)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ΑΡΑ τόσο η γραφή όσο και η ανάγνωση της Λογοτεχνίας, γενικά, και της Παιδικής Λογοτεχνίας, συγκεκριμένα, επηρεάζονται καθοριστικά από τις κοινωνικές, ιδεολογικές και γενικότερα πνευματικές ζυμώσεις της εποχής τους 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4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EA927B-51BF-F1DC-5A59-2A5CFD31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97442"/>
            <a:ext cx="10058400" cy="5237598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Μια τέτοια πνευματική εξέλιξη/κίνημα την δεκαετία του 1970 ήταν ο Μεταμοντερνισμός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μεταμοντερνισμός επηρέασε βαθιά το πώς νοείται ο ρόλος της λογοτεχνίας και φυσικά τον τρόπο με τον οποίο αυτή γράφεται (δεκαετία του 1970) </a:t>
            </a:r>
          </a:p>
          <a:p>
            <a:pPr algn="just"/>
            <a:r>
              <a:rPr lang="el-GR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Μεταμοντερνιμός</a:t>
            </a:r>
            <a:r>
              <a:rPr lang="el-G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λογοτεχνία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η απώλεια της πίστης σε ένα ιεραρχημένο και λογικό σύμπαν αλλά και στη δυνατότητα του συγγραφέα να το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διεερμηνεύσει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τον αναγνώστη του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συγγραφέας λέει την ‘αλήθεια’ ή την ‘αλήθεια του’; Υπάρχει απόλυτη και μοναδική ‘αλήθεια’; </a:t>
            </a:r>
          </a:p>
          <a:p>
            <a:pPr algn="just"/>
            <a:r>
              <a:rPr lang="el-G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ρόλος της γλώσσας στον Μεταμοντερνισμό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η γλώσσα είναι ένα ανεξάρτητο, αυτάρκες σύστημα που γεννά τα δικά του νοήματα (π.χ. δεν υπάρχει!)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σχέση της γλώσσας με τον φαινομενικό κόσμο είναι εξαιρετικά περίπλοκη, προβληματική και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διέππεται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συμβάσεις</a:t>
            </a:r>
          </a:p>
          <a:p>
            <a:pPr algn="just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CC2FB2-E314-58BE-9668-A852895B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71870"/>
            <a:ext cx="10058400" cy="51631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ΑΡΑ πώς ο λόγος/ η γλώσσα/ η λογοτεχνία θα μπορούσε να αναφερθεί στην ‘πραγματικότητα’ χωρίς ταυτοχρόνως να την διαστρεβλώνει ή να την παραμορφώνει παρατηρώντας την από μια συγκεκριμένη οπτική γωνία και μετουσιώνοντάς την με συγκεκριμένες λέξεις; (π.χ. ‘το τάδε είναι μια φανταστική εμπειρία..’ Τι σημαίνει αυτό; Σημαίνει το ίδιο για όλους;)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τρόπος αντίδρασης ορισμένων λογοτεχνών στο παραπάνω πρόβλημα ήταν η στροφή και η εξερεύνηση μέσα από τη λογοτεχνία της ίδιας της προβληματικής σχέσης της με τον κόσμο έξω από αυτήν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παραπάνω αντίδραση γέννησε δύο (μεταμοντέρνους) τρόπους γραφής: </a:t>
            </a:r>
          </a:p>
          <a:p>
            <a:pPr algn="just">
              <a:buFontTx/>
              <a:buChar char="-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Μεταμυθοπλασία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Διακειμενικότητα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 κερδίζει ο αναγνώστης μέσα από την μεταμοντέρνα λογοτεχνία; </a:t>
            </a:r>
          </a:p>
          <a:p>
            <a:pPr marL="457200" indent="-457200" algn="just">
              <a:buAutoNum type="arabicParenR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Καλλιεργείται η ικανότητα του να σκέφτεται αυτό που διαβάζει και να μην το αποδέχεται παθητικά </a:t>
            </a:r>
          </a:p>
          <a:p>
            <a:pPr marL="457200" indent="-457200" algn="just">
              <a:buAutoNum type="arabicParenR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προσεγγίζει την λογοτεχνία αποστασιοποιημένα, με γνώση των κανόνων της και των συμβάσεων που τη διέπουν, και άρα ΚΡΙΤΙΚΑ </a:t>
            </a:r>
          </a:p>
        </p:txBody>
      </p:sp>
    </p:spTree>
    <p:extLst>
      <p:ext uri="{BB962C8B-B14F-4D97-AF65-F5344CB8AC3E}">
        <p14:creationId xmlns:p14="http://schemas.microsoft.com/office/powerpoint/2010/main" val="213106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CF1556-F0C6-FA08-39EA-F23A10FA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3946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Μεταμυθοπλασία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206AB5-9577-4FE2-F261-E99D71EF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82233"/>
            <a:ext cx="10058400" cy="46528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μια μεταμοντέρνα αφηγηματική στρατηγική η οποία βοηθά να καλλιεργηθεί η ικανότητα του αναγνώστη να προσεγγίζει ένα κείμενο/βιβλίο αποστασιοποιημένα, με γνώση των κανόνων που διέπουν την λειτουργία του και επομένως κριτικά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ίδιο το έργο θυμίζει στον αναγνώστη ότι είναι μια μυθοπλασία, δηλαδή μια κατασκευή, του δείχνει πώς είναι δομημένο, τι ρόλους παίζουν, ο αφηγητής, ο συγγραφέας, ο αναγνώστης κ.λπ. </a:t>
            </a:r>
          </a:p>
          <a:p>
            <a:pPr algn="just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Τεχνικές 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Μεταμυθοπλασίας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Ανατρέπεται ή παρωδείται ο ρόλος του παντογνώστη αφηγητή (π.χ.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Κοκκινοσοτσίτσα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Καταλύεται η έννοια του τέλους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κείμενο απευθύνεται στον αναγνώστη και ζητά την σύμπραξή του για την κατασκευή της ίδιας της ιστορίας ή του νοήματός της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βιβλίο προβάλλει την υλικότητά του π.χ. ζητά από τον αναγνώστη/παίκτη να ‘παίξει’ με τα στοιχεία του βιβλίου (π.χ. με φύλλα που ξεδιπλώνονται, με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συρταράκια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φακέλους που ανοίγουν κ.λπ.) τέτοια είναι τα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διαδραστικά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βιβλία </a:t>
            </a:r>
          </a:p>
        </p:txBody>
      </p:sp>
    </p:spTree>
    <p:extLst>
      <p:ext uri="{BB962C8B-B14F-4D97-AF65-F5344CB8AC3E}">
        <p14:creationId xmlns:p14="http://schemas.microsoft.com/office/powerpoint/2010/main" val="79945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1C438-9278-410B-7333-C6C1B4A1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25033"/>
            <a:ext cx="10058400" cy="5110007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μεταμυθοπλασία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μπερδεύονται τα όρια μεταξύ πραγματικότητας και φαντασίας π.χ. ένας φανταστικός ήρωας μιλάει στον πραγματικό συγγραφέα ή ένας αφηγητής μιλάει με έναν από τους ήρωες του βιβλίου ή ένας ήρωας στρέφεται και μιλάει στον αναγνώστη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κείμενο ουσιαστικά μιλάει για τον εαυτό του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αυτοαναφορικότητα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θυμίζει στον αναγνώστη ότι πρόκειται για μια μυθοπλασία (π.χ. η ιστοριούλα που γράφτηκε από μόνη της)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παρωδίες εξυπηρετούν τον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αυτοαναφορικό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στόχο των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μεταμυθοπλασιών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διότι μας θυμίζουν ότι οι ιστορίες είναι παιχνίδια με τις λέξεις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Γενικά οι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μεταμυθοπλασίες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μας κάνουν να σκεφτούμε τα συχνά αδιόρατα όρια μεταξύ φαντασίας (μυθοπλασίας) και πραγματικότητας </a:t>
            </a:r>
          </a:p>
        </p:txBody>
      </p:sp>
    </p:spTree>
    <p:extLst>
      <p:ext uri="{BB962C8B-B14F-4D97-AF65-F5344CB8AC3E}">
        <p14:creationId xmlns:p14="http://schemas.microsoft.com/office/powerpoint/2010/main" val="3118744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Σαπούνι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Σαπούνι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Σαπούνι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{062E667A-4381-C746-B14A-00882CB58BA3}tf10001067</Template>
  <TotalTime>4213</TotalTime>
  <Words>1075</Words>
  <Application>Microsoft Macintosh PowerPoint</Application>
  <PresentationFormat>Ευρεία οθόνη</PresentationFormat>
  <Paragraphs>60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Garamond</vt:lpstr>
      <vt:lpstr>Times New Roman</vt:lpstr>
      <vt:lpstr>Wingdings</vt:lpstr>
      <vt:lpstr>Σαπούνι</vt:lpstr>
      <vt:lpstr>Εισαγωγη στην παιδικη λογοτεχνια</vt:lpstr>
      <vt:lpstr>Η νεοτερικότητα στην παιδική λογoτεχνία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Μεταμυθοπλασία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Karanikolaou</dc:creator>
  <cp:lastModifiedBy>Lina Karanikolaou</cp:lastModifiedBy>
  <cp:revision>7</cp:revision>
  <dcterms:created xsi:type="dcterms:W3CDTF">2024-12-13T11:03:22Z</dcterms:created>
  <dcterms:modified xsi:type="dcterms:W3CDTF">2026-04-27T13:42:50Z</dcterms:modified>
</cp:coreProperties>
</file>