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50"/>
  </p:notesMasterIdLst>
  <p:sldIdLst>
    <p:sldId id="257" r:id="rId2"/>
    <p:sldId id="324" r:id="rId3"/>
    <p:sldId id="271" r:id="rId4"/>
    <p:sldId id="281" r:id="rId5"/>
    <p:sldId id="272" r:id="rId6"/>
    <p:sldId id="273" r:id="rId7"/>
    <p:sldId id="259" r:id="rId8"/>
    <p:sldId id="274" r:id="rId9"/>
    <p:sldId id="277" r:id="rId10"/>
    <p:sldId id="260" r:id="rId11"/>
    <p:sldId id="289" r:id="rId12"/>
    <p:sldId id="294" r:id="rId13"/>
    <p:sldId id="292" r:id="rId14"/>
    <p:sldId id="310" r:id="rId15"/>
    <p:sldId id="311" r:id="rId16"/>
    <p:sldId id="293" r:id="rId17"/>
    <p:sldId id="291" r:id="rId18"/>
    <p:sldId id="290" r:id="rId19"/>
    <p:sldId id="275" r:id="rId20"/>
    <p:sldId id="312" r:id="rId21"/>
    <p:sldId id="295" r:id="rId22"/>
    <p:sldId id="296" r:id="rId23"/>
    <p:sldId id="300" r:id="rId24"/>
    <p:sldId id="313" r:id="rId25"/>
    <p:sldId id="314" r:id="rId26"/>
    <p:sldId id="276" r:id="rId27"/>
    <p:sldId id="261" r:id="rId28"/>
    <p:sldId id="278" r:id="rId29"/>
    <p:sldId id="262" r:id="rId30"/>
    <p:sldId id="279" r:id="rId31"/>
    <p:sldId id="263" r:id="rId32"/>
    <p:sldId id="280" r:id="rId33"/>
    <p:sldId id="264" r:id="rId34"/>
    <p:sldId id="315" r:id="rId35"/>
    <p:sldId id="316" r:id="rId36"/>
    <p:sldId id="303" r:id="rId37"/>
    <p:sldId id="304" r:id="rId38"/>
    <p:sldId id="305" r:id="rId39"/>
    <p:sldId id="306" r:id="rId40"/>
    <p:sldId id="307" r:id="rId41"/>
    <p:sldId id="308" r:id="rId42"/>
    <p:sldId id="309" r:id="rId43"/>
    <p:sldId id="318" r:id="rId44"/>
    <p:sldId id="319" r:id="rId45"/>
    <p:sldId id="320" r:id="rId46"/>
    <p:sldId id="321" r:id="rId47"/>
    <p:sldId id="322" r:id="rId48"/>
    <p:sldId id="266" r:id="rId4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803" autoAdjust="0"/>
  </p:normalViewPr>
  <p:slideViewPr>
    <p:cSldViewPr>
      <p:cViewPr varScale="1">
        <p:scale>
          <a:sx n="109" d="100"/>
          <a:sy n="109" d="100"/>
        </p:scale>
        <p:origin x="1650" y="96"/>
      </p:cViewPr>
      <p:guideLst>
        <p:guide orient="horz" pos="2160"/>
        <p:guide pos="2880"/>
      </p:guideLst>
    </p:cSldViewPr>
  </p:slideViewPr>
  <p:outlineViewPr>
    <p:cViewPr>
      <p:scale>
        <a:sx n="33" d="100"/>
        <a:sy n="33" d="100"/>
      </p:scale>
      <p:origin x="0" y="5814"/>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FC1D96-8BE8-4193-A715-014DA34E6C79}" type="doc">
      <dgm:prSet loTypeId="urn:microsoft.com/office/officeart/2005/8/layout/equation2" loCatId="relationship" qsTypeId="urn:microsoft.com/office/officeart/2005/8/quickstyle/simple1" qsCatId="simple" csTypeId="urn:microsoft.com/office/officeart/2005/8/colors/accent1_2" csCatId="accent1" phldr="1"/>
      <dgm:spPr/>
    </dgm:pt>
    <dgm:pt modelId="{DB0638EB-4A42-4D2F-A0E1-12D69F77DFD5}">
      <dgm:prSet phldrT="[Κείμενο]"/>
      <dgm:spPr/>
      <dgm:t>
        <a:bodyPr/>
        <a:lstStyle/>
        <a:p>
          <a:r>
            <a:rPr lang="el-GR" b="1" dirty="0" smtClean="0">
              <a:latin typeface="Verdana" pitchFamily="34" charset="0"/>
              <a:ea typeface="Verdana" pitchFamily="34" charset="0"/>
              <a:cs typeface="Verdana" pitchFamily="34" charset="0"/>
            </a:rPr>
            <a:t>Δικαστήριο </a:t>
          </a:r>
        </a:p>
        <a:p>
          <a:r>
            <a:rPr lang="el-GR" b="1" dirty="0" smtClean="0">
              <a:latin typeface="Verdana" pitchFamily="34" charset="0"/>
              <a:ea typeface="Verdana" pitchFamily="34" charset="0"/>
              <a:cs typeface="Verdana" pitchFamily="34" charset="0"/>
            </a:rPr>
            <a:t>(ΔΕΕ)</a:t>
          </a:r>
        </a:p>
        <a:p>
          <a:r>
            <a:rPr lang="el-GR" b="1" dirty="0" smtClean="0">
              <a:latin typeface="Verdana" pitchFamily="34" charset="0"/>
              <a:ea typeface="Verdana" pitchFamily="34" charset="0"/>
              <a:cs typeface="Verdana" pitchFamily="34" charset="0"/>
            </a:rPr>
            <a:t>ά. 253 ΣΛΕΕ</a:t>
          </a:r>
          <a:endParaRPr lang="el-GR" b="1" dirty="0">
            <a:latin typeface="Verdana" pitchFamily="34" charset="0"/>
            <a:ea typeface="Verdana" pitchFamily="34" charset="0"/>
            <a:cs typeface="Verdana" pitchFamily="34" charset="0"/>
          </a:endParaRPr>
        </a:p>
      </dgm:t>
    </dgm:pt>
    <dgm:pt modelId="{DD17687B-2276-4BB2-B41F-1C99E957F0D0}" type="parTrans" cxnId="{43AA543E-2510-4ED3-AD18-0E2C101A03AA}">
      <dgm:prSet/>
      <dgm:spPr/>
      <dgm:t>
        <a:bodyPr/>
        <a:lstStyle/>
        <a:p>
          <a:endParaRPr lang="el-GR"/>
        </a:p>
      </dgm:t>
    </dgm:pt>
    <dgm:pt modelId="{05D4E236-D46B-4B46-8A19-9EF7E9818C8A}" type="sibTrans" cxnId="{43AA543E-2510-4ED3-AD18-0E2C101A03AA}">
      <dgm:prSet/>
      <dgm:spPr/>
      <dgm:t>
        <a:bodyPr/>
        <a:lstStyle/>
        <a:p>
          <a:endParaRPr lang="el-GR"/>
        </a:p>
      </dgm:t>
    </dgm:pt>
    <dgm:pt modelId="{745D9F62-5F99-4BAE-8E37-9DB0ACDAFC25}">
      <dgm:prSet phldrT="[Κείμενο]"/>
      <dgm:spPr/>
      <dgm:t>
        <a:bodyPr/>
        <a:lstStyle/>
        <a:p>
          <a:r>
            <a:rPr lang="el-GR" b="1" dirty="0" smtClean="0">
              <a:latin typeface="Verdana" pitchFamily="34" charset="0"/>
              <a:ea typeface="Verdana" pitchFamily="34" charset="0"/>
              <a:cs typeface="Verdana" pitchFamily="34" charset="0"/>
            </a:rPr>
            <a:t>Γενικό Δικαστήριο</a:t>
          </a:r>
        </a:p>
        <a:p>
          <a:r>
            <a:rPr lang="el-GR" b="1" dirty="0" smtClean="0">
              <a:latin typeface="Verdana" pitchFamily="34" charset="0"/>
              <a:ea typeface="Verdana" pitchFamily="34" charset="0"/>
              <a:cs typeface="Verdana" pitchFamily="34" charset="0"/>
            </a:rPr>
            <a:t>(ΓΔΕΕ)</a:t>
          </a:r>
        </a:p>
        <a:p>
          <a:r>
            <a:rPr lang="el-GR" b="1" dirty="0" smtClean="0">
              <a:latin typeface="Verdana" pitchFamily="34" charset="0"/>
              <a:ea typeface="Verdana" pitchFamily="34" charset="0"/>
              <a:cs typeface="Verdana" pitchFamily="34" charset="0"/>
            </a:rPr>
            <a:t>ά. 254 ΣΛΕΕ </a:t>
          </a:r>
          <a:endParaRPr lang="el-GR" b="1" dirty="0">
            <a:latin typeface="Verdana" pitchFamily="34" charset="0"/>
            <a:ea typeface="Verdana" pitchFamily="34" charset="0"/>
            <a:cs typeface="Verdana" pitchFamily="34" charset="0"/>
          </a:endParaRPr>
        </a:p>
      </dgm:t>
    </dgm:pt>
    <dgm:pt modelId="{89891BAE-F76B-4EA1-90E7-C2B89DDC6D4E}" type="parTrans" cxnId="{E13F4689-B5FA-4140-88C6-54EA6668B5D6}">
      <dgm:prSet/>
      <dgm:spPr/>
      <dgm:t>
        <a:bodyPr/>
        <a:lstStyle/>
        <a:p>
          <a:endParaRPr lang="el-GR"/>
        </a:p>
      </dgm:t>
    </dgm:pt>
    <dgm:pt modelId="{E620C6A7-45BC-49FB-8C87-B72B01A7FD5C}" type="sibTrans" cxnId="{E13F4689-B5FA-4140-88C6-54EA6668B5D6}">
      <dgm:prSet/>
      <dgm:spPr/>
      <dgm:t>
        <a:bodyPr/>
        <a:lstStyle/>
        <a:p>
          <a:endParaRPr lang="el-GR"/>
        </a:p>
      </dgm:t>
    </dgm:pt>
    <dgm:pt modelId="{1C3D2B52-1606-41AA-A13D-597635B3BE61}">
      <dgm:prSet phldrT="[Κείμενο]"/>
      <dgm:spPr/>
      <dgm:t>
        <a:bodyPr/>
        <a:lstStyle/>
        <a:p>
          <a:r>
            <a:rPr lang="el-GR" b="1" dirty="0" smtClean="0">
              <a:latin typeface="Verdana" pitchFamily="34" charset="0"/>
              <a:ea typeface="Verdana" pitchFamily="34" charset="0"/>
              <a:cs typeface="Verdana" pitchFamily="34" charset="0"/>
            </a:rPr>
            <a:t>2 δικαιοδοτικά όργανα</a:t>
          </a:r>
          <a:endParaRPr lang="el-GR" b="1" dirty="0">
            <a:latin typeface="Verdana" pitchFamily="34" charset="0"/>
            <a:ea typeface="Verdana" pitchFamily="34" charset="0"/>
            <a:cs typeface="Verdana" pitchFamily="34" charset="0"/>
          </a:endParaRPr>
        </a:p>
      </dgm:t>
    </dgm:pt>
    <dgm:pt modelId="{AA218114-8FF0-4DAD-8257-F15E8E62390A}" type="parTrans" cxnId="{8E187B11-DE3F-434C-8F9F-165FDC3950DE}">
      <dgm:prSet/>
      <dgm:spPr/>
      <dgm:t>
        <a:bodyPr/>
        <a:lstStyle/>
        <a:p>
          <a:endParaRPr lang="el-GR"/>
        </a:p>
      </dgm:t>
    </dgm:pt>
    <dgm:pt modelId="{6180E1D8-489D-418D-97E8-56CF9D443015}" type="sibTrans" cxnId="{8E187B11-DE3F-434C-8F9F-165FDC3950DE}">
      <dgm:prSet/>
      <dgm:spPr/>
      <dgm:t>
        <a:bodyPr/>
        <a:lstStyle/>
        <a:p>
          <a:endParaRPr lang="el-GR"/>
        </a:p>
      </dgm:t>
    </dgm:pt>
    <dgm:pt modelId="{FB6EA26E-F7A9-40FC-8805-476CA8EB7C0D}" type="pres">
      <dgm:prSet presAssocID="{22FC1D96-8BE8-4193-A715-014DA34E6C79}" presName="Name0" presStyleCnt="0">
        <dgm:presLayoutVars>
          <dgm:dir/>
          <dgm:resizeHandles val="exact"/>
        </dgm:presLayoutVars>
      </dgm:prSet>
      <dgm:spPr/>
    </dgm:pt>
    <dgm:pt modelId="{8B77EA2A-F7E0-4EC1-B3A6-D8D55A0BF570}" type="pres">
      <dgm:prSet presAssocID="{22FC1D96-8BE8-4193-A715-014DA34E6C79}" presName="vNodes" presStyleCnt="0"/>
      <dgm:spPr/>
    </dgm:pt>
    <dgm:pt modelId="{3952CC06-A867-439D-A7A0-1FE64A2E9DC6}" type="pres">
      <dgm:prSet presAssocID="{DB0638EB-4A42-4D2F-A0E1-12D69F77DFD5}" presName="node" presStyleLbl="node1" presStyleIdx="0" presStyleCnt="3">
        <dgm:presLayoutVars>
          <dgm:bulletEnabled val="1"/>
        </dgm:presLayoutVars>
      </dgm:prSet>
      <dgm:spPr/>
      <dgm:t>
        <a:bodyPr/>
        <a:lstStyle/>
        <a:p>
          <a:endParaRPr lang="el-GR"/>
        </a:p>
      </dgm:t>
    </dgm:pt>
    <dgm:pt modelId="{A37B9E5A-D912-4A87-92A0-C9789966D03B}" type="pres">
      <dgm:prSet presAssocID="{05D4E236-D46B-4B46-8A19-9EF7E9818C8A}" presName="spacerT" presStyleCnt="0"/>
      <dgm:spPr/>
    </dgm:pt>
    <dgm:pt modelId="{3C97F731-F82C-4609-A31A-FCB621BFBEF2}" type="pres">
      <dgm:prSet presAssocID="{05D4E236-D46B-4B46-8A19-9EF7E9818C8A}" presName="sibTrans" presStyleLbl="sibTrans2D1" presStyleIdx="0" presStyleCnt="2"/>
      <dgm:spPr/>
      <dgm:t>
        <a:bodyPr/>
        <a:lstStyle/>
        <a:p>
          <a:endParaRPr lang="el-GR"/>
        </a:p>
      </dgm:t>
    </dgm:pt>
    <dgm:pt modelId="{3B1944B6-A766-458E-B793-FF26D89E029F}" type="pres">
      <dgm:prSet presAssocID="{05D4E236-D46B-4B46-8A19-9EF7E9818C8A}" presName="spacerB" presStyleCnt="0"/>
      <dgm:spPr/>
    </dgm:pt>
    <dgm:pt modelId="{CE9697E1-67FC-4D35-9ED2-55C7ECB87010}" type="pres">
      <dgm:prSet presAssocID="{745D9F62-5F99-4BAE-8E37-9DB0ACDAFC25}" presName="node" presStyleLbl="node1" presStyleIdx="1" presStyleCnt="3">
        <dgm:presLayoutVars>
          <dgm:bulletEnabled val="1"/>
        </dgm:presLayoutVars>
      </dgm:prSet>
      <dgm:spPr/>
      <dgm:t>
        <a:bodyPr/>
        <a:lstStyle/>
        <a:p>
          <a:endParaRPr lang="el-GR"/>
        </a:p>
      </dgm:t>
    </dgm:pt>
    <dgm:pt modelId="{C181F86D-B811-4AF1-B63D-ADA0234EBD9C}" type="pres">
      <dgm:prSet presAssocID="{22FC1D96-8BE8-4193-A715-014DA34E6C79}" presName="sibTransLast" presStyleLbl="sibTrans2D1" presStyleIdx="1" presStyleCnt="2"/>
      <dgm:spPr/>
      <dgm:t>
        <a:bodyPr/>
        <a:lstStyle/>
        <a:p>
          <a:endParaRPr lang="el-GR"/>
        </a:p>
      </dgm:t>
    </dgm:pt>
    <dgm:pt modelId="{AE5DBA83-189B-4B80-B6DF-81580430975C}" type="pres">
      <dgm:prSet presAssocID="{22FC1D96-8BE8-4193-A715-014DA34E6C79}" presName="connectorText" presStyleLbl="sibTrans2D1" presStyleIdx="1" presStyleCnt="2"/>
      <dgm:spPr/>
      <dgm:t>
        <a:bodyPr/>
        <a:lstStyle/>
        <a:p>
          <a:endParaRPr lang="el-GR"/>
        </a:p>
      </dgm:t>
    </dgm:pt>
    <dgm:pt modelId="{B955C23A-226E-45AC-AB73-4972E0FE9A6E}" type="pres">
      <dgm:prSet presAssocID="{22FC1D96-8BE8-4193-A715-014DA34E6C79}" presName="lastNode" presStyleLbl="node1" presStyleIdx="2" presStyleCnt="3">
        <dgm:presLayoutVars>
          <dgm:bulletEnabled val="1"/>
        </dgm:presLayoutVars>
      </dgm:prSet>
      <dgm:spPr/>
      <dgm:t>
        <a:bodyPr/>
        <a:lstStyle/>
        <a:p>
          <a:endParaRPr lang="el-GR"/>
        </a:p>
      </dgm:t>
    </dgm:pt>
  </dgm:ptLst>
  <dgm:cxnLst>
    <dgm:cxn modelId="{8E187B11-DE3F-434C-8F9F-165FDC3950DE}" srcId="{22FC1D96-8BE8-4193-A715-014DA34E6C79}" destId="{1C3D2B52-1606-41AA-A13D-597635B3BE61}" srcOrd="2" destOrd="0" parTransId="{AA218114-8FF0-4DAD-8257-F15E8E62390A}" sibTransId="{6180E1D8-489D-418D-97E8-56CF9D443015}"/>
    <dgm:cxn modelId="{8E67812F-74E5-486D-9E3B-DADF570AA3FA}" type="presOf" srcId="{E620C6A7-45BC-49FB-8C87-B72B01A7FD5C}" destId="{AE5DBA83-189B-4B80-B6DF-81580430975C}" srcOrd="1" destOrd="0" presId="urn:microsoft.com/office/officeart/2005/8/layout/equation2"/>
    <dgm:cxn modelId="{C243FA30-8BA9-4C70-BAE7-73AD27AC67AE}" type="presOf" srcId="{05D4E236-D46B-4B46-8A19-9EF7E9818C8A}" destId="{3C97F731-F82C-4609-A31A-FCB621BFBEF2}" srcOrd="0" destOrd="0" presId="urn:microsoft.com/office/officeart/2005/8/layout/equation2"/>
    <dgm:cxn modelId="{E13F4689-B5FA-4140-88C6-54EA6668B5D6}" srcId="{22FC1D96-8BE8-4193-A715-014DA34E6C79}" destId="{745D9F62-5F99-4BAE-8E37-9DB0ACDAFC25}" srcOrd="1" destOrd="0" parTransId="{89891BAE-F76B-4EA1-90E7-C2B89DDC6D4E}" sibTransId="{E620C6A7-45BC-49FB-8C87-B72B01A7FD5C}"/>
    <dgm:cxn modelId="{43AA543E-2510-4ED3-AD18-0E2C101A03AA}" srcId="{22FC1D96-8BE8-4193-A715-014DA34E6C79}" destId="{DB0638EB-4A42-4D2F-A0E1-12D69F77DFD5}" srcOrd="0" destOrd="0" parTransId="{DD17687B-2276-4BB2-B41F-1C99E957F0D0}" sibTransId="{05D4E236-D46B-4B46-8A19-9EF7E9818C8A}"/>
    <dgm:cxn modelId="{9DD774E9-D719-4A15-9E68-14CCB0CB1425}" type="presOf" srcId="{745D9F62-5F99-4BAE-8E37-9DB0ACDAFC25}" destId="{CE9697E1-67FC-4D35-9ED2-55C7ECB87010}" srcOrd="0" destOrd="0" presId="urn:microsoft.com/office/officeart/2005/8/layout/equation2"/>
    <dgm:cxn modelId="{A7C24609-4CF9-4652-AC3E-06973E7337B2}" type="presOf" srcId="{1C3D2B52-1606-41AA-A13D-597635B3BE61}" destId="{B955C23A-226E-45AC-AB73-4972E0FE9A6E}" srcOrd="0" destOrd="0" presId="urn:microsoft.com/office/officeart/2005/8/layout/equation2"/>
    <dgm:cxn modelId="{B87D020F-4396-4357-BAB3-D9E8D2899ECD}" type="presOf" srcId="{DB0638EB-4A42-4D2F-A0E1-12D69F77DFD5}" destId="{3952CC06-A867-439D-A7A0-1FE64A2E9DC6}" srcOrd="0" destOrd="0" presId="urn:microsoft.com/office/officeart/2005/8/layout/equation2"/>
    <dgm:cxn modelId="{F6641A9F-9BAF-4900-B142-E7477CECF088}" type="presOf" srcId="{22FC1D96-8BE8-4193-A715-014DA34E6C79}" destId="{FB6EA26E-F7A9-40FC-8805-476CA8EB7C0D}" srcOrd="0" destOrd="0" presId="urn:microsoft.com/office/officeart/2005/8/layout/equation2"/>
    <dgm:cxn modelId="{48BFF8BA-E01C-48B5-B18B-86CA9C1BC2F2}" type="presOf" srcId="{E620C6A7-45BC-49FB-8C87-B72B01A7FD5C}" destId="{C181F86D-B811-4AF1-B63D-ADA0234EBD9C}" srcOrd="0" destOrd="0" presId="urn:microsoft.com/office/officeart/2005/8/layout/equation2"/>
    <dgm:cxn modelId="{AC8E3646-59EA-4D20-90DD-E6C2D8C7B1D2}" type="presParOf" srcId="{FB6EA26E-F7A9-40FC-8805-476CA8EB7C0D}" destId="{8B77EA2A-F7E0-4EC1-B3A6-D8D55A0BF570}" srcOrd="0" destOrd="0" presId="urn:microsoft.com/office/officeart/2005/8/layout/equation2"/>
    <dgm:cxn modelId="{766E489D-CA5B-4A72-B13E-A4AD47F8AD77}" type="presParOf" srcId="{8B77EA2A-F7E0-4EC1-B3A6-D8D55A0BF570}" destId="{3952CC06-A867-439D-A7A0-1FE64A2E9DC6}" srcOrd="0" destOrd="0" presId="urn:microsoft.com/office/officeart/2005/8/layout/equation2"/>
    <dgm:cxn modelId="{1E68F5DA-3AD3-459E-9BBA-D42BFA2EC5D7}" type="presParOf" srcId="{8B77EA2A-F7E0-4EC1-B3A6-D8D55A0BF570}" destId="{A37B9E5A-D912-4A87-92A0-C9789966D03B}" srcOrd="1" destOrd="0" presId="urn:microsoft.com/office/officeart/2005/8/layout/equation2"/>
    <dgm:cxn modelId="{53D4043E-1680-4095-9AF9-D850A1701657}" type="presParOf" srcId="{8B77EA2A-F7E0-4EC1-B3A6-D8D55A0BF570}" destId="{3C97F731-F82C-4609-A31A-FCB621BFBEF2}" srcOrd="2" destOrd="0" presId="urn:microsoft.com/office/officeart/2005/8/layout/equation2"/>
    <dgm:cxn modelId="{48E76593-798C-4EEF-9080-CE24A9E25C90}" type="presParOf" srcId="{8B77EA2A-F7E0-4EC1-B3A6-D8D55A0BF570}" destId="{3B1944B6-A766-458E-B793-FF26D89E029F}" srcOrd="3" destOrd="0" presId="urn:microsoft.com/office/officeart/2005/8/layout/equation2"/>
    <dgm:cxn modelId="{AF225537-7E8B-403A-A6DE-96867E19FCF7}" type="presParOf" srcId="{8B77EA2A-F7E0-4EC1-B3A6-D8D55A0BF570}" destId="{CE9697E1-67FC-4D35-9ED2-55C7ECB87010}" srcOrd="4" destOrd="0" presId="urn:microsoft.com/office/officeart/2005/8/layout/equation2"/>
    <dgm:cxn modelId="{240485B1-54A3-428B-9776-62D9146C3590}" type="presParOf" srcId="{FB6EA26E-F7A9-40FC-8805-476CA8EB7C0D}" destId="{C181F86D-B811-4AF1-B63D-ADA0234EBD9C}" srcOrd="1" destOrd="0" presId="urn:microsoft.com/office/officeart/2005/8/layout/equation2"/>
    <dgm:cxn modelId="{858DB8B9-B7FC-43FD-B0C1-BCF79A5C27C2}" type="presParOf" srcId="{C181F86D-B811-4AF1-B63D-ADA0234EBD9C}" destId="{AE5DBA83-189B-4B80-B6DF-81580430975C}" srcOrd="0" destOrd="0" presId="urn:microsoft.com/office/officeart/2005/8/layout/equation2"/>
    <dgm:cxn modelId="{9F6AA138-7A87-4BC2-BBB8-D2C876718972}" type="presParOf" srcId="{FB6EA26E-F7A9-40FC-8805-476CA8EB7C0D}" destId="{B955C23A-226E-45AC-AB73-4972E0FE9A6E}"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917D27-F562-45DF-97DF-CFB08185C8D0}" type="datetimeFigureOut">
              <a:rPr lang="el-GR" smtClean="0"/>
              <a:pPr/>
              <a:t>18/3/2023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A6BF0-D98C-497A-A684-7F397D7E46F1}" type="slidenum">
              <a:rPr lang="el-GR" smtClean="0"/>
              <a:pPr/>
              <a:t>‹#›</a:t>
            </a:fld>
            <a:endParaRPr lang="el-GR"/>
          </a:p>
        </p:txBody>
      </p:sp>
    </p:spTree>
    <p:extLst>
      <p:ext uri="{BB962C8B-B14F-4D97-AF65-F5344CB8AC3E}">
        <p14:creationId xmlns:p14="http://schemas.microsoft.com/office/powerpoint/2010/main" val="1741141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E3095DFC-F1C0-4C9A-9D02-8C936A491336}" type="slidenum">
              <a:rPr lang="el-GR" altLang="el-GR" smtClean="0"/>
              <a:pPr/>
              <a:t>1</a:t>
            </a:fld>
            <a:endParaRPr lang="el-GR" altLang="el-GR"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l-GR" altLang="el-GR" smtClean="0"/>
          </a:p>
        </p:txBody>
      </p:sp>
    </p:spTree>
    <p:extLst>
      <p:ext uri="{BB962C8B-B14F-4D97-AF65-F5344CB8AC3E}">
        <p14:creationId xmlns:p14="http://schemas.microsoft.com/office/powerpoint/2010/main" val="3598408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D3E8BC6-EAE3-480A-BEB9-82973A77B510}" type="slidenum">
              <a:rPr lang="el-GR" smtClean="0"/>
              <a:pPr/>
              <a:t>42</a:t>
            </a:fld>
            <a:endParaRPr lang="el-GR"/>
          </a:p>
        </p:txBody>
      </p:sp>
    </p:spTree>
    <p:extLst>
      <p:ext uri="{BB962C8B-B14F-4D97-AF65-F5344CB8AC3E}">
        <p14:creationId xmlns:p14="http://schemas.microsoft.com/office/powerpoint/2010/main" val="266248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Τίτλος και Κείμενο επάνω από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57200"/>
            <a:ext cx="8229600" cy="1371600"/>
          </a:xfrm>
        </p:spPr>
        <p:txBody>
          <a:bodyPr/>
          <a:lstStyle/>
          <a:p>
            <a:r>
              <a:rPr lang="el-GR" smtClean="0"/>
              <a:t>Στυλ κύριου τίτλου</a:t>
            </a:r>
            <a:endParaRPr lang="el-GR"/>
          </a:p>
        </p:txBody>
      </p:sp>
      <p:sp>
        <p:nvSpPr>
          <p:cNvPr id="3" name="Θέση κειμένου 2"/>
          <p:cNvSpPr>
            <a:spLocks noGrp="1"/>
          </p:cNvSpPr>
          <p:nvPr>
            <p:ph type="body" sz="half" idx="1"/>
          </p:nvPr>
        </p:nvSpPr>
        <p:spPr>
          <a:xfrm>
            <a:off x="457200" y="1981200"/>
            <a:ext cx="8229600" cy="18669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57200" y="4000500"/>
            <a:ext cx="8229600" cy="18669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υποσέλιδου 4"/>
          <p:cNvSpPr>
            <a:spLocks noGrp="1"/>
          </p:cNvSpPr>
          <p:nvPr>
            <p:ph type="ftr" sz="quarter" idx="10"/>
          </p:nvPr>
        </p:nvSpPr>
        <p:spPr>
          <a:xfrm>
            <a:off x="3124200" y="6248400"/>
            <a:ext cx="2895600" cy="457200"/>
          </a:xfrm>
        </p:spPr>
        <p:txBody>
          <a:bodyPr/>
          <a:lstStyle>
            <a:lvl1pPr>
              <a:defRPr/>
            </a:lvl1pPr>
          </a:lstStyle>
          <a:p>
            <a:pPr>
              <a:defRPr/>
            </a:pPr>
            <a:endParaRPr lang="el-GR" altLang="el-GR"/>
          </a:p>
        </p:txBody>
      </p:sp>
      <p:sp>
        <p:nvSpPr>
          <p:cNvPr id="6" name="Θέση αριθμού διαφάνειας 5"/>
          <p:cNvSpPr>
            <a:spLocks noGrp="1"/>
          </p:cNvSpPr>
          <p:nvPr>
            <p:ph type="sldNum" sz="quarter" idx="11"/>
          </p:nvPr>
        </p:nvSpPr>
        <p:spPr>
          <a:xfrm>
            <a:off x="6553200" y="6248400"/>
            <a:ext cx="2133600" cy="457200"/>
          </a:xfrm>
        </p:spPr>
        <p:txBody>
          <a:bodyPr/>
          <a:lstStyle>
            <a:lvl1pPr>
              <a:defRPr/>
            </a:lvl1pPr>
          </a:lstStyle>
          <a:p>
            <a:pPr>
              <a:defRPr/>
            </a:pPr>
            <a:fld id="{2BB8CB04-2BF6-4A55-9F9E-6696AB5622CD}" type="slidenum">
              <a:rPr lang="el-GR" altLang="el-GR"/>
              <a:pPr>
                <a:defRPr/>
              </a:pPr>
              <a:t>‹#›</a:t>
            </a:fld>
            <a:endParaRPr lang="el-GR" altLang="el-GR"/>
          </a:p>
        </p:txBody>
      </p:sp>
      <p:sp>
        <p:nvSpPr>
          <p:cNvPr id="7" name="Θέση ημερομηνίας 6"/>
          <p:cNvSpPr>
            <a:spLocks noGrp="1"/>
          </p:cNvSpPr>
          <p:nvPr>
            <p:ph type="dt" sz="half" idx="12"/>
          </p:nvPr>
        </p:nvSpPr>
        <p:spPr>
          <a:xfrm>
            <a:off x="457200" y="6245225"/>
            <a:ext cx="2133600" cy="476250"/>
          </a:xfrm>
        </p:spPr>
        <p:txBody>
          <a:bodyPr/>
          <a:lstStyle>
            <a:lvl1pPr>
              <a:defRPr/>
            </a:lvl1pPr>
          </a:lstStyle>
          <a:p>
            <a:pPr>
              <a:defRPr/>
            </a:pPr>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18/3/2023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18/3/2023</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aw.duth.gr/postgraduate/%cf%80%cf%81%ce%bf%ce%b3%cf%81%ce%ac%ce%bc%ce%bc%ce%b1%cf%84%ce%b1-%ce%bc%ce%b5%cf%84%ce%b1%cf%80%cf%84%cf%85%cf%87%ce%b9%ce%b1%ce%ba%cf%8e%ce%bd-%cf%83%cf%80%ce%bf%cf%85%ce%b4%cf%8e%ce%bd-%ce%b1/%ce%b1%ce%bd%ce%b1%ce%b2%ce%b1%ce%b8%ce%bc%ce%b9%cf%83%ce%bc%ce%ad%ce%bd%ce%b5%cf%82-%ce%b4%ce%b9%ce%b5%ce%b8%ce%bd%ce%b5%ce%af%cf%82-%ce%ba%ce%b1%ce%b9-%ce%b5%cf%85%cf%81%cf%89%cf%80%ce%b1%cf%8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ctrTitle"/>
          </p:nvPr>
        </p:nvSpPr>
        <p:spPr>
          <a:xfrm>
            <a:off x="642910" y="1000108"/>
            <a:ext cx="7851648" cy="1828800"/>
          </a:xfrm>
        </p:spPr>
        <p:txBody>
          <a:bodyPr/>
          <a:lstStyle/>
          <a:p>
            <a:pPr algn="ctr" eaLnBrk="1" fontAlgn="auto" hangingPunct="1">
              <a:spcAft>
                <a:spcPts val="0"/>
              </a:spcAft>
              <a:defRPr/>
            </a:pPr>
            <a:r>
              <a:rPr lang="el-GR" altLang="el-GR" sz="3200" dirty="0" smtClean="0">
                <a:latin typeface="Verdana" pitchFamily="34" charset="0"/>
                <a:ea typeface="Verdana" pitchFamily="34" charset="0"/>
                <a:cs typeface="Verdana" pitchFamily="34" charset="0"/>
              </a:rPr>
              <a:t>ΤΜΗΜΑ ΝΟΜΙΚΗΣ </a:t>
            </a:r>
            <a:br>
              <a:rPr lang="el-GR" altLang="el-GR" sz="3200" dirty="0" smtClean="0">
                <a:latin typeface="Verdana" pitchFamily="34" charset="0"/>
                <a:ea typeface="Verdana" pitchFamily="34" charset="0"/>
                <a:cs typeface="Verdana" pitchFamily="34" charset="0"/>
              </a:rPr>
            </a:br>
            <a:r>
              <a:rPr lang="el-GR" altLang="el-GR" sz="3200" dirty="0" smtClean="0">
                <a:latin typeface="Verdana" pitchFamily="34" charset="0"/>
                <a:ea typeface="Verdana" pitchFamily="34" charset="0"/>
                <a:cs typeface="Verdana" pitchFamily="34" charset="0"/>
              </a:rPr>
              <a:t>ΤΟΜΕΑΣ ΔΙΕΘΝΩΝ ΣΠΟΥΔΩΝ</a:t>
            </a:r>
            <a:br>
              <a:rPr lang="el-GR" altLang="el-GR" sz="3200" dirty="0" smtClean="0">
                <a:latin typeface="Verdana" pitchFamily="34" charset="0"/>
                <a:ea typeface="Verdana" pitchFamily="34" charset="0"/>
                <a:cs typeface="Verdana" pitchFamily="34" charset="0"/>
              </a:rPr>
            </a:br>
            <a:endParaRPr lang="el-GR" altLang="el-GR" sz="3200" dirty="0">
              <a:latin typeface="Verdana" pitchFamily="34" charset="0"/>
              <a:ea typeface="Verdana" pitchFamily="34" charset="0"/>
              <a:cs typeface="Verdana" pitchFamily="34" charset="0"/>
            </a:endParaRPr>
          </a:p>
        </p:txBody>
      </p:sp>
      <p:sp>
        <p:nvSpPr>
          <p:cNvPr id="6" name="5 - Υπότιτλος"/>
          <p:cNvSpPr>
            <a:spLocks noGrp="1"/>
          </p:cNvSpPr>
          <p:nvPr>
            <p:ph type="subTitle" idx="1"/>
          </p:nvPr>
        </p:nvSpPr>
        <p:spPr>
          <a:xfrm>
            <a:off x="571472" y="2643182"/>
            <a:ext cx="7854696" cy="3929090"/>
          </a:xfrm>
        </p:spPr>
        <p:txBody>
          <a:bodyPr>
            <a:normAutofit fontScale="55000" lnSpcReduction="20000"/>
          </a:bodyPr>
          <a:lstStyle/>
          <a:p>
            <a:pPr algn="ctr"/>
            <a:endParaRPr lang="el-GR" dirty="0" smtClean="0">
              <a:latin typeface="Verdana" pitchFamily="34" charset="0"/>
              <a:ea typeface="Verdana" pitchFamily="34" charset="0"/>
              <a:cs typeface="Verdana" pitchFamily="34" charset="0"/>
            </a:endParaRPr>
          </a:p>
          <a:p>
            <a:pPr algn="ctr" fontAlgn="base"/>
            <a:endParaRPr lang="el-GR" sz="5700" b="1" dirty="0" smtClean="0">
              <a:latin typeface="Verdana" pitchFamily="34" charset="0"/>
              <a:ea typeface="Verdana" pitchFamily="34" charset="0"/>
              <a:cs typeface="Verdana" pitchFamily="34" charset="0"/>
              <a:hlinkClick r:id="rId3"/>
            </a:endParaRPr>
          </a:p>
          <a:p>
            <a:pPr algn="ctr" fontAlgn="base"/>
            <a:r>
              <a:rPr lang="el-GR" sz="5700" b="1" dirty="0" smtClean="0">
                <a:latin typeface="Verdana" pitchFamily="34" charset="0"/>
                <a:ea typeface="Verdana" pitchFamily="34" charset="0"/>
                <a:cs typeface="Verdana" pitchFamily="34" charset="0"/>
                <a:hlinkClick r:id="rId3"/>
              </a:rPr>
              <a:t>ΠΜΣ Αναβαθμισμένες Διεθνείς και Ευρωπαϊκές Σπουδές</a:t>
            </a:r>
            <a:endParaRPr lang="el-GR" sz="5700" dirty="0" smtClean="0">
              <a:latin typeface="Verdana" pitchFamily="34" charset="0"/>
              <a:ea typeface="Verdana" pitchFamily="34" charset="0"/>
              <a:cs typeface="Verdana" pitchFamily="34" charset="0"/>
            </a:endParaRPr>
          </a:p>
          <a:p>
            <a:pPr algn="ctr"/>
            <a:r>
              <a:rPr lang="el-GR" sz="5700" b="1" dirty="0" smtClean="0">
                <a:latin typeface="Verdana" pitchFamily="34" charset="0"/>
                <a:ea typeface="Verdana" pitchFamily="34" charset="0"/>
                <a:cs typeface="Verdana" pitchFamily="34" charset="0"/>
              </a:rPr>
              <a:t>Ευρωπαϊκό Δικονομικό Δίκαιο Ι &amp; ΙΙ</a:t>
            </a:r>
            <a:endParaRPr lang="el-GR" sz="5700" dirty="0" smtClean="0">
              <a:latin typeface="Verdana" pitchFamily="34" charset="0"/>
              <a:ea typeface="Verdana" pitchFamily="34" charset="0"/>
              <a:cs typeface="Verdana" pitchFamily="34" charset="0"/>
            </a:endParaRPr>
          </a:p>
          <a:p>
            <a:pPr algn="ctr"/>
            <a:endParaRPr lang="el-GR" sz="4300" b="1" dirty="0" smtClean="0">
              <a:latin typeface="Verdana" pitchFamily="34" charset="0"/>
              <a:ea typeface="Verdana" pitchFamily="34" charset="0"/>
              <a:cs typeface="Verdana" pitchFamily="34" charset="0"/>
            </a:endParaRPr>
          </a:p>
          <a:p>
            <a:pPr algn="ctr"/>
            <a:r>
              <a:rPr lang="el-GR" sz="4300" b="1" dirty="0" smtClean="0">
                <a:latin typeface="Verdana" pitchFamily="34" charset="0"/>
                <a:ea typeface="Verdana" pitchFamily="34" charset="0"/>
                <a:cs typeface="Verdana" pitchFamily="34" charset="0"/>
              </a:rPr>
              <a:t> </a:t>
            </a:r>
          </a:p>
          <a:p>
            <a:r>
              <a:rPr lang="el-GR" b="1" dirty="0" smtClean="0">
                <a:latin typeface="Verdana" pitchFamily="34" charset="0"/>
                <a:ea typeface="Verdana" pitchFamily="34" charset="0"/>
                <a:cs typeface="Verdana" pitchFamily="34" charset="0"/>
              </a:rPr>
              <a:t>Δρ</a:t>
            </a:r>
            <a:r>
              <a:rPr lang="en-US" b="1" dirty="0" smtClean="0">
                <a:latin typeface="Verdana" pitchFamily="34" charset="0"/>
                <a:ea typeface="Verdana" pitchFamily="34" charset="0"/>
                <a:cs typeface="Verdana" pitchFamily="34" charset="0"/>
              </a:rPr>
              <a:t>. </a:t>
            </a:r>
            <a:r>
              <a:rPr lang="el-GR" b="1" dirty="0" smtClean="0">
                <a:latin typeface="Verdana" pitchFamily="34" charset="0"/>
                <a:ea typeface="Verdana" pitchFamily="34" charset="0"/>
                <a:cs typeface="Verdana" pitchFamily="34" charset="0"/>
              </a:rPr>
              <a:t>Β. </a:t>
            </a:r>
            <a:r>
              <a:rPr lang="el-GR" b="1" dirty="0" err="1" smtClean="0">
                <a:latin typeface="Verdana" pitchFamily="34" charset="0"/>
                <a:ea typeface="Verdana" pitchFamily="34" charset="0"/>
                <a:cs typeface="Verdana" pitchFamily="34" charset="0"/>
              </a:rPr>
              <a:t>Τζώρτζη</a:t>
            </a:r>
            <a:endParaRPr lang="el-GR" b="1" dirty="0" smtClean="0">
              <a:latin typeface="Verdana" pitchFamily="34" charset="0"/>
              <a:ea typeface="Verdana" pitchFamily="34" charset="0"/>
              <a:cs typeface="Verdana" pitchFamily="34" charset="0"/>
            </a:endParaRPr>
          </a:p>
          <a:p>
            <a:r>
              <a:rPr lang="el-GR" b="1" dirty="0" smtClean="0">
                <a:latin typeface="Verdana" pitchFamily="34" charset="0"/>
                <a:ea typeface="Verdana" pitchFamily="34" charset="0"/>
                <a:cs typeface="Verdana" pitchFamily="34" charset="0"/>
              </a:rPr>
              <a:t>Ειδική Επιστήμονας</a:t>
            </a:r>
            <a:endParaRPr lang="el-GR" b="1" dirty="0">
              <a:latin typeface="Verdana" pitchFamily="34" charset="0"/>
              <a:ea typeface="Verdana" pitchFamily="34" charset="0"/>
              <a:cs typeface="Verdana" pitchFamily="34" charset="0"/>
            </a:endParaRPr>
          </a:p>
        </p:txBody>
      </p:sp>
      <p:sp>
        <p:nvSpPr>
          <p:cNvPr id="10243" name="Rectangle 4"/>
          <p:cNvSpPr>
            <a:spLocks noChangeArrowheads="1"/>
          </p:cNvSpPr>
          <p:nvPr/>
        </p:nvSpPr>
        <p:spPr bwMode="auto">
          <a:xfrm>
            <a:off x="323850" y="4367213"/>
            <a:ext cx="8575675" cy="869950"/>
          </a:xfrm>
          <a:prstGeom prst="rect">
            <a:avLst/>
          </a:prstGeom>
          <a:noFill/>
          <a:ln w="9525">
            <a:noFill/>
            <a:miter lim="800000"/>
            <a:headEnd/>
            <a:tailEnd/>
          </a:ln>
        </p:spPr>
        <p:txBody>
          <a:bodyPr lIns="71415" rIns="71415" bIns="0" anchor="ctr">
            <a:spAutoFit/>
          </a:bodyPr>
          <a:lstStyle/>
          <a:p>
            <a:pPr algn="ctr"/>
            <a:endParaRPr lang="en-US" altLang="el-GR" b="1"/>
          </a:p>
          <a:p>
            <a:pPr algn="ctr"/>
            <a:endParaRPr lang="en-US" altLang="el-GR" b="1"/>
          </a:p>
          <a:p>
            <a:pPr algn="ctr"/>
            <a:endParaRPr lang="el-GR" altLang="el-GR"/>
          </a:p>
        </p:txBody>
      </p:sp>
      <p:pic>
        <p:nvPicPr>
          <p:cNvPr id="10244" name="Picture 4" descr="dimokriteio_1"/>
          <p:cNvPicPr>
            <a:picLocks noChangeAspect="1" noChangeArrowheads="1"/>
          </p:cNvPicPr>
          <p:nvPr/>
        </p:nvPicPr>
        <p:blipFill>
          <a:blip r:embed="rId4" cstate="print"/>
          <a:srcRect/>
          <a:stretch>
            <a:fillRect/>
          </a:stretch>
        </p:blipFill>
        <p:spPr bwMode="auto">
          <a:xfrm>
            <a:off x="323850" y="684213"/>
            <a:ext cx="1509713" cy="1328737"/>
          </a:xfrm>
          <a:prstGeom prst="rect">
            <a:avLst/>
          </a:prstGeom>
          <a:noFill/>
          <a:ln w="9525">
            <a:noFill/>
            <a:miter lim="800000"/>
            <a:headEnd/>
            <a:tailEnd/>
          </a:ln>
        </p:spPr>
      </p:pic>
      <p:sp>
        <p:nvSpPr>
          <p:cNvPr id="10245" name="Rectangle 2"/>
          <p:cNvSpPr>
            <a:spLocks noChangeArrowheads="1"/>
          </p:cNvSpPr>
          <p:nvPr/>
        </p:nvSpPr>
        <p:spPr bwMode="auto">
          <a:xfrm>
            <a:off x="179388" y="2997200"/>
            <a:ext cx="8734425" cy="1143000"/>
          </a:xfrm>
          <a:prstGeom prst="rect">
            <a:avLst/>
          </a:prstGeom>
          <a:noFill/>
          <a:ln w="9525">
            <a:noFill/>
            <a:miter lim="800000"/>
            <a:headEnd/>
            <a:tailEnd/>
          </a:ln>
        </p:spPr>
        <p:txBody>
          <a:bodyPr anchor="ctr"/>
          <a:lstStyle/>
          <a:p>
            <a:pPr algn="ctr"/>
            <a:endParaRPr lang="el-GR" altLang="el-GR" sz="3600" b="1" i="1" dirty="0">
              <a:solidFill>
                <a:srgbClr val="000099"/>
              </a:solidFill>
              <a:latin typeface="Comic Sans MS" pitchFamily="66"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28596" y="428604"/>
            <a:ext cx="8229600" cy="735360"/>
          </a:xfrm>
        </p:spPr>
        <p:txBody>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Όροι του παραδεκτού </a:t>
            </a:r>
          </a:p>
        </p:txBody>
      </p:sp>
      <p:sp>
        <p:nvSpPr>
          <p:cNvPr id="100355" name="Rectangle 3"/>
          <p:cNvSpPr>
            <a:spLocks noGrp="1" noChangeArrowheads="1"/>
          </p:cNvSpPr>
          <p:nvPr>
            <p:ph idx="1"/>
          </p:nvPr>
        </p:nvSpPr>
        <p:spPr>
          <a:xfrm>
            <a:off x="285720" y="1357298"/>
            <a:ext cx="8499256" cy="5214973"/>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marL="365760" indent="-256032" algn="just" eaLnBrk="1" fontAlgn="auto" hangingPunct="1">
              <a:spcAft>
                <a:spcPts val="0"/>
              </a:spcAft>
              <a:buFont typeface="Wingdings" pitchFamily="2" charset="2"/>
              <a:buChar char="q"/>
              <a:defRPr/>
            </a:pPr>
            <a:r>
              <a:rPr lang="el-GR" altLang="el-GR" sz="3000" b="1" dirty="0" smtClean="0">
                <a:solidFill>
                  <a:schemeClr val="tx1"/>
                </a:solidFill>
                <a:latin typeface="Verdana" pitchFamily="34" charset="0"/>
                <a:ea typeface="Verdana" pitchFamily="34" charset="0"/>
                <a:cs typeface="Verdana" pitchFamily="34" charset="0"/>
              </a:rPr>
              <a:t>α</a:t>
            </a:r>
            <a:r>
              <a:rPr lang="el-GR" altLang="el-GR" sz="3000" b="1" dirty="0">
                <a:solidFill>
                  <a:schemeClr val="tx1"/>
                </a:solidFill>
                <a:latin typeface="Verdana" pitchFamily="34" charset="0"/>
                <a:ea typeface="Verdana" pitchFamily="34" charset="0"/>
                <a:cs typeface="Verdana" pitchFamily="34" charset="0"/>
              </a:rPr>
              <a:t>) προσβαλλόμενες πράξεις (</a:t>
            </a:r>
            <a:r>
              <a:rPr lang="el-GR" altLang="el-GR" sz="3000" b="1" dirty="0" err="1">
                <a:solidFill>
                  <a:schemeClr val="tx1"/>
                </a:solidFill>
                <a:latin typeface="Verdana" pitchFamily="34" charset="0"/>
                <a:ea typeface="Verdana" pitchFamily="34" charset="0"/>
                <a:cs typeface="Verdana" pitchFamily="34" charset="0"/>
              </a:rPr>
              <a:t>εδ</a:t>
            </a:r>
            <a:r>
              <a:rPr lang="el-GR" altLang="el-GR" sz="3000" b="1" dirty="0">
                <a:solidFill>
                  <a:schemeClr val="tx1"/>
                </a:solidFill>
                <a:latin typeface="Verdana" pitchFamily="34" charset="0"/>
                <a:ea typeface="Verdana" pitchFamily="34" charset="0"/>
                <a:cs typeface="Verdana" pitchFamily="34" charset="0"/>
              </a:rPr>
              <a:t>. 1) </a:t>
            </a:r>
            <a:endParaRPr lang="el-GR" altLang="el-GR" sz="3000" b="1" dirty="0" smtClean="0">
              <a:solidFill>
                <a:schemeClr val="tx1"/>
              </a:solidFill>
              <a:latin typeface="Verdana" pitchFamily="34" charset="0"/>
              <a:ea typeface="Verdana" pitchFamily="34" charset="0"/>
              <a:cs typeface="Verdana" pitchFamily="34" charset="0"/>
            </a:endParaRPr>
          </a:p>
          <a:p>
            <a:pPr marL="365760" indent="-256032" algn="just" eaLnBrk="1" fontAlgn="auto" hangingPunct="1">
              <a:spcAft>
                <a:spcPts val="0"/>
              </a:spcAft>
              <a:buNone/>
              <a:defRPr/>
            </a:pPr>
            <a:r>
              <a:rPr lang="el-GR" altLang="el-GR" sz="3000" b="1" dirty="0" smtClean="0">
                <a:latin typeface="Verdana" pitchFamily="34" charset="0"/>
                <a:ea typeface="Verdana" pitchFamily="34" charset="0"/>
                <a:cs typeface="Verdana" pitchFamily="34" charset="0"/>
              </a:rPr>
              <a:t> </a:t>
            </a:r>
          </a:p>
          <a:p>
            <a:pPr marL="365760" indent="-256032" algn="just" eaLnBrk="1" fontAlgn="auto" hangingPunct="1">
              <a:spcAft>
                <a:spcPts val="0"/>
              </a:spcAft>
              <a:buNone/>
              <a:defRPr/>
            </a:pPr>
            <a:r>
              <a:rPr lang="el-GR" altLang="el-GR" sz="3000" b="1" dirty="0" smtClean="0">
                <a:solidFill>
                  <a:srgbClr val="C00000"/>
                </a:solidFill>
                <a:latin typeface="Verdana" pitchFamily="34" charset="0"/>
                <a:ea typeface="Verdana" pitchFamily="34" charset="0"/>
                <a:cs typeface="Verdana" pitchFamily="34" charset="0"/>
              </a:rPr>
              <a:t>Η πράξη πρέπει να είναι:</a:t>
            </a:r>
          </a:p>
          <a:p>
            <a:pPr marL="365760" indent="-256032" algn="just" eaLnBrk="1" fontAlgn="auto" hangingPunct="1">
              <a:spcAft>
                <a:spcPts val="0"/>
              </a:spcAft>
              <a:buNone/>
              <a:defRPr/>
            </a:pPr>
            <a:r>
              <a:rPr lang="el-GR" altLang="el-GR" sz="3000" dirty="0" smtClean="0">
                <a:latin typeface="Verdana" pitchFamily="34" charset="0"/>
                <a:ea typeface="Verdana" pitchFamily="34" charset="0"/>
                <a:cs typeface="Verdana" pitchFamily="34" charset="0"/>
              </a:rPr>
              <a:t>1. </a:t>
            </a:r>
            <a:r>
              <a:rPr lang="el-GR" altLang="el-GR" sz="3000" dirty="0" smtClean="0">
                <a:latin typeface="Verdana" pitchFamily="34" charset="0"/>
                <a:ea typeface="Verdana" pitchFamily="34" charset="0"/>
                <a:cs typeface="Verdana" pitchFamily="34" charset="0"/>
              </a:rPr>
              <a:t>νομοθετική ή κανονιστική</a:t>
            </a:r>
            <a:endParaRPr lang="el-GR" altLang="el-GR" sz="3000" dirty="0" smtClean="0">
              <a:latin typeface="Verdana" pitchFamily="34" charset="0"/>
              <a:ea typeface="Verdana" pitchFamily="34" charset="0"/>
              <a:cs typeface="Verdana" pitchFamily="34" charset="0"/>
            </a:endParaRPr>
          </a:p>
          <a:p>
            <a:pPr marL="365760" indent="-256032" algn="just" eaLnBrk="1" fontAlgn="auto" hangingPunct="1">
              <a:spcAft>
                <a:spcPts val="0"/>
              </a:spcAft>
              <a:buNone/>
              <a:defRPr/>
            </a:pPr>
            <a:r>
              <a:rPr lang="el-GR" altLang="el-GR" sz="3000" dirty="0" smtClean="0">
                <a:latin typeface="Verdana" pitchFamily="34" charset="0"/>
                <a:ea typeface="Verdana" pitchFamily="34" charset="0"/>
                <a:cs typeface="Verdana" pitchFamily="34" charset="0"/>
              </a:rPr>
              <a:t>2. οργάνων της ΕΕ </a:t>
            </a:r>
            <a:endParaRPr lang="en-US" altLang="el-GR" sz="3000" dirty="0" smtClean="0">
              <a:latin typeface="Verdana" pitchFamily="34" charset="0"/>
              <a:ea typeface="Verdana" pitchFamily="34" charset="0"/>
              <a:cs typeface="Verdana" pitchFamily="34" charset="0"/>
            </a:endParaRPr>
          </a:p>
          <a:p>
            <a:pPr>
              <a:buNone/>
            </a:pPr>
            <a:r>
              <a:rPr lang="en-US" sz="3000" dirty="0" smtClean="0">
                <a:latin typeface="Verdana" pitchFamily="34" charset="0"/>
                <a:ea typeface="Verdana" pitchFamily="34" charset="0"/>
                <a:cs typeface="Verdana" pitchFamily="34" charset="0"/>
              </a:rPr>
              <a:t> 3. </a:t>
            </a:r>
            <a:r>
              <a:rPr lang="el-GR" sz="3000" dirty="0" smtClean="0">
                <a:latin typeface="Verdana" pitchFamily="34" charset="0"/>
                <a:ea typeface="Verdana" pitchFamily="34" charset="0"/>
                <a:cs typeface="Verdana" pitchFamily="34" charset="0"/>
              </a:rPr>
              <a:t> εκτός από σύσταση ή γνώμη</a:t>
            </a:r>
          </a:p>
          <a:p>
            <a:pPr>
              <a:buNone/>
            </a:pPr>
            <a:r>
              <a:rPr lang="en-US" sz="3000" dirty="0" smtClean="0">
                <a:latin typeface="Verdana" pitchFamily="34" charset="0"/>
                <a:ea typeface="Verdana" pitchFamily="34" charset="0"/>
                <a:cs typeface="Verdana" pitchFamily="34" charset="0"/>
              </a:rPr>
              <a:t> </a:t>
            </a:r>
            <a:r>
              <a:rPr lang="el-GR" sz="3000" dirty="0" smtClean="0">
                <a:latin typeface="Verdana" pitchFamily="34" charset="0"/>
                <a:ea typeface="Verdana" pitchFamily="34" charset="0"/>
                <a:cs typeface="Verdana" pitchFamily="34" charset="0"/>
              </a:rPr>
              <a:t>4. οριστική</a:t>
            </a:r>
          </a:p>
          <a:p>
            <a:pPr>
              <a:buNone/>
            </a:pPr>
            <a:r>
              <a:rPr lang="en-US" sz="3000" dirty="0" smtClean="0">
                <a:latin typeface="Verdana" pitchFamily="34" charset="0"/>
                <a:ea typeface="Verdana" pitchFamily="34" charset="0"/>
                <a:cs typeface="Verdana" pitchFamily="34" charset="0"/>
              </a:rPr>
              <a:t> </a:t>
            </a:r>
            <a:r>
              <a:rPr lang="el-GR" sz="3000" dirty="0" smtClean="0">
                <a:latin typeface="Verdana" pitchFamily="34" charset="0"/>
                <a:ea typeface="Verdana" pitchFamily="34" charset="0"/>
                <a:cs typeface="Verdana" pitchFamily="34" charset="0"/>
              </a:rPr>
              <a:t>5. όχι νομικά ανυπόστατη</a:t>
            </a:r>
          </a:p>
          <a:p>
            <a:pPr marL="365760" indent="-256032" algn="just" eaLnBrk="1" fontAlgn="auto" hangingPunct="1">
              <a:spcAft>
                <a:spcPts val="0"/>
              </a:spcAft>
              <a:buNone/>
              <a:defRPr/>
            </a:pPr>
            <a:endParaRPr lang="el-GR" altLang="el-GR" sz="2800" dirty="0" smtClean="0">
              <a:latin typeface="Verdana" pitchFamily="34" charset="0"/>
              <a:ea typeface="Verdana" pitchFamily="34" charset="0"/>
              <a:cs typeface="Verdana" pitchFamily="34" charset="0"/>
            </a:endParaRPr>
          </a:p>
          <a:p>
            <a:pPr marL="365760" indent="-256032" eaLnBrk="1" fontAlgn="auto" hangingPunct="1">
              <a:lnSpc>
                <a:spcPct val="80000"/>
              </a:lnSpc>
              <a:spcAft>
                <a:spcPts val="0"/>
              </a:spcAft>
              <a:buFont typeface="Wingdings 3"/>
              <a:buChar char=""/>
              <a:defRPr/>
            </a:pPr>
            <a:endParaRPr lang="el-GR" altLang="el-GR" sz="2400" dirty="0">
              <a:latin typeface="Verdana" pitchFamily="34" charset="0"/>
              <a:ea typeface="Verdana" pitchFamily="34" charset="0"/>
              <a:cs typeface="Verdan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42984"/>
            <a:ext cx="8229600" cy="518161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lstStyle/>
          <a:p>
            <a:pPr marL="457200" indent="-457200" algn="ctr">
              <a:buFont typeface="Wingdings" pitchFamily="2" charset="2"/>
              <a:buChar char="Ø"/>
            </a:pPr>
            <a:endParaRPr lang="en-US" altLang="el-GR" sz="3600" b="1" dirty="0" smtClean="0">
              <a:solidFill>
                <a:srgbClr val="C00000"/>
              </a:solidFill>
              <a:latin typeface="Verdana" pitchFamily="34" charset="0"/>
              <a:ea typeface="Verdana" pitchFamily="34" charset="0"/>
              <a:cs typeface="Verdana" pitchFamily="34" charset="0"/>
            </a:endParaRPr>
          </a:p>
          <a:p>
            <a:pPr marL="457200" indent="-457200" algn="ctr">
              <a:buFont typeface="Wingdings" pitchFamily="2" charset="2"/>
              <a:buChar char="Ø"/>
            </a:pPr>
            <a:r>
              <a:rPr lang="el-GR" altLang="el-GR" sz="3600" b="1" dirty="0" smtClean="0">
                <a:solidFill>
                  <a:srgbClr val="C00000"/>
                </a:solidFill>
                <a:latin typeface="Verdana" pitchFamily="34" charset="0"/>
                <a:ea typeface="Verdana" pitchFamily="34" charset="0"/>
                <a:cs typeface="Verdana" pitchFamily="34" charset="0"/>
              </a:rPr>
              <a:t>1. νομοθετική </a:t>
            </a:r>
          </a:p>
          <a:p>
            <a:pPr algn="ctr"/>
            <a:endParaRPr lang="el-GR"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Όσες έχουν θεσπισθεί </a:t>
            </a:r>
            <a:endParaRPr lang="en-US"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με τη συνήθη </a:t>
            </a:r>
            <a:endParaRPr lang="en-US"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ή </a:t>
            </a:r>
            <a:endParaRPr lang="en-US" altLang="el-GR" sz="3400" dirty="0" smtClean="0">
              <a:latin typeface="Verdana" pitchFamily="34" charset="0"/>
              <a:ea typeface="Verdana" pitchFamily="34" charset="0"/>
              <a:cs typeface="Verdana" pitchFamily="34" charset="0"/>
            </a:endParaRPr>
          </a:p>
          <a:p>
            <a:pPr algn="ctr">
              <a:buNone/>
            </a:pPr>
            <a:r>
              <a:rPr lang="el-GR" altLang="el-GR" sz="3400" dirty="0" smtClean="0">
                <a:latin typeface="Verdana" pitchFamily="34" charset="0"/>
                <a:ea typeface="Verdana" pitchFamily="34" charset="0"/>
                <a:cs typeface="Verdana" pitchFamily="34" charset="0"/>
              </a:rPr>
              <a:t>με μια ειδική διαδικασία.</a:t>
            </a:r>
          </a:p>
          <a:p>
            <a:pPr>
              <a:buNone/>
            </a:pPr>
            <a:endParaRPr lang="el-GR" altLang="el-GR" sz="2400" dirty="0" smtClean="0">
              <a:latin typeface="Verdana" pitchFamily="34" charset="0"/>
              <a:ea typeface="Verdana" pitchFamily="34" charset="0"/>
              <a:cs typeface="Verdana" pitchFamily="34" charset="0"/>
            </a:endParaRPr>
          </a:p>
          <a:p>
            <a:pPr>
              <a:buNone/>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71504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buFont typeface="Wingdings" pitchFamily="2" charset="2"/>
              <a:buChar char="Ø"/>
            </a:pPr>
            <a:endParaRPr lang="en-US" altLang="el-GR" sz="3600" b="1" dirty="0" smtClean="0">
              <a:solidFill>
                <a:srgbClr val="C00000"/>
              </a:solidFill>
              <a:latin typeface="Verdana" pitchFamily="34" charset="0"/>
              <a:ea typeface="Verdana" pitchFamily="34" charset="0"/>
              <a:cs typeface="Verdana" pitchFamily="34" charset="0"/>
            </a:endParaRPr>
          </a:p>
          <a:p>
            <a:pPr algn="ctr">
              <a:buFont typeface="Wingdings" pitchFamily="2" charset="2"/>
              <a:buChar char="Ø"/>
            </a:pPr>
            <a:r>
              <a:rPr lang="el-GR" altLang="el-GR" sz="4600" b="1" dirty="0" smtClean="0">
                <a:solidFill>
                  <a:srgbClr val="C00000"/>
                </a:solidFill>
                <a:latin typeface="Verdana" pitchFamily="34" charset="0"/>
                <a:ea typeface="Verdana" pitchFamily="34" charset="0"/>
                <a:cs typeface="Verdana" pitchFamily="34" charset="0"/>
              </a:rPr>
              <a:t>2. οργάνων της ΕΕ </a:t>
            </a:r>
          </a:p>
          <a:p>
            <a:pPr>
              <a:buFont typeface="Wingdings" pitchFamily="2" charset="2"/>
              <a:buChar char="Ø"/>
            </a:pPr>
            <a:endParaRPr lang="el-GR" altLang="el-GR" sz="3600" b="1" dirty="0" smtClean="0">
              <a:solidFill>
                <a:srgbClr val="C00000"/>
              </a:solidFill>
              <a:latin typeface="Verdana" pitchFamily="34" charset="0"/>
              <a:ea typeface="Verdana" pitchFamily="34" charset="0"/>
              <a:cs typeface="Verdana" pitchFamily="34" charset="0"/>
            </a:endParaRPr>
          </a:p>
          <a:p>
            <a:pPr>
              <a:buNone/>
            </a:pPr>
            <a:r>
              <a:rPr lang="el-GR" altLang="el-GR" sz="3600" dirty="0" smtClean="0">
                <a:latin typeface="Verdana" pitchFamily="34" charset="0"/>
                <a:ea typeface="Verdana" pitchFamily="34" charset="0"/>
                <a:cs typeface="Verdana" pitchFamily="34" charset="0"/>
              </a:rPr>
              <a:t>   όχι Συνθήκες </a:t>
            </a:r>
          </a:p>
          <a:p>
            <a:pPr>
              <a:buNone/>
            </a:pPr>
            <a:endParaRPr lang="en-US"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None/>
            </a:pPr>
            <a:r>
              <a:rPr lang="el-GR" altLang="el-GR" sz="3600" dirty="0" smtClean="0">
                <a:latin typeface="Verdana" pitchFamily="34" charset="0"/>
                <a:ea typeface="Verdana" pitchFamily="34" charset="0"/>
                <a:cs typeface="Verdana" pitchFamily="34" charset="0"/>
              </a:rPr>
              <a:t>   εθνικές πράξεις</a:t>
            </a:r>
          </a:p>
          <a:p>
            <a:pPr>
              <a:buNone/>
            </a:pPr>
            <a:endParaRPr lang="en-US"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None/>
            </a:pPr>
            <a:r>
              <a:rPr lang="en-US" sz="3600" dirty="0" smtClean="0">
                <a:latin typeface="Verdana" pitchFamily="34" charset="0"/>
                <a:ea typeface="Verdana" pitchFamily="34" charset="0"/>
                <a:cs typeface="Verdana" pitchFamily="34" charset="0"/>
              </a:rPr>
              <a:t>   C</a:t>
            </a:r>
            <a:r>
              <a:rPr lang="el-GR" sz="3600" dirty="0" smtClean="0">
                <a:latin typeface="Verdana" pitchFamily="34" charset="0"/>
                <a:ea typeface="Verdana" pitchFamily="34" charset="0"/>
                <a:cs typeface="Verdana" pitchFamily="34" charset="0"/>
              </a:rPr>
              <a:t>- </a:t>
            </a:r>
            <a:r>
              <a:rPr lang="en-US" sz="3600" dirty="0" smtClean="0">
                <a:latin typeface="Verdana" pitchFamily="34" charset="0"/>
                <a:ea typeface="Verdana" pitchFamily="34" charset="0"/>
                <a:cs typeface="Verdana" pitchFamily="34" charset="0"/>
              </a:rPr>
              <a:t>294/93, </a:t>
            </a:r>
            <a:r>
              <a:rPr lang="en-US" sz="3600" i="1" dirty="0" smtClean="0">
                <a:latin typeface="Verdana" pitchFamily="34" charset="0"/>
                <a:ea typeface="Verdana" pitchFamily="34" charset="0"/>
                <a:cs typeface="Verdana" pitchFamily="34" charset="0"/>
              </a:rPr>
              <a:t>Les </a:t>
            </a:r>
            <a:r>
              <a:rPr lang="en-US" sz="3600" i="1" dirty="0" err="1" smtClean="0">
                <a:latin typeface="Verdana" pitchFamily="34" charset="0"/>
                <a:ea typeface="Verdana" pitchFamily="34" charset="0"/>
                <a:cs typeface="Verdana" pitchFamily="34" charset="0"/>
              </a:rPr>
              <a:t>Verts</a:t>
            </a:r>
            <a:endParaRPr lang="el-GR"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None/>
            </a:pPr>
            <a:r>
              <a:rPr lang="el-GR" altLang="el-GR" sz="3600" dirty="0" smtClean="0">
                <a:latin typeface="Verdana" pitchFamily="34" charset="0"/>
                <a:ea typeface="Verdana" pitchFamily="34" charset="0"/>
                <a:cs typeface="Verdana" pitchFamily="34" charset="0"/>
              </a:rPr>
              <a:t>  </a:t>
            </a:r>
          </a:p>
          <a:p>
            <a:pPr>
              <a:buNone/>
            </a:pPr>
            <a:r>
              <a:rPr lang="el-GR" altLang="el-GR" sz="3600" dirty="0" smtClean="0">
                <a:latin typeface="Verdana" pitchFamily="34" charset="0"/>
                <a:ea typeface="Verdana" pitchFamily="34" charset="0"/>
                <a:cs typeface="Verdana" pitchFamily="34" charset="0"/>
              </a:rPr>
              <a:t>  </a:t>
            </a:r>
          </a:p>
          <a:p>
            <a:pPr>
              <a:buNone/>
            </a:pPr>
            <a:endParaRPr lang="el-GR" altLang="el-GR" sz="3600" dirty="0" smtClean="0">
              <a:latin typeface="Verdana" pitchFamily="34" charset="0"/>
              <a:ea typeface="Verdana" pitchFamily="34" charset="0"/>
              <a:cs typeface="Verdana" pitchFamily="34" charset="0"/>
            </a:endParaRPr>
          </a:p>
          <a:p>
            <a:pPr>
              <a:buNone/>
            </a:pPr>
            <a:endParaRPr lang="el-GR" altLang="el-GR" sz="3600" dirty="0" smtClean="0">
              <a:latin typeface="Verdana" pitchFamily="34" charset="0"/>
              <a:ea typeface="Verdana" pitchFamily="34" charset="0"/>
              <a:cs typeface="Verdana" pitchFamily="34" charset="0"/>
            </a:endParaRPr>
          </a:p>
          <a:p>
            <a:pPr>
              <a:buFont typeface="Wingdings" pitchFamily="2" charset="2"/>
              <a:buChar char="Ø"/>
            </a:pPr>
            <a:endParaRPr lang="en-US" altLang="el-GR" sz="2400" b="1" dirty="0" smtClean="0">
              <a:solidFill>
                <a:srgbClr val="C00000"/>
              </a:solidFill>
              <a:latin typeface="Verdana" pitchFamily="34" charset="0"/>
              <a:ea typeface="Verdana" pitchFamily="34" charset="0"/>
              <a:cs typeface="Verdana" pitchFamily="34" charset="0"/>
            </a:endParaRPr>
          </a:p>
          <a:p>
            <a:pPr algn="just">
              <a:buNone/>
            </a:pPr>
            <a:endParaRPr lang="el-GR" altLang="el-GR" sz="2800" dirty="0" smtClean="0">
              <a:latin typeface="Verdana" pitchFamily="34" charset="0"/>
              <a:ea typeface="Verdana" pitchFamily="34" charset="0"/>
              <a:cs typeface="Verdana" pitchFamily="34" charset="0"/>
            </a:endParaRPr>
          </a:p>
          <a:p>
            <a:endParaRPr lang="el-GR" altLang="el-GR" sz="2800" dirty="0" smtClean="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836712"/>
            <a:ext cx="8229600" cy="56641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ctr">
              <a:buFont typeface="Wingdings" pitchFamily="2" charset="2"/>
              <a:buChar char="Ø"/>
            </a:pPr>
            <a:r>
              <a:rPr lang="en-US" sz="3900" b="1" dirty="0" smtClean="0">
                <a:solidFill>
                  <a:srgbClr val="C00000"/>
                </a:solidFill>
                <a:latin typeface="Verdana" pitchFamily="34" charset="0"/>
                <a:ea typeface="Verdana" pitchFamily="34" charset="0"/>
                <a:cs typeface="Verdana" pitchFamily="34" charset="0"/>
              </a:rPr>
              <a:t>3.</a:t>
            </a:r>
            <a:r>
              <a:rPr lang="el-GR" sz="3900" b="1" dirty="0" smtClean="0">
                <a:solidFill>
                  <a:srgbClr val="C00000"/>
                </a:solidFill>
                <a:latin typeface="Verdana" pitchFamily="34" charset="0"/>
                <a:ea typeface="Verdana" pitchFamily="34" charset="0"/>
                <a:cs typeface="Verdana" pitchFamily="34" charset="0"/>
              </a:rPr>
              <a:t> εκτός από σύσταση ή γνώμη</a:t>
            </a:r>
          </a:p>
          <a:p>
            <a:pPr algn="ctr">
              <a:buNone/>
            </a:pPr>
            <a:endParaRPr lang="el-GR" sz="2800" b="1" dirty="0" smtClean="0">
              <a:latin typeface="Verdana" pitchFamily="34" charset="0"/>
              <a:ea typeface="Verdana" pitchFamily="34" charset="0"/>
              <a:cs typeface="Verdana" pitchFamily="34" charset="0"/>
            </a:endParaRPr>
          </a:p>
          <a:p>
            <a:pPr marL="365760" indent="-256032" algn="just">
              <a:buFont typeface="Wingdings" pitchFamily="2" charset="2"/>
              <a:buChar char="Ø"/>
              <a:defRPr/>
            </a:pPr>
            <a:r>
              <a:rPr lang="en-US" altLang="el-GR" sz="2800" b="1" dirty="0" smtClean="0">
                <a:solidFill>
                  <a:srgbClr val="C00000"/>
                </a:solidFill>
                <a:latin typeface="Verdana" pitchFamily="34" charset="0"/>
                <a:ea typeface="Verdana" pitchFamily="34" charset="0"/>
                <a:cs typeface="Verdana" pitchFamily="34" charset="0"/>
              </a:rPr>
              <a:t>(C-22/70</a:t>
            </a:r>
            <a:r>
              <a:rPr lang="el-GR" altLang="el-GR" sz="2800" b="1" dirty="0" smtClean="0">
                <a:solidFill>
                  <a:srgbClr val="C00000"/>
                </a:solidFill>
                <a:latin typeface="Verdana" pitchFamily="34" charset="0"/>
                <a:ea typeface="Verdana" pitchFamily="34" charset="0"/>
                <a:cs typeface="Verdana" pitchFamily="34" charset="0"/>
              </a:rPr>
              <a:t>,</a:t>
            </a:r>
            <a:r>
              <a:rPr lang="en-US" altLang="el-GR" sz="2800" b="1" dirty="0" smtClean="0">
                <a:solidFill>
                  <a:srgbClr val="C00000"/>
                </a:solidFill>
                <a:latin typeface="Verdana" pitchFamily="34" charset="0"/>
                <a:ea typeface="Verdana" pitchFamily="34" charset="0"/>
                <a:cs typeface="Verdana" pitchFamily="34" charset="0"/>
              </a:rPr>
              <a:t> </a:t>
            </a:r>
            <a:r>
              <a:rPr lang="en-US" altLang="el-GR" sz="2800" b="1" i="1" dirty="0" smtClean="0">
                <a:solidFill>
                  <a:srgbClr val="C00000"/>
                </a:solidFill>
                <a:latin typeface="Verdana" pitchFamily="34" charset="0"/>
                <a:ea typeface="Verdana" pitchFamily="34" charset="0"/>
                <a:cs typeface="Verdana" pitchFamily="34" charset="0"/>
              </a:rPr>
              <a:t>AETR</a:t>
            </a:r>
            <a:r>
              <a:rPr lang="en-US" altLang="el-GR" sz="2800" b="1" dirty="0" smtClean="0">
                <a:solidFill>
                  <a:srgbClr val="C00000"/>
                </a:solidFill>
                <a:latin typeface="Verdana" pitchFamily="34" charset="0"/>
                <a:ea typeface="Verdana" pitchFamily="34" charset="0"/>
                <a:cs typeface="Verdana" pitchFamily="34" charset="0"/>
              </a:rPr>
              <a:t>, C-327/91, </a:t>
            </a:r>
            <a:r>
              <a:rPr lang="el-GR" altLang="el-GR" sz="2800" b="1" i="1" dirty="0" smtClean="0">
                <a:solidFill>
                  <a:srgbClr val="C00000"/>
                </a:solidFill>
                <a:latin typeface="Verdana" pitchFamily="34" charset="0"/>
                <a:ea typeface="Verdana" pitchFamily="34" charset="0"/>
                <a:cs typeface="Verdana" pitchFamily="34" charset="0"/>
              </a:rPr>
              <a:t>Γαλλία κατά Επιτροπής</a:t>
            </a:r>
            <a:r>
              <a:rPr lang="el-GR" altLang="el-GR" sz="2800" b="1" dirty="0" smtClean="0">
                <a:solidFill>
                  <a:srgbClr val="C00000"/>
                </a:solidFill>
                <a:latin typeface="Verdana" pitchFamily="34" charset="0"/>
                <a:ea typeface="Verdana" pitchFamily="34" charset="0"/>
                <a:cs typeface="Verdana" pitchFamily="34" charset="0"/>
              </a:rPr>
              <a:t>)</a:t>
            </a:r>
          </a:p>
          <a:p>
            <a:pPr marL="365760" indent="-256032" algn="just">
              <a:buNone/>
              <a:defRPr/>
            </a:pPr>
            <a:r>
              <a:rPr lang="el-GR" altLang="el-GR" sz="2800" i="1" dirty="0" smtClean="0">
                <a:latin typeface="Verdana" pitchFamily="34" charset="0"/>
                <a:ea typeface="Verdana" pitchFamily="34" charset="0"/>
                <a:cs typeface="Verdana" pitchFamily="34" charset="0"/>
              </a:rPr>
              <a:t>  «συνιστά πράξη </a:t>
            </a:r>
            <a:r>
              <a:rPr lang="el-GR" altLang="el-GR" sz="2800" b="1" i="1" dirty="0" smtClean="0">
                <a:latin typeface="Verdana" pitchFamily="34" charset="0"/>
                <a:ea typeface="Verdana" pitchFamily="34" charset="0"/>
                <a:cs typeface="Verdana" pitchFamily="34" charset="0"/>
              </a:rPr>
              <a:t>κάθε μέτρο </a:t>
            </a:r>
            <a:r>
              <a:rPr lang="el-GR" altLang="el-GR" sz="2800" i="1" dirty="0" smtClean="0">
                <a:latin typeface="Verdana" pitchFamily="34" charset="0"/>
                <a:ea typeface="Verdana" pitchFamily="34" charset="0"/>
                <a:cs typeface="Verdana" pitchFamily="34" charset="0"/>
              </a:rPr>
              <a:t>του οποίου τα </a:t>
            </a:r>
            <a:r>
              <a:rPr lang="el-GR" altLang="el-GR" sz="2800" b="1" i="1" dirty="0" smtClean="0">
                <a:latin typeface="Verdana" pitchFamily="34" charset="0"/>
                <a:ea typeface="Verdana" pitchFamily="34" charset="0"/>
                <a:cs typeface="Verdana" pitchFamily="34" charset="0"/>
              </a:rPr>
              <a:t>έννομα αποτελέσματα </a:t>
            </a:r>
            <a:r>
              <a:rPr lang="el-GR" altLang="el-GR" sz="2800" i="1" dirty="0" smtClean="0">
                <a:latin typeface="Verdana" pitchFamily="34" charset="0"/>
                <a:ea typeface="Verdana" pitchFamily="34" charset="0"/>
                <a:cs typeface="Verdana" pitchFamily="34" charset="0"/>
              </a:rPr>
              <a:t>είναι </a:t>
            </a:r>
            <a:r>
              <a:rPr lang="el-GR" altLang="el-GR" sz="2800" b="1" i="1" dirty="0" smtClean="0">
                <a:latin typeface="Verdana" pitchFamily="34" charset="0"/>
                <a:ea typeface="Verdana" pitchFamily="34" charset="0"/>
                <a:cs typeface="Verdana" pitchFamily="34" charset="0"/>
              </a:rPr>
              <a:t>δεσμευτικά</a:t>
            </a:r>
            <a:r>
              <a:rPr lang="el-GR" altLang="el-GR" sz="2800" i="1" dirty="0" smtClean="0">
                <a:latin typeface="Verdana" pitchFamily="34" charset="0"/>
                <a:ea typeface="Verdana" pitchFamily="34" charset="0"/>
                <a:cs typeface="Verdana" pitchFamily="34" charset="0"/>
              </a:rPr>
              <a:t> και ικανά να επηρεάσουν τα συμφέροντα του προσφεύγοντος, μεταβάλλοντας κατά τρόπο σαφή τη νομική του θέση». </a:t>
            </a:r>
          </a:p>
          <a:p>
            <a:pPr marL="365760" indent="-256032" algn="just">
              <a:buFont typeface="Wingdings" pitchFamily="2" charset="2"/>
              <a:buChar char="Ø"/>
              <a:defRPr/>
            </a:pPr>
            <a:r>
              <a:rPr lang="el-GR" altLang="el-GR" sz="2800" dirty="0" smtClean="0">
                <a:latin typeface="Verdana" pitchFamily="34" charset="0"/>
                <a:ea typeface="Verdana" pitchFamily="34" charset="0"/>
                <a:cs typeface="Verdana" pitchFamily="34" charset="0"/>
              </a:rPr>
              <a:t> δύσκολη η διαπίστωση – αντιφατικές αποφάσεις του ΔΕΕ – π.χ. </a:t>
            </a:r>
            <a:r>
              <a:rPr lang="en-US" altLang="el-GR" sz="2800" dirty="0" smtClean="0">
                <a:latin typeface="Verdana" pitchFamily="34" charset="0"/>
                <a:ea typeface="Verdana" pitchFamily="34" charset="0"/>
                <a:cs typeface="Verdana" pitchFamily="34" charset="0"/>
              </a:rPr>
              <a:t>C – 60/81, </a:t>
            </a:r>
            <a:r>
              <a:rPr lang="en-US" altLang="el-GR" sz="2800" i="1" dirty="0" smtClean="0">
                <a:solidFill>
                  <a:srgbClr val="C00000"/>
                </a:solidFill>
                <a:latin typeface="Verdana" pitchFamily="34" charset="0"/>
                <a:ea typeface="Verdana" pitchFamily="34" charset="0"/>
                <a:cs typeface="Verdana" pitchFamily="34" charset="0"/>
              </a:rPr>
              <a:t>IBM </a:t>
            </a:r>
            <a:r>
              <a:rPr lang="el-GR" altLang="el-GR" sz="2800" i="1" dirty="0" smtClean="0">
                <a:solidFill>
                  <a:srgbClr val="C00000"/>
                </a:solidFill>
                <a:latin typeface="Verdana" pitchFamily="34" charset="0"/>
                <a:ea typeface="Verdana" pitchFamily="34" charset="0"/>
                <a:cs typeface="Verdana" pitchFamily="34" charset="0"/>
              </a:rPr>
              <a:t>κατά Επιτροπής</a:t>
            </a:r>
            <a:r>
              <a:rPr lang="en-US" altLang="el-GR" sz="2800" i="1" dirty="0" smtClean="0">
                <a:solidFill>
                  <a:srgbClr val="C00000"/>
                </a:solidFill>
                <a:latin typeface="Verdana" pitchFamily="34" charset="0"/>
                <a:ea typeface="Verdana" pitchFamily="34" charset="0"/>
                <a:cs typeface="Verdana" pitchFamily="34" charset="0"/>
              </a:rPr>
              <a:t> </a:t>
            </a:r>
            <a:r>
              <a:rPr lang="el-GR" altLang="el-GR" sz="2800" i="1" dirty="0" smtClean="0">
                <a:solidFill>
                  <a:srgbClr val="C00000"/>
                </a:solidFill>
                <a:latin typeface="Verdana" pitchFamily="34" charset="0"/>
                <a:ea typeface="Verdana" pitchFamily="34" charset="0"/>
                <a:cs typeface="Verdana" pitchFamily="34" charset="0"/>
              </a:rPr>
              <a:t>≠</a:t>
            </a:r>
            <a:r>
              <a:rPr lang="en-US" altLang="el-GR" sz="2800" i="1" dirty="0" smtClean="0">
                <a:solidFill>
                  <a:srgbClr val="C00000"/>
                </a:solidFill>
                <a:latin typeface="Verdana" pitchFamily="34" charset="0"/>
                <a:ea typeface="Verdana" pitchFamily="34" charset="0"/>
                <a:cs typeface="Verdana" pitchFamily="34" charset="0"/>
              </a:rPr>
              <a:t> </a:t>
            </a:r>
            <a:r>
              <a:rPr lang="en-US" altLang="el-GR" sz="2800" dirty="0" smtClean="0">
                <a:solidFill>
                  <a:srgbClr val="C00000"/>
                </a:solidFill>
                <a:latin typeface="Verdana" pitchFamily="34" charset="0"/>
                <a:ea typeface="Verdana" pitchFamily="34" charset="0"/>
                <a:cs typeface="Verdana" pitchFamily="34" charset="0"/>
              </a:rPr>
              <a:t>C-39/93P</a:t>
            </a:r>
            <a:r>
              <a:rPr lang="en-US" altLang="el-GR" sz="2800" i="1" dirty="0" smtClean="0">
                <a:solidFill>
                  <a:srgbClr val="C00000"/>
                </a:solidFill>
                <a:latin typeface="Verdana" pitchFamily="34" charset="0"/>
                <a:ea typeface="Verdana" pitchFamily="34" charset="0"/>
                <a:cs typeface="Verdana" pitchFamily="34" charset="0"/>
              </a:rPr>
              <a:t>, SFEI).</a:t>
            </a:r>
            <a:endParaRPr lang="el-GR" altLang="el-GR" dirty="0" smtClean="0">
              <a:solidFill>
                <a:schemeClr val="accent5">
                  <a:lumMod val="75000"/>
                </a:schemeClr>
              </a:solidFill>
              <a:latin typeface="Verdana" pitchFamily="34" charset="0"/>
              <a:ea typeface="Verdana" pitchFamily="34" charset="0"/>
              <a:cs typeface="Verdana" pitchFamily="34" charset="0"/>
            </a:endParaRPr>
          </a:p>
          <a:p>
            <a:pPr>
              <a:buNone/>
            </a:pPr>
            <a:endParaRPr lang="el-GR" sz="2400" dirty="0" smtClean="0">
              <a:latin typeface="Verdana" pitchFamily="34" charset="0"/>
              <a:ea typeface="Verdana" pitchFamily="34" charset="0"/>
              <a:cs typeface="Verdana" pitchFamily="34" charset="0"/>
            </a:endParaRPr>
          </a:p>
          <a:p>
            <a:pPr>
              <a:buNone/>
            </a:pPr>
            <a:endParaRPr lang="el-GR" sz="2400" dirty="0" smtClean="0">
              <a:latin typeface="Verdana" pitchFamily="34" charset="0"/>
              <a:ea typeface="Verdana" pitchFamily="34" charset="0"/>
              <a:cs typeface="Verdan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64360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buNone/>
            </a:pPr>
            <a:r>
              <a:rPr lang="en-US" sz="2400" b="1" dirty="0" smtClean="0">
                <a:solidFill>
                  <a:srgbClr val="C00000"/>
                </a:solidFill>
                <a:latin typeface="Verdana" pitchFamily="34" charset="0"/>
                <a:ea typeface="Verdana" pitchFamily="34" charset="0"/>
                <a:cs typeface="Verdana" pitchFamily="34" charset="0"/>
              </a:rPr>
              <a:t>C-60/81, </a:t>
            </a:r>
            <a:r>
              <a:rPr lang="en-US" sz="2400" b="1" i="1" dirty="0" smtClean="0">
                <a:solidFill>
                  <a:srgbClr val="C00000"/>
                </a:solidFill>
                <a:latin typeface="Verdana" pitchFamily="34" charset="0"/>
                <a:ea typeface="Verdana" pitchFamily="34" charset="0"/>
                <a:cs typeface="Verdana" pitchFamily="34" charset="0"/>
              </a:rPr>
              <a:t>IBM</a:t>
            </a:r>
            <a:r>
              <a:rPr lang="el-GR" sz="2400" b="1" i="1" dirty="0" smtClean="0">
                <a:solidFill>
                  <a:srgbClr val="C00000"/>
                </a:solidFill>
                <a:latin typeface="Verdana" pitchFamily="34" charset="0"/>
                <a:ea typeface="Verdana" pitchFamily="34" charset="0"/>
                <a:cs typeface="Verdana" pitchFamily="34" charset="0"/>
              </a:rPr>
              <a:t> κατά Επιτροπής</a:t>
            </a:r>
          </a:p>
          <a:p>
            <a:pPr>
              <a:buNone/>
            </a:pPr>
            <a:r>
              <a:rPr lang="el-GR" sz="2400" dirty="0" smtClean="0">
                <a:latin typeface="Verdana" pitchFamily="34" charset="0"/>
                <a:ea typeface="Verdana" pitchFamily="34" charset="0"/>
                <a:cs typeface="Verdana" pitchFamily="34" charset="0"/>
              </a:rPr>
              <a:t>«πράξη» κατά την έννοια του ά. 263 </a:t>
            </a:r>
          </a:p>
          <a:p>
            <a:pPr algn="just">
              <a:buNone/>
            </a:pPr>
            <a:r>
              <a:rPr lang="en-US" sz="2400"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ΔΕΕ: </a:t>
            </a:r>
            <a:r>
              <a:rPr lang="el-GR" sz="2400" i="1" dirty="0" smtClean="0">
                <a:latin typeface="Verdana" pitchFamily="34" charset="0"/>
                <a:ea typeface="Verdana" pitchFamily="34" charset="0"/>
                <a:cs typeface="Verdana" pitchFamily="34" charset="0"/>
              </a:rPr>
              <a:t>«κάθε μέτρο, του οποίου τα έννομα αποτελέσματα είναι δεσμευτικά και ικανά να επηρεάσουν τα συμφέροντα του προσφεύγοντος, μεταβάλλοντας κατά τρόπο σαφή τη νομική του θέση»</a:t>
            </a:r>
            <a:endParaRPr lang="en-US" sz="2400" i="1" dirty="0" smtClean="0">
              <a:latin typeface="Verdana" pitchFamily="34" charset="0"/>
              <a:ea typeface="Verdana" pitchFamily="34" charset="0"/>
              <a:cs typeface="Verdana" pitchFamily="34" charset="0"/>
            </a:endParaRPr>
          </a:p>
          <a:p>
            <a:pPr algn="just">
              <a:buNone/>
            </a:pPr>
            <a:endParaRPr lang="el-GR" sz="2400" i="1" dirty="0" smtClean="0">
              <a:latin typeface="Verdana" pitchFamily="34" charset="0"/>
              <a:ea typeface="Verdana" pitchFamily="34" charset="0"/>
              <a:cs typeface="Verdana" pitchFamily="34" charset="0"/>
            </a:endParaRPr>
          </a:p>
          <a:p>
            <a:pPr algn="just">
              <a:buNone/>
            </a:pPr>
            <a:r>
              <a:rPr lang="el-GR" sz="2400" dirty="0" smtClean="0">
                <a:latin typeface="Verdana" pitchFamily="34" charset="0"/>
                <a:ea typeface="Verdana" pitchFamily="34" charset="0"/>
                <a:cs typeface="Verdana" pitchFamily="34" charset="0"/>
              </a:rPr>
              <a:t>ΑΛΛΑ: </a:t>
            </a:r>
            <a:r>
              <a:rPr lang="el-GR" sz="2400" i="1" dirty="0" smtClean="0">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C – 39/93P,  </a:t>
            </a:r>
            <a:r>
              <a:rPr lang="en-US" sz="2400" b="1" i="1" dirty="0" smtClean="0">
                <a:solidFill>
                  <a:srgbClr val="C00000"/>
                </a:solidFill>
                <a:latin typeface="Verdana" pitchFamily="34" charset="0"/>
                <a:ea typeface="Verdana" pitchFamily="34" charset="0"/>
                <a:cs typeface="Verdana" pitchFamily="34" charset="0"/>
              </a:rPr>
              <a:t>SFEI</a:t>
            </a:r>
          </a:p>
          <a:p>
            <a:pPr algn="just"/>
            <a:endParaRPr lang="el-GR" altLang="el-GR" sz="2400" dirty="0" smtClean="0">
              <a:latin typeface="Verdana" pitchFamily="34" charset="0"/>
              <a:ea typeface="Verdana" pitchFamily="34" charset="0"/>
              <a:cs typeface="Verdana" pitchFamily="34" charset="0"/>
            </a:endParaRPr>
          </a:p>
          <a:p>
            <a:pPr algn="just"/>
            <a:r>
              <a:rPr lang="en-US" altLang="el-GR" sz="2400" b="1" dirty="0" smtClean="0">
                <a:solidFill>
                  <a:srgbClr val="C00000"/>
                </a:solidFill>
                <a:latin typeface="Verdana" pitchFamily="34" charset="0"/>
                <a:ea typeface="Verdana" pitchFamily="34" charset="0"/>
                <a:cs typeface="Verdana" pitchFamily="34" charset="0"/>
              </a:rPr>
              <a:t>C – 68/90, </a:t>
            </a:r>
            <a:r>
              <a:rPr lang="el-GR" sz="2400" b="1" i="1" dirty="0" err="1" smtClean="0">
                <a:solidFill>
                  <a:srgbClr val="C00000"/>
                </a:solidFill>
                <a:latin typeface="Verdana" pitchFamily="34" charset="0"/>
                <a:ea typeface="Verdana" pitchFamily="34" charset="0"/>
                <a:cs typeface="Verdana" pitchFamily="34" charset="0"/>
              </a:rPr>
              <a:t>Blot</a:t>
            </a:r>
            <a:r>
              <a:rPr lang="el-GR" sz="2400" b="1" i="1" dirty="0" smtClean="0">
                <a:solidFill>
                  <a:srgbClr val="C00000"/>
                </a:solidFill>
                <a:latin typeface="Verdana" pitchFamily="34" charset="0"/>
                <a:ea typeface="Verdana" pitchFamily="34" charset="0"/>
                <a:cs typeface="Verdana" pitchFamily="34" charset="0"/>
              </a:rPr>
              <a:t> και </a:t>
            </a:r>
            <a:r>
              <a:rPr lang="el-GR" sz="2400" b="1" i="1" dirty="0" err="1" smtClean="0">
                <a:solidFill>
                  <a:srgbClr val="C00000"/>
                </a:solidFill>
                <a:latin typeface="Verdana" pitchFamily="34" charset="0"/>
                <a:ea typeface="Verdana" pitchFamily="34" charset="0"/>
                <a:cs typeface="Verdana" pitchFamily="34" charset="0"/>
              </a:rPr>
              <a:t>Front</a:t>
            </a:r>
            <a:r>
              <a:rPr lang="el-GR" sz="2400" b="1" i="1" dirty="0" smtClean="0">
                <a:solidFill>
                  <a:srgbClr val="C00000"/>
                </a:solidFill>
                <a:latin typeface="Verdana" pitchFamily="34" charset="0"/>
                <a:ea typeface="Verdana" pitchFamily="34" charset="0"/>
                <a:cs typeface="Verdana" pitchFamily="34" charset="0"/>
              </a:rPr>
              <a:t> </a:t>
            </a:r>
            <a:r>
              <a:rPr lang="el-GR" sz="2400" b="1" i="1" dirty="0" err="1" smtClean="0">
                <a:solidFill>
                  <a:srgbClr val="C00000"/>
                </a:solidFill>
                <a:latin typeface="Verdana" pitchFamily="34" charset="0"/>
                <a:ea typeface="Verdana" pitchFamily="34" charset="0"/>
                <a:cs typeface="Verdana" pitchFamily="34" charset="0"/>
              </a:rPr>
              <a:t>National</a:t>
            </a:r>
            <a:r>
              <a:rPr lang="el-GR" sz="2400" b="1" i="1" dirty="0" smtClean="0">
                <a:solidFill>
                  <a:srgbClr val="C00000"/>
                </a:solidFill>
                <a:latin typeface="Verdana" pitchFamily="34" charset="0"/>
                <a:ea typeface="Verdana" pitchFamily="34" charset="0"/>
                <a:cs typeface="Verdana" pitchFamily="34" charset="0"/>
              </a:rPr>
              <a:t> κατά Κοινοβουλίου</a:t>
            </a:r>
            <a:endParaRPr lang="en-US" altLang="el-GR" sz="2400" b="1" i="1" dirty="0" smtClean="0">
              <a:solidFill>
                <a:srgbClr val="C00000"/>
              </a:solidFill>
              <a:latin typeface="Verdana" pitchFamily="34" charset="0"/>
              <a:ea typeface="Verdana" pitchFamily="34" charset="0"/>
              <a:cs typeface="Verdana" pitchFamily="34" charset="0"/>
            </a:endParaRPr>
          </a:p>
          <a:p>
            <a:pPr algn="just"/>
            <a:r>
              <a:rPr lang="en-US" altLang="el-GR" sz="2400" b="1" dirty="0" smtClean="0">
                <a:solidFill>
                  <a:srgbClr val="C00000"/>
                </a:solidFill>
                <a:latin typeface="Verdana" pitchFamily="34" charset="0"/>
                <a:ea typeface="Verdana" pitchFamily="34" charset="0"/>
                <a:cs typeface="Verdana" pitchFamily="34" charset="0"/>
              </a:rPr>
              <a:t>C- 358/85,</a:t>
            </a:r>
            <a:r>
              <a:rPr lang="fr-FR" sz="2400" b="1" dirty="0" smtClean="0">
                <a:solidFill>
                  <a:srgbClr val="C00000"/>
                </a:solidFill>
                <a:latin typeface="Verdana" pitchFamily="34" charset="0"/>
                <a:ea typeface="Verdana" pitchFamily="34" charset="0"/>
                <a:cs typeface="Verdana" pitchFamily="34" charset="0"/>
              </a:rPr>
              <a:t> </a:t>
            </a:r>
            <a:r>
              <a:rPr lang="fr-FR" sz="2400" b="1" i="1" dirty="0" smtClean="0">
                <a:solidFill>
                  <a:srgbClr val="C00000"/>
                </a:solidFill>
                <a:latin typeface="Verdana" pitchFamily="34" charset="0"/>
                <a:ea typeface="Verdana" pitchFamily="34" charset="0"/>
                <a:cs typeface="Verdana" pitchFamily="34" charset="0"/>
              </a:rPr>
              <a:t>S.R. Industries </a:t>
            </a:r>
            <a:r>
              <a:rPr lang="fr-FR" sz="2400" b="1" i="1" dirty="0" err="1" smtClean="0">
                <a:solidFill>
                  <a:srgbClr val="C00000"/>
                </a:solidFill>
                <a:latin typeface="Verdana" pitchFamily="34" charset="0"/>
                <a:ea typeface="Verdana" pitchFamily="34" charset="0"/>
                <a:cs typeface="Verdana" pitchFamily="34" charset="0"/>
              </a:rPr>
              <a:t>κατά</a:t>
            </a:r>
            <a:r>
              <a:rPr lang="fr-FR" sz="2400" b="1" i="1" dirty="0" smtClean="0">
                <a:solidFill>
                  <a:srgbClr val="C00000"/>
                </a:solidFill>
                <a:latin typeface="Verdana" pitchFamily="34" charset="0"/>
                <a:ea typeface="Verdana" pitchFamily="34" charset="0"/>
                <a:cs typeface="Verdana" pitchFamily="34" charset="0"/>
              </a:rPr>
              <a:t> Administration des douanes</a:t>
            </a:r>
            <a:endParaRPr lang="el-GR" altLang="el-GR" sz="2400" b="1" i="1" dirty="0" smtClean="0">
              <a:solidFill>
                <a:srgbClr val="C00000"/>
              </a:solidFill>
              <a:latin typeface="Verdana" pitchFamily="34" charset="0"/>
              <a:ea typeface="Verdana" pitchFamily="34" charset="0"/>
              <a:cs typeface="Verdana" pitchFamily="34" charset="0"/>
            </a:endParaRPr>
          </a:p>
          <a:p>
            <a:pPr algn="just">
              <a:buNone/>
            </a:pPr>
            <a:endParaRPr lang="el-GR" sz="2400" i="1" dirty="0" smtClean="0">
              <a:latin typeface="Verdana" pitchFamily="34" charset="0"/>
              <a:ea typeface="Verdana" pitchFamily="34" charset="0"/>
              <a:cs typeface="Verdana" pitchFamily="34" charset="0"/>
            </a:endParaRPr>
          </a:p>
          <a:p>
            <a:endParaRPr lang="el-GR" sz="2400" dirty="0">
              <a:latin typeface="Verdana" pitchFamily="34" charset="0"/>
              <a:ea typeface="Verdana" pitchFamily="34" charset="0"/>
              <a:cs typeface="Verdan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46736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lstStyle/>
          <a:p>
            <a:pPr algn="just">
              <a:buNone/>
            </a:pPr>
            <a:r>
              <a:rPr lang="el-GR" altLang="el-GR" sz="2800" b="1" dirty="0" smtClean="0">
                <a:solidFill>
                  <a:srgbClr val="C00000"/>
                </a:solidFill>
                <a:latin typeface="Verdana" pitchFamily="34" charset="0"/>
                <a:ea typeface="Verdana" pitchFamily="34" charset="0"/>
                <a:cs typeface="Verdana" pitchFamily="34" charset="0"/>
              </a:rPr>
              <a:t>ΑΛΛΑ:</a:t>
            </a:r>
            <a:endParaRPr lang="en-US" altLang="el-GR" sz="2800" b="1" dirty="0" smtClean="0">
              <a:solidFill>
                <a:srgbClr val="C00000"/>
              </a:solidFill>
              <a:latin typeface="Verdana" pitchFamily="34" charset="0"/>
              <a:ea typeface="Verdana" pitchFamily="34" charset="0"/>
              <a:cs typeface="Verdana" pitchFamily="34" charset="0"/>
            </a:endParaRPr>
          </a:p>
          <a:p>
            <a:pPr algn="just">
              <a:buNone/>
            </a:pPr>
            <a:endParaRPr lang="en-US" altLang="el-GR" sz="2800" b="1" dirty="0" smtClean="0">
              <a:latin typeface="Verdana" pitchFamily="34" charset="0"/>
              <a:ea typeface="Verdana" pitchFamily="34" charset="0"/>
              <a:cs typeface="Verdana" pitchFamily="34" charset="0"/>
            </a:endParaRPr>
          </a:p>
          <a:p>
            <a:pPr algn="just">
              <a:buNone/>
            </a:pPr>
            <a:r>
              <a:rPr lang="en-US" altLang="el-GR" sz="2800" b="1" dirty="0" smtClean="0">
                <a:latin typeface="Verdana" pitchFamily="34" charset="0"/>
                <a:ea typeface="Verdana" pitchFamily="34" charset="0"/>
                <a:cs typeface="Verdana" pitchFamily="34" charset="0"/>
              </a:rPr>
              <a:t>  </a:t>
            </a:r>
            <a:r>
              <a:rPr lang="el-GR" altLang="el-GR" sz="2800" b="1" dirty="0" smtClean="0">
                <a:latin typeface="Verdana" pitchFamily="34" charset="0"/>
                <a:ea typeface="Verdana" pitchFamily="34" charset="0"/>
                <a:cs typeface="Verdana" pitchFamily="34" charset="0"/>
              </a:rPr>
              <a:t>όχι δεκτικές </a:t>
            </a:r>
            <a:r>
              <a:rPr lang="el-GR" altLang="el-GR" sz="2800" dirty="0" smtClean="0">
                <a:latin typeface="Verdana" pitchFamily="34" charset="0"/>
                <a:ea typeface="Verdana" pitchFamily="34" charset="0"/>
                <a:cs typeface="Verdana" pitchFamily="34" charset="0"/>
              </a:rPr>
              <a:t>προσφυγής ακυρώσεως πράξεις που:</a:t>
            </a:r>
            <a:endParaRPr lang="en-US" altLang="el-GR" sz="2800" dirty="0" smtClean="0">
              <a:latin typeface="Verdana" pitchFamily="34" charset="0"/>
              <a:ea typeface="Verdana" pitchFamily="34" charset="0"/>
              <a:cs typeface="Verdana" pitchFamily="34" charset="0"/>
            </a:endParaRPr>
          </a:p>
          <a:p>
            <a:pPr algn="just">
              <a:buNone/>
            </a:pPr>
            <a:endParaRPr lang="el-GR" altLang="el-GR" sz="2800" dirty="0" smtClean="0">
              <a:latin typeface="Verdana" pitchFamily="34" charset="0"/>
              <a:ea typeface="Verdana" pitchFamily="34" charset="0"/>
              <a:cs typeface="Verdana" pitchFamily="34" charset="0"/>
            </a:endParaRPr>
          </a:p>
          <a:p>
            <a:pPr marL="571500" indent="-571500" algn="just">
              <a:buNone/>
            </a:pPr>
            <a:r>
              <a:rPr lang="en-US" altLang="el-GR" sz="2800" dirty="0" smtClean="0">
                <a:latin typeface="Verdana" pitchFamily="34" charset="0"/>
                <a:ea typeface="Verdana" pitchFamily="34" charset="0"/>
                <a:cs typeface="Verdana" pitchFamily="34" charset="0"/>
              </a:rPr>
              <a:t> </a:t>
            </a:r>
            <a:r>
              <a:rPr lang="en-US" altLang="el-GR" sz="2800" dirty="0" err="1" smtClean="0">
                <a:latin typeface="Verdana" pitchFamily="34" charset="0"/>
                <a:ea typeface="Verdana" pitchFamily="34" charset="0"/>
                <a:cs typeface="Verdana" pitchFamily="34" charset="0"/>
              </a:rPr>
              <a:t>i</a:t>
            </a:r>
            <a:r>
              <a:rPr lang="el-GR" altLang="el-GR" sz="2800" dirty="0" smtClean="0">
                <a:latin typeface="Verdana" pitchFamily="34" charset="0"/>
                <a:ea typeface="Verdana" pitchFamily="34" charset="0"/>
                <a:cs typeface="Verdana" pitchFamily="34" charset="0"/>
              </a:rPr>
              <a:t>.</a:t>
            </a:r>
            <a:r>
              <a:rPr lang="en-US" altLang="el-GR" sz="2800"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δεν παράγουν έννομα αποτελέσματα </a:t>
            </a:r>
            <a:endParaRPr lang="en-US" altLang="el-GR" sz="2800" dirty="0" smtClean="0">
              <a:latin typeface="Verdana" pitchFamily="34" charset="0"/>
              <a:ea typeface="Verdana" pitchFamily="34" charset="0"/>
              <a:cs typeface="Verdana" pitchFamily="34" charset="0"/>
            </a:endParaRPr>
          </a:p>
          <a:p>
            <a:pPr marL="571500" indent="-571500" algn="just">
              <a:buAutoNum type="romanLcPeriod"/>
            </a:pPr>
            <a:endParaRPr lang="en-US" altLang="el-GR" sz="2800" dirty="0" smtClean="0">
              <a:latin typeface="Verdana" pitchFamily="34" charset="0"/>
              <a:ea typeface="Verdana" pitchFamily="34" charset="0"/>
              <a:cs typeface="Verdana" pitchFamily="34" charset="0"/>
            </a:endParaRPr>
          </a:p>
          <a:p>
            <a:pPr marL="571500" indent="-571500" algn="just">
              <a:buAutoNum type="romanLcPeriod"/>
            </a:pPr>
            <a:endParaRPr lang="en-US" altLang="el-GR" sz="2800" dirty="0" smtClean="0">
              <a:latin typeface="Verdana" pitchFamily="34" charset="0"/>
              <a:ea typeface="Verdana" pitchFamily="34" charset="0"/>
              <a:cs typeface="Verdana" pitchFamily="34" charset="0"/>
            </a:endParaRPr>
          </a:p>
          <a:p>
            <a:pPr algn="just">
              <a:buNone/>
            </a:pPr>
            <a:r>
              <a:rPr lang="en-US" altLang="el-GR" sz="2800" dirty="0" smtClean="0">
                <a:latin typeface="Verdana" pitchFamily="34" charset="0"/>
                <a:ea typeface="Verdana" pitchFamily="34" charset="0"/>
                <a:cs typeface="Verdana" pitchFamily="34" charset="0"/>
              </a:rPr>
              <a:t>ii.</a:t>
            </a:r>
            <a:r>
              <a:rPr lang="el-GR" altLang="el-GR" sz="2800" dirty="0" smtClean="0">
                <a:latin typeface="Verdana" pitchFamily="34" charset="0"/>
                <a:ea typeface="Verdana" pitchFamily="34" charset="0"/>
                <a:cs typeface="Verdana" pitchFamily="34" charset="0"/>
              </a:rPr>
              <a:t> παράγουν έννομα αποτελέσματα μόνον στο εσωτερικό του </a:t>
            </a:r>
            <a:r>
              <a:rPr lang="el-GR" altLang="el-GR" sz="2800" dirty="0" err="1" smtClean="0">
                <a:latin typeface="Verdana" pitchFamily="34" charset="0"/>
                <a:ea typeface="Verdana" pitchFamily="34" charset="0"/>
                <a:cs typeface="Verdana" pitchFamily="34" charset="0"/>
              </a:rPr>
              <a:t>ΕυρΚοινοβ</a:t>
            </a:r>
            <a:endParaRPr lang="en-US" altLang="el-GR" sz="2800" dirty="0" smtClean="0">
              <a:latin typeface="Verdana" pitchFamily="34" charset="0"/>
              <a:ea typeface="Verdana" pitchFamily="34" charset="0"/>
              <a:cs typeface="Verdana" pitchFamily="34" charset="0"/>
            </a:endParaRP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78647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ctr">
              <a:buFont typeface="Wingdings" pitchFamily="2" charset="2"/>
              <a:buChar char="Ø"/>
            </a:pPr>
            <a:r>
              <a:rPr lang="el-GR" sz="3600" b="1" dirty="0" smtClean="0">
                <a:solidFill>
                  <a:srgbClr val="C00000"/>
                </a:solidFill>
                <a:latin typeface="Verdana" pitchFamily="34" charset="0"/>
                <a:ea typeface="Verdana" pitchFamily="34" charset="0"/>
                <a:cs typeface="Verdana" pitchFamily="34" charset="0"/>
              </a:rPr>
              <a:t>4. οριστική</a:t>
            </a:r>
          </a:p>
          <a:p>
            <a:pPr algn="just">
              <a:buFont typeface="Arial" pitchFamily="34" charset="0"/>
              <a:buChar char="•"/>
            </a:pPr>
            <a:r>
              <a:rPr lang="el-GR" altLang="el-GR" sz="2800" dirty="0" smtClean="0">
                <a:latin typeface="Verdana" pitchFamily="34" charset="0"/>
                <a:ea typeface="Verdana" pitchFamily="34" charset="0"/>
                <a:cs typeface="Verdana" pitchFamily="34" charset="0"/>
              </a:rPr>
              <a:t> οριστική δήλωση βούλησης του </a:t>
            </a:r>
            <a:r>
              <a:rPr lang="el-GR" altLang="el-GR" sz="2800" dirty="0" err="1" smtClean="0">
                <a:latin typeface="Verdana" pitchFamily="34" charset="0"/>
                <a:ea typeface="Verdana" pitchFamily="34" charset="0"/>
                <a:cs typeface="Verdana" pitchFamily="34" charset="0"/>
              </a:rPr>
              <a:t>ενωσιακού</a:t>
            </a:r>
            <a:r>
              <a:rPr lang="el-GR" altLang="el-GR" sz="2800" dirty="0" smtClean="0">
                <a:latin typeface="Verdana" pitchFamily="34" charset="0"/>
                <a:ea typeface="Verdana" pitchFamily="34" charset="0"/>
                <a:cs typeface="Verdana" pitchFamily="34" charset="0"/>
              </a:rPr>
              <a:t> οργάνου  είναι μόνον η πράξη που περατώνει οριστικά την εσωτερική διαδικασία που προηγείται της έκδοσης μιας </a:t>
            </a:r>
            <a:r>
              <a:rPr lang="el-GR" altLang="el-GR" sz="2800" dirty="0" err="1" smtClean="0">
                <a:latin typeface="Verdana" pitchFamily="34" charset="0"/>
                <a:ea typeface="Verdana" pitchFamily="34" charset="0"/>
                <a:cs typeface="Verdana" pitchFamily="34" charset="0"/>
              </a:rPr>
              <a:t>ενωσιακής</a:t>
            </a:r>
            <a:r>
              <a:rPr lang="el-GR" altLang="el-GR" sz="2800" dirty="0" smtClean="0">
                <a:latin typeface="Verdana" pitchFamily="34" charset="0"/>
                <a:ea typeface="Verdana" pitchFamily="34" charset="0"/>
                <a:cs typeface="Verdana" pitchFamily="34" charset="0"/>
              </a:rPr>
              <a:t> πράξης</a:t>
            </a:r>
            <a:endParaRPr lang="en-US" altLang="el-GR" sz="2800" dirty="0" smtClean="0">
              <a:latin typeface="Verdana" pitchFamily="34" charset="0"/>
              <a:ea typeface="Verdana" pitchFamily="34" charset="0"/>
              <a:cs typeface="Verdana" pitchFamily="34" charset="0"/>
            </a:endParaRPr>
          </a:p>
          <a:p>
            <a:pPr algn="just">
              <a:buFont typeface="Arial" pitchFamily="34" charset="0"/>
              <a:buChar char="•"/>
            </a:pPr>
            <a:r>
              <a:rPr lang="el-GR" altLang="el-GR" sz="2800" dirty="0" smtClean="0">
                <a:latin typeface="Verdana" pitchFamily="34" charset="0"/>
                <a:ea typeface="Verdana" pitchFamily="34" charset="0"/>
                <a:cs typeface="Verdana" pitchFamily="34" charset="0"/>
              </a:rPr>
              <a:t>όχι  δεκτικές προσφυγής ακυρώσεως οι προπαρασκευαστικές πράξεις, που δεν παράγουν άμεσα και αμετάκλητα αποτελέσματα</a:t>
            </a:r>
            <a:endParaRPr lang="en-US" altLang="el-GR" sz="2800" dirty="0" smtClean="0">
              <a:latin typeface="Verdana" pitchFamily="34" charset="0"/>
              <a:ea typeface="Verdana" pitchFamily="34" charset="0"/>
              <a:cs typeface="Verdana" pitchFamily="34" charset="0"/>
            </a:endParaRPr>
          </a:p>
          <a:p>
            <a:pPr algn="just">
              <a:buNone/>
            </a:pPr>
            <a:endParaRPr lang="el-GR" altLang="el-GR" sz="2800" dirty="0" smtClean="0">
              <a:latin typeface="Verdana" pitchFamily="34" charset="0"/>
              <a:ea typeface="Verdana" pitchFamily="34" charset="0"/>
              <a:cs typeface="Verdana" pitchFamily="34" charset="0"/>
            </a:endParaRPr>
          </a:p>
          <a:p>
            <a:pPr>
              <a:buNone/>
            </a:pPr>
            <a:r>
              <a:rPr lang="el-GR" altLang="el-GR" sz="2800" dirty="0" smtClean="0">
                <a:latin typeface="Verdana" pitchFamily="34" charset="0"/>
                <a:ea typeface="Verdana" pitchFamily="34" charset="0"/>
                <a:cs typeface="Verdana" pitchFamily="34" charset="0"/>
              </a:rPr>
              <a:t>  π.χ.: </a:t>
            </a:r>
            <a:r>
              <a:rPr lang="en-US" altLang="el-GR" sz="2800" dirty="0" smtClean="0">
                <a:latin typeface="Verdana" pitchFamily="34" charset="0"/>
                <a:ea typeface="Verdana" pitchFamily="34" charset="0"/>
                <a:cs typeface="Verdana" pitchFamily="34" charset="0"/>
              </a:rPr>
              <a:t>C-8-11/66, </a:t>
            </a:r>
            <a:r>
              <a:rPr lang="el-GR" sz="2800" i="1" dirty="0" err="1" smtClean="0">
                <a:latin typeface="Verdana" pitchFamily="34" charset="0"/>
                <a:ea typeface="Verdana" pitchFamily="34" charset="0"/>
                <a:cs typeface="Verdana" pitchFamily="34" charset="0"/>
              </a:rPr>
              <a:t>Cimenteries</a:t>
            </a:r>
            <a:r>
              <a:rPr lang="el-GR" sz="2800" i="1" dirty="0" smtClean="0">
                <a:latin typeface="Verdana" pitchFamily="34" charset="0"/>
                <a:ea typeface="Verdana" pitchFamily="34" charset="0"/>
                <a:cs typeface="Verdana" pitchFamily="34" charset="0"/>
              </a:rPr>
              <a:t> κ.λπ. κατά Επιτροπής της ΕΟΚ</a:t>
            </a:r>
            <a:endParaRPr lang="el-GR" altLang="el-GR" sz="2800" i="1" dirty="0" smtClean="0">
              <a:latin typeface="Verdana" pitchFamily="34" charset="0"/>
              <a:ea typeface="Verdana" pitchFamily="34" charset="0"/>
              <a:cs typeface="Verdana" pitchFamily="34" charset="0"/>
            </a:endParaRPr>
          </a:p>
          <a:p>
            <a:pPr>
              <a:buFont typeface="Wingdings" pitchFamily="2" charset="2"/>
              <a:buChar char="Ø"/>
            </a:pPr>
            <a:endParaRPr lang="el-GR" b="1" dirty="0">
              <a:solidFill>
                <a:srgbClr val="C00000"/>
              </a:solidFill>
              <a:latin typeface="Verdana" pitchFamily="34" charset="0"/>
              <a:ea typeface="Verdana" pitchFamily="34" charset="0"/>
              <a:cs typeface="Verdan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71546"/>
            <a:ext cx="8229600" cy="525305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a:bodyPr>
          <a:lstStyle/>
          <a:p>
            <a:pPr algn="ctr">
              <a:buFont typeface="Wingdings" pitchFamily="2" charset="2"/>
              <a:buChar char="Ø"/>
            </a:pPr>
            <a:r>
              <a:rPr lang="el-GR" sz="3900" b="1" dirty="0" smtClean="0">
                <a:solidFill>
                  <a:srgbClr val="C00000"/>
                </a:solidFill>
                <a:latin typeface="Verdana" pitchFamily="34" charset="0"/>
                <a:ea typeface="Verdana" pitchFamily="34" charset="0"/>
                <a:cs typeface="Verdana" pitchFamily="34" charset="0"/>
              </a:rPr>
              <a:t>5. όχι νομικά ανυπόστατη</a:t>
            </a:r>
          </a:p>
          <a:p>
            <a:pPr>
              <a:buNone/>
            </a:pPr>
            <a:endParaRPr lang="el-GR" dirty="0" smtClean="0">
              <a:latin typeface="Verdana" pitchFamily="34" charset="0"/>
              <a:ea typeface="Verdana" pitchFamily="34" charset="0"/>
              <a:cs typeface="Verdana" pitchFamily="34" charset="0"/>
            </a:endParaRPr>
          </a:p>
          <a:p>
            <a:pPr algn="just">
              <a:buFont typeface="Arial" pitchFamily="34" charset="0"/>
              <a:buChar char="•"/>
            </a:pPr>
            <a:r>
              <a:rPr lang="el-GR" sz="3600" dirty="0" smtClean="0">
                <a:latin typeface="Verdana" pitchFamily="34" charset="0"/>
                <a:ea typeface="Verdana" pitchFamily="34" charset="0"/>
                <a:cs typeface="Verdana" pitchFamily="34" charset="0"/>
              </a:rPr>
              <a:t>η πράξη να μην είναι ανύπαρκτη, δηλαδή να μη πάσχει από τόσο σοβαρά και καταφανή ελαττώματα που δεν γίνονται ανεκτά από την </a:t>
            </a:r>
            <a:r>
              <a:rPr lang="el-GR" sz="3600" dirty="0" err="1" smtClean="0">
                <a:latin typeface="Verdana" pitchFamily="34" charset="0"/>
                <a:ea typeface="Verdana" pitchFamily="34" charset="0"/>
                <a:cs typeface="Verdana" pitchFamily="34" charset="0"/>
              </a:rPr>
              <a:t>ενωσιακή</a:t>
            </a:r>
            <a:r>
              <a:rPr lang="el-GR" sz="3600" dirty="0" smtClean="0">
                <a:latin typeface="Verdana" pitchFamily="34" charset="0"/>
                <a:ea typeface="Verdana" pitchFamily="34" charset="0"/>
                <a:cs typeface="Verdana" pitchFamily="34" charset="0"/>
              </a:rPr>
              <a:t> έννομη τάξη</a:t>
            </a:r>
          </a:p>
          <a:p>
            <a:pPr algn="just">
              <a:buFont typeface="Arial" pitchFamily="34" charset="0"/>
              <a:buChar char="•"/>
            </a:pPr>
            <a:r>
              <a:rPr lang="el-GR" sz="3600" dirty="0" smtClean="0">
                <a:latin typeface="Verdana" pitchFamily="34" charset="0"/>
                <a:ea typeface="Verdana" pitchFamily="34" charset="0"/>
                <a:cs typeface="Verdana" pitchFamily="34" charset="0"/>
              </a:rPr>
              <a:t>σε ακραίες περιπτώσεις</a:t>
            </a:r>
          </a:p>
          <a:p>
            <a:pPr algn="just">
              <a:buFont typeface="Arial" pitchFamily="34" charset="0"/>
              <a:buChar char="•"/>
            </a:pPr>
            <a:r>
              <a:rPr lang="el-GR" sz="3600" dirty="0" smtClean="0">
                <a:latin typeface="Verdana" pitchFamily="34" charset="0"/>
                <a:ea typeface="Verdana" pitchFamily="34" charset="0"/>
                <a:cs typeface="Verdana" pitchFamily="34" charset="0"/>
              </a:rPr>
              <a:t>σε κάθε στάση της δίκης</a:t>
            </a:r>
          </a:p>
          <a:p>
            <a:pPr algn="just">
              <a:buFont typeface="Arial" pitchFamily="34" charset="0"/>
              <a:buChar char="•"/>
            </a:pPr>
            <a:endParaRPr lang="el-GR" sz="3600" dirty="0" smtClean="0">
              <a:latin typeface="Verdana" pitchFamily="34" charset="0"/>
              <a:ea typeface="Verdana" pitchFamily="34" charset="0"/>
              <a:cs typeface="Verdan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57216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l-GR" sz="3600" dirty="0" smtClean="0">
                <a:latin typeface="Verdana" pitchFamily="34" charset="0"/>
                <a:ea typeface="Verdana" pitchFamily="34" charset="0"/>
                <a:cs typeface="Verdana" pitchFamily="34" charset="0"/>
              </a:rPr>
              <a:t>  Καταρχήν  αδιάφορος:</a:t>
            </a:r>
          </a:p>
          <a:p>
            <a:pPr algn="just">
              <a:buNone/>
            </a:pPr>
            <a:r>
              <a:rPr lang="el-GR" sz="3600" dirty="0" smtClean="0">
                <a:latin typeface="Verdana" pitchFamily="34" charset="0"/>
                <a:ea typeface="Verdana" pitchFamily="34" charset="0"/>
                <a:cs typeface="Verdana" pitchFamily="34" charset="0"/>
              </a:rPr>
              <a:t>   ο </a:t>
            </a:r>
            <a:r>
              <a:rPr lang="el-GR" sz="3600" b="1" dirty="0" smtClean="0">
                <a:latin typeface="Verdana" pitchFamily="34" charset="0"/>
                <a:ea typeface="Verdana" pitchFamily="34" charset="0"/>
                <a:cs typeface="Verdana" pitchFamily="34" charset="0"/>
              </a:rPr>
              <a:t>τύπος</a:t>
            </a:r>
            <a:r>
              <a:rPr lang="el-GR" sz="3600" dirty="0" smtClean="0">
                <a:latin typeface="Verdana" pitchFamily="34" charset="0"/>
                <a:ea typeface="Verdana" pitchFamily="34" charset="0"/>
                <a:cs typeface="Verdana" pitchFamily="34" charset="0"/>
              </a:rPr>
              <a:t>, η </a:t>
            </a:r>
            <a:r>
              <a:rPr lang="el-GR" sz="3600" b="1" dirty="0" smtClean="0">
                <a:latin typeface="Verdana" pitchFamily="34" charset="0"/>
                <a:ea typeface="Verdana" pitchFamily="34" charset="0"/>
                <a:cs typeface="Verdana" pitchFamily="34" charset="0"/>
              </a:rPr>
              <a:t>μορφή</a:t>
            </a:r>
            <a:r>
              <a:rPr lang="el-GR" sz="3600" dirty="0" smtClean="0">
                <a:latin typeface="Verdana" pitchFamily="34" charset="0"/>
                <a:ea typeface="Verdana" pitchFamily="34" charset="0"/>
                <a:cs typeface="Verdana" pitchFamily="34" charset="0"/>
              </a:rPr>
              <a:t> η ονομασία ή ο </a:t>
            </a:r>
            <a:r>
              <a:rPr lang="el-GR" sz="3600" b="1" dirty="0" smtClean="0">
                <a:latin typeface="Verdana" pitchFamily="34" charset="0"/>
                <a:ea typeface="Verdana" pitchFamily="34" charset="0"/>
                <a:cs typeface="Verdana" pitchFamily="34" charset="0"/>
              </a:rPr>
              <a:t>χαρακτηρισμός</a:t>
            </a:r>
            <a:r>
              <a:rPr lang="el-GR" sz="3600" dirty="0" smtClean="0">
                <a:latin typeface="Verdana" pitchFamily="34" charset="0"/>
                <a:ea typeface="Verdana" pitchFamily="34" charset="0"/>
                <a:cs typeface="Verdana" pitchFamily="34" charset="0"/>
              </a:rPr>
              <a:t> των </a:t>
            </a:r>
            <a:r>
              <a:rPr lang="el-GR" sz="3600" dirty="0" err="1" smtClean="0">
                <a:latin typeface="Verdana" pitchFamily="34" charset="0"/>
                <a:ea typeface="Verdana" pitchFamily="34" charset="0"/>
                <a:cs typeface="Verdana" pitchFamily="34" charset="0"/>
              </a:rPr>
              <a:t>ενωσιακών</a:t>
            </a:r>
            <a:r>
              <a:rPr lang="el-GR" sz="3600" dirty="0" smtClean="0">
                <a:latin typeface="Verdana" pitchFamily="34" charset="0"/>
                <a:ea typeface="Verdana" pitchFamily="34" charset="0"/>
                <a:cs typeface="Verdana" pitchFamily="34" charset="0"/>
              </a:rPr>
              <a:t> πράξεων </a:t>
            </a:r>
          </a:p>
          <a:p>
            <a:pPr>
              <a:buNone/>
            </a:pPr>
            <a:endParaRPr lang="el-GR" sz="3600" dirty="0" smtClean="0">
              <a:latin typeface="Verdana" pitchFamily="34" charset="0"/>
              <a:ea typeface="Verdana" pitchFamily="34" charset="0"/>
              <a:cs typeface="Verdana" pitchFamily="34" charset="0"/>
            </a:endParaRPr>
          </a:p>
          <a:p>
            <a:pPr>
              <a:buNone/>
            </a:pPr>
            <a:r>
              <a:rPr lang="el-GR" sz="3600" b="1" dirty="0" smtClean="0">
                <a:solidFill>
                  <a:srgbClr val="C00000"/>
                </a:solidFill>
                <a:latin typeface="Verdana" pitchFamily="34" charset="0"/>
                <a:ea typeface="Verdana" pitchFamily="34" charset="0"/>
                <a:cs typeface="Verdana" pitchFamily="34" charset="0"/>
              </a:rPr>
              <a:t>   </a:t>
            </a:r>
            <a:r>
              <a:rPr lang="en-US" sz="3600" b="1" dirty="0" smtClean="0">
                <a:solidFill>
                  <a:srgbClr val="C00000"/>
                </a:solidFill>
                <a:latin typeface="Verdana" pitchFamily="34" charset="0"/>
                <a:ea typeface="Verdana" pitchFamily="34" charset="0"/>
                <a:cs typeface="Verdana" pitchFamily="34" charset="0"/>
              </a:rPr>
              <a:t>C – 3/93, </a:t>
            </a:r>
            <a:r>
              <a:rPr lang="el-GR" sz="3600" b="1" i="1" dirty="0" smtClean="0">
                <a:solidFill>
                  <a:srgbClr val="C00000"/>
                </a:solidFill>
                <a:latin typeface="Verdana" pitchFamily="34" charset="0"/>
                <a:ea typeface="Verdana" pitchFamily="34" charset="0"/>
                <a:cs typeface="Verdana" pitchFamily="34" charset="0"/>
              </a:rPr>
              <a:t>Επιτροπή κατά Λουξεμβούργου </a:t>
            </a:r>
            <a:r>
              <a:rPr lang="el-GR" sz="3600" b="1" dirty="0" smtClean="0">
                <a:solidFill>
                  <a:srgbClr val="C00000"/>
                </a:solidFill>
                <a:latin typeface="Verdana" pitchFamily="34" charset="0"/>
                <a:ea typeface="Verdana" pitchFamily="34" charset="0"/>
                <a:cs typeface="Verdana" pitchFamily="34" charset="0"/>
              </a:rPr>
              <a:t>(</a:t>
            </a:r>
            <a:r>
              <a:rPr lang="en-US" sz="3600" b="1" i="1" dirty="0" smtClean="0">
                <a:solidFill>
                  <a:srgbClr val="C00000"/>
                </a:solidFill>
                <a:latin typeface="Verdana" pitchFamily="34" charset="0"/>
                <a:ea typeface="Verdana" pitchFamily="34" charset="0"/>
                <a:cs typeface="Verdana" pitchFamily="34" charset="0"/>
              </a:rPr>
              <a:t>Air France</a:t>
            </a:r>
            <a:r>
              <a:rPr lang="el-GR" sz="3600" b="1" i="1" dirty="0" smtClean="0">
                <a:solidFill>
                  <a:srgbClr val="C00000"/>
                </a:solidFill>
                <a:latin typeface="Verdana" pitchFamily="34" charset="0"/>
                <a:ea typeface="Verdana" pitchFamily="34" charset="0"/>
                <a:cs typeface="Verdana" pitchFamily="34" charset="0"/>
              </a:rPr>
              <a:t>)</a:t>
            </a:r>
            <a:endParaRPr lang="el-GR" sz="3600" b="1" dirty="0" smtClean="0">
              <a:solidFill>
                <a:srgbClr val="C00000"/>
              </a:solidFill>
              <a:latin typeface="Verdana" pitchFamily="34" charset="0"/>
              <a:ea typeface="Verdana" pitchFamily="34" charset="0"/>
              <a:cs typeface="Verdana" pitchFamily="34" charset="0"/>
            </a:endParaRPr>
          </a:p>
          <a:p>
            <a:pPr>
              <a:buNone/>
            </a:pPr>
            <a:r>
              <a:rPr lang="el-GR" sz="3600" dirty="0" smtClean="0">
                <a:latin typeface="Verdana" pitchFamily="34" charset="0"/>
                <a:ea typeface="Verdana" pitchFamily="34" charset="0"/>
                <a:cs typeface="Verdana" pitchFamily="34" charset="0"/>
              </a:rPr>
              <a:t>      ακόμη και </a:t>
            </a:r>
            <a:r>
              <a:rPr lang="el-GR" sz="3600" b="1" dirty="0" smtClean="0">
                <a:latin typeface="Verdana" pitchFamily="34" charset="0"/>
                <a:ea typeface="Verdana" pitchFamily="34" charset="0"/>
                <a:cs typeface="Verdana" pitchFamily="34" charset="0"/>
              </a:rPr>
              <a:t>προφορικές </a:t>
            </a:r>
            <a:r>
              <a:rPr lang="en-US" sz="3600" b="1" dirty="0" smtClean="0">
                <a:latin typeface="Verdana" pitchFamily="34" charset="0"/>
                <a:ea typeface="Verdana" pitchFamily="34" charset="0"/>
                <a:cs typeface="Verdana" pitchFamily="34" charset="0"/>
              </a:rPr>
              <a:t>    </a:t>
            </a:r>
            <a:r>
              <a:rPr lang="el-GR" sz="3600" dirty="0" smtClean="0">
                <a:latin typeface="Verdana" pitchFamily="34" charset="0"/>
                <a:ea typeface="Verdana" pitchFamily="34" charset="0"/>
                <a:cs typeface="Verdana" pitchFamily="34" charset="0"/>
              </a:rPr>
              <a:t>πράξεις </a:t>
            </a:r>
            <a:endParaRPr lang="el-GR" sz="3600" dirty="0">
              <a:latin typeface="Verdana" pitchFamily="34" charset="0"/>
              <a:ea typeface="Verdana" pitchFamily="34" charset="0"/>
              <a:cs typeface="Verdan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836712"/>
            <a:ext cx="8229600" cy="580699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marL="365760" indent="-256032" algn="just">
              <a:lnSpc>
                <a:spcPct val="80000"/>
              </a:lnSpc>
              <a:buFont typeface="Wingdings" pitchFamily="2" charset="2"/>
              <a:buChar char="q"/>
              <a:defRPr/>
            </a:pPr>
            <a:r>
              <a:rPr lang="el-GR" altLang="el-GR" sz="3200" b="1" dirty="0" smtClean="0">
                <a:latin typeface="Verdana" pitchFamily="34" charset="0"/>
                <a:ea typeface="Verdana" pitchFamily="34" charset="0"/>
                <a:cs typeface="Verdana" pitchFamily="34" charset="0"/>
              </a:rPr>
              <a:t>β) ενεργητική νομιμοποίηση</a:t>
            </a:r>
          </a:p>
          <a:p>
            <a:pPr marL="365760" indent="-256032" algn="just">
              <a:lnSpc>
                <a:spcPct val="80000"/>
              </a:lnSpc>
              <a:buNone/>
              <a:defRPr/>
            </a:pPr>
            <a:r>
              <a:rPr lang="el-GR" altLang="el-GR" sz="2800" i="1" dirty="0" smtClean="0">
                <a:latin typeface="Verdana" pitchFamily="34" charset="0"/>
                <a:ea typeface="Verdana" pitchFamily="34" charset="0"/>
                <a:cs typeface="Verdana" pitchFamily="34" charset="0"/>
              </a:rPr>
              <a:t>    _ </a:t>
            </a:r>
            <a:r>
              <a:rPr lang="el-GR" altLang="el-GR" sz="2800" b="1" dirty="0" smtClean="0">
                <a:solidFill>
                  <a:srgbClr val="C00000"/>
                </a:solidFill>
                <a:latin typeface="Verdana" pitchFamily="34" charset="0"/>
                <a:ea typeface="Verdana" pitchFamily="34" charset="0"/>
                <a:cs typeface="Verdana" pitchFamily="34" charset="0"/>
              </a:rPr>
              <a:t>προνομιούχοι διάδικοι </a:t>
            </a:r>
            <a:r>
              <a:rPr lang="el-GR" altLang="el-GR" sz="2800" dirty="0" smtClean="0">
                <a:latin typeface="Verdana" pitchFamily="34" charset="0"/>
                <a:ea typeface="Verdana" pitchFamily="34" charset="0"/>
                <a:cs typeface="Verdana" pitchFamily="34" charset="0"/>
              </a:rPr>
              <a:t>(Επιτροπή, Συμβούλιο, </a:t>
            </a:r>
            <a:r>
              <a:rPr lang="el-GR" altLang="el-GR" sz="2800" dirty="0" err="1" smtClean="0">
                <a:latin typeface="Verdana" pitchFamily="34" charset="0"/>
                <a:ea typeface="Verdana" pitchFamily="34" charset="0"/>
                <a:cs typeface="Verdana" pitchFamily="34" charset="0"/>
              </a:rPr>
              <a:t>ΕυρΚοινβ</a:t>
            </a:r>
            <a:r>
              <a:rPr lang="el-GR" altLang="el-GR" sz="2800" dirty="0" smtClean="0">
                <a:latin typeface="Verdana" pitchFamily="34" charset="0"/>
                <a:ea typeface="Verdana" pitchFamily="34" charset="0"/>
                <a:cs typeface="Verdana" pitchFamily="34" charset="0"/>
              </a:rPr>
              <a:t>, κράτη μέλη) </a:t>
            </a:r>
            <a:r>
              <a:rPr lang="el-GR" altLang="el-GR" sz="2800" i="1" dirty="0" smtClean="0">
                <a:latin typeface="Verdana" pitchFamily="34" charset="0"/>
                <a:ea typeface="Verdana" pitchFamily="34" charset="0"/>
                <a:cs typeface="Verdana" pitchFamily="34" charset="0"/>
              </a:rPr>
              <a:t>(</a:t>
            </a:r>
            <a:r>
              <a:rPr lang="el-GR" altLang="el-GR" sz="2800" i="1" dirty="0" err="1" smtClean="0">
                <a:latin typeface="Verdana" pitchFamily="34" charset="0"/>
                <a:ea typeface="Verdana" pitchFamily="34" charset="0"/>
                <a:cs typeface="Verdana" pitchFamily="34" charset="0"/>
              </a:rPr>
              <a:t>εδ</a:t>
            </a:r>
            <a:r>
              <a:rPr lang="el-GR" altLang="el-GR" sz="2800" i="1" dirty="0" smtClean="0">
                <a:latin typeface="Verdana" pitchFamily="34" charset="0"/>
                <a:ea typeface="Verdana" pitchFamily="34" charset="0"/>
                <a:cs typeface="Verdana" pitchFamily="34" charset="0"/>
              </a:rPr>
              <a:t>. 2)</a:t>
            </a:r>
          </a:p>
          <a:p>
            <a:pPr marL="365760" indent="-256032" algn="just">
              <a:lnSpc>
                <a:spcPct val="80000"/>
              </a:lnSpc>
              <a:buNone/>
              <a:defRPr/>
            </a:pPr>
            <a:r>
              <a:rPr lang="el-GR" altLang="el-GR" sz="2800" dirty="0" smtClean="0">
                <a:latin typeface="Verdana" pitchFamily="34" charset="0"/>
                <a:ea typeface="Verdana" pitchFamily="34" charset="0"/>
                <a:cs typeface="Verdana" pitchFamily="34" charset="0"/>
              </a:rPr>
              <a:t>    _ </a:t>
            </a:r>
            <a:r>
              <a:rPr lang="el-GR" altLang="el-GR" sz="2800" b="1" dirty="0" smtClean="0">
                <a:solidFill>
                  <a:srgbClr val="C00000"/>
                </a:solidFill>
                <a:latin typeface="Verdana" pitchFamily="34" charset="0"/>
                <a:ea typeface="Verdana" pitchFamily="34" charset="0"/>
                <a:cs typeface="Verdana" pitchFamily="34" charset="0"/>
              </a:rPr>
              <a:t>μερικώς προνομιούχοι διάδικοι </a:t>
            </a:r>
            <a:r>
              <a:rPr lang="el-GR" altLang="el-GR" sz="2800" dirty="0" smtClean="0">
                <a:latin typeface="Verdana" pitchFamily="34" charset="0"/>
                <a:ea typeface="Verdana" pitchFamily="34" charset="0"/>
                <a:cs typeface="Verdana" pitchFamily="34" charset="0"/>
              </a:rPr>
              <a:t>(ΕΚΤ, Ελεγκτικό Συνέδριο, Επιτροπή των Περιφερειών) (</a:t>
            </a:r>
            <a:r>
              <a:rPr lang="el-GR" altLang="el-GR" sz="2800" dirty="0" err="1" smtClean="0">
                <a:latin typeface="Verdana" pitchFamily="34" charset="0"/>
                <a:ea typeface="Verdana" pitchFamily="34" charset="0"/>
                <a:cs typeface="Verdana" pitchFamily="34" charset="0"/>
              </a:rPr>
              <a:t>εδ</a:t>
            </a:r>
            <a:r>
              <a:rPr lang="el-GR" altLang="el-GR" sz="2800" dirty="0" smtClean="0">
                <a:latin typeface="Verdana" pitchFamily="34" charset="0"/>
                <a:ea typeface="Verdana" pitchFamily="34" charset="0"/>
                <a:cs typeface="Verdana" pitchFamily="34" charset="0"/>
              </a:rPr>
              <a:t>. 3)</a:t>
            </a:r>
          </a:p>
          <a:p>
            <a:pPr marL="365760" indent="-256032" algn="just">
              <a:lnSpc>
                <a:spcPct val="80000"/>
              </a:lnSpc>
              <a:buNone/>
              <a:defRPr/>
            </a:pPr>
            <a:r>
              <a:rPr lang="el-GR" altLang="el-GR" sz="2800" dirty="0" smtClean="0">
                <a:latin typeface="Verdana" pitchFamily="34" charset="0"/>
                <a:ea typeface="Verdana" pitchFamily="34" charset="0"/>
                <a:cs typeface="Verdana" pitchFamily="34" charset="0"/>
              </a:rPr>
              <a:t>    _ </a:t>
            </a:r>
            <a:r>
              <a:rPr lang="el-GR" altLang="el-GR" sz="2800" b="1" dirty="0" smtClean="0">
                <a:solidFill>
                  <a:srgbClr val="C00000"/>
                </a:solidFill>
                <a:latin typeface="Verdana" pitchFamily="34" charset="0"/>
                <a:ea typeface="Verdana" pitchFamily="34" charset="0"/>
                <a:cs typeface="Verdana" pitchFamily="34" charset="0"/>
              </a:rPr>
              <a:t>μη προνομιούχοι διάδικοι </a:t>
            </a:r>
            <a:r>
              <a:rPr lang="el-GR" altLang="el-GR" sz="2800" dirty="0" smtClean="0">
                <a:latin typeface="Verdana" pitchFamily="34" charset="0"/>
                <a:ea typeface="Verdana" pitchFamily="34" charset="0"/>
                <a:cs typeface="Verdana" pitchFamily="34" charset="0"/>
              </a:rPr>
              <a:t>(φυσικά και νομικά πρόσωπα) (</a:t>
            </a:r>
            <a:r>
              <a:rPr lang="el-GR" altLang="el-GR" sz="2800" dirty="0" err="1" smtClean="0">
                <a:latin typeface="Verdana" pitchFamily="34" charset="0"/>
                <a:ea typeface="Verdana" pitchFamily="34" charset="0"/>
                <a:cs typeface="Verdana" pitchFamily="34" charset="0"/>
              </a:rPr>
              <a:t>εδ</a:t>
            </a:r>
            <a:r>
              <a:rPr lang="el-GR" altLang="el-GR" sz="2800" dirty="0" smtClean="0">
                <a:latin typeface="Verdana" pitchFamily="34" charset="0"/>
                <a:ea typeface="Verdana" pitchFamily="34" charset="0"/>
                <a:cs typeface="Verdana" pitchFamily="34" charset="0"/>
              </a:rPr>
              <a:t>. 4)</a:t>
            </a:r>
          </a:p>
          <a:p>
            <a:pPr marL="514350" indent="-514350" algn="just">
              <a:buAutoNum type="arabicPeriod"/>
            </a:pPr>
            <a:r>
              <a:rPr lang="el-GR" dirty="0" smtClean="0">
                <a:latin typeface="Verdana" pitchFamily="34" charset="0"/>
                <a:ea typeface="Verdana" pitchFamily="34" charset="0"/>
                <a:cs typeface="Verdana" pitchFamily="34" charset="0"/>
              </a:rPr>
              <a:t>κατά αποφάσεων που απευθύνονται σε αυτό</a:t>
            </a:r>
          </a:p>
          <a:p>
            <a:pPr marL="514350" indent="-514350" algn="just">
              <a:buAutoNum type="arabicPeriod"/>
            </a:pPr>
            <a:r>
              <a:rPr lang="el-GR" dirty="0" smtClean="0">
                <a:latin typeface="Verdana" pitchFamily="34" charset="0"/>
                <a:ea typeface="Verdana" pitchFamily="34" charset="0"/>
                <a:cs typeface="Verdana" pitchFamily="34" charset="0"/>
              </a:rPr>
              <a:t>κατά αποφάσεων που το αφορούν άμεσα και ατομικά</a:t>
            </a:r>
            <a:r>
              <a:rPr lang="en-US" dirty="0" smtClean="0">
                <a:latin typeface="Verdana" pitchFamily="34" charset="0"/>
                <a:ea typeface="Verdana" pitchFamily="34" charset="0"/>
                <a:cs typeface="Verdana" pitchFamily="34" charset="0"/>
              </a:rPr>
              <a:t> (C- 25/62, </a:t>
            </a:r>
            <a:r>
              <a:rPr lang="en-US" i="1" dirty="0" err="1" smtClean="0">
                <a:latin typeface="Verdana" pitchFamily="34" charset="0"/>
                <a:ea typeface="Verdana" pitchFamily="34" charset="0"/>
                <a:cs typeface="Verdana" pitchFamily="34" charset="0"/>
              </a:rPr>
              <a:t>Plaumann</a:t>
            </a:r>
            <a:r>
              <a:rPr lang="en-US" dirty="0" smtClean="0">
                <a:latin typeface="Verdana" pitchFamily="34" charset="0"/>
                <a:ea typeface="Verdana" pitchFamily="34" charset="0"/>
                <a:cs typeface="Verdana" pitchFamily="34" charset="0"/>
              </a:rPr>
              <a:t>)</a:t>
            </a:r>
            <a:endParaRPr lang="el-GR" dirty="0" smtClean="0">
              <a:latin typeface="Verdana" pitchFamily="34" charset="0"/>
              <a:ea typeface="Verdana" pitchFamily="34" charset="0"/>
              <a:cs typeface="Verdana" pitchFamily="34" charset="0"/>
            </a:endParaRPr>
          </a:p>
          <a:p>
            <a:pPr marL="514350" indent="-514350" algn="just">
              <a:buAutoNum type="arabicPeriod"/>
            </a:pPr>
            <a:r>
              <a:rPr lang="el-GR" dirty="0" smtClean="0">
                <a:latin typeface="Verdana" pitchFamily="34" charset="0"/>
                <a:ea typeface="Verdana" pitchFamily="34" charset="0"/>
                <a:cs typeface="Verdana" pitchFamily="34" charset="0"/>
              </a:rPr>
              <a:t>κατά κανονιστικών πράξεων που το αφορούν άμεσα, χωρίς να περιλαμβάνουν εκτελεστικά μέτρα </a:t>
            </a:r>
            <a:r>
              <a:rPr lang="en-US" dirty="0" smtClean="0">
                <a:latin typeface="Verdana" pitchFamily="34" charset="0"/>
                <a:ea typeface="Verdana" pitchFamily="34" charset="0"/>
                <a:cs typeface="Verdana" pitchFamily="34" charset="0"/>
              </a:rPr>
              <a:t>(C-583/11, </a:t>
            </a:r>
            <a:r>
              <a:rPr lang="en-US" i="1" dirty="0" smtClean="0">
                <a:latin typeface="Verdana" pitchFamily="34" charset="0"/>
                <a:ea typeface="Verdana" pitchFamily="34" charset="0"/>
                <a:cs typeface="Verdana" pitchFamily="34" charset="0"/>
              </a:rPr>
              <a:t>Inuit</a:t>
            </a:r>
            <a:r>
              <a:rPr lang="en-US" dirty="0" smtClean="0">
                <a:latin typeface="Verdana" pitchFamily="34" charset="0"/>
                <a:ea typeface="Verdana" pitchFamily="34" charset="0"/>
                <a:cs typeface="Verdana" pitchFamily="34" charset="0"/>
              </a:rPr>
              <a:t>).</a:t>
            </a:r>
            <a:endParaRPr lang="el-GR" dirty="0" smtClean="0">
              <a:latin typeface="Verdana" pitchFamily="34" charset="0"/>
              <a:ea typeface="Verdana" pitchFamily="34" charset="0"/>
              <a:cs typeface="Verdan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683568" y="1772816"/>
            <a:ext cx="7772400" cy="3437574"/>
          </a:xfrm>
          <a:effectLst>
            <a:reflection blurRad="6350" stA="50000" endA="300" endPos="90000" dir="5400000" sy="-100000" algn="bl" rotWithShape="0"/>
          </a:effectLst>
          <a:scene3d>
            <a:camera prst="isometricOffAxis2Left"/>
            <a:lightRig rig="threePt" dir="t"/>
          </a:scene3d>
        </p:spPr>
        <p:txBody>
          <a:bodyPr>
            <a:normAutofit/>
          </a:bodyPr>
          <a:lstStyle/>
          <a:p>
            <a:pPr algn="ctr">
              <a:defRPr/>
            </a:pPr>
            <a:r>
              <a:rPr lang="el-GR" sz="5000" dirty="0" smtClean="0">
                <a:latin typeface="Verdana" pitchFamily="34" charset="0"/>
                <a:ea typeface="Verdana" pitchFamily="34" charset="0"/>
                <a:cs typeface="Verdana" pitchFamily="34" charset="0"/>
              </a:rPr>
              <a:t>Προσφυγή</a:t>
            </a:r>
            <a:br>
              <a:rPr lang="el-GR" sz="5000" dirty="0" smtClean="0">
                <a:latin typeface="Verdana" pitchFamily="34" charset="0"/>
                <a:ea typeface="Verdana" pitchFamily="34" charset="0"/>
                <a:cs typeface="Verdana" pitchFamily="34" charset="0"/>
              </a:rPr>
            </a:br>
            <a:r>
              <a:rPr lang="el-GR" sz="5000" dirty="0" smtClean="0">
                <a:latin typeface="Verdana" pitchFamily="34" charset="0"/>
                <a:ea typeface="Verdana" pitchFamily="34" charset="0"/>
                <a:cs typeface="Verdana" pitchFamily="34" charset="0"/>
              </a:rPr>
              <a:t>ακυρώσεως</a:t>
            </a:r>
            <a:br>
              <a:rPr lang="el-GR" sz="5000" dirty="0" smtClean="0">
                <a:latin typeface="Verdana" pitchFamily="34" charset="0"/>
                <a:ea typeface="Verdana" pitchFamily="34" charset="0"/>
                <a:cs typeface="Verdana" pitchFamily="34" charset="0"/>
              </a:rPr>
            </a:br>
            <a:r>
              <a:rPr lang="el-GR" sz="5000" dirty="0" smtClean="0">
                <a:latin typeface="Verdana" pitchFamily="34" charset="0"/>
                <a:ea typeface="Verdana" pitchFamily="34" charset="0"/>
                <a:cs typeface="Verdana" pitchFamily="34" charset="0"/>
              </a:rPr>
              <a:t>(ά. 263 ΣΛΕΕ)</a:t>
            </a:r>
            <a:br>
              <a:rPr lang="el-GR" sz="5000" dirty="0" smtClean="0">
                <a:latin typeface="Verdana" pitchFamily="34" charset="0"/>
                <a:ea typeface="Verdana" pitchFamily="34" charset="0"/>
                <a:cs typeface="Verdana" pitchFamily="34" charset="0"/>
              </a:rPr>
            </a:br>
            <a:endParaRPr lang="el-GR" sz="5000" dirty="0">
              <a:latin typeface="Verdana" pitchFamily="34" charset="0"/>
              <a:ea typeface="Verdana" pitchFamily="34" charset="0"/>
              <a:cs typeface="Verdana"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836712"/>
            <a:ext cx="8229600" cy="580699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marL="365760" indent="-256032" algn="just">
              <a:lnSpc>
                <a:spcPct val="80000"/>
              </a:lnSpc>
              <a:buFont typeface="Wingdings" pitchFamily="2" charset="2"/>
              <a:buChar char="q"/>
              <a:defRPr/>
            </a:pPr>
            <a:r>
              <a:rPr lang="el-GR" altLang="el-GR" sz="3600" b="1" dirty="0" smtClean="0">
                <a:latin typeface="Verdana" pitchFamily="34" charset="0"/>
                <a:ea typeface="Verdana" pitchFamily="34" charset="0"/>
                <a:cs typeface="Verdana" pitchFamily="34" charset="0"/>
              </a:rPr>
              <a:t>β) ενεργητική νομιμοποίηση</a:t>
            </a:r>
          </a:p>
          <a:p>
            <a:pPr marL="365760" indent="-256032" algn="just">
              <a:lnSpc>
                <a:spcPct val="80000"/>
              </a:lnSpc>
              <a:buNone/>
              <a:defRPr/>
            </a:pPr>
            <a:endParaRPr lang="el-GR" altLang="el-GR" sz="3600" dirty="0" smtClean="0">
              <a:latin typeface="Verdana" pitchFamily="34" charset="0"/>
              <a:ea typeface="Verdana" pitchFamily="34" charset="0"/>
              <a:cs typeface="Verdana" pitchFamily="34" charset="0"/>
            </a:endParaRPr>
          </a:p>
          <a:p>
            <a:pPr marL="365760" indent="-256032" algn="just">
              <a:lnSpc>
                <a:spcPct val="80000"/>
              </a:lnSpc>
              <a:buNone/>
              <a:defRPr/>
            </a:pPr>
            <a:r>
              <a:rPr lang="el-GR" altLang="el-GR" sz="3600" dirty="0" smtClean="0">
                <a:latin typeface="Verdana" pitchFamily="34" charset="0"/>
                <a:ea typeface="Verdana" pitchFamily="34" charset="0"/>
                <a:cs typeface="Verdana" pitchFamily="34" charset="0"/>
              </a:rPr>
              <a:t>=</a:t>
            </a:r>
            <a:r>
              <a:rPr lang="el-GR" altLang="el-GR" sz="3600" b="1" dirty="0" smtClean="0">
                <a:solidFill>
                  <a:srgbClr val="C00000"/>
                </a:solidFill>
                <a:latin typeface="Verdana" pitchFamily="34" charset="0"/>
                <a:ea typeface="Verdana" pitchFamily="34" charset="0"/>
                <a:cs typeface="Verdana" pitchFamily="34" charset="0"/>
              </a:rPr>
              <a:t>για τη διατήρηση των προνομίων τους </a:t>
            </a:r>
          </a:p>
          <a:p>
            <a:pPr marL="365760" indent="-256032" algn="just">
              <a:lnSpc>
                <a:spcPct val="80000"/>
              </a:lnSpc>
              <a:buNone/>
              <a:defRPr/>
            </a:pPr>
            <a:endParaRPr lang="el-GR" altLang="el-GR" sz="3600" dirty="0" smtClean="0">
              <a:latin typeface="Verdana" pitchFamily="34" charset="0"/>
              <a:ea typeface="Verdana" pitchFamily="34" charset="0"/>
              <a:cs typeface="Verdana" pitchFamily="34" charset="0"/>
            </a:endParaRPr>
          </a:p>
          <a:p>
            <a:pPr marL="365760" indent="-256032" algn="just">
              <a:lnSpc>
                <a:spcPct val="80000"/>
              </a:lnSpc>
              <a:buNone/>
              <a:defRPr/>
            </a:pPr>
            <a:r>
              <a:rPr lang="el-GR" altLang="el-GR" sz="3600" dirty="0" smtClean="0">
                <a:latin typeface="Verdana" pitchFamily="34" charset="0"/>
                <a:ea typeface="Verdana" pitchFamily="34" charset="0"/>
                <a:cs typeface="Verdana" pitchFamily="34" charset="0"/>
              </a:rPr>
              <a:t>  π.χ. απόφαση του </a:t>
            </a:r>
            <a:r>
              <a:rPr lang="el-GR" altLang="el-GR" sz="3600" dirty="0" err="1" smtClean="0">
                <a:latin typeface="Verdana" pitchFamily="34" charset="0"/>
                <a:ea typeface="Verdana" pitchFamily="34" charset="0"/>
                <a:cs typeface="Verdana" pitchFamily="34" charset="0"/>
              </a:rPr>
              <a:t>ΕυρΚοινβ</a:t>
            </a:r>
            <a:r>
              <a:rPr lang="el-GR" altLang="el-GR" sz="3600" dirty="0" smtClean="0">
                <a:latin typeface="Verdana" pitchFamily="34" charset="0"/>
                <a:ea typeface="Verdana" pitchFamily="34" charset="0"/>
                <a:cs typeface="Verdana" pitchFamily="34" charset="0"/>
              </a:rPr>
              <a:t> περί απαλλαγής της Επιτροπής ως προς την εκτέλεση του προϋπολογισμού της Ε.Ε. (ά. 319 παρ. 1), αν ληφθεί χωρίς την ετήσια έκθεση και τη δήλωση βεβαίωσης του </a:t>
            </a:r>
            <a:r>
              <a:rPr lang="el-GR" altLang="el-GR" sz="3600" dirty="0" err="1" smtClean="0">
                <a:latin typeface="Verdana" pitchFamily="34" charset="0"/>
                <a:ea typeface="Verdana" pitchFamily="34" charset="0"/>
                <a:cs typeface="Verdana" pitchFamily="34" charset="0"/>
              </a:rPr>
              <a:t>ΕλΣ</a:t>
            </a:r>
            <a:endParaRPr lang="el-GR" altLang="el-GR" sz="3600" dirty="0" smtClean="0">
              <a:latin typeface="Verdana" pitchFamily="34" charset="0"/>
              <a:ea typeface="Verdana" pitchFamily="34" charset="0"/>
              <a:cs typeface="Verdan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85791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lgn="ctr">
              <a:buNone/>
            </a:pPr>
            <a:r>
              <a:rPr lang="el-GR" altLang="el-GR" sz="2800" dirty="0" smtClean="0">
                <a:latin typeface="Verdana" pitchFamily="34" charset="0"/>
                <a:ea typeface="Verdana" pitchFamily="34" charset="0"/>
                <a:cs typeface="Verdana" pitchFamily="34" charset="0"/>
              </a:rPr>
              <a:t>  </a:t>
            </a:r>
            <a:r>
              <a:rPr lang="el-GR" altLang="el-GR" sz="2800" b="1" dirty="0" smtClean="0">
                <a:solidFill>
                  <a:srgbClr val="C00000"/>
                </a:solidFill>
                <a:latin typeface="Verdana" pitchFamily="34" charset="0"/>
                <a:ea typeface="Verdana" pitchFamily="34" charset="0"/>
                <a:cs typeface="Verdana" pitchFamily="34" charset="0"/>
              </a:rPr>
              <a:t>μη προνομιούχοι διάδικοι</a:t>
            </a:r>
          </a:p>
          <a:p>
            <a:pPr algn="ctr">
              <a:buNone/>
            </a:pPr>
            <a:r>
              <a:rPr lang="el-GR" altLang="el-GR" sz="2800" b="1" dirty="0" smtClean="0">
                <a:solidFill>
                  <a:srgbClr val="C00000"/>
                </a:solidFill>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(φυσικά και νομικά πρόσωπα) </a:t>
            </a:r>
            <a:endParaRPr lang="en-US" altLang="el-GR" sz="2800" dirty="0" smtClean="0">
              <a:latin typeface="Verdana" pitchFamily="34" charset="0"/>
              <a:ea typeface="Verdana" pitchFamily="34" charset="0"/>
              <a:cs typeface="Verdana" pitchFamily="34" charset="0"/>
            </a:endParaRPr>
          </a:p>
          <a:p>
            <a:pPr>
              <a:buNone/>
            </a:pPr>
            <a:r>
              <a:rPr lang="el-GR" sz="3000" b="1" dirty="0" smtClean="0">
                <a:latin typeface="Verdana" pitchFamily="34" charset="0"/>
                <a:ea typeface="Verdana" pitchFamily="34" charset="0"/>
                <a:cs typeface="Verdana" pitchFamily="34" charset="0"/>
              </a:rPr>
              <a:t>Αμεσότητα</a:t>
            </a:r>
          </a:p>
          <a:p>
            <a:pPr algn="just">
              <a:buNone/>
            </a:pPr>
            <a:r>
              <a:rPr lang="el-GR" dirty="0" smtClean="0">
                <a:latin typeface="Verdana" pitchFamily="34" charset="0"/>
                <a:ea typeface="Verdana" pitchFamily="34" charset="0"/>
                <a:cs typeface="Verdana" pitchFamily="34" charset="0"/>
              </a:rPr>
              <a:t>   θίγεται κανείς από μια πράξη των θεσμικών και των άλλων οργάνων και οργανισμών, όταν συντρέχουν σωρευτικά 2 προϋποθέσεις: </a:t>
            </a:r>
          </a:p>
          <a:p>
            <a:pPr algn="just">
              <a:buNone/>
            </a:pPr>
            <a:endParaRPr lang="el-GR" dirty="0" smtClean="0">
              <a:latin typeface="Verdana" pitchFamily="34" charset="0"/>
              <a:ea typeface="Verdana" pitchFamily="34" charset="0"/>
              <a:cs typeface="Verdana" pitchFamily="34" charset="0"/>
            </a:endParaRPr>
          </a:p>
          <a:p>
            <a:pPr algn="just">
              <a:buNone/>
            </a:pPr>
            <a:r>
              <a:rPr lang="en-US" b="1" dirty="0" err="1" smtClean="0">
                <a:latin typeface="Verdana" pitchFamily="34" charset="0"/>
                <a:ea typeface="Verdana" pitchFamily="34" charset="0"/>
                <a:cs typeface="Verdana" pitchFamily="34" charset="0"/>
              </a:rPr>
              <a:t>i</a:t>
            </a:r>
            <a:r>
              <a:rPr lang="en-US" b="1" dirty="0" smtClean="0">
                <a:latin typeface="Verdana" pitchFamily="34" charset="0"/>
                <a:ea typeface="Verdana" pitchFamily="34" charset="0"/>
                <a:cs typeface="Verdana" pitchFamily="34" charset="0"/>
              </a:rPr>
              <a:t>.</a:t>
            </a:r>
            <a:r>
              <a:rPr lang="el-GR" b="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το αμφισβητούμενο μέτρο επηρεάζει άμεσα τη νομική κατάσταση του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a:t>
            </a:r>
            <a:endParaRPr lang="en-US" dirty="0" smtClean="0">
              <a:latin typeface="Verdana" pitchFamily="34" charset="0"/>
              <a:ea typeface="Verdana" pitchFamily="34" charset="0"/>
              <a:cs typeface="Verdana" pitchFamily="34" charset="0"/>
            </a:endParaRPr>
          </a:p>
          <a:p>
            <a:pPr algn="just">
              <a:buNone/>
            </a:pPr>
            <a:r>
              <a:rPr lang="en-US" b="1" dirty="0" smtClean="0">
                <a:latin typeface="Verdana" pitchFamily="34" charset="0"/>
                <a:ea typeface="Verdana" pitchFamily="34" charset="0"/>
                <a:cs typeface="Verdana" pitchFamily="34" charset="0"/>
              </a:rPr>
              <a:t>ii.</a:t>
            </a:r>
            <a:r>
              <a:rPr lang="el-GR" b="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το ίδιο μέτρο δεν αφήνει καθόλου περιθώρια εκτιμήσεων στους αποδέκτες του, που είναι επιφορτισμένοι με την εφαρμογή του</a:t>
            </a:r>
            <a:endParaRPr lang="el-GR" sz="2400" dirty="0" smtClean="0">
              <a:latin typeface="Verdana" pitchFamily="34" charset="0"/>
              <a:ea typeface="Verdana" pitchFamily="34" charset="0"/>
              <a:cs typeface="Verdana" pitchFamily="34" charset="0"/>
            </a:endParaRPr>
          </a:p>
          <a:p>
            <a:pPr algn="just">
              <a:buNone/>
            </a:pPr>
            <a:r>
              <a:rPr lang="en-US" sz="2400" dirty="0" smtClean="0">
                <a:latin typeface="Verdana" pitchFamily="34" charset="0"/>
                <a:ea typeface="Verdana" pitchFamily="34" charset="0"/>
                <a:cs typeface="Verdana" pitchFamily="34" charset="0"/>
              </a:rPr>
              <a:t>C-386/96P, </a:t>
            </a:r>
            <a:r>
              <a:rPr lang="en-US" sz="2400" i="1" dirty="0" smtClean="0">
                <a:latin typeface="Verdana" pitchFamily="34" charset="0"/>
                <a:ea typeface="Verdana" pitchFamily="34" charset="0"/>
                <a:cs typeface="Verdana" pitchFamily="34" charset="0"/>
              </a:rPr>
              <a:t>Dreyfus</a:t>
            </a:r>
            <a:r>
              <a:rPr lang="en-US" sz="2400" dirty="0" smtClean="0">
                <a:latin typeface="Verdana" pitchFamily="34" charset="0"/>
                <a:ea typeface="Verdana" pitchFamily="34" charset="0"/>
                <a:cs typeface="Verdana" pitchFamily="34" charset="0"/>
              </a:rPr>
              <a:t> </a:t>
            </a:r>
            <a:endParaRPr lang="el-GR" sz="2400" dirty="0" smtClean="0">
              <a:latin typeface="Verdana" pitchFamily="34" charset="0"/>
              <a:ea typeface="Verdana" pitchFamily="34" charset="0"/>
              <a:cs typeface="Verdana" pitchFamily="34" charset="0"/>
            </a:endParaRPr>
          </a:p>
          <a:p>
            <a:pPr>
              <a:buNone/>
            </a:pPr>
            <a:r>
              <a:rPr lang="en-US" sz="2400" dirty="0" smtClean="0">
                <a:latin typeface="Verdana" pitchFamily="34" charset="0"/>
                <a:ea typeface="Verdana" pitchFamily="34" charset="0"/>
                <a:cs typeface="Verdana" pitchFamily="34" charset="0"/>
              </a:rPr>
              <a:t>C – 22/83, </a:t>
            </a:r>
            <a:r>
              <a:rPr lang="fr-FR" sz="2400" i="1" dirty="0" smtClean="0">
                <a:latin typeface="Verdana" pitchFamily="34" charset="0"/>
                <a:ea typeface="Verdana" pitchFamily="34" charset="0"/>
                <a:cs typeface="Verdana" pitchFamily="34" charset="0"/>
              </a:rPr>
              <a:t>Commune de Differdange </a:t>
            </a:r>
            <a:r>
              <a:rPr lang="fr-FR" sz="2400" i="1" dirty="0" err="1" smtClean="0">
                <a:latin typeface="Verdana" pitchFamily="34" charset="0"/>
                <a:ea typeface="Verdana" pitchFamily="34" charset="0"/>
                <a:cs typeface="Verdana" pitchFamily="34" charset="0"/>
              </a:rPr>
              <a:t>κατά</a:t>
            </a:r>
            <a:r>
              <a:rPr lang="fr-FR" sz="2400" i="1" dirty="0" smtClean="0">
                <a:latin typeface="Verdana" pitchFamily="34" charset="0"/>
                <a:ea typeface="Verdana" pitchFamily="34" charset="0"/>
                <a:cs typeface="Verdana" pitchFamily="34" charset="0"/>
              </a:rPr>
              <a:t> </a:t>
            </a:r>
            <a:r>
              <a:rPr lang="fr-FR" sz="2400" i="1" dirty="0" err="1" smtClean="0">
                <a:latin typeface="Verdana" pitchFamily="34" charset="0"/>
                <a:ea typeface="Verdana" pitchFamily="34" charset="0"/>
                <a:cs typeface="Verdana" pitchFamily="34" charset="0"/>
              </a:rPr>
              <a:t>Επιτροπής</a:t>
            </a:r>
            <a:endParaRPr lang="el-GR" sz="2400" i="1" dirty="0" smtClean="0">
              <a:latin typeface="Verdana" pitchFamily="34" charset="0"/>
              <a:ea typeface="Verdana" pitchFamily="34" charset="0"/>
              <a:cs typeface="Verdana" pitchFamily="34" charset="0"/>
            </a:endParaRPr>
          </a:p>
          <a:p>
            <a:pPr>
              <a:buNone/>
            </a:pPr>
            <a:r>
              <a:rPr lang="en-US" sz="2400" dirty="0" smtClean="0">
                <a:solidFill>
                  <a:schemeClr val="tx1"/>
                </a:solidFill>
                <a:latin typeface="Verdana" pitchFamily="34" charset="0"/>
                <a:ea typeface="Verdana" pitchFamily="34" charset="0"/>
                <a:cs typeface="Verdana" pitchFamily="34" charset="0"/>
              </a:rPr>
              <a:t>C-11/82</a:t>
            </a:r>
            <a:r>
              <a:rPr lang="el-GR" sz="2400" dirty="0" smtClean="0">
                <a:solidFill>
                  <a:schemeClr val="tx1"/>
                </a:solidFill>
                <a:latin typeface="Verdana" pitchFamily="34" charset="0"/>
                <a:ea typeface="Verdana" pitchFamily="34" charset="0"/>
                <a:cs typeface="Verdana" pitchFamily="34" charset="0"/>
              </a:rPr>
              <a:t>, </a:t>
            </a:r>
            <a:r>
              <a:rPr lang="en-US" sz="2400" dirty="0" smtClean="0">
                <a:solidFill>
                  <a:schemeClr val="tx1"/>
                </a:solidFill>
                <a:latin typeface="Verdana" pitchFamily="34" charset="0"/>
                <a:ea typeface="Verdana" pitchFamily="34" charset="0"/>
                <a:cs typeface="Verdana" pitchFamily="34" charset="0"/>
              </a:rPr>
              <a:t> </a:t>
            </a:r>
            <a:r>
              <a:rPr lang="en-US" sz="2400" i="1" dirty="0" err="1" smtClean="0">
                <a:solidFill>
                  <a:schemeClr val="tx1"/>
                </a:solidFill>
                <a:latin typeface="Verdana" pitchFamily="34" charset="0"/>
                <a:ea typeface="Verdana" pitchFamily="34" charset="0"/>
                <a:cs typeface="Verdana" pitchFamily="34" charset="0"/>
              </a:rPr>
              <a:t>Piraiki-Patraiki</a:t>
            </a:r>
            <a:r>
              <a:rPr lang="en-US" sz="2400" i="1" dirty="0" smtClean="0">
                <a:solidFill>
                  <a:schemeClr val="tx1"/>
                </a:solidFill>
                <a:latin typeface="Verdana" pitchFamily="34" charset="0"/>
                <a:ea typeface="Verdana" pitchFamily="34" charset="0"/>
                <a:cs typeface="Verdana" pitchFamily="34" charset="0"/>
              </a:rPr>
              <a:t> </a:t>
            </a:r>
            <a:r>
              <a:rPr lang="el-GR" sz="2400" i="1" dirty="0" smtClean="0">
                <a:solidFill>
                  <a:schemeClr val="tx1"/>
                </a:solidFill>
                <a:latin typeface="Verdana" pitchFamily="34" charset="0"/>
                <a:ea typeface="Verdana" pitchFamily="34" charset="0"/>
                <a:cs typeface="Verdana" pitchFamily="34" charset="0"/>
              </a:rPr>
              <a:t>κατά Επιτροπής</a:t>
            </a:r>
          </a:p>
          <a:p>
            <a:pPr>
              <a:buNone/>
            </a:pPr>
            <a:endParaRPr lang="el-GR" sz="2400" dirty="0">
              <a:latin typeface="Verdana" pitchFamily="34" charset="0"/>
              <a:ea typeface="Verdana" pitchFamily="34" charset="0"/>
              <a:cs typeface="Verdan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628654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a:buNone/>
            </a:pPr>
            <a:r>
              <a:rPr lang="el-GR" sz="2800" b="1" dirty="0" smtClean="0">
                <a:latin typeface="Verdana" pitchFamily="34" charset="0"/>
                <a:ea typeface="Verdana" pitchFamily="34" charset="0"/>
                <a:cs typeface="Verdana" pitchFamily="34" charset="0"/>
              </a:rPr>
              <a:t>Ατομικότητα</a:t>
            </a:r>
          </a:p>
          <a:p>
            <a:pPr algn="just">
              <a:buFont typeface="Wingdings" pitchFamily="2" charset="2"/>
              <a:buChar char="§"/>
            </a:pPr>
            <a:r>
              <a:rPr lang="el-GR" sz="2400" dirty="0" smtClean="0">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C-25/62, </a:t>
            </a:r>
            <a:r>
              <a:rPr lang="en-US" sz="2400" b="1" i="1" dirty="0" err="1" smtClean="0">
                <a:solidFill>
                  <a:srgbClr val="C00000"/>
                </a:solidFill>
                <a:latin typeface="Verdana" pitchFamily="34" charset="0"/>
                <a:ea typeface="Verdana" pitchFamily="34" charset="0"/>
                <a:cs typeface="Verdana" pitchFamily="34" charset="0"/>
              </a:rPr>
              <a:t>Plaumann</a:t>
            </a:r>
            <a:r>
              <a:rPr lang="en-US" sz="2400" b="1" i="1" dirty="0" smtClean="0">
                <a:solidFill>
                  <a:srgbClr val="C00000"/>
                </a:solidFill>
                <a:latin typeface="Verdana" pitchFamily="34" charset="0"/>
                <a:ea typeface="Verdana" pitchFamily="34" charset="0"/>
                <a:cs typeface="Verdana" pitchFamily="34" charset="0"/>
              </a:rPr>
              <a:t> (1963)</a:t>
            </a:r>
            <a:r>
              <a:rPr lang="el-GR" sz="2400" b="1" i="1" dirty="0" smtClean="0">
                <a:solidFill>
                  <a:srgbClr val="C00000"/>
                </a:solidFill>
                <a:latin typeface="Verdana" pitchFamily="34" charset="0"/>
                <a:ea typeface="Verdana" pitchFamily="34" charset="0"/>
                <a:cs typeface="Verdana" pitchFamily="34" charset="0"/>
              </a:rPr>
              <a:t>: </a:t>
            </a:r>
            <a:r>
              <a:rPr lang="el-GR" sz="2400" dirty="0" smtClean="0">
                <a:solidFill>
                  <a:schemeClr val="tx1"/>
                </a:solidFill>
                <a:latin typeface="Verdana" pitchFamily="34" charset="0"/>
                <a:ea typeface="Verdana" pitchFamily="34" charset="0"/>
                <a:cs typeface="Verdana" pitchFamily="34" charset="0"/>
              </a:rPr>
              <a:t>το </a:t>
            </a:r>
            <a:r>
              <a:rPr lang="el-GR" sz="2400" dirty="0" err="1" smtClean="0">
                <a:solidFill>
                  <a:schemeClr val="tx1"/>
                </a:solidFill>
                <a:latin typeface="Verdana" pitchFamily="34" charset="0"/>
                <a:ea typeface="Verdana" pitchFamily="34" charset="0"/>
                <a:cs typeface="Verdana" pitchFamily="34" charset="0"/>
              </a:rPr>
              <a:t>φ.π</a:t>
            </a:r>
            <a:r>
              <a:rPr lang="el-GR" sz="2400" dirty="0" smtClean="0">
                <a:solidFill>
                  <a:schemeClr val="tx1"/>
                </a:solidFill>
                <a:latin typeface="Verdana" pitchFamily="34" charset="0"/>
                <a:ea typeface="Verdana" pitchFamily="34" charset="0"/>
                <a:cs typeface="Verdana" pitchFamily="34" charset="0"/>
              </a:rPr>
              <a:t>. /</a:t>
            </a:r>
            <a:r>
              <a:rPr lang="el-GR" sz="2400" dirty="0" err="1" smtClean="0">
                <a:solidFill>
                  <a:schemeClr val="tx1"/>
                </a:solidFill>
                <a:latin typeface="Verdana" pitchFamily="34" charset="0"/>
                <a:ea typeface="Verdana" pitchFamily="34" charset="0"/>
                <a:cs typeface="Verdana" pitchFamily="34" charset="0"/>
              </a:rPr>
              <a:t>ν.π</a:t>
            </a:r>
            <a:r>
              <a:rPr lang="el-GR" sz="2400" dirty="0" smtClean="0">
                <a:solidFill>
                  <a:schemeClr val="tx1"/>
                </a:solidFill>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θίγεται από την πράξη αυτή λόγω ορισμένων ξεχωριστών ιδιοτήτων του ή μιας πραγματικής κατάστασης που το χαρακτηρίζει σε σχέση με κάθε άλλο πρόσωπο και ως εκ τούτου, το εξατομικεύει κατά τρόπο ανάλογο προς αυτόν τον αποδέκτη</a:t>
            </a:r>
          </a:p>
          <a:p>
            <a:pPr algn="just">
              <a:buFont typeface="Wingdings" pitchFamily="2" charset="2"/>
              <a:buChar char="§"/>
            </a:pPr>
            <a:r>
              <a:rPr lang="el-GR" sz="2400" dirty="0" smtClean="0">
                <a:latin typeface="Verdana" pitchFamily="34" charset="0"/>
                <a:ea typeface="Verdana" pitchFamily="34" charset="0"/>
                <a:cs typeface="Verdana" pitchFamily="34" charset="0"/>
              </a:rPr>
              <a:t>Τεστ </a:t>
            </a:r>
            <a:r>
              <a:rPr lang="el-GR" sz="2400" b="1" i="1" dirty="0" smtClean="0">
                <a:solidFill>
                  <a:schemeClr val="tx2">
                    <a:lumMod val="75000"/>
                  </a:schemeClr>
                </a:solidFill>
                <a:latin typeface="Verdana" pitchFamily="34" charset="0"/>
                <a:ea typeface="Verdana" pitchFamily="34" charset="0"/>
                <a:cs typeface="Verdana" pitchFamily="34" charset="0"/>
              </a:rPr>
              <a:t>της «κλειστής ομάδας»:</a:t>
            </a:r>
          </a:p>
          <a:p>
            <a:pPr algn="just">
              <a:buNone/>
            </a:pPr>
            <a:r>
              <a:rPr lang="el-GR" sz="2400" dirty="0" smtClean="0">
                <a:solidFill>
                  <a:srgbClr val="C00000"/>
                </a:solidFill>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C-11/82</a:t>
            </a:r>
            <a:r>
              <a:rPr lang="el-GR" sz="2400" b="1" dirty="0" smtClean="0">
                <a:solidFill>
                  <a:srgbClr val="C00000"/>
                </a:solidFill>
                <a:latin typeface="Verdana" pitchFamily="34" charset="0"/>
                <a:ea typeface="Verdana" pitchFamily="34" charset="0"/>
                <a:cs typeface="Verdana" pitchFamily="34" charset="0"/>
              </a:rPr>
              <a:t>, </a:t>
            </a:r>
            <a:r>
              <a:rPr lang="en-US" sz="2400" b="1" dirty="0" smtClean="0">
                <a:solidFill>
                  <a:srgbClr val="C00000"/>
                </a:solidFill>
                <a:latin typeface="Verdana" pitchFamily="34" charset="0"/>
                <a:ea typeface="Verdana" pitchFamily="34" charset="0"/>
                <a:cs typeface="Verdana" pitchFamily="34" charset="0"/>
              </a:rPr>
              <a:t> </a:t>
            </a:r>
            <a:r>
              <a:rPr lang="en-US" sz="2400" b="1" i="1" dirty="0" err="1" smtClean="0">
                <a:solidFill>
                  <a:srgbClr val="C00000"/>
                </a:solidFill>
                <a:latin typeface="Verdana" pitchFamily="34" charset="0"/>
                <a:ea typeface="Verdana" pitchFamily="34" charset="0"/>
                <a:cs typeface="Verdana" pitchFamily="34" charset="0"/>
              </a:rPr>
              <a:t>Piraiki-Patraiki</a:t>
            </a:r>
            <a:r>
              <a:rPr lang="en-US" sz="2400" b="1" i="1" dirty="0" smtClean="0">
                <a:solidFill>
                  <a:srgbClr val="C00000"/>
                </a:solidFill>
                <a:latin typeface="Verdana" pitchFamily="34" charset="0"/>
                <a:ea typeface="Verdana" pitchFamily="34" charset="0"/>
                <a:cs typeface="Verdana" pitchFamily="34" charset="0"/>
              </a:rPr>
              <a:t> </a:t>
            </a:r>
            <a:r>
              <a:rPr lang="el-GR" sz="2400" b="1" i="1" dirty="0" smtClean="0">
                <a:solidFill>
                  <a:srgbClr val="C00000"/>
                </a:solidFill>
                <a:latin typeface="Verdana" pitchFamily="34" charset="0"/>
                <a:ea typeface="Verdana" pitchFamily="34" charset="0"/>
                <a:cs typeface="Verdana" pitchFamily="34" charset="0"/>
              </a:rPr>
              <a:t>κατά Επιτροπής </a:t>
            </a:r>
          </a:p>
          <a:p>
            <a:pPr algn="just">
              <a:buNone/>
            </a:pPr>
            <a:r>
              <a:rPr lang="el-GR" sz="2400" dirty="0" smtClean="0">
                <a:latin typeface="Verdana" pitchFamily="34" charset="0"/>
                <a:ea typeface="Verdana" pitchFamily="34" charset="0"/>
                <a:cs typeface="Verdana" pitchFamily="34" charset="0"/>
              </a:rPr>
              <a:t>  την ιδιότητα μέλους περιορισμένης ομάδας επιχειρήσεων εξατομικευμένων ή δυναμένων να εξατομικευτούν</a:t>
            </a:r>
            <a:r>
              <a:rPr lang="en-US" sz="2400"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κατά τον χρόνο θέσπισης του μέτρου </a:t>
            </a:r>
          </a:p>
          <a:p>
            <a:pPr algn="just">
              <a:buFont typeface="Wingdings" pitchFamily="2" charset="2"/>
              <a:buChar char="§"/>
            </a:pPr>
            <a:r>
              <a:rPr lang="el-GR" sz="2400" b="1" dirty="0" smtClean="0">
                <a:latin typeface="Verdana" pitchFamily="34" charset="0"/>
                <a:ea typeface="Verdana" pitchFamily="34" charset="0"/>
                <a:cs typeface="Verdana" pitchFamily="34" charset="0"/>
              </a:rPr>
              <a:t>ΔΕΕ: </a:t>
            </a:r>
            <a:r>
              <a:rPr lang="el-GR" sz="2400" dirty="0" smtClean="0">
                <a:latin typeface="Verdana" pitchFamily="34" charset="0"/>
                <a:ea typeface="Verdana" pitchFamily="34" charset="0"/>
                <a:cs typeface="Verdana" pitchFamily="34" charset="0"/>
              </a:rPr>
              <a:t>απορρίπτει την εφαρμογή</a:t>
            </a:r>
            <a:r>
              <a:rPr lang="en-US" sz="2400" dirty="0" smtClean="0">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λιγότερο        περιοριστικού τεστ </a:t>
            </a:r>
            <a:r>
              <a:rPr lang="en-US" sz="2400" b="1" dirty="0" smtClean="0">
                <a:solidFill>
                  <a:srgbClr val="C00000"/>
                </a:solidFill>
                <a:latin typeface="Verdana" pitchFamily="34" charset="0"/>
                <a:ea typeface="Verdana" pitchFamily="34" charset="0"/>
                <a:cs typeface="Verdana" pitchFamily="34" charset="0"/>
              </a:rPr>
              <a:t>   </a:t>
            </a:r>
            <a:r>
              <a:rPr lang="el-GR" sz="2400" b="1" dirty="0" smtClean="0">
                <a:solidFill>
                  <a:srgbClr val="C00000"/>
                </a:solidFill>
                <a:latin typeface="Verdana" pitchFamily="34" charset="0"/>
                <a:ea typeface="Verdana" pitchFamily="34" charset="0"/>
                <a:cs typeface="Verdana" pitchFamily="34" charset="0"/>
              </a:rPr>
              <a:t>(</a:t>
            </a:r>
            <a:r>
              <a:rPr lang="en-US" sz="2400" b="1" dirty="0" smtClean="0">
                <a:solidFill>
                  <a:srgbClr val="C00000"/>
                </a:solidFill>
                <a:latin typeface="Verdana" pitchFamily="34" charset="0"/>
                <a:ea typeface="Verdana" pitchFamily="34" charset="0"/>
                <a:cs typeface="Verdana" pitchFamily="34" charset="0"/>
              </a:rPr>
              <a:t>C-50/00, </a:t>
            </a:r>
            <a:r>
              <a:rPr lang="en-US" sz="2400" b="1" i="1" dirty="0" smtClean="0">
                <a:solidFill>
                  <a:srgbClr val="C00000"/>
                </a:solidFill>
                <a:latin typeface="Verdana" pitchFamily="34" charset="0"/>
                <a:ea typeface="Verdana" pitchFamily="34" charset="0"/>
                <a:cs typeface="Verdana" pitchFamily="34" charset="0"/>
              </a:rPr>
              <a:t>UPA</a:t>
            </a:r>
            <a:r>
              <a:rPr lang="en-US" sz="2400" b="1" dirty="0" smtClean="0">
                <a:solidFill>
                  <a:srgbClr val="C00000"/>
                </a:solidFill>
                <a:latin typeface="Verdana" pitchFamily="34" charset="0"/>
                <a:ea typeface="Verdana" pitchFamily="34" charset="0"/>
                <a:cs typeface="Verdana" pitchFamily="34" charset="0"/>
              </a:rPr>
              <a:t>, C-263/02,</a:t>
            </a:r>
            <a:r>
              <a:rPr lang="el-GR" sz="2400" b="1" i="1" dirty="0" smtClean="0">
                <a:solidFill>
                  <a:srgbClr val="C00000"/>
                </a:solidFill>
                <a:latin typeface="Verdana" pitchFamily="34" charset="0"/>
                <a:ea typeface="Verdana" pitchFamily="34" charset="0"/>
                <a:cs typeface="Verdana" pitchFamily="34" charset="0"/>
              </a:rPr>
              <a:t> </a:t>
            </a:r>
            <a:r>
              <a:rPr lang="el-GR" sz="2400" b="1" i="1" dirty="0" err="1" smtClean="0">
                <a:solidFill>
                  <a:srgbClr val="C00000"/>
                </a:solidFill>
                <a:latin typeface="Verdana" pitchFamily="34" charset="0"/>
                <a:ea typeface="Verdana" pitchFamily="34" charset="0"/>
                <a:cs typeface="Verdana" pitchFamily="34" charset="0"/>
              </a:rPr>
              <a:t>Jégo</a:t>
            </a:r>
            <a:r>
              <a:rPr lang="el-GR" sz="2400" b="1" i="1" dirty="0" smtClean="0">
                <a:solidFill>
                  <a:srgbClr val="C00000"/>
                </a:solidFill>
                <a:latin typeface="Verdana" pitchFamily="34" charset="0"/>
                <a:ea typeface="Verdana" pitchFamily="34" charset="0"/>
                <a:cs typeface="Verdana" pitchFamily="34" charset="0"/>
              </a:rPr>
              <a:t>-</a:t>
            </a:r>
            <a:r>
              <a:rPr lang="el-GR" sz="2400" b="1" i="1" dirty="0" err="1" smtClean="0">
                <a:solidFill>
                  <a:srgbClr val="C00000"/>
                </a:solidFill>
                <a:latin typeface="Verdana" pitchFamily="34" charset="0"/>
                <a:ea typeface="Verdana" pitchFamily="34" charset="0"/>
                <a:cs typeface="Verdana" pitchFamily="34" charset="0"/>
              </a:rPr>
              <a:t>Quéré</a:t>
            </a:r>
            <a:r>
              <a:rPr lang="en-US" sz="2400" b="1" i="1" dirty="0" smtClean="0">
                <a:solidFill>
                  <a:srgbClr val="C00000"/>
                </a:solidFill>
                <a:latin typeface="Verdana" pitchFamily="34" charset="0"/>
                <a:ea typeface="Verdana" pitchFamily="34" charset="0"/>
                <a:cs typeface="Verdana" pitchFamily="34" charset="0"/>
              </a:rPr>
              <a:t>)</a:t>
            </a:r>
          </a:p>
          <a:p>
            <a:pPr>
              <a:buNone/>
            </a:pPr>
            <a:endParaRPr lang="el-GR" sz="2400" dirty="0" smtClean="0">
              <a:latin typeface="Verdana" pitchFamily="34" charset="0"/>
              <a:ea typeface="Verdana" pitchFamily="34" charset="0"/>
              <a:cs typeface="Verdana" pitchFamily="34" charset="0"/>
            </a:endParaRPr>
          </a:p>
          <a:p>
            <a:pPr>
              <a:buNone/>
            </a:pPr>
            <a:endParaRPr lang="el-GR" sz="2400" dirty="0" smtClean="0">
              <a:latin typeface="Verdana" pitchFamily="34" charset="0"/>
              <a:ea typeface="Verdana" pitchFamily="34" charset="0"/>
              <a:cs typeface="Verdana" pitchFamily="34" charset="0"/>
            </a:endParaRPr>
          </a:p>
          <a:p>
            <a:pPr>
              <a:buNone/>
            </a:pPr>
            <a:endParaRPr lang="el-GR" sz="2400" dirty="0">
              <a:latin typeface="Verdana" pitchFamily="34" charset="0"/>
              <a:ea typeface="Verdana" pitchFamily="34" charset="0"/>
              <a:cs typeface="Verdan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229600" cy="578647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ctr">
              <a:buNone/>
            </a:pPr>
            <a:r>
              <a:rPr lang="el-GR" sz="2800" b="1" dirty="0" smtClean="0">
                <a:solidFill>
                  <a:srgbClr val="C00000"/>
                </a:solidFill>
                <a:latin typeface="Verdana" pitchFamily="34" charset="0"/>
                <a:ea typeface="Verdana" pitchFamily="34" charset="0"/>
                <a:cs typeface="Verdana" pitchFamily="34" charset="0"/>
              </a:rPr>
              <a:t>Περιπτώσεις όπου θεωρήθηκε ότι η πράξη αφορά ατομικά το</a:t>
            </a:r>
            <a:r>
              <a:rPr lang="en-US" sz="2800" b="1" dirty="0" smtClean="0">
                <a:solidFill>
                  <a:srgbClr val="C00000"/>
                </a:solidFill>
                <a:latin typeface="Verdana" pitchFamily="34" charset="0"/>
                <a:ea typeface="Verdana" pitchFamily="34" charset="0"/>
                <a:cs typeface="Verdana" pitchFamily="34" charset="0"/>
              </a:rPr>
              <a:t> </a:t>
            </a:r>
            <a:r>
              <a:rPr lang="el-GR" sz="2800" b="1" dirty="0" smtClean="0">
                <a:solidFill>
                  <a:srgbClr val="C00000"/>
                </a:solidFill>
                <a:latin typeface="Verdana" pitchFamily="34" charset="0"/>
                <a:ea typeface="Verdana" pitchFamily="34" charset="0"/>
                <a:cs typeface="Verdana" pitchFamily="34" charset="0"/>
              </a:rPr>
              <a:t> </a:t>
            </a:r>
            <a:r>
              <a:rPr lang="el-GR" sz="2800" b="1" dirty="0" err="1" smtClean="0">
                <a:solidFill>
                  <a:srgbClr val="C00000"/>
                </a:solidFill>
                <a:latin typeface="Verdana" pitchFamily="34" charset="0"/>
                <a:ea typeface="Verdana" pitchFamily="34" charset="0"/>
                <a:cs typeface="Verdana" pitchFamily="34" charset="0"/>
              </a:rPr>
              <a:t>φ.π.</a:t>
            </a:r>
            <a:r>
              <a:rPr lang="el-GR" sz="2800" b="1" dirty="0" smtClean="0">
                <a:solidFill>
                  <a:srgbClr val="C00000"/>
                </a:solidFill>
                <a:latin typeface="Verdana" pitchFamily="34" charset="0"/>
                <a:ea typeface="Verdana" pitchFamily="34" charset="0"/>
                <a:cs typeface="Verdana" pitchFamily="34" charset="0"/>
              </a:rPr>
              <a:t>/</a:t>
            </a:r>
            <a:r>
              <a:rPr lang="el-GR" sz="2800" b="1" dirty="0" err="1" smtClean="0">
                <a:solidFill>
                  <a:srgbClr val="C00000"/>
                </a:solidFill>
                <a:latin typeface="Verdana" pitchFamily="34" charset="0"/>
                <a:ea typeface="Verdana" pitchFamily="34" charset="0"/>
                <a:cs typeface="Verdana" pitchFamily="34" charset="0"/>
              </a:rPr>
              <a:t>ν.π</a:t>
            </a:r>
            <a:r>
              <a:rPr lang="el-GR" sz="2800" b="1" dirty="0" smtClean="0">
                <a:solidFill>
                  <a:srgbClr val="C00000"/>
                </a:solidFill>
                <a:latin typeface="Verdana" pitchFamily="34" charset="0"/>
                <a:ea typeface="Verdana" pitchFamily="34" charset="0"/>
                <a:cs typeface="Verdana" pitchFamily="34" charset="0"/>
              </a:rPr>
              <a:t>.:</a:t>
            </a:r>
          </a:p>
          <a:p>
            <a:pPr algn="ctr">
              <a:buNone/>
            </a:pPr>
            <a:endParaRPr lang="el-GR" sz="2800" b="1" dirty="0" smtClean="0">
              <a:solidFill>
                <a:srgbClr val="C00000"/>
              </a:solidFill>
              <a:latin typeface="Verdana" pitchFamily="34" charset="0"/>
              <a:ea typeface="Verdana" pitchFamily="34" charset="0"/>
              <a:cs typeface="Verdana" pitchFamily="34" charset="0"/>
            </a:endParaRPr>
          </a:p>
          <a:p>
            <a:pPr marL="514350" indent="-514350" algn="just">
              <a:buAutoNum type="arabicPeriod"/>
            </a:pPr>
            <a:r>
              <a:rPr lang="el-GR" sz="2800" dirty="0" smtClean="0">
                <a:latin typeface="Verdana" pitchFamily="34" charset="0"/>
                <a:ea typeface="Verdana" pitchFamily="34" charset="0"/>
                <a:cs typeface="Verdana" pitchFamily="34" charset="0"/>
              </a:rPr>
              <a:t>Ως μέρος μιας ομάδας πολιτικών κομμάτων που θίγονται από την απόφαση (</a:t>
            </a:r>
            <a:r>
              <a:rPr lang="en-US" sz="2800" dirty="0" smtClean="0">
                <a:latin typeface="Verdana" pitchFamily="34" charset="0"/>
                <a:ea typeface="Verdana" pitchFamily="34" charset="0"/>
                <a:cs typeface="Verdana" pitchFamily="34" charset="0"/>
              </a:rPr>
              <a:t>C</a:t>
            </a:r>
            <a:r>
              <a:rPr lang="el-GR" sz="2800" dirty="0" smtClean="0">
                <a:latin typeface="Verdana" pitchFamily="34" charset="0"/>
                <a:ea typeface="Verdana" pitchFamily="34" charset="0"/>
                <a:cs typeface="Verdana" pitchFamily="34" charset="0"/>
              </a:rPr>
              <a:t>- </a:t>
            </a:r>
            <a:r>
              <a:rPr lang="en-US" sz="2800" dirty="0" smtClean="0">
                <a:latin typeface="Verdana" pitchFamily="34" charset="0"/>
                <a:ea typeface="Verdana" pitchFamily="34" charset="0"/>
                <a:cs typeface="Verdana" pitchFamily="34" charset="0"/>
              </a:rPr>
              <a:t>294/93, </a:t>
            </a:r>
            <a:r>
              <a:rPr lang="en-US" sz="2800" i="1" dirty="0" smtClean="0">
                <a:latin typeface="Verdana" pitchFamily="34" charset="0"/>
                <a:ea typeface="Verdana" pitchFamily="34" charset="0"/>
                <a:cs typeface="Verdana" pitchFamily="34" charset="0"/>
              </a:rPr>
              <a:t>Les </a:t>
            </a:r>
            <a:r>
              <a:rPr lang="en-US" sz="2800" i="1" dirty="0" err="1" smtClean="0">
                <a:latin typeface="Verdana" pitchFamily="34" charset="0"/>
                <a:ea typeface="Verdana" pitchFamily="34" charset="0"/>
                <a:cs typeface="Verdana" pitchFamily="34" charset="0"/>
              </a:rPr>
              <a:t>Verts</a:t>
            </a:r>
            <a:r>
              <a:rPr lang="en-US" sz="2800" dirty="0" smtClean="0">
                <a:latin typeface="Verdana" pitchFamily="34" charset="0"/>
                <a:ea typeface="Verdana" pitchFamily="34" charset="0"/>
                <a:cs typeface="Verdana" pitchFamily="34" charset="0"/>
              </a:rPr>
              <a:t>)</a:t>
            </a:r>
            <a:endParaRPr lang="el-GR" sz="2800" dirty="0" smtClean="0">
              <a:latin typeface="Verdana" pitchFamily="34" charset="0"/>
              <a:ea typeface="Verdana" pitchFamily="34" charset="0"/>
              <a:cs typeface="Verdana" pitchFamily="34" charset="0"/>
            </a:endParaRPr>
          </a:p>
          <a:p>
            <a:pPr marL="514350" indent="-514350" algn="just">
              <a:buAutoNum type="arabicPeriod"/>
            </a:pPr>
            <a:endParaRPr lang="en-US" sz="2800" dirty="0" smtClean="0">
              <a:latin typeface="Verdana" pitchFamily="34" charset="0"/>
              <a:ea typeface="Verdana" pitchFamily="34" charset="0"/>
              <a:cs typeface="Verdana" pitchFamily="34" charset="0"/>
            </a:endParaRPr>
          </a:p>
          <a:p>
            <a:pPr marL="514350" indent="-514350" algn="just">
              <a:buAutoNum type="arabicPeriod"/>
            </a:pPr>
            <a:r>
              <a:rPr lang="el-GR" sz="2800" dirty="0" smtClean="0">
                <a:latin typeface="Verdana" pitchFamily="34" charset="0"/>
                <a:ea typeface="Verdana" pitchFamily="34" charset="0"/>
                <a:cs typeface="Verdana" pitchFamily="34" charset="0"/>
              </a:rPr>
              <a:t>αν ο προσφεύγων έχει συμμετάσχει στη νομοθετική διαδικασία παραγωγής της πράξης (</a:t>
            </a:r>
            <a:r>
              <a:rPr lang="en-US" sz="2800" dirty="0" smtClean="0">
                <a:latin typeface="Verdana" pitchFamily="34" charset="0"/>
                <a:ea typeface="Verdana" pitchFamily="34" charset="0"/>
                <a:cs typeface="Verdana" pitchFamily="34" charset="0"/>
              </a:rPr>
              <a:t>T</a:t>
            </a:r>
            <a:r>
              <a:rPr lang="el-GR" sz="2800" dirty="0" smtClean="0">
                <a:latin typeface="Verdana" pitchFamily="34" charset="0"/>
                <a:ea typeface="Verdana" pitchFamily="34" charset="0"/>
                <a:cs typeface="Verdana" pitchFamily="34" charset="0"/>
              </a:rPr>
              <a:t> – 585/95, </a:t>
            </a:r>
            <a:r>
              <a:rPr lang="en-US" sz="2800" dirty="0" smtClean="0">
                <a:latin typeface="Verdana" pitchFamily="34" charset="0"/>
                <a:ea typeface="Verdana" pitchFamily="34" charset="0"/>
                <a:cs typeface="Verdana" pitchFamily="34" charset="0"/>
              </a:rPr>
              <a:t>Greenpeace </a:t>
            </a:r>
            <a:r>
              <a:rPr lang="el-GR" sz="2800" dirty="0" smtClean="0">
                <a:latin typeface="Verdana" pitchFamily="34" charset="0"/>
                <a:ea typeface="Verdana" pitchFamily="34" charset="0"/>
                <a:cs typeface="Verdana" pitchFamily="34" charset="0"/>
              </a:rPr>
              <a:t>κατά Επιτροπής)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857232"/>
            <a:ext cx="8229600" cy="578647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marL="514350" indent="-514350" algn="just">
              <a:buAutoNum type="arabicPeriod"/>
            </a:pPr>
            <a:r>
              <a:rPr lang="el-GR" sz="2500" dirty="0" smtClean="0">
                <a:latin typeface="Verdana" pitchFamily="34" charset="0"/>
                <a:ea typeface="Verdana" pitchFamily="34" charset="0"/>
                <a:cs typeface="Verdana" pitchFamily="34" charset="0"/>
              </a:rPr>
              <a:t> αν ο προσφεύγων είναι εμπορική ένωση που αντιπροσωπεύει τα συμφέροντα κείνων που η πράξη τους αφορά άμεσα και ατομικά (</a:t>
            </a:r>
            <a:r>
              <a:rPr lang="en-US" sz="2500" dirty="0" smtClean="0">
                <a:latin typeface="Verdana" pitchFamily="34" charset="0"/>
                <a:ea typeface="Verdana" pitchFamily="34" charset="0"/>
                <a:cs typeface="Verdana" pitchFamily="34" charset="0"/>
              </a:rPr>
              <a:t>T</a:t>
            </a:r>
            <a:r>
              <a:rPr lang="el-GR" sz="2500" dirty="0" smtClean="0">
                <a:latin typeface="Verdana" pitchFamily="34" charset="0"/>
                <a:ea typeface="Verdana" pitchFamily="34" charset="0"/>
                <a:cs typeface="Verdana" pitchFamily="34" charset="0"/>
              </a:rPr>
              <a:t> – 447-449/93, </a:t>
            </a:r>
            <a:r>
              <a:rPr lang="en-US" sz="2500" dirty="0" smtClean="0">
                <a:latin typeface="Verdana" pitchFamily="34" charset="0"/>
                <a:ea typeface="Verdana" pitchFamily="34" charset="0"/>
                <a:cs typeface="Verdana" pitchFamily="34" charset="0"/>
              </a:rPr>
              <a:t>AITEC</a:t>
            </a:r>
            <a:r>
              <a:rPr lang="el-GR" sz="2500" dirty="0" smtClean="0">
                <a:latin typeface="Verdana" pitchFamily="34" charset="0"/>
                <a:ea typeface="Verdana" pitchFamily="34" charset="0"/>
                <a:cs typeface="Verdana" pitchFamily="34" charset="0"/>
              </a:rPr>
              <a:t>)</a:t>
            </a:r>
          </a:p>
          <a:p>
            <a:pPr marL="514350" indent="-514350" algn="just">
              <a:buAutoNum type="arabicPeriod"/>
            </a:pPr>
            <a:r>
              <a:rPr lang="el-GR" sz="2500" dirty="0" smtClean="0">
                <a:latin typeface="Verdana" pitchFamily="34" charset="0"/>
                <a:ea typeface="Verdana" pitchFamily="34" charset="0"/>
                <a:cs typeface="Verdana" pitchFamily="34" charset="0"/>
              </a:rPr>
              <a:t>απόρριψη καταγγελίας </a:t>
            </a:r>
            <a:r>
              <a:rPr lang="el-GR" sz="2500" dirty="0" err="1" smtClean="0">
                <a:latin typeface="Verdana" pitchFamily="34" charset="0"/>
                <a:ea typeface="Verdana" pitchFamily="34" charset="0"/>
                <a:cs typeface="Verdana" pitchFamily="34" charset="0"/>
              </a:rPr>
              <a:t>ν.π</a:t>
            </a:r>
            <a:r>
              <a:rPr lang="el-GR" sz="2500" dirty="0" smtClean="0">
                <a:latin typeface="Verdana" pitchFamily="34" charset="0"/>
                <a:ea typeface="Verdana" pitchFamily="34" charset="0"/>
                <a:cs typeface="Verdana" pitchFamily="34" charset="0"/>
              </a:rPr>
              <a:t>. για διαπίστωση παραβάσεων των κανόνων ανταγωνισμού (</a:t>
            </a:r>
            <a:r>
              <a:rPr lang="en-US" sz="2500" dirty="0" smtClean="0">
                <a:latin typeface="Verdana" pitchFamily="34" charset="0"/>
                <a:ea typeface="Verdana" pitchFamily="34" charset="0"/>
                <a:cs typeface="Verdana" pitchFamily="34" charset="0"/>
              </a:rPr>
              <a:t>C-26/76, Metro)</a:t>
            </a:r>
          </a:p>
          <a:p>
            <a:pPr marL="514350" indent="-514350" algn="just">
              <a:buAutoNum type="arabicPeriod"/>
            </a:pPr>
            <a:r>
              <a:rPr lang="el-GR" sz="2500" dirty="0" smtClean="0">
                <a:latin typeface="Verdana" pitchFamily="34" charset="0"/>
                <a:ea typeface="Verdana" pitchFamily="34" charset="0"/>
                <a:cs typeface="Verdana" pitchFamily="34" charset="0"/>
              </a:rPr>
              <a:t>Ανταγωνίστρια εταιρεία επιχείρησης για την οποία εκδίδεται απόφαση της Επιτροπής που θεωρεί συμβατή προς το </a:t>
            </a:r>
            <a:r>
              <a:rPr lang="el-GR" sz="2500" dirty="0" err="1" smtClean="0">
                <a:latin typeface="Verdana" pitchFamily="34" charset="0"/>
                <a:ea typeface="Verdana" pitchFamily="34" charset="0"/>
                <a:cs typeface="Verdana" pitchFamily="34" charset="0"/>
              </a:rPr>
              <a:t>ενωσιακό</a:t>
            </a:r>
            <a:r>
              <a:rPr lang="el-GR" sz="2500" dirty="0" smtClean="0">
                <a:latin typeface="Verdana" pitchFamily="34" charset="0"/>
                <a:ea typeface="Verdana" pitchFamily="34" charset="0"/>
                <a:cs typeface="Verdana" pitchFamily="34" charset="0"/>
              </a:rPr>
              <a:t> δίκαιο μια κρατική ενίσχυση μπορεί να προσβάλει την παραπάνω απόφαση αν έχει υποβάλει καταγγελία ή παρατηρήσεις ή αντιρρήσεις (</a:t>
            </a:r>
            <a:r>
              <a:rPr lang="en-US" sz="2500" dirty="0" smtClean="0">
                <a:latin typeface="Verdana" pitchFamily="34" charset="0"/>
                <a:ea typeface="Verdana" pitchFamily="34" charset="0"/>
                <a:cs typeface="Verdana" pitchFamily="34" charset="0"/>
              </a:rPr>
              <a:t>C - </a:t>
            </a:r>
            <a:r>
              <a:rPr lang="el-GR" sz="2500" dirty="0" smtClean="0">
                <a:latin typeface="Verdana" pitchFamily="34" charset="0"/>
                <a:ea typeface="Verdana" pitchFamily="34" charset="0"/>
                <a:cs typeface="Verdana" pitchFamily="34" charset="0"/>
              </a:rPr>
              <a:t>169/84, </a:t>
            </a:r>
            <a:r>
              <a:rPr lang="en-US" sz="2500" i="1" dirty="0" err="1" smtClean="0">
                <a:latin typeface="Verdana" pitchFamily="34" charset="0"/>
                <a:ea typeface="Verdana" pitchFamily="34" charset="0"/>
                <a:cs typeface="Verdana" pitchFamily="34" charset="0"/>
              </a:rPr>
              <a:t>Cofaz</a:t>
            </a:r>
            <a:r>
              <a:rPr lang="en-US" sz="2500" dirty="0" smtClean="0">
                <a:latin typeface="Verdana" pitchFamily="34" charset="0"/>
                <a:ea typeface="Verdana" pitchFamily="34" charset="0"/>
                <a:cs typeface="Verdana" pitchFamily="34" charset="0"/>
              </a:rPr>
              <a:t>)</a:t>
            </a:r>
          </a:p>
          <a:p>
            <a:pPr marL="514350" indent="-514350" algn="just">
              <a:buNone/>
            </a:pPr>
            <a:endParaRPr lang="el-GR" sz="2500" dirty="0" smtClean="0">
              <a:latin typeface="Verdana" pitchFamily="34" charset="0"/>
              <a:ea typeface="Verdana" pitchFamily="34" charset="0"/>
              <a:cs typeface="Verdan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2449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buNone/>
            </a:pPr>
            <a:r>
              <a:rPr lang="el-GR" sz="3200" b="1" i="1" dirty="0" smtClean="0">
                <a:solidFill>
                  <a:srgbClr val="C00000"/>
                </a:solidFill>
              </a:rPr>
              <a:t>«</a:t>
            </a:r>
            <a:r>
              <a:rPr lang="el-GR" sz="3200" b="1" i="1" dirty="0" smtClean="0">
                <a:solidFill>
                  <a:srgbClr val="C00000"/>
                </a:solidFill>
                <a:latin typeface="Verdana" pitchFamily="34" charset="0"/>
                <a:ea typeface="Verdana" pitchFamily="34" charset="0"/>
                <a:cs typeface="Verdana" pitchFamily="34" charset="0"/>
              </a:rPr>
              <a:t>κανονιστικές πράξεις»</a:t>
            </a:r>
          </a:p>
          <a:p>
            <a:pPr>
              <a:buNone/>
            </a:pPr>
            <a:endParaRPr lang="el-GR" sz="2800" dirty="0" smtClean="0">
              <a:latin typeface="Verdana" pitchFamily="34" charset="0"/>
              <a:ea typeface="Verdana" pitchFamily="34" charset="0"/>
              <a:cs typeface="Verdana" pitchFamily="34" charset="0"/>
            </a:endParaRPr>
          </a:p>
          <a:p>
            <a:pPr>
              <a:buFont typeface="Arial" pitchFamily="34" charset="0"/>
              <a:buChar char="•"/>
            </a:pPr>
            <a:r>
              <a:rPr lang="el-GR" sz="2800" dirty="0" smtClean="0">
                <a:latin typeface="Verdana" pitchFamily="34" charset="0"/>
                <a:ea typeface="Verdana" pitchFamily="34" charset="0"/>
                <a:cs typeface="Verdana" pitchFamily="34" charset="0"/>
              </a:rPr>
              <a:t>  όλες οι πράξεις γενικής εφαρμογής, εκτός από τις νομοθετικές πράξεις,  </a:t>
            </a:r>
            <a:r>
              <a:rPr lang="en-US" sz="2800" dirty="0" smtClean="0">
                <a:latin typeface="Verdana" pitchFamily="34" charset="0"/>
                <a:ea typeface="Verdana" pitchFamily="34" charset="0"/>
                <a:cs typeface="Verdana" pitchFamily="34" charset="0"/>
              </a:rPr>
              <a:t>C- 583/11, </a:t>
            </a:r>
            <a:r>
              <a:rPr lang="en-US" sz="2800" i="1" dirty="0" smtClean="0">
                <a:latin typeface="Verdana" pitchFamily="34" charset="0"/>
                <a:ea typeface="Verdana" pitchFamily="34" charset="0"/>
                <a:cs typeface="Verdana" pitchFamily="34" charset="0"/>
              </a:rPr>
              <a:t>Inuit</a:t>
            </a:r>
            <a:endParaRPr lang="el-GR" sz="2800" i="1" dirty="0" smtClean="0">
              <a:latin typeface="Verdana" pitchFamily="34" charset="0"/>
              <a:ea typeface="Verdana" pitchFamily="34" charset="0"/>
              <a:cs typeface="Verdana" pitchFamily="34" charset="0"/>
            </a:endParaRPr>
          </a:p>
          <a:p>
            <a:pPr>
              <a:buNone/>
            </a:pPr>
            <a:endParaRPr lang="el-GR" sz="2800" dirty="0" smtClean="0">
              <a:latin typeface="Verdana" pitchFamily="34" charset="0"/>
              <a:ea typeface="Verdana" pitchFamily="34" charset="0"/>
              <a:cs typeface="Verdana" pitchFamily="34" charset="0"/>
            </a:endParaRPr>
          </a:p>
          <a:p>
            <a:pPr>
              <a:buNone/>
            </a:pPr>
            <a:r>
              <a:rPr lang="el-GR" sz="3200" b="1" i="1" dirty="0" smtClean="0">
                <a:solidFill>
                  <a:srgbClr val="C00000"/>
                </a:solidFill>
                <a:latin typeface="Verdana" pitchFamily="34" charset="0"/>
                <a:ea typeface="Verdana" pitchFamily="34" charset="0"/>
                <a:cs typeface="Verdana" pitchFamily="34" charset="0"/>
              </a:rPr>
              <a:t>«εκτελεστικά μέτρα» </a:t>
            </a:r>
          </a:p>
          <a:p>
            <a:pPr>
              <a:buFont typeface="Arial" pitchFamily="34" charset="0"/>
              <a:buChar char="•"/>
            </a:pPr>
            <a:r>
              <a:rPr lang="en-US" sz="2800" dirty="0" smtClean="0">
                <a:latin typeface="Verdana" pitchFamily="34" charset="0"/>
                <a:ea typeface="Verdana" pitchFamily="34" charset="0"/>
                <a:cs typeface="Verdana" pitchFamily="34" charset="0"/>
              </a:rPr>
              <a:t>  </a:t>
            </a:r>
            <a:r>
              <a:rPr lang="el-GR" sz="2800" dirty="0" smtClean="0">
                <a:latin typeface="Verdana" pitchFamily="34" charset="0"/>
                <a:ea typeface="Verdana" pitchFamily="34" charset="0"/>
                <a:cs typeface="Verdana" pitchFamily="34" charset="0"/>
              </a:rPr>
              <a:t>περιοριστική ερμηνεία, </a:t>
            </a:r>
            <a:r>
              <a:rPr lang="en-US" sz="2800" dirty="0" smtClean="0">
                <a:latin typeface="Verdana" pitchFamily="34" charset="0"/>
                <a:ea typeface="Verdana" pitchFamily="34" charset="0"/>
                <a:cs typeface="Verdana" pitchFamily="34" charset="0"/>
              </a:rPr>
              <a:t>C</a:t>
            </a:r>
            <a:r>
              <a:rPr lang="el-GR" sz="2800" dirty="0" smtClean="0">
                <a:latin typeface="Verdana" pitchFamily="34" charset="0"/>
                <a:ea typeface="Verdana" pitchFamily="34" charset="0"/>
                <a:cs typeface="Verdana" pitchFamily="34" charset="0"/>
              </a:rPr>
              <a:t>- 456/13, Τ&amp;</a:t>
            </a:r>
            <a:r>
              <a:rPr lang="en-US" sz="2800" dirty="0" smtClean="0">
                <a:latin typeface="Verdana" pitchFamily="34" charset="0"/>
                <a:ea typeface="Verdana" pitchFamily="34" charset="0"/>
                <a:cs typeface="Verdana" pitchFamily="34" charset="0"/>
              </a:rPr>
              <a:t>L </a:t>
            </a:r>
            <a:r>
              <a:rPr lang="el-GR" sz="2800" i="1" dirty="0" smtClean="0">
                <a:latin typeface="Verdana" pitchFamily="34" charset="0"/>
                <a:ea typeface="Verdana" pitchFamily="34" charset="0"/>
                <a:cs typeface="Verdana" pitchFamily="34" charset="0"/>
              </a:rPr>
              <a:t>κατά Επιτροπής </a:t>
            </a:r>
            <a:endParaRPr lang="el-GR" sz="2800" i="1" dirty="0">
              <a:latin typeface="Verdana" pitchFamily="34" charset="0"/>
              <a:ea typeface="Verdana" pitchFamily="34" charset="0"/>
              <a:cs typeface="Verdan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052736"/>
            <a:ext cx="8229600" cy="53052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lstStyle/>
          <a:p>
            <a:pPr marL="365760" indent="-256032" algn="just">
              <a:lnSpc>
                <a:spcPct val="80000"/>
              </a:lnSpc>
              <a:buFont typeface="Wingdings 3"/>
              <a:buChar char=""/>
              <a:defRPr/>
            </a:pPr>
            <a:endParaRPr lang="el-GR" altLang="el-GR" sz="3200" b="1" i="1"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endParaRPr lang="el-GR" altLang="el-GR" sz="3200" b="1" i="1" dirty="0" smtClean="0">
              <a:latin typeface="Verdana" pitchFamily="34" charset="0"/>
              <a:ea typeface="Verdana" pitchFamily="34" charset="0"/>
              <a:cs typeface="Verdana" pitchFamily="34" charset="0"/>
            </a:endParaRPr>
          </a:p>
          <a:p>
            <a:pPr marL="365760" indent="-256032" algn="just">
              <a:lnSpc>
                <a:spcPct val="80000"/>
              </a:lnSpc>
              <a:buFont typeface="Wingdings" pitchFamily="2" charset="2"/>
              <a:buChar char="q"/>
              <a:defRPr/>
            </a:pPr>
            <a:r>
              <a:rPr lang="el-GR" altLang="el-GR" sz="3200" b="1" dirty="0" smtClean="0">
                <a:latin typeface="Verdana" pitchFamily="34" charset="0"/>
                <a:ea typeface="Verdana" pitchFamily="34" charset="0"/>
                <a:cs typeface="Verdana" pitchFamily="34" charset="0"/>
              </a:rPr>
              <a:t>γ) προθεσμία (</a:t>
            </a:r>
            <a:r>
              <a:rPr lang="el-GR" altLang="el-GR" sz="3200" b="1" dirty="0" err="1" smtClean="0">
                <a:latin typeface="Verdana" pitchFamily="34" charset="0"/>
                <a:ea typeface="Verdana" pitchFamily="34" charset="0"/>
                <a:cs typeface="Verdana" pitchFamily="34" charset="0"/>
              </a:rPr>
              <a:t>εδ</a:t>
            </a:r>
            <a:r>
              <a:rPr lang="el-GR" altLang="el-GR" sz="3200" b="1" dirty="0" smtClean="0">
                <a:latin typeface="Verdana" pitchFamily="34" charset="0"/>
                <a:ea typeface="Verdana" pitchFamily="34" charset="0"/>
                <a:cs typeface="Verdana" pitchFamily="34" charset="0"/>
              </a:rPr>
              <a:t>. 6)</a:t>
            </a:r>
          </a:p>
          <a:p>
            <a:pPr marL="365760" indent="-256032" algn="just">
              <a:lnSpc>
                <a:spcPct val="80000"/>
              </a:lnSpc>
              <a:buFont typeface="Wingdings 3"/>
              <a:buChar char=""/>
              <a:defRPr/>
            </a:pPr>
            <a:endParaRPr lang="el-GR" altLang="el-GR" sz="2400" i="1"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endParaRPr lang="el-GR" altLang="el-GR" sz="2400" i="1"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endParaRPr lang="el-GR" altLang="el-GR" sz="2400" i="1" dirty="0" smtClean="0">
              <a:latin typeface="Verdana" pitchFamily="34" charset="0"/>
              <a:ea typeface="Verdana" pitchFamily="34" charset="0"/>
              <a:cs typeface="Verdana" pitchFamily="34" charset="0"/>
            </a:endParaRPr>
          </a:p>
          <a:p>
            <a:pPr marL="365760" indent="-256032" algn="just">
              <a:lnSpc>
                <a:spcPct val="80000"/>
              </a:lnSpc>
              <a:buNone/>
              <a:defRPr/>
            </a:pPr>
            <a:r>
              <a:rPr lang="el-GR" altLang="el-GR" sz="2400" dirty="0" smtClean="0">
                <a:solidFill>
                  <a:srgbClr val="C00000"/>
                </a:solidFill>
                <a:latin typeface="Verdana" pitchFamily="34" charset="0"/>
                <a:ea typeface="Verdana" pitchFamily="34" charset="0"/>
                <a:cs typeface="Verdana" pitchFamily="34" charset="0"/>
              </a:rPr>
              <a:t>   </a:t>
            </a:r>
            <a:r>
              <a:rPr lang="el-GR" altLang="el-GR" sz="3200" b="1" dirty="0" smtClean="0">
                <a:solidFill>
                  <a:srgbClr val="C00000"/>
                </a:solidFill>
                <a:latin typeface="Verdana" pitchFamily="34" charset="0"/>
                <a:ea typeface="Verdana" pitchFamily="34" charset="0"/>
                <a:cs typeface="Verdana" pitchFamily="34" charset="0"/>
              </a:rPr>
              <a:t>2 μήνες </a:t>
            </a:r>
            <a:r>
              <a:rPr lang="el-GR" altLang="el-GR" sz="3200" dirty="0" smtClean="0">
                <a:latin typeface="Verdana" pitchFamily="34" charset="0"/>
                <a:ea typeface="Verdana" pitchFamily="34" charset="0"/>
                <a:cs typeface="Verdana" pitchFamily="34" charset="0"/>
              </a:rPr>
              <a:t>από τη δημοσίευση ή την κοινοποίηση στον προσφεύγοντα ή από την ημέρα κατά την οποία ο προσφεύγων έλαβε γνώση της πράξης</a:t>
            </a:r>
            <a:endParaRPr lang="en-US" altLang="el-GR" sz="3200" dirty="0" smtClean="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428596" y="357167"/>
            <a:ext cx="8229600" cy="714380"/>
          </a:xfrm>
        </p:spPr>
        <p:txBody>
          <a:bodyPr>
            <a:normAutofit/>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Καθ’ </a:t>
            </a:r>
            <a:r>
              <a:rPr lang="el-GR" altLang="el-GR" sz="4000" b="1" dirty="0" err="1">
                <a:latin typeface="Verdana" pitchFamily="34" charset="0"/>
                <a:ea typeface="Verdana" pitchFamily="34" charset="0"/>
                <a:cs typeface="Verdana" pitchFamily="34" charset="0"/>
              </a:rPr>
              <a:t>ύλην</a:t>
            </a:r>
            <a:r>
              <a:rPr lang="el-GR" altLang="el-GR" sz="4000" b="1" dirty="0">
                <a:latin typeface="Verdana" pitchFamily="34" charset="0"/>
                <a:ea typeface="Verdana" pitchFamily="34" charset="0"/>
                <a:cs typeface="Verdana" pitchFamily="34" charset="0"/>
              </a:rPr>
              <a:t> αρμοδιότητα</a:t>
            </a:r>
          </a:p>
        </p:txBody>
      </p:sp>
      <p:sp>
        <p:nvSpPr>
          <p:cNvPr id="265219" name="Rectangle 3"/>
          <p:cNvSpPr>
            <a:spLocks noGrp="1" noChangeArrowheads="1"/>
          </p:cNvSpPr>
          <p:nvPr>
            <p:ph idx="1"/>
          </p:nvPr>
        </p:nvSpPr>
        <p:spPr>
          <a:xfrm>
            <a:off x="179388" y="1214422"/>
            <a:ext cx="8640762" cy="5429288"/>
          </a:xfrm>
          <a:effectLst>
            <a:glow rad="228600">
              <a:schemeClr val="accent3">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365760" indent="-256032" algn="just" eaLnBrk="1" fontAlgn="auto" hangingPunct="1">
              <a:lnSpc>
                <a:spcPct val="80000"/>
              </a:lnSpc>
              <a:spcAft>
                <a:spcPts val="0"/>
              </a:spcAft>
              <a:buFont typeface="Wingdings 3"/>
              <a:buChar char=""/>
              <a:defRPr/>
            </a:pPr>
            <a:r>
              <a:rPr lang="el-GR" altLang="el-GR" dirty="0">
                <a:latin typeface="Verdana" pitchFamily="34" charset="0"/>
                <a:ea typeface="Verdana" pitchFamily="34" charset="0"/>
                <a:cs typeface="Verdana" pitchFamily="34" charset="0"/>
              </a:rPr>
              <a:t>προσφυγές ακυρώσεως που ασκούνται από κράτη μέλη κατά:        </a:t>
            </a: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err="1" smtClean="0">
                <a:latin typeface="Verdana" pitchFamily="34" charset="0"/>
                <a:ea typeface="Verdana" pitchFamily="34" charset="0"/>
                <a:cs typeface="Verdana" pitchFamily="34" charset="0"/>
              </a:rPr>
              <a:t>ΕυρΚοινβ</a:t>
            </a: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Συμβουλίου                                                                                                                                </a:t>
            </a: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Ευρωπαϊκού </a:t>
            </a:r>
            <a:r>
              <a:rPr lang="el-GR" altLang="el-GR" dirty="0">
                <a:latin typeface="Verdana" pitchFamily="34" charset="0"/>
                <a:ea typeface="Verdana" pitchFamily="34" charset="0"/>
                <a:cs typeface="Verdana" pitchFamily="34" charset="0"/>
              </a:rPr>
              <a:t>Συμβουλίου</a:t>
            </a: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 ΕΚΤ                                                                                    </a:t>
            </a: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pitchFamily="2" charset="2"/>
              <a:buNone/>
              <a:defRPr/>
            </a:pPr>
            <a:r>
              <a:rPr lang="el-GR" altLang="el-GR" dirty="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 λοιπών </a:t>
            </a:r>
            <a:r>
              <a:rPr lang="el-GR" altLang="el-GR" dirty="0">
                <a:latin typeface="Verdana" pitchFamily="34" charset="0"/>
                <a:ea typeface="Verdana" pitchFamily="34" charset="0"/>
                <a:cs typeface="Verdana" pitchFamily="34" charset="0"/>
              </a:rPr>
              <a:t>οργάνων </a:t>
            </a:r>
            <a:r>
              <a:rPr lang="el-GR" altLang="el-GR" dirty="0" smtClean="0">
                <a:latin typeface="Verdana" pitchFamily="34" charset="0"/>
                <a:ea typeface="Verdana" pitchFamily="34" charset="0"/>
                <a:cs typeface="Verdana" pitchFamily="34" charset="0"/>
              </a:rPr>
              <a:t>και                                                                                     </a:t>
            </a:r>
            <a:r>
              <a:rPr lang="el-GR" altLang="el-GR" dirty="0">
                <a:latin typeface="Verdana" pitchFamily="34" charset="0"/>
                <a:ea typeface="Verdana" pitchFamily="34" charset="0"/>
                <a:cs typeface="Verdana" pitchFamily="34" charset="0"/>
              </a:rPr>
              <a:t>οργανισμών της </a:t>
            </a:r>
            <a:r>
              <a:rPr lang="el-GR" altLang="el-GR" dirty="0" smtClean="0">
                <a:latin typeface="Verdana" pitchFamily="34" charset="0"/>
                <a:ea typeface="Verdana" pitchFamily="34" charset="0"/>
                <a:cs typeface="Verdana" pitchFamily="34" charset="0"/>
              </a:rPr>
              <a:t>Ένωσης</a:t>
            </a:r>
          </a:p>
          <a:p>
            <a:pPr marL="365760" indent="-256032" algn="just" eaLnBrk="1" fontAlgn="auto" hangingPunct="1">
              <a:lnSpc>
                <a:spcPct val="80000"/>
              </a:lnSpc>
              <a:spcAft>
                <a:spcPts val="0"/>
              </a:spcAft>
              <a:buFont typeface="Wingdings" pitchFamily="2" charset="2"/>
              <a:buNone/>
              <a:defRPr/>
            </a:pPr>
            <a:endParaRPr lang="el-GR" altLang="el-GR" dirty="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3"/>
              <a:buChar char=""/>
              <a:defRPr/>
            </a:pPr>
            <a:r>
              <a:rPr lang="el-GR" altLang="el-GR" dirty="0">
                <a:latin typeface="Verdana" pitchFamily="34" charset="0"/>
                <a:ea typeface="Verdana" pitchFamily="34" charset="0"/>
                <a:cs typeface="Verdana" pitchFamily="34" charset="0"/>
              </a:rPr>
              <a:t>προσφυγές ακυρώσεως που ασκούνται από ένα όργανο κατά άλλου οργάνου της Ένωσης </a:t>
            </a:r>
            <a:endParaRPr lang="el-GR" altLang="el-GR" b="1" dirty="0">
              <a:latin typeface="Verdana" pitchFamily="34" charset="0"/>
              <a:ea typeface="Verdana" pitchFamily="34" charset="0"/>
              <a:cs typeface="Verdana" pitchFamily="34" charset="0"/>
            </a:endParaRPr>
          </a:p>
          <a:p>
            <a:pPr marL="365760" indent="-256032" algn="ctr" eaLnBrk="1" fontAlgn="auto" hangingPunct="1">
              <a:lnSpc>
                <a:spcPct val="80000"/>
              </a:lnSpc>
              <a:spcAft>
                <a:spcPts val="0"/>
              </a:spcAft>
              <a:buFont typeface="Wingdings" pitchFamily="2" charset="2"/>
              <a:buNone/>
              <a:defRPr/>
            </a:pPr>
            <a:r>
              <a:rPr lang="el-GR" altLang="el-GR" b="1" dirty="0">
                <a:latin typeface="Verdana" pitchFamily="34" charset="0"/>
                <a:ea typeface="Verdana" pitchFamily="34" charset="0"/>
                <a:cs typeface="Verdana" pitchFamily="34" charset="0"/>
              </a:rPr>
              <a:t>↓</a:t>
            </a:r>
            <a:r>
              <a:rPr lang="el-GR" altLang="el-GR" dirty="0">
                <a:latin typeface="Verdana" pitchFamily="34" charset="0"/>
                <a:ea typeface="Verdana" pitchFamily="34" charset="0"/>
                <a:cs typeface="Verdana" pitchFamily="34" charset="0"/>
              </a:rPr>
              <a:t> </a:t>
            </a:r>
            <a:endParaRPr lang="el-GR" altLang="el-GR" b="1" dirty="0">
              <a:latin typeface="Verdana" pitchFamily="34" charset="0"/>
              <a:ea typeface="Verdana" pitchFamily="34" charset="0"/>
              <a:cs typeface="Verdana" pitchFamily="34" charset="0"/>
            </a:endParaRPr>
          </a:p>
          <a:p>
            <a:pPr marL="365760" indent="-256032" algn="ctr" eaLnBrk="1" fontAlgn="auto" hangingPunct="1">
              <a:lnSpc>
                <a:spcPct val="80000"/>
              </a:lnSpc>
              <a:spcAft>
                <a:spcPts val="0"/>
              </a:spcAft>
              <a:buFont typeface="Wingdings" pitchFamily="2" charset="2"/>
              <a:buNone/>
              <a:defRPr/>
            </a:pPr>
            <a:endParaRPr lang="el-GR" altLang="el-GR" dirty="0">
              <a:latin typeface="Verdana" pitchFamily="34" charset="0"/>
              <a:ea typeface="Verdana" pitchFamily="34" charset="0"/>
              <a:cs typeface="Verdana" pitchFamily="34" charset="0"/>
            </a:endParaRPr>
          </a:p>
          <a:p>
            <a:pPr marL="365760" indent="-256032" algn="ctr" eaLnBrk="1" fontAlgn="auto" hangingPunct="1">
              <a:lnSpc>
                <a:spcPct val="80000"/>
              </a:lnSpc>
              <a:spcAft>
                <a:spcPts val="0"/>
              </a:spcAft>
              <a:buFont typeface="Wingdings" pitchFamily="2" charset="2"/>
              <a:buNone/>
              <a:defRPr/>
            </a:pPr>
            <a:r>
              <a:rPr lang="el-GR" altLang="el-GR" dirty="0" smtClean="0">
                <a:solidFill>
                  <a:srgbClr val="C00000"/>
                </a:solidFill>
                <a:latin typeface="Verdana" pitchFamily="34" charset="0"/>
                <a:ea typeface="Verdana" pitchFamily="34" charset="0"/>
                <a:cs typeface="Verdana" pitchFamily="34" charset="0"/>
              </a:rPr>
              <a:t> </a:t>
            </a:r>
            <a:r>
              <a:rPr lang="el-GR" altLang="el-GR" b="1" dirty="0">
                <a:solidFill>
                  <a:srgbClr val="C00000"/>
                </a:solidFill>
                <a:latin typeface="Verdana" pitchFamily="34" charset="0"/>
                <a:ea typeface="Verdana" pitchFamily="34" charset="0"/>
                <a:cs typeface="Verdana" pitchFamily="34" charset="0"/>
              </a:rPr>
              <a:t>ΔΙΚΑΣΤΗΡΙΟ ΕΕ</a:t>
            </a:r>
          </a:p>
          <a:p>
            <a:pPr marL="365760" indent="-256032" eaLnBrk="1" fontAlgn="auto" hangingPunct="1">
              <a:lnSpc>
                <a:spcPct val="80000"/>
              </a:lnSpc>
              <a:spcAft>
                <a:spcPts val="0"/>
              </a:spcAft>
              <a:buFont typeface="Wingdings" pitchFamily="2" charset="2"/>
              <a:buNone/>
              <a:defRPr/>
            </a:pPr>
            <a:endParaRPr lang="el-GR" altLang="el-GR" sz="1800" dirty="0">
              <a:latin typeface="Verdana" pitchFamily="34" charset="0"/>
              <a:ea typeface="Verdana" pitchFamily="34" charset="0"/>
              <a:cs typeface="Verdan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a:bodyPr>
          <a:lstStyle/>
          <a:p>
            <a:pPr algn="ctr"/>
            <a:r>
              <a:rPr lang="el-GR" altLang="el-GR" sz="4800" b="1" dirty="0" smtClean="0">
                <a:latin typeface="Verdana" pitchFamily="34" charset="0"/>
                <a:ea typeface="Verdana" pitchFamily="34" charset="0"/>
                <a:cs typeface="Verdana" pitchFamily="34" charset="0"/>
              </a:rPr>
              <a:t>Καθ’ </a:t>
            </a:r>
            <a:r>
              <a:rPr lang="el-GR" altLang="el-GR" sz="4800" b="1" dirty="0" err="1" smtClean="0">
                <a:latin typeface="Verdana" pitchFamily="34" charset="0"/>
                <a:ea typeface="Verdana" pitchFamily="34" charset="0"/>
                <a:cs typeface="Verdana" pitchFamily="34" charset="0"/>
              </a:rPr>
              <a:t>ύλην</a:t>
            </a:r>
            <a:r>
              <a:rPr lang="el-GR" altLang="el-GR" sz="4800" b="1" dirty="0" smtClean="0">
                <a:latin typeface="Verdana" pitchFamily="34" charset="0"/>
                <a:ea typeface="Verdana" pitchFamily="34" charset="0"/>
                <a:cs typeface="Verdana" pitchFamily="34" charset="0"/>
              </a:rPr>
              <a:t> αρμοδιότητα</a:t>
            </a:r>
            <a:endParaRPr lang="el-GR" sz="4800"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57200" y="1714488"/>
            <a:ext cx="8229600" cy="49292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marL="365760" indent="-256032" algn="just">
              <a:lnSpc>
                <a:spcPct val="80000"/>
              </a:lnSpc>
              <a:buFont typeface="Wingdings 3"/>
              <a:buChar char=""/>
              <a:defRPr/>
            </a:pPr>
            <a:r>
              <a:rPr lang="el-GR" altLang="el-GR" sz="3200" dirty="0" smtClean="0">
                <a:latin typeface="Verdana" pitchFamily="34" charset="0"/>
                <a:ea typeface="Verdana" pitchFamily="34" charset="0"/>
                <a:cs typeface="Verdana" pitchFamily="34" charset="0"/>
              </a:rPr>
              <a:t>προσφυγές ακυρώσεως κρατών μελών κατά  Επιτροπής</a:t>
            </a:r>
          </a:p>
          <a:p>
            <a:pPr marL="365760" indent="-256032" algn="just">
              <a:lnSpc>
                <a:spcPct val="80000"/>
              </a:lnSpc>
              <a:buFont typeface="Wingdings 3"/>
              <a:buChar char=""/>
              <a:defRPr/>
            </a:pPr>
            <a:endParaRPr lang="el-GR" altLang="el-GR" sz="3200" dirty="0" smtClean="0">
              <a:latin typeface="Verdana" pitchFamily="34" charset="0"/>
              <a:ea typeface="Verdana" pitchFamily="34" charset="0"/>
              <a:cs typeface="Verdana" pitchFamily="34" charset="0"/>
            </a:endParaRPr>
          </a:p>
          <a:p>
            <a:pPr marL="365760" indent="-256032" algn="just">
              <a:lnSpc>
                <a:spcPct val="80000"/>
              </a:lnSpc>
              <a:buFont typeface="Wingdings 3"/>
              <a:buChar char=""/>
              <a:defRPr/>
            </a:pPr>
            <a:r>
              <a:rPr lang="el-GR" altLang="el-GR" sz="3200" dirty="0" smtClean="0">
                <a:latin typeface="Verdana" pitchFamily="34" charset="0"/>
                <a:ea typeface="Verdana" pitchFamily="34" charset="0"/>
                <a:cs typeface="Verdana" pitchFamily="34" charset="0"/>
              </a:rPr>
              <a:t>προσφυγές ακυρώσεως που ασκούνται από </a:t>
            </a:r>
            <a:r>
              <a:rPr lang="el-GR" altLang="el-GR" sz="3200" dirty="0" err="1" smtClean="0">
                <a:latin typeface="Verdana" pitchFamily="34" charset="0"/>
                <a:ea typeface="Verdana" pitchFamily="34" charset="0"/>
                <a:cs typeface="Verdana" pitchFamily="34" charset="0"/>
              </a:rPr>
              <a:t>φ.π.</a:t>
            </a:r>
            <a:r>
              <a:rPr lang="el-GR" altLang="el-GR" sz="3200" dirty="0" smtClean="0">
                <a:latin typeface="Verdana" pitchFamily="34" charset="0"/>
                <a:ea typeface="Verdana" pitchFamily="34" charset="0"/>
                <a:cs typeface="Verdana" pitchFamily="34" charset="0"/>
              </a:rPr>
              <a:t>/</a:t>
            </a:r>
            <a:r>
              <a:rPr lang="el-GR" altLang="el-GR" sz="3200" dirty="0" err="1" smtClean="0">
                <a:latin typeface="Verdana" pitchFamily="34" charset="0"/>
                <a:ea typeface="Verdana" pitchFamily="34" charset="0"/>
                <a:cs typeface="Verdana" pitchFamily="34" charset="0"/>
              </a:rPr>
              <a:t>ν.π</a:t>
            </a:r>
            <a:r>
              <a:rPr lang="el-GR" altLang="el-GR" sz="3200" dirty="0" smtClean="0">
                <a:latin typeface="Verdana" pitchFamily="34" charset="0"/>
                <a:ea typeface="Verdana" pitchFamily="34" charset="0"/>
                <a:cs typeface="Verdana" pitchFamily="34" charset="0"/>
              </a:rPr>
              <a:t>. κατά  των πράξεων των οργάνων της Ένωσης (οι οποίες, είτε απευθύνονται σ’ αυτά, είτε τα αφορούν άμεσα και ατομικά)</a:t>
            </a:r>
            <a:endParaRPr lang="el-GR" altLang="el-GR" sz="3200" b="1" dirty="0" smtClean="0">
              <a:latin typeface="Verdana" pitchFamily="34" charset="0"/>
              <a:ea typeface="Verdana" pitchFamily="34" charset="0"/>
              <a:cs typeface="Verdana" pitchFamily="34" charset="0"/>
            </a:endParaRPr>
          </a:p>
          <a:p>
            <a:pPr marL="365760" indent="-256032" algn="ctr">
              <a:lnSpc>
                <a:spcPct val="80000"/>
              </a:lnSpc>
              <a:buNone/>
              <a:defRPr/>
            </a:pPr>
            <a:r>
              <a:rPr lang="el-GR" altLang="el-GR" sz="3200" b="1" dirty="0" smtClean="0">
                <a:latin typeface="Verdana" pitchFamily="34" charset="0"/>
                <a:ea typeface="Verdana" pitchFamily="34" charset="0"/>
                <a:cs typeface="Verdana" pitchFamily="34" charset="0"/>
              </a:rPr>
              <a:t>↓                                                         </a:t>
            </a:r>
          </a:p>
          <a:p>
            <a:pPr marL="365760" indent="-256032">
              <a:lnSpc>
                <a:spcPct val="80000"/>
              </a:lnSpc>
              <a:buNone/>
              <a:defRPr/>
            </a:pPr>
            <a:r>
              <a:rPr lang="el-GR" altLang="el-GR" sz="2800" b="1" dirty="0" smtClean="0">
                <a:latin typeface="Verdana" pitchFamily="34" charset="0"/>
                <a:ea typeface="Verdana" pitchFamily="34" charset="0"/>
                <a:cs typeface="Verdana" pitchFamily="34" charset="0"/>
              </a:rPr>
              <a:t>                                  </a:t>
            </a:r>
          </a:p>
          <a:p>
            <a:pPr marL="365760" indent="-256032" algn="ctr">
              <a:lnSpc>
                <a:spcPct val="80000"/>
              </a:lnSpc>
              <a:buNone/>
              <a:defRPr/>
            </a:pPr>
            <a:r>
              <a:rPr lang="el-GR" altLang="el-GR" sz="2800" b="1" dirty="0" smtClean="0">
                <a:solidFill>
                  <a:srgbClr val="C00000"/>
                </a:solidFill>
                <a:latin typeface="Verdana" pitchFamily="34" charset="0"/>
                <a:ea typeface="Verdana" pitchFamily="34" charset="0"/>
                <a:cs typeface="Verdana" pitchFamily="34" charset="0"/>
              </a:rPr>
              <a:t> ΓΕΝΙΚΟ ΔΙΚΑΣΤΗΡΙΟ</a:t>
            </a:r>
            <a:r>
              <a:rPr lang="el-GR" altLang="el-GR" sz="2800" dirty="0" smtClean="0">
                <a:solidFill>
                  <a:srgbClr val="C00000"/>
                </a:solidFill>
                <a:latin typeface="Verdana" pitchFamily="34" charset="0"/>
                <a:ea typeface="Verdana" pitchFamily="34" charset="0"/>
                <a:cs typeface="Verdana" pitchFamily="34" charset="0"/>
              </a:rPr>
              <a:t> </a:t>
            </a: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4" name="Rectangle 8"/>
          <p:cNvSpPr>
            <a:spLocks noGrp="1" noChangeArrowheads="1"/>
          </p:cNvSpPr>
          <p:nvPr>
            <p:ph type="title"/>
          </p:nvPr>
        </p:nvSpPr>
        <p:spPr>
          <a:xfrm>
            <a:off x="428596" y="500042"/>
            <a:ext cx="8229600" cy="715980"/>
          </a:xfrm>
        </p:spPr>
        <p:txBody>
          <a:bodyPr>
            <a:noAutofit/>
          </a:bodyPr>
          <a:lstStyle/>
          <a:p>
            <a:pPr algn="ctr" eaLnBrk="1" fontAlgn="auto" hangingPunct="1">
              <a:spcAft>
                <a:spcPts val="0"/>
              </a:spcAft>
              <a:defRPr/>
            </a:pPr>
            <a:r>
              <a:rPr lang="el-GR" altLang="el-GR" sz="4800" b="1" dirty="0">
                <a:latin typeface="Verdana" pitchFamily="34" charset="0"/>
                <a:ea typeface="Verdana" pitchFamily="34" charset="0"/>
                <a:cs typeface="Verdana" pitchFamily="34" charset="0"/>
              </a:rPr>
              <a:t>Όροι του βάσιμου</a:t>
            </a:r>
          </a:p>
        </p:txBody>
      </p:sp>
      <p:sp>
        <p:nvSpPr>
          <p:cNvPr id="101385" name="Rectangle 9"/>
          <p:cNvSpPr>
            <a:spLocks noGrp="1" noChangeArrowheads="1"/>
          </p:cNvSpPr>
          <p:nvPr>
            <p:ph idx="1"/>
          </p:nvPr>
        </p:nvSpPr>
        <p:spPr>
          <a:xfrm>
            <a:off x="428596" y="1428712"/>
            <a:ext cx="8229600" cy="521499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365760" indent="-256032" eaLnBrk="1" fontAlgn="auto" hangingPunct="1">
              <a:lnSpc>
                <a:spcPct val="120000"/>
              </a:lnSpc>
              <a:spcAft>
                <a:spcPts val="0"/>
              </a:spcAft>
              <a:buFont typeface="Wingdings 3"/>
              <a:buChar char=""/>
              <a:defRPr/>
            </a:pPr>
            <a:endParaRPr lang="el-GR" altLang="el-GR" sz="1600" dirty="0">
              <a:latin typeface="Verdana" pitchFamily="34" charset="0"/>
              <a:ea typeface="Verdana" pitchFamily="34" charset="0"/>
              <a:cs typeface="Verdana" pitchFamily="34" charset="0"/>
            </a:endParaRPr>
          </a:p>
          <a:p>
            <a:pPr marL="365760" indent="-256032" algn="just" eaLnBrk="1" fontAlgn="auto" hangingPunct="1">
              <a:lnSpc>
                <a:spcPct val="120000"/>
              </a:lnSpc>
              <a:spcAft>
                <a:spcPts val="0"/>
              </a:spcAft>
              <a:buFont typeface="Wingdings 3"/>
              <a:buChar char=""/>
              <a:defRPr/>
            </a:pPr>
            <a:r>
              <a:rPr lang="el-GR" altLang="el-GR" sz="3800" b="1" i="1" dirty="0">
                <a:solidFill>
                  <a:srgbClr val="C00000"/>
                </a:solidFill>
                <a:latin typeface="Verdana" pitchFamily="34" charset="0"/>
                <a:ea typeface="Verdana" pitchFamily="34" charset="0"/>
                <a:cs typeface="Verdana" pitchFamily="34" charset="0"/>
              </a:rPr>
              <a:t>Λόγοι ακυρώσεως (</a:t>
            </a:r>
            <a:r>
              <a:rPr lang="el-GR" altLang="el-GR" sz="3800" b="1" i="1" dirty="0" err="1">
                <a:solidFill>
                  <a:srgbClr val="C00000"/>
                </a:solidFill>
                <a:latin typeface="Verdana" pitchFamily="34" charset="0"/>
                <a:ea typeface="Verdana" pitchFamily="34" charset="0"/>
                <a:cs typeface="Verdana" pitchFamily="34" charset="0"/>
              </a:rPr>
              <a:t>εδ</a:t>
            </a:r>
            <a:r>
              <a:rPr lang="el-GR" altLang="el-GR" sz="3800" b="1" i="1" dirty="0">
                <a:solidFill>
                  <a:srgbClr val="C00000"/>
                </a:solidFill>
                <a:latin typeface="Verdana" pitchFamily="34" charset="0"/>
                <a:ea typeface="Verdana" pitchFamily="34" charset="0"/>
                <a:cs typeface="Verdana" pitchFamily="34" charset="0"/>
              </a:rPr>
              <a:t>. 2</a:t>
            </a:r>
            <a:r>
              <a:rPr lang="el-GR" altLang="el-GR" sz="3800" b="1" i="1" dirty="0" smtClean="0">
                <a:solidFill>
                  <a:srgbClr val="C00000"/>
                </a:solidFill>
                <a:latin typeface="Verdana" pitchFamily="34" charset="0"/>
                <a:ea typeface="Verdana" pitchFamily="34" charset="0"/>
                <a:cs typeface="Verdana" pitchFamily="34" charset="0"/>
              </a:rPr>
              <a:t>)</a:t>
            </a:r>
            <a:r>
              <a:rPr lang="en-US" altLang="el-GR" sz="3800" b="1" i="1" dirty="0" smtClean="0">
                <a:solidFill>
                  <a:srgbClr val="C00000"/>
                </a:solidFill>
                <a:latin typeface="Verdana" pitchFamily="34" charset="0"/>
                <a:ea typeface="Verdana" pitchFamily="34" charset="0"/>
                <a:cs typeface="Verdana" pitchFamily="34" charset="0"/>
              </a:rPr>
              <a:t>:</a:t>
            </a:r>
            <a:endParaRPr lang="el-GR" altLang="el-GR" sz="3800" b="1" i="1" dirty="0" smtClean="0">
              <a:solidFill>
                <a:srgbClr val="C00000"/>
              </a:solidFill>
              <a:latin typeface="Verdana" pitchFamily="34" charset="0"/>
              <a:ea typeface="Verdana" pitchFamily="34" charset="0"/>
              <a:cs typeface="Verdana" pitchFamily="34" charset="0"/>
            </a:endParaRPr>
          </a:p>
          <a:p>
            <a:pPr marL="365760" indent="-256032" algn="just" eaLnBrk="1" fontAlgn="auto" hangingPunct="1">
              <a:lnSpc>
                <a:spcPct val="120000"/>
              </a:lnSpc>
              <a:spcAft>
                <a:spcPts val="0"/>
              </a:spcAft>
              <a:buFont typeface="Wingdings" pitchFamily="2" charset="2"/>
              <a:buNone/>
              <a:defRPr/>
            </a:pPr>
            <a:r>
              <a:rPr lang="el-GR" altLang="el-GR" sz="3800" dirty="0" smtClean="0">
                <a:latin typeface="Verdana" pitchFamily="34" charset="0"/>
                <a:ea typeface="Verdana" pitchFamily="34" charset="0"/>
                <a:cs typeface="Verdana" pitchFamily="34" charset="0"/>
              </a:rPr>
              <a:t>      </a:t>
            </a:r>
            <a:r>
              <a:rPr lang="el-GR" altLang="el-GR" sz="3800" b="1" dirty="0">
                <a:latin typeface="Verdana" pitchFamily="34" charset="0"/>
                <a:ea typeface="Verdana" pitchFamily="34" charset="0"/>
                <a:cs typeface="Verdana" pitchFamily="34" charset="0"/>
              </a:rPr>
              <a:t>α) αναρμοδιότητα</a:t>
            </a:r>
          </a:p>
          <a:p>
            <a:pPr marL="365760" indent="-256032" algn="just" eaLnBrk="1" fontAlgn="auto" hangingPunct="1">
              <a:lnSpc>
                <a:spcPct val="120000"/>
              </a:lnSpc>
              <a:spcAft>
                <a:spcPts val="0"/>
              </a:spcAft>
              <a:buFont typeface="Wingdings" pitchFamily="2" charset="2"/>
              <a:buNone/>
              <a:defRPr/>
            </a:pPr>
            <a:r>
              <a:rPr lang="el-GR" altLang="el-GR" sz="3800" dirty="0">
                <a:latin typeface="Verdana" pitchFamily="34" charset="0"/>
                <a:ea typeface="Verdana" pitchFamily="34" charset="0"/>
                <a:cs typeface="Verdana" pitchFamily="34" charset="0"/>
              </a:rPr>
              <a:t>      π.χ. στην περίπτωση που η Επιτροπή </a:t>
            </a:r>
            <a:r>
              <a:rPr lang="el-GR" altLang="el-GR" sz="3800" dirty="0" smtClean="0">
                <a:latin typeface="Verdana" pitchFamily="34" charset="0"/>
                <a:ea typeface="Verdana" pitchFamily="34" charset="0"/>
                <a:cs typeface="Verdana" pitchFamily="34" charset="0"/>
              </a:rPr>
              <a:t>υπέγραψε </a:t>
            </a:r>
            <a:r>
              <a:rPr lang="el-GR" altLang="el-GR" sz="3800" dirty="0">
                <a:latin typeface="Verdana" pitchFamily="34" charset="0"/>
                <a:ea typeface="Verdana" pitchFamily="34" charset="0"/>
                <a:cs typeface="Verdana" pitchFamily="34" charset="0"/>
              </a:rPr>
              <a:t>μια διεθνή Συμφωνία, ενώ θα έπρεπε να είχε υπογραφεί από το </a:t>
            </a:r>
            <a:r>
              <a:rPr lang="el-GR" altLang="el-GR" sz="3800" dirty="0" smtClean="0">
                <a:latin typeface="Verdana" pitchFamily="34" charset="0"/>
                <a:ea typeface="Verdana" pitchFamily="34" charset="0"/>
                <a:cs typeface="Verdana" pitchFamily="34" charset="0"/>
              </a:rPr>
              <a:t>Συμβούλιο</a:t>
            </a:r>
          </a:p>
          <a:p>
            <a:pPr marL="365760" indent="-256032" algn="just">
              <a:lnSpc>
                <a:spcPct val="120000"/>
              </a:lnSpc>
              <a:buNone/>
              <a:defRPr/>
            </a:pPr>
            <a:r>
              <a:rPr lang="el-GR" altLang="el-GR" sz="3100" dirty="0" smtClean="0">
                <a:latin typeface="Verdana" pitchFamily="34" charset="0"/>
                <a:ea typeface="Verdana" pitchFamily="34" charset="0"/>
                <a:cs typeface="Verdana" pitchFamily="34" charset="0"/>
              </a:rPr>
              <a:t>π.χ. </a:t>
            </a:r>
            <a:r>
              <a:rPr lang="en-US" altLang="el-GR" sz="3100" dirty="0" smtClean="0">
                <a:latin typeface="Verdana" pitchFamily="34" charset="0"/>
                <a:ea typeface="Verdana" pitchFamily="34" charset="0"/>
                <a:cs typeface="Verdana" pitchFamily="34" charset="0"/>
              </a:rPr>
              <a:t>C—376/98, </a:t>
            </a:r>
            <a:r>
              <a:rPr lang="el-GR" altLang="el-GR" sz="3100" i="1" dirty="0" smtClean="0">
                <a:latin typeface="Verdana" pitchFamily="34" charset="0"/>
                <a:ea typeface="Verdana" pitchFamily="34" charset="0"/>
                <a:cs typeface="Verdana" pitchFamily="34" charset="0"/>
              </a:rPr>
              <a:t>Γερμανία κατά </a:t>
            </a:r>
            <a:r>
              <a:rPr lang="el-GR" altLang="el-GR" sz="3100" i="1" dirty="0" err="1" smtClean="0">
                <a:latin typeface="Verdana" pitchFamily="34" charset="0"/>
                <a:ea typeface="Verdana" pitchFamily="34" charset="0"/>
                <a:cs typeface="Verdana" pitchFamily="34" charset="0"/>
              </a:rPr>
              <a:t>Κοινβ</a:t>
            </a:r>
            <a:r>
              <a:rPr lang="el-GR" altLang="el-GR" sz="3100" i="1" dirty="0" smtClean="0">
                <a:latin typeface="Verdana" pitchFamily="34" charset="0"/>
                <a:ea typeface="Verdana" pitchFamily="34" charset="0"/>
                <a:cs typeface="Verdana" pitchFamily="34" charset="0"/>
              </a:rPr>
              <a:t> και Συμβουλίου  (</a:t>
            </a:r>
            <a:r>
              <a:rPr lang="en-US" altLang="el-GR" sz="3100" i="1" dirty="0" smtClean="0">
                <a:latin typeface="Verdana" pitchFamily="34" charset="0"/>
                <a:ea typeface="Verdana" pitchFamily="34" charset="0"/>
                <a:cs typeface="Verdana" pitchFamily="34" charset="0"/>
              </a:rPr>
              <a:t>Tobacco Advertising)</a:t>
            </a:r>
            <a:endParaRPr lang="el-GR" altLang="el-GR" sz="3100" i="1" dirty="0" smtClean="0">
              <a:latin typeface="Verdana" pitchFamily="34" charset="0"/>
              <a:ea typeface="Verdana" pitchFamily="34" charset="0"/>
              <a:cs typeface="Verdana" pitchFamily="34" charset="0"/>
            </a:endParaRPr>
          </a:p>
          <a:p>
            <a:pPr marL="365760" indent="-256032" algn="just">
              <a:lnSpc>
                <a:spcPct val="120000"/>
              </a:lnSpc>
              <a:buNone/>
              <a:defRPr/>
            </a:pPr>
            <a:r>
              <a:rPr lang="el-GR" altLang="el-GR" sz="3900" b="1" i="1" dirty="0" smtClean="0">
                <a:latin typeface="Verdana" pitchFamily="34" charset="0"/>
                <a:ea typeface="Verdana" pitchFamily="34" charset="0"/>
                <a:cs typeface="Verdana" pitchFamily="34" charset="0"/>
              </a:rPr>
              <a:t>       </a:t>
            </a:r>
            <a:r>
              <a:rPr lang="el-GR" altLang="el-GR" sz="3900" b="1" dirty="0" smtClean="0">
                <a:latin typeface="Verdana" pitchFamily="34" charset="0"/>
                <a:ea typeface="Verdana" pitchFamily="34" charset="0"/>
                <a:cs typeface="Verdana" pitchFamily="34" charset="0"/>
              </a:rPr>
              <a:t>β</a:t>
            </a:r>
            <a:r>
              <a:rPr lang="el-GR" altLang="el-GR" sz="3900" b="1" dirty="0">
                <a:latin typeface="Verdana" pitchFamily="34" charset="0"/>
                <a:ea typeface="Verdana" pitchFamily="34" charset="0"/>
                <a:cs typeface="Verdana" pitchFamily="34" charset="0"/>
              </a:rPr>
              <a:t>) παράβαση ουσιώδους τύπου</a:t>
            </a:r>
          </a:p>
          <a:p>
            <a:pPr marL="365760" indent="-256032" algn="just" eaLnBrk="1" fontAlgn="auto" hangingPunct="1">
              <a:lnSpc>
                <a:spcPct val="120000"/>
              </a:lnSpc>
              <a:spcAft>
                <a:spcPts val="0"/>
              </a:spcAft>
              <a:buFont typeface="Wingdings" pitchFamily="2" charset="2"/>
              <a:buNone/>
              <a:defRPr/>
            </a:pPr>
            <a:r>
              <a:rPr lang="el-GR" altLang="el-GR" sz="3600" dirty="0">
                <a:latin typeface="Verdana" pitchFamily="34" charset="0"/>
                <a:ea typeface="Verdana" pitchFamily="34" charset="0"/>
                <a:cs typeface="Verdana" pitchFamily="34" charset="0"/>
              </a:rPr>
              <a:t>      π.χ. στην περίπτωση που δεν δόθηκε αιτιολογία, όταν δεν έγινε δημοσίευση, όταν δεν τηρήθηκαν οι προβλεπόμενες </a:t>
            </a:r>
            <a:r>
              <a:rPr lang="el-GR" altLang="el-GR" sz="3600" dirty="0" smtClean="0">
                <a:latin typeface="Verdana" pitchFamily="34" charset="0"/>
                <a:ea typeface="Verdana" pitchFamily="34" charset="0"/>
                <a:cs typeface="Verdana" pitchFamily="34" charset="0"/>
              </a:rPr>
              <a:t>πλειοψηφίες</a:t>
            </a:r>
          </a:p>
          <a:p>
            <a:pPr marL="365760" indent="-256032" algn="just">
              <a:lnSpc>
                <a:spcPct val="120000"/>
              </a:lnSpc>
              <a:buNone/>
              <a:defRPr/>
            </a:pPr>
            <a:r>
              <a:rPr lang="el-GR" altLang="el-GR" sz="3100" dirty="0" smtClean="0">
                <a:latin typeface="Verdana" pitchFamily="34" charset="0"/>
                <a:ea typeface="Verdana" pitchFamily="34" charset="0"/>
                <a:cs typeface="Verdana" pitchFamily="34" charset="0"/>
              </a:rPr>
              <a:t> </a:t>
            </a:r>
            <a:r>
              <a:rPr lang="el-GR" altLang="el-GR" sz="3200" dirty="0" smtClean="0">
                <a:latin typeface="Verdana" pitchFamily="34" charset="0"/>
                <a:ea typeface="Verdana" pitchFamily="34" charset="0"/>
                <a:cs typeface="Verdana" pitchFamily="34" charset="0"/>
              </a:rPr>
              <a:t>π.χ. </a:t>
            </a:r>
            <a:r>
              <a:rPr lang="el-GR" altLang="el-GR" sz="3100" dirty="0" smtClean="0">
                <a:latin typeface="Verdana" pitchFamily="34" charset="0"/>
                <a:ea typeface="Verdana" pitchFamily="34" charset="0"/>
                <a:cs typeface="Verdana" pitchFamily="34" charset="0"/>
              </a:rPr>
              <a:t> </a:t>
            </a:r>
            <a:r>
              <a:rPr lang="en-US" altLang="el-GR" sz="3100" dirty="0" smtClean="0">
                <a:latin typeface="Verdana" pitchFamily="34" charset="0"/>
                <a:ea typeface="Verdana" pitchFamily="34" charset="0"/>
                <a:cs typeface="Verdana" pitchFamily="34" charset="0"/>
              </a:rPr>
              <a:t>C-138/78, </a:t>
            </a:r>
            <a:r>
              <a:rPr lang="en-US" altLang="el-GR" sz="3100" i="1" dirty="0" err="1" smtClean="0">
                <a:latin typeface="Verdana" pitchFamily="34" charset="0"/>
                <a:ea typeface="Verdana" pitchFamily="34" charset="0"/>
                <a:cs typeface="Verdana" pitchFamily="34" charset="0"/>
              </a:rPr>
              <a:t>Roquette</a:t>
            </a:r>
            <a:r>
              <a:rPr lang="en-US" altLang="el-GR" sz="3100" i="1" dirty="0" smtClean="0">
                <a:latin typeface="Verdana" pitchFamily="34" charset="0"/>
                <a:ea typeface="Verdana" pitchFamily="34" charset="0"/>
                <a:cs typeface="Verdana" pitchFamily="34" charset="0"/>
              </a:rPr>
              <a:t> </a:t>
            </a:r>
            <a:r>
              <a:rPr lang="en-US" altLang="el-GR" sz="3100" i="1" dirty="0" err="1" smtClean="0">
                <a:latin typeface="Verdana" pitchFamily="34" charset="0"/>
                <a:ea typeface="Verdana" pitchFamily="34" charset="0"/>
                <a:cs typeface="Verdana" pitchFamily="34" charset="0"/>
              </a:rPr>
              <a:t>Freres</a:t>
            </a:r>
            <a:r>
              <a:rPr lang="en-US" altLang="el-GR" sz="3100" i="1" dirty="0" smtClean="0">
                <a:latin typeface="Verdana" pitchFamily="34" charset="0"/>
                <a:ea typeface="Verdana" pitchFamily="34" charset="0"/>
                <a:cs typeface="Verdana" pitchFamily="34" charset="0"/>
              </a:rPr>
              <a:t> </a:t>
            </a:r>
            <a:r>
              <a:rPr lang="el-GR" altLang="el-GR" sz="3100" i="1" dirty="0" smtClean="0">
                <a:latin typeface="Verdana" pitchFamily="34" charset="0"/>
                <a:ea typeface="Verdana" pitchFamily="34" charset="0"/>
                <a:cs typeface="Verdana" pitchFamily="34" charset="0"/>
              </a:rPr>
              <a:t>κατά Συμβουλίου</a:t>
            </a:r>
            <a:endParaRPr lang="el-GR" altLang="el-GR" sz="3100" dirty="0" smtClean="0">
              <a:latin typeface="Verdana" pitchFamily="34" charset="0"/>
              <a:ea typeface="Verdana" pitchFamily="34" charset="0"/>
              <a:cs typeface="Verdana" pitchFamily="34" charset="0"/>
            </a:endParaRPr>
          </a:p>
          <a:p>
            <a:pPr marL="365760" indent="-256032" algn="just" eaLnBrk="1" fontAlgn="auto" hangingPunct="1">
              <a:lnSpc>
                <a:spcPct val="80000"/>
              </a:lnSpc>
              <a:spcAft>
                <a:spcPts val="0"/>
              </a:spcAft>
              <a:buFont typeface="Wingdings 3"/>
              <a:buChar char=""/>
              <a:defRPr/>
            </a:pPr>
            <a:endParaRPr lang="el-GR" altLang="el-GR" sz="1800" dirty="0">
              <a:latin typeface="Verdana" pitchFamily="34" charset="0"/>
              <a:ea typeface="Verdana" pitchFamily="34" charset="0"/>
              <a:cs typeface="Verdan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67544" y="332656"/>
            <a:ext cx="8229600" cy="1143000"/>
          </a:xfrm>
        </p:spPr>
        <p:txBody>
          <a:bodyPr/>
          <a:lstStyle/>
          <a:p>
            <a:r>
              <a:rPr lang="el-GR" b="1" dirty="0" smtClean="0">
                <a:latin typeface="Verdana" pitchFamily="34" charset="0"/>
                <a:ea typeface="Verdana" pitchFamily="34" charset="0"/>
                <a:cs typeface="Verdana" pitchFamily="34" charset="0"/>
              </a:rPr>
              <a:t>Εισαγωγή</a:t>
            </a:r>
            <a:endParaRPr lang="el-GR" b="1"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556792"/>
            <a:ext cx="8229600" cy="511256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1001">
            <a:schemeClr val="lt1"/>
          </a:fillRef>
          <a:effectRef idx="1">
            <a:schemeClr val="accent2"/>
          </a:effectRef>
          <a:fontRef idx="minor">
            <a:schemeClr val="dk1"/>
          </a:fontRef>
        </p:style>
        <p:txBody>
          <a:bodyPr>
            <a:normAutofit fontScale="92500" lnSpcReduction="10000"/>
          </a:bodyPr>
          <a:lstStyle/>
          <a:p>
            <a:pPr algn="just">
              <a:buFont typeface="Wingdings" pitchFamily="2" charset="2"/>
              <a:buChar char="q"/>
            </a:pPr>
            <a:r>
              <a:rPr lang="el-GR" sz="3200" dirty="0" smtClean="0">
                <a:latin typeface="Verdana" pitchFamily="34" charset="0"/>
                <a:ea typeface="Verdana" pitchFamily="34" charset="0"/>
                <a:cs typeface="Verdana" pitchFamily="34" charset="0"/>
              </a:rPr>
              <a:t>Κατά την ερμηνεία και την εφαρμογή του δικαίου της Ε.Ε. μπορεί να προκύψουν διαφορές, οι οποίες λύνονται ενώπιον του Δικαστηρίου της Ένωσης. </a:t>
            </a:r>
          </a:p>
          <a:p>
            <a:pPr algn="just">
              <a:buFont typeface="Wingdings" pitchFamily="2" charset="2"/>
              <a:buChar char="q"/>
            </a:pPr>
            <a:r>
              <a:rPr lang="el-GR" sz="3200" dirty="0" smtClean="0">
                <a:latin typeface="Verdana" pitchFamily="34" charset="0"/>
                <a:ea typeface="Verdana" pitchFamily="34" charset="0"/>
                <a:cs typeface="Verdana" pitchFamily="34" charset="0"/>
              </a:rPr>
              <a:t>Άρθρα 251 – 281 ΣΛΕΕ: διατάξεις της Συνθήκης που αφορούν το Δικαστήριο</a:t>
            </a:r>
            <a:r>
              <a:rPr lang="en-US" sz="3200" dirty="0" smtClean="0">
                <a:latin typeface="Verdana" pitchFamily="34" charset="0"/>
                <a:ea typeface="Verdana" pitchFamily="34" charset="0"/>
                <a:cs typeface="Verdana" pitchFamily="34" charset="0"/>
              </a:rPr>
              <a:t>.</a:t>
            </a:r>
            <a:r>
              <a:rPr lang="el-GR" sz="3200" dirty="0" smtClean="0">
                <a:latin typeface="Verdana" pitchFamily="34" charset="0"/>
                <a:ea typeface="Verdana" pitchFamily="34" charset="0"/>
                <a:cs typeface="Verdana" pitchFamily="34" charset="0"/>
              </a:rPr>
              <a:t> </a:t>
            </a:r>
          </a:p>
          <a:p>
            <a:pPr algn="just">
              <a:buFont typeface="Wingdings" pitchFamily="2" charset="2"/>
              <a:buChar char="q"/>
            </a:pPr>
            <a:r>
              <a:rPr lang="el-GR" sz="3200" dirty="0" smtClean="0">
                <a:latin typeface="Verdana" pitchFamily="34" charset="0"/>
                <a:ea typeface="Verdana" pitchFamily="34" charset="0"/>
                <a:cs typeface="Verdana" pitchFamily="34" charset="0"/>
              </a:rPr>
              <a:t>Θεσπίζεται ένα </a:t>
            </a:r>
            <a:r>
              <a:rPr lang="el-GR" sz="3200" b="1" dirty="0" smtClean="0">
                <a:latin typeface="Verdana" pitchFamily="34" charset="0"/>
                <a:ea typeface="Verdana" pitchFamily="34" charset="0"/>
                <a:cs typeface="Verdana" pitchFamily="34" charset="0"/>
              </a:rPr>
              <a:t>πλήρες και αποτελεσματικό </a:t>
            </a:r>
            <a:r>
              <a:rPr lang="el-GR" sz="3200" dirty="0" smtClean="0">
                <a:latin typeface="Verdana" pitchFamily="34" charset="0"/>
                <a:ea typeface="Verdana" pitchFamily="34" charset="0"/>
                <a:cs typeface="Verdana" pitchFamily="34" charset="0"/>
              </a:rPr>
              <a:t>σύστημα έννομης προστασίας για τα όργανα της Ένωσης και τα </a:t>
            </a:r>
            <a:r>
              <a:rPr lang="el-GR" sz="3200" dirty="0" err="1" smtClean="0">
                <a:latin typeface="Verdana" pitchFamily="34" charset="0"/>
                <a:ea typeface="Verdana" pitchFamily="34" charset="0"/>
                <a:cs typeface="Verdana" pitchFamily="34" charset="0"/>
              </a:rPr>
              <a:t>φ.π.</a:t>
            </a:r>
            <a:r>
              <a:rPr lang="el-GR" sz="3200" dirty="0" smtClean="0">
                <a:latin typeface="Verdana" pitchFamily="34" charset="0"/>
                <a:ea typeface="Verdana" pitchFamily="34" charset="0"/>
                <a:cs typeface="Verdana" pitchFamily="34" charset="0"/>
              </a:rPr>
              <a:t>/</a:t>
            </a:r>
            <a:r>
              <a:rPr lang="el-GR" sz="3200" dirty="0" err="1" smtClean="0">
                <a:latin typeface="Verdana" pitchFamily="34" charset="0"/>
                <a:ea typeface="Verdana" pitchFamily="34" charset="0"/>
                <a:cs typeface="Verdana" pitchFamily="34" charset="0"/>
              </a:rPr>
              <a:t>ν.π</a:t>
            </a:r>
            <a:r>
              <a:rPr lang="en-US" sz="3200" dirty="0" smtClean="0">
                <a:latin typeface="Verdana" pitchFamily="34" charset="0"/>
                <a:ea typeface="Verdana" pitchFamily="34" charset="0"/>
                <a:cs typeface="Verdana" pitchFamily="34" charset="0"/>
              </a:rPr>
              <a:t>.</a:t>
            </a:r>
            <a:r>
              <a:rPr lang="el-GR" sz="3200" dirty="0" smtClean="0">
                <a:latin typeface="Verdana" pitchFamily="34" charset="0"/>
                <a:ea typeface="Verdana" pitchFamily="34" charset="0"/>
                <a:cs typeface="Verdana" pitchFamily="34" charset="0"/>
              </a:rPr>
              <a:t> </a:t>
            </a:r>
          </a:p>
          <a:p>
            <a:pPr>
              <a:buFont typeface="Wingdings" pitchFamily="2" charset="2"/>
              <a:buChar char="q"/>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642918"/>
            <a:ext cx="8229600" cy="571496"/>
          </a:xfrm>
        </p:spPr>
        <p:txBody>
          <a:bodyPr>
            <a:normAutofit fontScale="90000"/>
          </a:bodyPr>
          <a:lstStyle/>
          <a:p>
            <a:r>
              <a:rPr lang="el-GR" altLang="el-GR" sz="4800" b="1" i="1" dirty="0" smtClean="0">
                <a:latin typeface="Verdana" pitchFamily="34" charset="0"/>
                <a:ea typeface="Verdana" pitchFamily="34" charset="0"/>
                <a:cs typeface="Verdana" pitchFamily="34" charset="0"/>
              </a:rPr>
              <a:t>Λόγοι ακυρώσεως (</a:t>
            </a:r>
            <a:r>
              <a:rPr lang="el-GR" altLang="el-GR" sz="4800" b="1" i="1" dirty="0" err="1" smtClean="0">
                <a:latin typeface="Verdana" pitchFamily="34" charset="0"/>
                <a:ea typeface="Verdana" pitchFamily="34" charset="0"/>
                <a:cs typeface="Verdana" pitchFamily="34" charset="0"/>
              </a:rPr>
              <a:t>εδ</a:t>
            </a:r>
            <a:r>
              <a:rPr lang="el-GR" altLang="el-GR" sz="4800" b="1" i="1" dirty="0" smtClean="0">
                <a:latin typeface="Verdana" pitchFamily="34" charset="0"/>
                <a:ea typeface="Verdana" pitchFamily="34" charset="0"/>
                <a:cs typeface="Verdana" pitchFamily="34" charset="0"/>
              </a:rPr>
              <a:t>. 2)</a:t>
            </a:r>
            <a:r>
              <a:rPr lang="en-US" altLang="el-GR" sz="4800" b="1" i="1"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28596" y="1357298"/>
            <a:ext cx="8229600" cy="550070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marL="365760" indent="-256032" algn="just">
              <a:buFont typeface="Wingdings 3"/>
              <a:buChar char=""/>
              <a:defRPr/>
            </a:pPr>
            <a:r>
              <a:rPr lang="el-GR" altLang="el-GR" sz="2800" b="1" dirty="0" smtClean="0">
                <a:latin typeface="Verdana" pitchFamily="34" charset="0"/>
                <a:ea typeface="Verdana" pitchFamily="34" charset="0"/>
                <a:cs typeface="Verdana" pitchFamily="34" charset="0"/>
              </a:rPr>
              <a:t>γ) παράβαση της Συνθήκης ή οποιουδήποτε κανόνα δικαίου σχετικού με την εφαρμογή της</a:t>
            </a:r>
          </a:p>
          <a:p>
            <a:pPr marL="365760" indent="-256032" algn="just">
              <a:buNone/>
              <a:defRPr/>
            </a:pPr>
            <a:r>
              <a:rPr lang="el-GR" altLang="el-GR" sz="2800" dirty="0" smtClean="0">
                <a:latin typeface="Verdana" pitchFamily="34" charset="0"/>
                <a:ea typeface="Verdana" pitchFamily="34" charset="0"/>
                <a:cs typeface="Verdana" pitchFamily="34" charset="0"/>
              </a:rPr>
              <a:t>      π.χ. στην περίπτωση που παραβιάσθηκε η γενική αρχή</a:t>
            </a:r>
            <a:r>
              <a:rPr lang="en-US" altLang="el-GR" sz="2800"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δικαιώματος ακροάσεως</a:t>
            </a:r>
          </a:p>
          <a:p>
            <a:pPr marL="365760" indent="-256032" algn="just">
              <a:buNone/>
              <a:defRPr/>
            </a:pPr>
            <a:r>
              <a:rPr lang="en-US" altLang="el-GR" dirty="0" smtClean="0">
                <a:latin typeface="Verdana" pitchFamily="34" charset="0"/>
                <a:ea typeface="Verdana" pitchFamily="34" charset="0"/>
                <a:cs typeface="Verdana" pitchFamily="34" charset="0"/>
              </a:rPr>
              <a:t>    </a:t>
            </a:r>
            <a:r>
              <a:rPr lang="el-GR" altLang="el-GR" dirty="0" smtClean="0">
                <a:latin typeface="Verdana" pitchFamily="34" charset="0"/>
                <a:ea typeface="Verdana" pitchFamily="34" charset="0"/>
                <a:cs typeface="Verdana" pitchFamily="34" charset="0"/>
              </a:rPr>
              <a:t>π.χ. </a:t>
            </a:r>
            <a:r>
              <a:rPr lang="en-US" altLang="el-GR" dirty="0" smtClean="0">
                <a:latin typeface="Verdana" pitchFamily="34" charset="0"/>
                <a:ea typeface="Verdana" pitchFamily="34" charset="0"/>
                <a:cs typeface="Verdana" pitchFamily="34" charset="0"/>
              </a:rPr>
              <a:t>C</a:t>
            </a:r>
            <a:r>
              <a:rPr lang="el-GR" altLang="el-GR" dirty="0" smtClean="0">
                <a:latin typeface="Verdana" pitchFamily="34" charset="0"/>
                <a:ea typeface="Verdana" pitchFamily="34" charset="0"/>
                <a:cs typeface="Verdana" pitchFamily="34" charset="0"/>
              </a:rPr>
              <a:t>-</a:t>
            </a:r>
            <a:r>
              <a:rPr lang="en-US" altLang="el-GR" dirty="0" smtClean="0">
                <a:latin typeface="Verdana" pitchFamily="34" charset="0"/>
                <a:ea typeface="Verdana" pitchFamily="34" charset="0"/>
                <a:cs typeface="Verdana" pitchFamily="34" charset="0"/>
              </a:rPr>
              <a:t>17/74, </a:t>
            </a:r>
            <a:r>
              <a:rPr lang="en-US" altLang="el-GR" i="1" dirty="0" smtClean="0">
                <a:latin typeface="Verdana" pitchFamily="34" charset="0"/>
                <a:ea typeface="Verdana" pitchFamily="34" charset="0"/>
                <a:cs typeface="Verdana" pitchFamily="34" charset="0"/>
              </a:rPr>
              <a:t>Transocean Marine Paint </a:t>
            </a:r>
            <a:r>
              <a:rPr lang="el-GR" altLang="el-GR" i="1" dirty="0" smtClean="0">
                <a:latin typeface="Verdana" pitchFamily="34" charset="0"/>
                <a:ea typeface="Verdana" pitchFamily="34" charset="0"/>
                <a:cs typeface="Verdana" pitchFamily="34" charset="0"/>
              </a:rPr>
              <a:t>κατά</a:t>
            </a:r>
          </a:p>
          <a:p>
            <a:pPr marL="365760" indent="-256032" algn="just">
              <a:buNone/>
              <a:defRPr/>
            </a:pPr>
            <a:r>
              <a:rPr lang="el-GR" altLang="el-GR" i="1" dirty="0" smtClean="0">
                <a:latin typeface="Verdana" pitchFamily="34" charset="0"/>
                <a:ea typeface="Verdana" pitchFamily="34" charset="0"/>
                <a:cs typeface="Verdana" pitchFamily="34" charset="0"/>
              </a:rPr>
              <a:t>          Επιτροπής</a:t>
            </a:r>
          </a:p>
          <a:p>
            <a:pPr marL="365760" indent="-256032" algn="just">
              <a:buFont typeface="Wingdings 3"/>
              <a:buChar char=""/>
              <a:defRPr/>
            </a:pPr>
            <a:r>
              <a:rPr lang="el-GR" altLang="el-GR" sz="2800" b="1" dirty="0" smtClean="0">
                <a:latin typeface="Verdana" pitchFamily="34" charset="0"/>
                <a:ea typeface="Verdana" pitchFamily="34" charset="0"/>
                <a:cs typeface="Verdana" pitchFamily="34" charset="0"/>
              </a:rPr>
              <a:t>δ) κατάχρηση εξουσίας</a:t>
            </a:r>
          </a:p>
          <a:p>
            <a:pPr marL="365760" indent="-256032" algn="just">
              <a:buNone/>
              <a:defRPr/>
            </a:pPr>
            <a:r>
              <a:rPr lang="el-GR" altLang="el-GR" sz="2800" dirty="0" smtClean="0">
                <a:latin typeface="Verdana" pitchFamily="34" charset="0"/>
                <a:ea typeface="Verdana" pitchFamily="34" charset="0"/>
                <a:cs typeface="Verdana" pitchFamily="34" charset="0"/>
              </a:rPr>
              <a:t>       π.χ. στην περίπτωση που ένα όργανο κάνει χρήση των</a:t>
            </a:r>
            <a:r>
              <a:rPr lang="en-US" altLang="el-GR" sz="2800"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αρμοδιοτήτων του επιδιώκοντας άλλον σκοπό από αυτόν για τον οποίο του έχουν παραχωρηθεί</a:t>
            </a:r>
          </a:p>
          <a:p>
            <a:pPr marL="365760" indent="-256032" algn="just">
              <a:buNone/>
              <a:defRPr/>
            </a:pPr>
            <a:r>
              <a:rPr lang="el-GR" altLang="el-GR" sz="2800" dirty="0" smtClean="0">
                <a:latin typeface="Verdana" pitchFamily="34" charset="0"/>
                <a:ea typeface="Verdana" pitchFamily="34" charset="0"/>
                <a:cs typeface="Verdana" pitchFamily="34" charset="0"/>
              </a:rPr>
              <a:t> π.χ. </a:t>
            </a:r>
            <a:r>
              <a:rPr lang="en-US" altLang="el-GR" sz="2800" dirty="0" smtClean="0">
                <a:latin typeface="Verdana" pitchFamily="34" charset="0"/>
                <a:ea typeface="Verdana" pitchFamily="34" charset="0"/>
                <a:cs typeface="Verdana" pitchFamily="34" charset="0"/>
              </a:rPr>
              <a:t>C-84/94, </a:t>
            </a:r>
            <a:r>
              <a:rPr lang="el-GR" altLang="el-GR" sz="2800" i="1" dirty="0" smtClean="0">
                <a:latin typeface="Verdana" pitchFamily="34" charset="0"/>
                <a:ea typeface="Verdana" pitchFamily="34" charset="0"/>
                <a:cs typeface="Verdana" pitchFamily="34" charset="0"/>
              </a:rPr>
              <a:t>Η.Β. κατά Συμβουλίου</a:t>
            </a:r>
          </a:p>
          <a:p>
            <a:pPr marL="365760" indent="-256032" algn="just">
              <a:buNone/>
              <a:defRPr/>
            </a:pPr>
            <a:endParaRPr lang="el-GR" altLang="el-GR" sz="2800" i="1" dirty="0" smtClean="0">
              <a:latin typeface="Verdana" pitchFamily="34" charset="0"/>
              <a:ea typeface="Verdana" pitchFamily="34" charset="0"/>
              <a:cs typeface="Verdana" pitchFamily="34" charset="0"/>
            </a:endParaRPr>
          </a:p>
          <a:p>
            <a:pPr marL="365760" indent="-256032" algn="just">
              <a:buNone/>
              <a:defRPr/>
            </a:pPr>
            <a:r>
              <a:rPr lang="el-GR" altLang="el-GR" sz="2800" b="1" dirty="0" smtClean="0">
                <a:solidFill>
                  <a:srgbClr val="C00000"/>
                </a:solidFill>
                <a:latin typeface="Verdana" pitchFamily="34" charset="0"/>
                <a:ea typeface="Verdana" pitchFamily="34" charset="0"/>
                <a:cs typeface="Verdana" pitchFamily="34" charset="0"/>
              </a:rPr>
              <a:t>Αδιάφορη η ύπαρξη η μη πρόθεσης</a:t>
            </a:r>
          </a:p>
          <a:p>
            <a:pPr marL="365760" indent="-256032" algn="just">
              <a:buNone/>
              <a:defRPr/>
            </a:pPr>
            <a:r>
              <a:rPr lang="en-US" altLang="el-GR" sz="2800" dirty="0" smtClean="0">
                <a:latin typeface="Verdana" pitchFamily="34" charset="0"/>
                <a:ea typeface="Verdana" pitchFamily="34" charset="0"/>
                <a:cs typeface="Verdana" pitchFamily="34" charset="0"/>
              </a:rPr>
              <a:t>C-105/75</a:t>
            </a:r>
            <a:r>
              <a:rPr lang="en-US" altLang="el-GR" sz="2800" i="1" dirty="0" smtClean="0">
                <a:latin typeface="Verdana" pitchFamily="34" charset="0"/>
                <a:ea typeface="Verdana" pitchFamily="34" charset="0"/>
                <a:cs typeface="Verdana" pitchFamily="34" charset="0"/>
              </a:rPr>
              <a:t>, </a:t>
            </a:r>
            <a:r>
              <a:rPr lang="en-US" altLang="el-GR" sz="2800" i="1" dirty="0" err="1" smtClean="0">
                <a:latin typeface="Verdana" pitchFamily="34" charset="0"/>
                <a:ea typeface="Verdana" pitchFamily="34" charset="0"/>
                <a:cs typeface="Verdana" pitchFamily="34" charset="0"/>
              </a:rPr>
              <a:t>Giuffrida</a:t>
            </a:r>
            <a:r>
              <a:rPr lang="en-US" altLang="el-GR" sz="2800" i="1" dirty="0" smtClean="0">
                <a:latin typeface="Verdana" pitchFamily="34" charset="0"/>
                <a:ea typeface="Verdana" pitchFamily="34" charset="0"/>
                <a:cs typeface="Verdana" pitchFamily="34" charset="0"/>
              </a:rPr>
              <a:t>     </a:t>
            </a:r>
            <a:r>
              <a:rPr lang="el-GR" altLang="el-GR" sz="2800" dirty="0" smtClean="0">
                <a:latin typeface="Verdana" pitchFamily="34" charset="0"/>
                <a:ea typeface="Verdana" pitchFamily="34" charset="0"/>
                <a:cs typeface="Verdana" pitchFamily="34" charset="0"/>
              </a:rPr>
              <a:t>(προσωπικό συμφέρον)</a:t>
            </a:r>
            <a:endParaRPr lang="en-US" altLang="el-GR" sz="2800" dirty="0" smtClean="0">
              <a:latin typeface="Verdana" pitchFamily="34" charset="0"/>
              <a:ea typeface="Verdana" pitchFamily="34" charset="0"/>
              <a:cs typeface="Verdana" pitchFamily="34" charset="0"/>
            </a:endParaRPr>
          </a:p>
          <a:p>
            <a:pPr marL="365760" indent="-256032" algn="just">
              <a:buNone/>
              <a:defRPr/>
            </a:pPr>
            <a:r>
              <a:rPr lang="en-US" altLang="el-GR" sz="2800" dirty="0" smtClean="0">
                <a:latin typeface="Verdana" pitchFamily="34" charset="0"/>
                <a:ea typeface="Verdana" pitchFamily="34" charset="0"/>
                <a:cs typeface="Verdana" pitchFamily="34" charset="0"/>
              </a:rPr>
              <a:t>C-18,35/65, </a:t>
            </a:r>
            <a:r>
              <a:rPr lang="en-US" altLang="el-GR" sz="2800" i="1" dirty="0" err="1" smtClean="0">
                <a:latin typeface="Verdana" pitchFamily="34" charset="0"/>
                <a:ea typeface="Verdana" pitchFamily="34" charset="0"/>
                <a:cs typeface="Verdana" pitchFamily="34" charset="0"/>
              </a:rPr>
              <a:t>Gutmann</a:t>
            </a:r>
            <a:r>
              <a:rPr lang="el-GR" altLang="el-GR" sz="2800" i="1" dirty="0" smtClean="0">
                <a:latin typeface="Verdana" pitchFamily="34" charset="0"/>
                <a:ea typeface="Verdana" pitchFamily="34" charset="0"/>
                <a:cs typeface="Verdana" pitchFamily="34" charset="0"/>
              </a:rPr>
              <a:t> (</a:t>
            </a:r>
            <a:r>
              <a:rPr lang="el-GR" altLang="el-GR" sz="2800" dirty="0" err="1" smtClean="0">
                <a:latin typeface="Verdana" pitchFamily="34" charset="0"/>
                <a:ea typeface="Verdana" pitchFamily="34" charset="0"/>
                <a:cs typeface="Verdana" pitchFamily="34" charset="0"/>
              </a:rPr>
              <a:t>ενωσιακό</a:t>
            </a:r>
            <a:r>
              <a:rPr lang="el-GR" altLang="el-GR" sz="2800" dirty="0" smtClean="0">
                <a:latin typeface="Verdana" pitchFamily="34" charset="0"/>
                <a:ea typeface="Verdana" pitchFamily="34" charset="0"/>
                <a:cs typeface="Verdana" pitchFamily="34" charset="0"/>
              </a:rPr>
              <a:t> συμφέρον)</a:t>
            </a:r>
            <a:endParaRPr lang="el-GR" altLang="el-GR" sz="2800" i="1" dirty="0">
              <a:latin typeface="Verdana" pitchFamily="34" charset="0"/>
              <a:ea typeface="Verdana" pitchFamily="34" charset="0"/>
              <a:cs typeface="Verdana"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500034" y="714356"/>
            <a:ext cx="8229600" cy="1371600"/>
          </a:xfrm>
        </p:spPr>
        <p:txBody>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Περιεχόμενο και αποτέλεσμα της ακυρωτικής απόφασης</a:t>
            </a:r>
          </a:p>
        </p:txBody>
      </p:sp>
      <p:sp>
        <p:nvSpPr>
          <p:cNvPr id="16387" name="Rectangle 3"/>
          <p:cNvSpPr>
            <a:spLocks noGrp="1" noChangeArrowheads="1"/>
          </p:cNvSpPr>
          <p:nvPr>
            <p:ph type="body" sz="half" idx="1"/>
          </p:nvPr>
        </p:nvSpPr>
        <p:spPr>
          <a:xfrm>
            <a:off x="457200" y="1981200"/>
            <a:ext cx="8229600" cy="1868488"/>
          </a:xfrm>
        </p:spPr>
        <p:txBody>
          <a:bodyPr/>
          <a:lstStyle/>
          <a:p>
            <a:pPr eaLnBrk="1" hangingPunct="1">
              <a:buFont typeface="Wingdings" pitchFamily="2" charset="2"/>
              <a:buNone/>
            </a:pPr>
            <a:endParaRPr lang="el-GR" altLang="el-GR" sz="2800" smtClean="0">
              <a:latin typeface="Verdana" pitchFamily="34" charset="0"/>
              <a:ea typeface="Verdana" pitchFamily="34" charset="0"/>
              <a:cs typeface="Verdana" pitchFamily="34" charset="0"/>
            </a:endParaRPr>
          </a:p>
          <a:p>
            <a:pPr eaLnBrk="1" hangingPunct="1">
              <a:buFont typeface="Wingdings" pitchFamily="2" charset="2"/>
              <a:buNone/>
            </a:pPr>
            <a:endParaRPr lang="el-GR" altLang="el-GR" sz="2800" smtClean="0">
              <a:latin typeface="Verdana" pitchFamily="34" charset="0"/>
              <a:ea typeface="Verdana" pitchFamily="34" charset="0"/>
              <a:cs typeface="Verdana" pitchFamily="34" charset="0"/>
            </a:endParaRPr>
          </a:p>
        </p:txBody>
      </p:sp>
      <p:sp>
        <p:nvSpPr>
          <p:cNvPr id="16388" name="Rectangle 4"/>
          <p:cNvSpPr>
            <a:spLocks noGrp="1" noChangeArrowheads="1"/>
          </p:cNvSpPr>
          <p:nvPr>
            <p:ph sz="half" idx="2"/>
          </p:nvPr>
        </p:nvSpPr>
        <p:spPr>
          <a:xfrm>
            <a:off x="395288" y="2214554"/>
            <a:ext cx="8289925" cy="4454805"/>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eaLnBrk="1" hangingPunct="1"/>
            <a:r>
              <a:rPr lang="el-GR" altLang="el-GR" sz="2800" dirty="0" smtClean="0">
                <a:latin typeface="Verdana" pitchFamily="34" charset="0"/>
                <a:ea typeface="Verdana" pitchFamily="34" charset="0"/>
                <a:cs typeface="Verdana" pitchFamily="34" charset="0"/>
              </a:rPr>
              <a:t>αναδρομική ακύρωση της προσβληθείσας πράξης και εξαφάνισή της (διαπλαστική απόφαση),  ά. 264 ΣΛΕΕ</a:t>
            </a:r>
          </a:p>
          <a:p>
            <a:pPr algn="just" eaLnBrk="1" hangingPunct="1"/>
            <a:r>
              <a:rPr lang="el-GR" altLang="el-GR" sz="2800" dirty="0" smtClean="0">
                <a:latin typeface="Verdana" pitchFamily="34" charset="0"/>
                <a:ea typeface="Verdana" pitchFamily="34" charset="0"/>
                <a:cs typeface="Verdana" pitchFamily="34" charset="0"/>
              </a:rPr>
              <a:t>υποχρέωση συμμόρφωσης του οργάνου του οποίου η πράξη κηρύχθηκε άκυρη με την ακυρωτική απόφαση, ά. 266 ΣΛΕΕ</a:t>
            </a:r>
          </a:p>
          <a:p>
            <a:pPr algn="just"/>
            <a:r>
              <a:rPr lang="el-GR" altLang="el-GR" sz="2800" dirty="0" smtClean="0">
                <a:latin typeface="Verdana" pitchFamily="34" charset="0"/>
                <a:ea typeface="Verdana" pitchFamily="34" charset="0"/>
                <a:cs typeface="Verdana" pitchFamily="34" charset="0"/>
              </a:rPr>
              <a:t>σε περίπτωση μη εκτέλεσης : αξίωση αποζημίωσης και προσφυγή κατά παραλείψεως </a:t>
            </a:r>
          </a:p>
          <a:p>
            <a:pPr algn="just"/>
            <a:endParaRPr lang="el-GR" altLang="el-GR" sz="2800" dirty="0" smtClean="0">
              <a:latin typeface="Verdana" pitchFamily="34" charset="0"/>
              <a:ea typeface="Verdana" pitchFamily="34" charset="0"/>
              <a:cs typeface="Verdana" pitchFamily="34" charset="0"/>
            </a:endParaRPr>
          </a:p>
          <a:p>
            <a:pPr algn="just" eaLnBrk="1" hangingPunct="1"/>
            <a:endParaRPr lang="el-GR" altLang="el-GR" sz="2800" dirty="0" smtClean="0">
              <a:latin typeface="Verdana" pitchFamily="34" charset="0"/>
              <a:ea typeface="Verdana" pitchFamily="34" charset="0"/>
              <a:cs typeface="Verdana" pitchFamily="34" charset="0"/>
            </a:endParaRPr>
          </a:p>
          <a:p>
            <a:pPr algn="just" eaLnBrk="1" hangingPunct="1"/>
            <a:endParaRPr lang="el-GR" altLang="el-GR" sz="2800" dirty="0" smtClean="0">
              <a:latin typeface="Verdana" pitchFamily="34" charset="0"/>
              <a:ea typeface="Verdana" pitchFamily="34" charset="0"/>
              <a:cs typeface="Verdana"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229600" cy="1328758"/>
          </a:xfrm>
        </p:spPr>
        <p:txBody>
          <a:bodyPr>
            <a:normAutofit fontScale="90000"/>
          </a:bodyPr>
          <a:lstStyle/>
          <a:p>
            <a:pPr algn="just"/>
            <a:r>
              <a:rPr lang="el-GR" altLang="el-GR" sz="5400" dirty="0" smtClean="0">
                <a:latin typeface="Verdana" pitchFamily="34" charset="0"/>
                <a:ea typeface="Verdana" pitchFamily="34" charset="0"/>
                <a:cs typeface="Verdana" pitchFamily="34" charset="0"/>
              </a:rPr>
              <a:t/>
            </a:r>
            <a:br>
              <a:rPr lang="el-GR" altLang="el-GR" sz="5400" dirty="0" smtClean="0">
                <a:latin typeface="Verdana" pitchFamily="34" charset="0"/>
                <a:ea typeface="Verdana" pitchFamily="34" charset="0"/>
                <a:cs typeface="Verdana" pitchFamily="34" charset="0"/>
              </a:rPr>
            </a:br>
            <a:r>
              <a:rPr lang="el-GR" altLang="el-GR" sz="5400" dirty="0" smtClean="0">
                <a:latin typeface="Verdana" pitchFamily="34" charset="0"/>
                <a:ea typeface="Verdana" pitchFamily="34" charset="0"/>
                <a:cs typeface="Verdana" pitchFamily="34" charset="0"/>
              </a:rPr>
              <a:t/>
            </a:r>
            <a:br>
              <a:rPr lang="el-GR" altLang="el-GR" sz="5400" dirty="0" smtClean="0">
                <a:latin typeface="Verdana" pitchFamily="34" charset="0"/>
                <a:ea typeface="Verdana" pitchFamily="34" charset="0"/>
                <a:cs typeface="Verdana" pitchFamily="34" charset="0"/>
              </a:rPr>
            </a:br>
            <a:r>
              <a:rPr lang="el-GR" altLang="el-GR" sz="5400" dirty="0" smtClean="0">
                <a:latin typeface="Verdana" pitchFamily="34" charset="0"/>
                <a:ea typeface="Verdana" pitchFamily="34" charset="0"/>
                <a:cs typeface="Verdana" pitchFamily="34" charset="0"/>
              </a:rPr>
              <a:t/>
            </a:r>
            <a:br>
              <a:rPr lang="el-GR" altLang="el-GR" sz="5400" dirty="0" smtClean="0">
                <a:latin typeface="Verdana" pitchFamily="34" charset="0"/>
                <a:ea typeface="Verdana" pitchFamily="34" charset="0"/>
                <a:cs typeface="Verdana" pitchFamily="34" charset="0"/>
              </a:rPr>
            </a:br>
            <a:r>
              <a:rPr lang="el-GR" altLang="el-GR" sz="4400" dirty="0" smtClean="0">
                <a:latin typeface="Verdana" pitchFamily="34" charset="0"/>
                <a:ea typeface="Verdana" pitchFamily="34" charset="0"/>
                <a:cs typeface="Verdana" pitchFamily="34" charset="0"/>
              </a:rPr>
              <a:t/>
            </a:r>
            <a:br>
              <a:rPr lang="el-GR" altLang="el-GR" sz="4400" dirty="0" smtClean="0">
                <a:latin typeface="Verdana" pitchFamily="34" charset="0"/>
                <a:ea typeface="Verdana" pitchFamily="34" charset="0"/>
                <a:cs typeface="Verdana" pitchFamily="34" charset="0"/>
              </a:rPr>
            </a:br>
            <a:r>
              <a:rPr lang="el-GR" altLang="el-GR" sz="4400" dirty="0" smtClean="0">
                <a:latin typeface="Verdana" pitchFamily="34" charset="0"/>
                <a:ea typeface="Verdana" pitchFamily="34" charset="0"/>
                <a:cs typeface="Verdana" pitchFamily="34" charset="0"/>
              </a:rPr>
              <a:t> </a:t>
            </a:r>
            <a:br>
              <a:rPr lang="el-GR" altLang="el-GR" sz="4400" dirty="0" smtClean="0">
                <a:latin typeface="Verdana" pitchFamily="34" charset="0"/>
                <a:ea typeface="Verdana" pitchFamily="34" charset="0"/>
                <a:cs typeface="Verdana" pitchFamily="34" charset="0"/>
              </a:rPr>
            </a:br>
            <a:r>
              <a:rPr lang="el-GR" altLang="el-GR" sz="4400" b="1" dirty="0" smtClean="0">
                <a:latin typeface="Verdana" pitchFamily="34" charset="0"/>
                <a:ea typeface="Verdana" pitchFamily="34" charset="0"/>
                <a:cs typeface="Verdana" pitchFamily="34" charset="0"/>
              </a:rPr>
              <a:t>Σχέση με άλλα ένδικα βοηθήματα: </a:t>
            </a:r>
            <a:endParaRPr lang="el-GR" sz="4400" b="1" dirty="0">
              <a:latin typeface="Verdana" pitchFamily="34" charset="0"/>
              <a:ea typeface="Verdana" pitchFamily="34" charset="0"/>
              <a:cs typeface="Verdana" pitchFamily="34" charset="0"/>
            </a:endParaRPr>
          </a:p>
        </p:txBody>
      </p:sp>
      <p:sp>
        <p:nvSpPr>
          <p:cNvPr id="3" name="2 - Θέση κειμένου"/>
          <p:cNvSpPr>
            <a:spLocks noGrp="1"/>
          </p:cNvSpPr>
          <p:nvPr>
            <p:ph type="body" sz="half" idx="1"/>
          </p:nvPr>
        </p:nvSpPr>
        <p:spPr>
          <a:xfrm>
            <a:off x="428596" y="2571744"/>
            <a:ext cx="8229600" cy="401004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just">
              <a:buFont typeface="Wingdings" pitchFamily="2" charset="2"/>
              <a:buChar char="§"/>
            </a:pPr>
            <a:r>
              <a:rPr lang="en-US" altLang="el-GR" sz="3600" dirty="0" err="1" smtClean="0">
                <a:latin typeface="Verdana" pitchFamily="34" charset="0"/>
                <a:ea typeface="Verdana" pitchFamily="34" charset="0"/>
                <a:cs typeface="Verdana" pitchFamily="34" charset="0"/>
              </a:rPr>
              <a:t>i</a:t>
            </a:r>
            <a:r>
              <a:rPr lang="en-US" altLang="el-GR" sz="3600" dirty="0" smtClean="0">
                <a:latin typeface="Verdana" pitchFamily="34" charset="0"/>
                <a:ea typeface="Verdana" pitchFamily="34" charset="0"/>
                <a:cs typeface="Verdana" pitchFamily="34" charset="0"/>
              </a:rPr>
              <a:t>. </a:t>
            </a:r>
            <a:r>
              <a:rPr lang="el-GR" altLang="el-GR" sz="3600" dirty="0" smtClean="0">
                <a:latin typeface="Verdana" pitchFamily="34" charset="0"/>
                <a:ea typeface="Verdana" pitchFamily="34" charset="0"/>
                <a:cs typeface="Verdana" pitchFamily="34" charset="0"/>
              </a:rPr>
              <a:t>με αγωγή αποζημίωσης  - αυτοτελές</a:t>
            </a:r>
          </a:p>
          <a:p>
            <a:pPr algn="just"/>
            <a:endParaRPr lang="en-US" altLang="el-GR" sz="3600" dirty="0" smtClean="0">
              <a:latin typeface="Verdana" pitchFamily="34" charset="0"/>
              <a:ea typeface="Verdana" pitchFamily="34" charset="0"/>
              <a:cs typeface="Verdana" pitchFamily="34" charset="0"/>
            </a:endParaRPr>
          </a:p>
          <a:p>
            <a:pPr algn="just">
              <a:buFont typeface="Wingdings" pitchFamily="2" charset="2"/>
              <a:buChar char="§"/>
            </a:pPr>
            <a:r>
              <a:rPr lang="en-US" altLang="el-GR" sz="3600" dirty="0" smtClean="0">
                <a:latin typeface="Verdana" pitchFamily="34" charset="0"/>
                <a:ea typeface="Verdana" pitchFamily="34" charset="0"/>
                <a:cs typeface="Verdana" pitchFamily="34" charset="0"/>
              </a:rPr>
              <a:t>ii. </a:t>
            </a:r>
            <a:r>
              <a:rPr lang="el-GR" altLang="el-GR" sz="3600" dirty="0" smtClean="0">
                <a:latin typeface="Verdana" pitchFamily="34" charset="0"/>
                <a:ea typeface="Verdana" pitchFamily="34" charset="0"/>
                <a:cs typeface="Verdana" pitchFamily="34" charset="0"/>
              </a:rPr>
              <a:t>με προδικαστική παραπομπή  - όχι αν υπήρχε δυνατότητα προσφυγής ακύρωσης</a:t>
            </a:r>
          </a:p>
          <a:p>
            <a:pPr algn="just"/>
            <a:endParaRPr lang="el-GR" dirty="0">
              <a:latin typeface="Verdana" pitchFamily="34" charset="0"/>
              <a:ea typeface="Verdana" pitchFamily="34" charset="0"/>
              <a:cs typeface="Verdana"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419475" y="260350"/>
            <a:ext cx="2341563" cy="307975"/>
          </a:xfrm>
          <a:prstGeom prst="rect">
            <a:avLst/>
          </a:prstGeom>
          <a:noFill/>
          <a:ln w="3175">
            <a:solidFill>
              <a:schemeClr val="tx1"/>
            </a:solidFill>
            <a:miter lim="800000"/>
            <a:headEnd/>
            <a:tailEnd/>
          </a:ln>
        </p:spPr>
        <p:txBody>
          <a:bodyPr wrap="none">
            <a:spAutoFit/>
          </a:bodyPr>
          <a:lstStyle/>
          <a:p>
            <a:r>
              <a:rPr lang="el-GR" altLang="el-GR" sz="1400" b="1"/>
              <a:t>ΠΡΟΣΦΥΓΗ ΑΚΥΡΩΣΕΩΣ</a:t>
            </a:r>
          </a:p>
        </p:txBody>
      </p:sp>
      <p:sp>
        <p:nvSpPr>
          <p:cNvPr id="17411" name="Text Box 3"/>
          <p:cNvSpPr txBox="1">
            <a:spLocks noChangeArrowheads="1"/>
          </p:cNvSpPr>
          <p:nvPr/>
        </p:nvSpPr>
        <p:spPr bwMode="auto">
          <a:xfrm>
            <a:off x="1042988" y="692150"/>
            <a:ext cx="2036762" cy="277813"/>
          </a:xfrm>
          <a:prstGeom prst="rect">
            <a:avLst/>
          </a:prstGeom>
          <a:noFill/>
          <a:ln w="3175">
            <a:solidFill>
              <a:schemeClr val="tx1"/>
            </a:solidFill>
            <a:miter lim="800000"/>
            <a:headEnd/>
            <a:tailEnd/>
          </a:ln>
        </p:spPr>
        <p:txBody>
          <a:bodyPr wrap="none">
            <a:spAutoFit/>
          </a:bodyPr>
          <a:lstStyle/>
          <a:p>
            <a:r>
              <a:rPr lang="el-GR" altLang="el-GR" sz="1200" dirty="0"/>
              <a:t>Είναι δεσμευτική πράξη ;    </a:t>
            </a:r>
          </a:p>
        </p:txBody>
      </p:sp>
      <p:sp>
        <p:nvSpPr>
          <p:cNvPr id="17412" name="Text Box 4"/>
          <p:cNvSpPr txBox="1">
            <a:spLocks noChangeArrowheads="1"/>
          </p:cNvSpPr>
          <p:nvPr/>
        </p:nvSpPr>
        <p:spPr bwMode="auto">
          <a:xfrm>
            <a:off x="1042988" y="1341438"/>
            <a:ext cx="2028825" cy="460375"/>
          </a:xfrm>
          <a:prstGeom prst="rect">
            <a:avLst/>
          </a:prstGeom>
          <a:noFill/>
          <a:ln w="3175">
            <a:solidFill>
              <a:schemeClr val="tx1"/>
            </a:solidFill>
            <a:miter lim="800000"/>
            <a:headEnd/>
            <a:tailEnd/>
          </a:ln>
        </p:spPr>
        <p:txBody>
          <a:bodyPr wrap="none">
            <a:spAutoFit/>
          </a:bodyPr>
          <a:lstStyle/>
          <a:p>
            <a:r>
              <a:rPr lang="el-GR" altLang="el-GR" sz="1200"/>
              <a:t>Ο προσφεύγων </a:t>
            </a:r>
          </a:p>
          <a:p>
            <a:r>
              <a:rPr lang="el-GR" altLang="el-GR" sz="1200"/>
              <a:t> νομιμοποιείται ενεργητικά</a:t>
            </a:r>
            <a:r>
              <a:rPr lang="el-GR" altLang="el-GR" sz="1000"/>
              <a:t> </a:t>
            </a:r>
            <a:r>
              <a:rPr lang="el-GR" altLang="el-GR" sz="1200"/>
              <a:t>;</a:t>
            </a:r>
            <a:endParaRPr lang="el-GR" altLang="el-GR" sz="1000"/>
          </a:p>
        </p:txBody>
      </p:sp>
      <p:sp>
        <p:nvSpPr>
          <p:cNvPr id="17413" name="Text Box 5"/>
          <p:cNvSpPr txBox="1">
            <a:spLocks noChangeArrowheads="1"/>
          </p:cNvSpPr>
          <p:nvPr/>
        </p:nvSpPr>
        <p:spPr bwMode="auto">
          <a:xfrm>
            <a:off x="179388" y="2060575"/>
            <a:ext cx="1717675" cy="460375"/>
          </a:xfrm>
          <a:prstGeom prst="rect">
            <a:avLst/>
          </a:prstGeom>
          <a:noFill/>
          <a:ln w="3175">
            <a:solidFill>
              <a:schemeClr val="tx1"/>
            </a:solidFill>
            <a:miter lim="800000"/>
            <a:headEnd/>
            <a:tailEnd/>
          </a:ln>
        </p:spPr>
        <p:txBody>
          <a:bodyPr wrap="none">
            <a:spAutoFit/>
          </a:bodyPr>
          <a:lstStyle/>
          <a:p>
            <a:r>
              <a:rPr lang="el-GR" altLang="el-GR" sz="1200"/>
              <a:t>Προνομιούχοι διάδικοι </a:t>
            </a:r>
          </a:p>
          <a:p>
            <a:endParaRPr lang="el-GR" altLang="el-GR" sz="1200"/>
          </a:p>
        </p:txBody>
      </p:sp>
      <p:sp>
        <p:nvSpPr>
          <p:cNvPr id="17414" name="Text Box 6"/>
          <p:cNvSpPr txBox="1">
            <a:spLocks noChangeArrowheads="1"/>
          </p:cNvSpPr>
          <p:nvPr/>
        </p:nvSpPr>
        <p:spPr bwMode="auto">
          <a:xfrm>
            <a:off x="5148263" y="2060575"/>
            <a:ext cx="1924050" cy="430213"/>
          </a:xfrm>
          <a:prstGeom prst="rect">
            <a:avLst/>
          </a:prstGeom>
          <a:noFill/>
          <a:ln w="3175">
            <a:solidFill>
              <a:schemeClr val="tx1"/>
            </a:solidFill>
            <a:miter lim="800000"/>
            <a:headEnd/>
            <a:tailEnd/>
          </a:ln>
        </p:spPr>
        <p:txBody>
          <a:bodyPr wrap="none">
            <a:spAutoFit/>
          </a:bodyPr>
          <a:lstStyle/>
          <a:p>
            <a:r>
              <a:rPr lang="el-GR" altLang="el-GR" sz="1200"/>
              <a:t>Μη προνομιούχοι διάδικοι</a:t>
            </a:r>
          </a:p>
          <a:p>
            <a:endParaRPr lang="el-GR" altLang="el-GR" sz="1000"/>
          </a:p>
        </p:txBody>
      </p:sp>
      <p:sp>
        <p:nvSpPr>
          <p:cNvPr id="17415" name="Text Box 7"/>
          <p:cNvSpPr txBox="1">
            <a:spLocks noChangeArrowheads="1"/>
          </p:cNvSpPr>
          <p:nvPr/>
        </p:nvSpPr>
        <p:spPr bwMode="auto">
          <a:xfrm>
            <a:off x="2627313" y="2060575"/>
            <a:ext cx="1822450" cy="460375"/>
          </a:xfrm>
          <a:prstGeom prst="rect">
            <a:avLst/>
          </a:prstGeom>
          <a:noFill/>
          <a:ln w="3175">
            <a:solidFill>
              <a:schemeClr val="tx1"/>
            </a:solidFill>
            <a:miter lim="800000"/>
            <a:headEnd/>
            <a:tailEnd/>
          </a:ln>
        </p:spPr>
        <p:txBody>
          <a:bodyPr wrap="none">
            <a:spAutoFit/>
          </a:bodyPr>
          <a:lstStyle/>
          <a:p>
            <a:r>
              <a:rPr lang="el-GR" altLang="el-GR" sz="1200"/>
              <a:t> Μερικώς προνομιούχοι </a:t>
            </a:r>
          </a:p>
          <a:p>
            <a:r>
              <a:rPr lang="el-GR" altLang="el-GR" sz="1200"/>
              <a:t>              διάδικοι</a:t>
            </a:r>
            <a:endParaRPr lang="el-GR" altLang="el-GR" sz="1000"/>
          </a:p>
        </p:txBody>
      </p:sp>
      <p:sp>
        <p:nvSpPr>
          <p:cNvPr id="17416" name="Text Box 8"/>
          <p:cNvSpPr txBox="1">
            <a:spLocks noChangeArrowheads="1"/>
          </p:cNvSpPr>
          <p:nvPr/>
        </p:nvSpPr>
        <p:spPr bwMode="auto">
          <a:xfrm>
            <a:off x="7451725" y="4581525"/>
            <a:ext cx="1471613" cy="642938"/>
          </a:xfrm>
          <a:prstGeom prst="rect">
            <a:avLst/>
          </a:prstGeom>
          <a:solidFill>
            <a:schemeClr val="folHlink"/>
          </a:solidFill>
          <a:ln w="3175">
            <a:solidFill>
              <a:schemeClr val="tx1"/>
            </a:solidFill>
            <a:miter lim="800000"/>
            <a:headEnd/>
            <a:tailEnd/>
          </a:ln>
        </p:spPr>
        <p:txBody>
          <a:bodyPr wrap="none">
            <a:spAutoFit/>
          </a:bodyPr>
          <a:lstStyle/>
          <a:p>
            <a:r>
              <a:rPr lang="el-GR" altLang="el-GR" sz="1200"/>
              <a:t>Δεν μπορεί να </a:t>
            </a:r>
          </a:p>
          <a:p>
            <a:r>
              <a:rPr lang="el-GR" altLang="el-GR" sz="1200"/>
              <a:t>ασκηθεί προσφυγή</a:t>
            </a:r>
          </a:p>
          <a:p>
            <a:r>
              <a:rPr lang="el-GR" altLang="el-GR" sz="1200"/>
              <a:t>ακυρώσεως</a:t>
            </a:r>
          </a:p>
        </p:txBody>
      </p:sp>
      <p:sp>
        <p:nvSpPr>
          <p:cNvPr id="17417" name="Text Box 9"/>
          <p:cNvSpPr txBox="1">
            <a:spLocks noChangeArrowheads="1"/>
          </p:cNvSpPr>
          <p:nvPr/>
        </p:nvSpPr>
        <p:spPr bwMode="auto">
          <a:xfrm>
            <a:off x="179388" y="2997200"/>
            <a:ext cx="1879600" cy="642938"/>
          </a:xfrm>
          <a:prstGeom prst="rect">
            <a:avLst/>
          </a:prstGeom>
          <a:noFill/>
          <a:ln w="3175">
            <a:solidFill>
              <a:schemeClr val="tx1"/>
            </a:solidFill>
            <a:miter lim="800000"/>
            <a:headEnd/>
            <a:tailEnd/>
          </a:ln>
        </p:spPr>
        <p:txBody>
          <a:bodyPr wrap="none">
            <a:spAutoFit/>
          </a:bodyPr>
          <a:lstStyle/>
          <a:p>
            <a:r>
              <a:rPr lang="el-GR" altLang="el-GR" sz="1200"/>
              <a:t>Η προσφυγή ασκείται</a:t>
            </a:r>
          </a:p>
          <a:p>
            <a:r>
              <a:rPr lang="el-GR" altLang="el-GR" sz="1200"/>
              <a:t>εντός 2 μηνών από τη </a:t>
            </a:r>
          </a:p>
          <a:p>
            <a:r>
              <a:rPr lang="el-GR" altLang="el-GR" sz="1200"/>
              <a:t>δημοσίευση της πράξης ;</a:t>
            </a:r>
          </a:p>
        </p:txBody>
      </p:sp>
      <p:sp>
        <p:nvSpPr>
          <p:cNvPr id="17418" name="Text Box 10"/>
          <p:cNvSpPr txBox="1">
            <a:spLocks noChangeArrowheads="1"/>
          </p:cNvSpPr>
          <p:nvPr/>
        </p:nvSpPr>
        <p:spPr bwMode="auto">
          <a:xfrm>
            <a:off x="179388" y="4076700"/>
            <a:ext cx="2009775" cy="460375"/>
          </a:xfrm>
          <a:prstGeom prst="rect">
            <a:avLst/>
          </a:prstGeom>
          <a:noFill/>
          <a:ln w="3175">
            <a:solidFill>
              <a:schemeClr val="tx1"/>
            </a:solidFill>
            <a:miter lim="800000"/>
            <a:headEnd/>
            <a:tailEnd/>
          </a:ln>
        </p:spPr>
        <p:txBody>
          <a:bodyPr wrap="none">
            <a:spAutoFit/>
          </a:bodyPr>
          <a:lstStyle/>
          <a:p>
            <a:r>
              <a:rPr lang="el-GR" altLang="el-GR" sz="1200"/>
              <a:t>Παραδεκτή η</a:t>
            </a:r>
          </a:p>
          <a:p>
            <a:r>
              <a:rPr lang="el-GR" altLang="el-GR" sz="1200"/>
              <a:t>προσφυγή ακυρώσεως      </a:t>
            </a:r>
          </a:p>
        </p:txBody>
      </p:sp>
      <p:sp>
        <p:nvSpPr>
          <p:cNvPr id="17419" name="Text Box 11"/>
          <p:cNvSpPr txBox="1">
            <a:spLocks noChangeArrowheads="1"/>
          </p:cNvSpPr>
          <p:nvPr/>
        </p:nvSpPr>
        <p:spPr bwMode="auto">
          <a:xfrm>
            <a:off x="179388" y="5013325"/>
            <a:ext cx="2032000" cy="460375"/>
          </a:xfrm>
          <a:prstGeom prst="rect">
            <a:avLst/>
          </a:prstGeom>
          <a:noFill/>
          <a:ln w="3175">
            <a:solidFill>
              <a:schemeClr val="tx1"/>
            </a:solidFill>
            <a:miter lim="800000"/>
            <a:headEnd/>
            <a:tailEnd/>
          </a:ln>
        </p:spPr>
        <p:txBody>
          <a:bodyPr wrap="none">
            <a:spAutoFit/>
          </a:bodyPr>
          <a:lstStyle/>
          <a:p>
            <a:r>
              <a:rPr lang="el-GR" altLang="el-GR" sz="1200"/>
              <a:t>Συντρέχει κάποιος από</a:t>
            </a:r>
          </a:p>
          <a:p>
            <a:r>
              <a:rPr lang="el-GR" altLang="el-GR" sz="1200"/>
              <a:t>τους 4 λόγους ακυρώσεως;</a:t>
            </a:r>
          </a:p>
        </p:txBody>
      </p:sp>
      <p:sp>
        <p:nvSpPr>
          <p:cNvPr id="17420" name="Text Box 12"/>
          <p:cNvSpPr txBox="1">
            <a:spLocks noChangeArrowheads="1"/>
          </p:cNvSpPr>
          <p:nvPr/>
        </p:nvSpPr>
        <p:spPr bwMode="auto">
          <a:xfrm>
            <a:off x="179388" y="6021388"/>
            <a:ext cx="2411412" cy="277812"/>
          </a:xfrm>
          <a:prstGeom prst="rect">
            <a:avLst/>
          </a:prstGeom>
          <a:solidFill>
            <a:schemeClr val="folHlink"/>
          </a:solidFill>
          <a:ln w="3175">
            <a:solidFill>
              <a:schemeClr val="tx1"/>
            </a:solidFill>
            <a:miter lim="800000"/>
            <a:headEnd/>
            <a:tailEnd/>
          </a:ln>
        </p:spPr>
        <p:txBody>
          <a:bodyPr wrap="none">
            <a:spAutoFit/>
          </a:bodyPr>
          <a:lstStyle/>
          <a:p>
            <a:r>
              <a:rPr lang="el-GR" altLang="el-GR" sz="1200"/>
              <a:t>Βάσιμη η προσφυγή ακυρώσεως</a:t>
            </a:r>
          </a:p>
        </p:txBody>
      </p:sp>
      <p:sp>
        <p:nvSpPr>
          <p:cNvPr id="17421" name="Line 13"/>
          <p:cNvSpPr>
            <a:spLocks noChangeShapeType="1"/>
          </p:cNvSpPr>
          <p:nvPr/>
        </p:nvSpPr>
        <p:spPr bwMode="auto">
          <a:xfrm flipH="1">
            <a:off x="2051050" y="981075"/>
            <a:ext cx="0" cy="360363"/>
          </a:xfrm>
          <a:prstGeom prst="line">
            <a:avLst/>
          </a:prstGeom>
          <a:noFill/>
          <a:ln w="9525">
            <a:solidFill>
              <a:schemeClr val="tx1"/>
            </a:solidFill>
            <a:round/>
            <a:headEnd/>
            <a:tailEnd type="triangle" w="med" len="med"/>
          </a:ln>
        </p:spPr>
        <p:txBody>
          <a:bodyPr/>
          <a:lstStyle/>
          <a:p>
            <a:endParaRPr lang="el-GR"/>
          </a:p>
        </p:txBody>
      </p:sp>
      <p:sp>
        <p:nvSpPr>
          <p:cNvPr id="17422" name="Line 14"/>
          <p:cNvSpPr>
            <a:spLocks noChangeShapeType="1"/>
          </p:cNvSpPr>
          <p:nvPr/>
        </p:nvSpPr>
        <p:spPr bwMode="auto">
          <a:xfrm>
            <a:off x="3059113" y="1628775"/>
            <a:ext cx="2881312" cy="360363"/>
          </a:xfrm>
          <a:prstGeom prst="line">
            <a:avLst/>
          </a:prstGeom>
          <a:noFill/>
          <a:ln w="9525">
            <a:solidFill>
              <a:schemeClr val="tx1"/>
            </a:solidFill>
            <a:round/>
            <a:headEnd/>
            <a:tailEnd type="triangle" w="med" len="med"/>
          </a:ln>
        </p:spPr>
        <p:txBody>
          <a:bodyPr/>
          <a:lstStyle/>
          <a:p>
            <a:endParaRPr lang="el-GR"/>
          </a:p>
        </p:txBody>
      </p:sp>
      <p:sp>
        <p:nvSpPr>
          <p:cNvPr id="17423" name="Line 15"/>
          <p:cNvSpPr>
            <a:spLocks noChangeShapeType="1"/>
          </p:cNvSpPr>
          <p:nvPr/>
        </p:nvSpPr>
        <p:spPr bwMode="auto">
          <a:xfrm>
            <a:off x="971550" y="2565400"/>
            <a:ext cx="0" cy="358775"/>
          </a:xfrm>
          <a:prstGeom prst="line">
            <a:avLst/>
          </a:prstGeom>
          <a:noFill/>
          <a:ln w="9525">
            <a:solidFill>
              <a:schemeClr val="tx1"/>
            </a:solidFill>
            <a:round/>
            <a:headEnd/>
            <a:tailEnd type="triangle" w="med" len="med"/>
          </a:ln>
        </p:spPr>
        <p:txBody>
          <a:bodyPr/>
          <a:lstStyle/>
          <a:p>
            <a:endParaRPr lang="el-GR"/>
          </a:p>
        </p:txBody>
      </p:sp>
      <p:sp>
        <p:nvSpPr>
          <p:cNvPr id="17424" name="Line 16"/>
          <p:cNvSpPr>
            <a:spLocks noChangeShapeType="1"/>
          </p:cNvSpPr>
          <p:nvPr/>
        </p:nvSpPr>
        <p:spPr bwMode="auto">
          <a:xfrm>
            <a:off x="971550" y="2565400"/>
            <a:ext cx="0" cy="358775"/>
          </a:xfrm>
          <a:prstGeom prst="line">
            <a:avLst/>
          </a:prstGeom>
          <a:noFill/>
          <a:ln w="9525">
            <a:solidFill>
              <a:schemeClr val="tx1"/>
            </a:solidFill>
            <a:round/>
            <a:headEnd/>
            <a:tailEnd type="triangle" w="med" len="med"/>
          </a:ln>
        </p:spPr>
        <p:txBody>
          <a:bodyPr/>
          <a:lstStyle/>
          <a:p>
            <a:endParaRPr lang="el-GR"/>
          </a:p>
        </p:txBody>
      </p:sp>
      <p:sp>
        <p:nvSpPr>
          <p:cNvPr id="17425" name="Line 17"/>
          <p:cNvSpPr>
            <a:spLocks noChangeShapeType="1"/>
          </p:cNvSpPr>
          <p:nvPr/>
        </p:nvSpPr>
        <p:spPr bwMode="auto">
          <a:xfrm>
            <a:off x="971550" y="3644900"/>
            <a:ext cx="0" cy="431800"/>
          </a:xfrm>
          <a:prstGeom prst="line">
            <a:avLst/>
          </a:prstGeom>
          <a:noFill/>
          <a:ln w="9525">
            <a:solidFill>
              <a:schemeClr val="tx1"/>
            </a:solidFill>
            <a:round/>
            <a:headEnd/>
            <a:tailEnd type="triangle" w="med" len="med"/>
          </a:ln>
        </p:spPr>
        <p:txBody>
          <a:bodyPr/>
          <a:lstStyle/>
          <a:p>
            <a:endParaRPr lang="el-GR"/>
          </a:p>
        </p:txBody>
      </p:sp>
      <p:sp>
        <p:nvSpPr>
          <p:cNvPr id="17426" name="Line 18"/>
          <p:cNvSpPr>
            <a:spLocks noChangeShapeType="1"/>
          </p:cNvSpPr>
          <p:nvPr/>
        </p:nvSpPr>
        <p:spPr bwMode="auto">
          <a:xfrm>
            <a:off x="1042988" y="4581525"/>
            <a:ext cx="0" cy="360363"/>
          </a:xfrm>
          <a:prstGeom prst="line">
            <a:avLst/>
          </a:prstGeom>
          <a:noFill/>
          <a:ln w="9525">
            <a:solidFill>
              <a:schemeClr val="tx1"/>
            </a:solidFill>
            <a:round/>
            <a:headEnd/>
            <a:tailEnd type="triangle" w="med" len="med"/>
          </a:ln>
        </p:spPr>
        <p:txBody>
          <a:bodyPr/>
          <a:lstStyle/>
          <a:p>
            <a:endParaRPr lang="el-GR"/>
          </a:p>
        </p:txBody>
      </p:sp>
      <p:sp>
        <p:nvSpPr>
          <p:cNvPr id="17427" name="Line 19"/>
          <p:cNvSpPr>
            <a:spLocks noChangeShapeType="1"/>
          </p:cNvSpPr>
          <p:nvPr/>
        </p:nvSpPr>
        <p:spPr bwMode="auto">
          <a:xfrm>
            <a:off x="1116013" y="5516563"/>
            <a:ext cx="0" cy="433387"/>
          </a:xfrm>
          <a:prstGeom prst="line">
            <a:avLst/>
          </a:prstGeom>
          <a:noFill/>
          <a:ln w="9525">
            <a:solidFill>
              <a:schemeClr val="tx1"/>
            </a:solidFill>
            <a:round/>
            <a:headEnd/>
            <a:tailEnd type="triangle" w="med" len="med"/>
          </a:ln>
        </p:spPr>
        <p:txBody>
          <a:bodyPr/>
          <a:lstStyle/>
          <a:p>
            <a:endParaRPr lang="el-GR"/>
          </a:p>
        </p:txBody>
      </p:sp>
      <p:sp>
        <p:nvSpPr>
          <p:cNvPr id="17428" name="Text Box 20"/>
          <p:cNvSpPr txBox="1">
            <a:spLocks noChangeArrowheads="1"/>
          </p:cNvSpPr>
          <p:nvPr/>
        </p:nvSpPr>
        <p:spPr bwMode="auto">
          <a:xfrm>
            <a:off x="-323850" y="2636838"/>
            <a:ext cx="1262063" cy="274637"/>
          </a:xfrm>
          <a:prstGeom prst="rect">
            <a:avLst/>
          </a:prstGeom>
          <a:noFill/>
          <a:ln w="9525">
            <a:noFill/>
            <a:miter lim="800000"/>
            <a:headEnd/>
            <a:tailEnd/>
          </a:ln>
        </p:spPr>
        <p:txBody>
          <a:bodyPr wrap="none">
            <a:spAutoFit/>
          </a:bodyPr>
          <a:lstStyle/>
          <a:p>
            <a:r>
              <a:rPr lang="el-GR" altLang="el-GR" sz="1200" i="1"/>
              <a:t>        αυτομάτως</a:t>
            </a:r>
          </a:p>
        </p:txBody>
      </p:sp>
      <p:sp>
        <p:nvSpPr>
          <p:cNvPr id="17429" name="Text Box 21"/>
          <p:cNvSpPr txBox="1">
            <a:spLocks noChangeArrowheads="1"/>
          </p:cNvSpPr>
          <p:nvPr/>
        </p:nvSpPr>
        <p:spPr bwMode="auto">
          <a:xfrm>
            <a:off x="395288" y="3716338"/>
            <a:ext cx="431800" cy="274637"/>
          </a:xfrm>
          <a:prstGeom prst="rect">
            <a:avLst/>
          </a:prstGeom>
          <a:noFill/>
          <a:ln w="9525">
            <a:noFill/>
            <a:miter lim="800000"/>
            <a:headEnd/>
            <a:tailEnd/>
          </a:ln>
        </p:spPr>
        <p:txBody>
          <a:bodyPr>
            <a:spAutoFit/>
          </a:bodyPr>
          <a:lstStyle/>
          <a:p>
            <a:r>
              <a:rPr lang="el-GR" altLang="el-GR" sz="1200" i="1"/>
              <a:t>να</a:t>
            </a:r>
            <a:r>
              <a:rPr lang="el-GR" altLang="el-GR" sz="1000" i="1"/>
              <a:t>ι</a:t>
            </a:r>
          </a:p>
        </p:txBody>
      </p:sp>
      <p:sp>
        <p:nvSpPr>
          <p:cNvPr id="17430" name="Text Box 22"/>
          <p:cNvSpPr txBox="1">
            <a:spLocks noChangeArrowheads="1"/>
          </p:cNvSpPr>
          <p:nvPr/>
        </p:nvSpPr>
        <p:spPr bwMode="auto">
          <a:xfrm>
            <a:off x="395288" y="5589588"/>
            <a:ext cx="431800" cy="274637"/>
          </a:xfrm>
          <a:prstGeom prst="rect">
            <a:avLst/>
          </a:prstGeom>
          <a:noFill/>
          <a:ln w="9525">
            <a:noFill/>
            <a:miter lim="800000"/>
            <a:headEnd/>
            <a:tailEnd/>
          </a:ln>
        </p:spPr>
        <p:txBody>
          <a:bodyPr>
            <a:spAutoFit/>
          </a:bodyPr>
          <a:lstStyle/>
          <a:p>
            <a:r>
              <a:rPr lang="el-GR" altLang="el-GR" sz="1200" i="1"/>
              <a:t>ναι</a:t>
            </a:r>
          </a:p>
        </p:txBody>
      </p:sp>
      <p:sp>
        <p:nvSpPr>
          <p:cNvPr id="17431" name="Line 23"/>
          <p:cNvSpPr>
            <a:spLocks noChangeShapeType="1"/>
          </p:cNvSpPr>
          <p:nvPr/>
        </p:nvSpPr>
        <p:spPr bwMode="auto">
          <a:xfrm flipH="1">
            <a:off x="1692275" y="2565400"/>
            <a:ext cx="1655763" cy="358775"/>
          </a:xfrm>
          <a:prstGeom prst="line">
            <a:avLst/>
          </a:prstGeom>
          <a:noFill/>
          <a:ln w="9525">
            <a:solidFill>
              <a:schemeClr val="tx1"/>
            </a:solidFill>
            <a:round/>
            <a:headEnd/>
            <a:tailEnd type="triangle" w="med" len="med"/>
          </a:ln>
        </p:spPr>
        <p:txBody>
          <a:bodyPr/>
          <a:lstStyle/>
          <a:p>
            <a:endParaRPr lang="el-GR"/>
          </a:p>
        </p:txBody>
      </p:sp>
      <p:sp>
        <p:nvSpPr>
          <p:cNvPr id="17432" name="Text Box 24"/>
          <p:cNvSpPr txBox="1">
            <a:spLocks noChangeArrowheads="1"/>
          </p:cNvSpPr>
          <p:nvPr/>
        </p:nvSpPr>
        <p:spPr bwMode="auto">
          <a:xfrm>
            <a:off x="3059113" y="2565400"/>
            <a:ext cx="1358900" cy="396875"/>
          </a:xfrm>
          <a:prstGeom prst="rect">
            <a:avLst/>
          </a:prstGeom>
          <a:noFill/>
          <a:ln w="9525">
            <a:noFill/>
            <a:miter lim="800000"/>
            <a:headEnd/>
            <a:tailEnd/>
          </a:ln>
        </p:spPr>
        <p:txBody>
          <a:bodyPr wrap="none">
            <a:spAutoFit/>
          </a:bodyPr>
          <a:lstStyle/>
          <a:p>
            <a:r>
              <a:rPr lang="el-GR" altLang="el-GR" sz="1000" i="1"/>
              <a:t>για τη διατήρηση των</a:t>
            </a:r>
          </a:p>
          <a:p>
            <a:r>
              <a:rPr lang="el-GR" altLang="el-GR" sz="1000" i="1"/>
              <a:t>προνομίων τους</a:t>
            </a:r>
          </a:p>
        </p:txBody>
      </p:sp>
      <p:sp>
        <p:nvSpPr>
          <p:cNvPr id="17433" name="Text Box 25"/>
          <p:cNvSpPr txBox="1">
            <a:spLocks noChangeArrowheads="1"/>
          </p:cNvSpPr>
          <p:nvPr/>
        </p:nvSpPr>
        <p:spPr bwMode="auto">
          <a:xfrm>
            <a:off x="5364163" y="2997200"/>
            <a:ext cx="1463675" cy="460375"/>
          </a:xfrm>
          <a:prstGeom prst="rect">
            <a:avLst/>
          </a:prstGeom>
          <a:noFill/>
          <a:ln w="3175">
            <a:solidFill>
              <a:schemeClr val="tx1"/>
            </a:solidFill>
            <a:miter lim="800000"/>
            <a:headEnd/>
            <a:tailEnd/>
          </a:ln>
        </p:spPr>
        <p:txBody>
          <a:bodyPr wrap="none">
            <a:spAutoFit/>
          </a:bodyPr>
          <a:lstStyle/>
          <a:p>
            <a:r>
              <a:rPr lang="el-GR" altLang="el-GR" sz="1200"/>
              <a:t>Άμεσο και ατομικό </a:t>
            </a:r>
          </a:p>
          <a:p>
            <a:r>
              <a:rPr lang="el-GR" altLang="el-GR" sz="1200"/>
              <a:t>συμφέρον ;</a:t>
            </a:r>
          </a:p>
        </p:txBody>
      </p:sp>
      <p:sp>
        <p:nvSpPr>
          <p:cNvPr id="17434" name="Line 26"/>
          <p:cNvSpPr>
            <a:spLocks noChangeShapeType="1"/>
          </p:cNvSpPr>
          <p:nvPr/>
        </p:nvSpPr>
        <p:spPr bwMode="auto">
          <a:xfrm flipH="1">
            <a:off x="2124075" y="3213100"/>
            <a:ext cx="3240088" cy="0"/>
          </a:xfrm>
          <a:prstGeom prst="line">
            <a:avLst/>
          </a:prstGeom>
          <a:noFill/>
          <a:ln w="9525">
            <a:solidFill>
              <a:schemeClr val="tx1"/>
            </a:solidFill>
            <a:round/>
            <a:headEnd/>
            <a:tailEnd type="triangle" w="med" len="med"/>
          </a:ln>
        </p:spPr>
        <p:txBody>
          <a:bodyPr/>
          <a:lstStyle/>
          <a:p>
            <a:endParaRPr lang="el-GR"/>
          </a:p>
        </p:txBody>
      </p:sp>
      <p:sp>
        <p:nvSpPr>
          <p:cNvPr id="17435" name="Line 27"/>
          <p:cNvSpPr>
            <a:spLocks noChangeShapeType="1"/>
          </p:cNvSpPr>
          <p:nvPr/>
        </p:nvSpPr>
        <p:spPr bwMode="auto">
          <a:xfrm>
            <a:off x="6084888" y="2565400"/>
            <a:ext cx="0" cy="358775"/>
          </a:xfrm>
          <a:prstGeom prst="line">
            <a:avLst/>
          </a:prstGeom>
          <a:noFill/>
          <a:ln w="9525">
            <a:solidFill>
              <a:schemeClr val="tx1"/>
            </a:solidFill>
            <a:round/>
            <a:headEnd/>
            <a:tailEnd type="triangle" w="med" len="med"/>
          </a:ln>
        </p:spPr>
        <p:txBody>
          <a:bodyPr/>
          <a:lstStyle/>
          <a:p>
            <a:endParaRPr lang="el-GR"/>
          </a:p>
        </p:txBody>
      </p:sp>
      <p:sp>
        <p:nvSpPr>
          <p:cNvPr id="17436" name="Line 28"/>
          <p:cNvSpPr>
            <a:spLocks noChangeShapeType="1"/>
          </p:cNvSpPr>
          <p:nvPr/>
        </p:nvSpPr>
        <p:spPr bwMode="auto">
          <a:xfrm flipH="1">
            <a:off x="1116013" y="1844675"/>
            <a:ext cx="719137" cy="144463"/>
          </a:xfrm>
          <a:prstGeom prst="line">
            <a:avLst/>
          </a:prstGeom>
          <a:noFill/>
          <a:ln w="9525">
            <a:solidFill>
              <a:schemeClr val="tx1"/>
            </a:solidFill>
            <a:round/>
            <a:headEnd/>
            <a:tailEnd type="triangle" w="med" len="med"/>
          </a:ln>
        </p:spPr>
        <p:txBody>
          <a:bodyPr/>
          <a:lstStyle/>
          <a:p>
            <a:endParaRPr lang="el-GR"/>
          </a:p>
        </p:txBody>
      </p:sp>
      <p:sp>
        <p:nvSpPr>
          <p:cNvPr id="17437" name="Line 29"/>
          <p:cNvSpPr>
            <a:spLocks noChangeShapeType="1"/>
          </p:cNvSpPr>
          <p:nvPr/>
        </p:nvSpPr>
        <p:spPr bwMode="auto">
          <a:xfrm>
            <a:off x="2411413" y="1844675"/>
            <a:ext cx="865187" cy="144463"/>
          </a:xfrm>
          <a:prstGeom prst="line">
            <a:avLst/>
          </a:prstGeom>
          <a:noFill/>
          <a:ln w="9525">
            <a:solidFill>
              <a:schemeClr val="tx1"/>
            </a:solidFill>
            <a:round/>
            <a:headEnd/>
            <a:tailEnd type="triangle" w="med" len="med"/>
          </a:ln>
        </p:spPr>
        <p:txBody>
          <a:bodyPr/>
          <a:lstStyle/>
          <a:p>
            <a:endParaRPr lang="el-GR"/>
          </a:p>
        </p:txBody>
      </p:sp>
      <p:sp>
        <p:nvSpPr>
          <p:cNvPr id="17438" name="Line 30"/>
          <p:cNvSpPr>
            <a:spLocks noChangeShapeType="1"/>
          </p:cNvSpPr>
          <p:nvPr/>
        </p:nvSpPr>
        <p:spPr bwMode="auto">
          <a:xfrm>
            <a:off x="2051050" y="3429000"/>
            <a:ext cx="5113338" cy="1512888"/>
          </a:xfrm>
          <a:prstGeom prst="line">
            <a:avLst/>
          </a:prstGeom>
          <a:noFill/>
          <a:ln w="9525">
            <a:solidFill>
              <a:schemeClr val="tx1"/>
            </a:solidFill>
            <a:round/>
            <a:headEnd/>
            <a:tailEnd type="triangle" w="med" len="med"/>
          </a:ln>
        </p:spPr>
        <p:txBody>
          <a:bodyPr/>
          <a:lstStyle/>
          <a:p>
            <a:endParaRPr lang="el-GR"/>
          </a:p>
        </p:txBody>
      </p:sp>
      <p:sp>
        <p:nvSpPr>
          <p:cNvPr id="17439" name="Text Box 31"/>
          <p:cNvSpPr txBox="1">
            <a:spLocks noChangeArrowheads="1"/>
          </p:cNvSpPr>
          <p:nvPr/>
        </p:nvSpPr>
        <p:spPr bwMode="auto">
          <a:xfrm>
            <a:off x="3708400" y="2924175"/>
            <a:ext cx="647700" cy="274638"/>
          </a:xfrm>
          <a:prstGeom prst="rect">
            <a:avLst/>
          </a:prstGeom>
          <a:noFill/>
          <a:ln w="9525">
            <a:noFill/>
            <a:miter lim="800000"/>
            <a:headEnd/>
            <a:tailEnd/>
          </a:ln>
        </p:spPr>
        <p:txBody>
          <a:bodyPr>
            <a:spAutoFit/>
          </a:bodyPr>
          <a:lstStyle/>
          <a:p>
            <a:r>
              <a:rPr lang="el-GR" altLang="el-GR" sz="1200" i="1"/>
              <a:t>ναι</a:t>
            </a:r>
          </a:p>
        </p:txBody>
      </p:sp>
      <p:sp>
        <p:nvSpPr>
          <p:cNvPr id="17440" name="Line 32"/>
          <p:cNvSpPr>
            <a:spLocks noChangeShapeType="1"/>
          </p:cNvSpPr>
          <p:nvPr/>
        </p:nvSpPr>
        <p:spPr bwMode="auto">
          <a:xfrm>
            <a:off x="3995738" y="836613"/>
            <a:ext cx="2665412" cy="0"/>
          </a:xfrm>
          <a:prstGeom prst="line">
            <a:avLst/>
          </a:prstGeom>
          <a:noFill/>
          <a:ln w="9525">
            <a:solidFill>
              <a:schemeClr val="tx1"/>
            </a:solidFill>
            <a:round/>
            <a:headEnd/>
            <a:tailEnd type="triangle" w="med" len="med"/>
          </a:ln>
        </p:spPr>
        <p:txBody>
          <a:bodyPr/>
          <a:lstStyle/>
          <a:p>
            <a:endParaRPr lang="el-GR"/>
          </a:p>
        </p:txBody>
      </p:sp>
      <p:sp>
        <p:nvSpPr>
          <p:cNvPr id="17441" name="Text Box 33"/>
          <p:cNvSpPr txBox="1">
            <a:spLocks noChangeArrowheads="1"/>
          </p:cNvSpPr>
          <p:nvPr/>
        </p:nvSpPr>
        <p:spPr bwMode="auto">
          <a:xfrm>
            <a:off x="8316913" y="692150"/>
            <a:ext cx="384175" cy="274638"/>
          </a:xfrm>
          <a:prstGeom prst="rect">
            <a:avLst/>
          </a:prstGeom>
          <a:noFill/>
          <a:ln w="9525">
            <a:noFill/>
            <a:miter lim="800000"/>
            <a:headEnd/>
            <a:tailEnd/>
          </a:ln>
        </p:spPr>
        <p:txBody>
          <a:bodyPr wrap="none">
            <a:spAutoFit/>
          </a:bodyPr>
          <a:lstStyle/>
          <a:p>
            <a:r>
              <a:rPr lang="el-GR" altLang="el-GR" sz="1200" i="1"/>
              <a:t>όχι</a:t>
            </a:r>
          </a:p>
        </p:txBody>
      </p:sp>
      <p:sp>
        <p:nvSpPr>
          <p:cNvPr id="17442" name="Line 34"/>
          <p:cNvSpPr>
            <a:spLocks noChangeShapeType="1"/>
          </p:cNvSpPr>
          <p:nvPr/>
        </p:nvSpPr>
        <p:spPr bwMode="auto">
          <a:xfrm>
            <a:off x="8532813" y="1196975"/>
            <a:ext cx="0" cy="2881313"/>
          </a:xfrm>
          <a:prstGeom prst="line">
            <a:avLst/>
          </a:prstGeom>
          <a:noFill/>
          <a:ln w="9525">
            <a:solidFill>
              <a:schemeClr val="tx1"/>
            </a:solidFill>
            <a:round/>
            <a:headEnd/>
            <a:tailEnd type="triangle" w="med" len="med"/>
          </a:ln>
        </p:spPr>
        <p:txBody>
          <a:bodyPr/>
          <a:lstStyle/>
          <a:p>
            <a:endParaRPr lang="el-GR"/>
          </a:p>
        </p:txBody>
      </p:sp>
      <p:sp>
        <p:nvSpPr>
          <p:cNvPr id="17443" name="Text Box 35"/>
          <p:cNvSpPr txBox="1">
            <a:spLocks noChangeArrowheads="1"/>
          </p:cNvSpPr>
          <p:nvPr/>
        </p:nvSpPr>
        <p:spPr bwMode="auto">
          <a:xfrm>
            <a:off x="1384300" y="1001713"/>
            <a:ext cx="381000" cy="274637"/>
          </a:xfrm>
          <a:prstGeom prst="rect">
            <a:avLst/>
          </a:prstGeom>
          <a:noFill/>
          <a:ln w="9525">
            <a:noFill/>
            <a:miter lim="800000"/>
            <a:headEnd/>
            <a:tailEnd/>
          </a:ln>
        </p:spPr>
        <p:txBody>
          <a:bodyPr wrap="none">
            <a:spAutoFit/>
          </a:bodyPr>
          <a:lstStyle/>
          <a:p>
            <a:r>
              <a:rPr lang="el-GR" altLang="el-GR" sz="1200" i="1"/>
              <a:t>ναι</a:t>
            </a:r>
          </a:p>
        </p:txBody>
      </p:sp>
      <p:sp>
        <p:nvSpPr>
          <p:cNvPr id="17444" name="Text Box 36"/>
          <p:cNvSpPr txBox="1">
            <a:spLocks noChangeArrowheads="1"/>
          </p:cNvSpPr>
          <p:nvPr/>
        </p:nvSpPr>
        <p:spPr bwMode="auto">
          <a:xfrm>
            <a:off x="6948488" y="2997200"/>
            <a:ext cx="1455737" cy="460375"/>
          </a:xfrm>
          <a:prstGeom prst="rect">
            <a:avLst/>
          </a:prstGeom>
          <a:noFill/>
          <a:ln w="3175">
            <a:solidFill>
              <a:schemeClr val="tx1"/>
            </a:solidFill>
            <a:miter lim="800000"/>
            <a:headEnd/>
            <a:tailEnd/>
          </a:ln>
        </p:spPr>
        <p:txBody>
          <a:bodyPr wrap="none">
            <a:spAutoFit/>
          </a:bodyPr>
          <a:lstStyle/>
          <a:p>
            <a:r>
              <a:rPr lang="el-GR" altLang="el-GR" sz="1200"/>
              <a:t>Άμεσο συμφέρον ;</a:t>
            </a:r>
          </a:p>
          <a:p>
            <a:r>
              <a:rPr lang="el-GR" altLang="el-GR" sz="1000"/>
              <a:t>(κανονιστικές πράξεις</a:t>
            </a:r>
            <a:r>
              <a:rPr lang="el-GR" altLang="el-GR" sz="1200"/>
              <a:t>)</a:t>
            </a:r>
          </a:p>
        </p:txBody>
      </p:sp>
      <p:sp>
        <p:nvSpPr>
          <p:cNvPr id="17445" name="Line 37"/>
          <p:cNvSpPr>
            <a:spLocks noChangeShapeType="1"/>
          </p:cNvSpPr>
          <p:nvPr/>
        </p:nvSpPr>
        <p:spPr bwMode="auto">
          <a:xfrm flipH="1">
            <a:off x="2051050" y="3500438"/>
            <a:ext cx="5400675" cy="73025"/>
          </a:xfrm>
          <a:prstGeom prst="line">
            <a:avLst/>
          </a:prstGeom>
          <a:noFill/>
          <a:ln w="9525">
            <a:solidFill>
              <a:schemeClr val="tx1"/>
            </a:solidFill>
            <a:round/>
            <a:headEnd/>
            <a:tailEnd type="triangle" w="med" len="med"/>
          </a:ln>
        </p:spPr>
        <p:txBody>
          <a:bodyPr/>
          <a:lstStyle/>
          <a:p>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71472" y="857232"/>
            <a:ext cx="8229600" cy="150019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l-GR" sz="2400" b="1" i="1" dirty="0" smtClean="0">
                <a:latin typeface="Verdana" pitchFamily="34" charset="0"/>
                <a:ea typeface="Verdana" pitchFamily="34" charset="0"/>
                <a:cs typeface="Verdana" pitchFamily="34" charset="0"/>
              </a:rPr>
              <a:t>Δύο τρόποι κατά τους οποίους μπορούν να θιγούν τα δικαιώματα των φυσικών και νομικών προσώπων από την εφαρμογή του </a:t>
            </a:r>
            <a:r>
              <a:rPr lang="el-GR" sz="2400" b="1" i="1" dirty="0" err="1" smtClean="0">
                <a:latin typeface="Verdana" pitchFamily="34" charset="0"/>
                <a:ea typeface="Verdana" pitchFamily="34" charset="0"/>
                <a:cs typeface="Verdana" pitchFamily="34" charset="0"/>
              </a:rPr>
              <a:t>ενωσιακού</a:t>
            </a:r>
            <a:r>
              <a:rPr lang="el-GR" sz="2400" b="1" i="1" dirty="0" smtClean="0">
                <a:latin typeface="Verdana" pitchFamily="34" charset="0"/>
                <a:ea typeface="Verdana" pitchFamily="34" charset="0"/>
                <a:cs typeface="Verdana" pitchFamily="34" charset="0"/>
              </a:rPr>
              <a:t> δικαίου στις εθνικές έννομες τάξεις </a:t>
            </a:r>
            <a:endParaRPr lang="el-GR" sz="2400" b="1" i="1"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71472" y="2500306"/>
            <a:ext cx="8229600" cy="4143404"/>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l-GR" sz="2400" dirty="0" smtClean="0">
                <a:latin typeface="Verdana" pitchFamily="34" charset="0"/>
                <a:ea typeface="Verdana" pitchFamily="34" charset="0"/>
                <a:cs typeface="Verdana" pitchFamily="34" charset="0"/>
              </a:rPr>
              <a:t>1. λόγω της ορθής εφαρμογής, από την πλευρά των εθνικών αρχών, διατάξεων του </a:t>
            </a:r>
            <a:r>
              <a:rPr lang="el-GR" sz="2400" dirty="0" err="1" smtClean="0">
                <a:solidFill>
                  <a:schemeClr val="tx1"/>
                </a:solidFill>
                <a:latin typeface="Verdana" pitchFamily="34" charset="0"/>
                <a:ea typeface="Verdana" pitchFamily="34" charset="0"/>
                <a:cs typeface="Verdana" pitchFamily="34" charset="0"/>
              </a:rPr>
              <a:t>ενωσιακού</a:t>
            </a:r>
            <a:r>
              <a:rPr lang="el-GR" sz="2400" dirty="0" smtClean="0">
                <a:solidFill>
                  <a:schemeClr val="tx1"/>
                </a:solidFill>
                <a:latin typeface="Verdana" pitchFamily="34" charset="0"/>
                <a:ea typeface="Verdana" pitchFamily="34" charset="0"/>
                <a:cs typeface="Verdana" pitchFamily="34" charset="0"/>
              </a:rPr>
              <a:t> </a:t>
            </a:r>
            <a:r>
              <a:rPr lang="el-GR" sz="2400" dirty="0" smtClean="0">
                <a:latin typeface="Verdana" pitchFamily="34" charset="0"/>
                <a:ea typeface="Verdana" pitchFamily="34" charset="0"/>
                <a:cs typeface="Verdana" pitchFamily="34" charset="0"/>
              </a:rPr>
              <a:t>δικαίου, οι οποίες όμως περιέχουν νομικό σφάλμα. </a:t>
            </a:r>
          </a:p>
          <a:p>
            <a:pPr algn="just">
              <a:buNone/>
            </a:pPr>
            <a:r>
              <a:rPr lang="el-GR" sz="2400" dirty="0" smtClean="0">
                <a:latin typeface="Verdana" pitchFamily="34" charset="0"/>
                <a:ea typeface="Verdana" pitchFamily="34" charset="0"/>
                <a:cs typeface="Verdana" pitchFamily="34" charset="0"/>
              </a:rPr>
              <a:t>     (π.χ. όταν οι αρχές του κ-μ εφαρμόζουν ορθά Κανονισμό της Ένωσης, ο οποίος έχει εκδοθεί από το Συμβούλιο κατά παράβαση της αρχής της ισότητας)</a:t>
            </a:r>
          </a:p>
          <a:p>
            <a:pPr algn="just">
              <a:buNone/>
            </a:pPr>
            <a:r>
              <a:rPr lang="el-GR" sz="2400" dirty="0" smtClean="0">
                <a:latin typeface="Verdana" pitchFamily="34" charset="0"/>
                <a:ea typeface="Verdana" pitchFamily="34" charset="0"/>
                <a:cs typeface="Verdana" pitchFamily="34" charset="0"/>
              </a:rPr>
              <a:t> 2. λόγω της εκ μέρους των αρχών των κ-μ εσφαλμένη εφαρμογή διατάξεως </a:t>
            </a:r>
            <a:r>
              <a:rPr lang="el-GR" sz="2400" dirty="0" err="1" smtClean="0">
                <a:latin typeface="Verdana" pitchFamily="34" charset="0"/>
                <a:ea typeface="Verdana" pitchFamily="34" charset="0"/>
                <a:cs typeface="Verdana" pitchFamily="34" charset="0"/>
              </a:rPr>
              <a:t>ενωσιακού</a:t>
            </a:r>
            <a:r>
              <a:rPr lang="el-GR" sz="2400" dirty="0" smtClean="0">
                <a:latin typeface="Verdana" pitchFamily="34" charset="0"/>
                <a:ea typeface="Verdana" pitchFamily="34" charset="0"/>
                <a:cs typeface="Verdana" pitchFamily="34" charset="0"/>
              </a:rPr>
              <a:t> δικαίου, η οποία έχει θεσπισθεί κατά τρόπο νομικά άψογο. </a:t>
            </a:r>
          </a:p>
          <a:p>
            <a:pPr algn="just">
              <a:buNone/>
            </a:pPr>
            <a:endParaRPr lang="el-GR" sz="2400" dirty="0" smtClean="0">
              <a:latin typeface="Verdana" pitchFamily="34" charset="0"/>
              <a:ea typeface="Verdana" pitchFamily="34" charset="0"/>
              <a:cs typeface="Verdana"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28670"/>
            <a:ext cx="8229600" cy="571504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el-GR" sz="2800" dirty="0" smtClean="0">
                <a:solidFill>
                  <a:srgbClr val="FF0000"/>
                </a:solidFill>
                <a:latin typeface="Verdana" pitchFamily="34" charset="0"/>
                <a:ea typeface="Verdana" pitchFamily="34" charset="0"/>
                <a:cs typeface="Verdana" pitchFamily="34" charset="0"/>
              </a:rPr>
              <a:t> </a:t>
            </a:r>
            <a:r>
              <a:rPr lang="el-GR" sz="2800" b="1" dirty="0" smtClean="0">
                <a:solidFill>
                  <a:srgbClr val="FF0000"/>
                </a:solidFill>
                <a:latin typeface="Verdana" pitchFamily="34" charset="0"/>
                <a:ea typeface="Verdana" pitchFamily="34" charset="0"/>
                <a:cs typeface="Verdana" pitchFamily="34" charset="0"/>
              </a:rPr>
              <a:t>Και στις δύο περιπτώσεις το </a:t>
            </a:r>
            <a:r>
              <a:rPr lang="el-GR" sz="2800" b="1" dirty="0" err="1" smtClean="0">
                <a:solidFill>
                  <a:srgbClr val="FF0000"/>
                </a:solidFill>
                <a:latin typeface="Verdana" pitchFamily="34" charset="0"/>
                <a:ea typeface="Verdana" pitchFamily="34" charset="0"/>
                <a:cs typeface="Verdana" pitchFamily="34" charset="0"/>
              </a:rPr>
              <a:t>φ.π</a:t>
            </a:r>
            <a:r>
              <a:rPr lang="el-GR" sz="2800" b="1" dirty="0" smtClean="0">
                <a:solidFill>
                  <a:srgbClr val="FF0000"/>
                </a:solidFill>
                <a:latin typeface="Verdana" pitchFamily="34" charset="0"/>
                <a:ea typeface="Verdana" pitchFamily="34" charset="0"/>
                <a:cs typeface="Verdana" pitchFamily="34" charset="0"/>
              </a:rPr>
              <a:t>. και το </a:t>
            </a:r>
            <a:r>
              <a:rPr lang="el-GR" sz="2800" b="1" dirty="0" err="1" smtClean="0">
                <a:solidFill>
                  <a:srgbClr val="FF0000"/>
                </a:solidFill>
                <a:latin typeface="Verdana" pitchFamily="34" charset="0"/>
                <a:ea typeface="Verdana" pitchFamily="34" charset="0"/>
                <a:cs typeface="Verdana" pitchFamily="34" charset="0"/>
              </a:rPr>
              <a:t>ν.π</a:t>
            </a:r>
            <a:r>
              <a:rPr lang="el-GR" sz="2800" b="1" dirty="0" smtClean="0">
                <a:solidFill>
                  <a:srgbClr val="FF0000"/>
                </a:solidFill>
                <a:latin typeface="Verdana" pitchFamily="34" charset="0"/>
                <a:ea typeface="Verdana" pitchFamily="34" charset="0"/>
                <a:cs typeface="Verdana" pitchFamily="34" charset="0"/>
              </a:rPr>
              <a:t>. δεν έχει το δικαίωμα να προσφύγει στο ΔΕΕ.</a:t>
            </a:r>
          </a:p>
          <a:p>
            <a:pPr algn="just">
              <a:buNone/>
            </a:pPr>
            <a:r>
              <a:rPr lang="el-GR" sz="2800" dirty="0" smtClean="0">
                <a:latin typeface="Verdana" pitchFamily="34" charset="0"/>
                <a:ea typeface="Verdana" pitchFamily="34" charset="0"/>
                <a:cs typeface="Verdana" pitchFamily="34" charset="0"/>
              </a:rPr>
              <a:t> </a:t>
            </a:r>
            <a:r>
              <a:rPr lang="en-US" sz="2800" dirty="0" smtClean="0">
                <a:latin typeface="Verdana" pitchFamily="34" charset="0"/>
                <a:ea typeface="Verdana" pitchFamily="34" charset="0"/>
                <a:cs typeface="Verdana" pitchFamily="34" charset="0"/>
              </a:rPr>
              <a:t> </a:t>
            </a:r>
            <a:r>
              <a:rPr lang="el-GR" sz="2800" dirty="0" smtClean="0">
                <a:latin typeface="Verdana" pitchFamily="34" charset="0"/>
                <a:ea typeface="Verdana" pitchFamily="34" charset="0"/>
                <a:cs typeface="Verdana" pitchFamily="34" charset="0"/>
              </a:rPr>
              <a:t>Στην πρώτη περίπτωση, διότι οι ιδιώτες δεν δύνανται, κατ’ αρχήν, σύμφωνα με το άρθρο 263, να ασκήσουν αίτηση ακύρωσης κατά Κανονισμού. </a:t>
            </a:r>
            <a:endParaRPr lang="en-US" sz="2800" dirty="0" smtClean="0">
              <a:latin typeface="Verdana" pitchFamily="34" charset="0"/>
              <a:ea typeface="Verdana" pitchFamily="34" charset="0"/>
              <a:cs typeface="Verdana" pitchFamily="34" charset="0"/>
            </a:endParaRPr>
          </a:p>
          <a:p>
            <a:pPr algn="just">
              <a:buNone/>
            </a:pPr>
            <a:endParaRPr lang="el-GR" sz="2800" dirty="0" smtClean="0">
              <a:latin typeface="Verdana" pitchFamily="34" charset="0"/>
              <a:ea typeface="Verdana" pitchFamily="34" charset="0"/>
              <a:cs typeface="Verdana" pitchFamily="34" charset="0"/>
            </a:endParaRPr>
          </a:p>
          <a:p>
            <a:pPr algn="just">
              <a:buNone/>
            </a:pPr>
            <a:r>
              <a:rPr lang="en-US" sz="2800" dirty="0" smtClean="0">
                <a:latin typeface="Verdana" pitchFamily="34" charset="0"/>
                <a:ea typeface="Verdana" pitchFamily="34" charset="0"/>
                <a:cs typeface="Verdana" pitchFamily="34" charset="0"/>
              </a:rPr>
              <a:t>  </a:t>
            </a:r>
            <a:r>
              <a:rPr lang="el-GR" sz="2800" dirty="0" smtClean="0">
                <a:latin typeface="Verdana" pitchFamily="34" charset="0"/>
                <a:ea typeface="Verdana" pitchFamily="34" charset="0"/>
                <a:cs typeface="Verdana" pitchFamily="34" charset="0"/>
              </a:rPr>
              <a:t>Και στη δεύτερη, διότι οι πράξεις των αρχών των κ-μ δεν προσβάλλονται ενώπιον του ΔΕΕ, αλλά ενώπιον των εθνικών δικαστηρίων.</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500042"/>
            <a:ext cx="8229600" cy="918418"/>
          </a:xfrm>
        </p:spPr>
        <p:style>
          <a:lnRef idx="1">
            <a:schemeClr val="accent1"/>
          </a:lnRef>
          <a:fillRef idx="1001">
            <a:schemeClr val="lt1"/>
          </a:fillRef>
          <a:effectRef idx="1">
            <a:schemeClr val="accent1"/>
          </a:effectRef>
          <a:fontRef idx="minor">
            <a:schemeClr val="dk1"/>
          </a:fontRef>
        </p:style>
        <p:txBody>
          <a:bodyPr>
            <a:normAutofit fontScale="90000"/>
          </a:bodyPr>
          <a:lstStyle/>
          <a:p>
            <a:pPr algn="ctr"/>
            <a:r>
              <a:rPr lang="el-GR" sz="3200" b="1" dirty="0" smtClean="0">
                <a:solidFill>
                  <a:schemeClr val="tx2"/>
                </a:solidFill>
                <a:latin typeface="Verdana" pitchFamily="34" charset="0"/>
                <a:ea typeface="Verdana" pitchFamily="34" charset="0"/>
                <a:cs typeface="Verdana" pitchFamily="34" charset="0"/>
              </a:rPr>
              <a:t>Κενά στη δικαστική προστασία των φυσικών και νομικών προσώπων</a:t>
            </a:r>
            <a:endParaRPr lang="el-GR" sz="3200" b="1"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600200"/>
            <a:ext cx="8229600" cy="499715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just"/>
            <a:r>
              <a:rPr lang="el-GR" b="1" dirty="0" smtClean="0">
                <a:latin typeface="Verdana" pitchFamily="34" charset="0"/>
                <a:ea typeface="Verdana" pitchFamily="34" charset="0"/>
                <a:cs typeface="Verdana" pitchFamily="34" charset="0"/>
              </a:rPr>
              <a:t>1</a:t>
            </a:r>
            <a:r>
              <a:rPr lang="el-GR" b="1" baseline="30000" dirty="0" smtClean="0">
                <a:latin typeface="Verdana" pitchFamily="34" charset="0"/>
                <a:ea typeface="Verdana" pitchFamily="34" charset="0"/>
                <a:cs typeface="Verdana" pitchFamily="34" charset="0"/>
              </a:rPr>
              <a:t>ος</a:t>
            </a:r>
            <a:r>
              <a:rPr lang="el-GR" b="1" dirty="0" smtClean="0">
                <a:latin typeface="Verdana" pitchFamily="34" charset="0"/>
                <a:ea typeface="Verdana" pitchFamily="34" charset="0"/>
                <a:cs typeface="Verdana" pitchFamily="34" charset="0"/>
              </a:rPr>
              <a:t> λόγος:</a:t>
            </a:r>
          </a:p>
          <a:p>
            <a:pPr algn="just">
              <a:buNone/>
            </a:pPr>
            <a:r>
              <a:rPr lang="el-GR" i="1" dirty="0" smtClean="0">
                <a:latin typeface="Verdana" pitchFamily="34" charset="0"/>
                <a:ea typeface="Verdana" pitchFamily="34" charset="0"/>
                <a:cs typeface="Verdana" pitchFamily="34" charset="0"/>
              </a:rPr>
              <a:t>    </a:t>
            </a:r>
            <a:r>
              <a:rPr lang="el-GR" i="1" u="sng" dirty="0" smtClean="0">
                <a:latin typeface="Verdana" pitchFamily="34" charset="0"/>
                <a:ea typeface="Verdana" pitchFamily="34" charset="0"/>
                <a:cs typeface="Verdana" pitchFamily="34" charset="0"/>
              </a:rPr>
              <a:t>ένσταση παρανομίας </a:t>
            </a:r>
            <a:r>
              <a:rPr lang="el-GR" dirty="0" smtClean="0">
                <a:latin typeface="Verdana" pitchFamily="34" charset="0"/>
                <a:ea typeface="Verdana" pitchFamily="34" charset="0"/>
                <a:cs typeface="Verdana" pitchFamily="34" charset="0"/>
              </a:rPr>
              <a:t>- απαιτεί την ύπαρξη </a:t>
            </a:r>
            <a:r>
              <a:rPr lang="el-GR" b="1" dirty="0" err="1" smtClean="0">
                <a:solidFill>
                  <a:srgbClr val="C00000"/>
                </a:solidFill>
                <a:latin typeface="Verdana" pitchFamily="34" charset="0"/>
                <a:ea typeface="Verdana" pitchFamily="34" charset="0"/>
                <a:cs typeface="Verdana" pitchFamily="34" charset="0"/>
              </a:rPr>
              <a:t>ενωσιακού</a:t>
            </a:r>
            <a:r>
              <a:rPr lang="el-GR" dirty="0" smtClean="0">
                <a:latin typeface="Verdana" pitchFamily="34" charset="0"/>
                <a:ea typeface="Verdana" pitchFamily="34" charset="0"/>
                <a:cs typeface="Verdana" pitchFamily="34" charset="0"/>
              </a:rPr>
              <a:t> εκτελεστικού μέτρου, το οποίο το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θα προσβάλει ενώπιον του ΓΔΕΕ και στη δίκη θα επικαλεσθεί το ανεφάρμοστο της </a:t>
            </a:r>
            <a:r>
              <a:rPr lang="el-GR" dirty="0" err="1" smtClean="0">
                <a:latin typeface="Verdana" pitchFamily="34" charset="0"/>
                <a:ea typeface="Verdana" pitchFamily="34" charset="0"/>
                <a:cs typeface="Verdana" pitchFamily="34" charset="0"/>
              </a:rPr>
              <a:t>ενωσιακής</a:t>
            </a:r>
            <a:r>
              <a:rPr lang="el-GR" dirty="0" smtClean="0">
                <a:latin typeface="Verdana" pitchFamily="34" charset="0"/>
                <a:ea typeface="Verdana" pitchFamily="34" charset="0"/>
                <a:cs typeface="Verdana" pitchFamily="34" charset="0"/>
              </a:rPr>
              <a:t> πράξης γενικής ισχύος. </a:t>
            </a:r>
          </a:p>
          <a:p>
            <a:pPr algn="just">
              <a:buNone/>
            </a:pPr>
            <a:r>
              <a:rPr lang="el-GR" dirty="0" smtClean="0">
                <a:latin typeface="Verdana" pitchFamily="34" charset="0"/>
                <a:ea typeface="Verdana" pitchFamily="34" charset="0"/>
                <a:cs typeface="Verdana" pitchFamily="34" charset="0"/>
              </a:rPr>
              <a:t>    </a:t>
            </a:r>
            <a:r>
              <a:rPr lang="el-GR" i="1" u="sng" dirty="0" smtClean="0">
                <a:latin typeface="Verdana" pitchFamily="34" charset="0"/>
                <a:ea typeface="Verdana" pitchFamily="34" charset="0"/>
                <a:cs typeface="Verdana" pitchFamily="34" charset="0"/>
              </a:rPr>
              <a:t>προδικαστική παραπομπή </a:t>
            </a:r>
            <a:r>
              <a:rPr lang="el-GR" dirty="0" smtClean="0">
                <a:latin typeface="Verdana" pitchFamily="34" charset="0"/>
                <a:ea typeface="Verdana" pitchFamily="34" charset="0"/>
                <a:cs typeface="Verdana" pitchFamily="34" charset="0"/>
              </a:rPr>
              <a:t>– απαιτεί την ύπαρξη </a:t>
            </a:r>
            <a:r>
              <a:rPr lang="el-GR" b="1" dirty="0" smtClean="0">
                <a:solidFill>
                  <a:srgbClr val="C00000"/>
                </a:solidFill>
                <a:latin typeface="Verdana" pitchFamily="34" charset="0"/>
                <a:ea typeface="Verdana" pitchFamily="34" charset="0"/>
                <a:cs typeface="Verdana" pitchFamily="34" charset="0"/>
              </a:rPr>
              <a:t>εθνικού</a:t>
            </a:r>
            <a:r>
              <a:rPr lang="el-GR" dirty="0" smtClean="0">
                <a:latin typeface="Verdana" pitchFamily="34" charset="0"/>
                <a:ea typeface="Verdana" pitchFamily="34" charset="0"/>
                <a:cs typeface="Verdana" pitchFamily="34" charset="0"/>
              </a:rPr>
              <a:t> εκτελεστικού μέτρου, που το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το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θα προσβάλει ενώπιον του εθνικού δικαστηρίου και στο πλαίσιο της εθνικής δίκης θα ζητήσει από τον δικαστή (που άλλοτε υποχρεούται και άλλοτε δικαιούται) να αποστείλει προδικαστικό ερώτημα στο ΔΕΕ.</a:t>
            </a:r>
          </a:p>
          <a:p>
            <a:pPr algn="just">
              <a:buNone/>
            </a:pPr>
            <a:endParaRPr lang="el-GR" dirty="0" smtClean="0">
              <a:latin typeface="Verdana" pitchFamily="34" charset="0"/>
              <a:ea typeface="Verdana" pitchFamily="34" charset="0"/>
              <a:cs typeface="Verdana" pitchFamily="34" charset="0"/>
            </a:endParaRPr>
          </a:p>
          <a:p>
            <a:pPr algn="ctr">
              <a:buNone/>
            </a:pPr>
            <a:r>
              <a:rPr lang="el-GR" b="1" dirty="0" smtClean="0">
                <a:latin typeface="Verdana" pitchFamily="34" charset="0"/>
                <a:ea typeface="Verdana" pitchFamily="34" charset="0"/>
                <a:cs typeface="Verdana" pitchFamily="34" charset="0"/>
              </a:rPr>
              <a:t>     ΑΡΑ: </a:t>
            </a:r>
            <a:r>
              <a:rPr lang="el-GR" dirty="0" smtClean="0">
                <a:latin typeface="Verdana" pitchFamily="34" charset="0"/>
                <a:ea typeface="Verdana" pitchFamily="34" charset="0"/>
                <a:cs typeface="Verdana" pitchFamily="34" charset="0"/>
              </a:rPr>
              <a:t>αν δεν υπάρχει εκτελεστικό μέτρο, είτε εθνικό, είτε </a:t>
            </a:r>
            <a:r>
              <a:rPr lang="el-GR" dirty="0" err="1" smtClean="0">
                <a:latin typeface="Verdana" pitchFamily="34" charset="0"/>
                <a:ea typeface="Verdana" pitchFamily="34" charset="0"/>
                <a:cs typeface="Verdana" pitchFamily="34" charset="0"/>
              </a:rPr>
              <a:t>ενωσιακό</a:t>
            </a:r>
            <a:r>
              <a:rPr lang="el-GR" dirty="0" smtClean="0">
                <a:latin typeface="Verdana" pitchFamily="34" charset="0"/>
                <a:ea typeface="Verdana" pitchFamily="34" charset="0"/>
                <a:cs typeface="Verdana" pitchFamily="34" charset="0"/>
              </a:rPr>
              <a:t>, της πράξης γενικής εφαρμογής της ΕΕ, τότε δεν θα υπάρχει βάση προσφυγής ενώπιον των </a:t>
            </a:r>
            <a:r>
              <a:rPr lang="el-GR" dirty="0" err="1" smtClean="0">
                <a:latin typeface="Verdana" pitchFamily="34" charset="0"/>
                <a:ea typeface="Verdana" pitchFamily="34" charset="0"/>
                <a:cs typeface="Verdana" pitchFamily="34" charset="0"/>
              </a:rPr>
              <a:t>ενωσιακών</a:t>
            </a:r>
            <a:r>
              <a:rPr lang="el-GR" dirty="0" smtClean="0">
                <a:latin typeface="Verdana" pitchFamily="34" charset="0"/>
                <a:ea typeface="Verdana" pitchFamily="34" charset="0"/>
                <a:cs typeface="Verdana" pitchFamily="34" charset="0"/>
              </a:rPr>
              <a:t> ή των εθνικών δικαστηρίων και το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δεν θα  μπορεί να προσβάλει τη νομιμότητα της πράξης </a:t>
            </a:r>
          </a:p>
          <a:p>
            <a:pPr algn="ctr">
              <a:buNone/>
            </a:pPr>
            <a:r>
              <a:rPr lang="el-GR" b="1" dirty="0" smtClean="0">
                <a:latin typeface="Verdana" pitchFamily="34" charset="0"/>
                <a:ea typeface="Verdana" pitchFamily="34" charset="0"/>
                <a:cs typeface="Verdana" pitchFamily="34" charset="0"/>
              </a:rPr>
              <a:t>ΚΕΝΟ δικαστικής προστασίας</a:t>
            </a:r>
          </a:p>
          <a:p>
            <a:pPr algn="just">
              <a:buNone/>
            </a:pPr>
            <a:endParaRPr lang="el-GR" dirty="0" smtClean="0">
              <a:latin typeface="Verdana" pitchFamily="34" charset="0"/>
              <a:ea typeface="Verdana" pitchFamily="34" charset="0"/>
              <a:cs typeface="Verdana" pitchFamily="34" charset="0"/>
            </a:endParaRPr>
          </a:p>
          <a:p>
            <a:pPr>
              <a:buNone/>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000108"/>
            <a:ext cx="8229600" cy="552523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l-GR" b="1" dirty="0" smtClean="0">
                <a:latin typeface="Verdana" pitchFamily="34" charset="0"/>
                <a:ea typeface="Verdana" pitchFamily="34" charset="0"/>
                <a:cs typeface="Verdana" pitchFamily="34" charset="0"/>
              </a:rPr>
              <a:t>2</a:t>
            </a:r>
            <a:r>
              <a:rPr lang="el-GR" b="1" baseline="30000" dirty="0" smtClean="0">
                <a:latin typeface="Verdana" pitchFamily="34" charset="0"/>
                <a:ea typeface="Verdana" pitchFamily="34" charset="0"/>
                <a:cs typeface="Verdana" pitchFamily="34" charset="0"/>
              </a:rPr>
              <a:t>ος</a:t>
            </a:r>
            <a:r>
              <a:rPr lang="el-GR" b="1" dirty="0" smtClean="0">
                <a:latin typeface="Verdana" pitchFamily="34" charset="0"/>
                <a:ea typeface="Verdana" pitchFamily="34" charset="0"/>
                <a:cs typeface="Verdana" pitchFamily="34" charset="0"/>
              </a:rPr>
              <a:t> λόγος:</a:t>
            </a:r>
          </a:p>
          <a:p>
            <a:pPr algn="just">
              <a:buNone/>
            </a:pPr>
            <a:r>
              <a:rPr lang="el-GR" dirty="0" smtClean="0">
                <a:latin typeface="Verdana" pitchFamily="34" charset="0"/>
                <a:ea typeface="Verdana" pitchFamily="34" charset="0"/>
                <a:cs typeface="Verdana" pitchFamily="34" charset="0"/>
              </a:rPr>
              <a:t>     προκειμένου ένα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 ή </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να μπορέσει να προβάλει ενώπιον εθνικών δικαστηρίων το κύρος </a:t>
            </a:r>
            <a:r>
              <a:rPr lang="el-GR" dirty="0" err="1" smtClean="0">
                <a:latin typeface="Verdana" pitchFamily="34" charset="0"/>
                <a:ea typeface="Verdana" pitchFamily="34" charset="0"/>
                <a:cs typeface="Verdana" pitchFamily="34" charset="0"/>
              </a:rPr>
              <a:t>ενωσιακών</a:t>
            </a:r>
            <a:r>
              <a:rPr lang="el-GR" dirty="0" smtClean="0">
                <a:latin typeface="Verdana" pitchFamily="34" charset="0"/>
                <a:ea typeface="Verdana" pitchFamily="34" charset="0"/>
                <a:cs typeface="Verdana" pitchFamily="34" charset="0"/>
              </a:rPr>
              <a:t> μέτρων και μετά να γίνει προδικαστική παραπομπή, σημαίνει ότι πρώτα έχει  παραβιάσει το εθνικό εκτελεστικό μέτρο που εφαρμόζει στην εθνική έννομη τάξη την πράξη της Ένωσης, της οποίας η νομιμότητα αμφισβητείται και ήδη βρίσκεται στο πλαίσιο μιας πολιτικής ή ποινικής δίκης.</a:t>
            </a:r>
          </a:p>
          <a:p>
            <a:pPr>
              <a:buNone/>
            </a:pPr>
            <a:endParaRPr lang="el-GR" dirty="0" smtClean="0">
              <a:latin typeface="Verdana" pitchFamily="34" charset="0"/>
              <a:ea typeface="Verdana" pitchFamily="34" charset="0"/>
              <a:cs typeface="Verdana" pitchFamily="34" charset="0"/>
            </a:endParaRPr>
          </a:p>
          <a:p>
            <a:pPr algn="ctr">
              <a:buNone/>
            </a:pPr>
            <a:r>
              <a:rPr lang="el-GR" dirty="0" smtClean="0">
                <a:solidFill>
                  <a:srgbClr val="FF0000"/>
                </a:solidFill>
                <a:latin typeface="Verdana" pitchFamily="34" charset="0"/>
                <a:ea typeface="Verdana" pitchFamily="34" charset="0"/>
                <a:cs typeface="Verdana" pitchFamily="34" charset="0"/>
              </a:rPr>
              <a:t>     </a:t>
            </a:r>
            <a:r>
              <a:rPr lang="el-GR" i="1" dirty="0" smtClean="0">
                <a:solidFill>
                  <a:srgbClr val="FF0000"/>
                </a:solidFill>
                <a:latin typeface="Verdana" pitchFamily="34" charset="0"/>
                <a:ea typeface="Verdana" pitchFamily="34" charset="0"/>
                <a:cs typeface="Verdana" pitchFamily="34" charset="0"/>
              </a:rPr>
              <a:t>Δεν μπορεί να ζητείται από τα </a:t>
            </a:r>
            <a:r>
              <a:rPr lang="el-GR" i="1" dirty="0" err="1" smtClean="0">
                <a:solidFill>
                  <a:srgbClr val="FF0000"/>
                </a:solidFill>
                <a:latin typeface="Verdana" pitchFamily="34" charset="0"/>
                <a:ea typeface="Verdana" pitchFamily="34" charset="0"/>
                <a:cs typeface="Verdana" pitchFamily="34" charset="0"/>
              </a:rPr>
              <a:t>φ.π</a:t>
            </a:r>
            <a:r>
              <a:rPr lang="el-GR" i="1" dirty="0" smtClean="0">
                <a:solidFill>
                  <a:srgbClr val="FF0000"/>
                </a:solidFill>
                <a:latin typeface="Verdana" pitchFamily="34" charset="0"/>
                <a:ea typeface="Verdana" pitchFamily="34" charset="0"/>
                <a:cs typeface="Verdana" pitchFamily="34" charset="0"/>
              </a:rPr>
              <a:t>. και </a:t>
            </a:r>
            <a:r>
              <a:rPr lang="el-GR" i="1" dirty="0" err="1" smtClean="0">
                <a:solidFill>
                  <a:srgbClr val="FF0000"/>
                </a:solidFill>
                <a:latin typeface="Verdana" pitchFamily="34" charset="0"/>
                <a:ea typeface="Verdana" pitchFamily="34" charset="0"/>
                <a:cs typeface="Verdana" pitchFamily="34" charset="0"/>
              </a:rPr>
              <a:t>ν.π</a:t>
            </a:r>
            <a:r>
              <a:rPr lang="el-GR" i="1" dirty="0" smtClean="0">
                <a:solidFill>
                  <a:srgbClr val="FF0000"/>
                </a:solidFill>
                <a:latin typeface="Verdana" pitchFamily="34" charset="0"/>
                <a:ea typeface="Verdana" pitchFamily="34" charset="0"/>
                <a:cs typeface="Verdana" pitchFamily="34" charset="0"/>
              </a:rPr>
              <a:t>. να παραβούν το νόμο για να εξασφαλίσουν δυνατότητα προσφυγής στη δικαιοσύνη. </a:t>
            </a:r>
            <a:endParaRPr lang="el-GR" i="1" dirty="0">
              <a:solidFill>
                <a:srgbClr val="FF0000"/>
              </a:solidFill>
              <a:latin typeface="Verdana" pitchFamily="34" charset="0"/>
              <a:ea typeface="Verdana" pitchFamily="34" charset="0"/>
              <a:cs typeface="Verdana"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style>
          <a:lnRef idx="1">
            <a:schemeClr val="accent1"/>
          </a:lnRef>
          <a:fillRef idx="1001">
            <a:schemeClr val="lt1"/>
          </a:fillRef>
          <a:effectRef idx="1">
            <a:schemeClr val="accent1"/>
          </a:effectRef>
          <a:fontRef idx="minor">
            <a:schemeClr val="dk1"/>
          </a:fontRef>
        </p:style>
        <p:txBody>
          <a:bodyPr>
            <a:noAutofit/>
          </a:bodyPr>
          <a:lstStyle/>
          <a:p>
            <a:pPr algn="ctr"/>
            <a:r>
              <a:rPr lang="el-GR" sz="2800" b="1" dirty="0" smtClean="0">
                <a:solidFill>
                  <a:schemeClr val="tx2"/>
                </a:solidFill>
                <a:latin typeface="Verdana" pitchFamily="34" charset="0"/>
                <a:ea typeface="Verdana" pitchFamily="34" charset="0"/>
                <a:cs typeface="Verdana" pitchFamily="34" charset="0"/>
              </a:rPr>
              <a:t>ΧΘΔΕΕ – ά. 47 δικαίωμα αποτελεσματικής δικαστικής προστασίας</a:t>
            </a:r>
            <a:endParaRPr lang="el-GR" sz="2800" b="1"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effectLst>
            <a:glow rad="1397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buNone/>
            </a:pPr>
            <a:r>
              <a:rPr lang="el-GR" b="1" i="1" dirty="0" smtClean="0">
                <a:solidFill>
                  <a:srgbClr val="C00000"/>
                </a:solidFill>
                <a:latin typeface="Verdana" pitchFamily="34" charset="0"/>
                <a:ea typeface="Verdana" pitchFamily="34" charset="0"/>
                <a:cs typeface="Verdana" pitchFamily="34" charset="0"/>
              </a:rPr>
              <a:t>Ζήτημα: </a:t>
            </a:r>
          </a:p>
          <a:p>
            <a:pPr>
              <a:buNone/>
            </a:pPr>
            <a:r>
              <a:rPr lang="el-GR" dirty="0" smtClean="0">
                <a:latin typeface="Verdana" pitchFamily="34" charset="0"/>
                <a:ea typeface="Verdana" pitchFamily="34" charset="0"/>
                <a:cs typeface="Verdana" pitchFamily="34" charset="0"/>
              </a:rPr>
              <a:t>     απαιτείται </a:t>
            </a:r>
            <a:r>
              <a:rPr lang="el-GR" b="1" dirty="0" smtClean="0">
                <a:latin typeface="Verdana" pitchFamily="34" charset="0"/>
                <a:ea typeface="Verdana" pitchFamily="34" charset="0"/>
                <a:cs typeface="Verdana" pitchFamily="34" charset="0"/>
              </a:rPr>
              <a:t>ειδικό ένδικο βοήθημα</a:t>
            </a:r>
          </a:p>
          <a:p>
            <a:pPr algn="ctr">
              <a:buNone/>
            </a:pPr>
            <a:r>
              <a:rPr lang="el-GR" dirty="0" smtClean="0">
                <a:latin typeface="Verdana" pitchFamily="34" charset="0"/>
                <a:ea typeface="Verdana" pitchFamily="34" charset="0"/>
                <a:cs typeface="Verdana" pitchFamily="34" charset="0"/>
              </a:rPr>
              <a:t> ή</a:t>
            </a:r>
          </a:p>
          <a:p>
            <a:pPr algn="just">
              <a:buNone/>
            </a:pPr>
            <a:r>
              <a:rPr lang="el-GR" dirty="0" smtClean="0">
                <a:latin typeface="Verdana" pitchFamily="34" charset="0"/>
                <a:ea typeface="Verdana" pitchFamily="34" charset="0"/>
                <a:cs typeface="Verdana" pitchFamily="34" charset="0"/>
              </a:rPr>
              <a:t>   επαρκούν τα διαθέσιμα μέσα δικαστικής προστασίας με τροποποίηση των σχετικών διατάξεων των Συνθηκών;</a:t>
            </a:r>
          </a:p>
          <a:p>
            <a:pPr algn="just">
              <a:buNone/>
            </a:pPr>
            <a:endParaRPr lang="el-GR" dirty="0" smtClean="0">
              <a:latin typeface="Verdana" pitchFamily="34" charset="0"/>
              <a:ea typeface="Verdana" pitchFamily="34" charset="0"/>
              <a:cs typeface="Verdana" pitchFamily="34" charset="0"/>
            </a:endParaRPr>
          </a:p>
          <a:p>
            <a:pPr algn="just">
              <a:buNone/>
            </a:pPr>
            <a:r>
              <a:rPr lang="el-GR" dirty="0" smtClean="0">
                <a:latin typeface="Verdana" pitchFamily="34" charset="0"/>
                <a:ea typeface="Verdana" pitchFamily="34" charset="0"/>
                <a:cs typeface="Verdana" pitchFamily="34" charset="0"/>
              </a:rPr>
              <a:t>    Τελικά, ά. 263 παρ. 4 : </a:t>
            </a:r>
            <a:r>
              <a:rPr lang="el-GR" i="1" dirty="0" smtClean="0">
                <a:latin typeface="Verdana" pitchFamily="34" charset="0"/>
                <a:ea typeface="Verdana" pitchFamily="34" charset="0"/>
                <a:cs typeface="Verdana" pitchFamily="34" charset="0"/>
              </a:rPr>
              <a:t>«και κατά των κανονιστικών πράξεων που το αφορούν άμεσα χωρίς να περιλαμβάνουν εκτελεστικά μέτρα»</a:t>
            </a:r>
            <a:endParaRPr lang="el-GR" i="1" dirty="0">
              <a:latin typeface="Verdana" pitchFamily="34" charset="0"/>
              <a:ea typeface="Verdana" pitchFamily="34" charset="0"/>
              <a:cs typeface="Verdana"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188640"/>
            <a:ext cx="8229600" cy="1228998"/>
          </a:xfrm>
        </p:spPr>
        <p:style>
          <a:lnRef idx="1">
            <a:schemeClr val="accent1"/>
          </a:lnRef>
          <a:fillRef idx="1001">
            <a:schemeClr val="lt1"/>
          </a:fillRef>
          <a:effectRef idx="1">
            <a:schemeClr val="accent1"/>
          </a:effectRef>
          <a:fontRef idx="minor">
            <a:schemeClr val="dk1"/>
          </a:fontRef>
        </p:style>
        <p:txBody>
          <a:bodyPr>
            <a:normAutofit fontScale="90000"/>
          </a:bodyPr>
          <a:lstStyle/>
          <a:p>
            <a:pPr algn="ctr"/>
            <a:r>
              <a:rPr lang="el-GR" sz="2000" dirty="0" smtClean="0">
                <a:latin typeface="Verdana" pitchFamily="34" charset="0"/>
                <a:ea typeface="Verdana" pitchFamily="34" charset="0"/>
                <a:cs typeface="Verdana" pitchFamily="34" charset="0"/>
              </a:rPr>
              <a:t/>
            </a:r>
            <a:br>
              <a:rPr lang="el-GR" sz="2000" dirty="0" smtClean="0">
                <a:latin typeface="Verdana" pitchFamily="34" charset="0"/>
                <a:ea typeface="Verdana" pitchFamily="34" charset="0"/>
                <a:cs typeface="Verdana" pitchFamily="34" charset="0"/>
              </a:rPr>
            </a:br>
            <a:r>
              <a:rPr lang="el-GR" sz="3200" b="1" dirty="0" smtClean="0">
                <a:solidFill>
                  <a:schemeClr val="tx2"/>
                </a:solidFill>
                <a:latin typeface="Verdana" pitchFamily="34" charset="0"/>
                <a:ea typeface="Verdana" pitchFamily="34" charset="0"/>
                <a:cs typeface="Verdana" pitchFamily="34" charset="0"/>
              </a:rPr>
              <a:t>α. </a:t>
            </a:r>
            <a:r>
              <a:rPr lang="el-GR" sz="3200" b="1" dirty="0" err="1" smtClean="0">
                <a:solidFill>
                  <a:schemeClr val="tx2"/>
                </a:solidFill>
                <a:latin typeface="Verdana" pitchFamily="34" charset="0"/>
                <a:ea typeface="Verdana" pitchFamily="34" charset="0"/>
                <a:cs typeface="Verdana" pitchFamily="34" charset="0"/>
              </a:rPr>
              <a:t>Unión</a:t>
            </a:r>
            <a:r>
              <a:rPr lang="el-GR" sz="3200" b="1" dirty="0" smtClean="0">
                <a:solidFill>
                  <a:schemeClr val="tx2"/>
                </a:solidFill>
                <a:latin typeface="Verdana" pitchFamily="34" charset="0"/>
                <a:ea typeface="Verdana" pitchFamily="34" charset="0"/>
                <a:cs typeface="Verdana" pitchFamily="34" charset="0"/>
              </a:rPr>
              <a:t> </a:t>
            </a:r>
            <a:r>
              <a:rPr lang="el-GR" sz="3200" b="1" dirty="0" err="1" smtClean="0">
                <a:solidFill>
                  <a:schemeClr val="tx2"/>
                </a:solidFill>
                <a:latin typeface="Verdana" pitchFamily="34" charset="0"/>
                <a:ea typeface="Verdana" pitchFamily="34" charset="0"/>
                <a:cs typeface="Verdana" pitchFamily="34" charset="0"/>
              </a:rPr>
              <a:t>de</a:t>
            </a:r>
            <a:r>
              <a:rPr lang="el-GR" sz="3200" b="1" dirty="0" smtClean="0">
                <a:solidFill>
                  <a:schemeClr val="tx2"/>
                </a:solidFill>
                <a:latin typeface="Verdana" pitchFamily="34" charset="0"/>
                <a:ea typeface="Verdana" pitchFamily="34" charset="0"/>
                <a:cs typeface="Verdana" pitchFamily="34" charset="0"/>
              </a:rPr>
              <a:t> </a:t>
            </a:r>
            <a:r>
              <a:rPr lang="el-GR" sz="3200" b="1" dirty="0" err="1" smtClean="0">
                <a:solidFill>
                  <a:schemeClr val="tx2"/>
                </a:solidFill>
                <a:latin typeface="Verdana" pitchFamily="34" charset="0"/>
                <a:ea typeface="Verdana" pitchFamily="34" charset="0"/>
                <a:cs typeface="Verdana" pitchFamily="34" charset="0"/>
              </a:rPr>
              <a:t>Pequeños</a:t>
            </a:r>
            <a:r>
              <a:rPr lang="el-GR" sz="3200" b="1" dirty="0" smtClean="0">
                <a:solidFill>
                  <a:schemeClr val="tx2"/>
                </a:solidFill>
                <a:latin typeface="Verdana" pitchFamily="34" charset="0"/>
                <a:ea typeface="Verdana" pitchFamily="34" charset="0"/>
                <a:cs typeface="Verdana" pitchFamily="34" charset="0"/>
              </a:rPr>
              <a:t> </a:t>
            </a:r>
            <a:r>
              <a:rPr lang="el-GR" sz="3200" b="1" dirty="0" err="1" smtClean="0">
                <a:solidFill>
                  <a:schemeClr val="tx2"/>
                </a:solidFill>
                <a:latin typeface="Verdana" pitchFamily="34" charset="0"/>
                <a:ea typeface="Verdana" pitchFamily="34" charset="0"/>
                <a:cs typeface="Verdana" pitchFamily="34" charset="0"/>
              </a:rPr>
              <a:t>Agricultores</a:t>
            </a:r>
            <a:r>
              <a:rPr lang="el-GR" sz="3200" b="1" dirty="0" smtClean="0">
                <a:solidFill>
                  <a:schemeClr val="tx2"/>
                </a:solidFill>
                <a:latin typeface="Verdana" pitchFamily="34" charset="0"/>
                <a:ea typeface="Verdana" pitchFamily="34" charset="0"/>
                <a:cs typeface="Verdana" pitchFamily="34" charset="0"/>
              </a:rPr>
              <a:t> και </a:t>
            </a:r>
            <a:br>
              <a:rPr lang="el-GR" sz="3200" b="1" dirty="0" smtClean="0">
                <a:solidFill>
                  <a:schemeClr val="tx2"/>
                </a:solidFill>
                <a:latin typeface="Verdana" pitchFamily="34" charset="0"/>
                <a:ea typeface="Verdana" pitchFamily="34" charset="0"/>
                <a:cs typeface="Verdana" pitchFamily="34" charset="0"/>
              </a:rPr>
            </a:br>
            <a:r>
              <a:rPr lang="el-GR" sz="3200" b="1" dirty="0" smtClean="0">
                <a:solidFill>
                  <a:schemeClr val="tx2"/>
                </a:solidFill>
                <a:latin typeface="Verdana" pitchFamily="34" charset="0"/>
                <a:ea typeface="Verdana" pitchFamily="34" charset="0"/>
                <a:cs typeface="Verdana" pitchFamily="34" charset="0"/>
              </a:rPr>
              <a:t>β. </a:t>
            </a:r>
            <a:r>
              <a:rPr lang="el-GR" sz="3200" b="1" dirty="0" err="1" smtClean="0">
                <a:solidFill>
                  <a:schemeClr val="tx2"/>
                </a:solidFill>
                <a:latin typeface="Verdana" pitchFamily="34" charset="0"/>
                <a:ea typeface="Verdana" pitchFamily="34" charset="0"/>
                <a:cs typeface="Verdana" pitchFamily="34" charset="0"/>
              </a:rPr>
              <a:t>Jégo</a:t>
            </a:r>
            <a:r>
              <a:rPr lang="el-GR" sz="3200" b="1" dirty="0" smtClean="0">
                <a:solidFill>
                  <a:schemeClr val="tx2"/>
                </a:solidFill>
                <a:latin typeface="Verdana" pitchFamily="34" charset="0"/>
                <a:ea typeface="Verdana" pitchFamily="34" charset="0"/>
                <a:cs typeface="Verdana" pitchFamily="34" charset="0"/>
              </a:rPr>
              <a:t>-</a:t>
            </a:r>
            <a:r>
              <a:rPr lang="el-GR" sz="3200" b="1" dirty="0" err="1" smtClean="0">
                <a:solidFill>
                  <a:schemeClr val="tx2"/>
                </a:solidFill>
                <a:latin typeface="Verdana" pitchFamily="34" charset="0"/>
                <a:ea typeface="Verdana" pitchFamily="34" charset="0"/>
                <a:cs typeface="Verdana" pitchFamily="34" charset="0"/>
              </a:rPr>
              <a:t>Quéré</a:t>
            </a:r>
            <a:endParaRPr lang="el-GR" sz="3200"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600200"/>
            <a:ext cx="8229600" cy="499715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a:r>
              <a:rPr lang="el-GR" sz="2000" dirty="0" smtClean="0">
                <a:latin typeface="Verdana" pitchFamily="34" charset="0"/>
                <a:ea typeface="Verdana" pitchFamily="34" charset="0"/>
                <a:cs typeface="Verdana" pitchFamily="34" charset="0"/>
              </a:rPr>
              <a:t>Υποθέσεις που αμφισβήτησαν ευθέως την ορθότητα των παραδοσιακών κριτηρίων ερμηνείας της έννοιας </a:t>
            </a:r>
            <a:r>
              <a:rPr lang="el-GR" sz="2000" i="1" dirty="0" smtClean="0">
                <a:latin typeface="Verdana" pitchFamily="34" charset="0"/>
                <a:ea typeface="Verdana" pitchFamily="34" charset="0"/>
                <a:cs typeface="Verdana" pitchFamily="34" charset="0"/>
              </a:rPr>
              <a:t>«πράξη που αφορά ατομικά»</a:t>
            </a:r>
            <a:r>
              <a:rPr lang="el-GR" sz="2000" dirty="0" smtClean="0">
                <a:latin typeface="Verdana" pitchFamily="34" charset="0"/>
                <a:ea typeface="Verdana" pitchFamily="34" charset="0"/>
                <a:cs typeface="Verdana" pitchFamily="34" charset="0"/>
              </a:rPr>
              <a:t>. </a:t>
            </a:r>
          </a:p>
          <a:p>
            <a:pPr algn="just"/>
            <a:r>
              <a:rPr lang="el-GR" sz="2000" dirty="0" smtClean="0">
                <a:latin typeface="Verdana" pitchFamily="34" charset="0"/>
                <a:ea typeface="Verdana" pitchFamily="34" charset="0"/>
                <a:cs typeface="Verdana" pitchFamily="34" charset="0"/>
              </a:rPr>
              <a:t>Το Δικαστήριο έκρινε </a:t>
            </a:r>
            <a:r>
              <a:rPr lang="el-GR" sz="2000" dirty="0" smtClean="0">
                <a:solidFill>
                  <a:srgbClr val="FF0000"/>
                </a:solidFill>
                <a:latin typeface="Verdana" pitchFamily="34" charset="0"/>
                <a:ea typeface="Verdana" pitchFamily="34" charset="0"/>
                <a:cs typeface="Verdana" pitchFamily="34" charset="0"/>
              </a:rPr>
              <a:t>απαράδεκτες</a:t>
            </a:r>
            <a:r>
              <a:rPr lang="el-GR" sz="2000" dirty="0" smtClean="0">
                <a:latin typeface="Verdana" pitchFamily="34" charset="0"/>
                <a:ea typeface="Verdana" pitchFamily="34" charset="0"/>
                <a:cs typeface="Verdana" pitchFamily="34" charset="0"/>
              </a:rPr>
              <a:t> δύο προσφυγές ακυρώσεως Κανονισμών της Κοινότητας επειδή οι αντίστοιχοι προσφεύγοντες δεν πληρούσαν την προϋπόθεση της </a:t>
            </a:r>
            <a:r>
              <a:rPr lang="el-GR" sz="2000" dirty="0" smtClean="0">
                <a:solidFill>
                  <a:srgbClr val="FF0000"/>
                </a:solidFill>
                <a:latin typeface="Verdana" pitchFamily="34" charset="0"/>
                <a:ea typeface="Verdana" pitchFamily="34" charset="0"/>
                <a:cs typeface="Verdana" pitchFamily="34" charset="0"/>
              </a:rPr>
              <a:t>ατομικότητας </a:t>
            </a:r>
            <a:r>
              <a:rPr lang="el-GR" sz="2000" dirty="0" smtClean="0">
                <a:latin typeface="Verdana" pitchFamily="34" charset="0"/>
                <a:ea typeface="Verdana" pitchFamily="34" charset="0"/>
                <a:cs typeface="Verdana" pitchFamily="34" charset="0"/>
              </a:rPr>
              <a:t>σύμφωνα με το άρθρο 263 ΣΛΕΕ. </a:t>
            </a:r>
          </a:p>
          <a:p>
            <a:pPr algn="just"/>
            <a:r>
              <a:rPr lang="el-GR" sz="2000" b="1" dirty="0" smtClean="0">
                <a:latin typeface="Verdana" pitchFamily="34" charset="0"/>
                <a:ea typeface="Verdana" pitchFamily="34" charset="0"/>
                <a:cs typeface="Verdana" pitchFamily="34" charset="0"/>
              </a:rPr>
              <a:t>Βασικό επιχείρημα των προσφευγόντων </a:t>
            </a:r>
            <a:r>
              <a:rPr lang="el-GR" sz="2000" dirty="0" smtClean="0">
                <a:latin typeface="Verdana" pitchFamily="34" charset="0"/>
                <a:ea typeface="Verdana" pitchFamily="34" charset="0"/>
                <a:cs typeface="Verdana" pitchFamily="34" charset="0"/>
              </a:rPr>
              <a:t>= οι Κανονισμοί δεν συνοδεύονταν με εκτελεστικά μέτρα. Λόγω της </a:t>
            </a:r>
            <a:r>
              <a:rPr lang="el-GR" sz="2000" dirty="0" err="1" smtClean="0">
                <a:latin typeface="Verdana" pitchFamily="34" charset="0"/>
                <a:ea typeface="Verdana" pitchFamily="34" charset="0"/>
                <a:cs typeface="Verdana" pitchFamily="34" charset="0"/>
              </a:rPr>
              <a:t>αυτοδυνάμου</a:t>
            </a:r>
            <a:r>
              <a:rPr lang="el-GR" sz="2000" dirty="0" smtClean="0">
                <a:latin typeface="Verdana" pitchFamily="34" charset="0"/>
                <a:ea typeface="Verdana" pitchFamily="34" charset="0"/>
                <a:cs typeface="Verdana" pitchFamily="34" charset="0"/>
              </a:rPr>
              <a:t> ισχύος τους </a:t>
            </a:r>
            <a:r>
              <a:rPr lang="el-GR" sz="2000" dirty="0" smtClean="0">
                <a:solidFill>
                  <a:srgbClr val="FF0000"/>
                </a:solidFill>
                <a:latin typeface="Verdana" pitchFamily="34" charset="0"/>
                <a:ea typeface="Verdana" pitchFamily="34" charset="0"/>
                <a:cs typeface="Verdana" pitchFamily="34" charset="0"/>
              </a:rPr>
              <a:t>δεν υπήρχε σε εθνικό επίπεδο πράξη που να δύναται να προσβληθεί ενώπιον εθνικού δικαστηρίου</a:t>
            </a:r>
            <a:r>
              <a:rPr lang="el-GR" sz="2000" dirty="0" smtClean="0">
                <a:latin typeface="Verdana" pitchFamily="34" charset="0"/>
                <a:ea typeface="Verdana" pitchFamily="34" charset="0"/>
                <a:cs typeface="Verdana" pitchFamily="34" charset="0"/>
              </a:rPr>
              <a:t>. Ο μόνος τρόπος για τον προσφεύγοντα να πετύχει δικαστικό έλεγχο του κύρους του Κανονισμού αυτού ήταν να παραβιάσει την απαγόρευση και να επικαλεσθεί την ακυρότητα της πράξης προς υπεράσπισή του.</a:t>
            </a:r>
            <a:endParaRPr lang="el-GR" sz="2000" dirty="0">
              <a:latin typeface="Verdana" pitchFamily="34" charset="0"/>
              <a:ea typeface="Verdana" pitchFamily="34" charset="0"/>
              <a:cs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642918"/>
            <a:ext cx="8229600" cy="1285876"/>
          </a:xfrm>
        </p:spPr>
        <p:txBody>
          <a:bodyPr>
            <a:normAutofit/>
          </a:bodyPr>
          <a:lstStyle/>
          <a:p>
            <a:r>
              <a:rPr lang="el-GR" sz="4000" b="1" dirty="0" smtClean="0">
                <a:latin typeface="Verdana" pitchFamily="34" charset="0"/>
                <a:ea typeface="Verdana" pitchFamily="34" charset="0"/>
                <a:cs typeface="Verdana" pitchFamily="34" charset="0"/>
              </a:rPr>
              <a:t>Δικαιοδοτικές αρμοδιότητες σε 2 επίπεδα</a:t>
            </a:r>
            <a:endParaRPr lang="el-GR" sz="4000" b="1" dirty="0">
              <a:latin typeface="Verdana" pitchFamily="34" charset="0"/>
              <a:ea typeface="Verdana" pitchFamily="34" charset="0"/>
              <a:cs typeface="Verdana" pitchFamily="34" charset="0"/>
            </a:endParaRPr>
          </a:p>
        </p:txBody>
      </p:sp>
      <p:graphicFrame>
        <p:nvGraphicFramePr>
          <p:cNvPr id="4" name="3 - Θέση περιεχομένου"/>
          <p:cNvGraphicFramePr>
            <a:graphicFrameLocks noGrp="1"/>
          </p:cNvGraphicFramePr>
          <p:nvPr>
            <p:ph idx="1"/>
          </p:nvPr>
        </p:nvGraphicFramePr>
        <p:xfrm>
          <a:off x="428596" y="2214554"/>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 Επεξήγηση με στρογγυλεμένο παραλληλόγραμμο"/>
          <p:cNvSpPr/>
          <p:nvPr/>
        </p:nvSpPr>
        <p:spPr>
          <a:xfrm>
            <a:off x="6444208" y="1484784"/>
            <a:ext cx="2699792" cy="1440160"/>
          </a:xfrm>
          <a:prstGeom prst="wedgeRoundRectCallou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l-GR" b="1" dirty="0" smtClean="0">
                <a:solidFill>
                  <a:schemeClr val="accent1">
                    <a:lumMod val="75000"/>
                  </a:schemeClr>
                </a:solidFill>
              </a:rPr>
              <a:t>Το Δικαστήριο Δημόσιας Διοίκησης καταργήθηκε από 01/09/2016</a:t>
            </a:r>
            <a:endParaRPr lang="el-GR" b="1" dirty="0">
              <a:solidFill>
                <a:schemeClr val="accent1">
                  <a:lumMod val="75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00034" y="214290"/>
            <a:ext cx="8229600" cy="1071546"/>
          </a:xfrm>
        </p:spPr>
        <p:style>
          <a:lnRef idx="1">
            <a:schemeClr val="accent1"/>
          </a:lnRef>
          <a:fillRef idx="1001">
            <a:schemeClr val="lt1"/>
          </a:fillRef>
          <a:effectRef idx="1">
            <a:schemeClr val="accent1"/>
          </a:effectRef>
          <a:fontRef idx="minor">
            <a:schemeClr val="dk1"/>
          </a:fontRef>
        </p:style>
        <p:txBody>
          <a:bodyPr>
            <a:noAutofit/>
          </a:bodyPr>
          <a:lstStyle/>
          <a:p>
            <a:pPr algn="ctr"/>
            <a:r>
              <a:rPr lang="el-GR" sz="3000" b="1" dirty="0" smtClean="0">
                <a:latin typeface="Verdana" pitchFamily="34" charset="0"/>
                <a:ea typeface="Verdana" pitchFamily="34" charset="0"/>
                <a:cs typeface="Verdana" pitchFamily="34" charset="0"/>
              </a:rPr>
              <a:t/>
            </a:r>
            <a:br>
              <a:rPr lang="el-GR" sz="3000" b="1" dirty="0" smtClean="0">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α. </a:t>
            </a:r>
            <a:r>
              <a:rPr lang="en-US" sz="3000" b="1" dirty="0" smtClean="0">
                <a:solidFill>
                  <a:schemeClr val="tx2"/>
                </a:solidFill>
                <a:latin typeface="Verdana" pitchFamily="34" charset="0"/>
                <a:ea typeface="Verdana" pitchFamily="34" charset="0"/>
                <a:cs typeface="Verdana" pitchFamily="34" charset="0"/>
              </a:rPr>
              <a:t>T-173/98, C- 50/00, </a:t>
            </a:r>
            <a:r>
              <a:rPr lang="el-GR" sz="3000" b="1" dirty="0" err="1" smtClean="0">
                <a:solidFill>
                  <a:schemeClr val="tx2"/>
                </a:solidFill>
                <a:latin typeface="Verdana" pitchFamily="34" charset="0"/>
                <a:ea typeface="Verdana" pitchFamily="34" charset="0"/>
                <a:cs typeface="Verdana" pitchFamily="34" charset="0"/>
              </a:rPr>
              <a:t>Unión</a:t>
            </a:r>
            <a:r>
              <a:rPr lang="el-GR" sz="3000" b="1" dirty="0" smtClean="0">
                <a:solidFill>
                  <a:schemeClr val="tx2"/>
                </a:solidFill>
                <a:latin typeface="Verdana" pitchFamily="34" charset="0"/>
                <a:ea typeface="Verdana" pitchFamily="34" charset="0"/>
                <a:cs typeface="Verdana" pitchFamily="34" charset="0"/>
              </a:rPr>
              <a:t> </a:t>
            </a:r>
            <a:r>
              <a:rPr lang="el-GR" sz="3000" b="1" dirty="0" err="1" smtClean="0">
                <a:solidFill>
                  <a:schemeClr val="tx2"/>
                </a:solidFill>
                <a:latin typeface="Verdana" pitchFamily="34" charset="0"/>
                <a:ea typeface="Verdana" pitchFamily="34" charset="0"/>
                <a:cs typeface="Verdana" pitchFamily="34" charset="0"/>
              </a:rPr>
              <a:t>de</a:t>
            </a:r>
            <a:r>
              <a:rPr lang="el-GR" sz="3000" b="1" dirty="0" smtClean="0">
                <a:solidFill>
                  <a:schemeClr val="tx2"/>
                </a:solidFill>
                <a:latin typeface="Verdana" pitchFamily="34" charset="0"/>
                <a:ea typeface="Verdana" pitchFamily="34" charset="0"/>
                <a:cs typeface="Verdana" pitchFamily="34" charset="0"/>
              </a:rPr>
              <a:t> </a:t>
            </a:r>
            <a:r>
              <a:rPr lang="el-GR" sz="3000" b="1" dirty="0" err="1" smtClean="0">
                <a:solidFill>
                  <a:schemeClr val="tx2"/>
                </a:solidFill>
                <a:latin typeface="Verdana" pitchFamily="34" charset="0"/>
                <a:ea typeface="Verdana" pitchFamily="34" charset="0"/>
                <a:cs typeface="Verdana" pitchFamily="34" charset="0"/>
              </a:rPr>
              <a:t>Pequeños</a:t>
            </a:r>
            <a:r>
              <a:rPr lang="el-GR" sz="3000" b="1" dirty="0" smtClean="0">
                <a:solidFill>
                  <a:schemeClr val="tx2"/>
                </a:solidFill>
                <a:latin typeface="Verdana" pitchFamily="34" charset="0"/>
                <a:ea typeface="Verdana" pitchFamily="34" charset="0"/>
                <a:cs typeface="Verdana" pitchFamily="34" charset="0"/>
              </a:rPr>
              <a:t> </a:t>
            </a:r>
            <a:r>
              <a:rPr lang="el-GR" sz="3000" b="1" dirty="0" err="1" smtClean="0">
                <a:solidFill>
                  <a:schemeClr val="tx2"/>
                </a:solidFill>
                <a:latin typeface="Verdana" pitchFamily="34" charset="0"/>
                <a:ea typeface="Verdana" pitchFamily="34" charset="0"/>
                <a:cs typeface="Verdana" pitchFamily="34" charset="0"/>
              </a:rPr>
              <a:t>Agricultores</a:t>
            </a:r>
            <a:r>
              <a:rPr lang="en-US" sz="3000" b="1" dirty="0" smtClean="0">
                <a:solidFill>
                  <a:schemeClr val="tx2"/>
                </a:solidFill>
                <a:latin typeface="Verdana" pitchFamily="34" charset="0"/>
                <a:ea typeface="Verdana" pitchFamily="34" charset="0"/>
                <a:cs typeface="Verdana" pitchFamily="34" charset="0"/>
              </a:rPr>
              <a:t> (UPA) </a:t>
            </a:r>
            <a:endParaRPr lang="el-GR" sz="3000"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00034" y="1428736"/>
            <a:ext cx="8229600" cy="528641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a:buFont typeface="Wingdings" pitchFamily="2" charset="2"/>
              <a:buChar char="q"/>
            </a:pPr>
            <a:r>
              <a:rPr lang="el-GR" sz="2200" b="1" dirty="0" smtClean="0">
                <a:latin typeface="Verdana" pitchFamily="34" charset="0"/>
                <a:ea typeface="Verdana" pitchFamily="34" charset="0"/>
                <a:cs typeface="Verdana" pitchFamily="34" charset="0"/>
              </a:rPr>
              <a:t>ΠΕΚ και ΔΕΚ απέρριψαν την προσφυγή</a:t>
            </a:r>
          </a:p>
          <a:p>
            <a:pPr algn="just">
              <a:buFont typeface="Wingdings" pitchFamily="2" charset="2"/>
              <a:buChar char="q"/>
            </a:pPr>
            <a:r>
              <a:rPr lang="el-GR" sz="2200" dirty="0" smtClean="0">
                <a:latin typeface="Verdana" pitchFamily="34" charset="0"/>
                <a:ea typeface="Verdana" pitchFamily="34" charset="0"/>
                <a:cs typeface="Verdana" pitchFamily="34" charset="0"/>
              </a:rPr>
              <a:t>Γενικός Εισαγγελέας  </a:t>
            </a:r>
            <a:r>
              <a:rPr lang="fr-FR" sz="2200" dirty="0" smtClean="0">
                <a:latin typeface="Verdana" pitchFamily="34" charset="0"/>
                <a:ea typeface="Verdana" pitchFamily="34" charset="0"/>
                <a:cs typeface="Verdana" pitchFamily="34" charset="0"/>
              </a:rPr>
              <a:t>F</a:t>
            </a:r>
            <a:r>
              <a:rPr lang="el-GR" sz="2200" dirty="0" smtClean="0">
                <a:latin typeface="Verdana" pitchFamily="34" charset="0"/>
                <a:ea typeface="Verdana" pitchFamily="34" charset="0"/>
                <a:cs typeface="Verdana" pitchFamily="34" charset="0"/>
              </a:rPr>
              <a:t>.</a:t>
            </a:r>
            <a:r>
              <a:rPr lang="fr-FR" sz="2200" dirty="0" smtClean="0">
                <a:latin typeface="Verdana" pitchFamily="34" charset="0"/>
                <a:ea typeface="Verdana" pitchFamily="34" charset="0"/>
                <a:cs typeface="Verdana" pitchFamily="34" charset="0"/>
              </a:rPr>
              <a:t>G</a:t>
            </a:r>
            <a:r>
              <a:rPr lang="el-GR" sz="2200" dirty="0" smtClean="0">
                <a:latin typeface="Verdana" pitchFamily="34" charset="0"/>
                <a:ea typeface="Verdana" pitchFamily="34" charset="0"/>
                <a:cs typeface="Verdana" pitchFamily="34" charset="0"/>
              </a:rPr>
              <a:t>. </a:t>
            </a:r>
            <a:r>
              <a:rPr lang="en-US" sz="2200" dirty="0" smtClean="0">
                <a:latin typeface="Verdana" pitchFamily="34" charset="0"/>
                <a:ea typeface="Verdana" pitchFamily="34" charset="0"/>
                <a:cs typeface="Verdana" pitchFamily="34" charset="0"/>
              </a:rPr>
              <a:t>Jacobs</a:t>
            </a:r>
            <a:r>
              <a:rPr lang="el-GR" sz="2200" dirty="0" smtClean="0">
                <a:latin typeface="Verdana" pitchFamily="34" charset="0"/>
                <a:ea typeface="Verdana" pitchFamily="34" charset="0"/>
                <a:cs typeface="Verdana" pitchFamily="34" charset="0"/>
              </a:rPr>
              <a:t> σκ. 100:</a:t>
            </a:r>
            <a:r>
              <a:rPr lang="el-GR" sz="2200" i="1" dirty="0" smtClean="0">
                <a:latin typeface="Verdana" pitchFamily="34" charset="0"/>
                <a:ea typeface="Verdana" pitchFamily="34" charset="0"/>
                <a:cs typeface="Verdana" pitchFamily="34" charset="0"/>
              </a:rPr>
              <a:t> η νομολογία σχετικά με το παραδεκτό</a:t>
            </a:r>
            <a:r>
              <a:rPr lang="en-US" sz="2200" i="1" dirty="0" smtClean="0">
                <a:latin typeface="Verdana" pitchFamily="34" charset="0"/>
                <a:ea typeface="Verdana" pitchFamily="34" charset="0"/>
                <a:cs typeface="Verdana" pitchFamily="34" charset="0"/>
              </a:rPr>
              <a:t> </a:t>
            </a:r>
            <a:r>
              <a:rPr lang="el-GR" sz="2200" i="1" dirty="0" smtClean="0">
                <a:latin typeface="Verdana" pitchFamily="34" charset="0"/>
                <a:ea typeface="Verdana" pitchFamily="34" charset="0"/>
                <a:cs typeface="Verdana" pitchFamily="34" charset="0"/>
              </a:rPr>
              <a:t>αποτελεί κηλίδα στο πεδίο του κοινοτικού δικαίου.</a:t>
            </a:r>
          </a:p>
          <a:p>
            <a:pPr algn="just">
              <a:buNone/>
            </a:pPr>
            <a:r>
              <a:rPr lang="el-GR" sz="2200" i="1" dirty="0" smtClean="0">
                <a:latin typeface="Verdana" pitchFamily="34" charset="0"/>
                <a:ea typeface="Verdana" pitchFamily="34" charset="0"/>
                <a:cs typeface="Verdana" pitchFamily="34" charset="0"/>
              </a:rPr>
              <a:t>      </a:t>
            </a:r>
            <a:r>
              <a:rPr lang="el-GR" sz="2200" dirty="0" smtClean="0">
                <a:latin typeface="Verdana" pitchFamily="34" charset="0"/>
                <a:ea typeface="Verdana" pitchFamily="34" charset="0"/>
                <a:cs typeface="Verdana" pitchFamily="34" charset="0"/>
              </a:rPr>
              <a:t>Πρότεινε στο Δικαστήριο, να αλλάξει τη νομολογία του και να αναγνωρίσει ότι </a:t>
            </a:r>
            <a:r>
              <a:rPr lang="el-GR" sz="2200" i="1" dirty="0" smtClean="0">
                <a:latin typeface="Verdana" pitchFamily="34" charset="0"/>
                <a:ea typeface="Verdana" pitchFamily="34" charset="0"/>
                <a:cs typeface="Verdana" pitchFamily="34" charset="0"/>
              </a:rPr>
              <a:t>«ένα κοινοτικό μέτρο αφορά ατομικά ένα πρόσωπο όταν, λόγω της ιδιαίτερης θέσης στην οποία βρίσκεται το πρόσωπο, </a:t>
            </a:r>
            <a:r>
              <a:rPr lang="el-GR" sz="2200" b="1" i="1" dirty="0" smtClean="0">
                <a:solidFill>
                  <a:srgbClr val="FF0000"/>
                </a:solidFill>
                <a:latin typeface="Verdana" pitchFamily="34" charset="0"/>
                <a:ea typeface="Verdana" pitchFamily="34" charset="0"/>
                <a:cs typeface="Verdana" pitchFamily="34" charset="0"/>
              </a:rPr>
              <a:t>το μέτρο θίγει ή είναι ικανό να θίξει ουσιωδώς τα συμφέροντά του</a:t>
            </a:r>
            <a:r>
              <a:rPr lang="el-GR" sz="2200" i="1" dirty="0" smtClean="0">
                <a:latin typeface="Verdana" pitchFamily="34" charset="0"/>
                <a:ea typeface="Verdana" pitchFamily="34" charset="0"/>
                <a:cs typeface="Verdana" pitchFamily="34" charset="0"/>
              </a:rPr>
              <a:t>».</a:t>
            </a:r>
            <a:endParaRPr lang="el-GR" sz="2200" dirty="0" smtClean="0">
              <a:latin typeface="Verdana" pitchFamily="34" charset="0"/>
              <a:ea typeface="Verdana" pitchFamily="34" charset="0"/>
              <a:cs typeface="Verdana" pitchFamily="34" charset="0"/>
            </a:endParaRPr>
          </a:p>
          <a:p>
            <a:pPr algn="just">
              <a:buFont typeface="Wingdings" pitchFamily="2" charset="2"/>
              <a:buChar char="q"/>
            </a:pPr>
            <a:r>
              <a:rPr lang="el-GR" sz="2200" dirty="0" smtClean="0">
                <a:latin typeface="Verdana" pitchFamily="34" charset="0"/>
                <a:ea typeface="Verdana" pitchFamily="34" charset="0"/>
                <a:cs typeface="Verdana" pitchFamily="34" charset="0"/>
              </a:rPr>
              <a:t>η πρόταση αυτή ως κριτήριο παραδεκτού χρησιμοποιεί, κατά βάση, την έννοια του </a:t>
            </a:r>
            <a:r>
              <a:rPr lang="el-GR" sz="2200" i="1" dirty="0" smtClean="0">
                <a:latin typeface="Verdana" pitchFamily="34" charset="0"/>
                <a:ea typeface="Verdana" pitchFamily="34" charset="0"/>
                <a:cs typeface="Verdana" pitchFamily="34" charset="0"/>
              </a:rPr>
              <a:t>«έννομου συμφέροντος» </a:t>
            </a:r>
            <a:r>
              <a:rPr lang="el-GR" sz="2200" dirty="0" smtClean="0">
                <a:latin typeface="Verdana" pitchFamily="34" charset="0"/>
                <a:ea typeface="Verdana" pitchFamily="34" charset="0"/>
                <a:cs typeface="Verdana" pitchFamily="34" charset="0"/>
              </a:rPr>
              <a:t>και όχι τον ατομικό σύνδεσμο του προσφεύγοντος με την προσβαλλόμενη πράξη. Διεύρυνση της ενεργητικής νομιμοποίησης των </a:t>
            </a:r>
            <a:r>
              <a:rPr lang="el-GR" sz="2200" dirty="0" err="1" smtClean="0">
                <a:latin typeface="Verdana" pitchFamily="34" charset="0"/>
                <a:ea typeface="Verdana" pitchFamily="34" charset="0"/>
                <a:cs typeface="Verdana" pitchFamily="34" charset="0"/>
              </a:rPr>
              <a:t>φ.π</a:t>
            </a:r>
            <a:r>
              <a:rPr lang="el-GR" sz="2200" dirty="0" smtClean="0">
                <a:latin typeface="Verdana" pitchFamily="34" charset="0"/>
                <a:ea typeface="Verdana" pitchFamily="34" charset="0"/>
                <a:cs typeface="Verdana" pitchFamily="34" charset="0"/>
              </a:rPr>
              <a:t>. και </a:t>
            </a:r>
            <a:r>
              <a:rPr lang="el-GR" sz="2200" dirty="0" err="1" smtClean="0">
                <a:latin typeface="Verdana" pitchFamily="34" charset="0"/>
                <a:ea typeface="Verdana" pitchFamily="34" charset="0"/>
                <a:cs typeface="Verdana" pitchFamily="34" charset="0"/>
              </a:rPr>
              <a:t>ν.π</a:t>
            </a:r>
            <a:r>
              <a:rPr lang="el-GR" sz="2200" dirty="0" smtClean="0">
                <a:latin typeface="Verdana" pitchFamily="34" charset="0"/>
                <a:ea typeface="Verdana" pitchFamily="34" charset="0"/>
                <a:cs typeface="Verdana" pitchFamily="34" charset="0"/>
              </a:rPr>
              <a:t>. </a:t>
            </a:r>
          </a:p>
          <a:p>
            <a:endParaRPr lang="en-US" sz="2200" b="1" i="1" dirty="0" smtClean="0">
              <a:latin typeface="Verdana" pitchFamily="34" charset="0"/>
              <a:ea typeface="Verdana" pitchFamily="34" charset="0"/>
              <a:cs typeface="Verdana" pitchFamily="34" charset="0"/>
            </a:endParaRPr>
          </a:p>
          <a:p>
            <a:pPr>
              <a:buNone/>
            </a:pPr>
            <a:endParaRPr lang="el-GR" sz="2200" dirty="0">
              <a:latin typeface="Verdana" pitchFamily="34" charset="0"/>
              <a:ea typeface="Verdana" pitchFamily="34" charset="0"/>
              <a:cs typeface="Verdana"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571480"/>
            <a:ext cx="8229600" cy="785818"/>
          </a:xfrm>
        </p:spPr>
        <p:style>
          <a:lnRef idx="1">
            <a:schemeClr val="accent1"/>
          </a:lnRef>
          <a:fillRef idx="1001">
            <a:schemeClr val="lt1"/>
          </a:fillRef>
          <a:effectRef idx="1">
            <a:schemeClr val="accent1"/>
          </a:effectRef>
          <a:fontRef idx="minor">
            <a:schemeClr val="dk1"/>
          </a:fontRef>
        </p:style>
        <p:txBody>
          <a:bodyPr>
            <a:noAutofit/>
          </a:bodyPr>
          <a:lstStyle/>
          <a:p>
            <a:pPr algn="ctr"/>
            <a:r>
              <a:rPr lang="el-GR" sz="3000" b="1" dirty="0" smtClean="0">
                <a:solidFill>
                  <a:schemeClr val="tx2"/>
                </a:solidFill>
                <a:latin typeface="Verdana" pitchFamily="34" charset="0"/>
                <a:ea typeface="Verdana" pitchFamily="34" charset="0"/>
                <a:cs typeface="Verdana" pitchFamily="34" charset="0"/>
              </a:rPr>
              <a:t/>
            </a:r>
            <a:br>
              <a:rPr lang="el-GR" sz="3000" b="1" dirty="0" smtClean="0">
                <a:solidFill>
                  <a:schemeClr val="tx2"/>
                </a:solidFill>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
            </a:r>
            <a:br>
              <a:rPr lang="el-GR" sz="3000" b="1" dirty="0" smtClean="0">
                <a:solidFill>
                  <a:schemeClr val="tx2"/>
                </a:solidFill>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
            </a:r>
            <a:br>
              <a:rPr lang="el-GR" sz="3000" b="1" dirty="0" smtClean="0">
                <a:solidFill>
                  <a:schemeClr val="tx2"/>
                </a:solidFill>
                <a:latin typeface="Verdana" pitchFamily="34" charset="0"/>
                <a:ea typeface="Verdana" pitchFamily="34" charset="0"/>
                <a:cs typeface="Verdana" pitchFamily="34" charset="0"/>
              </a:rPr>
            </a:br>
            <a:r>
              <a:rPr lang="el-GR" sz="3000" b="1" dirty="0" smtClean="0">
                <a:solidFill>
                  <a:schemeClr val="tx2"/>
                </a:solidFill>
                <a:latin typeface="Verdana" pitchFamily="34" charset="0"/>
                <a:ea typeface="Verdana" pitchFamily="34" charset="0"/>
                <a:cs typeface="Verdana" pitchFamily="34" charset="0"/>
              </a:rPr>
              <a:t>β. Τ-177/01, </a:t>
            </a:r>
            <a:r>
              <a:rPr lang="en-US" sz="3000" b="1" dirty="0" smtClean="0">
                <a:solidFill>
                  <a:schemeClr val="tx2"/>
                </a:solidFill>
                <a:latin typeface="Verdana" pitchFamily="34" charset="0"/>
                <a:ea typeface="Verdana" pitchFamily="34" charset="0"/>
                <a:cs typeface="Verdana" pitchFamily="34" charset="0"/>
              </a:rPr>
              <a:t>C</a:t>
            </a:r>
            <a:r>
              <a:rPr lang="el-GR" sz="3000" b="1" dirty="0" smtClean="0">
                <a:solidFill>
                  <a:schemeClr val="tx2"/>
                </a:solidFill>
                <a:latin typeface="Verdana" pitchFamily="34" charset="0"/>
                <a:ea typeface="Verdana" pitchFamily="34" charset="0"/>
                <a:cs typeface="Verdana" pitchFamily="34" charset="0"/>
              </a:rPr>
              <a:t>-263/02, </a:t>
            </a:r>
            <a:r>
              <a:rPr lang="el-GR" sz="3000" b="1" dirty="0" err="1" smtClean="0">
                <a:solidFill>
                  <a:schemeClr val="tx2"/>
                </a:solidFill>
                <a:latin typeface="Verdana" pitchFamily="34" charset="0"/>
                <a:ea typeface="Verdana" pitchFamily="34" charset="0"/>
                <a:cs typeface="Verdana" pitchFamily="34" charset="0"/>
              </a:rPr>
              <a:t>Jégo</a:t>
            </a:r>
            <a:r>
              <a:rPr lang="el-GR" sz="3000" b="1" dirty="0" smtClean="0">
                <a:solidFill>
                  <a:schemeClr val="tx2"/>
                </a:solidFill>
                <a:latin typeface="Verdana" pitchFamily="34" charset="0"/>
                <a:ea typeface="Verdana" pitchFamily="34" charset="0"/>
                <a:cs typeface="Verdana" pitchFamily="34" charset="0"/>
              </a:rPr>
              <a:t>-</a:t>
            </a:r>
            <a:r>
              <a:rPr lang="el-GR" sz="3000" b="1" dirty="0" err="1" smtClean="0">
                <a:solidFill>
                  <a:schemeClr val="tx2"/>
                </a:solidFill>
                <a:latin typeface="Verdana" pitchFamily="34" charset="0"/>
                <a:ea typeface="Verdana" pitchFamily="34" charset="0"/>
                <a:cs typeface="Verdana" pitchFamily="34" charset="0"/>
              </a:rPr>
              <a:t>Quéré</a:t>
            </a:r>
            <a:endParaRPr lang="el-GR" sz="3000" dirty="0">
              <a:solidFill>
                <a:schemeClr val="tx2"/>
              </a:solidFill>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00034" y="1714488"/>
            <a:ext cx="8186766" cy="4929222"/>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l-GR" b="1" i="1" dirty="0" smtClean="0">
                <a:latin typeface="Verdana" pitchFamily="34" charset="0"/>
                <a:ea typeface="Verdana" pitchFamily="34" charset="0"/>
                <a:cs typeface="Verdana" pitchFamily="34" charset="0"/>
              </a:rPr>
              <a:t>ΠΕΚ : παραδεκτή η προσφυγή (ά. 47 ΧΘΔΕΕ)</a:t>
            </a:r>
          </a:p>
          <a:p>
            <a:r>
              <a:rPr lang="el-GR" b="1" i="1" dirty="0" smtClean="0">
                <a:latin typeface="Verdana" pitchFamily="34" charset="0"/>
                <a:ea typeface="Verdana" pitchFamily="34" charset="0"/>
                <a:cs typeface="Verdana" pitchFamily="34" charset="0"/>
              </a:rPr>
              <a:t> ΔΕΚ: απαράδεκτη η προσφυγή</a:t>
            </a:r>
          </a:p>
          <a:p>
            <a:pPr>
              <a:buNone/>
            </a:pPr>
            <a:endParaRPr lang="el-GR" b="1" i="1" dirty="0" smtClean="0">
              <a:latin typeface="Verdana" pitchFamily="34" charset="0"/>
              <a:ea typeface="Verdana" pitchFamily="34" charset="0"/>
              <a:cs typeface="Verdana" pitchFamily="34" charset="0"/>
            </a:endParaRPr>
          </a:p>
          <a:p>
            <a:pPr algn="just">
              <a:buNone/>
            </a:pPr>
            <a:r>
              <a:rPr lang="el-GR" b="1" i="1"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το ΔΕΚ ξεκαθάρισε, ότι τα κενά του εθνικού δικαιοδοτικού συστήματος, δεν μπορούν να αποτελέσουν κριτήριο του παραδεκτού της ενώπιον του Δικαστηρίου προσφυγής </a:t>
            </a:r>
            <a:r>
              <a:rPr lang="el-GR" dirty="0" err="1" smtClean="0">
                <a:latin typeface="Verdana" pitchFamily="34" charset="0"/>
                <a:ea typeface="Verdana" pitchFamily="34" charset="0"/>
                <a:cs typeface="Verdana" pitchFamily="34" charset="0"/>
              </a:rPr>
              <a:t>φ.π.</a:t>
            </a:r>
            <a:r>
              <a:rPr lang="el-GR" dirty="0" smtClean="0">
                <a:latin typeface="Verdana" pitchFamily="34" charset="0"/>
                <a:ea typeface="Verdana" pitchFamily="34" charset="0"/>
                <a:cs typeface="Verdana" pitchFamily="34" charset="0"/>
              </a:rPr>
              <a:t>/</a:t>
            </a:r>
            <a:r>
              <a:rPr lang="el-GR" dirty="0" err="1" smtClean="0">
                <a:latin typeface="Verdana" pitchFamily="34" charset="0"/>
                <a:ea typeface="Verdana" pitchFamily="34" charset="0"/>
                <a:cs typeface="Verdana" pitchFamily="34" charset="0"/>
              </a:rPr>
              <a:t>ν.π</a:t>
            </a:r>
            <a:r>
              <a:rPr lang="el-GR" dirty="0" smtClean="0">
                <a:latin typeface="Verdana" pitchFamily="34" charset="0"/>
                <a:ea typeface="Verdana" pitchFamily="34" charset="0"/>
                <a:cs typeface="Verdana" pitchFamily="34" charset="0"/>
              </a:rPr>
              <a:t>.  κατά κανονιστικών πράξεων της Ένωσης,  επειδή </a:t>
            </a:r>
            <a:r>
              <a:rPr lang="el-GR" i="1" dirty="0" smtClean="0">
                <a:latin typeface="Verdana" pitchFamily="34" charset="0"/>
                <a:ea typeface="Verdana" pitchFamily="34" charset="0"/>
                <a:cs typeface="Verdana" pitchFamily="34" charset="0"/>
              </a:rPr>
              <a:t>«ένα τέτοιου είδους σύστημα θα απαιτούσε σε κάθε συγκεκριμένη περίπτωση από τον κοινοτικό δικαστή να εξετάζει και να ερμηνεύει το εθνικό δικονομικό δίκαιο, πράγμα το οποίο θα υπερέβαινε την αρμοδιότητά του που έγκειται στον έλεγχο της νομιμότητας των κοινοτικών πράξεων». </a:t>
            </a:r>
          </a:p>
          <a:p>
            <a:pPr algn="just"/>
            <a:endParaRPr lang="el-GR" dirty="0" smtClean="0">
              <a:latin typeface="Verdana" pitchFamily="34" charset="0"/>
              <a:ea typeface="Verdana" pitchFamily="34" charset="0"/>
              <a:cs typeface="Verdana" pitchFamily="34" charset="0"/>
            </a:endParaRPr>
          </a:p>
          <a:p>
            <a:pPr>
              <a:buNone/>
            </a:pPr>
            <a:endParaRPr lang="el-GR" b="1" i="1" dirty="0" smtClean="0">
              <a:latin typeface="Verdana" pitchFamily="34" charset="0"/>
              <a:ea typeface="Verdana" pitchFamily="34" charset="0"/>
              <a:cs typeface="Verdana" pitchFamily="34" charset="0"/>
            </a:endParaRPr>
          </a:p>
          <a:p>
            <a:endParaRPr lang="el-GR" b="1" i="1" dirty="0">
              <a:latin typeface="Verdana" pitchFamily="34" charset="0"/>
              <a:ea typeface="Verdana" pitchFamily="34" charset="0"/>
              <a:cs typeface="Verdana"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642918"/>
            <a:ext cx="8229600" cy="975020"/>
          </a:xfrm>
        </p:spPr>
        <p:style>
          <a:lnRef idx="1">
            <a:schemeClr val="accent1"/>
          </a:lnRef>
          <a:fillRef idx="1003">
            <a:schemeClr val="lt1"/>
          </a:fillRef>
          <a:effectRef idx="1">
            <a:schemeClr val="accent1"/>
          </a:effectRef>
          <a:fontRef idx="minor">
            <a:schemeClr val="dk1"/>
          </a:fontRef>
        </p:style>
        <p:txBody>
          <a:bodyPr>
            <a:noAutofit/>
          </a:bodyPr>
          <a:lstStyle/>
          <a:p>
            <a:pPr algn="ctr"/>
            <a:r>
              <a:rPr lang="el-GR" sz="3000" b="1" i="1" dirty="0" smtClean="0">
                <a:latin typeface="Verdana" pitchFamily="34" charset="0"/>
                <a:ea typeface="Verdana" pitchFamily="34" charset="0"/>
                <a:cs typeface="Verdana" pitchFamily="34" charset="0"/>
              </a:rPr>
              <a:t>Αποτέλεσμα αποφάσεων ΔΕΚ σε U</a:t>
            </a:r>
            <a:r>
              <a:rPr lang="en-US" sz="3000" b="1" i="1" dirty="0" smtClean="0">
                <a:latin typeface="Verdana" pitchFamily="34" charset="0"/>
                <a:ea typeface="Verdana" pitchFamily="34" charset="0"/>
                <a:cs typeface="Verdana" pitchFamily="34" charset="0"/>
              </a:rPr>
              <a:t>PA </a:t>
            </a:r>
            <a:r>
              <a:rPr lang="el-GR" sz="3000" b="1" i="1" dirty="0" smtClean="0">
                <a:latin typeface="Verdana" pitchFamily="34" charset="0"/>
                <a:ea typeface="Verdana" pitchFamily="34" charset="0"/>
                <a:cs typeface="Verdana" pitchFamily="34" charset="0"/>
              </a:rPr>
              <a:t>και </a:t>
            </a:r>
            <a:r>
              <a:rPr lang="el-GR" sz="3000" b="1" i="1" dirty="0" err="1" smtClean="0">
                <a:latin typeface="Verdana" pitchFamily="34" charset="0"/>
                <a:ea typeface="Verdana" pitchFamily="34" charset="0"/>
                <a:cs typeface="Verdana" pitchFamily="34" charset="0"/>
              </a:rPr>
              <a:t>Jégo</a:t>
            </a:r>
            <a:r>
              <a:rPr lang="el-GR" sz="3000" b="1" i="1" dirty="0" smtClean="0">
                <a:latin typeface="Verdana" pitchFamily="34" charset="0"/>
                <a:ea typeface="Verdana" pitchFamily="34" charset="0"/>
                <a:cs typeface="Verdana" pitchFamily="34" charset="0"/>
              </a:rPr>
              <a:t>-</a:t>
            </a:r>
            <a:r>
              <a:rPr lang="el-GR" sz="3000" b="1" i="1" dirty="0" err="1" smtClean="0">
                <a:latin typeface="Verdana" pitchFamily="34" charset="0"/>
                <a:ea typeface="Verdana" pitchFamily="34" charset="0"/>
                <a:cs typeface="Verdana" pitchFamily="34" charset="0"/>
              </a:rPr>
              <a:t>Quéré</a:t>
            </a:r>
            <a:r>
              <a:rPr lang="el-GR" sz="3000" b="1" i="1" dirty="0" smtClean="0">
                <a:latin typeface="Verdana" pitchFamily="34" charset="0"/>
                <a:ea typeface="Verdana" pitchFamily="34" charset="0"/>
                <a:cs typeface="Verdana" pitchFamily="34" charset="0"/>
              </a:rPr>
              <a:t> </a:t>
            </a:r>
            <a:endParaRPr lang="el-GR" sz="3000" b="1" i="1"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500034" y="1714488"/>
            <a:ext cx="8229600" cy="492514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lgn="just"/>
            <a:r>
              <a:rPr lang="el-GR" sz="3800" dirty="0" smtClean="0">
                <a:latin typeface="Verdana" pitchFamily="34" charset="0"/>
                <a:ea typeface="Verdana" pitchFamily="34" charset="0"/>
                <a:cs typeface="Verdana" pitchFamily="34" charset="0"/>
              </a:rPr>
              <a:t>σημαντικό </a:t>
            </a:r>
            <a:r>
              <a:rPr lang="el-GR" sz="3800" b="1" dirty="0" smtClean="0">
                <a:solidFill>
                  <a:srgbClr val="FF0000"/>
                </a:solidFill>
                <a:latin typeface="Verdana" pitchFamily="34" charset="0"/>
                <a:ea typeface="Verdana" pitchFamily="34" charset="0"/>
                <a:cs typeface="Verdana" pitchFamily="34" charset="0"/>
              </a:rPr>
              <a:t>κενό στην προστασία των </a:t>
            </a:r>
            <a:r>
              <a:rPr lang="el-GR" sz="3800" b="1" dirty="0" err="1" smtClean="0">
                <a:solidFill>
                  <a:srgbClr val="FF0000"/>
                </a:solidFill>
                <a:latin typeface="Verdana" pitchFamily="34" charset="0"/>
                <a:ea typeface="Verdana" pitchFamily="34" charset="0"/>
                <a:cs typeface="Verdana" pitchFamily="34" charset="0"/>
              </a:rPr>
              <a:t>φ.π</a:t>
            </a:r>
            <a:r>
              <a:rPr lang="el-GR" sz="3800" b="1" dirty="0" smtClean="0">
                <a:solidFill>
                  <a:srgbClr val="FF0000"/>
                </a:solidFill>
                <a:latin typeface="Verdana" pitchFamily="34" charset="0"/>
                <a:ea typeface="Verdana" pitchFamily="34" charset="0"/>
                <a:cs typeface="Verdana" pitchFamily="34" charset="0"/>
              </a:rPr>
              <a:t>. και </a:t>
            </a:r>
            <a:r>
              <a:rPr lang="el-GR" sz="3800" b="1" dirty="0" err="1" smtClean="0">
                <a:solidFill>
                  <a:srgbClr val="FF0000"/>
                </a:solidFill>
                <a:latin typeface="Verdana" pitchFamily="34" charset="0"/>
                <a:ea typeface="Verdana" pitchFamily="34" charset="0"/>
                <a:cs typeface="Verdana" pitchFamily="34" charset="0"/>
              </a:rPr>
              <a:t>ν.π</a:t>
            </a:r>
            <a:r>
              <a:rPr lang="el-GR" sz="3800" dirty="0" smtClean="0">
                <a:latin typeface="Verdana" pitchFamily="34" charset="0"/>
                <a:ea typeface="Verdana" pitchFamily="34" charset="0"/>
                <a:cs typeface="Verdana" pitchFamily="34" charset="0"/>
              </a:rPr>
              <a:t>. Το απ</a:t>
            </a:r>
            <a:r>
              <a:rPr lang="en-US" sz="3800" dirty="0" smtClean="0">
                <a:latin typeface="Verdana" pitchFamily="34" charset="0"/>
                <a:ea typeface="Verdana" pitchFamily="34" charset="0"/>
                <a:cs typeface="Verdana" pitchFamily="34" charset="0"/>
              </a:rPr>
              <a:t>o</a:t>
            </a:r>
            <a:r>
              <a:rPr lang="el-GR" sz="3800" dirty="0" err="1" smtClean="0">
                <a:latin typeface="Verdana" pitchFamily="34" charset="0"/>
                <a:ea typeface="Verdana" pitchFamily="34" charset="0"/>
                <a:cs typeface="Verdana" pitchFamily="34" charset="0"/>
              </a:rPr>
              <a:t>τέλεσμα</a:t>
            </a:r>
            <a:r>
              <a:rPr lang="el-GR" sz="3800" dirty="0" smtClean="0">
                <a:latin typeface="Verdana" pitchFamily="34" charset="0"/>
                <a:ea typeface="Verdana" pitchFamily="34" charset="0"/>
                <a:cs typeface="Verdana" pitchFamily="34" charset="0"/>
              </a:rPr>
              <a:t> ήταν ότι δεν θα υπήρχε ένδικο μέσο για </a:t>
            </a:r>
            <a:r>
              <a:rPr lang="el-GR" sz="3800" dirty="0" err="1" smtClean="0">
                <a:latin typeface="Verdana" pitchFamily="34" charset="0"/>
                <a:ea typeface="Verdana" pitchFamily="34" charset="0"/>
                <a:cs typeface="Verdana" pitchFamily="34" charset="0"/>
              </a:rPr>
              <a:t>φ.π</a:t>
            </a:r>
            <a:r>
              <a:rPr lang="el-GR" sz="3800" dirty="0" smtClean="0">
                <a:latin typeface="Verdana" pitchFamily="34" charset="0"/>
                <a:ea typeface="Verdana" pitchFamily="34" charset="0"/>
                <a:cs typeface="Verdana" pitchFamily="34" charset="0"/>
              </a:rPr>
              <a:t>. και </a:t>
            </a:r>
            <a:r>
              <a:rPr lang="el-GR" sz="3800" dirty="0" err="1" smtClean="0">
                <a:latin typeface="Verdana" pitchFamily="34" charset="0"/>
                <a:ea typeface="Verdana" pitchFamily="34" charset="0"/>
                <a:cs typeface="Verdana" pitchFamily="34" charset="0"/>
              </a:rPr>
              <a:t>ν.π</a:t>
            </a:r>
            <a:r>
              <a:rPr lang="el-GR" sz="3800" dirty="0" smtClean="0">
                <a:latin typeface="Verdana" pitchFamily="34" charset="0"/>
                <a:ea typeface="Verdana" pitchFamily="34" charset="0"/>
                <a:cs typeface="Verdana" pitchFamily="34" charset="0"/>
              </a:rPr>
              <a:t>. που θέλουν να προσβάλλουν μια πράξη χωρίς εκτελεστικά μέτρα, επειδή δεν θα υπήρχε τίποτα να προσβάλλουν ενώπιον εθνικού δικαστηρίου. </a:t>
            </a:r>
            <a:r>
              <a:rPr lang="el-GR" sz="3800" smtClean="0">
                <a:latin typeface="Verdana" pitchFamily="34" charset="0"/>
                <a:ea typeface="Verdana" pitchFamily="34" charset="0"/>
                <a:cs typeface="Verdana" pitchFamily="34" charset="0"/>
              </a:rPr>
              <a:t>Ο μοναδικός </a:t>
            </a:r>
            <a:r>
              <a:rPr lang="el-GR" sz="3800" dirty="0" smtClean="0">
                <a:latin typeface="Verdana" pitchFamily="34" charset="0"/>
                <a:ea typeface="Verdana" pitchFamily="34" charset="0"/>
                <a:cs typeface="Verdana" pitchFamily="34" charset="0"/>
              </a:rPr>
              <a:t>τρόπος αντίδρασης (προσφυγής) για τους προσφεύγοντες θα ήταν να παραβιάσουν τους κανόνες που  θέτει ο Κανονισμός και</a:t>
            </a:r>
            <a:r>
              <a:rPr lang="en-US" sz="3800" dirty="0" smtClean="0">
                <a:latin typeface="Verdana" pitchFamily="34" charset="0"/>
                <a:ea typeface="Verdana" pitchFamily="34" charset="0"/>
                <a:cs typeface="Verdana" pitchFamily="34" charset="0"/>
              </a:rPr>
              <a:t> </a:t>
            </a:r>
            <a:r>
              <a:rPr lang="el-GR" sz="3800" dirty="0" smtClean="0">
                <a:latin typeface="Verdana" pitchFamily="34" charset="0"/>
                <a:ea typeface="Verdana" pitchFamily="34" charset="0"/>
                <a:cs typeface="Verdana" pitchFamily="34" charset="0"/>
              </a:rPr>
              <a:t>στη συνέχεια να επικαλεστούν την ακυρότητα της εν λόγω πράξης στο πλαίσιο της διαδικασίας εναντίον τους.</a:t>
            </a:r>
          </a:p>
          <a:p>
            <a:endParaRPr lang="el-GR"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714348" y="1071546"/>
            <a:ext cx="7772400" cy="4032448"/>
          </a:xfrm>
          <a:effectLst>
            <a:reflection blurRad="6350" stA="50000" endA="300" endPos="90000" dir="5400000" sy="-100000" algn="bl" rotWithShape="0"/>
          </a:effectLst>
          <a:scene3d>
            <a:camera prst="isometricOffAxis2Left"/>
            <a:lightRig rig="threePt" dir="t"/>
          </a:scene3d>
        </p:spPr>
        <p:txBody>
          <a:bodyPr>
            <a:normAutofit/>
          </a:bodyPr>
          <a:lstStyle/>
          <a:p>
            <a:pPr algn="ctr">
              <a:defRPr/>
            </a:pPr>
            <a:r>
              <a:rPr lang="el-GR" sz="5000" dirty="0" smtClean="0">
                <a:latin typeface="Verdana" pitchFamily="34" charset="0"/>
                <a:ea typeface="Verdana" pitchFamily="34" charset="0"/>
                <a:cs typeface="Verdana" pitchFamily="34" charset="0"/>
              </a:rPr>
              <a:t>Η διαδικασία ενώπιον του Δικαστηρίου </a:t>
            </a:r>
            <a:br>
              <a:rPr lang="el-GR" sz="5000" dirty="0" smtClean="0">
                <a:latin typeface="Verdana" pitchFamily="34" charset="0"/>
                <a:ea typeface="Verdana" pitchFamily="34" charset="0"/>
                <a:cs typeface="Verdana" pitchFamily="34" charset="0"/>
              </a:rPr>
            </a:br>
            <a:endParaRPr lang="el-GR" sz="5000" dirty="0">
              <a:latin typeface="Verdana" pitchFamily="34" charset="0"/>
              <a:ea typeface="Verdana" pitchFamily="34" charset="0"/>
              <a:cs typeface="Verdana"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068728"/>
          </a:xfrm>
        </p:spPr>
        <p:txBody>
          <a:bodyPr>
            <a:normAutofit fontScale="90000"/>
          </a:bodyPr>
          <a:lstStyle/>
          <a:p>
            <a:pPr algn="ct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dirty="0" smtClean="0">
                <a:solidFill>
                  <a:srgbClr val="FF0000"/>
                </a:solidFill>
              </a:rPr>
              <a:t/>
            </a:r>
            <a:br>
              <a:rPr lang="el-GR" dirty="0" smtClean="0">
                <a:solidFill>
                  <a:srgbClr val="FF0000"/>
                </a:solidFill>
              </a:rPr>
            </a:br>
            <a:endParaRPr lang="el-GR" sz="4000" dirty="0">
              <a:latin typeface="Verdana" pitchFamily="34" charset="0"/>
              <a:ea typeface="Verdana" pitchFamily="34" charset="0"/>
            </a:endParaRPr>
          </a:p>
        </p:txBody>
      </p:sp>
      <p:sp>
        <p:nvSpPr>
          <p:cNvPr id="3" name="2 - Θέση περιεχομένου"/>
          <p:cNvSpPr>
            <a:spLocks noGrp="1"/>
          </p:cNvSpPr>
          <p:nvPr>
            <p:ph idx="1"/>
          </p:nvPr>
        </p:nvSpPr>
        <p:spPr>
          <a:xfrm>
            <a:off x="457200" y="836712"/>
            <a:ext cx="8229600" cy="583264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ctr">
              <a:buNone/>
            </a:pPr>
            <a:r>
              <a:rPr lang="el-GR" sz="4000" b="1" dirty="0" smtClean="0">
                <a:solidFill>
                  <a:srgbClr val="C00000"/>
                </a:solidFill>
              </a:rPr>
              <a:t>Έγγραφο στάδιο της δίκης </a:t>
            </a:r>
          </a:p>
          <a:p>
            <a:pPr algn="ctr">
              <a:buNone/>
            </a:pPr>
            <a:endParaRPr lang="el-GR" b="1" dirty="0" smtClean="0">
              <a:solidFill>
                <a:srgbClr val="C00000"/>
              </a:solidFill>
            </a:endParaRPr>
          </a:p>
          <a:p>
            <a:pPr algn="ctr">
              <a:buNone/>
            </a:pPr>
            <a:r>
              <a:rPr lang="el-GR" b="1" dirty="0" smtClean="0"/>
              <a:t>Εισαγωγικό δικόγραφο</a:t>
            </a:r>
          </a:p>
          <a:p>
            <a:pPr algn="ctr">
              <a:buNone/>
            </a:pPr>
            <a:r>
              <a:rPr lang="el-GR" sz="400" dirty="0" smtClean="0"/>
              <a:t>[Αίτηση παροχής του ευεργετήματος πενίας]</a:t>
            </a:r>
          </a:p>
          <a:p>
            <a:pPr algn="ctr">
              <a:buNone/>
            </a:pPr>
            <a:endParaRPr lang="el-GR" dirty="0" smtClean="0"/>
          </a:p>
          <a:p>
            <a:pPr algn="ctr">
              <a:buNone/>
            </a:pPr>
            <a:r>
              <a:rPr lang="el-GR" b="1" dirty="0" smtClean="0"/>
              <a:t>Επίδοση του εισαγωγικού δικογράφου στον αντίδικο από τη Γραμματεία</a:t>
            </a:r>
          </a:p>
          <a:p>
            <a:pPr algn="ctr">
              <a:buNone/>
            </a:pPr>
            <a:endParaRPr lang="el-GR" b="1" dirty="0" smtClean="0"/>
          </a:p>
          <a:p>
            <a:pPr algn="ctr">
              <a:buNone/>
            </a:pPr>
            <a:endParaRPr lang="el-GR" b="1" dirty="0" smtClean="0"/>
          </a:p>
          <a:p>
            <a:pPr algn="ctr">
              <a:buNone/>
            </a:pPr>
            <a:r>
              <a:rPr lang="el-GR" b="1" dirty="0" smtClean="0"/>
              <a:t>Ορισμός του εισηγητή δικαστή και του γενικού εισαγγελέα</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068728"/>
          </a:xfrm>
        </p:spPr>
        <p:txBody>
          <a:bodyPr>
            <a:normAutofit fontScale="90000"/>
          </a:bodyPr>
          <a:lstStyle/>
          <a:p>
            <a:pPr algn="ct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b="1" dirty="0" smtClean="0">
                <a:solidFill>
                  <a:srgbClr val="FF0000"/>
                </a:solidFill>
              </a:rPr>
              <a:t/>
            </a:r>
            <a:br>
              <a:rPr lang="el-GR" b="1" dirty="0" smtClean="0">
                <a:solidFill>
                  <a:srgbClr val="FF0000"/>
                </a:solidFill>
              </a:rPr>
            </a:br>
            <a:r>
              <a:rPr lang="el-GR" dirty="0" smtClean="0">
                <a:solidFill>
                  <a:srgbClr val="FF0000"/>
                </a:solidFill>
              </a:rPr>
              <a:t/>
            </a:r>
            <a:br>
              <a:rPr lang="el-GR" dirty="0" smtClean="0">
                <a:solidFill>
                  <a:srgbClr val="FF0000"/>
                </a:solidFill>
              </a:rPr>
            </a:br>
            <a:endParaRPr lang="el-GR" sz="4000" dirty="0">
              <a:latin typeface="Verdana" pitchFamily="34" charset="0"/>
              <a:ea typeface="Verdana" pitchFamily="34" charset="0"/>
            </a:endParaRPr>
          </a:p>
        </p:txBody>
      </p:sp>
      <p:sp>
        <p:nvSpPr>
          <p:cNvPr id="3" name="2 - Θέση περιεχομένου"/>
          <p:cNvSpPr>
            <a:spLocks noGrp="1"/>
          </p:cNvSpPr>
          <p:nvPr>
            <p:ph idx="1"/>
          </p:nvPr>
        </p:nvSpPr>
        <p:spPr>
          <a:xfrm>
            <a:off x="467544" y="476672"/>
            <a:ext cx="8229600" cy="626469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ctr">
              <a:buNone/>
            </a:pPr>
            <a:r>
              <a:rPr lang="el-GR" b="1" dirty="0" smtClean="0">
                <a:solidFill>
                  <a:schemeClr val="tx2"/>
                </a:solidFill>
                <a:latin typeface="Verdana" pitchFamily="34" charset="0"/>
                <a:ea typeface="Verdana" pitchFamily="34" charset="0"/>
              </a:rPr>
              <a:t>Ανακοίνωση της προσφυγής στην Επίσημη Εφημερίδα της ΕΕ (σειρά C)</a:t>
            </a:r>
            <a:endParaRPr lang="el-GR" dirty="0" smtClean="0">
              <a:solidFill>
                <a:schemeClr val="tx2"/>
              </a:solidFill>
              <a:latin typeface="Verdana" pitchFamily="34" charset="0"/>
              <a:ea typeface="Verdana" pitchFamily="34" charset="0"/>
            </a:endParaRPr>
          </a:p>
          <a:p>
            <a:pPr algn="ctr">
              <a:buNone/>
            </a:pPr>
            <a:r>
              <a:rPr lang="el-GR" sz="2400" dirty="0" smtClean="0">
                <a:latin typeface="Verdana" pitchFamily="34" charset="0"/>
                <a:ea typeface="Verdana" pitchFamily="34" charset="0"/>
              </a:rPr>
              <a:t>[Προσωρινά μέτρα]</a:t>
            </a:r>
          </a:p>
          <a:p>
            <a:pPr algn="ctr">
              <a:buNone/>
            </a:pPr>
            <a:r>
              <a:rPr lang="el-GR" sz="2400" dirty="0" smtClean="0">
                <a:latin typeface="Verdana" pitchFamily="34" charset="0"/>
                <a:ea typeface="Verdana" pitchFamily="34" charset="0"/>
              </a:rPr>
              <a:t>[Παρέμβαση]</a:t>
            </a:r>
          </a:p>
          <a:p>
            <a:pPr algn="ctr">
              <a:buNone/>
            </a:pPr>
            <a:r>
              <a:rPr lang="el-GR" b="1" dirty="0" smtClean="0">
                <a:latin typeface="Verdana" pitchFamily="34" charset="0"/>
                <a:ea typeface="Verdana" pitchFamily="34" charset="0"/>
              </a:rPr>
              <a:t>Υπόμνημα αντίκρουσης</a:t>
            </a:r>
          </a:p>
          <a:p>
            <a:pPr algn="ctr">
              <a:buNone/>
            </a:pPr>
            <a:r>
              <a:rPr lang="el-GR" sz="2400" dirty="0" smtClean="0">
                <a:latin typeface="Verdana" pitchFamily="34" charset="0"/>
                <a:ea typeface="Verdana" pitchFamily="34" charset="0"/>
              </a:rPr>
              <a:t>[Ένσταση απαραδέκτου]</a:t>
            </a:r>
          </a:p>
          <a:p>
            <a:pPr algn="ctr">
              <a:buNone/>
            </a:pPr>
            <a:r>
              <a:rPr lang="el-GR" sz="2400" dirty="0" smtClean="0">
                <a:latin typeface="Verdana" pitchFamily="34" charset="0"/>
                <a:ea typeface="Verdana" pitchFamily="34" charset="0"/>
              </a:rPr>
              <a:t>[Υπομνήματα απάντησης και ανταπάντησης]</a:t>
            </a:r>
          </a:p>
          <a:p>
            <a:pPr algn="ctr">
              <a:buNone/>
            </a:pPr>
            <a:r>
              <a:rPr lang="el-GR" b="1" dirty="0" smtClean="0">
                <a:latin typeface="Verdana" pitchFamily="34" charset="0"/>
                <a:ea typeface="Verdana" pitchFamily="34" charset="0"/>
              </a:rPr>
              <a:t>Ο εισηγητής δικαστής καταρτίζει την προκαταρκτική έκθεση</a:t>
            </a:r>
          </a:p>
          <a:p>
            <a:pPr algn="ctr">
              <a:buNone/>
            </a:pPr>
            <a:r>
              <a:rPr lang="el-GR" b="1" dirty="0" smtClean="0">
                <a:latin typeface="Verdana" pitchFamily="34" charset="0"/>
                <a:ea typeface="Verdana" pitchFamily="34" charset="0"/>
              </a:rPr>
              <a:t>Γενική συνεδρίαση των δικαστών και γενικών εισαγγελέων</a:t>
            </a:r>
          </a:p>
          <a:p>
            <a:pPr algn="ctr">
              <a:buNone/>
            </a:pPr>
            <a:r>
              <a:rPr lang="el-GR" b="1" dirty="0" smtClean="0">
                <a:latin typeface="Verdana" pitchFamily="34" charset="0"/>
                <a:ea typeface="Verdana" pitchFamily="34" charset="0"/>
              </a:rPr>
              <a:t>Παραπομπή της υπόθεσης σε δικαστικό σχηματισμό</a:t>
            </a:r>
          </a:p>
          <a:p>
            <a:pPr algn="ctr">
              <a:buNone/>
            </a:pPr>
            <a:r>
              <a:rPr lang="el-GR" sz="2400" dirty="0" smtClean="0">
                <a:latin typeface="Verdana" pitchFamily="34" charset="0"/>
                <a:ea typeface="Verdana" pitchFamily="34" charset="0"/>
              </a:rPr>
              <a:t>[Διεξαγωγή αποδείξεων]</a:t>
            </a:r>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487888"/>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el-GR" sz="4000" b="1" dirty="0" smtClean="0">
                <a:solidFill>
                  <a:srgbClr val="C00000"/>
                </a:solidFill>
              </a:rPr>
              <a:t>Προφορικό στάδιο της δίκης </a:t>
            </a:r>
          </a:p>
          <a:p>
            <a:pPr algn="ctr">
              <a:buNone/>
            </a:pPr>
            <a:endParaRPr lang="el-GR" sz="4000" b="1" dirty="0" smtClean="0">
              <a:solidFill>
                <a:srgbClr val="C00000"/>
              </a:solidFill>
            </a:endParaRPr>
          </a:p>
          <a:p>
            <a:pPr algn="ctr">
              <a:buNone/>
            </a:pPr>
            <a:r>
              <a:rPr lang="el-GR" sz="3200" dirty="0" smtClean="0"/>
              <a:t>[</a:t>
            </a:r>
            <a:r>
              <a:rPr lang="el-GR" sz="3200" b="1" dirty="0" smtClean="0"/>
              <a:t>Προτάσεις</a:t>
            </a:r>
            <a:r>
              <a:rPr lang="el-GR" sz="3200" dirty="0" smtClean="0"/>
              <a:t> του γενικού εισαγγελέα]</a:t>
            </a:r>
          </a:p>
          <a:p>
            <a:pPr algn="ctr">
              <a:buNone/>
            </a:pPr>
            <a:endParaRPr lang="el-GR" sz="3200" dirty="0" smtClean="0"/>
          </a:p>
          <a:p>
            <a:pPr algn="ctr">
              <a:buNone/>
            </a:pPr>
            <a:r>
              <a:rPr lang="el-GR" sz="2800" dirty="0" smtClean="0"/>
              <a:t>Διάσκεψη των δικαστών</a:t>
            </a:r>
          </a:p>
          <a:p>
            <a:pPr algn="ctr">
              <a:buNone/>
            </a:pPr>
            <a:endParaRPr lang="el-GR" sz="3200" dirty="0" smtClean="0"/>
          </a:p>
          <a:p>
            <a:pPr algn="ctr">
              <a:buNone/>
            </a:pPr>
            <a:endParaRPr lang="el-GR" sz="3200" dirty="0" smtClean="0"/>
          </a:p>
          <a:p>
            <a:pPr algn="ctr">
              <a:buNone/>
            </a:pPr>
            <a:r>
              <a:rPr lang="el-GR" sz="3200" b="1" dirty="0" smtClean="0"/>
              <a:t>Απόφαση</a:t>
            </a:r>
            <a:endParaRPr lang="el-GR" sz="3200" dirty="0" smtClean="0"/>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714348" y="1071546"/>
            <a:ext cx="7772400" cy="3437574"/>
          </a:xfrm>
          <a:effectLst>
            <a:reflection blurRad="6350" stA="50000" endA="300" endPos="90000" dir="5400000" sy="-100000" algn="bl" rotWithShape="0"/>
          </a:effectLst>
          <a:scene3d>
            <a:camera prst="isometricOffAxis2Left"/>
            <a:lightRig rig="threePt" dir="t"/>
          </a:scene3d>
        </p:spPr>
        <p:txBody>
          <a:bodyPr>
            <a:normAutofit/>
          </a:bodyPr>
          <a:lstStyle/>
          <a:p>
            <a:pPr algn="ctr">
              <a:defRPr/>
            </a:pPr>
            <a:r>
              <a:rPr lang="el-GR" sz="5000" dirty="0" smtClean="0">
                <a:latin typeface="Verdana" pitchFamily="34" charset="0"/>
                <a:ea typeface="Verdana" pitchFamily="34" charset="0"/>
                <a:cs typeface="Verdana" pitchFamily="34" charset="0"/>
              </a:rPr>
              <a:t>Ερωτήσεις</a:t>
            </a:r>
            <a:br>
              <a:rPr lang="el-GR" sz="5000" dirty="0" smtClean="0">
                <a:latin typeface="Verdana" pitchFamily="34" charset="0"/>
                <a:ea typeface="Verdana" pitchFamily="34" charset="0"/>
                <a:cs typeface="Verdana" pitchFamily="34" charset="0"/>
              </a:rPr>
            </a:br>
            <a:endParaRPr lang="el-GR" sz="5000" dirty="0">
              <a:latin typeface="Verdana" pitchFamily="34" charset="0"/>
              <a:ea typeface="Verdana" pitchFamily="34" charset="0"/>
              <a:cs typeface="Verdana"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Ορθογώνιο 2"/>
          <p:cNvSpPr>
            <a:spLocks noChangeArrowheads="1"/>
          </p:cNvSpPr>
          <p:nvPr/>
        </p:nvSpPr>
        <p:spPr bwMode="auto">
          <a:xfrm>
            <a:off x="250825" y="476250"/>
            <a:ext cx="8623300" cy="9510296"/>
          </a:xfrm>
          <a:prstGeom prst="rect">
            <a:avLst/>
          </a:prstGeom>
          <a:noFill/>
          <a:ln w="9525">
            <a:noFill/>
            <a:miter lim="800000"/>
            <a:headEnd/>
            <a:tailEnd/>
          </a:ln>
        </p:spPr>
        <p:txBody>
          <a:bodyPr>
            <a:spAutoFit/>
          </a:bodyPr>
          <a:lstStyle/>
          <a:p>
            <a:pPr algn="just"/>
            <a:r>
              <a:rPr lang="el-GR" altLang="el-GR" dirty="0"/>
              <a:t>1. Ποια είναι τα κύρια είδη ένδικων βοηθημάτων ενώπιον του Δικαστηρίου ΕΕ;</a:t>
            </a:r>
          </a:p>
          <a:p>
            <a:pPr algn="just"/>
            <a:r>
              <a:rPr lang="el-GR" altLang="el-GR" dirty="0"/>
              <a:t>2. Ποιες δυνατότητες έχουν στη διάθεσή τους  τα φυσικά και νομικά πρόσωπα και ενώπιον ποιου δικαστηρίου;</a:t>
            </a:r>
          </a:p>
          <a:p>
            <a:pPr algn="just"/>
            <a:r>
              <a:rPr lang="el-GR" altLang="el-GR" dirty="0"/>
              <a:t>3. Με ποιο τρόπο και σε ποια έκταση προστατεύονται τα δικαιώματα των φυσικών και νομικών προσώπων στην έννομη τάξη της Ευρωπαϊκής Ένωσης;</a:t>
            </a:r>
          </a:p>
          <a:p>
            <a:pPr algn="just"/>
            <a:r>
              <a:rPr lang="el-GR" altLang="el-GR" dirty="0"/>
              <a:t>4. Ποιοι είναι οι όροι παραδεκτού της προσφυγής ακυρώσεως του ά. 263 ΣΛΕΕ;</a:t>
            </a:r>
          </a:p>
          <a:p>
            <a:pPr algn="just"/>
            <a:r>
              <a:rPr lang="el-GR" altLang="el-GR" dirty="0"/>
              <a:t>5. Ποιοι είναι οι όροι βάσιμου της προσφυγής ακυρώσεως του ά. 263  ΣΛΕΕ;</a:t>
            </a:r>
          </a:p>
          <a:p>
            <a:pPr algn="just"/>
            <a:r>
              <a:rPr lang="el-GR" altLang="el-GR" dirty="0"/>
              <a:t>6. Ποια είδη πράξεων μπορούν να ελεγχθούν με την προσφυγή ακυρώσεως του ά. 263 ΣΛΕΕ;</a:t>
            </a:r>
          </a:p>
          <a:p>
            <a:pPr algn="just"/>
            <a:r>
              <a:rPr lang="el-GR" altLang="el-GR" dirty="0"/>
              <a:t>7. Αναφέρετε παραδείγματα παραβιάσεως ουσιώδους τύπου.</a:t>
            </a:r>
          </a:p>
          <a:p>
            <a:pPr algn="just"/>
            <a:r>
              <a:rPr lang="el-GR" altLang="el-GR" dirty="0"/>
              <a:t>8 Ποιο είναι το αποτέλεσμα μιας ακυρωτικής απόφασης του Δικαστηρίου ΕΕ;</a:t>
            </a:r>
          </a:p>
          <a:p>
            <a:pPr algn="just"/>
            <a:r>
              <a:rPr lang="el-GR" altLang="el-GR" dirty="0"/>
              <a:t>9.Στην προσφυγή ακυρώσεως, υπάρχει εξαίρεση στον κανόνα της αναδρομικότητας όσον αφορά το αποτέλεσμα της ακυρωτικής απόφασης;</a:t>
            </a:r>
          </a:p>
          <a:p>
            <a:pPr algn="just"/>
            <a:r>
              <a:rPr lang="el-GR" altLang="el-GR" dirty="0"/>
              <a:t>10. Σχολιάστε τη δυνατότητα των φυσικών και νομικών προσώπων να προσβάλουν το κύρος μιας </a:t>
            </a:r>
            <a:r>
              <a:rPr lang="el-GR" altLang="el-GR" dirty="0" err="1"/>
              <a:t>ενωσιακής</a:t>
            </a:r>
            <a:r>
              <a:rPr lang="el-GR" altLang="el-GR" dirty="0"/>
              <a:t> πράξης κατά το άρθρο 263, εδάφιο 4 ΣΛΕΕ</a:t>
            </a:r>
            <a:r>
              <a:rPr lang="el-GR" altLang="el-GR" dirty="0" smtClean="0"/>
              <a:t>.</a:t>
            </a:r>
          </a:p>
          <a:p>
            <a:pPr algn="just"/>
            <a:r>
              <a:rPr lang="el-GR" altLang="el-GR" dirty="0" smtClean="0"/>
              <a:t>11. Τα φυσικά πρόσωπα και νομικά πρόσωπα αντιμετωπίζουν εμπόδια κατά την άσκηση προσφυγής ακυρώσεως του ά. 263 ΣΛΕΕ. Περιγράψτε τις προϋποθέσεις που πρέπει να πληροί ένα φυσικό ή νομικό πρόσωπο που επιδιώκει ν’ αμφισβητήσει την ακυρότητα:</a:t>
            </a:r>
          </a:p>
          <a:p>
            <a:pPr algn="just"/>
            <a:r>
              <a:rPr lang="en-US" altLang="el-GR" dirty="0" err="1" smtClean="0"/>
              <a:t>i</a:t>
            </a:r>
            <a:r>
              <a:rPr lang="el-GR" altLang="el-GR" dirty="0" smtClean="0"/>
              <a:t>) μιας απόφασης με αποδέκτη το ίδιο,</a:t>
            </a:r>
          </a:p>
          <a:p>
            <a:pPr algn="just"/>
            <a:r>
              <a:rPr lang="en-US" altLang="el-GR" dirty="0" smtClean="0"/>
              <a:t>ii</a:t>
            </a:r>
            <a:r>
              <a:rPr lang="el-GR" altLang="el-GR" dirty="0" smtClean="0"/>
              <a:t>) μιας απόφασης με αποδέκτη ένα άλλο φυσικό ή νομικό πρόσωπο ή ένα κράτος μέλος</a:t>
            </a:r>
          </a:p>
          <a:p>
            <a:pPr algn="just"/>
            <a:r>
              <a:rPr lang="en-US" altLang="el-GR" dirty="0" smtClean="0"/>
              <a:t>iii</a:t>
            </a:r>
            <a:r>
              <a:rPr lang="el-GR" altLang="el-GR" dirty="0" smtClean="0"/>
              <a:t>) ενός Κανονισμού.</a:t>
            </a:r>
          </a:p>
          <a:p>
            <a:pPr algn="just"/>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smtClean="0"/>
          </a:p>
          <a:p>
            <a:endParaRPr lang="el-GR" altLang="el-GR" dirty="0"/>
          </a:p>
          <a:p>
            <a:endParaRPr lang="el-GR" alt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52736"/>
            <a:ext cx="8229600" cy="5271864"/>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buFont typeface="Wingdings" pitchFamily="2" charset="2"/>
              <a:buChar char="q"/>
            </a:pPr>
            <a:r>
              <a:rPr lang="el-GR" sz="3200" dirty="0" smtClean="0">
                <a:latin typeface="Verdana" pitchFamily="34" charset="0"/>
                <a:ea typeface="Verdana" pitchFamily="34" charset="0"/>
                <a:cs typeface="Verdana" pitchFamily="34" charset="0"/>
              </a:rPr>
              <a:t>Δικαστήριο, Γενικό Δικαστήριο, Ειδικευμένα δικαστήρια.</a:t>
            </a:r>
          </a:p>
          <a:p>
            <a:pPr algn="just">
              <a:buFont typeface="Wingdings" pitchFamily="2" charset="2"/>
              <a:buChar char="q"/>
            </a:pPr>
            <a:r>
              <a:rPr lang="el-GR" sz="3200" dirty="0" smtClean="0">
                <a:latin typeface="Verdana" pitchFamily="34" charset="0"/>
                <a:ea typeface="Verdana" pitchFamily="34" charset="0"/>
                <a:cs typeface="Verdana" pitchFamily="34" charset="0"/>
              </a:rPr>
              <a:t>Το Δικαστήριο ασκεί έλεγχο νομιμότητας (σπανίως σκοπιμότητας).</a:t>
            </a:r>
          </a:p>
          <a:p>
            <a:pPr algn="just">
              <a:buFont typeface="Wingdings" pitchFamily="2" charset="2"/>
              <a:buChar char="q"/>
            </a:pPr>
            <a:r>
              <a:rPr lang="el-GR" sz="3200" dirty="0" smtClean="0">
                <a:latin typeface="Verdana" pitchFamily="34" charset="0"/>
                <a:ea typeface="Verdana" pitchFamily="34" charset="0"/>
                <a:cs typeface="Verdana" pitchFamily="34" charset="0"/>
              </a:rPr>
              <a:t>Σημαντικό στοιχείο του συστήματος έννομης της Ε.Ε. προστασίας είναι ο δικαστικός έλεγχος, που επιτυγχάνεται μέσω της </a:t>
            </a:r>
            <a:r>
              <a:rPr lang="el-GR" sz="3200" b="1" dirty="0" smtClean="0">
                <a:latin typeface="Verdana" pitchFamily="34" charset="0"/>
                <a:ea typeface="Verdana" pitchFamily="34" charset="0"/>
                <a:cs typeface="Verdana" pitchFamily="34" charset="0"/>
              </a:rPr>
              <a:t>προσφυγής ακυρώσεως </a:t>
            </a:r>
            <a:r>
              <a:rPr lang="el-GR" sz="3200" dirty="0" smtClean="0">
                <a:latin typeface="Verdana" pitchFamily="34" charset="0"/>
                <a:ea typeface="Verdana" pitchFamily="34" charset="0"/>
                <a:cs typeface="Verdana" pitchFamily="34" charset="0"/>
              </a:rPr>
              <a:t>(ά. 263 ΣΛΕΕ) και της </a:t>
            </a:r>
            <a:r>
              <a:rPr lang="el-GR" sz="3200" b="1" dirty="0" smtClean="0">
                <a:latin typeface="Verdana" pitchFamily="34" charset="0"/>
                <a:ea typeface="Verdana" pitchFamily="34" charset="0"/>
                <a:cs typeface="Verdana" pitchFamily="34" charset="0"/>
              </a:rPr>
              <a:t>προσφυγής κατά παραλείψεως </a:t>
            </a:r>
            <a:r>
              <a:rPr lang="el-GR" sz="3200" dirty="0" smtClean="0">
                <a:latin typeface="Verdana" pitchFamily="34" charset="0"/>
                <a:ea typeface="Verdana" pitchFamily="34" charset="0"/>
                <a:cs typeface="Verdana" pitchFamily="34" charset="0"/>
              </a:rPr>
              <a:t>(ά. 265 ΣΛΕΕ). </a:t>
            </a:r>
          </a:p>
          <a:p>
            <a:pPr>
              <a:buFont typeface="Wingdings" pitchFamily="2" charset="2"/>
              <a:buChar char="q"/>
            </a:pPr>
            <a:endParaRPr lang="el-GR" dirty="0" smtClean="0">
              <a:latin typeface="Verdana" pitchFamily="34" charset="0"/>
              <a:ea typeface="Verdana" pitchFamily="34" charset="0"/>
              <a:cs typeface="Verdana" pitchFamily="34" charset="0"/>
            </a:endParaRPr>
          </a:p>
          <a:p>
            <a:pPr>
              <a:buFont typeface="Wingdings" pitchFamily="2" charset="2"/>
              <a:buChar char="q"/>
            </a:pPr>
            <a:endParaRPr lang="el-GR" dirty="0">
              <a:latin typeface="Verdana" pitchFamily="34" charset="0"/>
              <a:ea typeface="Verdana" pitchFamily="34" charset="0"/>
              <a:cs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571472" y="1071546"/>
            <a:ext cx="7967690" cy="2378543"/>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ctr">
              <a:buNone/>
            </a:pPr>
            <a:r>
              <a:rPr lang="el-GR" sz="3200" b="1" dirty="0" smtClean="0">
                <a:latin typeface="Verdana" pitchFamily="34" charset="0"/>
                <a:ea typeface="Verdana" pitchFamily="34" charset="0"/>
                <a:cs typeface="Verdana" pitchFamily="34" charset="0"/>
              </a:rPr>
              <a:t>Σκοπός προσφυγής ακυρώσεως: </a:t>
            </a:r>
          </a:p>
          <a:p>
            <a:pPr algn="just"/>
            <a:endParaRPr lang="el-GR" sz="2800" b="1" dirty="0" smtClean="0">
              <a:latin typeface="Verdana" pitchFamily="34" charset="0"/>
              <a:ea typeface="Verdana" pitchFamily="34" charset="0"/>
              <a:cs typeface="Verdana" pitchFamily="34" charset="0"/>
            </a:endParaRPr>
          </a:p>
          <a:p>
            <a:pPr algn="just"/>
            <a:endParaRPr lang="el-GR" sz="2800" b="1" dirty="0" smtClean="0">
              <a:latin typeface="Verdana" pitchFamily="34" charset="0"/>
              <a:ea typeface="Verdana" pitchFamily="34" charset="0"/>
              <a:cs typeface="Verdana" pitchFamily="34" charset="0"/>
            </a:endParaRPr>
          </a:p>
          <a:p>
            <a:pPr algn="just">
              <a:buNone/>
            </a:pPr>
            <a:r>
              <a:rPr lang="el-GR" sz="2800" dirty="0" smtClean="0">
                <a:latin typeface="Verdana" pitchFamily="34" charset="0"/>
                <a:ea typeface="Verdana" pitchFamily="34" charset="0"/>
                <a:cs typeface="Verdana" pitchFamily="34" charset="0"/>
              </a:rPr>
              <a:t>   να ακυρώσει μια πράξη που δεν έχει θεσπισθεί προσηκόντως </a:t>
            </a:r>
          </a:p>
          <a:p>
            <a:pPr>
              <a:buNone/>
            </a:pPr>
            <a:endParaRPr lang="el-GR" sz="2800" dirty="0">
              <a:latin typeface="Verdana" pitchFamily="34" charset="0"/>
              <a:ea typeface="Verdana" pitchFamily="34" charset="0"/>
              <a:cs typeface="Verdana" pitchFamily="34" charset="0"/>
            </a:endParaRPr>
          </a:p>
        </p:txBody>
      </p:sp>
      <p:sp>
        <p:nvSpPr>
          <p:cNvPr id="7" name="6 - Ορθογώνιο"/>
          <p:cNvSpPr/>
          <p:nvPr/>
        </p:nvSpPr>
        <p:spPr>
          <a:xfrm>
            <a:off x="571472" y="3929066"/>
            <a:ext cx="8136904" cy="271464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l-GR" sz="2700" dirty="0" smtClean="0">
                <a:latin typeface="Verdana" pitchFamily="34" charset="0"/>
                <a:ea typeface="Verdana" pitchFamily="34" charset="0"/>
                <a:cs typeface="Verdana" pitchFamily="34" charset="0"/>
              </a:rPr>
              <a:t> σημασία  δικαστικού ελέγχου του δικαίου της Ε.Ε.:</a:t>
            </a:r>
          </a:p>
          <a:p>
            <a:pPr algn="ctr"/>
            <a:r>
              <a:rPr lang="el-GR" sz="2700" dirty="0" smtClean="0">
                <a:latin typeface="Verdana" pitchFamily="34" charset="0"/>
                <a:ea typeface="Verdana" pitchFamily="34" charset="0"/>
                <a:cs typeface="Verdana" pitchFamily="34" charset="0"/>
              </a:rPr>
              <a:t>Μεγάλη, επειδή επιτρέπει στα όργανα της Ε.Ε., στα κ-μ και στα </a:t>
            </a:r>
            <a:r>
              <a:rPr lang="el-GR" sz="2700" dirty="0" err="1" smtClean="0">
                <a:latin typeface="Verdana" pitchFamily="34" charset="0"/>
                <a:ea typeface="Verdana" pitchFamily="34" charset="0"/>
                <a:cs typeface="Verdana" pitchFamily="34" charset="0"/>
              </a:rPr>
              <a:t>φ.π</a:t>
            </a:r>
            <a:r>
              <a:rPr lang="el-GR" sz="2700" dirty="0" smtClean="0">
                <a:latin typeface="Verdana" pitchFamily="34" charset="0"/>
                <a:ea typeface="Verdana" pitchFamily="34" charset="0"/>
                <a:cs typeface="Verdana" pitchFamily="34" charset="0"/>
              </a:rPr>
              <a:t>. και τα </a:t>
            </a:r>
            <a:r>
              <a:rPr lang="el-GR" sz="2700" dirty="0" err="1" smtClean="0">
                <a:latin typeface="Verdana" pitchFamily="34" charset="0"/>
                <a:ea typeface="Verdana" pitchFamily="34" charset="0"/>
                <a:cs typeface="Verdana" pitchFamily="34" charset="0"/>
              </a:rPr>
              <a:t>ν.π</a:t>
            </a:r>
            <a:r>
              <a:rPr lang="el-GR" sz="2700" dirty="0" smtClean="0">
                <a:latin typeface="Verdana" pitchFamily="34" charset="0"/>
                <a:ea typeface="Verdana" pitchFamily="34" charset="0"/>
                <a:cs typeface="Verdana" pitchFamily="34" charset="0"/>
              </a:rPr>
              <a:t>. να ελέγχουν το δίκαιο της Ε.Ε. και συνεπώς να διασφαλίζουν ότι δεν γίνεται κατάχρηση εξουσίας. </a:t>
            </a:r>
            <a:endParaRPr lang="el-GR" sz="2700" dirty="0">
              <a:latin typeface="Verdana" pitchFamily="34" charset="0"/>
              <a:ea typeface="Verdana" pitchFamily="34" charset="0"/>
              <a:cs typeface="Verdan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95536" y="620688"/>
            <a:ext cx="8229600" cy="663922"/>
          </a:xfrm>
        </p:spPr>
        <p:txBody>
          <a:bodyPr>
            <a:normAutofit/>
          </a:bodyPr>
          <a:lstStyle/>
          <a:p>
            <a:pPr algn="ctr" eaLnBrk="1" fontAlgn="auto" hangingPunct="1">
              <a:spcAft>
                <a:spcPts val="0"/>
              </a:spcAft>
              <a:defRPr/>
            </a:pPr>
            <a:r>
              <a:rPr lang="el-GR" altLang="el-GR" sz="4000" b="1" dirty="0" smtClean="0">
                <a:latin typeface="Verdana" pitchFamily="34" charset="0"/>
                <a:ea typeface="Verdana" pitchFamily="34" charset="0"/>
                <a:cs typeface="Verdana" pitchFamily="34" charset="0"/>
              </a:rPr>
              <a:t>Αντικείμενο της προσφυγής </a:t>
            </a:r>
            <a:endParaRPr lang="el-GR" altLang="el-GR" sz="4000" b="1" dirty="0">
              <a:latin typeface="Verdana" pitchFamily="34" charset="0"/>
              <a:ea typeface="Verdana" pitchFamily="34" charset="0"/>
              <a:cs typeface="Verdana" pitchFamily="34" charset="0"/>
            </a:endParaRPr>
          </a:p>
        </p:txBody>
      </p:sp>
      <p:sp>
        <p:nvSpPr>
          <p:cNvPr id="12290" name="Rectangle 3"/>
          <p:cNvSpPr>
            <a:spLocks noGrp="1" noChangeArrowheads="1"/>
          </p:cNvSpPr>
          <p:nvPr>
            <p:ph idx="1"/>
          </p:nvPr>
        </p:nvSpPr>
        <p:spPr>
          <a:xfrm>
            <a:off x="323528" y="1268760"/>
            <a:ext cx="8229600" cy="540060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Autofit/>
          </a:bodyPr>
          <a:lstStyle/>
          <a:p>
            <a:pPr algn="just" eaLnBrk="1" hangingPunct="1">
              <a:buFont typeface="Wingdings" pitchFamily="2" charset="2"/>
              <a:buChar char="q"/>
            </a:pPr>
            <a:r>
              <a:rPr lang="el-GR" altLang="el-GR" sz="2400" dirty="0" smtClean="0">
                <a:latin typeface="Verdana" pitchFamily="34" charset="0"/>
                <a:ea typeface="Verdana" pitchFamily="34" charset="0"/>
                <a:cs typeface="Verdana" pitchFamily="34" charset="0"/>
              </a:rPr>
              <a:t>Το Δικαστήριο </a:t>
            </a:r>
            <a:r>
              <a:rPr lang="el-GR" altLang="el-GR" sz="2400" b="1" dirty="0" smtClean="0">
                <a:latin typeface="Verdana" pitchFamily="34" charset="0"/>
                <a:ea typeface="Verdana" pitchFamily="34" charset="0"/>
                <a:cs typeface="Verdana" pitchFamily="34" charset="0"/>
              </a:rPr>
              <a:t>ελέγχει τη νομιμότητα </a:t>
            </a:r>
            <a:r>
              <a:rPr lang="el-GR" altLang="el-GR" sz="2400" dirty="0" smtClean="0">
                <a:latin typeface="Verdana" pitchFamily="34" charset="0"/>
                <a:ea typeface="Verdana" pitchFamily="34" charset="0"/>
                <a:cs typeface="Verdana" pitchFamily="34" charset="0"/>
              </a:rPr>
              <a:t>των πράξεων των οργάνων της Ε.Ε.</a:t>
            </a:r>
          </a:p>
          <a:p>
            <a:pPr algn="just" eaLnBrk="1" hangingPunct="1">
              <a:buFont typeface="Wingdings" pitchFamily="2" charset="2"/>
              <a:buChar char="q"/>
            </a:pPr>
            <a:r>
              <a:rPr lang="el-GR" altLang="el-GR" sz="2400" dirty="0" smtClean="0">
                <a:latin typeface="Verdana" pitchFamily="34" charset="0"/>
                <a:ea typeface="Verdana" pitchFamily="34" charset="0"/>
                <a:cs typeface="Verdana" pitchFamily="34" charset="0"/>
              </a:rPr>
              <a:t>Προσφυγή ακυρώσεως = το </a:t>
            </a:r>
            <a:r>
              <a:rPr lang="el-GR" altLang="el-GR" sz="2400" b="1" dirty="0" smtClean="0">
                <a:latin typeface="Verdana" pitchFamily="34" charset="0"/>
                <a:ea typeface="Verdana" pitchFamily="34" charset="0"/>
                <a:cs typeface="Verdana" pitchFamily="34" charset="0"/>
              </a:rPr>
              <a:t>κορυφαίο μέσο</a:t>
            </a:r>
            <a:r>
              <a:rPr lang="el-GR" altLang="el-GR" sz="2400" dirty="0" smtClean="0">
                <a:latin typeface="Verdana" pitchFamily="34" charset="0"/>
                <a:ea typeface="Verdana" pitchFamily="34" charset="0"/>
                <a:cs typeface="Verdana" pitchFamily="34" charset="0"/>
              </a:rPr>
              <a:t> άσκησης του ελέγχου της νομιμότητας στο πλαίσιο της έννομης τάξης της Ε.Ε. </a:t>
            </a:r>
          </a:p>
          <a:p>
            <a:pPr algn="just" eaLnBrk="1" hangingPunct="1">
              <a:buFont typeface="Wingdings" pitchFamily="2" charset="2"/>
              <a:buChar char="q"/>
            </a:pPr>
            <a:r>
              <a:rPr lang="el-GR" altLang="el-GR" sz="2400" b="1" dirty="0" smtClean="0">
                <a:latin typeface="Verdana" pitchFamily="34" charset="0"/>
                <a:ea typeface="Verdana" pitchFamily="34" charset="0"/>
                <a:cs typeface="Verdana" pitchFamily="34" charset="0"/>
              </a:rPr>
              <a:t>Αντικείμενο </a:t>
            </a:r>
            <a:r>
              <a:rPr lang="el-GR" altLang="el-GR" sz="2400" dirty="0" smtClean="0">
                <a:latin typeface="Verdana" pitchFamily="34" charset="0"/>
                <a:ea typeface="Verdana" pitchFamily="34" charset="0"/>
                <a:cs typeface="Verdana" pitchFamily="34" charset="0"/>
              </a:rPr>
              <a:t>προσφυγής ακυρώσεως = η ακύρωση πράξεων των οργάνων της Ευρωπαϊκής Ένωσης που εκδόθηκαν κατά παράβαση του δικαίου της Ένωσης και, συνεπώς, είναι παράνομες.</a:t>
            </a:r>
          </a:p>
          <a:p>
            <a:pPr algn="just" eaLnBrk="1" hangingPunct="1">
              <a:buFont typeface="Wingdings" pitchFamily="2" charset="2"/>
              <a:buChar char="q"/>
            </a:pPr>
            <a:r>
              <a:rPr lang="el-GR" altLang="el-GR" sz="2400" dirty="0" smtClean="0">
                <a:latin typeface="Verdana" pitchFamily="34" charset="0"/>
                <a:ea typeface="Verdana" pitchFamily="34" charset="0"/>
                <a:cs typeface="Verdana" pitchFamily="34" charset="0"/>
              </a:rPr>
              <a:t>Στρέφεται </a:t>
            </a:r>
            <a:r>
              <a:rPr lang="el-GR" altLang="el-GR" sz="2400" b="1" dirty="0" smtClean="0">
                <a:latin typeface="Verdana" pitchFamily="34" charset="0"/>
                <a:ea typeface="Verdana" pitchFamily="34" charset="0"/>
                <a:cs typeface="Verdana" pitchFamily="34" charset="0"/>
              </a:rPr>
              <a:t>κατά του οργάνου της Ένωσης </a:t>
            </a:r>
            <a:r>
              <a:rPr lang="el-GR" altLang="el-GR" sz="2400" dirty="0" smtClean="0">
                <a:latin typeface="Verdana" pitchFamily="34" charset="0"/>
                <a:ea typeface="Verdana" pitchFamily="34" charset="0"/>
                <a:cs typeface="Verdana" pitchFamily="34" charset="0"/>
              </a:rPr>
              <a:t>που εξέδωσε την πράξη.</a:t>
            </a:r>
          </a:p>
          <a:p>
            <a:pPr algn="just" eaLnBrk="1" hangingPunct="1">
              <a:buFont typeface="Wingdings" pitchFamily="2" charset="2"/>
              <a:buChar char="q"/>
            </a:pPr>
            <a:r>
              <a:rPr lang="el-GR" altLang="el-GR" sz="2400" b="1" dirty="0" smtClean="0">
                <a:latin typeface="Verdana" pitchFamily="34" charset="0"/>
                <a:ea typeface="Verdana" pitchFamily="34" charset="0"/>
                <a:cs typeface="Verdana" pitchFamily="34" charset="0"/>
              </a:rPr>
              <a:t>Όχι ανασταλτικό </a:t>
            </a:r>
            <a:r>
              <a:rPr lang="el-GR" altLang="el-GR" sz="2400" dirty="0" smtClean="0">
                <a:latin typeface="Verdana" pitchFamily="34" charset="0"/>
                <a:ea typeface="Verdana" pitchFamily="34" charset="0"/>
                <a:cs typeface="Verdana" pitchFamily="34" charset="0"/>
              </a:rPr>
              <a:t>αποτέλεσμα.</a:t>
            </a: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dirty="0" smtClean="0">
              <a:latin typeface="Verdana" pitchFamily="34" charset="0"/>
              <a:ea typeface="Verdana" pitchFamily="34" charset="0"/>
              <a:cs typeface="Verdana" pitchFamily="34" charset="0"/>
            </a:endParaRPr>
          </a:p>
          <a:p>
            <a:pPr algn="just" eaLnBrk="1" hangingPunct="1"/>
            <a:endParaRPr lang="el-GR" altLang="el-GR" sz="2400" b="1" u="sng" dirty="0" smtClean="0">
              <a:latin typeface="Verdana" pitchFamily="34" charset="0"/>
              <a:ea typeface="Verdana" pitchFamily="34" charset="0"/>
              <a:cs typeface="Verdana" pitchFamily="34" charset="0"/>
            </a:endParaRPr>
          </a:p>
          <a:p>
            <a:pPr eaLnBrk="1" hangingPunct="1">
              <a:buFont typeface="Wingdings" pitchFamily="2" charset="2"/>
              <a:buNone/>
            </a:pPr>
            <a:endParaRPr lang="el-GR" altLang="el-GR" sz="2400" dirty="0" smtClean="0">
              <a:latin typeface="Verdana" pitchFamily="34" charset="0"/>
              <a:ea typeface="Verdana" pitchFamily="34" charset="0"/>
              <a:cs typeface="Verdan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714356"/>
            <a:ext cx="8229600" cy="857256"/>
          </a:xfrm>
        </p:spPr>
        <p:txBody>
          <a:bodyPr/>
          <a:lstStyle/>
          <a:p>
            <a:pPr algn="ctr"/>
            <a:r>
              <a:rPr lang="el-GR" b="1" dirty="0" smtClean="0">
                <a:latin typeface="Verdana" pitchFamily="34" charset="0"/>
                <a:ea typeface="Verdana" pitchFamily="34" charset="0"/>
                <a:cs typeface="Verdana" pitchFamily="34" charset="0"/>
              </a:rPr>
              <a:t>Βάσιμο και παραδεκτό</a:t>
            </a:r>
            <a:endParaRPr lang="el-GR" b="1" dirty="0">
              <a:latin typeface="Verdana" pitchFamily="34" charset="0"/>
              <a:ea typeface="Verdana" pitchFamily="34" charset="0"/>
              <a:cs typeface="Verdana" pitchFamily="34" charset="0"/>
            </a:endParaRPr>
          </a:p>
        </p:txBody>
      </p:sp>
      <p:sp>
        <p:nvSpPr>
          <p:cNvPr id="3" name="2 - Θέση περιεχομένου"/>
          <p:cNvSpPr>
            <a:spLocks noGrp="1"/>
          </p:cNvSpPr>
          <p:nvPr>
            <p:ph sz="half" idx="1"/>
          </p:nvPr>
        </p:nvSpPr>
        <p:spPr>
          <a:xfrm>
            <a:off x="457200" y="1772816"/>
            <a:ext cx="4038600" cy="4752528"/>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a:buFont typeface="Wingdings" pitchFamily="2" charset="2"/>
              <a:buChar char="§"/>
            </a:pPr>
            <a:r>
              <a:rPr lang="el-GR" b="1" dirty="0" smtClean="0">
                <a:solidFill>
                  <a:srgbClr val="C00000"/>
                </a:solidFill>
                <a:latin typeface="Verdana" pitchFamily="34" charset="0"/>
                <a:ea typeface="Verdana" pitchFamily="34" charset="0"/>
                <a:cs typeface="Verdana" pitchFamily="34" charset="0"/>
              </a:rPr>
              <a:t>Όροι παραδεκτού:</a:t>
            </a:r>
          </a:p>
          <a:p>
            <a:pPr algn="just">
              <a:buNone/>
            </a:pPr>
            <a:r>
              <a:rPr lang="el-GR" dirty="0" smtClean="0">
                <a:latin typeface="Verdana" pitchFamily="34" charset="0"/>
                <a:ea typeface="Verdana" pitchFamily="34" charset="0"/>
                <a:cs typeface="Verdana" pitchFamily="34" charset="0"/>
              </a:rPr>
              <a:t> α. πράξεις που μπορούν να προσβληθούν</a:t>
            </a:r>
          </a:p>
          <a:p>
            <a:pPr algn="just">
              <a:buNone/>
            </a:pPr>
            <a:endParaRPr lang="el-GR" dirty="0" smtClean="0">
              <a:latin typeface="Verdana" pitchFamily="34" charset="0"/>
              <a:ea typeface="Verdana" pitchFamily="34" charset="0"/>
              <a:cs typeface="Verdana" pitchFamily="34" charset="0"/>
            </a:endParaRPr>
          </a:p>
          <a:p>
            <a:pPr algn="just">
              <a:buNone/>
            </a:pPr>
            <a:r>
              <a:rPr lang="el-GR" dirty="0" smtClean="0">
                <a:latin typeface="Verdana" pitchFamily="34" charset="0"/>
                <a:ea typeface="Verdana" pitchFamily="34" charset="0"/>
                <a:cs typeface="Verdana" pitchFamily="34" charset="0"/>
              </a:rPr>
              <a:t>β. ποιοι μπορούν να ασκήσουν την προσφυγή ακύρωσης</a:t>
            </a:r>
          </a:p>
          <a:p>
            <a:pPr algn="just"/>
            <a:endParaRPr lang="el-GR" dirty="0" smtClean="0">
              <a:latin typeface="Verdana" pitchFamily="34" charset="0"/>
              <a:ea typeface="Verdana" pitchFamily="34" charset="0"/>
              <a:cs typeface="Verdana" pitchFamily="34" charset="0"/>
            </a:endParaRPr>
          </a:p>
          <a:p>
            <a:pPr algn="just">
              <a:buNone/>
            </a:pPr>
            <a:r>
              <a:rPr lang="el-GR" dirty="0" smtClean="0">
                <a:latin typeface="Verdana" pitchFamily="34" charset="0"/>
                <a:ea typeface="Verdana" pitchFamily="34" charset="0"/>
                <a:cs typeface="Verdana" pitchFamily="34" charset="0"/>
              </a:rPr>
              <a:t>γ. προθεσμία μέσα στην οποία μπορεί να υποβληθεί η αίτηση ακύρωσης</a:t>
            </a:r>
          </a:p>
          <a:p>
            <a:endParaRPr lang="el-GR" dirty="0" smtClean="0">
              <a:latin typeface="Verdana" pitchFamily="34" charset="0"/>
              <a:ea typeface="Verdana" pitchFamily="34" charset="0"/>
              <a:cs typeface="Verdana" pitchFamily="34" charset="0"/>
            </a:endParaRPr>
          </a:p>
          <a:p>
            <a:endParaRPr lang="el-GR" dirty="0" smtClean="0">
              <a:latin typeface="Verdana" pitchFamily="34" charset="0"/>
              <a:ea typeface="Verdana" pitchFamily="34" charset="0"/>
              <a:cs typeface="Verdana" pitchFamily="34" charset="0"/>
            </a:endParaRPr>
          </a:p>
          <a:p>
            <a:endParaRPr lang="el-GR" dirty="0" smtClean="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
        <p:nvSpPr>
          <p:cNvPr id="4" name="3 - Θέση περιεχομένου"/>
          <p:cNvSpPr>
            <a:spLocks noGrp="1"/>
          </p:cNvSpPr>
          <p:nvPr>
            <p:ph sz="half" idx="2"/>
          </p:nvPr>
        </p:nvSpPr>
        <p:spPr>
          <a:xfrm>
            <a:off x="4644008" y="1772816"/>
            <a:ext cx="4038600" cy="4799456"/>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l-GR" b="1" dirty="0" smtClean="0">
                <a:solidFill>
                  <a:srgbClr val="C00000"/>
                </a:solidFill>
                <a:latin typeface="Verdana" pitchFamily="34" charset="0"/>
                <a:ea typeface="Verdana" pitchFamily="34" charset="0"/>
                <a:cs typeface="Verdana" pitchFamily="34" charset="0"/>
              </a:rPr>
              <a:t>Όροι βάσιμου:</a:t>
            </a:r>
          </a:p>
          <a:p>
            <a:endParaRPr lang="el-GR" dirty="0" smtClean="0">
              <a:latin typeface="Verdana" pitchFamily="34" charset="0"/>
              <a:ea typeface="Verdana" pitchFamily="34" charset="0"/>
              <a:cs typeface="Verdana" pitchFamily="34" charset="0"/>
            </a:endParaRPr>
          </a:p>
          <a:p>
            <a:pPr>
              <a:buNone/>
            </a:pPr>
            <a:r>
              <a:rPr lang="el-GR" dirty="0" smtClean="0">
                <a:latin typeface="Verdana" pitchFamily="34" charset="0"/>
                <a:ea typeface="Verdana" pitchFamily="34" charset="0"/>
                <a:cs typeface="Verdana" pitchFamily="34" charset="0"/>
              </a:rPr>
              <a:t>   λόγοι ακύρωσης μιας νομοθετικής πράξης της Ένωσης.</a:t>
            </a:r>
          </a:p>
          <a:p>
            <a:endParaRPr lang="el-GR" dirty="0">
              <a:latin typeface="Verdana" pitchFamily="34" charset="0"/>
              <a:ea typeface="Verdana" pitchFamily="34" charset="0"/>
              <a:cs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714488"/>
            <a:ext cx="8229600" cy="4681550"/>
          </a:xfrm>
          <a:effectLst>
            <a:glow rad="228600">
              <a:schemeClr val="accent2">
                <a:satMod val="175000"/>
                <a:alpha val="40000"/>
              </a:schemeClr>
            </a:glow>
            <a:outerShdw blurRad="57150" dist="38100" dir="5400000" algn="ctr" rotWithShape="0">
              <a:schemeClr val="accent2">
                <a:shade val="9000"/>
                <a:satMod val="105000"/>
                <a:alpha val="48000"/>
              </a:schemeClr>
            </a:outerShdw>
          </a:effectLst>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a:buFont typeface="Wingdings" pitchFamily="2" charset="2"/>
              <a:buChar char="q"/>
            </a:pPr>
            <a:endParaRPr lang="el-GR" altLang="el-GR" sz="3600" dirty="0" smtClean="0">
              <a:latin typeface="Verdana" pitchFamily="34" charset="0"/>
              <a:ea typeface="Verdana" pitchFamily="34" charset="0"/>
              <a:cs typeface="Verdana" pitchFamily="34" charset="0"/>
            </a:endParaRPr>
          </a:p>
          <a:p>
            <a:pPr algn="just">
              <a:buFont typeface="Wingdings" pitchFamily="2" charset="2"/>
              <a:buChar char="q"/>
            </a:pPr>
            <a:r>
              <a:rPr lang="el-GR" altLang="el-GR" sz="3600" dirty="0" smtClean="0">
                <a:latin typeface="Verdana" pitchFamily="34" charset="0"/>
                <a:ea typeface="Verdana" pitchFamily="34" charset="0"/>
                <a:cs typeface="Verdana" pitchFamily="34" charset="0"/>
              </a:rPr>
              <a:t> </a:t>
            </a:r>
            <a:r>
              <a:rPr lang="en-US" altLang="el-GR" sz="3600" dirty="0" smtClean="0">
                <a:latin typeface="Verdana" pitchFamily="34" charset="0"/>
                <a:ea typeface="Verdana" pitchFamily="34" charset="0"/>
                <a:cs typeface="Verdana" pitchFamily="34" charset="0"/>
              </a:rPr>
              <a:t>O</a:t>
            </a:r>
            <a:r>
              <a:rPr lang="el-GR" altLang="el-GR" sz="3600" dirty="0" smtClean="0">
                <a:latin typeface="Verdana" pitchFamily="34" charset="0"/>
                <a:ea typeface="Verdana" pitchFamily="34" charset="0"/>
                <a:cs typeface="Verdana" pitchFamily="34" charset="0"/>
              </a:rPr>
              <a:t>ι πράξεις του, του Συμβουλίου, της Επιτροπής, της ΕΚΤ και οι πράξεις του </a:t>
            </a:r>
            <a:r>
              <a:rPr lang="el-GR" altLang="el-GR" sz="3600" dirty="0" err="1" smtClean="0">
                <a:latin typeface="Verdana" pitchFamily="34" charset="0"/>
                <a:ea typeface="Verdana" pitchFamily="34" charset="0"/>
                <a:cs typeface="Verdana" pitchFamily="34" charset="0"/>
              </a:rPr>
              <a:t>ΕυρΚοινβ</a:t>
            </a:r>
            <a:r>
              <a:rPr lang="el-GR" altLang="el-GR" sz="3600" dirty="0" smtClean="0">
                <a:latin typeface="Verdana" pitchFamily="34" charset="0"/>
                <a:ea typeface="Verdana" pitchFamily="34" charset="0"/>
                <a:cs typeface="Verdana" pitchFamily="34" charset="0"/>
              </a:rPr>
              <a:t>, Ευρωπαϊκού Συμβουλίου και των λοιπών οργάνων και οργανισμών της Ένωσης που παράγουν </a:t>
            </a:r>
            <a:r>
              <a:rPr lang="el-GR" altLang="el-GR" sz="3600" b="1" dirty="0" smtClean="0">
                <a:solidFill>
                  <a:srgbClr val="C00000"/>
                </a:solidFill>
                <a:latin typeface="Verdana" pitchFamily="34" charset="0"/>
                <a:ea typeface="Verdana" pitchFamily="34" charset="0"/>
                <a:cs typeface="Verdana" pitchFamily="34" charset="0"/>
              </a:rPr>
              <a:t>έννομα αποτελέσματα έναντι τρίτων</a:t>
            </a:r>
            <a:endParaRPr lang="el-GR" sz="3600" dirty="0">
              <a:latin typeface="Verdana" pitchFamily="34" charset="0"/>
              <a:ea typeface="Verdana" pitchFamily="34" charset="0"/>
              <a:cs typeface="Verdana" pitchFamily="34" charset="0"/>
            </a:endParaRPr>
          </a:p>
        </p:txBody>
      </p:sp>
      <p:sp>
        <p:nvSpPr>
          <p:cNvPr id="4" name="Rectangle 2"/>
          <p:cNvSpPr>
            <a:spLocks noGrp="1" noChangeArrowheads="1"/>
          </p:cNvSpPr>
          <p:nvPr>
            <p:ph type="title"/>
          </p:nvPr>
        </p:nvSpPr>
        <p:spPr>
          <a:xfrm>
            <a:off x="500034" y="714356"/>
            <a:ext cx="8229600" cy="735360"/>
          </a:xfrm>
        </p:spPr>
        <p:txBody>
          <a:bodyPr/>
          <a:lstStyle/>
          <a:p>
            <a:pPr algn="ctr" eaLnBrk="1" fontAlgn="auto" hangingPunct="1">
              <a:spcAft>
                <a:spcPts val="0"/>
              </a:spcAft>
              <a:defRPr/>
            </a:pPr>
            <a:r>
              <a:rPr lang="el-GR" altLang="el-GR" sz="4000" b="1" dirty="0">
                <a:latin typeface="Verdana" pitchFamily="34" charset="0"/>
                <a:ea typeface="Verdana" pitchFamily="34" charset="0"/>
                <a:cs typeface="Verdana" pitchFamily="34" charset="0"/>
              </a:rPr>
              <a:t>Όροι του παραδεκτού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878</TotalTime>
  <Words>2992</Words>
  <Application>Microsoft Office PowerPoint</Application>
  <PresentationFormat>Προβολή στην οθόνη (4:3)</PresentationFormat>
  <Paragraphs>358</Paragraphs>
  <Slides>48</Slides>
  <Notes>2</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48</vt:i4>
      </vt:variant>
    </vt:vector>
  </HeadingPairs>
  <TitlesOfParts>
    <vt:vector size="57" baseType="lpstr">
      <vt:lpstr>Arial</vt:lpstr>
      <vt:lpstr>Calibri</vt:lpstr>
      <vt:lpstr>Comic Sans MS</vt:lpstr>
      <vt:lpstr>Constantia</vt:lpstr>
      <vt:lpstr>Verdana</vt:lpstr>
      <vt:lpstr>Wingdings</vt:lpstr>
      <vt:lpstr>Wingdings 2</vt:lpstr>
      <vt:lpstr>Wingdings 3</vt:lpstr>
      <vt:lpstr>Ροή</vt:lpstr>
      <vt:lpstr>ΤΜΗΜΑ ΝΟΜΙΚΗΣ  ΤΟΜΕΑΣ ΔΙΕΘΝΩΝ ΣΠΟΥΔΩΝ </vt:lpstr>
      <vt:lpstr>Προσφυγή ακυρώσεως (ά. 263 ΣΛΕΕ) </vt:lpstr>
      <vt:lpstr>Εισαγωγή</vt:lpstr>
      <vt:lpstr>Δικαιοδοτικές αρμοδιότητες σε 2 επίπεδα</vt:lpstr>
      <vt:lpstr>Παρουσίαση του PowerPoint</vt:lpstr>
      <vt:lpstr>Παρουσίαση του PowerPoint</vt:lpstr>
      <vt:lpstr>Αντικείμενο της προσφυγής </vt:lpstr>
      <vt:lpstr>Βάσιμο και παραδεκτό</vt:lpstr>
      <vt:lpstr>Όροι του παραδεκτού </vt:lpstr>
      <vt:lpstr>Όροι του παραδεκτού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Καθ’ ύλην αρμοδιότητα</vt:lpstr>
      <vt:lpstr>Καθ’ ύλην αρμοδιότητα</vt:lpstr>
      <vt:lpstr>Όροι του βάσιμου</vt:lpstr>
      <vt:lpstr>Λόγοι ακυρώσεως (εδ. 2):</vt:lpstr>
      <vt:lpstr>Περιεχόμενο και αποτέλεσμα της ακυρωτικής απόφασης</vt:lpstr>
      <vt:lpstr>      Σχέση με άλλα ένδικα βοηθήματα: </vt:lpstr>
      <vt:lpstr>Παρουσίαση του PowerPoint</vt:lpstr>
      <vt:lpstr>Δύο τρόποι κατά τους οποίους μπορούν να θιγούν τα δικαιώματα των φυσικών και νομικών προσώπων από την εφαρμογή του ενωσιακού δικαίου στις εθνικές έννομες τάξεις </vt:lpstr>
      <vt:lpstr>Παρουσίαση του PowerPoint</vt:lpstr>
      <vt:lpstr>Κενά στη δικαστική προστασία των φυσικών και νομικών προσώπων</vt:lpstr>
      <vt:lpstr>Παρουσίαση του PowerPoint</vt:lpstr>
      <vt:lpstr>ΧΘΔΕΕ – ά. 47 δικαίωμα αποτελεσματικής δικαστικής προστασίας</vt:lpstr>
      <vt:lpstr> α. Unión de Pequeños Agricultores και  β. Jégo-Quéré</vt:lpstr>
      <vt:lpstr> α. T-173/98, C- 50/00, Unión de Pequeños Agricultores (UPA) </vt:lpstr>
      <vt:lpstr>   β. Τ-177/01, C-263/02, Jégo-Quéré</vt:lpstr>
      <vt:lpstr>Αποτέλεσμα αποφάσεων ΔΕΚ σε UPA και Jégo-Quéré </vt:lpstr>
      <vt:lpstr>Η διαδικασία ενώπιον του Δικαστηρίου  </vt:lpstr>
      <vt:lpstr>     </vt:lpstr>
      <vt:lpstr>     </vt:lpstr>
      <vt:lpstr>Παρουσίαση του PowerPoint</vt:lpstr>
      <vt:lpstr>Ερωτήσεις </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ΤΜΗΜΑ ΝΟΜΙΚΗΣ  ΤΟΜΕΑΣ ΔΙΕΘΝΩΝ ΣΠΟΥΔΩΝ</dc:title>
  <dc:creator>Niarxos3</dc:creator>
  <cp:lastModifiedBy>Λογαριασμός Microsoft</cp:lastModifiedBy>
  <cp:revision>135</cp:revision>
  <dcterms:created xsi:type="dcterms:W3CDTF">2018-05-15T07:48:41Z</dcterms:created>
  <dcterms:modified xsi:type="dcterms:W3CDTF">2023-03-18T07:48:50Z</dcterms:modified>
</cp:coreProperties>
</file>