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sldIdLst>
    <p:sldId id="256" r:id="rId2"/>
    <p:sldId id="257" r:id="rId3"/>
    <p:sldId id="259" r:id="rId4"/>
    <p:sldId id="260" r:id="rId5"/>
    <p:sldId id="262" r:id="rId6"/>
    <p:sldId id="319" r:id="rId7"/>
    <p:sldId id="272" r:id="rId8"/>
    <p:sldId id="274" r:id="rId9"/>
    <p:sldId id="320" r:id="rId10"/>
    <p:sldId id="323" r:id="rId11"/>
    <p:sldId id="324" r:id="rId12"/>
    <p:sldId id="321" r:id="rId13"/>
    <p:sldId id="322" r:id="rId14"/>
    <p:sldId id="275" r:id="rId15"/>
    <p:sldId id="277" r:id="rId16"/>
    <p:sldId id="279" r:id="rId17"/>
    <p:sldId id="278" r:id="rId18"/>
    <p:sldId id="325" r:id="rId19"/>
    <p:sldId id="326" r:id="rId20"/>
    <p:sldId id="327" r:id="rId21"/>
    <p:sldId id="328" r:id="rId22"/>
    <p:sldId id="329" r:id="rId23"/>
    <p:sldId id="330" r:id="rId24"/>
    <p:sldId id="303" r:id="rId25"/>
    <p:sldId id="302" r:id="rId26"/>
    <p:sldId id="304" r:id="rId27"/>
    <p:sldId id="308" r:id="rId28"/>
    <p:sldId id="331" r:id="rId29"/>
    <p:sldId id="310" r:id="rId30"/>
    <p:sldId id="311" r:id="rId31"/>
    <p:sldId id="332" r:id="rId32"/>
    <p:sldId id="333" r:id="rId33"/>
    <p:sldId id="334" r:id="rId34"/>
    <p:sldId id="335" r:id="rId35"/>
    <p:sldId id="336" r:id="rId36"/>
    <p:sldId id="33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006EEB0A-170F-44A4-8014-1C6EF08F9819}">
          <p14:sldIdLst>
            <p14:sldId id="256"/>
            <p14:sldId id="257"/>
            <p14:sldId id="259"/>
            <p14:sldId id="260"/>
            <p14:sldId id="262"/>
            <p14:sldId id="319"/>
            <p14:sldId id="272"/>
            <p14:sldId id="274"/>
            <p14:sldId id="320"/>
            <p14:sldId id="323"/>
            <p14:sldId id="324"/>
            <p14:sldId id="321"/>
            <p14:sldId id="322"/>
            <p14:sldId id="275"/>
            <p14:sldId id="277"/>
            <p14:sldId id="279"/>
            <p14:sldId id="278"/>
            <p14:sldId id="325"/>
            <p14:sldId id="326"/>
            <p14:sldId id="327"/>
            <p14:sldId id="328"/>
            <p14:sldId id="329"/>
            <p14:sldId id="330"/>
            <p14:sldId id="303"/>
            <p14:sldId id="302"/>
            <p14:sldId id="304"/>
            <p14:sldId id="308"/>
            <p14:sldId id="331"/>
            <p14:sldId id="310"/>
            <p14:sldId id="311"/>
            <p14:sldId id="332"/>
            <p14:sldId id="333"/>
            <p14:sldId id="334"/>
            <p14:sldId id="335"/>
            <p14:sldId id="336"/>
            <p14:sldId id="3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ΜΙΧΑΛΗΣ ΓΙΑΝΝΟΥΛΑΣ" initials="ΜΓ" lastIdx="4" clrIdx="0">
    <p:extLst>
      <p:ext uri="{19B8F6BF-5375-455C-9EA6-DF929625EA0E}">
        <p15:presenceInfo xmlns:p15="http://schemas.microsoft.com/office/powerpoint/2012/main" userId="08d0a75b57ec90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65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2" d="100"/>
          <a:sy n="72" d="100"/>
        </p:scale>
        <p:origin x="630" y="78"/>
      </p:cViewPr>
      <p:guideLst/>
    </p:cSldViewPr>
  </p:slideViewPr>
  <p:notesTextViewPr>
    <p:cViewPr>
      <p:scale>
        <a:sx n="1" d="1"/>
        <a:sy n="1" d="1"/>
      </p:scale>
      <p:origin x="0" y="0"/>
    </p:cViewPr>
  </p:notesTextViewPr>
  <p:gridSpacing cx="97200" cy="9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27CC03E-0BBB-4A21-9E3C-6D73A4B3EA1C}" type="datetimeFigureOut">
              <a:rPr lang="el-GR" smtClean="0"/>
              <a:t>6/4/2019</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351074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27CC03E-0BBB-4A21-9E3C-6D73A4B3EA1C}" type="datetimeFigureOut">
              <a:rPr lang="el-GR" smtClean="0"/>
              <a:t>6/4/2019</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287868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27CC03E-0BBB-4A21-9E3C-6D73A4B3EA1C}" type="datetimeFigureOut">
              <a:rPr lang="el-GR" smtClean="0"/>
              <a:t>6/4/2019</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66D81C-72D7-444D-B9B9-915F385220D9}"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9996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27CC03E-0BBB-4A21-9E3C-6D73A4B3EA1C}" type="datetimeFigureOut">
              <a:rPr lang="el-GR" smtClean="0"/>
              <a:t>6/4/2019</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71151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27CC03E-0BBB-4A21-9E3C-6D73A4B3EA1C}" type="datetimeFigureOut">
              <a:rPr lang="el-GR" smtClean="0"/>
              <a:t>6/4/2019</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66D81C-72D7-444D-B9B9-915F385220D9}"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699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427CC03E-0BBB-4A21-9E3C-6D73A4B3EA1C}" type="datetimeFigureOut">
              <a:rPr lang="el-GR" smtClean="0"/>
              <a:t>6/4/2019</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351541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7CC03E-0BBB-4A21-9E3C-6D73A4B3EA1C}" type="datetimeFigureOut">
              <a:rPr lang="el-GR" smtClean="0"/>
              <a:t>6/4/2019</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181076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7CC03E-0BBB-4A21-9E3C-6D73A4B3EA1C}" type="datetimeFigureOut">
              <a:rPr lang="el-GR" smtClean="0"/>
              <a:t>6/4/2019</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106533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7CC03E-0BBB-4A21-9E3C-6D73A4B3EA1C}" type="datetimeFigureOut">
              <a:rPr lang="el-GR" smtClean="0"/>
              <a:t>6/4/2019</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220530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27CC03E-0BBB-4A21-9E3C-6D73A4B3EA1C}" type="datetimeFigureOut">
              <a:rPr lang="el-GR" smtClean="0"/>
              <a:t>6/4/2019</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86393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7CC03E-0BBB-4A21-9E3C-6D73A4B3EA1C}" type="datetimeFigureOut">
              <a:rPr lang="el-GR" smtClean="0"/>
              <a:t>6/4/2019</a:t>
            </a:fld>
            <a:endParaRPr lang="el-GR"/>
          </a:p>
        </p:txBody>
      </p:sp>
      <p:sp>
        <p:nvSpPr>
          <p:cNvPr id="6" name="Footer Placeholder 5"/>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361674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27CC03E-0BBB-4A21-9E3C-6D73A4B3EA1C}" type="datetimeFigureOut">
              <a:rPr lang="el-GR" smtClean="0"/>
              <a:t>6/4/2019</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182737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27CC03E-0BBB-4A21-9E3C-6D73A4B3EA1C}" type="datetimeFigureOut">
              <a:rPr lang="el-GR" smtClean="0"/>
              <a:t>6/4/2019</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134508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CC03E-0BBB-4A21-9E3C-6D73A4B3EA1C}" type="datetimeFigureOut">
              <a:rPr lang="el-GR" smtClean="0"/>
              <a:t>6/4/2019</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263625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7CC03E-0BBB-4A21-9E3C-6D73A4B3EA1C}" type="datetimeFigureOut">
              <a:rPr lang="el-GR" smtClean="0"/>
              <a:t>6/4/2019</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230590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7CC03E-0BBB-4A21-9E3C-6D73A4B3EA1C}" type="datetimeFigureOut">
              <a:rPr lang="el-GR" smtClean="0"/>
              <a:t>6/4/2019</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66D81C-72D7-444D-B9B9-915F385220D9}" type="slidenum">
              <a:rPr lang="el-GR" smtClean="0"/>
              <a:t>‹#›</a:t>
            </a:fld>
            <a:endParaRPr lang="el-GR"/>
          </a:p>
        </p:txBody>
      </p:sp>
    </p:spTree>
    <p:extLst>
      <p:ext uri="{BB962C8B-B14F-4D97-AF65-F5344CB8AC3E}">
        <p14:creationId xmlns:p14="http://schemas.microsoft.com/office/powerpoint/2010/main" val="181390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27CC03E-0BBB-4A21-9E3C-6D73A4B3EA1C}" type="datetimeFigureOut">
              <a:rPr lang="el-GR" smtClean="0"/>
              <a:t>6/4/2019</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66D81C-72D7-444D-B9B9-915F385220D9}" type="slidenum">
              <a:rPr lang="el-GR" smtClean="0"/>
              <a:t>‹#›</a:t>
            </a:fld>
            <a:endParaRPr lang="el-GR"/>
          </a:p>
        </p:txBody>
      </p:sp>
    </p:spTree>
    <p:extLst>
      <p:ext uri="{BB962C8B-B14F-4D97-AF65-F5344CB8AC3E}">
        <p14:creationId xmlns:p14="http://schemas.microsoft.com/office/powerpoint/2010/main" val="122606398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ED5BB6-10EB-4711-A2B1-3A34166E29B1}"/>
              </a:ext>
            </a:extLst>
          </p:cNvPr>
          <p:cNvSpPr>
            <a:spLocks noGrp="1"/>
          </p:cNvSpPr>
          <p:nvPr>
            <p:ph type="ctrTitle"/>
          </p:nvPr>
        </p:nvSpPr>
        <p:spPr>
          <a:xfrm>
            <a:off x="6096000" y="1119117"/>
            <a:ext cx="5592895" cy="4394010"/>
          </a:xfrm>
        </p:spPr>
        <p:txBody>
          <a:bodyPr>
            <a:normAutofit/>
          </a:bodyPr>
          <a:lstStyle/>
          <a:p>
            <a:r>
              <a:rPr lang="el-GR" sz="8800" dirty="0"/>
              <a:t>Τροφικό πλέγμα </a:t>
            </a:r>
            <a:br>
              <a:rPr lang="el-GR" sz="8800" dirty="0"/>
            </a:br>
            <a:r>
              <a:rPr lang="el-GR" sz="8800" dirty="0"/>
              <a:t>εν δράσει</a:t>
            </a:r>
          </a:p>
        </p:txBody>
      </p:sp>
      <p:sp>
        <p:nvSpPr>
          <p:cNvPr id="3" name="Υπότιτλος 2">
            <a:extLst>
              <a:ext uri="{FF2B5EF4-FFF2-40B4-BE49-F238E27FC236}">
                <a16:creationId xmlns:a16="http://schemas.microsoft.com/office/drawing/2014/main" id="{10A87B00-5EBD-49D1-AB70-4AE570433D64}"/>
              </a:ext>
            </a:extLst>
          </p:cNvPr>
          <p:cNvSpPr>
            <a:spLocks noGrp="1"/>
          </p:cNvSpPr>
          <p:nvPr>
            <p:ph type="subTitle" idx="1"/>
          </p:nvPr>
        </p:nvSpPr>
        <p:spPr>
          <a:xfrm>
            <a:off x="1894350" y="3589782"/>
            <a:ext cx="3317234" cy="5281684"/>
          </a:xfrm>
        </p:spPr>
        <p:txBody>
          <a:bodyPr>
            <a:normAutofit fontScale="70000" lnSpcReduction="20000"/>
          </a:bodyPr>
          <a:lstStyle/>
          <a:p>
            <a:r>
              <a:rPr lang="el-GR" sz="29500" dirty="0"/>
              <a:t>17</a:t>
            </a:r>
            <a:endParaRPr lang="el-GR" sz="11700" dirty="0"/>
          </a:p>
        </p:txBody>
      </p:sp>
      <p:sp>
        <p:nvSpPr>
          <p:cNvPr id="4" name="TextBox 3">
            <a:extLst>
              <a:ext uri="{FF2B5EF4-FFF2-40B4-BE49-F238E27FC236}">
                <a16:creationId xmlns:a16="http://schemas.microsoft.com/office/drawing/2014/main" id="{19BD04A7-1D3C-4762-8C08-7FF06EBD25D4}"/>
              </a:ext>
            </a:extLst>
          </p:cNvPr>
          <p:cNvSpPr txBox="1"/>
          <p:nvPr/>
        </p:nvSpPr>
        <p:spPr>
          <a:xfrm>
            <a:off x="6174164" y="6230624"/>
            <a:ext cx="6017836" cy="369332"/>
          </a:xfrm>
          <a:prstGeom prst="rect">
            <a:avLst/>
          </a:prstGeom>
          <a:noFill/>
        </p:spPr>
        <p:txBody>
          <a:bodyPr wrap="square" rtlCol="0">
            <a:spAutoFit/>
          </a:bodyPr>
          <a:lstStyle/>
          <a:p>
            <a:r>
              <a:rPr lang="el-GR" dirty="0"/>
              <a:t>Απόδοση: Στέλλα Τρυφωνίδου Α.Μ. 240</a:t>
            </a:r>
          </a:p>
        </p:txBody>
      </p:sp>
    </p:spTree>
    <p:extLst>
      <p:ext uri="{BB962C8B-B14F-4D97-AF65-F5344CB8AC3E}">
        <p14:creationId xmlns:p14="http://schemas.microsoft.com/office/powerpoint/2010/main" val="362382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73DCF-1B8B-46CE-8263-1D628DC692FB}"/>
              </a:ext>
            </a:extLst>
          </p:cNvPr>
          <p:cNvSpPr>
            <a:spLocks noGrp="1"/>
          </p:cNvSpPr>
          <p:nvPr>
            <p:ph type="title"/>
          </p:nvPr>
        </p:nvSpPr>
        <p:spPr>
          <a:xfrm>
            <a:off x="2592925" y="624110"/>
            <a:ext cx="9445770" cy="1280890"/>
          </a:xfrm>
        </p:spPr>
        <p:txBody>
          <a:bodyPr>
            <a:normAutofit/>
          </a:bodyPr>
          <a:lstStyle/>
          <a:p>
            <a:r>
              <a:rPr lang="el-GR" sz="2800" dirty="0"/>
              <a:t>ΡΟΗ ΕΝΕΡΓΕΙΑΣ: Τροφική αλυσίδα και τροφικό πλέγμα</a:t>
            </a:r>
          </a:p>
        </p:txBody>
      </p:sp>
      <p:sp>
        <p:nvSpPr>
          <p:cNvPr id="5" name="TextBox 4">
            <a:extLst>
              <a:ext uri="{FF2B5EF4-FFF2-40B4-BE49-F238E27FC236}">
                <a16:creationId xmlns:a16="http://schemas.microsoft.com/office/drawing/2014/main" id="{25BF37C5-E905-48BD-A8C4-7B4574C15CC1}"/>
              </a:ext>
            </a:extLst>
          </p:cNvPr>
          <p:cNvSpPr txBox="1"/>
          <p:nvPr/>
        </p:nvSpPr>
        <p:spPr>
          <a:xfrm>
            <a:off x="4615130" y="6185255"/>
            <a:ext cx="7759065" cy="338554"/>
          </a:xfrm>
          <a:prstGeom prst="rect">
            <a:avLst/>
          </a:prstGeom>
          <a:noFill/>
        </p:spPr>
        <p:txBody>
          <a:bodyPr wrap="square" rtlCol="0">
            <a:spAutoFit/>
          </a:bodyPr>
          <a:lstStyle/>
          <a:p>
            <a:r>
              <a:rPr lang="el-GR" sz="1600" i="1" dirty="0"/>
              <a:t>Εικόνα 10 : Τροφικό πλέγμα</a:t>
            </a:r>
          </a:p>
        </p:txBody>
      </p:sp>
      <p:sp>
        <p:nvSpPr>
          <p:cNvPr id="7" name="Βέλος: Πεντάγωνο 6">
            <a:extLst>
              <a:ext uri="{FF2B5EF4-FFF2-40B4-BE49-F238E27FC236}">
                <a16:creationId xmlns:a16="http://schemas.microsoft.com/office/drawing/2014/main" id="{8AA294C7-9008-4EBA-B683-3AE301D58750}"/>
              </a:ext>
            </a:extLst>
          </p:cNvPr>
          <p:cNvSpPr/>
          <p:nvPr/>
        </p:nvSpPr>
        <p:spPr>
          <a:xfrm>
            <a:off x="0" y="624110"/>
            <a:ext cx="2456597" cy="640445"/>
          </a:xfrm>
          <a:prstGeom prst="homePlate">
            <a:avLst/>
          </a:prstGeom>
          <a:solidFill>
            <a:schemeClr val="accent2">
              <a:lumMod val="75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pic>
        <p:nvPicPr>
          <p:cNvPr id="6" name="Εικόνα 5">
            <a:extLst>
              <a:ext uri="{FF2B5EF4-FFF2-40B4-BE49-F238E27FC236}">
                <a16:creationId xmlns:a16="http://schemas.microsoft.com/office/drawing/2014/main" id="{D23510DB-E30C-41D1-89F8-21C5D7F82BFD}"/>
              </a:ext>
            </a:extLst>
          </p:cNvPr>
          <p:cNvPicPr>
            <a:picLocks noChangeAspect="1"/>
          </p:cNvPicPr>
          <p:nvPr/>
        </p:nvPicPr>
        <p:blipFill>
          <a:blip r:embed="rId2"/>
          <a:stretch>
            <a:fillRect/>
          </a:stretch>
        </p:blipFill>
        <p:spPr>
          <a:xfrm>
            <a:off x="4249801" y="2118360"/>
            <a:ext cx="7548474" cy="3946253"/>
          </a:xfrm>
          <a:prstGeom prst="rect">
            <a:avLst/>
          </a:prstGeom>
        </p:spPr>
      </p:pic>
      <p:sp>
        <p:nvSpPr>
          <p:cNvPr id="8" name="TextBox 7">
            <a:extLst>
              <a:ext uri="{FF2B5EF4-FFF2-40B4-BE49-F238E27FC236}">
                <a16:creationId xmlns:a16="http://schemas.microsoft.com/office/drawing/2014/main" id="{06E4F2F2-BFCA-4A71-AAFC-AFC856919966}"/>
              </a:ext>
            </a:extLst>
          </p:cNvPr>
          <p:cNvSpPr txBox="1"/>
          <p:nvPr/>
        </p:nvSpPr>
        <p:spPr>
          <a:xfrm>
            <a:off x="1905000" y="2319383"/>
            <a:ext cx="2011680" cy="3139321"/>
          </a:xfrm>
          <a:prstGeom prst="rect">
            <a:avLst/>
          </a:prstGeom>
          <a:noFill/>
        </p:spPr>
        <p:txBody>
          <a:bodyPr wrap="square" rtlCol="0">
            <a:spAutoFit/>
          </a:bodyPr>
          <a:lstStyle/>
          <a:p>
            <a:r>
              <a:rPr lang="el-GR" dirty="0"/>
              <a:t>Το τροφικό πλέγμα της εικόνας δεν είναι πλήρες. Υπάρχουν είδη και συνδέσεις που δεν απεικονίζονται . Τα βέλη δείχνουν την ροή ενέργειας.</a:t>
            </a:r>
          </a:p>
        </p:txBody>
      </p:sp>
    </p:spTree>
    <p:extLst>
      <p:ext uri="{BB962C8B-B14F-4D97-AF65-F5344CB8AC3E}">
        <p14:creationId xmlns:p14="http://schemas.microsoft.com/office/powerpoint/2010/main" val="3074417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19FF3AB-3124-46BF-B6B8-AC37CB42448E}"/>
              </a:ext>
            </a:extLst>
          </p:cNvPr>
          <p:cNvSpPr>
            <a:spLocks noGrp="1"/>
          </p:cNvSpPr>
          <p:nvPr>
            <p:ph idx="1"/>
          </p:nvPr>
        </p:nvSpPr>
        <p:spPr>
          <a:xfrm>
            <a:off x="723899" y="1396588"/>
            <a:ext cx="10744200" cy="2472055"/>
          </a:xfrm>
        </p:spPr>
        <p:txBody>
          <a:bodyPr>
            <a:normAutofit/>
          </a:bodyPr>
          <a:lstStyle/>
          <a:p>
            <a:pPr marL="0" indent="0" algn="just">
              <a:buNone/>
            </a:pPr>
            <a:r>
              <a:rPr lang="el-GR" dirty="0"/>
              <a:t>Κάθε βήμα στην τροφική αλυσίδα ονομάζεται </a:t>
            </a:r>
            <a:r>
              <a:rPr lang="el-GR" b="1" dirty="0"/>
              <a:t>τροφικό επίπεδο</a:t>
            </a:r>
            <a:r>
              <a:rPr lang="el-GR" dirty="0"/>
              <a:t>. Στο πρώτο επίπεδο είναι οι καταναλωτές. Όσοι τρέφονται από τους παραγωγούς ονομάζονται </a:t>
            </a:r>
            <a:r>
              <a:rPr lang="el-GR" b="1" dirty="0"/>
              <a:t>πρωτοβάθμιοι καταναλωτές </a:t>
            </a:r>
            <a:r>
              <a:rPr lang="el-GR" dirty="0"/>
              <a:t>και αυτοί τρώγονται από τους </a:t>
            </a:r>
            <a:r>
              <a:rPr lang="el-GR" b="1" dirty="0"/>
              <a:t>δευτεροβάθμιους καταναλωτές </a:t>
            </a:r>
            <a:r>
              <a:rPr lang="el-GR" dirty="0"/>
              <a:t>που αποτελούν τροφή από τους </a:t>
            </a:r>
            <a:r>
              <a:rPr lang="el-GR" b="1" dirty="0"/>
              <a:t>τριτοβάθμιους. </a:t>
            </a:r>
          </a:p>
          <a:p>
            <a:pPr marL="0" indent="0" algn="just">
              <a:buNone/>
            </a:pPr>
            <a:r>
              <a:rPr lang="el-GR" dirty="0"/>
              <a:t>Δεν μεταφέρεται στο επόμενο επίπεδο όλη η ποσότητα της ενέργειας. Ανάλογα με το οικοσύστημα, ένα 5-20% πηγαίνει στο επόμενο επίπεδο (</a:t>
            </a:r>
            <a:r>
              <a:rPr lang="el-GR" b="1" dirty="0"/>
              <a:t>Κανόνας του 10%</a:t>
            </a:r>
            <a:r>
              <a:rPr lang="el-GR" dirty="0"/>
              <a:t>). Η ενέργεια που περιέχεται στην τροφή μετριέται σε θερμίδες, Έτσι, αν το φυτοπλαγκτόν περιείχε 10.000.000 θερμίδες, μόνο το 1.0000.000 θερμίδες θα έφτανε στα Κριλ. </a:t>
            </a:r>
          </a:p>
        </p:txBody>
      </p:sp>
      <p:sp>
        <p:nvSpPr>
          <p:cNvPr id="7" name="Βέλος: Πεντάγωνο 6">
            <a:extLst>
              <a:ext uri="{FF2B5EF4-FFF2-40B4-BE49-F238E27FC236}">
                <a16:creationId xmlns:a16="http://schemas.microsoft.com/office/drawing/2014/main" id="{8AA294C7-9008-4EBA-B683-3AE301D58750}"/>
              </a:ext>
            </a:extLst>
          </p:cNvPr>
          <p:cNvSpPr/>
          <p:nvPr/>
        </p:nvSpPr>
        <p:spPr>
          <a:xfrm>
            <a:off x="0" y="624110"/>
            <a:ext cx="2456597" cy="640445"/>
          </a:xfrm>
          <a:prstGeom prst="homePlate">
            <a:avLst/>
          </a:prstGeom>
          <a:solidFill>
            <a:schemeClr val="accent2">
              <a:lumMod val="75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8" name="TextBox 7">
            <a:extLst>
              <a:ext uri="{FF2B5EF4-FFF2-40B4-BE49-F238E27FC236}">
                <a16:creationId xmlns:a16="http://schemas.microsoft.com/office/drawing/2014/main" id="{23611093-6207-429C-890E-308946838D9A}"/>
              </a:ext>
            </a:extLst>
          </p:cNvPr>
          <p:cNvSpPr txBox="1"/>
          <p:nvPr/>
        </p:nvSpPr>
        <p:spPr>
          <a:xfrm>
            <a:off x="1645920" y="4173443"/>
            <a:ext cx="10744200" cy="2862322"/>
          </a:xfrm>
          <a:prstGeom prst="rect">
            <a:avLst/>
          </a:prstGeom>
          <a:noFill/>
        </p:spPr>
        <p:txBody>
          <a:bodyPr wrap="square" rtlCol="0">
            <a:spAutoFit/>
          </a:bodyPr>
          <a:lstStyle/>
          <a:p>
            <a:r>
              <a:rPr lang="el-GR" b="1" u="sng" dirty="0"/>
              <a:t>ΕΡΩΤΗΣΕΙΣ</a:t>
            </a:r>
          </a:p>
          <a:p>
            <a:r>
              <a:rPr lang="el-GR" b="1" dirty="0"/>
              <a:t>1. </a:t>
            </a:r>
            <a:r>
              <a:rPr lang="el-GR" dirty="0"/>
              <a:t>Από το τροφικό πλέγμα της Μαύρης Φάλαινας του Β. Ατλαντικού, δώστε παραδείγματα:</a:t>
            </a:r>
          </a:p>
          <a:p>
            <a:pPr marL="285750" indent="-285750">
              <a:buFont typeface="Arial" panose="020B0604020202020204" pitchFamily="34" charset="0"/>
              <a:buChar char="•"/>
            </a:pPr>
            <a:r>
              <a:rPr lang="el-GR" dirty="0"/>
              <a:t>Παραγωγών</a:t>
            </a:r>
          </a:p>
          <a:p>
            <a:pPr marL="285750" indent="-285750">
              <a:buFont typeface="Arial" panose="020B0604020202020204" pitchFamily="34" charset="0"/>
              <a:buChar char="•"/>
            </a:pPr>
            <a:r>
              <a:rPr lang="el-GR" dirty="0"/>
              <a:t>Πρωτοβάθμιων καταναλωτών</a:t>
            </a:r>
          </a:p>
          <a:p>
            <a:pPr marL="285750" indent="-285750">
              <a:buFont typeface="Arial" panose="020B0604020202020204" pitchFamily="34" charset="0"/>
              <a:buChar char="•"/>
            </a:pPr>
            <a:r>
              <a:rPr lang="el-GR" dirty="0"/>
              <a:t>Δευτεροβάθμιων καταναλωτών</a:t>
            </a:r>
          </a:p>
          <a:p>
            <a:pPr marL="285750" indent="-285750">
              <a:buFont typeface="Arial" panose="020B0604020202020204" pitchFamily="34" charset="0"/>
              <a:buChar char="•"/>
            </a:pPr>
            <a:r>
              <a:rPr lang="el-GR" dirty="0"/>
              <a:t>Τριτοβάθμιων καταναλωτών</a:t>
            </a:r>
          </a:p>
          <a:p>
            <a:endParaRPr lang="el-GR" dirty="0"/>
          </a:p>
          <a:p>
            <a:r>
              <a:rPr lang="el-GR" b="1" dirty="0"/>
              <a:t>2. </a:t>
            </a:r>
            <a:r>
              <a:rPr lang="el-GR" dirty="0"/>
              <a:t>Αν υπήρχαν διαθέσιμα 500 εκ, θερμίδες στους παραγωγούς, πόσες θερμίδες θα κατέληγαν στους Τριτοβάθμιους καταναλωτές, περίπου;</a:t>
            </a:r>
          </a:p>
          <a:p>
            <a:r>
              <a:rPr lang="el-GR" dirty="0"/>
              <a:t>   </a:t>
            </a:r>
          </a:p>
        </p:txBody>
      </p:sp>
    </p:spTree>
    <p:extLst>
      <p:ext uri="{BB962C8B-B14F-4D97-AF65-F5344CB8AC3E}">
        <p14:creationId xmlns:p14="http://schemas.microsoft.com/office/powerpoint/2010/main" val="293721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73DCF-1B8B-46CE-8263-1D628DC692FB}"/>
              </a:ext>
            </a:extLst>
          </p:cNvPr>
          <p:cNvSpPr>
            <a:spLocks noGrp="1"/>
          </p:cNvSpPr>
          <p:nvPr>
            <p:ph type="title"/>
          </p:nvPr>
        </p:nvSpPr>
        <p:spPr>
          <a:xfrm>
            <a:off x="2592925" y="624110"/>
            <a:ext cx="9445770" cy="1280890"/>
          </a:xfrm>
        </p:spPr>
        <p:txBody>
          <a:bodyPr>
            <a:normAutofit/>
          </a:bodyPr>
          <a:lstStyle/>
          <a:p>
            <a:r>
              <a:rPr lang="el-GR" sz="2800" dirty="0"/>
              <a:t>ΜΕΤΑΦΕΡΟΝΤΑΣ ΕΝΕΡΓΕΙΑ ΚΑΙ ΤΡΟΦΗ</a:t>
            </a:r>
          </a:p>
        </p:txBody>
      </p:sp>
      <p:sp>
        <p:nvSpPr>
          <p:cNvPr id="3" name="Θέση περιεχομένου 2">
            <a:extLst>
              <a:ext uri="{FF2B5EF4-FFF2-40B4-BE49-F238E27FC236}">
                <a16:creationId xmlns:a16="http://schemas.microsoft.com/office/drawing/2014/main" id="{B19FF3AB-3124-46BF-B6B8-AC37CB42448E}"/>
              </a:ext>
            </a:extLst>
          </p:cNvPr>
          <p:cNvSpPr>
            <a:spLocks noGrp="1"/>
          </p:cNvSpPr>
          <p:nvPr>
            <p:ph idx="1"/>
          </p:nvPr>
        </p:nvSpPr>
        <p:spPr>
          <a:xfrm>
            <a:off x="838200" y="1825625"/>
            <a:ext cx="6892636" cy="4351338"/>
          </a:xfrm>
        </p:spPr>
        <p:txBody>
          <a:bodyPr>
            <a:normAutofit fontScale="92500" lnSpcReduction="20000"/>
          </a:bodyPr>
          <a:lstStyle/>
          <a:p>
            <a:pPr marL="0" indent="0" algn="just">
              <a:buNone/>
            </a:pPr>
            <a:r>
              <a:rPr lang="el-GR" dirty="0"/>
              <a:t>Σχεδόν όλη η ενέργεια που τροφοδοτεί τα θαλάσσια οικοσυστήματα προέρχεται από τον ήλιο. Ένας παραγωγός, όπως το φυτοπλαγκτόν, δεσμεύει την ηλιακή ενέργεια και την μετατρέπει σε οργανικά συστατικά, μέσω της φωτοσύνθεσης.</a:t>
            </a:r>
          </a:p>
          <a:p>
            <a:pPr marL="0" indent="0" algn="just">
              <a:buNone/>
            </a:pPr>
            <a:r>
              <a:rPr lang="el-GR" dirty="0"/>
              <a:t>Η </a:t>
            </a:r>
            <a:r>
              <a:rPr lang="el-GR" b="1" dirty="0"/>
              <a:t>φωτοσύνθεση</a:t>
            </a:r>
            <a:r>
              <a:rPr lang="el-GR" dirty="0"/>
              <a:t> είναι μια περίπλοκη βιολογική διεργασία κατά την οποία το διοξείδιο του άνθρακα </a:t>
            </a:r>
            <a:r>
              <a:rPr lang="en-US" dirty="0"/>
              <a:t>CO</a:t>
            </a:r>
            <a:r>
              <a:rPr lang="en-US" baseline="-25000" dirty="0"/>
              <a:t>2</a:t>
            </a:r>
            <a:r>
              <a:rPr lang="el-GR" baseline="-25000" dirty="0"/>
              <a:t> </a:t>
            </a:r>
            <a:r>
              <a:rPr lang="el-GR" dirty="0"/>
              <a:t>και το νερό </a:t>
            </a:r>
            <a:r>
              <a:rPr lang="en-US" dirty="0"/>
              <a:t>H</a:t>
            </a:r>
            <a:r>
              <a:rPr lang="en-US" baseline="-25000" dirty="0"/>
              <a:t>2</a:t>
            </a:r>
            <a:r>
              <a:rPr lang="en-US" dirty="0"/>
              <a:t>O </a:t>
            </a:r>
            <a:r>
              <a:rPr lang="el-GR" dirty="0"/>
              <a:t>μετατρέπονται σε γλυκόζη, ενώ απελευθερώνεται Οξυγόνο, ως υποπροϊόν. Αυτή η διεργασία , στην περίπτωση του φυτοπλαγκτόν, συμβαίνει στους χλωροπλάστες. Το πράσινο χρώμα οφείλεται στην χλωροφύλλη.</a:t>
            </a:r>
            <a:endParaRPr lang="en-US" dirty="0"/>
          </a:p>
          <a:p>
            <a:pPr marL="0" indent="0" algn="just">
              <a:buNone/>
            </a:pPr>
            <a:r>
              <a:rPr lang="en-US" dirty="0"/>
              <a:t> </a:t>
            </a:r>
            <a:r>
              <a:rPr lang="el-GR" dirty="0"/>
              <a:t>Οι παραγωγοί χρειάζονται και χημικά για τον μεταβολισμό. Αυτά είναι οι θρεπτικές ουσίες</a:t>
            </a:r>
            <a:r>
              <a:rPr lang="en-US" dirty="0"/>
              <a:t>(nutrients) </a:t>
            </a:r>
            <a:r>
              <a:rPr lang="el-GR" dirty="0"/>
              <a:t>. Από την γλυκόζη και τα θρεπτικά</a:t>
            </a:r>
            <a:r>
              <a:rPr lang="en-US" dirty="0"/>
              <a:t> </a:t>
            </a:r>
            <a:r>
              <a:rPr lang="el-GR" dirty="0"/>
              <a:t>μπορούν να παράγουν πιο πολύπλοκα σάκχαρα, όπως πρωτεΐνες και άλλα.</a:t>
            </a:r>
            <a:r>
              <a:rPr lang="en-US" dirty="0"/>
              <a:t> </a:t>
            </a:r>
            <a:r>
              <a:rPr lang="el-GR" dirty="0"/>
              <a:t>Στα ζώα τα θρεπτικά συστατικά είναι οι πρωτεΐνες, οι υδατάνθρακες, τα λιπίδια, νουκλεϊκό οξύ</a:t>
            </a:r>
            <a:r>
              <a:rPr lang="en-US" dirty="0"/>
              <a:t>, </a:t>
            </a:r>
            <a:r>
              <a:rPr lang="el-GR" dirty="0"/>
              <a:t>νερό , βιταμίνες και μέταλλα.</a:t>
            </a:r>
            <a:endParaRPr lang="en-US" dirty="0"/>
          </a:p>
          <a:p>
            <a:pPr marL="0" indent="0" algn="just">
              <a:buNone/>
            </a:pPr>
            <a:r>
              <a:rPr lang="el-GR" dirty="0"/>
              <a:t> </a:t>
            </a:r>
          </a:p>
        </p:txBody>
      </p:sp>
      <p:sp>
        <p:nvSpPr>
          <p:cNvPr id="5" name="TextBox 4">
            <a:extLst>
              <a:ext uri="{FF2B5EF4-FFF2-40B4-BE49-F238E27FC236}">
                <a16:creationId xmlns:a16="http://schemas.microsoft.com/office/drawing/2014/main" id="{25BF37C5-E905-48BD-A8C4-7B4574C15CC1}"/>
              </a:ext>
            </a:extLst>
          </p:cNvPr>
          <p:cNvSpPr txBox="1"/>
          <p:nvPr/>
        </p:nvSpPr>
        <p:spPr>
          <a:xfrm>
            <a:off x="8170195" y="4537502"/>
            <a:ext cx="3781425" cy="584775"/>
          </a:xfrm>
          <a:prstGeom prst="rect">
            <a:avLst/>
          </a:prstGeom>
          <a:noFill/>
        </p:spPr>
        <p:txBody>
          <a:bodyPr wrap="square" rtlCol="0">
            <a:spAutoFit/>
          </a:bodyPr>
          <a:lstStyle/>
          <a:p>
            <a:r>
              <a:rPr lang="el-GR" sz="1600" i="1" dirty="0"/>
              <a:t>Εικόνα 11: Η φωτοσύνθεση λαμβάνει χώρα στους χλωροπλάστες.</a:t>
            </a:r>
          </a:p>
        </p:txBody>
      </p:sp>
      <p:sp>
        <p:nvSpPr>
          <p:cNvPr id="7" name="Βέλος: Πεντάγωνο 6">
            <a:extLst>
              <a:ext uri="{FF2B5EF4-FFF2-40B4-BE49-F238E27FC236}">
                <a16:creationId xmlns:a16="http://schemas.microsoft.com/office/drawing/2014/main" id="{8AA294C7-9008-4EBA-B683-3AE301D58750}"/>
              </a:ext>
            </a:extLst>
          </p:cNvPr>
          <p:cNvSpPr/>
          <p:nvPr/>
        </p:nvSpPr>
        <p:spPr>
          <a:xfrm>
            <a:off x="0" y="624110"/>
            <a:ext cx="2456597" cy="640445"/>
          </a:xfrm>
          <a:prstGeom prst="homePlate">
            <a:avLst/>
          </a:prstGeom>
          <a:solidFill>
            <a:schemeClr val="accent2">
              <a:lumMod val="75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pic>
        <p:nvPicPr>
          <p:cNvPr id="4" name="Εικόνα 3">
            <a:extLst>
              <a:ext uri="{FF2B5EF4-FFF2-40B4-BE49-F238E27FC236}">
                <a16:creationId xmlns:a16="http://schemas.microsoft.com/office/drawing/2014/main" id="{FBCD346D-26C2-4DCD-A301-9ECD42FB1FFB}"/>
              </a:ext>
            </a:extLst>
          </p:cNvPr>
          <p:cNvPicPr>
            <a:picLocks noChangeAspect="1"/>
          </p:cNvPicPr>
          <p:nvPr/>
        </p:nvPicPr>
        <p:blipFill>
          <a:blip r:embed="rId2"/>
          <a:stretch>
            <a:fillRect/>
          </a:stretch>
        </p:blipFill>
        <p:spPr>
          <a:xfrm>
            <a:off x="8246465" y="1908602"/>
            <a:ext cx="3276600" cy="2628900"/>
          </a:xfrm>
          <a:prstGeom prst="rect">
            <a:avLst/>
          </a:prstGeom>
        </p:spPr>
      </p:pic>
    </p:spTree>
    <p:extLst>
      <p:ext uri="{BB962C8B-B14F-4D97-AF65-F5344CB8AC3E}">
        <p14:creationId xmlns:p14="http://schemas.microsoft.com/office/powerpoint/2010/main" val="369747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73DCF-1B8B-46CE-8263-1D628DC692FB}"/>
              </a:ext>
            </a:extLst>
          </p:cNvPr>
          <p:cNvSpPr>
            <a:spLocks noGrp="1"/>
          </p:cNvSpPr>
          <p:nvPr>
            <p:ph type="title"/>
          </p:nvPr>
        </p:nvSpPr>
        <p:spPr>
          <a:xfrm>
            <a:off x="2592925" y="624110"/>
            <a:ext cx="9445770" cy="1280890"/>
          </a:xfrm>
        </p:spPr>
        <p:txBody>
          <a:bodyPr>
            <a:normAutofit/>
          </a:bodyPr>
          <a:lstStyle/>
          <a:p>
            <a:r>
              <a:rPr lang="el-GR" sz="2800" dirty="0"/>
              <a:t>ΤΡΟΦΙΚΟΣ ΚΥΚΛΟΣ ΣΤΟΝ ΩΚΕΑΝΟ</a:t>
            </a:r>
          </a:p>
        </p:txBody>
      </p:sp>
      <p:sp>
        <p:nvSpPr>
          <p:cNvPr id="3" name="Θέση περιεχομένου 2">
            <a:extLst>
              <a:ext uri="{FF2B5EF4-FFF2-40B4-BE49-F238E27FC236}">
                <a16:creationId xmlns:a16="http://schemas.microsoft.com/office/drawing/2014/main" id="{B19FF3AB-3124-46BF-B6B8-AC37CB42448E}"/>
              </a:ext>
            </a:extLst>
          </p:cNvPr>
          <p:cNvSpPr>
            <a:spLocks noGrp="1"/>
          </p:cNvSpPr>
          <p:nvPr>
            <p:ph idx="1"/>
          </p:nvPr>
        </p:nvSpPr>
        <p:spPr>
          <a:xfrm>
            <a:off x="838200" y="1825625"/>
            <a:ext cx="6892636" cy="4351338"/>
          </a:xfrm>
        </p:spPr>
        <p:txBody>
          <a:bodyPr>
            <a:normAutofit/>
          </a:bodyPr>
          <a:lstStyle/>
          <a:p>
            <a:pPr marL="0" indent="0" algn="just">
              <a:buNone/>
            </a:pPr>
            <a:r>
              <a:rPr lang="el-GR" dirty="0"/>
              <a:t>Όλοι οι οργανισμοί, πρέπει να διασπάσουν τα μόρια της τροφής τους για να απελευθερωθεί η ενέργεια που περιέχεται σε αυτά , μια διαδικασία γνωστή ως </a:t>
            </a:r>
            <a:r>
              <a:rPr lang="el-GR" b="1" dirty="0"/>
              <a:t>κυτταρική αναπνοή (</a:t>
            </a:r>
            <a:r>
              <a:rPr lang="en-US" b="1" dirty="0"/>
              <a:t>cellular respiration</a:t>
            </a:r>
            <a:r>
              <a:rPr lang="el-GR" b="1" dirty="0"/>
              <a:t>).</a:t>
            </a:r>
            <a:r>
              <a:rPr lang="el-GR" dirty="0"/>
              <a:t>Όταν η χλωροφύλλη απορροφά φως, μεγάλο μέρος της ενέργειας μεταφέρεται απευθείας στα ηλεκτρόνια , ανεβάζοντας το επίπεδο ενέργειας του οργανισμού. Αυτή η ενέργεια εν τέλει αποθηκεύεται μέσα στους χημικούς δεσμούς του μορίου της γλυκόζης. Αυτή η ενέργεια βοηθά να κατασκευαστούν </a:t>
            </a:r>
            <a:r>
              <a:rPr lang="el-GR" b="1" dirty="0"/>
              <a:t>θρεπτικά</a:t>
            </a:r>
            <a:r>
              <a:rPr lang="el-GR" dirty="0"/>
              <a:t> που χρειάζεται ο οργανισμός για την ανάπτυξη, συντήρηση και τις δραστηριότητές του. Τα θρεπτικά περιέχουν συστατικά </a:t>
            </a:r>
            <a:r>
              <a:rPr lang="el-GR" b="1" dirty="0"/>
              <a:t>οργανικά συστατικά, </a:t>
            </a:r>
            <a:r>
              <a:rPr lang="el-GR" dirty="0"/>
              <a:t>πρωτεΐνες, οι υδατάνθρακες, τα λιπίδια, νουκλεϊκό οξύ, βιταμίνες. Το νερό και τα μέταλλα είναι </a:t>
            </a:r>
            <a:r>
              <a:rPr lang="el-GR" b="1" dirty="0"/>
              <a:t>ανόργανα συστατικά. </a:t>
            </a:r>
          </a:p>
          <a:p>
            <a:pPr marL="0" indent="0">
              <a:buNone/>
            </a:pPr>
            <a:endParaRPr lang="el-GR" dirty="0"/>
          </a:p>
        </p:txBody>
      </p:sp>
      <p:sp>
        <p:nvSpPr>
          <p:cNvPr id="5" name="TextBox 4">
            <a:extLst>
              <a:ext uri="{FF2B5EF4-FFF2-40B4-BE49-F238E27FC236}">
                <a16:creationId xmlns:a16="http://schemas.microsoft.com/office/drawing/2014/main" id="{25BF37C5-E905-48BD-A8C4-7B4574C15CC1}"/>
              </a:ext>
            </a:extLst>
          </p:cNvPr>
          <p:cNvSpPr txBox="1"/>
          <p:nvPr/>
        </p:nvSpPr>
        <p:spPr>
          <a:xfrm>
            <a:off x="8170195" y="4537502"/>
            <a:ext cx="3781425" cy="1077218"/>
          </a:xfrm>
          <a:prstGeom prst="rect">
            <a:avLst/>
          </a:prstGeom>
          <a:noFill/>
        </p:spPr>
        <p:txBody>
          <a:bodyPr wrap="square" rtlCol="0">
            <a:spAutoFit/>
          </a:bodyPr>
          <a:lstStyle/>
          <a:p>
            <a:r>
              <a:rPr lang="el-GR" sz="1600" i="1" dirty="0"/>
              <a:t>Εικόνα 12: Το </a:t>
            </a:r>
            <a:r>
              <a:rPr lang="en-US" sz="1600" i="1" dirty="0"/>
              <a:t>DNA </a:t>
            </a:r>
            <a:r>
              <a:rPr lang="el-GR" sz="1600" i="1" dirty="0"/>
              <a:t>είναι οργανικό μόριο που αποθηκεύει γενετικές πληροφορίες και τις μεταφέρει από γενιά σε γενιά. </a:t>
            </a:r>
          </a:p>
        </p:txBody>
      </p:sp>
      <p:sp>
        <p:nvSpPr>
          <p:cNvPr id="7" name="Βέλος: Πεντάγωνο 6">
            <a:extLst>
              <a:ext uri="{FF2B5EF4-FFF2-40B4-BE49-F238E27FC236}">
                <a16:creationId xmlns:a16="http://schemas.microsoft.com/office/drawing/2014/main" id="{8AA294C7-9008-4EBA-B683-3AE301D58750}"/>
              </a:ext>
            </a:extLst>
          </p:cNvPr>
          <p:cNvSpPr/>
          <p:nvPr/>
        </p:nvSpPr>
        <p:spPr>
          <a:xfrm>
            <a:off x="0" y="624110"/>
            <a:ext cx="2456597" cy="640445"/>
          </a:xfrm>
          <a:prstGeom prst="homePlate">
            <a:avLst/>
          </a:prstGeom>
          <a:solidFill>
            <a:schemeClr val="accent2">
              <a:lumMod val="75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pic>
        <p:nvPicPr>
          <p:cNvPr id="1026" name="Picture 2" descr="ÎÏÎ¿ÏÎ­Î»ÎµÏÎ¼Î± ÎµÎ¹ÎºÏÎ½Î±Ï Î³Î¹Î± dna">
            <a:extLst>
              <a:ext uri="{FF2B5EF4-FFF2-40B4-BE49-F238E27FC236}">
                <a16:creationId xmlns:a16="http://schemas.microsoft.com/office/drawing/2014/main" id="{D0560948-7E40-48B2-9B5D-9302256A5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195" y="1904999"/>
            <a:ext cx="3236614" cy="245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1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E59563-8DCC-4199-8B6D-1C93BD5753BA}"/>
              </a:ext>
            </a:extLst>
          </p:cNvPr>
          <p:cNvSpPr>
            <a:spLocks noGrp="1"/>
          </p:cNvSpPr>
          <p:nvPr>
            <p:ph idx="1"/>
          </p:nvPr>
        </p:nvSpPr>
        <p:spPr>
          <a:xfrm>
            <a:off x="1010477" y="1378225"/>
            <a:ext cx="7497418" cy="5300869"/>
          </a:xfrm>
        </p:spPr>
        <p:txBody>
          <a:bodyPr>
            <a:normAutofit fontScale="92500" lnSpcReduction="10000"/>
          </a:bodyPr>
          <a:lstStyle/>
          <a:p>
            <a:pPr marL="0" indent="0" algn="just">
              <a:buNone/>
            </a:pPr>
            <a:r>
              <a:rPr lang="el-GR" b="1" dirty="0"/>
              <a:t>Πρωτεΐνες: </a:t>
            </a:r>
            <a:r>
              <a:rPr lang="el-GR" dirty="0"/>
              <a:t>Περιέχουν άζωτο και είναι υπεύθυνες για την κατασκευή της δομής του σώματος και ελέγχουν τον ρυθμό των χημικών αντιδράσεων στα κύτταρα.</a:t>
            </a:r>
          </a:p>
          <a:p>
            <a:pPr marL="0" indent="0" algn="just">
              <a:buNone/>
            </a:pPr>
            <a:r>
              <a:rPr lang="el-GR" b="1" dirty="0"/>
              <a:t>Υδατάνθρακες: </a:t>
            </a:r>
            <a:r>
              <a:rPr lang="el-GR" dirty="0"/>
              <a:t>Είναι η κύρια πηγή ενέργειας για τον οργανισμό. Μπορεί να είναι απλοί όπως η γλυκόζη αλλά και σύνθετοι όπως το άμυλο.</a:t>
            </a:r>
          </a:p>
          <a:p>
            <a:pPr marL="0" indent="0" algn="just">
              <a:buNone/>
            </a:pPr>
            <a:r>
              <a:rPr lang="el-GR" b="1" dirty="0"/>
              <a:t>Λιπίδια: </a:t>
            </a:r>
            <a:r>
              <a:rPr lang="el-GR" dirty="0"/>
              <a:t>Είναι ενσωματωμένα στην δομή του σώματος, δίνουν ενέργεια και ελέγχουν την χρήση βιταμινών και χημικών σημαδιών μέσα στο σώμα.</a:t>
            </a:r>
          </a:p>
          <a:p>
            <a:pPr marL="0" indent="0" algn="just">
              <a:buNone/>
            </a:pPr>
            <a:r>
              <a:rPr lang="el-GR" b="1" dirty="0"/>
              <a:t>Νουκλεϊκά οξέα: </a:t>
            </a:r>
            <a:r>
              <a:rPr lang="el-GR" dirty="0"/>
              <a:t>Είναι το </a:t>
            </a:r>
            <a:r>
              <a:rPr lang="en-US" dirty="0"/>
              <a:t>DNA</a:t>
            </a:r>
            <a:r>
              <a:rPr lang="el-GR" dirty="0"/>
              <a:t> και </a:t>
            </a:r>
            <a:r>
              <a:rPr lang="en-US" dirty="0"/>
              <a:t>RNA </a:t>
            </a:r>
            <a:r>
              <a:rPr lang="el-GR" dirty="0"/>
              <a:t>που αποθηκεύουν και μεταφέρουν γενετική πληροφορία. </a:t>
            </a:r>
          </a:p>
          <a:p>
            <a:pPr marL="0" indent="0" algn="just">
              <a:buNone/>
            </a:pPr>
            <a:r>
              <a:rPr lang="el-GR" b="1" dirty="0"/>
              <a:t>Βιταμίνες: </a:t>
            </a:r>
            <a:r>
              <a:rPr lang="el-GR" dirty="0"/>
              <a:t>Είναι οργανικά συστατικά που είναι απαραίτητα σε μικρές ποσότητες για τη διεργασία του μεταβολισμού. (π.χ. Βιταμίνες Α, </a:t>
            </a:r>
            <a:r>
              <a:rPr lang="en-US" dirty="0"/>
              <a:t>C,D)</a:t>
            </a:r>
            <a:r>
              <a:rPr lang="el-GR" dirty="0"/>
              <a:t>.</a:t>
            </a:r>
          </a:p>
          <a:p>
            <a:pPr marL="0" indent="0" algn="just">
              <a:buNone/>
            </a:pPr>
            <a:r>
              <a:rPr lang="el-GR" b="1" dirty="0"/>
              <a:t>Τα μεταλλικά στοιχεία: </a:t>
            </a:r>
            <a:r>
              <a:rPr lang="el-GR" dirty="0"/>
              <a:t>Όπως ο σίδηρος </a:t>
            </a:r>
            <a:r>
              <a:rPr lang="en-US" dirty="0"/>
              <a:t>, </a:t>
            </a:r>
            <a:r>
              <a:rPr lang="el-GR" dirty="0"/>
              <a:t>νάτριο και ο ψευδάργυρος είναι ανόργανα συστατικά απαραίτητα σε μικρές ποσότητες για διεργασίες όπως η μεταφορά των νευρικών σημάτων στα ζώα.</a:t>
            </a:r>
          </a:p>
          <a:p>
            <a:pPr marL="0" indent="0" algn="just">
              <a:buNone/>
            </a:pPr>
            <a:r>
              <a:rPr lang="el-GR" b="1" dirty="0"/>
              <a:t>Νερό: </a:t>
            </a:r>
            <a:r>
              <a:rPr lang="el-GR" dirty="0"/>
              <a:t>Είναι απαραίτητο για όλους τους ζωντανούς οργανισμούς. Μεταφέρει μέσα στον οργανισμό, συμπεριλαμβανομένων των μορίων τροφής για να διασπαστούν και άχρηστες ουσίες για να αποβληθούν.</a:t>
            </a:r>
          </a:p>
        </p:txBody>
      </p:sp>
      <p:sp>
        <p:nvSpPr>
          <p:cNvPr id="7" name="Βέλος: Πεντάγωνο 6">
            <a:extLst>
              <a:ext uri="{FF2B5EF4-FFF2-40B4-BE49-F238E27FC236}">
                <a16:creationId xmlns:a16="http://schemas.microsoft.com/office/drawing/2014/main" id="{0FF37005-477D-460D-A761-B62083C6A60E}"/>
              </a:ext>
            </a:extLst>
          </p:cNvPr>
          <p:cNvSpPr/>
          <p:nvPr/>
        </p:nvSpPr>
        <p:spPr>
          <a:xfrm>
            <a:off x="0" y="624110"/>
            <a:ext cx="2456597" cy="640445"/>
          </a:xfrm>
          <a:prstGeom prst="homePlate">
            <a:avLst/>
          </a:prstGeom>
          <a:solidFill>
            <a:schemeClr val="accent2">
              <a:lumMod val="75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pic>
        <p:nvPicPr>
          <p:cNvPr id="6" name="Picture 2" descr="ÎÏÎ¿ÏÎ­Î»ÎµÏÎ¼Î± ÎµÎ¹ÎºÏÎ½Î±Ï Î³Î¹Î± vitamins">
            <a:extLst>
              <a:ext uri="{FF2B5EF4-FFF2-40B4-BE49-F238E27FC236}">
                <a16:creationId xmlns:a16="http://schemas.microsoft.com/office/drawing/2014/main" id="{4FDBC7BA-42B6-40B8-9249-E67E4DE15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125" y="2133600"/>
            <a:ext cx="3255809" cy="21665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822B432-0385-4BFE-8C12-A67B29E74BFE}"/>
              </a:ext>
            </a:extLst>
          </p:cNvPr>
          <p:cNvSpPr txBox="1"/>
          <p:nvPr/>
        </p:nvSpPr>
        <p:spPr>
          <a:xfrm>
            <a:off x="8682125" y="4562362"/>
            <a:ext cx="3255809" cy="1600438"/>
          </a:xfrm>
          <a:prstGeom prst="rect">
            <a:avLst/>
          </a:prstGeom>
          <a:noFill/>
        </p:spPr>
        <p:txBody>
          <a:bodyPr wrap="square" rtlCol="0">
            <a:spAutoFit/>
          </a:bodyPr>
          <a:lstStyle/>
          <a:p>
            <a:r>
              <a:rPr lang="el-GR" sz="1400" i="1" dirty="0"/>
              <a:t>Εικόνα 13 : Ενώ τα ζώα προσλαμβάνουν βιταμίνες και μεταλλικά στοιχεία από την τροφή τους, οι άνθρωποι λόγω μη ισορροπημένης διατροφής , μπορούν να τα προσλάβουν  από συμπληρώματα του εμπορίου.</a:t>
            </a:r>
          </a:p>
        </p:txBody>
      </p:sp>
    </p:spTree>
    <p:extLst>
      <p:ext uri="{BB962C8B-B14F-4D97-AF65-F5344CB8AC3E}">
        <p14:creationId xmlns:p14="http://schemas.microsoft.com/office/powerpoint/2010/main" val="17901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Βέλος: Πεντάγωνο 6">
            <a:extLst>
              <a:ext uri="{FF2B5EF4-FFF2-40B4-BE49-F238E27FC236}">
                <a16:creationId xmlns:a16="http://schemas.microsoft.com/office/drawing/2014/main" id="{2EEEB2F7-E4C3-4DC1-AA16-63E5E93A798F}"/>
              </a:ext>
            </a:extLst>
          </p:cNvPr>
          <p:cNvSpPr/>
          <p:nvPr/>
        </p:nvSpPr>
        <p:spPr>
          <a:xfrm>
            <a:off x="0" y="681037"/>
            <a:ext cx="2456597" cy="640445"/>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6" name="Θέση περιεχομένου 5">
            <a:extLst>
              <a:ext uri="{FF2B5EF4-FFF2-40B4-BE49-F238E27FC236}">
                <a16:creationId xmlns:a16="http://schemas.microsoft.com/office/drawing/2014/main" id="{E16B18FA-3AEC-46E5-8DA0-04BD1C65E3FE}"/>
              </a:ext>
            </a:extLst>
          </p:cNvPr>
          <p:cNvSpPr txBox="1">
            <a:spLocks noGrp="1"/>
          </p:cNvSpPr>
          <p:nvPr>
            <p:ph idx="1"/>
          </p:nvPr>
        </p:nvSpPr>
        <p:spPr>
          <a:xfrm>
            <a:off x="877955" y="1321482"/>
            <a:ext cx="11155018" cy="5591274"/>
          </a:xfrm>
          <a:prstGeom prst="rect">
            <a:avLst/>
          </a:prstGeom>
          <a:noFill/>
        </p:spPr>
        <p:txBody>
          <a:bodyPr wrap="square" rtlCol="0">
            <a:spAutoFit/>
          </a:bodyPr>
          <a:lstStyle/>
          <a:p>
            <a:r>
              <a:rPr lang="el-GR" dirty="0"/>
              <a:t>Πολλά από τα παραπάνω θρεπτικά, περιέχουν άνθρακα, υδρογόνο</a:t>
            </a:r>
            <a:r>
              <a:rPr lang="en-US" dirty="0"/>
              <a:t>, </a:t>
            </a:r>
            <a:r>
              <a:rPr lang="el-GR" dirty="0"/>
              <a:t>άζωτο</a:t>
            </a:r>
            <a:r>
              <a:rPr lang="en-US" dirty="0"/>
              <a:t>,</a:t>
            </a:r>
            <a:r>
              <a:rPr lang="el-GR" dirty="0"/>
              <a:t> θείο</a:t>
            </a:r>
            <a:r>
              <a:rPr lang="en-US" dirty="0"/>
              <a:t> </a:t>
            </a:r>
            <a:r>
              <a:rPr lang="el-GR" dirty="0"/>
              <a:t>και φώσφορο. Στα οικοσυστήματα , οι αποσυνθέτες είναι σημαντικοί για την διάσπαση των ψοφιμιών και την επιστροφή αυτών των στοιχείων στο νερό και το έδαφος. Η διαδικασία αυτή ονομάζεται </a:t>
            </a:r>
            <a:r>
              <a:rPr lang="el-GR" b="1" dirty="0"/>
              <a:t>θρεπτικός κύκλος</a:t>
            </a:r>
            <a:r>
              <a:rPr lang="el-GR" dirty="0"/>
              <a:t>.</a:t>
            </a:r>
          </a:p>
          <a:p>
            <a:r>
              <a:rPr lang="el-GR" dirty="0"/>
              <a:t>Οι αποσυνθέτες διασπούν το νεκρό οργανικό υλικό των ζώα σε βασικά στοιχεία. Για παράδειγμα στον ωκεανό, όπου άνθρακάς, ασβέστιο και οξυγόνο βρίσκονται σε αφθονία, πολύ οργανισμοί έχουν όστρακα από ανθρακικό ασβέστιο</a:t>
            </a:r>
            <a:r>
              <a:rPr lang="en-US" dirty="0"/>
              <a:t>.</a:t>
            </a:r>
          </a:p>
          <a:p>
            <a:r>
              <a:rPr lang="el-GR" dirty="0"/>
              <a:t>Όταν τα ζώα πεθαίνουν, οι αποσυνθέτες διασπούν</a:t>
            </a:r>
            <a:r>
              <a:rPr lang="en-US" dirty="0"/>
              <a:t> </a:t>
            </a:r>
            <a:r>
              <a:rPr lang="el-GR" dirty="0"/>
              <a:t>τα συστατικά τους σε ιόντα ασβεστίου και μόρια ανθρακικού ασβεστίου. Το ανθρακικό ασβέστιο απελευθερώνεται στο νερό ή την ατμόσφαιρα και τα ιόντα ασβεστίου είναι διαθέσιμα στον ωκεανό για τους διάφορους οργανισμούς να τα χρησιμοποιήσουν. </a:t>
            </a:r>
          </a:p>
          <a:p>
            <a:r>
              <a:rPr lang="el-GR" dirty="0"/>
              <a:t>Η επαναχρησιμοποίηση των θρεπτικών μέσω του θρεπτικού κύκλου είναι σημαντική για τα οικοσυστήματα τόσο της θάλασσας όσο και της στεριάς. </a:t>
            </a:r>
            <a:r>
              <a:rPr lang="el-GR" b="1" dirty="0"/>
              <a:t>Η Γη είναι ένα κλειστό σύστημα ως προς την ύλη</a:t>
            </a:r>
            <a:r>
              <a:rPr lang="el-GR" dirty="0"/>
              <a:t>. Πολλοί λίγα υλικά εισέρχονται ή εξέρχονται από το οικοσύστημα. Ο θρεπτικός κύκλος αποτρέπει επίσης την αύξηση της συγκέντρωση ορισμένων χημικών  που θα μπορούσε να είναι τοξική ή επιβλαβής για κάποιους οργανισμούς.</a:t>
            </a:r>
          </a:p>
          <a:p>
            <a:r>
              <a:rPr lang="el-GR" b="1" dirty="0"/>
              <a:t>Η Γη ωστόσο δεν είναι κλειστό σύστημα ως προς την ενέργεια</a:t>
            </a:r>
            <a:r>
              <a:rPr lang="el-GR" dirty="0"/>
              <a:t>. Υπάρχει συνεχής ροή ενέργειας από τον Ήλιο.</a:t>
            </a:r>
          </a:p>
        </p:txBody>
      </p:sp>
    </p:spTree>
    <p:extLst>
      <p:ext uri="{BB962C8B-B14F-4D97-AF65-F5344CB8AC3E}">
        <p14:creationId xmlns:p14="http://schemas.microsoft.com/office/powerpoint/2010/main" val="212260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A3F4CA-678B-4A0B-A324-9946BE61FA51}"/>
              </a:ext>
            </a:extLst>
          </p:cNvPr>
          <p:cNvSpPr>
            <a:spLocks noGrp="1"/>
          </p:cNvSpPr>
          <p:nvPr>
            <p:ph idx="1"/>
          </p:nvPr>
        </p:nvSpPr>
        <p:spPr>
          <a:xfrm>
            <a:off x="838200" y="1825625"/>
            <a:ext cx="10280374" cy="4351338"/>
          </a:xfrm>
        </p:spPr>
        <p:txBody>
          <a:bodyPr>
            <a:normAutofit/>
          </a:bodyPr>
          <a:lstStyle/>
          <a:p>
            <a:r>
              <a:rPr lang="el-GR" dirty="0"/>
              <a:t>Στον ωκεανό υπάρχουν όλα τα φυσικά συστατικά της Γης, η συγκέντρωσή τους όμως εξαρτάται από την απόσταση και το βάθος. Άλλα στοιχεία είναι απαραίτητα για όλους τους οργανισμούς και άλλα μόνο για κάποιους από αυτούς. Για παράδειγμα το πυρίτιο (</a:t>
            </a:r>
            <a:r>
              <a:rPr lang="en-US" dirty="0"/>
              <a:t>Si). O </a:t>
            </a:r>
            <a:r>
              <a:rPr lang="el-GR" dirty="0"/>
              <a:t>ωκεανός είναι ουσιαστικά ένα κλειστό σύστημα ατόμων στοιχείων. Αυτά τα στοιχεία πρέπει να ανακυκλωθούν. Εκτός από τον κύκλο του νερού και του άνθρακα που μας είναι πιο γνωστά, υπάρχει και ο κύκλος του αζώτου, του φωσφόρου και του πυριτίου. Αυτοί οι κύκλοι ονομάζονται </a:t>
            </a:r>
            <a:r>
              <a:rPr lang="el-GR" b="1" dirty="0"/>
              <a:t>Βιογεωχημικοί κύκλοι</a:t>
            </a:r>
            <a:r>
              <a:rPr lang="el-GR" dirty="0"/>
              <a:t>.</a:t>
            </a:r>
          </a:p>
        </p:txBody>
      </p:sp>
      <p:sp>
        <p:nvSpPr>
          <p:cNvPr id="7" name="Βέλος: Πεντάγωνο 6">
            <a:extLst>
              <a:ext uri="{FF2B5EF4-FFF2-40B4-BE49-F238E27FC236}">
                <a16:creationId xmlns:a16="http://schemas.microsoft.com/office/drawing/2014/main" id="{B0DED7AA-F0FE-4018-9D24-2E081BDCFAB1}"/>
              </a:ext>
            </a:extLst>
          </p:cNvPr>
          <p:cNvSpPr/>
          <p:nvPr/>
        </p:nvSpPr>
        <p:spPr>
          <a:xfrm>
            <a:off x="0" y="681037"/>
            <a:ext cx="2456597" cy="640445"/>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6" name="Τίτλος 1">
            <a:extLst>
              <a:ext uri="{FF2B5EF4-FFF2-40B4-BE49-F238E27FC236}">
                <a16:creationId xmlns:a16="http://schemas.microsoft.com/office/drawing/2014/main" id="{14578082-68D7-4FB8-8EBD-2AE41BBE3B47}"/>
              </a:ext>
            </a:extLst>
          </p:cNvPr>
          <p:cNvSpPr>
            <a:spLocks noGrp="1"/>
          </p:cNvSpPr>
          <p:nvPr>
            <p:ph type="title"/>
          </p:nvPr>
        </p:nvSpPr>
        <p:spPr>
          <a:xfrm>
            <a:off x="2592925" y="624110"/>
            <a:ext cx="9445770" cy="1280890"/>
          </a:xfrm>
        </p:spPr>
        <p:txBody>
          <a:bodyPr>
            <a:normAutofit/>
          </a:bodyPr>
          <a:lstStyle/>
          <a:p>
            <a:r>
              <a:rPr lang="el-GR" sz="2800" dirty="0"/>
              <a:t>ΤΡΟΦΙΚΟΣ ΚΥΚΛΟΣ ΣΤΟΝ ΩΚΕΑΝΟ</a:t>
            </a:r>
          </a:p>
        </p:txBody>
      </p:sp>
    </p:spTree>
    <p:extLst>
      <p:ext uri="{BB962C8B-B14F-4D97-AF65-F5344CB8AC3E}">
        <p14:creationId xmlns:p14="http://schemas.microsoft.com/office/powerpoint/2010/main" val="1370318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
            <a:extLst>
              <a:ext uri="{FF2B5EF4-FFF2-40B4-BE49-F238E27FC236}">
                <a16:creationId xmlns:a16="http://schemas.microsoft.com/office/drawing/2014/main" id="{3CEDC209-97FA-47F5-931D-952A3F780D9B}"/>
              </a:ext>
            </a:extLst>
          </p:cNvPr>
          <p:cNvGraphicFramePr>
            <a:graphicFrameLocks noGrp="1"/>
          </p:cNvGraphicFramePr>
          <p:nvPr>
            <p:ph idx="1"/>
            <p:extLst>
              <p:ext uri="{D42A27DB-BD31-4B8C-83A1-F6EECF244321}">
                <p14:modId xmlns:p14="http://schemas.microsoft.com/office/powerpoint/2010/main" val="3313515496"/>
              </p:ext>
            </p:extLst>
          </p:nvPr>
        </p:nvGraphicFramePr>
        <p:xfrm>
          <a:off x="1643270" y="1986097"/>
          <a:ext cx="9865054" cy="450746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464407422"/>
                    </a:ext>
                  </a:extLst>
                </a:gridCol>
                <a:gridCol w="1842052">
                  <a:extLst>
                    <a:ext uri="{9D8B030D-6E8A-4147-A177-3AD203B41FA5}">
                      <a16:colId xmlns:a16="http://schemas.microsoft.com/office/drawing/2014/main" val="477448265"/>
                    </a:ext>
                  </a:extLst>
                </a:gridCol>
                <a:gridCol w="1949441">
                  <a:extLst>
                    <a:ext uri="{9D8B030D-6E8A-4147-A177-3AD203B41FA5}">
                      <a16:colId xmlns:a16="http://schemas.microsoft.com/office/drawing/2014/main" val="4112226256"/>
                    </a:ext>
                  </a:extLst>
                </a:gridCol>
                <a:gridCol w="4244761">
                  <a:extLst>
                    <a:ext uri="{9D8B030D-6E8A-4147-A177-3AD203B41FA5}">
                      <a16:colId xmlns:a16="http://schemas.microsoft.com/office/drawing/2014/main" val="4132572631"/>
                    </a:ext>
                  </a:extLst>
                </a:gridCol>
              </a:tblGrid>
              <a:tr h="425149">
                <a:tc>
                  <a:txBody>
                    <a:bodyPr/>
                    <a:lstStyle/>
                    <a:p>
                      <a:endParaRPr lang="el-GR" dirty="0"/>
                    </a:p>
                  </a:txBody>
                  <a:tcPr/>
                </a:tc>
                <a:tc>
                  <a:txBody>
                    <a:bodyPr/>
                    <a:lstStyle/>
                    <a:p>
                      <a:pPr algn="ctr"/>
                      <a:r>
                        <a:rPr lang="el-GR" dirty="0"/>
                        <a:t>ΑΖΩΤΟ</a:t>
                      </a:r>
                    </a:p>
                  </a:txBody>
                  <a:tcPr/>
                </a:tc>
                <a:tc>
                  <a:txBody>
                    <a:bodyPr/>
                    <a:lstStyle/>
                    <a:p>
                      <a:pPr algn="ctr"/>
                      <a:r>
                        <a:rPr lang="el-GR" dirty="0"/>
                        <a:t>ΦΩΣΦΟΡΟΣ</a:t>
                      </a:r>
                    </a:p>
                  </a:txBody>
                  <a:tcPr/>
                </a:tc>
                <a:tc>
                  <a:txBody>
                    <a:bodyPr/>
                    <a:lstStyle/>
                    <a:p>
                      <a:pPr algn="ctr"/>
                      <a:r>
                        <a:rPr lang="el-GR" dirty="0"/>
                        <a:t>ΠΥΡΙΤΙΟ</a:t>
                      </a:r>
                    </a:p>
                  </a:txBody>
                  <a:tcPr/>
                </a:tc>
                <a:extLst>
                  <a:ext uri="{0D108BD9-81ED-4DB2-BD59-A6C34878D82A}">
                    <a16:rowId xmlns:a16="http://schemas.microsoft.com/office/drawing/2014/main" val="960556156"/>
                  </a:ext>
                </a:extLst>
              </a:tr>
              <a:tr h="1907090">
                <a:tc>
                  <a:txBody>
                    <a:bodyPr/>
                    <a:lstStyle/>
                    <a:p>
                      <a:r>
                        <a:rPr lang="el-GR" dirty="0"/>
                        <a:t>Συστατικό βιόσφαιρας </a:t>
                      </a:r>
                    </a:p>
                    <a:p>
                      <a:r>
                        <a:rPr lang="el-GR" dirty="0"/>
                        <a:t>(ζωή)</a:t>
                      </a:r>
                    </a:p>
                  </a:txBody>
                  <a:tcPr/>
                </a:tc>
                <a:tc>
                  <a:txBody>
                    <a:bodyPr/>
                    <a:lstStyle/>
                    <a:p>
                      <a:endParaRPr lang="el-GR"/>
                    </a:p>
                  </a:txBody>
                  <a:tcPr/>
                </a:tc>
                <a:tc>
                  <a:txBody>
                    <a:bodyPr/>
                    <a:lstStyle/>
                    <a:p>
                      <a:endParaRPr lang="el-GR"/>
                    </a:p>
                  </a:txBody>
                  <a:tcPr/>
                </a:tc>
                <a:tc>
                  <a:txBody>
                    <a:bodyPr/>
                    <a:lstStyle/>
                    <a:p>
                      <a:r>
                        <a:rPr lang="el-GR" dirty="0"/>
                        <a:t>Τα θαλάσσια είδη χρησιμοποιούν το πυρίτιο για τα σκληρά μέρη των σωμάτων τους. Διαλυμένο πυρίτιο λαμβάνεται από τους παραγωγούς και μεταφέρεται μέσω του τροφικού πλέγματος.</a:t>
                      </a:r>
                    </a:p>
                  </a:txBody>
                  <a:tcPr/>
                </a:tc>
                <a:extLst>
                  <a:ext uri="{0D108BD9-81ED-4DB2-BD59-A6C34878D82A}">
                    <a16:rowId xmlns:a16="http://schemas.microsoft.com/office/drawing/2014/main" val="1885194621"/>
                  </a:ext>
                </a:extLst>
              </a:tr>
              <a:tr h="1048313">
                <a:tc>
                  <a:txBody>
                    <a:bodyPr/>
                    <a:lstStyle/>
                    <a:p>
                      <a:r>
                        <a:rPr lang="el-GR" dirty="0"/>
                        <a:t>Συστατικό λιθόσφαιρας (στεριά) </a:t>
                      </a:r>
                    </a:p>
                  </a:txBody>
                  <a:tcPr/>
                </a:tc>
                <a:tc>
                  <a:txBody>
                    <a:bodyPr/>
                    <a:lstStyle/>
                    <a:p>
                      <a:endParaRPr lang="el-GR"/>
                    </a:p>
                  </a:txBody>
                  <a:tcPr/>
                </a:tc>
                <a:tc>
                  <a:txBody>
                    <a:bodyPr/>
                    <a:lstStyle/>
                    <a:p>
                      <a:endParaRPr lang="el-GR"/>
                    </a:p>
                  </a:txBody>
                  <a:tcPr/>
                </a:tc>
                <a:tc>
                  <a:txBody>
                    <a:bodyPr/>
                    <a:lstStyle/>
                    <a:p>
                      <a:r>
                        <a:rPr lang="el-GR" dirty="0"/>
                        <a:t>Σε αφθονία στον μεταλλικό χαλαζία, βρίσκεται στις ακτές, την άμμο , πέτρες</a:t>
                      </a:r>
                      <a:r>
                        <a:rPr lang="en-US" dirty="0"/>
                        <a:t>.</a:t>
                      </a:r>
                      <a:endParaRPr lang="el-GR" dirty="0"/>
                    </a:p>
                  </a:txBody>
                  <a:tcPr/>
                </a:tc>
                <a:extLst>
                  <a:ext uri="{0D108BD9-81ED-4DB2-BD59-A6C34878D82A}">
                    <a16:rowId xmlns:a16="http://schemas.microsoft.com/office/drawing/2014/main" val="186177686"/>
                  </a:ext>
                </a:extLst>
              </a:tr>
              <a:tr h="1126917">
                <a:tc>
                  <a:txBody>
                    <a:bodyPr/>
                    <a:lstStyle/>
                    <a:p>
                      <a:r>
                        <a:rPr lang="el-GR" dirty="0"/>
                        <a:t>Συστατικό υδρόσφαιρας (ωκεανός)</a:t>
                      </a:r>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2372627810"/>
                  </a:ext>
                </a:extLst>
              </a:tr>
            </a:tbl>
          </a:graphicData>
        </a:graphic>
      </p:graphicFrame>
      <p:sp>
        <p:nvSpPr>
          <p:cNvPr id="5" name="Βέλος: Πεντάγωνο 4">
            <a:extLst>
              <a:ext uri="{FF2B5EF4-FFF2-40B4-BE49-F238E27FC236}">
                <a16:creationId xmlns:a16="http://schemas.microsoft.com/office/drawing/2014/main" id="{D0254A48-1C09-4612-8E5F-B75CCD5387A4}"/>
              </a:ext>
            </a:extLst>
          </p:cNvPr>
          <p:cNvSpPr/>
          <p:nvPr/>
        </p:nvSpPr>
        <p:spPr>
          <a:xfrm>
            <a:off x="0" y="624110"/>
            <a:ext cx="2456597" cy="640445"/>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4" name="Τίτλος 1">
            <a:extLst>
              <a:ext uri="{FF2B5EF4-FFF2-40B4-BE49-F238E27FC236}">
                <a16:creationId xmlns:a16="http://schemas.microsoft.com/office/drawing/2014/main" id="{F1924D6F-946D-4E51-9771-FC1EA5441860}"/>
              </a:ext>
            </a:extLst>
          </p:cNvPr>
          <p:cNvSpPr>
            <a:spLocks noGrp="1"/>
          </p:cNvSpPr>
          <p:nvPr>
            <p:ph type="title"/>
          </p:nvPr>
        </p:nvSpPr>
        <p:spPr>
          <a:xfrm>
            <a:off x="2592925" y="624110"/>
            <a:ext cx="9445770" cy="1280890"/>
          </a:xfrm>
        </p:spPr>
        <p:txBody>
          <a:bodyPr>
            <a:normAutofit/>
          </a:bodyPr>
          <a:lstStyle/>
          <a:p>
            <a:r>
              <a:rPr lang="el-GR" sz="2800" dirty="0"/>
              <a:t>ΔΡΑΣΤΗΡΙΟΤΗΤΑ</a:t>
            </a:r>
          </a:p>
        </p:txBody>
      </p:sp>
      <p:sp>
        <p:nvSpPr>
          <p:cNvPr id="6" name="TextBox 5">
            <a:extLst>
              <a:ext uri="{FF2B5EF4-FFF2-40B4-BE49-F238E27FC236}">
                <a16:creationId xmlns:a16="http://schemas.microsoft.com/office/drawing/2014/main" id="{F1C5F011-8587-44D7-A192-D40E76914FA3}"/>
              </a:ext>
            </a:extLst>
          </p:cNvPr>
          <p:cNvSpPr txBox="1"/>
          <p:nvPr/>
        </p:nvSpPr>
        <p:spPr>
          <a:xfrm>
            <a:off x="2592925" y="1391551"/>
            <a:ext cx="8915400" cy="369332"/>
          </a:xfrm>
          <a:prstGeom prst="rect">
            <a:avLst/>
          </a:prstGeom>
          <a:noFill/>
        </p:spPr>
        <p:txBody>
          <a:bodyPr wrap="square" rtlCol="0">
            <a:spAutoFit/>
          </a:bodyPr>
          <a:lstStyle/>
          <a:p>
            <a:r>
              <a:rPr lang="el-GR" dirty="0"/>
              <a:t>Συμπλήρωσε τον πίνακα, καθώς μαθαίνεις νέες πληροφορίες</a:t>
            </a:r>
          </a:p>
        </p:txBody>
      </p:sp>
    </p:spTree>
    <p:extLst>
      <p:ext uri="{BB962C8B-B14F-4D97-AF65-F5344CB8AC3E}">
        <p14:creationId xmlns:p14="http://schemas.microsoft.com/office/powerpoint/2010/main" val="4933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A3F4CA-678B-4A0B-A324-9946BE61FA51}"/>
              </a:ext>
            </a:extLst>
          </p:cNvPr>
          <p:cNvSpPr>
            <a:spLocks noGrp="1"/>
          </p:cNvSpPr>
          <p:nvPr>
            <p:ph idx="1"/>
          </p:nvPr>
        </p:nvSpPr>
        <p:spPr>
          <a:xfrm>
            <a:off x="1537252" y="1825625"/>
            <a:ext cx="9700591" cy="4351338"/>
          </a:xfrm>
        </p:spPr>
        <p:txBody>
          <a:bodyPr>
            <a:normAutofit/>
          </a:bodyPr>
          <a:lstStyle/>
          <a:p>
            <a:pPr algn="just"/>
            <a:r>
              <a:rPr lang="el-GR" dirty="0"/>
              <a:t>Το άζωτο εμπεριέχεται σε πολλά θρεπτικά όπως οι πρωτεΐνες και τα </a:t>
            </a:r>
            <a:r>
              <a:rPr lang="el-GR" dirty="0" err="1"/>
              <a:t>νουκλεϊκά</a:t>
            </a:r>
            <a:r>
              <a:rPr lang="el-GR" dirty="0"/>
              <a:t> οξέα.</a:t>
            </a:r>
          </a:p>
          <a:p>
            <a:pPr algn="just"/>
            <a:r>
              <a:rPr lang="el-GR" dirty="0"/>
              <a:t>Το φυτοπλαγκτόν παίρνει ενώσεις αζώτου διαλυμένες στο νερό και δημιουργεί πρωτεΐνες και άλλες ενώσεις που θα καταναλωθούν από το ζωοπλαγκτόν και άλλους οργανισμούς μέσα από την τροφική αλυσίδα </a:t>
            </a:r>
            <a:r>
              <a:rPr lang="en-US" dirty="0"/>
              <a:t>(</a:t>
            </a:r>
            <a:r>
              <a:rPr lang="el-GR" b="1" dirty="0"/>
              <a:t>αφομοίωση</a:t>
            </a:r>
            <a:r>
              <a:rPr lang="el-GR" dirty="0"/>
              <a:t>).</a:t>
            </a:r>
          </a:p>
          <a:p>
            <a:pPr algn="just"/>
            <a:r>
              <a:rPr lang="el-GR" dirty="0"/>
              <a:t>Οι οργανισμοί θα αποβάλλουν ενώσεις του αζώτου με τα ούρα.</a:t>
            </a:r>
          </a:p>
          <a:p>
            <a:pPr algn="just"/>
            <a:r>
              <a:rPr lang="el-GR" dirty="0"/>
              <a:t>Όταν οι ζωντανοί οργανισμοί με το θάνατό τους, αποσυντεθούν στον ωκεανό, οι ενώσεις του αζώτου θα επικαθήσουν στον βυθό ως ιζήματα. Με τον χρόνο, θα γίνουν πέτρες</a:t>
            </a:r>
            <a:r>
              <a:rPr lang="en-US" dirty="0"/>
              <a:t>. </a:t>
            </a:r>
            <a:r>
              <a:rPr lang="el-GR" dirty="0"/>
              <a:t>Μέσω της ανύψωσης ή της επικάθησης μπορεί να γίνουν κομμάτι της ηπείρου. </a:t>
            </a:r>
            <a:r>
              <a:rPr lang="en-US" dirty="0"/>
              <a:t>H </a:t>
            </a:r>
            <a:r>
              <a:rPr lang="el-GR" dirty="0"/>
              <a:t>διάβρωση ή οι καιρικές συνθήκες θα τις επιστρέψουν στον ωκεανό. Εναλλακτικά, οι ενώσεις του αζώτου μπορεί να ανεβούν στην επιφάνεια της θάλασσας λόγω της κίνησης του νερού και να είναι διαθέσιμες στο φυτοπλαγκτόν. </a:t>
            </a:r>
          </a:p>
          <a:p>
            <a:endParaRPr lang="el-GR" dirty="0"/>
          </a:p>
          <a:p>
            <a:endParaRPr lang="el-GR" dirty="0"/>
          </a:p>
        </p:txBody>
      </p:sp>
      <p:sp>
        <p:nvSpPr>
          <p:cNvPr id="7" name="Βέλος: Πεντάγωνο 6">
            <a:extLst>
              <a:ext uri="{FF2B5EF4-FFF2-40B4-BE49-F238E27FC236}">
                <a16:creationId xmlns:a16="http://schemas.microsoft.com/office/drawing/2014/main" id="{B0DED7AA-F0FE-4018-9D24-2E081BDCFAB1}"/>
              </a:ext>
            </a:extLst>
          </p:cNvPr>
          <p:cNvSpPr/>
          <p:nvPr/>
        </p:nvSpPr>
        <p:spPr>
          <a:xfrm>
            <a:off x="0" y="681037"/>
            <a:ext cx="2456597" cy="640445"/>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6" name="Τίτλος 1">
            <a:extLst>
              <a:ext uri="{FF2B5EF4-FFF2-40B4-BE49-F238E27FC236}">
                <a16:creationId xmlns:a16="http://schemas.microsoft.com/office/drawing/2014/main" id="{14578082-68D7-4FB8-8EBD-2AE41BBE3B47}"/>
              </a:ext>
            </a:extLst>
          </p:cNvPr>
          <p:cNvSpPr>
            <a:spLocks noGrp="1"/>
          </p:cNvSpPr>
          <p:nvPr>
            <p:ph type="title"/>
          </p:nvPr>
        </p:nvSpPr>
        <p:spPr>
          <a:xfrm>
            <a:off x="2592925" y="624110"/>
            <a:ext cx="9445770" cy="1280890"/>
          </a:xfrm>
        </p:spPr>
        <p:txBody>
          <a:bodyPr>
            <a:normAutofit/>
          </a:bodyPr>
          <a:lstStyle/>
          <a:p>
            <a:r>
              <a:rPr lang="el-GR" sz="2800" dirty="0"/>
              <a:t>Ο κύκλος του Αζώτου</a:t>
            </a:r>
          </a:p>
        </p:txBody>
      </p:sp>
    </p:spTree>
    <p:extLst>
      <p:ext uri="{BB962C8B-B14F-4D97-AF65-F5344CB8AC3E}">
        <p14:creationId xmlns:p14="http://schemas.microsoft.com/office/powerpoint/2010/main" val="131414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A3F4CA-678B-4A0B-A324-9946BE61FA51}"/>
              </a:ext>
            </a:extLst>
          </p:cNvPr>
          <p:cNvSpPr>
            <a:spLocks noGrp="1"/>
          </p:cNvSpPr>
          <p:nvPr>
            <p:ph idx="1"/>
          </p:nvPr>
        </p:nvSpPr>
        <p:spPr>
          <a:xfrm>
            <a:off x="838200" y="1825625"/>
            <a:ext cx="7155873" cy="4351338"/>
          </a:xfrm>
        </p:spPr>
        <p:txBody>
          <a:bodyPr>
            <a:normAutofit/>
          </a:bodyPr>
          <a:lstStyle/>
          <a:p>
            <a:r>
              <a:rPr lang="el-GR" dirty="0"/>
              <a:t>Ενώσεις φωσφόρου δεν υπάρχουν στην ατμόσφαιρα της Γης. Στον ωκεανό οι ενώσεις αυτές καταλήγουν μέσω της διάβρωσης των στεριανών πετρών και βράχων. Οργανικές και ανόργανες ενώσεις φωσφόρου βρίσκονται να έχουν αφομοιωθεί</a:t>
            </a:r>
            <a:r>
              <a:rPr lang="en-US" dirty="0"/>
              <a:t> </a:t>
            </a:r>
            <a:r>
              <a:rPr lang="el-GR" dirty="0"/>
              <a:t>από το φυτοπλαγκτόν ή τα φύκια. Οι ενώσεις  αυτές είτε θα καταναλωθούν από τους παραγωγούς, είτε θα καταλήξουν στο βυθό όπου με τα χρόνια θα γίνουν πέτρες, κομμάτια της ηπείρου και θα καταλήξουν πάλι στον ωκεανό.</a:t>
            </a:r>
          </a:p>
          <a:p>
            <a:r>
              <a:rPr lang="el-GR" dirty="0"/>
              <a:t>Ο φώσφορος είναι πολύ σημαντικός στα έμβια, μιας και απαιτείται για την δομική κατασκευή των μεμβρανών των κυττάρων, </a:t>
            </a:r>
            <a:r>
              <a:rPr lang="en-US" dirty="0"/>
              <a:t>DNA, ATP.</a:t>
            </a:r>
          </a:p>
          <a:p>
            <a:endParaRPr lang="el-GR" dirty="0"/>
          </a:p>
        </p:txBody>
      </p:sp>
      <p:sp>
        <p:nvSpPr>
          <p:cNvPr id="7" name="Βέλος: Πεντάγωνο 6">
            <a:extLst>
              <a:ext uri="{FF2B5EF4-FFF2-40B4-BE49-F238E27FC236}">
                <a16:creationId xmlns:a16="http://schemas.microsoft.com/office/drawing/2014/main" id="{B0DED7AA-F0FE-4018-9D24-2E081BDCFAB1}"/>
              </a:ext>
            </a:extLst>
          </p:cNvPr>
          <p:cNvSpPr/>
          <p:nvPr/>
        </p:nvSpPr>
        <p:spPr>
          <a:xfrm>
            <a:off x="0" y="681037"/>
            <a:ext cx="2456597" cy="640445"/>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6" name="Τίτλος 1">
            <a:extLst>
              <a:ext uri="{FF2B5EF4-FFF2-40B4-BE49-F238E27FC236}">
                <a16:creationId xmlns:a16="http://schemas.microsoft.com/office/drawing/2014/main" id="{14578082-68D7-4FB8-8EBD-2AE41BBE3B47}"/>
              </a:ext>
            </a:extLst>
          </p:cNvPr>
          <p:cNvSpPr>
            <a:spLocks noGrp="1"/>
          </p:cNvSpPr>
          <p:nvPr>
            <p:ph type="title"/>
          </p:nvPr>
        </p:nvSpPr>
        <p:spPr>
          <a:xfrm>
            <a:off x="2592925" y="624110"/>
            <a:ext cx="9445770" cy="1280890"/>
          </a:xfrm>
        </p:spPr>
        <p:txBody>
          <a:bodyPr>
            <a:normAutofit/>
          </a:bodyPr>
          <a:lstStyle/>
          <a:p>
            <a:r>
              <a:rPr lang="el-GR" sz="2800" dirty="0"/>
              <a:t>Ο κύκλος του Φωσφόρου</a:t>
            </a:r>
          </a:p>
        </p:txBody>
      </p:sp>
      <p:pic>
        <p:nvPicPr>
          <p:cNvPr id="1026" name="Picture 2" descr="ÎÏÎ¿ÏÎ­Î»ÎµÏÎ¼Î± ÎµÎ¹ÎºÏÎ½Î±Ï Î³Î¹Î± ROCK">
            <a:extLst>
              <a:ext uri="{FF2B5EF4-FFF2-40B4-BE49-F238E27FC236}">
                <a16:creationId xmlns:a16="http://schemas.microsoft.com/office/drawing/2014/main" id="{32A8C482-0711-4509-9A81-B338F15AC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7648" y="1864537"/>
            <a:ext cx="3228354" cy="27996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683A50-F11D-4BEF-9A7D-F39416313CD5}"/>
              </a:ext>
            </a:extLst>
          </p:cNvPr>
          <p:cNvSpPr txBox="1"/>
          <p:nvPr/>
        </p:nvSpPr>
        <p:spPr>
          <a:xfrm>
            <a:off x="8357648" y="4836509"/>
            <a:ext cx="3560423" cy="1384995"/>
          </a:xfrm>
          <a:prstGeom prst="rect">
            <a:avLst/>
          </a:prstGeom>
          <a:noFill/>
        </p:spPr>
        <p:txBody>
          <a:bodyPr wrap="square" rtlCol="0">
            <a:spAutoFit/>
          </a:bodyPr>
          <a:lstStyle/>
          <a:p>
            <a:r>
              <a:rPr lang="el-GR" sz="1400" i="1" dirty="0"/>
              <a:t>Εικόνα 14: Ο ωκεανός παίρνει την μεγαλύτερη ποσότητα φωσφόρου από την στεριά. Με το πέρασμα των γεωλογικών χρόνων, ο φώσφορος στον βυθό θα γίνει πέτρα και κομμάτι της ηπειρωτικής πλάκας.</a:t>
            </a:r>
          </a:p>
        </p:txBody>
      </p:sp>
    </p:spTree>
    <p:extLst>
      <p:ext uri="{BB962C8B-B14F-4D97-AF65-F5344CB8AC3E}">
        <p14:creationId xmlns:p14="http://schemas.microsoft.com/office/powerpoint/2010/main" val="59084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E26F0D-3F8C-46FD-86B2-FE158AC64861}"/>
              </a:ext>
            </a:extLst>
          </p:cNvPr>
          <p:cNvSpPr>
            <a:spLocks noGrp="1"/>
          </p:cNvSpPr>
          <p:nvPr>
            <p:ph idx="1"/>
          </p:nvPr>
        </p:nvSpPr>
        <p:spPr>
          <a:xfrm>
            <a:off x="7365763" y="1638339"/>
            <a:ext cx="4692308" cy="4812394"/>
          </a:xfrm>
        </p:spPr>
        <p:txBody>
          <a:bodyPr>
            <a:normAutofit/>
          </a:bodyPr>
          <a:lstStyle/>
          <a:p>
            <a:r>
              <a:rPr lang="el-GR" dirty="0"/>
              <a:t>Να κατασκευάζετε ένα δείγμα θαλάσσιου τροφικού πλέγματος.</a:t>
            </a:r>
          </a:p>
          <a:p>
            <a:r>
              <a:rPr lang="el-GR" dirty="0"/>
              <a:t>Να περιγράφετε τον ρόλο του φυτοπλαγκτόν στο θαλάσσιο τροφικό πλέγμα.</a:t>
            </a:r>
          </a:p>
          <a:p>
            <a:r>
              <a:rPr lang="el-GR" dirty="0"/>
              <a:t>Να κάνετε προβλέψεις για επερχόμενες αλλαγές στο θαλάσσιο τροφικό πλέγμα, ως αποτέλεσμα φυσικών αναταράξεων και της ανθρώπινης δραστηριότητας.</a:t>
            </a:r>
          </a:p>
          <a:p>
            <a:r>
              <a:rPr lang="el-GR" dirty="0"/>
              <a:t>Να εξηγείτε γιατί ο θρεπτικός κύκλος είναι σημαντικός στο πλαίσιο του γήινου συστήματος.</a:t>
            </a:r>
          </a:p>
          <a:p>
            <a:pPr marL="0" indent="0">
              <a:buNone/>
            </a:pPr>
            <a:r>
              <a:rPr lang="el-GR" dirty="0"/>
              <a:t> </a:t>
            </a:r>
          </a:p>
        </p:txBody>
      </p:sp>
      <p:sp>
        <p:nvSpPr>
          <p:cNvPr id="6" name="Βέλος: Πεντάγωνο 5">
            <a:extLst>
              <a:ext uri="{FF2B5EF4-FFF2-40B4-BE49-F238E27FC236}">
                <a16:creationId xmlns:a16="http://schemas.microsoft.com/office/drawing/2014/main" id="{84D77FC3-1AD0-43B7-85B5-3989C282B53F}"/>
              </a:ext>
            </a:extLst>
          </p:cNvPr>
          <p:cNvSpPr/>
          <p:nvPr/>
        </p:nvSpPr>
        <p:spPr>
          <a:xfrm>
            <a:off x="0" y="730588"/>
            <a:ext cx="2456597" cy="640445"/>
          </a:xfrm>
          <a:prstGeom prst="homePlate">
            <a:avLst/>
          </a:prstGeom>
          <a:solidFill>
            <a:schemeClr val="bg2">
              <a:lumMod val="90000"/>
            </a:schemeClr>
          </a:solidFill>
          <a:ln>
            <a:solidFill>
              <a:schemeClr val="bg2"/>
            </a:solid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ΕΜΠΛΕΚΟΜΑΙ</a:t>
            </a:r>
          </a:p>
        </p:txBody>
      </p:sp>
      <p:sp>
        <p:nvSpPr>
          <p:cNvPr id="7" name="Βέλος: Πεντάγωνο 6">
            <a:extLst>
              <a:ext uri="{FF2B5EF4-FFF2-40B4-BE49-F238E27FC236}">
                <a16:creationId xmlns:a16="http://schemas.microsoft.com/office/drawing/2014/main" id="{9EF7E3D5-A4A2-4C57-962A-0644EA34E9E8}"/>
              </a:ext>
            </a:extLst>
          </p:cNvPr>
          <p:cNvSpPr/>
          <p:nvPr/>
        </p:nvSpPr>
        <p:spPr>
          <a:xfrm>
            <a:off x="12831" y="1792985"/>
            <a:ext cx="2456597" cy="640445"/>
          </a:xfrm>
          <a:prstGeom prst="homePlate">
            <a:avLst/>
          </a:prstGeom>
          <a:solidFill>
            <a:schemeClr val="tx2"/>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ΑΝΑΚΑΛΥΠΤΩ</a:t>
            </a:r>
          </a:p>
        </p:txBody>
      </p:sp>
      <p:sp>
        <p:nvSpPr>
          <p:cNvPr id="8" name="Βέλος: Πεντάγωνο 7">
            <a:extLst>
              <a:ext uri="{FF2B5EF4-FFF2-40B4-BE49-F238E27FC236}">
                <a16:creationId xmlns:a16="http://schemas.microsoft.com/office/drawing/2014/main" id="{34875DAA-906B-48C5-A84F-CE9F5DC5C3B0}"/>
              </a:ext>
            </a:extLst>
          </p:cNvPr>
          <p:cNvSpPr/>
          <p:nvPr/>
        </p:nvSpPr>
        <p:spPr>
          <a:xfrm>
            <a:off x="12831" y="2855382"/>
            <a:ext cx="2456597" cy="640445"/>
          </a:xfrm>
          <a:prstGeom prst="homePlate">
            <a:avLst/>
          </a:prstGeom>
          <a:solidFill>
            <a:schemeClr val="accent2">
              <a:lumMod val="75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9" name="Βέλος: Πεντάγωνο 8">
            <a:extLst>
              <a:ext uri="{FF2B5EF4-FFF2-40B4-BE49-F238E27FC236}">
                <a16:creationId xmlns:a16="http://schemas.microsoft.com/office/drawing/2014/main" id="{F86848C2-EE96-433A-9FC0-515226E0584C}"/>
              </a:ext>
            </a:extLst>
          </p:cNvPr>
          <p:cNvSpPr/>
          <p:nvPr/>
        </p:nvSpPr>
        <p:spPr>
          <a:xfrm>
            <a:off x="-1" y="4044536"/>
            <a:ext cx="2456597" cy="640445"/>
          </a:xfrm>
          <a:prstGeom prst="homePlate">
            <a:avLst/>
          </a:prstGeom>
          <a:solidFill>
            <a:schemeClr val="accent4">
              <a:lumMod val="40000"/>
              <a:lumOff val="60000"/>
            </a:schemeClr>
          </a:soli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ΑΝΑΠΤΥΣΣΩ</a:t>
            </a:r>
          </a:p>
        </p:txBody>
      </p:sp>
      <p:sp>
        <p:nvSpPr>
          <p:cNvPr id="10" name="Βέλος: Πεντάγωνο 9">
            <a:extLst>
              <a:ext uri="{FF2B5EF4-FFF2-40B4-BE49-F238E27FC236}">
                <a16:creationId xmlns:a16="http://schemas.microsoft.com/office/drawing/2014/main" id="{711DF9EA-AAF7-44A7-AE7D-6D209419FA5F}"/>
              </a:ext>
            </a:extLst>
          </p:cNvPr>
          <p:cNvSpPr/>
          <p:nvPr/>
        </p:nvSpPr>
        <p:spPr>
          <a:xfrm>
            <a:off x="-2" y="5233690"/>
            <a:ext cx="2456597" cy="640445"/>
          </a:xfrm>
          <a:prstGeom prst="homePlate">
            <a:avLst/>
          </a:prstGeom>
          <a:solidFill>
            <a:schemeClr val="accent6">
              <a:lumMod val="20000"/>
              <a:lumOff val="8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ΑΞΙΟΛΟΓΩ</a:t>
            </a:r>
          </a:p>
        </p:txBody>
      </p:sp>
      <p:sp>
        <p:nvSpPr>
          <p:cNvPr id="11" name="Θέση περιεχομένου 2">
            <a:extLst>
              <a:ext uri="{FF2B5EF4-FFF2-40B4-BE49-F238E27FC236}">
                <a16:creationId xmlns:a16="http://schemas.microsoft.com/office/drawing/2014/main" id="{755988EB-C8B1-477B-8A6B-2E06FED59465}"/>
              </a:ext>
            </a:extLst>
          </p:cNvPr>
          <p:cNvSpPr txBox="1">
            <a:spLocks/>
          </p:cNvSpPr>
          <p:nvPr/>
        </p:nvSpPr>
        <p:spPr>
          <a:xfrm>
            <a:off x="2721650" y="1725242"/>
            <a:ext cx="4391891" cy="417459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l-GR" dirty="0"/>
              <a:t>Φυτοπλαγκτόν και θαλάσσια ζώα</a:t>
            </a:r>
          </a:p>
          <a:p>
            <a:r>
              <a:rPr lang="el-GR" dirty="0"/>
              <a:t>Από τα μικροσκοπικά στα τεράστια: θαλάσσιο τροφικό πλέγμα.</a:t>
            </a:r>
          </a:p>
          <a:p>
            <a:r>
              <a:rPr lang="el-GR" dirty="0"/>
              <a:t>Παραγωγοί, καταναλωτές και αποσυνθέτες</a:t>
            </a:r>
          </a:p>
          <a:p>
            <a:r>
              <a:rPr lang="el-GR" dirty="0"/>
              <a:t>Ροή ενέργειας: Τροφική αλυσίδα και τροφικό πλέγμα</a:t>
            </a:r>
          </a:p>
          <a:p>
            <a:r>
              <a:rPr lang="el-GR" dirty="0"/>
              <a:t>Μεταφορά ενέργειας και θρεπτικών συστατικών</a:t>
            </a:r>
          </a:p>
          <a:p>
            <a:r>
              <a:rPr lang="el-GR" dirty="0"/>
              <a:t>Θρεπτικός κύκλος; Στον ωκεανό</a:t>
            </a:r>
          </a:p>
          <a:p>
            <a:r>
              <a:rPr lang="el-GR" dirty="0"/>
              <a:t>Τοποθετώντας τα όλα μαζί</a:t>
            </a:r>
          </a:p>
          <a:p>
            <a:r>
              <a:rPr lang="el-GR" dirty="0"/>
              <a:t>Ο μεγαλύτερος θηρευτής του κόσμου</a:t>
            </a:r>
          </a:p>
          <a:p>
            <a:r>
              <a:rPr lang="el-GR" dirty="0"/>
              <a:t>Φύλλα Εργασίας</a:t>
            </a:r>
          </a:p>
          <a:p>
            <a:pPr marL="0" indent="0">
              <a:buFont typeface="Wingdings 3" charset="2"/>
              <a:buNone/>
            </a:pPr>
            <a:endParaRPr lang="el-GR" b="1" dirty="0"/>
          </a:p>
          <a:p>
            <a:pPr marL="0" indent="0">
              <a:buFont typeface="Wingdings 3" charset="2"/>
              <a:buNone/>
            </a:pPr>
            <a:endParaRPr lang="el-GR" b="1" dirty="0"/>
          </a:p>
        </p:txBody>
      </p:sp>
      <p:sp>
        <p:nvSpPr>
          <p:cNvPr id="13" name="Τίτλος 1">
            <a:extLst>
              <a:ext uri="{FF2B5EF4-FFF2-40B4-BE49-F238E27FC236}">
                <a16:creationId xmlns:a16="http://schemas.microsoft.com/office/drawing/2014/main" id="{203F2B87-FB8A-4F40-A90E-875CA17572E4}"/>
              </a:ext>
            </a:extLst>
          </p:cNvPr>
          <p:cNvSpPr>
            <a:spLocks noGrp="1"/>
          </p:cNvSpPr>
          <p:nvPr>
            <p:ph type="title"/>
          </p:nvPr>
        </p:nvSpPr>
        <p:spPr>
          <a:xfrm>
            <a:off x="3123012" y="730588"/>
            <a:ext cx="3648849" cy="1280890"/>
          </a:xfrm>
        </p:spPr>
        <p:txBody>
          <a:bodyPr/>
          <a:lstStyle/>
          <a:p>
            <a:r>
              <a:rPr lang="el-GR" dirty="0"/>
              <a:t>ΠΕΡΙΕΧΟΜΕΝΑ</a:t>
            </a:r>
          </a:p>
        </p:txBody>
      </p:sp>
      <p:sp>
        <p:nvSpPr>
          <p:cNvPr id="14" name="Τίτλος 1">
            <a:extLst>
              <a:ext uri="{FF2B5EF4-FFF2-40B4-BE49-F238E27FC236}">
                <a16:creationId xmlns:a16="http://schemas.microsoft.com/office/drawing/2014/main" id="{E1E25F77-B66A-4E88-895F-F249FA3B9AF3}"/>
              </a:ext>
            </a:extLst>
          </p:cNvPr>
          <p:cNvSpPr txBox="1">
            <a:spLocks/>
          </p:cNvSpPr>
          <p:nvPr/>
        </p:nvSpPr>
        <p:spPr>
          <a:xfrm>
            <a:off x="8030238" y="730588"/>
            <a:ext cx="364884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ΣΤΟΧΟΙ</a:t>
            </a:r>
          </a:p>
        </p:txBody>
      </p:sp>
    </p:spTree>
    <p:extLst>
      <p:ext uri="{BB962C8B-B14F-4D97-AF65-F5344CB8AC3E}">
        <p14:creationId xmlns:p14="http://schemas.microsoft.com/office/powerpoint/2010/main" val="113497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A3F4CA-678B-4A0B-A324-9946BE61FA51}"/>
              </a:ext>
            </a:extLst>
          </p:cNvPr>
          <p:cNvSpPr>
            <a:spLocks noGrp="1"/>
          </p:cNvSpPr>
          <p:nvPr>
            <p:ph idx="1"/>
          </p:nvPr>
        </p:nvSpPr>
        <p:spPr>
          <a:xfrm>
            <a:off x="838200" y="1825625"/>
            <a:ext cx="7155873" cy="4351338"/>
          </a:xfrm>
        </p:spPr>
        <p:txBody>
          <a:bodyPr>
            <a:normAutofit lnSpcReduction="10000"/>
          </a:bodyPr>
          <a:lstStyle/>
          <a:p>
            <a:r>
              <a:rPr lang="el-GR" dirty="0"/>
              <a:t>Οι ενώσεις του πυριτίου με το οξυγόνο ονομάζονται </a:t>
            </a:r>
            <a:r>
              <a:rPr lang="el-GR" b="1" dirty="0"/>
              <a:t>πυριτία</a:t>
            </a:r>
            <a:r>
              <a:rPr lang="en-US" dirty="0"/>
              <a:t>,</a:t>
            </a:r>
            <a:r>
              <a:rPr lang="el-GR" dirty="0"/>
              <a:t>όπως είναι ο χαλαζίας. Δεν είναι να απορεί κανείς που οι αμμουδιές στις ακτές έχουν υψηλή περιεκτικότητα σε πυριτία. Άλλωστε η παραθαλάσσια άμμος προέρχεται κυρίως από υλικά της στεριάς, που δέχονται όμως επιδράσεις των ωκεάνιων διεργασιών.</a:t>
            </a:r>
          </a:p>
          <a:p>
            <a:r>
              <a:rPr lang="el-GR" dirty="0"/>
              <a:t>Κάποιοι θαλάσσιοι οργανισμοί βασίζονται στην πυριτία για να φτιάξουν τα σκληρά μέρη του σώματός τους. </a:t>
            </a:r>
          </a:p>
          <a:p>
            <a:r>
              <a:rPr lang="el-GR" dirty="0"/>
              <a:t>Όπως και στην περίπτωση του αζώτου και του φωσφόρου, η πυριτία, θα ληφθεί από τους παραγωγούς και θα περάσει μέσω του τροφικού πλέγματος στους υπόλοιπους οργανισμούς που όταν πεθάνουν, οι συγκεντρώσεις πυριτίας. θα καταλήξουν στον βυθό ή στην επιφάνεια του ωκεανού. Πολλές πέτρες στην στεριά έχουν δημιουργηθεί από κελύφη θαλάσσιων οργανισμών που περιέχουν πυρίτιο.</a:t>
            </a:r>
          </a:p>
        </p:txBody>
      </p:sp>
      <p:sp>
        <p:nvSpPr>
          <p:cNvPr id="5" name="TextBox 4">
            <a:extLst>
              <a:ext uri="{FF2B5EF4-FFF2-40B4-BE49-F238E27FC236}">
                <a16:creationId xmlns:a16="http://schemas.microsoft.com/office/drawing/2014/main" id="{E2FB1500-F3F7-4BE1-9B93-5F4463D1A983}"/>
              </a:ext>
            </a:extLst>
          </p:cNvPr>
          <p:cNvSpPr txBox="1"/>
          <p:nvPr/>
        </p:nvSpPr>
        <p:spPr>
          <a:xfrm>
            <a:off x="8130401" y="4574409"/>
            <a:ext cx="3484418" cy="1323439"/>
          </a:xfrm>
          <a:prstGeom prst="rect">
            <a:avLst/>
          </a:prstGeom>
          <a:noFill/>
        </p:spPr>
        <p:txBody>
          <a:bodyPr wrap="square" rtlCol="0">
            <a:spAutoFit/>
          </a:bodyPr>
          <a:lstStyle/>
          <a:p>
            <a:r>
              <a:rPr lang="el-GR" sz="1600" i="1" dirty="0"/>
              <a:t>Εικόνα 15 : Πολλές παραλίες περιέχουν πυριτία. Ηφαιστειακές εκρήξεις, διάβρωση, καιρικά φαινόμενα μεταφέρουν τις ενώσεις πυριτίου στον ωκεανό.</a:t>
            </a:r>
          </a:p>
        </p:txBody>
      </p:sp>
      <p:sp>
        <p:nvSpPr>
          <p:cNvPr id="7" name="Βέλος: Πεντάγωνο 6">
            <a:extLst>
              <a:ext uri="{FF2B5EF4-FFF2-40B4-BE49-F238E27FC236}">
                <a16:creationId xmlns:a16="http://schemas.microsoft.com/office/drawing/2014/main" id="{B0DED7AA-F0FE-4018-9D24-2E081BDCFAB1}"/>
              </a:ext>
            </a:extLst>
          </p:cNvPr>
          <p:cNvSpPr/>
          <p:nvPr/>
        </p:nvSpPr>
        <p:spPr>
          <a:xfrm>
            <a:off x="0" y="681037"/>
            <a:ext cx="2456597" cy="640445"/>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6" name="Τίτλος 1">
            <a:extLst>
              <a:ext uri="{FF2B5EF4-FFF2-40B4-BE49-F238E27FC236}">
                <a16:creationId xmlns:a16="http://schemas.microsoft.com/office/drawing/2014/main" id="{14578082-68D7-4FB8-8EBD-2AE41BBE3B47}"/>
              </a:ext>
            </a:extLst>
          </p:cNvPr>
          <p:cNvSpPr>
            <a:spLocks noGrp="1"/>
          </p:cNvSpPr>
          <p:nvPr>
            <p:ph type="title"/>
          </p:nvPr>
        </p:nvSpPr>
        <p:spPr>
          <a:xfrm>
            <a:off x="2592925" y="624110"/>
            <a:ext cx="9445770" cy="1280890"/>
          </a:xfrm>
        </p:spPr>
        <p:txBody>
          <a:bodyPr>
            <a:normAutofit/>
          </a:bodyPr>
          <a:lstStyle/>
          <a:p>
            <a:r>
              <a:rPr lang="el-GR" sz="2800" dirty="0"/>
              <a:t>Ο κύκλος του Πυριτίου</a:t>
            </a:r>
          </a:p>
        </p:txBody>
      </p:sp>
      <p:pic>
        <p:nvPicPr>
          <p:cNvPr id="2050" name="Picture 2" descr="ÎÏÎ¿ÏÎ­Î»ÎµÏÎ¼Î± ÎµÎ¹ÎºÏÎ½Î±Ï Î³Î¹Î± sand ocean">
            <a:extLst>
              <a:ext uri="{FF2B5EF4-FFF2-40B4-BE49-F238E27FC236}">
                <a16:creationId xmlns:a16="http://schemas.microsoft.com/office/drawing/2014/main" id="{6F113639-BE7D-4FA9-9253-E09FE7779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401" y="1905000"/>
            <a:ext cx="3750255" cy="244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9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9FCEE2-CBCD-43AA-81C5-B89B544AB792}"/>
              </a:ext>
            </a:extLst>
          </p:cNvPr>
          <p:cNvSpPr>
            <a:spLocks noGrp="1"/>
          </p:cNvSpPr>
          <p:nvPr>
            <p:ph type="title"/>
          </p:nvPr>
        </p:nvSpPr>
        <p:spPr/>
        <p:txBody>
          <a:bodyPr/>
          <a:lstStyle/>
          <a:p>
            <a:r>
              <a:rPr lang="el-GR" dirty="0"/>
              <a:t>ΤΟΠΟΘΕΤΩΝΤΑΣ ΤΑ ΟΛΑ ΜΑΖΙ</a:t>
            </a:r>
          </a:p>
        </p:txBody>
      </p:sp>
      <p:sp>
        <p:nvSpPr>
          <p:cNvPr id="3" name="Θέση περιεχομένου 2">
            <a:extLst>
              <a:ext uri="{FF2B5EF4-FFF2-40B4-BE49-F238E27FC236}">
                <a16:creationId xmlns:a16="http://schemas.microsoft.com/office/drawing/2014/main" id="{D483A5B4-C04A-43B9-8C9B-3C1C310BD75F}"/>
              </a:ext>
            </a:extLst>
          </p:cNvPr>
          <p:cNvSpPr>
            <a:spLocks noGrp="1"/>
          </p:cNvSpPr>
          <p:nvPr>
            <p:ph idx="1"/>
          </p:nvPr>
        </p:nvSpPr>
        <p:spPr>
          <a:xfrm>
            <a:off x="1233053" y="1590097"/>
            <a:ext cx="4391891" cy="5001771"/>
          </a:xfrm>
        </p:spPr>
        <p:txBody>
          <a:bodyPr>
            <a:normAutofit/>
          </a:bodyPr>
          <a:lstStyle/>
          <a:p>
            <a:pPr marL="0" indent="0">
              <a:buNone/>
            </a:pPr>
            <a:r>
              <a:rPr lang="el-GR" dirty="0"/>
              <a:t>Γιατί είναι σημαντικό να συμβουλευόμαστε την χαρτογράφηση συγκεντρώσεων  χλωροφύλλης όταν παρακολουθούμε τα ίχνη των θαλάσσιων ζώων;</a:t>
            </a:r>
          </a:p>
          <a:p>
            <a:pPr marL="0" indent="0">
              <a:buNone/>
            </a:pPr>
            <a:endParaRPr lang="el-GR" dirty="0"/>
          </a:p>
          <a:p>
            <a:pPr marL="0" indent="0">
              <a:buNone/>
            </a:pPr>
            <a:r>
              <a:rPr lang="el-GR" dirty="0"/>
              <a:t>Γιατί το φυτοπλαγκτόν είναι σημαντικό για την Μαύρη φάλαινα του Βόρειου Ατλαντικού ;</a:t>
            </a:r>
          </a:p>
          <a:p>
            <a:pPr marL="0" indent="0">
              <a:buNone/>
            </a:pPr>
            <a:endParaRPr lang="el-GR" dirty="0"/>
          </a:p>
          <a:p>
            <a:pPr marL="0" indent="0">
              <a:buNone/>
            </a:pPr>
            <a:r>
              <a:rPr lang="el-GR" dirty="0"/>
              <a:t>Περιγράψτε την σχέση χλωροφύλλης και βιοποικιλότητας.</a:t>
            </a:r>
          </a:p>
          <a:p>
            <a:pPr marL="0" indent="0">
              <a:buNone/>
            </a:pPr>
            <a:endParaRPr lang="el-GR" b="1" dirty="0"/>
          </a:p>
        </p:txBody>
      </p:sp>
      <p:sp>
        <p:nvSpPr>
          <p:cNvPr id="11" name="Βέλος: Πεντάγωνο 10">
            <a:extLst>
              <a:ext uri="{FF2B5EF4-FFF2-40B4-BE49-F238E27FC236}">
                <a16:creationId xmlns:a16="http://schemas.microsoft.com/office/drawing/2014/main" id="{08AF8ED8-ABDC-4A8D-A872-5014D3D7CE38}"/>
              </a:ext>
            </a:extLst>
          </p:cNvPr>
          <p:cNvSpPr/>
          <p:nvPr/>
        </p:nvSpPr>
        <p:spPr>
          <a:xfrm>
            <a:off x="4754" y="624110"/>
            <a:ext cx="2456597" cy="640445"/>
          </a:xfrm>
          <a:prstGeom prst="homePlate">
            <a:avLst/>
          </a:prstGeom>
          <a:solidFill>
            <a:schemeClr val="accent4">
              <a:lumMod val="40000"/>
              <a:lumOff val="60000"/>
            </a:schemeClr>
          </a:soli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ΑΝΑΠΤΥΣΣΩ</a:t>
            </a:r>
          </a:p>
        </p:txBody>
      </p:sp>
      <p:pic>
        <p:nvPicPr>
          <p:cNvPr id="8" name="Εικόνα 7">
            <a:extLst>
              <a:ext uri="{FF2B5EF4-FFF2-40B4-BE49-F238E27FC236}">
                <a16:creationId xmlns:a16="http://schemas.microsoft.com/office/drawing/2014/main" id="{C1871F5D-D91D-4C48-888D-4E3C854F03E6}"/>
              </a:ext>
            </a:extLst>
          </p:cNvPr>
          <p:cNvPicPr>
            <a:picLocks noChangeAspect="1"/>
          </p:cNvPicPr>
          <p:nvPr/>
        </p:nvPicPr>
        <p:blipFill>
          <a:blip r:embed="rId2"/>
          <a:stretch>
            <a:fillRect/>
          </a:stretch>
        </p:blipFill>
        <p:spPr>
          <a:xfrm>
            <a:off x="7333785" y="1905000"/>
            <a:ext cx="4302401" cy="4271815"/>
          </a:xfrm>
          <a:prstGeom prst="rect">
            <a:avLst/>
          </a:prstGeom>
        </p:spPr>
      </p:pic>
    </p:spTree>
    <p:extLst>
      <p:ext uri="{BB962C8B-B14F-4D97-AF65-F5344CB8AC3E}">
        <p14:creationId xmlns:p14="http://schemas.microsoft.com/office/powerpoint/2010/main" val="57126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83A5B4-C04A-43B9-8C9B-3C1C310BD75F}"/>
              </a:ext>
            </a:extLst>
          </p:cNvPr>
          <p:cNvSpPr>
            <a:spLocks noGrp="1"/>
          </p:cNvSpPr>
          <p:nvPr>
            <p:ph idx="1"/>
          </p:nvPr>
        </p:nvSpPr>
        <p:spPr>
          <a:xfrm>
            <a:off x="1233052" y="1264555"/>
            <a:ext cx="9726495" cy="5327313"/>
          </a:xfrm>
        </p:spPr>
        <p:txBody>
          <a:bodyPr>
            <a:normAutofit fontScale="85000" lnSpcReduction="20000"/>
          </a:bodyPr>
          <a:lstStyle/>
          <a:p>
            <a:pPr marL="0" indent="0">
              <a:buNone/>
            </a:pPr>
            <a:r>
              <a:rPr lang="el-GR" dirty="0"/>
              <a:t>Απαντήστε στις ερωτήσεις βασιζόμενοι στο οικοσύστημα </a:t>
            </a:r>
          </a:p>
          <a:p>
            <a:pPr marL="0" indent="0">
              <a:buNone/>
            </a:pPr>
            <a:r>
              <a:rPr lang="el-GR" dirty="0"/>
              <a:t>τροφικό πλέγμα του κοραλλιογενούς υφάλου της</a:t>
            </a:r>
          </a:p>
          <a:p>
            <a:pPr marL="0" indent="0">
              <a:buNone/>
            </a:pPr>
            <a:r>
              <a:rPr lang="el-GR" dirty="0"/>
              <a:t> επόμενης διαφάνειας:</a:t>
            </a:r>
          </a:p>
          <a:p>
            <a:pPr>
              <a:buAutoNum type="arabicPeriod"/>
            </a:pPr>
            <a:r>
              <a:rPr lang="el-GR" dirty="0"/>
              <a:t>Δώστε τουλάχιστον δύο παραδείγματα</a:t>
            </a:r>
          </a:p>
          <a:p>
            <a:pPr>
              <a:buFont typeface="+mj-lt"/>
              <a:buAutoNum type="alphaUcPeriod"/>
            </a:pPr>
            <a:r>
              <a:rPr lang="el-GR" dirty="0"/>
              <a:t>Παραγωγών</a:t>
            </a:r>
          </a:p>
          <a:p>
            <a:pPr>
              <a:buFont typeface="+mj-lt"/>
              <a:buAutoNum type="alphaUcPeriod"/>
            </a:pPr>
            <a:r>
              <a:rPr lang="el-GR" dirty="0"/>
              <a:t>Πρωτοβάθμιων καταναλωτών</a:t>
            </a:r>
          </a:p>
          <a:p>
            <a:pPr>
              <a:buFont typeface="+mj-lt"/>
              <a:buAutoNum type="alphaUcPeriod"/>
            </a:pPr>
            <a:r>
              <a:rPr lang="el-GR" dirty="0"/>
              <a:t>Δευτεροβάθμιων καταναλωτών</a:t>
            </a:r>
          </a:p>
          <a:p>
            <a:pPr>
              <a:buFont typeface="+mj-lt"/>
              <a:buAutoNum type="alphaUcPeriod"/>
            </a:pPr>
            <a:r>
              <a:rPr lang="el-GR" dirty="0"/>
              <a:t>Τριτοβάθμιων καταναλωτών</a:t>
            </a:r>
          </a:p>
          <a:p>
            <a:pPr>
              <a:buFont typeface="+mj-lt"/>
              <a:buAutoNum type="alphaUcPeriod"/>
            </a:pPr>
            <a:r>
              <a:rPr lang="el-GR" dirty="0"/>
              <a:t>Αποσυνθετών</a:t>
            </a:r>
          </a:p>
          <a:p>
            <a:pPr>
              <a:buFont typeface="+mj-lt"/>
              <a:buAutoNum type="alphaUcPeriod"/>
            </a:pPr>
            <a:endParaRPr lang="el-GR" dirty="0"/>
          </a:p>
          <a:p>
            <a:pPr marL="0" indent="0">
              <a:buNone/>
            </a:pPr>
            <a:r>
              <a:rPr lang="el-GR" dirty="0"/>
              <a:t>2. Εξηγείστε γιατί μια γραμμή έχει κατεύθυνσή από την Κίτρινη </a:t>
            </a:r>
            <a:r>
              <a:rPr lang="el-GR" dirty="0" err="1"/>
              <a:t>Λαβρίδα</a:t>
            </a:r>
            <a:r>
              <a:rPr lang="el-GR" dirty="0"/>
              <a:t> στον </a:t>
            </a:r>
            <a:r>
              <a:rPr lang="el-GR" dirty="0" err="1"/>
              <a:t>Μαυροπτέρυγο</a:t>
            </a:r>
            <a:r>
              <a:rPr lang="el-GR" dirty="0"/>
              <a:t> καρχαρίας και όχι αντίστροφα.</a:t>
            </a:r>
          </a:p>
          <a:p>
            <a:pPr marL="0" indent="0">
              <a:buNone/>
            </a:pPr>
            <a:r>
              <a:rPr lang="el-GR" dirty="0"/>
              <a:t>3. Αν 1 εκ. θερμίδες είναι διαθέσιμες στους πρωτοβάθμιους καταναλωτές, πόσες θα είναι διαθέσιμες στους τριτοβάθμιους;</a:t>
            </a:r>
          </a:p>
          <a:p>
            <a:pPr marL="0" indent="0">
              <a:buNone/>
            </a:pPr>
            <a:r>
              <a:rPr lang="el-GR" dirty="0"/>
              <a:t>4. Γιατί τα θρεπτικά πρέπει να ανακυκλώνονται σε αυτό το οικοσύστημα; Η ενέργεια ανακυκλώνεται σε αυτό το οικοσύστημα;</a:t>
            </a:r>
          </a:p>
          <a:p>
            <a:pPr marL="0" indent="0">
              <a:buNone/>
            </a:pPr>
            <a:r>
              <a:rPr lang="el-GR" dirty="0"/>
              <a:t>5. Ονομάστε 2 οργανισμούς στην επάνω εικόνα που θα ήταν ευαίσθητοι στην </a:t>
            </a:r>
            <a:r>
              <a:rPr lang="el-GR" dirty="0" err="1"/>
              <a:t>βιοανάγκη</a:t>
            </a:r>
            <a:r>
              <a:rPr lang="el-GR" dirty="0"/>
              <a:t> των τοξινών. Εξηγείστε.</a:t>
            </a:r>
          </a:p>
          <a:p>
            <a:pPr marL="0" indent="0">
              <a:buNone/>
            </a:pPr>
            <a:endParaRPr lang="el-GR" dirty="0"/>
          </a:p>
        </p:txBody>
      </p:sp>
      <p:sp>
        <p:nvSpPr>
          <p:cNvPr id="6" name="Βέλος: Πεντάγωνο 5">
            <a:extLst>
              <a:ext uri="{FF2B5EF4-FFF2-40B4-BE49-F238E27FC236}">
                <a16:creationId xmlns:a16="http://schemas.microsoft.com/office/drawing/2014/main" id="{546224B4-007B-4644-801A-6C800CF0D6BE}"/>
              </a:ext>
            </a:extLst>
          </p:cNvPr>
          <p:cNvSpPr/>
          <p:nvPr/>
        </p:nvSpPr>
        <p:spPr>
          <a:xfrm>
            <a:off x="4754" y="624110"/>
            <a:ext cx="2456597" cy="640445"/>
          </a:xfrm>
          <a:prstGeom prst="homePlate">
            <a:avLst/>
          </a:prstGeom>
          <a:solidFill>
            <a:schemeClr val="accent6">
              <a:lumMod val="20000"/>
              <a:lumOff val="8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ΑΞΙΟΛΟΓΩ</a:t>
            </a:r>
          </a:p>
        </p:txBody>
      </p:sp>
      <p:pic>
        <p:nvPicPr>
          <p:cNvPr id="5" name="Εικόνα 4">
            <a:extLst>
              <a:ext uri="{FF2B5EF4-FFF2-40B4-BE49-F238E27FC236}">
                <a16:creationId xmlns:a16="http://schemas.microsoft.com/office/drawing/2014/main" id="{54B7C39D-D23B-4E97-A66A-0F7A69C0D10F}"/>
              </a:ext>
            </a:extLst>
          </p:cNvPr>
          <p:cNvPicPr>
            <a:picLocks noChangeAspect="1"/>
          </p:cNvPicPr>
          <p:nvPr/>
        </p:nvPicPr>
        <p:blipFill>
          <a:blip r:embed="rId2"/>
          <a:stretch>
            <a:fillRect/>
          </a:stretch>
        </p:blipFill>
        <p:spPr>
          <a:xfrm>
            <a:off x="7935329" y="962664"/>
            <a:ext cx="3235589" cy="2476899"/>
          </a:xfrm>
          <a:prstGeom prst="rect">
            <a:avLst/>
          </a:prstGeom>
        </p:spPr>
      </p:pic>
      <p:sp>
        <p:nvSpPr>
          <p:cNvPr id="7" name="TextBox 6">
            <a:extLst>
              <a:ext uri="{FF2B5EF4-FFF2-40B4-BE49-F238E27FC236}">
                <a16:creationId xmlns:a16="http://schemas.microsoft.com/office/drawing/2014/main" id="{48B2326A-8309-4493-9AC3-B665D5F40CDB}"/>
              </a:ext>
            </a:extLst>
          </p:cNvPr>
          <p:cNvSpPr txBox="1"/>
          <p:nvPr/>
        </p:nvSpPr>
        <p:spPr>
          <a:xfrm>
            <a:off x="7935329" y="3572177"/>
            <a:ext cx="3922644" cy="338554"/>
          </a:xfrm>
          <a:prstGeom prst="rect">
            <a:avLst/>
          </a:prstGeom>
          <a:noFill/>
        </p:spPr>
        <p:txBody>
          <a:bodyPr wrap="square" rtlCol="0">
            <a:spAutoFit/>
          </a:bodyPr>
          <a:lstStyle/>
          <a:p>
            <a:r>
              <a:rPr lang="el-GR" sz="1600" i="1" dirty="0"/>
              <a:t>Εικόνα16 : Κοραλλιογενής ύφαλος</a:t>
            </a:r>
          </a:p>
        </p:txBody>
      </p:sp>
    </p:spTree>
    <p:extLst>
      <p:ext uri="{BB962C8B-B14F-4D97-AF65-F5344CB8AC3E}">
        <p14:creationId xmlns:p14="http://schemas.microsoft.com/office/powerpoint/2010/main" val="5087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D9D9C92-A986-406C-A4DF-9B94A9C7A687}"/>
              </a:ext>
            </a:extLst>
          </p:cNvPr>
          <p:cNvPicPr>
            <a:picLocks noChangeAspect="1"/>
          </p:cNvPicPr>
          <p:nvPr/>
        </p:nvPicPr>
        <p:blipFill>
          <a:blip r:embed="rId2"/>
          <a:stretch>
            <a:fillRect/>
          </a:stretch>
        </p:blipFill>
        <p:spPr>
          <a:xfrm>
            <a:off x="3803373" y="363029"/>
            <a:ext cx="5113993" cy="5628360"/>
          </a:xfrm>
          <a:prstGeom prst="rect">
            <a:avLst/>
          </a:prstGeom>
        </p:spPr>
      </p:pic>
      <p:sp>
        <p:nvSpPr>
          <p:cNvPr id="5" name="TextBox 4">
            <a:extLst>
              <a:ext uri="{FF2B5EF4-FFF2-40B4-BE49-F238E27FC236}">
                <a16:creationId xmlns:a16="http://schemas.microsoft.com/office/drawing/2014/main" id="{41980CF9-FADE-4959-A779-D7D7243A8984}"/>
              </a:ext>
            </a:extLst>
          </p:cNvPr>
          <p:cNvSpPr txBox="1"/>
          <p:nvPr/>
        </p:nvSpPr>
        <p:spPr>
          <a:xfrm>
            <a:off x="3697356" y="6100947"/>
            <a:ext cx="7646504" cy="523220"/>
          </a:xfrm>
          <a:prstGeom prst="rect">
            <a:avLst/>
          </a:prstGeom>
          <a:noFill/>
        </p:spPr>
        <p:txBody>
          <a:bodyPr wrap="square" rtlCol="0">
            <a:spAutoFit/>
          </a:bodyPr>
          <a:lstStyle/>
          <a:p>
            <a:r>
              <a:rPr lang="el-GR" sz="1400" dirty="0"/>
              <a:t>Εικόνα 17: Το  τροφικό πλέγμα του οικοσυστήματος του  </a:t>
            </a:r>
          </a:p>
          <a:p>
            <a:r>
              <a:rPr lang="el-GR" sz="1400" dirty="0"/>
              <a:t>κοραλλιογενούς υφάλου</a:t>
            </a:r>
          </a:p>
        </p:txBody>
      </p:sp>
      <p:sp>
        <p:nvSpPr>
          <p:cNvPr id="6" name="Βέλος: Πεντάγωνο 5">
            <a:extLst>
              <a:ext uri="{FF2B5EF4-FFF2-40B4-BE49-F238E27FC236}">
                <a16:creationId xmlns:a16="http://schemas.microsoft.com/office/drawing/2014/main" id="{FC00C137-C474-46EB-B6CF-417EBB1BEDF1}"/>
              </a:ext>
            </a:extLst>
          </p:cNvPr>
          <p:cNvSpPr/>
          <p:nvPr/>
        </p:nvSpPr>
        <p:spPr>
          <a:xfrm>
            <a:off x="4754" y="624110"/>
            <a:ext cx="2456597" cy="640445"/>
          </a:xfrm>
          <a:prstGeom prst="homePlate">
            <a:avLst/>
          </a:prstGeom>
          <a:solidFill>
            <a:schemeClr val="accent6">
              <a:lumMod val="20000"/>
              <a:lumOff val="8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ΑΞΙΟΛΟΓΩ</a:t>
            </a:r>
          </a:p>
        </p:txBody>
      </p:sp>
    </p:spTree>
    <p:extLst>
      <p:ext uri="{BB962C8B-B14F-4D97-AF65-F5344CB8AC3E}">
        <p14:creationId xmlns:p14="http://schemas.microsoft.com/office/powerpoint/2010/main" val="3695379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AC6461-B4DC-47E9-8C87-5A6CFACF7431}"/>
              </a:ext>
            </a:extLst>
          </p:cNvPr>
          <p:cNvSpPr>
            <a:spLocks noGrp="1"/>
          </p:cNvSpPr>
          <p:nvPr>
            <p:ph idx="1"/>
          </p:nvPr>
        </p:nvSpPr>
        <p:spPr>
          <a:xfrm>
            <a:off x="2602859" y="1710520"/>
            <a:ext cx="8915400" cy="3777622"/>
          </a:xfrm>
        </p:spPr>
        <p:txBody>
          <a:bodyPr>
            <a:normAutofit lnSpcReduction="10000"/>
          </a:bodyPr>
          <a:lstStyle/>
          <a:p>
            <a:pPr marL="0" indent="0" algn="ctr">
              <a:buNone/>
            </a:pPr>
            <a:r>
              <a:rPr lang="el-GR" sz="12800" dirty="0">
                <a:solidFill>
                  <a:schemeClr val="tx1">
                    <a:lumMod val="50000"/>
                    <a:lumOff val="50000"/>
                  </a:schemeClr>
                </a:solidFill>
              </a:rPr>
              <a:t>ΦΥΛΛΑ ΕΡΓΑΣΙΑΣ</a:t>
            </a:r>
          </a:p>
        </p:txBody>
      </p:sp>
    </p:spTree>
    <p:extLst>
      <p:ext uri="{BB962C8B-B14F-4D97-AF65-F5344CB8AC3E}">
        <p14:creationId xmlns:p14="http://schemas.microsoft.com/office/powerpoint/2010/main" val="344841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E9AC0A-99D5-4963-8476-851CF298EB58}"/>
              </a:ext>
            </a:extLst>
          </p:cNvPr>
          <p:cNvSpPr>
            <a:spLocks noGrp="1"/>
          </p:cNvSpPr>
          <p:nvPr>
            <p:ph type="title"/>
          </p:nvPr>
        </p:nvSpPr>
        <p:spPr/>
        <p:txBody>
          <a:bodyPr/>
          <a:lstStyle/>
          <a:p>
            <a:r>
              <a:rPr lang="el-GR" dirty="0"/>
              <a:t>ΜΕΓΑΛΕΣ ΙΔΕΕΣ</a:t>
            </a:r>
          </a:p>
        </p:txBody>
      </p:sp>
      <p:sp>
        <p:nvSpPr>
          <p:cNvPr id="3" name="Θέση περιεχομένου 2">
            <a:extLst>
              <a:ext uri="{FF2B5EF4-FFF2-40B4-BE49-F238E27FC236}">
                <a16:creationId xmlns:a16="http://schemas.microsoft.com/office/drawing/2014/main" id="{04584953-F087-492C-8AA9-1CB0F60A2AFC}"/>
              </a:ext>
            </a:extLst>
          </p:cNvPr>
          <p:cNvSpPr>
            <a:spLocks noGrp="1"/>
          </p:cNvSpPr>
          <p:nvPr>
            <p:ph idx="1"/>
          </p:nvPr>
        </p:nvSpPr>
        <p:spPr/>
        <p:txBody>
          <a:bodyPr/>
          <a:lstStyle/>
          <a:p>
            <a:pPr>
              <a:buFont typeface="Wingdings" panose="05000000000000000000" pitchFamily="2" charset="2"/>
              <a:buChar char="q"/>
            </a:pPr>
            <a:r>
              <a:rPr lang="el-GR" dirty="0"/>
              <a:t>Ένα τροφικό πλέγμα παρουσιάζει πώς η ενέργεια και τα θρεπτικά ανταλλάσσονται μεταξύ των οργανισμών σε ένα οικοσύστημα.</a:t>
            </a:r>
          </a:p>
          <a:p>
            <a:pPr>
              <a:buFont typeface="Wingdings" panose="05000000000000000000" pitchFamily="2" charset="2"/>
              <a:buChar char="q"/>
            </a:pPr>
            <a:r>
              <a:rPr lang="el-GR" dirty="0"/>
              <a:t>Η κατανόηση των τροφικών πλεγμάτων μας βοηθά να ανιχνεύσουμε τις κινήσεις των ζώων και να καθορίσουμε τις επιπτώσεις που έχουν στα οικοσυστήματα οι φυσικές και ανθρώπινες δραστηριότητες.</a:t>
            </a:r>
          </a:p>
        </p:txBody>
      </p:sp>
    </p:spTree>
    <p:extLst>
      <p:ext uri="{BB962C8B-B14F-4D97-AF65-F5344CB8AC3E}">
        <p14:creationId xmlns:p14="http://schemas.microsoft.com/office/powerpoint/2010/main" val="2804189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635BF9-FFF2-4D0F-B185-70678EB247CB}"/>
              </a:ext>
            </a:extLst>
          </p:cNvPr>
          <p:cNvSpPr>
            <a:spLocks noGrp="1"/>
          </p:cNvSpPr>
          <p:nvPr>
            <p:ph type="title"/>
          </p:nvPr>
        </p:nvSpPr>
        <p:spPr>
          <a:xfrm>
            <a:off x="2590800" y="659505"/>
            <a:ext cx="9601200" cy="883692"/>
          </a:xfrm>
        </p:spPr>
        <p:txBody>
          <a:bodyPr>
            <a:normAutofit fontScale="90000"/>
          </a:bodyPr>
          <a:lstStyle/>
          <a:p>
            <a:r>
              <a:rPr lang="el-GR" dirty="0"/>
              <a:t>ΕΝΕΡΓΟΠΟΙΗΣΗ ΠΡΟΤΕΡΩΝ ΓΝΩΣΕΩΝ</a:t>
            </a:r>
            <a:br>
              <a:rPr lang="el-GR" sz="9600" dirty="0">
                <a:solidFill>
                  <a:srgbClr val="FF0000"/>
                </a:solidFill>
              </a:rPr>
            </a:br>
            <a:endParaRPr lang="el-GR" dirty="0"/>
          </a:p>
        </p:txBody>
      </p:sp>
      <p:graphicFrame>
        <p:nvGraphicFramePr>
          <p:cNvPr id="4" name="Πίνακας 3">
            <a:extLst>
              <a:ext uri="{FF2B5EF4-FFF2-40B4-BE49-F238E27FC236}">
                <a16:creationId xmlns:a16="http://schemas.microsoft.com/office/drawing/2014/main" id="{198A6367-B633-48E0-9AC6-F353AF35977A}"/>
              </a:ext>
            </a:extLst>
          </p:cNvPr>
          <p:cNvGraphicFramePr>
            <a:graphicFrameLocks noGrp="1"/>
          </p:cNvGraphicFramePr>
          <p:nvPr>
            <p:extLst>
              <p:ext uri="{D42A27DB-BD31-4B8C-83A1-F6EECF244321}">
                <p14:modId xmlns:p14="http://schemas.microsoft.com/office/powerpoint/2010/main" val="721624971"/>
              </p:ext>
            </p:extLst>
          </p:nvPr>
        </p:nvGraphicFramePr>
        <p:xfrm>
          <a:off x="2279175" y="1892339"/>
          <a:ext cx="9735403" cy="4711902"/>
        </p:xfrm>
        <a:graphic>
          <a:graphicData uri="http://schemas.openxmlformats.org/drawingml/2006/table">
            <a:tbl>
              <a:tblPr firstRow="1" bandRow="1">
                <a:tableStyleId>{5C22544A-7EE6-4342-B048-85BDC9FD1C3A}</a:tableStyleId>
              </a:tblPr>
              <a:tblGrid>
                <a:gridCol w="3779938">
                  <a:extLst>
                    <a:ext uri="{9D8B030D-6E8A-4147-A177-3AD203B41FA5}">
                      <a16:colId xmlns:a16="http://schemas.microsoft.com/office/drawing/2014/main" val="2849067748"/>
                    </a:ext>
                  </a:extLst>
                </a:gridCol>
                <a:gridCol w="2190245">
                  <a:extLst>
                    <a:ext uri="{9D8B030D-6E8A-4147-A177-3AD203B41FA5}">
                      <a16:colId xmlns:a16="http://schemas.microsoft.com/office/drawing/2014/main" val="3785239320"/>
                    </a:ext>
                  </a:extLst>
                </a:gridCol>
                <a:gridCol w="1966510">
                  <a:extLst>
                    <a:ext uri="{9D8B030D-6E8A-4147-A177-3AD203B41FA5}">
                      <a16:colId xmlns:a16="http://schemas.microsoft.com/office/drawing/2014/main" val="15546081"/>
                    </a:ext>
                  </a:extLst>
                </a:gridCol>
                <a:gridCol w="1798710">
                  <a:extLst>
                    <a:ext uri="{9D8B030D-6E8A-4147-A177-3AD203B41FA5}">
                      <a16:colId xmlns:a16="http://schemas.microsoft.com/office/drawing/2014/main" val="548732542"/>
                    </a:ext>
                  </a:extLst>
                </a:gridCol>
              </a:tblGrid>
              <a:tr h="1237090">
                <a:tc>
                  <a:txBody>
                    <a:bodyPr/>
                    <a:lstStyle/>
                    <a:p>
                      <a:pPr algn="ctr"/>
                      <a:endParaRPr lang="el-GR" sz="1600" dirty="0"/>
                    </a:p>
                    <a:p>
                      <a:pPr algn="ctr"/>
                      <a:r>
                        <a:rPr lang="el-GR" sz="1600" dirty="0"/>
                        <a:t>Βάλτε </a:t>
                      </a:r>
                      <a:r>
                        <a:rPr lang="en-US" sz="1600" dirty="0"/>
                        <a:t>x</a:t>
                      </a:r>
                      <a:r>
                        <a:rPr lang="el-GR" sz="1600" dirty="0"/>
                        <a:t>, στο σωστό κελί για να ταξινομήσετε κάθε παράδειγμα. </a:t>
                      </a:r>
                    </a:p>
                    <a:p>
                      <a:pPr algn="ctr"/>
                      <a:endParaRPr lang="el-GR" sz="1600" dirty="0"/>
                    </a:p>
                    <a:p>
                      <a:pPr algn="ctr"/>
                      <a:r>
                        <a:rPr lang="el-GR" sz="1600" dirty="0"/>
                        <a:t>ΠΑΡΑΔΕΙΓΜΑ</a:t>
                      </a:r>
                    </a:p>
                  </a:txBody>
                  <a:tcPr/>
                </a:tc>
                <a:tc>
                  <a:txBody>
                    <a:bodyPr/>
                    <a:lstStyle/>
                    <a:p>
                      <a:pPr algn="ctr"/>
                      <a:r>
                        <a:rPr lang="el-GR" sz="1600" dirty="0"/>
                        <a:t>Το ένα είδος ωφελείται, το άλλο δεν επηρεάζεται </a:t>
                      </a:r>
                    </a:p>
                    <a:p>
                      <a:pPr algn="ctr"/>
                      <a:r>
                        <a:rPr lang="el-GR" sz="16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Το ένα είδος ωφελείται, το άλλο βλάπτεται </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a:t>
                      </a:r>
                    </a:p>
                    <a:p>
                      <a:pPr algn="ctr"/>
                      <a:endParaRPr lang="el-GR" sz="1600" dirty="0"/>
                    </a:p>
                  </a:txBody>
                  <a:tcPr/>
                </a:tc>
                <a:tc>
                  <a:txBody>
                    <a:bodyPr/>
                    <a:lstStyle/>
                    <a:p>
                      <a:pPr algn="ctr"/>
                      <a:r>
                        <a:rPr lang="el-GR" sz="1600" dirty="0"/>
                        <a:t>Και τα δύο είδη ωφελούνται</a:t>
                      </a:r>
                    </a:p>
                    <a:p>
                      <a:pPr algn="ctr"/>
                      <a:endParaRPr lang="el-GR" sz="1600" dirty="0"/>
                    </a:p>
                    <a:p>
                      <a:pPr algn="ctr"/>
                      <a:r>
                        <a:rPr lang="el-GR" sz="1600" dirty="0"/>
                        <a:t>(+,+)</a:t>
                      </a:r>
                    </a:p>
                  </a:txBody>
                  <a:tcPr/>
                </a:tc>
                <a:extLst>
                  <a:ext uri="{0D108BD9-81ED-4DB2-BD59-A6C34878D82A}">
                    <a16:rowId xmlns:a16="http://schemas.microsoft.com/office/drawing/2014/main" val="153367643"/>
                  </a:ext>
                </a:extLst>
              </a:tr>
              <a:tr h="1097372">
                <a:tc>
                  <a:txBody>
                    <a:bodyPr/>
                    <a:lstStyle/>
                    <a:p>
                      <a:r>
                        <a:rPr lang="el-GR" sz="1600" dirty="0"/>
                        <a:t>Ψείρες</a:t>
                      </a:r>
                      <a:r>
                        <a:rPr lang="en-US" sz="1600" dirty="0"/>
                        <a:t> </a:t>
                      </a:r>
                      <a:r>
                        <a:rPr lang="el-GR" sz="1600" dirty="0"/>
                        <a:t>και μικροσκοπικά έντομα, βρίσκουν προστασία από τα μυρμήγκια. Τα μυρμήγκια πίνουν το γλυκό χυμό που κάνουν τα έντομα.</a:t>
                      </a:r>
                    </a:p>
                  </a:txBody>
                  <a:tcPr/>
                </a:tc>
                <a:tc>
                  <a:txBody>
                    <a:bodyPr/>
                    <a:lstStyle/>
                    <a:p>
                      <a:pPr algn="ctr"/>
                      <a:endParaRPr lang="el-GR" sz="1600" dirty="0"/>
                    </a:p>
                  </a:txBody>
                  <a:tcPr/>
                </a:tc>
                <a:tc>
                  <a:txBody>
                    <a:bodyPr/>
                    <a:lstStyle/>
                    <a:p>
                      <a:endParaRPr lang="el-GR" sz="1600" dirty="0"/>
                    </a:p>
                  </a:txBody>
                  <a:tcPr/>
                </a:tc>
                <a:tc>
                  <a:txBody>
                    <a:bodyPr/>
                    <a:lstStyle/>
                    <a:p>
                      <a:endParaRPr lang="el-GR" sz="1600" dirty="0"/>
                    </a:p>
                  </a:txBody>
                  <a:tcPr/>
                </a:tc>
                <a:extLst>
                  <a:ext uri="{0D108BD9-81ED-4DB2-BD59-A6C34878D82A}">
                    <a16:rowId xmlns:a16="http://schemas.microsoft.com/office/drawing/2014/main" val="1763722443"/>
                  </a:ext>
                </a:extLst>
              </a:tr>
              <a:tr h="1005135">
                <a:tc>
                  <a:txBody>
                    <a:bodyPr/>
                    <a:lstStyle/>
                    <a:p>
                      <a:r>
                        <a:rPr lang="el-GR" sz="1600" dirty="0"/>
                        <a:t>Ένα θηλυκό κουνούπι τσιμπάει έναν άνθρωπο για να πει το αίμα του και να παράγει τα αυγά της. Ο άνθρωπος έχει φαγούρα.</a:t>
                      </a:r>
                    </a:p>
                  </a:txBody>
                  <a:tcPr/>
                </a:tc>
                <a:tc>
                  <a:txBody>
                    <a:bodyPr/>
                    <a:lstStyle/>
                    <a:p>
                      <a:endParaRPr lang="el-GR" sz="1600"/>
                    </a:p>
                  </a:txBody>
                  <a:tcPr/>
                </a:tc>
                <a:tc>
                  <a:txBody>
                    <a:bodyPr/>
                    <a:lstStyle/>
                    <a:p>
                      <a:endParaRPr lang="el-GR" sz="1600"/>
                    </a:p>
                  </a:txBody>
                  <a:tcPr/>
                </a:tc>
                <a:tc>
                  <a:txBody>
                    <a:bodyPr/>
                    <a:lstStyle/>
                    <a:p>
                      <a:endParaRPr lang="el-GR" sz="1600" dirty="0"/>
                    </a:p>
                  </a:txBody>
                  <a:tcPr/>
                </a:tc>
                <a:extLst>
                  <a:ext uri="{0D108BD9-81ED-4DB2-BD59-A6C34878D82A}">
                    <a16:rowId xmlns:a16="http://schemas.microsoft.com/office/drawing/2014/main" val="3829436423"/>
                  </a:ext>
                </a:extLst>
              </a:tr>
              <a:tr h="1237090">
                <a:tc>
                  <a:txBody>
                    <a:bodyPr/>
                    <a:lstStyle/>
                    <a:p>
                      <a:r>
                        <a:rPr lang="el-GR" sz="1600" dirty="0"/>
                        <a:t>Η κεφαλή σπόρου του φυτού κολλιτσίδα, κάθεται στην γούνα ενός σκύλου και πέφτει στο έδαφος. Εκεί, αρχίζει να αναπτύσσεται.</a:t>
                      </a:r>
                    </a:p>
                  </a:txBody>
                  <a:tcPr/>
                </a:tc>
                <a:tc>
                  <a:txBody>
                    <a:bodyPr/>
                    <a:lstStyle/>
                    <a:p>
                      <a:endParaRPr lang="el-GR" sz="1600"/>
                    </a:p>
                  </a:txBody>
                  <a:tcPr/>
                </a:tc>
                <a:tc>
                  <a:txBody>
                    <a:bodyPr/>
                    <a:lstStyle/>
                    <a:p>
                      <a:endParaRPr lang="el-GR" sz="1600"/>
                    </a:p>
                  </a:txBody>
                  <a:tcPr/>
                </a:tc>
                <a:tc>
                  <a:txBody>
                    <a:bodyPr/>
                    <a:lstStyle/>
                    <a:p>
                      <a:endParaRPr lang="el-GR" sz="1600" dirty="0"/>
                    </a:p>
                  </a:txBody>
                  <a:tcPr/>
                </a:tc>
                <a:extLst>
                  <a:ext uri="{0D108BD9-81ED-4DB2-BD59-A6C34878D82A}">
                    <a16:rowId xmlns:a16="http://schemas.microsoft.com/office/drawing/2014/main" val="2961204340"/>
                  </a:ext>
                </a:extLst>
              </a:tr>
            </a:tbl>
          </a:graphicData>
        </a:graphic>
      </p:graphicFrame>
      <p:sp>
        <p:nvSpPr>
          <p:cNvPr id="7" name="Βέλος: Πεντάγωνο 6">
            <a:extLst>
              <a:ext uri="{FF2B5EF4-FFF2-40B4-BE49-F238E27FC236}">
                <a16:creationId xmlns:a16="http://schemas.microsoft.com/office/drawing/2014/main" id="{72FF8068-9DFE-4C6E-91B8-6E4691516786}"/>
              </a:ext>
            </a:extLst>
          </p:cNvPr>
          <p:cNvSpPr/>
          <p:nvPr/>
        </p:nvSpPr>
        <p:spPr>
          <a:xfrm>
            <a:off x="0" y="659505"/>
            <a:ext cx="2456597" cy="640445"/>
          </a:xfrm>
          <a:prstGeom prst="homePlate">
            <a:avLst/>
          </a:prstGeom>
          <a:solidFill>
            <a:schemeClr val="bg2">
              <a:lumMod val="90000"/>
            </a:schemeClr>
          </a:solidFill>
          <a:ln>
            <a:solidFill>
              <a:schemeClr val="bg2"/>
            </a:solid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ΕΜΠΛΕΚΟΜΑΙ</a:t>
            </a:r>
          </a:p>
        </p:txBody>
      </p:sp>
    </p:spTree>
    <p:extLst>
      <p:ext uri="{BB962C8B-B14F-4D97-AF65-F5344CB8AC3E}">
        <p14:creationId xmlns:p14="http://schemas.microsoft.com/office/powerpoint/2010/main" val="2114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ADB76-734F-417F-A692-0DEB84EACAA5}"/>
              </a:ext>
            </a:extLst>
          </p:cNvPr>
          <p:cNvSpPr>
            <a:spLocks noGrp="1"/>
          </p:cNvSpPr>
          <p:nvPr>
            <p:ph type="title"/>
          </p:nvPr>
        </p:nvSpPr>
        <p:spPr>
          <a:xfrm>
            <a:off x="2456597" y="601773"/>
            <a:ext cx="10515600" cy="1325563"/>
          </a:xfrm>
        </p:spPr>
        <p:txBody>
          <a:bodyPr>
            <a:normAutofit/>
          </a:bodyPr>
          <a:lstStyle/>
          <a:p>
            <a:r>
              <a:rPr lang="el-GR" dirty="0"/>
              <a:t>ΕΝΕΡΓΟΠΟΙΗΣΗ ΠΡΩΤΕΡΩΝ ΓΝΩΣΕΩΝ</a:t>
            </a:r>
          </a:p>
        </p:txBody>
      </p:sp>
      <p:sp>
        <p:nvSpPr>
          <p:cNvPr id="11" name="Βέλος: Πεντάγωνο 10">
            <a:extLst>
              <a:ext uri="{FF2B5EF4-FFF2-40B4-BE49-F238E27FC236}">
                <a16:creationId xmlns:a16="http://schemas.microsoft.com/office/drawing/2014/main" id="{E51F8D7B-EB8E-47FF-9F47-EE508DAFD0DB}"/>
              </a:ext>
            </a:extLst>
          </p:cNvPr>
          <p:cNvSpPr/>
          <p:nvPr/>
        </p:nvSpPr>
        <p:spPr>
          <a:xfrm>
            <a:off x="0" y="624110"/>
            <a:ext cx="2456597" cy="640445"/>
          </a:xfrm>
          <a:prstGeom prst="homePlate">
            <a:avLst/>
          </a:prstGeom>
          <a:solidFill>
            <a:schemeClr val="tx2"/>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ΑΝΑΚΑΛΥΠΤΩ</a:t>
            </a:r>
          </a:p>
        </p:txBody>
      </p:sp>
      <p:graphicFrame>
        <p:nvGraphicFramePr>
          <p:cNvPr id="3" name="Πίνακας 2">
            <a:extLst>
              <a:ext uri="{FF2B5EF4-FFF2-40B4-BE49-F238E27FC236}">
                <a16:creationId xmlns:a16="http://schemas.microsoft.com/office/drawing/2014/main" id="{B5C08163-525F-4B37-8E7E-99BE6C45DEAA}"/>
              </a:ext>
            </a:extLst>
          </p:cNvPr>
          <p:cNvGraphicFramePr>
            <a:graphicFrameLocks noGrp="1"/>
          </p:cNvGraphicFramePr>
          <p:nvPr>
            <p:extLst>
              <p:ext uri="{D42A27DB-BD31-4B8C-83A1-F6EECF244321}">
                <p14:modId xmlns:p14="http://schemas.microsoft.com/office/powerpoint/2010/main" val="3452278527"/>
              </p:ext>
            </p:extLst>
          </p:nvPr>
        </p:nvGraphicFramePr>
        <p:xfrm>
          <a:off x="3277704" y="3184571"/>
          <a:ext cx="8127999" cy="3210560"/>
        </p:xfrm>
        <a:graphic>
          <a:graphicData uri="http://schemas.openxmlformats.org/drawingml/2006/table">
            <a:tbl>
              <a:tblPr firstRow="1" bandRow="1">
                <a:tableStyleId>{5C22544A-7EE6-4342-B048-85BDC9FD1C3A}</a:tableStyleId>
              </a:tblPr>
              <a:tblGrid>
                <a:gridCol w="4130261">
                  <a:extLst>
                    <a:ext uri="{9D8B030D-6E8A-4147-A177-3AD203B41FA5}">
                      <a16:colId xmlns:a16="http://schemas.microsoft.com/office/drawing/2014/main" val="3141693703"/>
                    </a:ext>
                  </a:extLst>
                </a:gridCol>
                <a:gridCol w="1961322">
                  <a:extLst>
                    <a:ext uri="{9D8B030D-6E8A-4147-A177-3AD203B41FA5}">
                      <a16:colId xmlns:a16="http://schemas.microsoft.com/office/drawing/2014/main" val="59633421"/>
                    </a:ext>
                  </a:extLst>
                </a:gridCol>
                <a:gridCol w="2036416">
                  <a:extLst>
                    <a:ext uri="{9D8B030D-6E8A-4147-A177-3AD203B41FA5}">
                      <a16:colId xmlns:a16="http://schemas.microsoft.com/office/drawing/2014/main" val="323596450"/>
                    </a:ext>
                  </a:extLst>
                </a:gridCol>
              </a:tblGrid>
              <a:tr h="370840">
                <a:tc>
                  <a:txBody>
                    <a:bodyPr/>
                    <a:lstStyle/>
                    <a:p>
                      <a:pPr algn="ctr"/>
                      <a:r>
                        <a:rPr lang="el-GR" dirty="0"/>
                        <a:t>ΕΡΩΤΗΣΗ</a:t>
                      </a:r>
                    </a:p>
                  </a:txBody>
                  <a:tcPr/>
                </a:tc>
                <a:tc>
                  <a:txBody>
                    <a:bodyPr/>
                    <a:lstStyle/>
                    <a:p>
                      <a:pPr algn="ctr"/>
                      <a:r>
                        <a:rPr lang="el-GR" dirty="0"/>
                        <a:t>ΤΙ ΞΕΡΩ</a:t>
                      </a:r>
                    </a:p>
                  </a:txBody>
                  <a:tcPr/>
                </a:tc>
                <a:tc>
                  <a:txBody>
                    <a:bodyPr/>
                    <a:lstStyle/>
                    <a:p>
                      <a:pPr algn="ctr"/>
                      <a:r>
                        <a:rPr lang="el-GR" dirty="0"/>
                        <a:t>ΤΙ ΕΜΑΘΑ</a:t>
                      </a:r>
                    </a:p>
                  </a:txBody>
                  <a:tcPr/>
                </a:tc>
                <a:extLst>
                  <a:ext uri="{0D108BD9-81ED-4DB2-BD59-A6C34878D82A}">
                    <a16:rowId xmlns:a16="http://schemas.microsoft.com/office/drawing/2014/main" val="3718908156"/>
                  </a:ext>
                </a:extLst>
              </a:tr>
              <a:tr h="370840">
                <a:tc>
                  <a:txBody>
                    <a:bodyPr/>
                    <a:lstStyle/>
                    <a:p>
                      <a:r>
                        <a:rPr lang="el-GR" dirty="0"/>
                        <a:t>Τι είναι ένα τροφικό πλέγμα;</a:t>
                      </a: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2196378494"/>
                  </a:ext>
                </a:extLst>
              </a:tr>
              <a:tr h="370840">
                <a:tc>
                  <a:txBody>
                    <a:bodyPr/>
                    <a:lstStyle/>
                    <a:p>
                      <a:r>
                        <a:rPr lang="el-GR" dirty="0"/>
                        <a:t>Γιατί ο Ήλιος είναι σημαντικός στα θαλάσσια οικοσυστήματα;</a:t>
                      </a: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2676690525"/>
                  </a:ext>
                </a:extLst>
              </a:tr>
              <a:tr h="370840">
                <a:tc>
                  <a:txBody>
                    <a:bodyPr/>
                    <a:lstStyle/>
                    <a:p>
                      <a:r>
                        <a:rPr lang="el-GR" dirty="0"/>
                        <a:t>Πώς μπορούν οι άνθρωποι να επηρεάσουν τα θαλάσσια τροφικά πλέγματα;</a:t>
                      </a: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2096957510"/>
                  </a:ext>
                </a:extLst>
              </a:tr>
              <a:tr h="370840">
                <a:tc>
                  <a:txBody>
                    <a:bodyPr/>
                    <a:lstStyle/>
                    <a:p>
                      <a:r>
                        <a:rPr lang="el-GR" dirty="0"/>
                        <a:t>Πώς οι δορυφορικές εικόνες βοηθούν στην κατανόηση των τροφικών πλεγμάτων;</a:t>
                      </a: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899557907"/>
                  </a:ext>
                </a:extLst>
              </a:tr>
            </a:tbl>
          </a:graphicData>
        </a:graphic>
      </p:graphicFrame>
      <p:sp>
        <p:nvSpPr>
          <p:cNvPr id="4" name="TextBox 3">
            <a:extLst>
              <a:ext uri="{FF2B5EF4-FFF2-40B4-BE49-F238E27FC236}">
                <a16:creationId xmlns:a16="http://schemas.microsoft.com/office/drawing/2014/main" id="{9CADB14C-4F0F-4D63-836F-DFF97DC15748}"/>
              </a:ext>
            </a:extLst>
          </p:cNvPr>
          <p:cNvSpPr txBox="1"/>
          <p:nvPr/>
        </p:nvSpPr>
        <p:spPr>
          <a:xfrm>
            <a:off x="1431235" y="1683026"/>
            <a:ext cx="9974468" cy="1200329"/>
          </a:xfrm>
          <a:prstGeom prst="rect">
            <a:avLst/>
          </a:prstGeom>
          <a:noFill/>
        </p:spPr>
        <p:txBody>
          <a:bodyPr wrap="square" rtlCol="0">
            <a:spAutoFit/>
          </a:bodyPr>
          <a:lstStyle/>
          <a:p>
            <a:r>
              <a:rPr lang="el-GR" dirty="0"/>
              <a:t>Σε αυτό το μάθημα θα μάθουμε για τα τροφικά πλέγματα και τον ρόλο τους στα οικοσυστήματα. Χρησιμοποίησε τον παρακάτω πίνακα για να σημειώσεις τι ξέρεις ήδη για το θέμα αυτό. Μετά την ολοκλήρωση του μαθήματος, συμπλήρωσε τον πίνακα με όσα νέα  έμαθες.</a:t>
            </a:r>
          </a:p>
        </p:txBody>
      </p:sp>
    </p:spTree>
    <p:extLst>
      <p:ext uri="{BB962C8B-B14F-4D97-AF65-F5344CB8AC3E}">
        <p14:creationId xmlns:p14="http://schemas.microsoft.com/office/powerpoint/2010/main" val="386624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2A9AAD-6987-4D7E-AD19-EBC13ADF9558}"/>
              </a:ext>
            </a:extLst>
          </p:cNvPr>
          <p:cNvSpPr>
            <a:spLocks noGrp="1"/>
          </p:cNvSpPr>
          <p:nvPr>
            <p:ph type="title"/>
          </p:nvPr>
        </p:nvSpPr>
        <p:spPr/>
        <p:txBody>
          <a:bodyPr/>
          <a:lstStyle/>
          <a:p>
            <a:r>
              <a:rPr lang="el-GR" dirty="0"/>
              <a:t>ΕΠΙΣΚΟΠΗΣΗ ΟΣΩΝ ΕΜΑΘΕΣ</a:t>
            </a:r>
          </a:p>
        </p:txBody>
      </p:sp>
      <p:sp>
        <p:nvSpPr>
          <p:cNvPr id="3" name="Θέση περιεχομένου 2">
            <a:extLst>
              <a:ext uri="{FF2B5EF4-FFF2-40B4-BE49-F238E27FC236}">
                <a16:creationId xmlns:a16="http://schemas.microsoft.com/office/drawing/2014/main" id="{3F33ECA2-EC9B-4FC7-B20C-0E0FC81B00C5}"/>
              </a:ext>
            </a:extLst>
          </p:cNvPr>
          <p:cNvSpPr>
            <a:spLocks noGrp="1"/>
          </p:cNvSpPr>
          <p:nvPr>
            <p:ph idx="1"/>
          </p:nvPr>
        </p:nvSpPr>
        <p:spPr>
          <a:xfrm>
            <a:off x="1370012" y="1644297"/>
            <a:ext cx="4421188" cy="4358938"/>
          </a:xfrm>
        </p:spPr>
        <p:txBody>
          <a:bodyPr>
            <a:normAutofit/>
          </a:bodyPr>
          <a:lstStyle/>
          <a:p>
            <a:r>
              <a:rPr lang="el-GR" dirty="0"/>
              <a:t>Στο Κεφάλαιο «ΕΜΠΛΕΚΟΜΑΙ» έμαθες για το φυτοπλαγκτόν τα θαλάσσια </a:t>
            </a:r>
            <a:r>
              <a:rPr lang="el-GR" dirty="0" err="1"/>
              <a:t>ζώα.Το</a:t>
            </a:r>
            <a:r>
              <a:rPr lang="el-GR" dirty="0"/>
              <a:t> φυτοπλαγκτόν είναι μικροσκοπικοί θαλάσσιοι οργανισμοί που αποτελούν την βάση του τροφικού πλέγματος. Οργανισμοί διαφόρων μεγεθών εξαρτώνται από το φυτοπλαγκτόν ή από άλλους οργανισμούς που τρώνε φυτοπλαγκτόν για να πάρουν θρεπτικά συστατικά και ενέργεια.  </a:t>
            </a:r>
          </a:p>
        </p:txBody>
      </p:sp>
      <p:sp>
        <p:nvSpPr>
          <p:cNvPr id="4" name="TextBox 3">
            <a:extLst>
              <a:ext uri="{FF2B5EF4-FFF2-40B4-BE49-F238E27FC236}">
                <a16:creationId xmlns:a16="http://schemas.microsoft.com/office/drawing/2014/main" id="{DBD15446-4B30-40BA-BA3A-21D3FDEE933E}"/>
              </a:ext>
            </a:extLst>
          </p:cNvPr>
          <p:cNvSpPr txBox="1"/>
          <p:nvPr/>
        </p:nvSpPr>
        <p:spPr>
          <a:xfrm>
            <a:off x="2994992" y="3495261"/>
            <a:ext cx="8772939" cy="3021495"/>
          </a:xfrm>
          <a:prstGeom prst="rect">
            <a:avLst/>
          </a:prstGeom>
          <a:noFill/>
        </p:spPr>
        <p:txBody>
          <a:bodyPr wrap="square" rtlCol="0">
            <a:spAutoFit/>
          </a:bodyPr>
          <a:lstStyle/>
          <a:p>
            <a:endParaRPr lang="el-GR" dirty="0"/>
          </a:p>
        </p:txBody>
      </p:sp>
      <p:pic>
        <p:nvPicPr>
          <p:cNvPr id="6" name="Εικόνα 5">
            <a:extLst>
              <a:ext uri="{FF2B5EF4-FFF2-40B4-BE49-F238E27FC236}">
                <a16:creationId xmlns:a16="http://schemas.microsoft.com/office/drawing/2014/main" id="{092E6BB1-0A26-4A53-B10A-F914FCD0780B}"/>
              </a:ext>
            </a:extLst>
          </p:cNvPr>
          <p:cNvPicPr>
            <a:picLocks noChangeAspect="1"/>
          </p:cNvPicPr>
          <p:nvPr/>
        </p:nvPicPr>
        <p:blipFill>
          <a:blip r:embed="rId2"/>
          <a:stretch>
            <a:fillRect/>
          </a:stretch>
        </p:blipFill>
        <p:spPr>
          <a:xfrm>
            <a:off x="6220686" y="1644297"/>
            <a:ext cx="5065127" cy="4975874"/>
          </a:xfrm>
          <a:prstGeom prst="rect">
            <a:avLst/>
          </a:prstGeom>
        </p:spPr>
      </p:pic>
    </p:spTree>
    <p:extLst>
      <p:ext uri="{BB962C8B-B14F-4D97-AF65-F5344CB8AC3E}">
        <p14:creationId xmlns:p14="http://schemas.microsoft.com/office/powerpoint/2010/main" val="361426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79468C-7EBC-491E-AC47-F7E23724F230}"/>
              </a:ext>
            </a:extLst>
          </p:cNvPr>
          <p:cNvSpPr>
            <a:spLocks noGrp="1"/>
          </p:cNvSpPr>
          <p:nvPr>
            <p:ph type="title"/>
          </p:nvPr>
        </p:nvSpPr>
        <p:spPr>
          <a:xfrm>
            <a:off x="2583940" y="649409"/>
            <a:ext cx="10551844" cy="1280890"/>
          </a:xfrm>
        </p:spPr>
        <p:txBody>
          <a:bodyPr>
            <a:normAutofit/>
          </a:bodyPr>
          <a:lstStyle/>
          <a:p>
            <a:r>
              <a:rPr lang="el-GR" sz="2800" dirty="0"/>
              <a:t>ΧΤΙΖΟΝΤΑΣ ΥΠΟΒΑΘΡΟ</a:t>
            </a:r>
            <a:endParaRPr lang="el-GR" dirty="0"/>
          </a:p>
        </p:txBody>
      </p:sp>
      <p:sp>
        <p:nvSpPr>
          <p:cNvPr id="3" name="Θέση περιεχομένου 2">
            <a:extLst>
              <a:ext uri="{FF2B5EF4-FFF2-40B4-BE49-F238E27FC236}">
                <a16:creationId xmlns:a16="http://schemas.microsoft.com/office/drawing/2014/main" id="{4AD59358-A419-4751-AD42-A1741ABC3FC3}"/>
              </a:ext>
            </a:extLst>
          </p:cNvPr>
          <p:cNvSpPr>
            <a:spLocks noGrp="1"/>
          </p:cNvSpPr>
          <p:nvPr>
            <p:ph idx="1"/>
          </p:nvPr>
        </p:nvSpPr>
        <p:spPr>
          <a:xfrm>
            <a:off x="760412" y="1589731"/>
            <a:ext cx="3916464" cy="4497170"/>
          </a:xfrm>
        </p:spPr>
        <p:txBody>
          <a:bodyPr>
            <a:normAutofit/>
          </a:bodyPr>
          <a:lstStyle/>
          <a:p>
            <a:pPr marL="0" indent="0">
              <a:buNone/>
            </a:pPr>
            <a:r>
              <a:rPr lang="el-GR" dirty="0"/>
              <a:t>Μελέτησε το Τροφικό Πλέγμα και απάντησε τις ερωτήσεις:</a:t>
            </a:r>
          </a:p>
          <a:p>
            <a:pPr>
              <a:buFont typeface="+mj-lt"/>
              <a:buAutoNum type="arabicPeriod"/>
            </a:pPr>
            <a:r>
              <a:rPr lang="el-GR" dirty="0"/>
              <a:t>Ποια είναι η πρωταρχική πηγή ενέργειας του πλέγματος;</a:t>
            </a:r>
          </a:p>
          <a:p>
            <a:pPr>
              <a:buFont typeface="+mj-lt"/>
              <a:buAutoNum type="arabicPeriod"/>
            </a:pPr>
            <a:r>
              <a:rPr lang="el-GR" dirty="0"/>
              <a:t>Ποιοι είναι οι παραγωγοί;</a:t>
            </a:r>
          </a:p>
          <a:p>
            <a:pPr>
              <a:buFont typeface="+mj-lt"/>
              <a:buAutoNum type="arabicPeriod"/>
            </a:pPr>
            <a:r>
              <a:rPr lang="el-GR" dirty="0"/>
              <a:t>Ποιοι είναι οι ανώτεροι καταναλωτές;</a:t>
            </a:r>
          </a:p>
          <a:p>
            <a:pPr>
              <a:buFont typeface="+mj-lt"/>
              <a:buAutoNum type="arabicPeriod"/>
            </a:pPr>
            <a:r>
              <a:rPr lang="el-GR" dirty="0"/>
              <a:t>Αν μειωθεί ο πληθυσμός των βλεννιοειδών ψαριών, τι αλλαγές θα επέλθουν στο οικοσύστημα;</a:t>
            </a:r>
          </a:p>
        </p:txBody>
      </p:sp>
      <p:sp>
        <p:nvSpPr>
          <p:cNvPr id="9" name="Βέλος: Πεντάγωνο 8">
            <a:extLst>
              <a:ext uri="{FF2B5EF4-FFF2-40B4-BE49-F238E27FC236}">
                <a16:creationId xmlns:a16="http://schemas.microsoft.com/office/drawing/2014/main" id="{A916605D-0D96-4EEE-8DF5-9901FB5F1114}"/>
              </a:ext>
            </a:extLst>
          </p:cNvPr>
          <p:cNvSpPr/>
          <p:nvPr/>
        </p:nvSpPr>
        <p:spPr>
          <a:xfrm>
            <a:off x="0" y="649409"/>
            <a:ext cx="2456597" cy="640445"/>
          </a:xfrm>
          <a:prstGeom prst="homePlate">
            <a:avLst/>
          </a:prstGeom>
          <a:solidFill>
            <a:schemeClr val="tx2"/>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ΑΝΑΚΑΛΥΠΤΩ</a:t>
            </a:r>
          </a:p>
        </p:txBody>
      </p:sp>
      <p:pic>
        <p:nvPicPr>
          <p:cNvPr id="7" name="Εικόνα 6">
            <a:extLst>
              <a:ext uri="{FF2B5EF4-FFF2-40B4-BE49-F238E27FC236}">
                <a16:creationId xmlns:a16="http://schemas.microsoft.com/office/drawing/2014/main" id="{D5337F77-66B3-496F-AACC-018A9D1D0054}"/>
              </a:ext>
            </a:extLst>
          </p:cNvPr>
          <p:cNvPicPr>
            <a:picLocks noChangeAspect="1"/>
          </p:cNvPicPr>
          <p:nvPr/>
        </p:nvPicPr>
        <p:blipFill>
          <a:blip r:embed="rId2"/>
          <a:stretch>
            <a:fillRect/>
          </a:stretch>
        </p:blipFill>
        <p:spPr>
          <a:xfrm>
            <a:off x="4676876" y="2040461"/>
            <a:ext cx="7113591" cy="3538704"/>
          </a:xfrm>
          <a:prstGeom prst="rect">
            <a:avLst/>
          </a:prstGeom>
        </p:spPr>
      </p:pic>
    </p:spTree>
    <p:extLst>
      <p:ext uri="{BB962C8B-B14F-4D97-AF65-F5344CB8AC3E}">
        <p14:creationId xmlns:p14="http://schemas.microsoft.com/office/powerpoint/2010/main" val="2728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01CCED-3EAE-4556-B8BF-A835B7063737}"/>
              </a:ext>
            </a:extLst>
          </p:cNvPr>
          <p:cNvSpPr>
            <a:spLocks noGrp="1"/>
          </p:cNvSpPr>
          <p:nvPr>
            <p:ph type="title"/>
          </p:nvPr>
        </p:nvSpPr>
        <p:spPr>
          <a:xfrm>
            <a:off x="2597666" y="533082"/>
            <a:ext cx="8534159" cy="1049235"/>
          </a:xfrm>
        </p:spPr>
        <p:txBody>
          <a:bodyPr>
            <a:normAutofit/>
          </a:bodyPr>
          <a:lstStyle/>
          <a:p>
            <a:r>
              <a:rPr lang="el-GR" dirty="0"/>
              <a:t>Φυτοπλαγκτόν και θαλάσσια ζώα</a:t>
            </a:r>
          </a:p>
        </p:txBody>
      </p:sp>
      <p:sp>
        <p:nvSpPr>
          <p:cNvPr id="10" name="Βέλος: Πεντάγωνο 9">
            <a:extLst>
              <a:ext uri="{FF2B5EF4-FFF2-40B4-BE49-F238E27FC236}">
                <a16:creationId xmlns:a16="http://schemas.microsoft.com/office/drawing/2014/main" id="{68CFFF10-5D12-41A3-B41E-D0926E37A2CB}"/>
              </a:ext>
            </a:extLst>
          </p:cNvPr>
          <p:cNvSpPr/>
          <p:nvPr/>
        </p:nvSpPr>
        <p:spPr>
          <a:xfrm>
            <a:off x="2894" y="636347"/>
            <a:ext cx="2456597" cy="640445"/>
          </a:xfrm>
          <a:prstGeom prst="homePlate">
            <a:avLst/>
          </a:prstGeom>
          <a:solidFill>
            <a:schemeClr val="bg2">
              <a:lumMod val="90000"/>
            </a:schemeClr>
          </a:solidFill>
          <a:ln>
            <a:solidFill>
              <a:schemeClr val="bg2">
                <a:lumMod val="75000"/>
              </a:schemeClr>
            </a:solid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ΕΜΠΛΕΚΟΜΑΙ</a:t>
            </a:r>
          </a:p>
        </p:txBody>
      </p:sp>
      <p:pic>
        <p:nvPicPr>
          <p:cNvPr id="11" name="Εικόνα 10">
            <a:extLst>
              <a:ext uri="{FF2B5EF4-FFF2-40B4-BE49-F238E27FC236}">
                <a16:creationId xmlns:a16="http://schemas.microsoft.com/office/drawing/2014/main" id="{030E2396-8AF4-4C47-BB8C-41FAE4F2CE24}"/>
              </a:ext>
            </a:extLst>
          </p:cNvPr>
          <p:cNvPicPr>
            <a:picLocks noChangeAspect="1"/>
          </p:cNvPicPr>
          <p:nvPr/>
        </p:nvPicPr>
        <p:blipFill>
          <a:blip r:embed="rId2"/>
          <a:stretch>
            <a:fillRect/>
          </a:stretch>
        </p:blipFill>
        <p:spPr>
          <a:xfrm>
            <a:off x="7443133" y="1457619"/>
            <a:ext cx="4302401" cy="4271815"/>
          </a:xfrm>
          <a:prstGeom prst="rect">
            <a:avLst/>
          </a:prstGeom>
        </p:spPr>
      </p:pic>
      <p:sp>
        <p:nvSpPr>
          <p:cNvPr id="12" name="TextBox 11">
            <a:extLst>
              <a:ext uri="{FF2B5EF4-FFF2-40B4-BE49-F238E27FC236}">
                <a16:creationId xmlns:a16="http://schemas.microsoft.com/office/drawing/2014/main" id="{D91006E0-B8AC-4445-A909-CA336936B90A}"/>
              </a:ext>
            </a:extLst>
          </p:cNvPr>
          <p:cNvSpPr txBox="1"/>
          <p:nvPr/>
        </p:nvSpPr>
        <p:spPr>
          <a:xfrm>
            <a:off x="6864745" y="5729434"/>
            <a:ext cx="5502120" cy="954107"/>
          </a:xfrm>
          <a:prstGeom prst="rect">
            <a:avLst/>
          </a:prstGeom>
          <a:noFill/>
        </p:spPr>
        <p:txBody>
          <a:bodyPr wrap="square" rtlCol="0">
            <a:spAutoFit/>
          </a:bodyPr>
          <a:lstStyle/>
          <a:p>
            <a:r>
              <a:rPr lang="el-GR" sz="1400" i="1" dirty="0"/>
              <a:t>Εικόνα 1: Χάρτης σημείων που παρατηρήθηκε </a:t>
            </a:r>
            <a:r>
              <a:rPr lang="el-GR" sz="1400" dirty="0"/>
              <a:t>Μαύρη φάλαινα του Βόρειου Ατλαντικού </a:t>
            </a:r>
            <a:r>
              <a:rPr lang="el-GR" sz="1400" i="1" dirty="0"/>
              <a:t>η Το κόκκινο υποδηλώνει υψηλή συγκέντρωση, το πορτοκαλί και κίτρινο χαμηλές και το μπλε πολύ χαμηλές συγκεντρώσεις χλωροφύλλης.</a:t>
            </a:r>
          </a:p>
        </p:txBody>
      </p:sp>
      <p:sp>
        <p:nvSpPr>
          <p:cNvPr id="13" name="TextBox 12">
            <a:extLst>
              <a:ext uri="{FF2B5EF4-FFF2-40B4-BE49-F238E27FC236}">
                <a16:creationId xmlns:a16="http://schemas.microsoft.com/office/drawing/2014/main" id="{4E24F645-50DE-4731-B4AF-D3D2237FD59A}"/>
              </a:ext>
            </a:extLst>
          </p:cNvPr>
          <p:cNvSpPr txBox="1"/>
          <p:nvPr/>
        </p:nvSpPr>
        <p:spPr>
          <a:xfrm>
            <a:off x="1024713" y="1321857"/>
            <a:ext cx="5840031" cy="5632311"/>
          </a:xfrm>
          <a:prstGeom prst="rect">
            <a:avLst/>
          </a:prstGeom>
          <a:noFill/>
        </p:spPr>
        <p:txBody>
          <a:bodyPr wrap="square" rtlCol="0">
            <a:spAutoFit/>
          </a:bodyPr>
          <a:lstStyle/>
          <a:p>
            <a:pPr marL="285750" indent="-285750">
              <a:buFont typeface="Arial" panose="020B0604020202020204" pitchFamily="34" charset="0"/>
              <a:buChar char="•"/>
            </a:pPr>
            <a:r>
              <a:rPr lang="el-GR" dirty="0"/>
              <a:t>Στην διπλανή εικόνα έχουν αποτυπωθεί οι θέσεις που εντοπίστηκε η Μαύρη φάλαινα του Βόρειου Ατλαντικού και η μέση συγκέντρωση χλωροφύλλης για τον Μάρτιο και τον Μάιο του 2003. </a:t>
            </a:r>
          </a:p>
          <a:p>
            <a:pPr marL="285750" indent="-285750">
              <a:buFont typeface="Arial" panose="020B0604020202020204" pitchFamily="34" charset="0"/>
              <a:buChar char="•"/>
            </a:pPr>
            <a:r>
              <a:rPr lang="el-GR" dirty="0"/>
              <a:t>Η συγκέντρωση της χλωροφύλλης εντοπίζεται δορυφορικά μέσω της παρουσίας φυτοπλαγκτόν κοντά ή όχι μακριά από την επιφάνεια της θάλασσας.</a:t>
            </a:r>
            <a:r>
              <a:rPr lang="en-US" dirty="0"/>
              <a:t> </a:t>
            </a:r>
          </a:p>
          <a:p>
            <a:pPr marL="285750" indent="-285750">
              <a:buFont typeface="Arial" panose="020B0604020202020204" pitchFamily="34" charset="0"/>
              <a:buChar char="•"/>
            </a:pPr>
            <a:r>
              <a:rPr lang="el-GR" dirty="0"/>
              <a:t>Αν και η φάλαινα δεν τρώει φυτοπλαγκτόν, βλέπουμε να εμφανίζεται εκεί όπου εντοπίζεται μεγάλη συγκέντρωση φυτοπλαγκτόν.</a:t>
            </a:r>
            <a:endParaRPr lang="en-US" dirty="0"/>
          </a:p>
          <a:p>
            <a:pPr marL="285750" indent="-285750">
              <a:buFont typeface="Arial" panose="020B0604020202020204" pitchFamily="34" charset="0"/>
              <a:buChar char="•"/>
            </a:pPr>
            <a:r>
              <a:rPr lang="en-US" dirty="0"/>
              <a:t>H </a:t>
            </a:r>
            <a:r>
              <a:rPr lang="el-GR" dirty="0"/>
              <a:t>φάλαινα αυτή διαθέτει στο στόμα φίλτρα (</a:t>
            </a:r>
            <a:r>
              <a:rPr lang="en-US" dirty="0"/>
              <a:t>baleen) </a:t>
            </a:r>
            <a:r>
              <a:rPr lang="el-GR" dirty="0"/>
              <a:t>για να φιλτράρει και να τροφοδοτείται με ζωοπλαγκτόν και μικρά ψάρια. Το είδος βρίσκεται υπό εξαφάνιση λόγω της φαλαινοθηρίας. Υπολογίζεται ότι απέμειναν 300 άτομα στον Β. Ατλαντικό</a:t>
            </a:r>
            <a:r>
              <a:rPr lang="en-US" dirty="0"/>
              <a:t> </a:t>
            </a:r>
            <a:r>
              <a:rPr lang="el-GR" dirty="0"/>
              <a:t>και θεωρούνται από πιο σπάνια θαλάσσια θηλαστικά στον πλανήτη.</a:t>
            </a:r>
          </a:p>
          <a:p>
            <a:endParaRPr lang="el-GR" dirty="0"/>
          </a:p>
        </p:txBody>
      </p:sp>
    </p:spTree>
    <p:extLst>
      <p:ext uri="{BB962C8B-B14F-4D97-AF65-F5344CB8AC3E}">
        <p14:creationId xmlns:p14="http://schemas.microsoft.com/office/powerpoint/2010/main" val="1620289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9E370F-911A-4245-94B4-243622220261}"/>
              </a:ext>
            </a:extLst>
          </p:cNvPr>
          <p:cNvSpPr>
            <a:spLocks noGrp="1"/>
          </p:cNvSpPr>
          <p:nvPr>
            <p:ph type="title"/>
          </p:nvPr>
        </p:nvSpPr>
        <p:spPr/>
        <p:txBody>
          <a:bodyPr/>
          <a:lstStyle/>
          <a:p>
            <a:r>
              <a:rPr lang="el-GR" dirty="0"/>
              <a:t>Ανασκόπηση λεξιλογίου</a:t>
            </a:r>
          </a:p>
        </p:txBody>
      </p:sp>
      <p:sp>
        <p:nvSpPr>
          <p:cNvPr id="6" name="Βέλος: Πεντάγωνο 5">
            <a:extLst>
              <a:ext uri="{FF2B5EF4-FFF2-40B4-BE49-F238E27FC236}">
                <a16:creationId xmlns:a16="http://schemas.microsoft.com/office/drawing/2014/main" id="{B6828276-7304-479C-AF34-721602CD8A64}"/>
              </a:ext>
            </a:extLst>
          </p:cNvPr>
          <p:cNvSpPr/>
          <p:nvPr/>
        </p:nvSpPr>
        <p:spPr>
          <a:xfrm>
            <a:off x="0" y="624110"/>
            <a:ext cx="2456597" cy="640445"/>
          </a:xfrm>
          <a:prstGeom prst="homePlate">
            <a:avLst/>
          </a:prstGeom>
          <a:solidFill>
            <a:schemeClr val="accent2">
              <a:lumMod val="75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graphicFrame>
        <p:nvGraphicFramePr>
          <p:cNvPr id="5" name="Θέση περιεχομένου 4">
            <a:extLst>
              <a:ext uri="{FF2B5EF4-FFF2-40B4-BE49-F238E27FC236}">
                <a16:creationId xmlns:a16="http://schemas.microsoft.com/office/drawing/2014/main" id="{9E599F61-408F-4D9D-BC4E-FF9277EE333E}"/>
              </a:ext>
            </a:extLst>
          </p:cNvPr>
          <p:cNvGraphicFramePr>
            <a:graphicFrameLocks noGrp="1"/>
          </p:cNvGraphicFramePr>
          <p:nvPr>
            <p:ph idx="1"/>
            <p:extLst>
              <p:ext uri="{D42A27DB-BD31-4B8C-83A1-F6EECF244321}">
                <p14:modId xmlns:p14="http://schemas.microsoft.com/office/powerpoint/2010/main" val="1033414687"/>
              </p:ext>
            </p:extLst>
          </p:nvPr>
        </p:nvGraphicFramePr>
        <p:xfrm>
          <a:off x="3432314" y="1802296"/>
          <a:ext cx="7566993" cy="4837047"/>
        </p:xfrm>
        <a:graphic>
          <a:graphicData uri="http://schemas.openxmlformats.org/drawingml/2006/table">
            <a:tbl>
              <a:tblPr firstRow="1" bandRow="1">
                <a:tableStyleId>{5C22544A-7EE6-4342-B048-85BDC9FD1C3A}</a:tableStyleId>
              </a:tblPr>
              <a:tblGrid>
                <a:gridCol w="2522331">
                  <a:extLst>
                    <a:ext uri="{9D8B030D-6E8A-4147-A177-3AD203B41FA5}">
                      <a16:colId xmlns:a16="http://schemas.microsoft.com/office/drawing/2014/main" val="3434600639"/>
                    </a:ext>
                  </a:extLst>
                </a:gridCol>
                <a:gridCol w="2522331">
                  <a:extLst>
                    <a:ext uri="{9D8B030D-6E8A-4147-A177-3AD203B41FA5}">
                      <a16:colId xmlns:a16="http://schemas.microsoft.com/office/drawing/2014/main" val="3020410817"/>
                    </a:ext>
                  </a:extLst>
                </a:gridCol>
                <a:gridCol w="2522331">
                  <a:extLst>
                    <a:ext uri="{9D8B030D-6E8A-4147-A177-3AD203B41FA5}">
                      <a16:colId xmlns:a16="http://schemas.microsoft.com/office/drawing/2014/main" val="4001269791"/>
                    </a:ext>
                  </a:extLst>
                </a:gridCol>
              </a:tblGrid>
              <a:tr h="444971">
                <a:tc>
                  <a:txBody>
                    <a:bodyPr/>
                    <a:lstStyle/>
                    <a:p>
                      <a:pPr algn="ctr"/>
                      <a:r>
                        <a:rPr lang="el-GR" sz="1200" dirty="0"/>
                        <a:t>ΟΡΟΣ</a:t>
                      </a:r>
                    </a:p>
                  </a:txBody>
                  <a:tcPr/>
                </a:tc>
                <a:tc>
                  <a:txBody>
                    <a:bodyPr/>
                    <a:lstStyle/>
                    <a:p>
                      <a:pPr algn="ctr"/>
                      <a:r>
                        <a:rPr lang="el-GR" sz="1200" dirty="0"/>
                        <a:t>ΟΡΙΣΜΟΣ</a:t>
                      </a:r>
                    </a:p>
                  </a:txBody>
                  <a:tcPr/>
                </a:tc>
                <a:tc>
                  <a:txBody>
                    <a:bodyPr/>
                    <a:lstStyle/>
                    <a:p>
                      <a:pPr algn="ctr"/>
                      <a:r>
                        <a:rPr lang="el-GR" sz="1200" dirty="0"/>
                        <a:t>ΠΩΣ ΘΑ ΤΟ ΘΥΜΑΜΑΙ</a:t>
                      </a:r>
                    </a:p>
                  </a:txBody>
                  <a:tcPr/>
                </a:tc>
                <a:extLst>
                  <a:ext uri="{0D108BD9-81ED-4DB2-BD59-A6C34878D82A}">
                    <a16:rowId xmlns:a16="http://schemas.microsoft.com/office/drawing/2014/main" val="1793817816"/>
                  </a:ext>
                </a:extLst>
              </a:tr>
              <a:tr h="348744">
                <a:tc>
                  <a:txBody>
                    <a:bodyPr/>
                    <a:lstStyle/>
                    <a:p>
                      <a:r>
                        <a:rPr lang="el-GR" sz="1200" dirty="0"/>
                        <a:t>Παραγωγός</a:t>
                      </a:r>
                    </a:p>
                  </a:txBody>
                  <a:tcPr/>
                </a:tc>
                <a:tc>
                  <a:txBody>
                    <a:bodyPr/>
                    <a:lstStyle/>
                    <a:p>
                      <a:endParaRPr lang="el-GR" sz="1200"/>
                    </a:p>
                  </a:txBody>
                  <a:tcPr/>
                </a:tc>
                <a:tc>
                  <a:txBody>
                    <a:bodyPr/>
                    <a:lstStyle/>
                    <a:p>
                      <a:endParaRPr lang="el-GR" sz="1200"/>
                    </a:p>
                  </a:txBody>
                  <a:tcPr/>
                </a:tc>
                <a:extLst>
                  <a:ext uri="{0D108BD9-81ED-4DB2-BD59-A6C34878D82A}">
                    <a16:rowId xmlns:a16="http://schemas.microsoft.com/office/drawing/2014/main" val="951249150"/>
                  </a:ext>
                </a:extLst>
              </a:tr>
              <a:tr h="325572">
                <a:tc>
                  <a:txBody>
                    <a:bodyPr/>
                    <a:lstStyle/>
                    <a:p>
                      <a:r>
                        <a:rPr lang="el-GR" sz="1200" dirty="0"/>
                        <a:t>Εταιρότροφος</a:t>
                      </a:r>
                    </a:p>
                  </a:txBody>
                  <a:tcPr/>
                </a:tc>
                <a:tc>
                  <a:txBody>
                    <a:bodyPr/>
                    <a:lstStyle/>
                    <a:p>
                      <a:endParaRPr lang="el-GR" sz="1200"/>
                    </a:p>
                  </a:txBody>
                  <a:tcPr/>
                </a:tc>
                <a:tc>
                  <a:txBody>
                    <a:bodyPr/>
                    <a:lstStyle/>
                    <a:p>
                      <a:endParaRPr lang="el-GR" sz="1200"/>
                    </a:p>
                  </a:txBody>
                  <a:tcPr/>
                </a:tc>
                <a:extLst>
                  <a:ext uri="{0D108BD9-81ED-4DB2-BD59-A6C34878D82A}">
                    <a16:rowId xmlns:a16="http://schemas.microsoft.com/office/drawing/2014/main" val="2986167131"/>
                  </a:ext>
                </a:extLst>
              </a:tr>
              <a:tr h="345920">
                <a:tc>
                  <a:txBody>
                    <a:bodyPr/>
                    <a:lstStyle/>
                    <a:p>
                      <a:r>
                        <a:rPr lang="el-GR" sz="1200" dirty="0"/>
                        <a:t>Καταναλωτής</a:t>
                      </a:r>
                    </a:p>
                  </a:txBody>
                  <a:tcPr/>
                </a:tc>
                <a:tc>
                  <a:txBody>
                    <a:bodyPr/>
                    <a:lstStyle/>
                    <a:p>
                      <a:endParaRPr lang="el-GR" sz="1200"/>
                    </a:p>
                  </a:txBody>
                  <a:tcPr/>
                </a:tc>
                <a:tc>
                  <a:txBody>
                    <a:bodyPr/>
                    <a:lstStyle/>
                    <a:p>
                      <a:endParaRPr lang="el-GR" sz="1200"/>
                    </a:p>
                  </a:txBody>
                  <a:tcPr/>
                </a:tc>
                <a:extLst>
                  <a:ext uri="{0D108BD9-81ED-4DB2-BD59-A6C34878D82A}">
                    <a16:rowId xmlns:a16="http://schemas.microsoft.com/office/drawing/2014/main" val="2161793089"/>
                  </a:ext>
                </a:extLst>
              </a:tr>
              <a:tr h="295049">
                <a:tc>
                  <a:txBody>
                    <a:bodyPr/>
                    <a:lstStyle/>
                    <a:p>
                      <a:r>
                        <a:rPr lang="el-GR" sz="1200" dirty="0"/>
                        <a:t>Θρύψαλα</a:t>
                      </a:r>
                      <a:r>
                        <a:rPr lang="en-US" sz="1200" dirty="0"/>
                        <a:t> (detritus)</a:t>
                      </a:r>
                      <a:endParaRPr lang="el-GR" sz="1200" dirty="0"/>
                    </a:p>
                  </a:txBody>
                  <a:tcPr/>
                </a:tc>
                <a:tc>
                  <a:txBody>
                    <a:bodyPr/>
                    <a:lstStyle/>
                    <a:p>
                      <a:endParaRPr lang="el-GR" sz="1200"/>
                    </a:p>
                  </a:txBody>
                  <a:tcPr/>
                </a:tc>
                <a:tc>
                  <a:txBody>
                    <a:bodyPr/>
                    <a:lstStyle/>
                    <a:p>
                      <a:endParaRPr lang="el-GR" sz="1200"/>
                    </a:p>
                  </a:txBody>
                  <a:tcPr/>
                </a:tc>
                <a:extLst>
                  <a:ext uri="{0D108BD9-81ED-4DB2-BD59-A6C34878D82A}">
                    <a16:rowId xmlns:a16="http://schemas.microsoft.com/office/drawing/2014/main" val="1088273503"/>
                  </a:ext>
                </a:extLst>
              </a:tr>
              <a:tr h="406965">
                <a:tc>
                  <a:txBody>
                    <a:bodyPr/>
                    <a:lstStyle/>
                    <a:p>
                      <a:r>
                        <a:rPr lang="el-GR" sz="1200" dirty="0"/>
                        <a:t>Αποσυνθέτης</a:t>
                      </a:r>
                    </a:p>
                  </a:txBody>
                  <a:tcPr/>
                </a:tc>
                <a:tc>
                  <a:txBody>
                    <a:bodyPr/>
                    <a:lstStyle/>
                    <a:p>
                      <a:endParaRPr lang="el-GR" sz="1200"/>
                    </a:p>
                  </a:txBody>
                  <a:tcPr/>
                </a:tc>
                <a:tc>
                  <a:txBody>
                    <a:bodyPr/>
                    <a:lstStyle/>
                    <a:p>
                      <a:endParaRPr lang="el-GR" sz="1200" dirty="0"/>
                    </a:p>
                  </a:txBody>
                  <a:tcPr/>
                </a:tc>
                <a:extLst>
                  <a:ext uri="{0D108BD9-81ED-4DB2-BD59-A6C34878D82A}">
                    <a16:rowId xmlns:a16="http://schemas.microsoft.com/office/drawing/2014/main" val="4158789534"/>
                  </a:ext>
                </a:extLst>
              </a:tr>
              <a:tr h="444971">
                <a:tc>
                  <a:txBody>
                    <a:bodyPr/>
                    <a:lstStyle/>
                    <a:p>
                      <a:r>
                        <a:rPr lang="el-GR" sz="1200" dirty="0"/>
                        <a:t>Τροφικό πλέγμα</a:t>
                      </a:r>
                    </a:p>
                  </a:txBody>
                  <a:tcPr/>
                </a:tc>
                <a:tc>
                  <a:txBody>
                    <a:bodyPr/>
                    <a:lstStyle/>
                    <a:p>
                      <a:endParaRPr lang="el-GR" sz="1200"/>
                    </a:p>
                  </a:txBody>
                  <a:tcPr/>
                </a:tc>
                <a:tc>
                  <a:txBody>
                    <a:bodyPr/>
                    <a:lstStyle/>
                    <a:p>
                      <a:endParaRPr lang="el-GR" sz="1200" dirty="0"/>
                    </a:p>
                  </a:txBody>
                  <a:tcPr/>
                </a:tc>
                <a:extLst>
                  <a:ext uri="{0D108BD9-81ED-4DB2-BD59-A6C34878D82A}">
                    <a16:rowId xmlns:a16="http://schemas.microsoft.com/office/drawing/2014/main" val="1945757628"/>
                  </a:ext>
                </a:extLst>
              </a:tr>
              <a:tr h="444971">
                <a:tc>
                  <a:txBody>
                    <a:bodyPr/>
                    <a:lstStyle/>
                    <a:p>
                      <a:r>
                        <a:rPr lang="el-GR" sz="1200" dirty="0"/>
                        <a:t>Τροφικό επίπεδο</a:t>
                      </a:r>
                    </a:p>
                  </a:txBody>
                  <a:tcPr/>
                </a:tc>
                <a:tc>
                  <a:txBody>
                    <a:bodyPr/>
                    <a:lstStyle/>
                    <a:p>
                      <a:endParaRPr lang="el-GR" sz="1200"/>
                    </a:p>
                  </a:txBody>
                  <a:tcPr/>
                </a:tc>
                <a:tc>
                  <a:txBody>
                    <a:bodyPr/>
                    <a:lstStyle/>
                    <a:p>
                      <a:endParaRPr lang="el-GR" sz="1200" dirty="0"/>
                    </a:p>
                  </a:txBody>
                  <a:tcPr/>
                </a:tc>
                <a:extLst>
                  <a:ext uri="{0D108BD9-81ED-4DB2-BD59-A6C34878D82A}">
                    <a16:rowId xmlns:a16="http://schemas.microsoft.com/office/drawing/2014/main" val="3148131339"/>
                  </a:ext>
                </a:extLst>
              </a:tr>
              <a:tr h="444971">
                <a:tc>
                  <a:txBody>
                    <a:bodyPr/>
                    <a:lstStyle/>
                    <a:p>
                      <a:r>
                        <a:rPr lang="el-GR" sz="1200" dirty="0"/>
                        <a:t>Πρωτοβάθμιος καταναλωτής</a:t>
                      </a:r>
                    </a:p>
                  </a:txBody>
                  <a:tcPr/>
                </a:tc>
                <a:tc>
                  <a:txBody>
                    <a:bodyPr/>
                    <a:lstStyle/>
                    <a:p>
                      <a:endParaRPr lang="el-GR" sz="1200"/>
                    </a:p>
                  </a:txBody>
                  <a:tcPr/>
                </a:tc>
                <a:tc>
                  <a:txBody>
                    <a:bodyPr/>
                    <a:lstStyle/>
                    <a:p>
                      <a:endParaRPr lang="el-GR" sz="1200" dirty="0"/>
                    </a:p>
                  </a:txBody>
                  <a:tcPr/>
                </a:tc>
                <a:extLst>
                  <a:ext uri="{0D108BD9-81ED-4DB2-BD59-A6C34878D82A}">
                    <a16:rowId xmlns:a16="http://schemas.microsoft.com/office/drawing/2014/main" val="660149854"/>
                  </a:ext>
                </a:extLst>
              </a:tr>
              <a:tr h="444971">
                <a:tc>
                  <a:txBody>
                    <a:bodyPr/>
                    <a:lstStyle/>
                    <a:p>
                      <a:r>
                        <a:rPr lang="el-GR" sz="1200" dirty="0"/>
                        <a:t>Δευτεροβάθμιος καταναλωτής</a:t>
                      </a:r>
                    </a:p>
                  </a:txBody>
                  <a:tcPr/>
                </a:tc>
                <a:tc>
                  <a:txBody>
                    <a:bodyPr/>
                    <a:lstStyle/>
                    <a:p>
                      <a:endParaRPr lang="el-GR" sz="1200"/>
                    </a:p>
                  </a:txBody>
                  <a:tcPr/>
                </a:tc>
                <a:tc>
                  <a:txBody>
                    <a:bodyPr/>
                    <a:lstStyle/>
                    <a:p>
                      <a:endParaRPr lang="el-GR" sz="1200" dirty="0"/>
                    </a:p>
                  </a:txBody>
                  <a:tcPr/>
                </a:tc>
                <a:extLst>
                  <a:ext uri="{0D108BD9-81ED-4DB2-BD59-A6C34878D82A}">
                    <a16:rowId xmlns:a16="http://schemas.microsoft.com/office/drawing/2014/main" val="1614770572"/>
                  </a:ext>
                </a:extLst>
              </a:tr>
              <a:tr h="444971">
                <a:tc>
                  <a:txBody>
                    <a:bodyPr/>
                    <a:lstStyle/>
                    <a:p>
                      <a:r>
                        <a:rPr lang="el-GR" sz="1200" dirty="0"/>
                        <a:t>Τριτοβάθμιος καταναλωτής</a:t>
                      </a:r>
                    </a:p>
                  </a:txBody>
                  <a:tcPr/>
                </a:tc>
                <a:tc>
                  <a:txBody>
                    <a:bodyPr/>
                    <a:lstStyle/>
                    <a:p>
                      <a:endParaRPr lang="el-GR" sz="1200"/>
                    </a:p>
                  </a:txBody>
                  <a:tcPr/>
                </a:tc>
                <a:tc>
                  <a:txBody>
                    <a:bodyPr/>
                    <a:lstStyle/>
                    <a:p>
                      <a:endParaRPr lang="el-GR" sz="1200" dirty="0"/>
                    </a:p>
                  </a:txBody>
                  <a:tcPr/>
                </a:tc>
                <a:extLst>
                  <a:ext uri="{0D108BD9-81ED-4DB2-BD59-A6C34878D82A}">
                    <a16:rowId xmlns:a16="http://schemas.microsoft.com/office/drawing/2014/main" val="678377609"/>
                  </a:ext>
                </a:extLst>
              </a:tr>
              <a:tr h="444971">
                <a:tc>
                  <a:txBody>
                    <a:bodyPr/>
                    <a:lstStyle/>
                    <a:p>
                      <a:r>
                        <a:rPr lang="el-GR" sz="1200" dirty="0"/>
                        <a:t>Κανόνας του 10%</a:t>
                      </a:r>
                    </a:p>
                  </a:txBody>
                  <a:tcPr/>
                </a:tc>
                <a:tc>
                  <a:txBody>
                    <a:bodyPr/>
                    <a:lstStyle/>
                    <a:p>
                      <a:endParaRPr lang="el-GR" sz="1200"/>
                    </a:p>
                  </a:txBody>
                  <a:tcPr/>
                </a:tc>
                <a:tc>
                  <a:txBody>
                    <a:bodyPr/>
                    <a:lstStyle/>
                    <a:p>
                      <a:endParaRPr lang="el-GR" sz="1200" dirty="0"/>
                    </a:p>
                  </a:txBody>
                  <a:tcPr/>
                </a:tc>
                <a:extLst>
                  <a:ext uri="{0D108BD9-81ED-4DB2-BD59-A6C34878D82A}">
                    <a16:rowId xmlns:a16="http://schemas.microsoft.com/office/drawing/2014/main" val="1853681871"/>
                  </a:ext>
                </a:extLst>
              </a:tr>
            </a:tbl>
          </a:graphicData>
        </a:graphic>
      </p:graphicFrame>
    </p:spTree>
    <p:extLst>
      <p:ext uri="{BB962C8B-B14F-4D97-AF65-F5344CB8AC3E}">
        <p14:creationId xmlns:p14="http://schemas.microsoft.com/office/powerpoint/2010/main" val="175473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CC103E-3C01-41A0-B5F6-EA31C03B2343}"/>
              </a:ext>
            </a:extLst>
          </p:cNvPr>
          <p:cNvSpPr>
            <a:spLocks noGrp="1"/>
          </p:cNvSpPr>
          <p:nvPr>
            <p:ph type="title"/>
          </p:nvPr>
        </p:nvSpPr>
        <p:spPr/>
        <p:txBody>
          <a:bodyPr/>
          <a:lstStyle/>
          <a:p>
            <a:r>
              <a:rPr lang="el-GR" dirty="0"/>
              <a:t>Ανασκόπηση λεξιλογίου</a:t>
            </a:r>
          </a:p>
        </p:txBody>
      </p:sp>
      <p:pic>
        <p:nvPicPr>
          <p:cNvPr id="4" name="Θέση περιεχομένου 3">
            <a:extLst>
              <a:ext uri="{FF2B5EF4-FFF2-40B4-BE49-F238E27FC236}">
                <a16:creationId xmlns:a16="http://schemas.microsoft.com/office/drawing/2014/main" id="{42058BAB-EAAB-40E3-9CCE-412CDE105F20}"/>
              </a:ext>
            </a:extLst>
          </p:cNvPr>
          <p:cNvPicPr>
            <a:picLocks noGrp="1" noChangeAspect="1"/>
          </p:cNvPicPr>
          <p:nvPr>
            <p:ph idx="1"/>
          </p:nvPr>
        </p:nvPicPr>
        <p:blipFill>
          <a:blip r:embed="rId2"/>
          <a:stretch>
            <a:fillRect/>
          </a:stretch>
        </p:blipFill>
        <p:spPr>
          <a:xfrm>
            <a:off x="4305713" y="2209248"/>
            <a:ext cx="7198899" cy="4135538"/>
          </a:xfrm>
          <a:prstGeom prst="rect">
            <a:avLst/>
          </a:prstGeom>
        </p:spPr>
      </p:pic>
      <p:sp>
        <p:nvSpPr>
          <p:cNvPr id="5" name="TextBox 4">
            <a:extLst>
              <a:ext uri="{FF2B5EF4-FFF2-40B4-BE49-F238E27FC236}">
                <a16:creationId xmlns:a16="http://schemas.microsoft.com/office/drawing/2014/main" id="{9157B420-C7A3-4A3A-8DC5-62D13578116A}"/>
              </a:ext>
            </a:extLst>
          </p:cNvPr>
          <p:cNvSpPr txBox="1"/>
          <p:nvPr/>
        </p:nvSpPr>
        <p:spPr>
          <a:xfrm>
            <a:off x="1338470" y="1535668"/>
            <a:ext cx="7686260" cy="369332"/>
          </a:xfrm>
          <a:prstGeom prst="rect">
            <a:avLst/>
          </a:prstGeom>
          <a:noFill/>
        </p:spPr>
        <p:txBody>
          <a:bodyPr wrap="square" rtlCol="0">
            <a:spAutoFit/>
          </a:bodyPr>
          <a:lstStyle/>
          <a:p>
            <a:r>
              <a:rPr lang="el-GR" dirty="0"/>
              <a:t>Συμπλήρωσε τα κενά με τις λέξεις και εκφράσεις που λείπουν.</a:t>
            </a:r>
          </a:p>
        </p:txBody>
      </p:sp>
      <p:sp>
        <p:nvSpPr>
          <p:cNvPr id="6" name="Βέλος: Πεντάγωνο 5">
            <a:extLst>
              <a:ext uri="{FF2B5EF4-FFF2-40B4-BE49-F238E27FC236}">
                <a16:creationId xmlns:a16="http://schemas.microsoft.com/office/drawing/2014/main" id="{89D81B0E-81A1-40F8-B2EF-E5A9A98EDCE7}"/>
              </a:ext>
            </a:extLst>
          </p:cNvPr>
          <p:cNvSpPr/>
          <p:nvPr/>
        </p:nvSpPr>
        <p:spPr>
          <a:xfrm>
            <a:off x="0" y="624110"/>
            <a:ext cx="2456597" cy="640445"/>
          </a:xfrm>
          <a:prstGeom prst="homePlate">
            <a:avLst/>
          </a:prstGeom>
          <a:solidFill>
            <a:schemeClr val="accent2">
              <a:lumMod val="75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Tree>
    <p:extLst>
      <p:ext uri="{BB962C8B-B14F-4D97-AF65-F5344CB8AC3E}">
        <p14:creationId xmlns:p14="http://schemas.microsoft.com/office/powerpoint/2010/main" val="2142068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473421-01CB-4C38-80CE-465A14052FE7}"/>
              </a:ext>
            </a:extLst>
          </p:cNvPr>
          <p:cNvSpPr>
            <a:spLocks noGrp="1"/>
          </p:cNvSpPr>
          <p:nvPr>
            <p:ph type="title"/>
          </p:nvPr>
        </p:nvSpPr>
        <p:spPr/>
        <p:txBody>
          <a:bodyPr/>
          <a:lstStyle/>
          <a:p>
            <a:r>
              <a:rPr lang="el-GR" dirty="0"/>
              <a:t>Μαθηματική άσκηση</a:t>
            </a:r>
          </a:p>
        </p:txBody>
      </p:sp>
      <p:sp>
        <p:nvSpPr>
          <p:cNvPr id="3" name="Θέση περιεχομένου 2">
            <a:extLst>
              <a:ext uri="{FF2B5EF4-FFF2-40B4-BE49-F238E27FC236}">
                <a16:creationId xmlns:a16="http://schemas.microsoft.com/office/drawing/2014/main" id="{A325658C-BDF1-4B12-A182-CB533E940131}"/>
              </a:ext>
            </a:extLst>
          </p:cNvPr>
          <p:cNvSpPr>
            <a:spLocks noGrp="1"/>
          </p:cNvSpPr>
          <p:nvPr>
            <p:ph idx="1"/>
          </p:nvPr>
        </p:nvSpPr>
        <p:spPr>
          <a:xfrm>
            <a:off x="1176098" y="1889760"/>
            <a:ext cx="4858510" cy="3777622"/>
          </a:xfrm>
        </p:spPr>
        <p:txBody>
          <a:bodyPr>
            <a:normAutofit fontScale="92500"/>
          </a:bodyPr>
          <a:lstStyle/>
          <a:p>
            <a:pPr marL="0" indent="0">
              <a:buNone/>
            </a:pPr>
            <a:r>
              <a:rPr lang="el-GR" dirty="0"/>
              <a:t>Είδαμε ότι σύμφωνα με </a:t>
            </a:r>
            <a:r>
              <a:rPr lang="el-GR" b="1" dirty="0"/>
              <a:t>τον κανόνα του 10%, </a:t>
            </a:r>
            <a:r>
              <a:rPr lang="el-GR" dirty="0"/>
              <a:t>μόνο το 10% της διαθέσιμης ενέργειας (που μετριέται σε θερμίδες) μεταφέρεται από το ένα τροφικό επίπεδο στο επόμενο. </a:t>
            </a:r>
          </a:p>
          <a:p>
            <a:pPr marL="0" indent="0">
              <a:buNone/>
            </a:pPr>
            <a:r>
              <a:rPr lang="el-GR" b="1" dirty="0"/>
              <a:t>Υπολογισμός ποσοστού</a:t>
            </a:r>
          </a:p>
          <a:p>
            <a:pPr marL="0" indent="0">
              <a:buNone/>
            </a:pPr>
            <a:r>
              <a:rPr lang="el-GR" dirty="0"/>
              <a:t> Αν θέλετε να βρείτε το 10% των 20.000 θερμίδων, τότε </a:t>
            </a:r>
            <a:endParaRPr lang="en-US" dirty="0"/>
          </a:p>
          <a:p>
            <a:pPr marL="0" indent="0">
              <a:buNone/>
            </a:pPr>
            <a:r>
              <a:rPr lang="en-US" dirty="0"/>
              <a:t>10 X 20.000 / 100= ?   </a:t>
            </a:r>
            <a:endParaRPr lang="el-GR" dirty="0"/>
          </a:p>
          <a:p>
            <a:pPr marL="0" indent="0">
              <a:buNone/>
            </a:pPr>
            <a:r>
              <a:rPr lang="el-GR" dirty="0"/>
              <a:t>Βήμα 1: </a:t>
            </a:r>
            <a:r>
              <a:rPr lang="en-US" dirty="0"/>
              <a:t>10 X 20.000 </a:t>
            </a:r>
            <a:r>
              <a:rPr lang="el-GR" dirty="0"/>
              <a:t>=200.000</a:t>
            </a:r>
          </a:p>
          <a:p>
            <a:pPr marL="0" indent="0">
              <a:buNone/>
            </a:pPr>
            <a:r>
              <a:rPr lang="el-GR" dirty="0"/>
              <a:t>Βήμα 2: 200.000/100=2.000</a:t>
            </a:r>
          </a:p>
          <a:p>
            <a:pPr marL="0" indent="0">
              <a:buNone/>
            </a:pPr>
            <a:r>
              <a:rPr lang="el-GR" dirty="0"/>
              <a:t>Άρα 10% του 20.000=2.000 θερμίδες </a:t>
            </a:r>
          </a:p>
        </p:txBody>
      </p:sp>
      <p:sp>
        <p:nvSpPr>
          <p:cNvPr id="4" name="Βέλος: Πεντάγωνο 3">
            <a:extLst>
              <a:ext uri="{FF2B5EF4-FFF2-40B4-BE49-F238E27FC236}">
                <a16:creationId xmlns:a16="http://schemas.microsoft.com/office/drawing/2014/main" id="{00D39969-26D4-4D5E-9681-60F835B740B8}"/>
              </a:ext>
            </a:extLst>
          </p:cNvPr>
          <p:cNvSpPr/>
          <p:nvPr/>
        </p:nvSpPr>
        <p:spPr>
          <a:xfrm>
            <a:off x="0" y="624110"/>
            <a:ext cx="2456597" cy="640445"/>
          </a:xfrm>
          <a:prstGeom prst="homePlate">
            <a:avLst/>
          </a:prstGeom>
          <a:solidFill>
            <a:schemeClr val="accent2">
              <a:lumMod val="75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5" name="TextBox 4">
            <a:extLst>
              <a:ext uri="{FF2B5EF4-FFF2-40B4-BE49-F238E27FC236}">
                <a16:creationId xmlns:a16="http://schemas.microsoft.com/office/drawing/2014/main" id="{C2C34F4B-5FBE-4026-912D-3AB079D615EB}"/>
              </a:ext>
            </a:extLst>
          </p:cNvPr>
          <p:cNvSpPr txBox="1"/>
          <p:nvPr/>
        </p:nvSpPr>
        <p:spPr>
          <a:xfrm>
            <a:off x="6034608" y="1502688"/>
            <a:ext cx="5959272" cy="5078313"/>
          </a:xfrm>
          <a:prstGeom prst="rect">
            <a:avLst/>
          </a:prstGeom>
          <a:noFill/>
        </p:spPr>
        <p:txBody>
          <a:bodyPr wrap="square" rtlCol="0">
            <a:spAutoFit/>
          </a:bodyPr>
          <a:lstStyle/>
          <a:p>
            <a:pPr marL="342900" indent="-342900">
              <a:buFont typeface="+mj-lt"/>
              <a:buAutoNum type="arabicPeriod"/>
            </a:pPr>
            <a:r>
              <a:rPr lang="el-GR" dirty="0"/>
              <a:t>Αν ένας δευτεροβάθμιος καταναλωτής έχει 3 εκ θερμίδες , πόσες θερμίδες είναι διαθέσιμες για τον τριτοβάθμιο;</a:t>
            </a:r>
          </a:p>
          <a:p>
            <a:pPr marL="342900" indent="-342900">
              <a:buFont typeface="+mj-lt"/>
              <a:buAutoNum type="arabicPeriod"/>
            </a:pPr>
            <a:endParaRPr lang="el-GR" dirty="0"/>
          </a:p>
          <a:p>
            <a:pPr marL="342900" indent="-342900">
              <a:buFont typeface="+mj-lt"/>
              <a:buAutoNum type="arabicPeriod"/>
            </a:pPr>
            <a:r>
              <a:rPr lang="el-GR" dirty="0"/>
              <a:t>Αν ένας παραγωγός έχει 200 εκ θερμίδες, πόσες είναι διαθέσιμες για τον δευτεροβάθμιο καταναλωτή;</a:t>
            </a:r>
          </a:p>
          <a:p>
            <a:pPr marL="342900" indent="-342900">
              <a:buFont typeface="+mj-lt"/>
              <a:buAutoNum type="arabicPeriod"/>
            </a:pPr>
            <a:endParaRPr lang="el-GR" dirty="0"/>
          </a:p>
          <a:p>
            <a:pPr marL="342900" indent="-342900">
              <a:buFont typeface="+mj-lt"/>
              <a:buAutoNum type="arabicPeriod"/>
            </a:pPr>
            <a:r>
              <a:rPr lang="el-GR" dirty="0"/>
              <a:t>Αν ένας πρωτοβάθμιος παραγωγός έχει 250.000 θερμίδες, πόσες είναι διαθέσιμες για τον δευτεροβάθμιο καταναλωτή;</a:t>
            </a:r>
          </a:p>
          <a:p>
            <a:pPr marL="342900" indent="-342900">
              <a:buFont typeface="+mj-lt"/>
              <a:buAutoNum type="arabicPeriod"/>
            </a:pPr>
            <a:endParaRPr lang="el-GR" dirty="0"/>
          </a:p>
          <a:p>
            <a:pPr marL="342900" indent="-342900">
              <a:buFont typeface="+mj-lt"/>
              <a:buAutoNum type="arabicPeriod"/>
            </a:pPr>
            <a:r>
              <a:rPr lang="el-GR" dirty="0"/>
              <a:t>Αν ένας παραγωγός έχει 30 εκ θερμίδες, πόσες είναι διαθέσιμες για τον τριτοβάθμιο καταναλωτή;</a:t>
            </a:r>
          </a:p>
          <a:p>
            <a:pPr marL="342900" indent="-342900">
              <a:buFont typeface="+mj-lt"/>
              <a:buAutoNum type="arabicPeriod"/>
            </a:pPr>
            <a:endParaRPr lang="el-GR" dirty="0"/>
          </a:p>
          <a:p>
            <a:pPr marL="342900" indent="-342900">
              <a:buFont typeface="+mj-lt"/>
              <a:buAutoNum type="arabicPeriod"/>
            </a:pPr>
            <a:r>
              <a:rPr lang="el-GR" dirty="0"/>
              <a:t>Για ποιο λόγο δεν μεταφέρεται όλη η ενέργεια στο επόμενο τροφικό επίπεδο; </a:t>
            </a:r>
          </a:p>
          <a:p>
            <a:pPr marL="342900" indent="-342900">
              <a:buFont typeface="+mj-lt"/>
              <a:buAutoNum type="arabicPeriod"/>
            </a:pPr>
            <a:endParaRPr lang="el-GR" dirty="0"/>
          </a:p>
        </p:txBody>
      </p:sp>
    </p:spTree>
    <p:extLst>
      <p:ext uri="{BB962C8B-B14F-4D97-AF65-F5344CB8AC3E}">
        <p14:creationId xmlns:p14="http://schemas.microsoft.com/office/powerpoint/2010/main" val="147665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92DF7C-ACD3-4E46-8980-17FB4998A7DF}"/>
              </a:ext>
            </a:extLst>
          </p:cNvPr>
          <p:cNvSpPr>
            <a:spLocks noGrp="1"/>
          </p:cNvSpPr>
          <p:nvPr>
            <p:ph type="title"/>
          </p:nvPr>
        </p:nvSpPr>
        <p:spPr>
          <a:xfrm>
            <a:off x="2592925" y="624110"/>
            <a:ext cx="8911687" cy="915130"/>
          </a:xfrm>
        </p:spPr>
        <p:txBody>
          <a:bodyPr/>
          <a:lstStyle/>
          <a:p>
            <a:r>
              <a:rPr lang="el-GR" dirty="0"/>
              <a:t>Ανασκόπηση λεξιλογίου</a:t>
            </a:r>
          </a:p>
        </p:txBody>
      </p:sp>
      <p:sp>
        <p:nvSpPr>
          <p:cNvPr id="3" name="Θέση περιεχομένου 2">
            <a:extLst>
              <a:ext uri="{FF2B5EF4-FFF2-40B4-BE49-F238E27FC236}">
                <a16:creationId xmlns:a16="http://schemas.microsoft.com/office/drawing/2014/main" id="{3DE425C0-02B2-435E-B515-43643BB83984}"/>
              </a:ext>
            </a:extLst>
          </p:cNvPr>
          <p:cNvSpPr>
            <a:spLocks noGrp="1"/>
          </p:cNvSpPr>
          <p:nvPr>
            <p:ph idx="1"/>
          </p:nvPr>
        </p:nvSpPr>
        <p:spPr>
          <a:xfrm>
            <a:off x="1476692" y="2179320"/>
            <a:ext cx="3247708" cy="3777622"/>
          </a:xfrm>
        </p:spPr>
        <p:txBody>
          <a:bodyPr/>
          <a:lstStyle/>
          <a:p>
            <a:pPr>
              <a:buFont typeface="+mj-lt"/>
              <a:buAutoNum type="arabicPeriod"/>
            </a:pPr>
            <a:r>
              <a:rPr lang="el-GR" sz="2400" dirty="0"/>
              <a:t>Πρωτεΐνες</a:t>
            </a:r>
          </a:p>
          <a:p>
            <a:pPr>
              <a:buFont typeface="+mj-lt"/>
              <a:buAutoNum type="arabicPeriod"/>
            </a:pPr>
            <a:r>
              <a:rPr lang="el-GR" sz="2400" dirty="0"/>
              <a:t>Βιταμίνες</a:t>
            </a:r>
          </a:p>
          <a:p>
            <a:pPr>
              <a:buFont typeface="+mj-lt"/>
              <a:buAutoNum type="arabicPeriod"/>
            </a:pPr>
            <a:r>
              <a:rPr lang="el-GR" sz="2400" dirty="0"/>
              <a:t>Μεταλλικά στοιχεία</a:t>
            </a:r>
          </a:p>
          <a:p>
            <a:pPr>
              <a:buFont typeface="+mj-lt"/>
              <a:buAutoNum type="arabicPeriod"/>
            </a:pPr>
            <a:r>
              <a:rPr lang="el-GR" sz="2400" dirty="0"/>
              <a:t>Υδατάνθρακες</a:t>
            </a:r>
          </a:p>
          <a:p>
            <a:pPr>
              <a:buFont typeface="+mj-lt"/>
              <a:buAutoNum type="arabicPeriod"/>
            </a:pPr>
            <a:r>
              <a:rPr lang="el-GR" sz="2400" dirty="0"/>
              <a:t>Νουκλεϊκά οξέα</a:t>
            </a:r>
          </a:p>
          <a:p>
            <a:pPr>
              <a:buFont typeface="+mj-lt"/>
              <a:buAutoNum type="arabicPeriod"/>
            </a:pPr>
            <a:r>
              <a:rPr lang="el-GR" sz="2400" dirty="0"/>
              <a:t>Λιπίδια</a:t>
            </a:r>
          </a:p>
          <a:p>
            <a:pPr>
              <a:buFont typeface="+mj-lt"/>
              <a:buAutoNum type="arabicPeriod"/>
            </a:pPr>
            <a:endParaRPr lang="el-GR" dirty="0"/>
          </a:p>
        </p:txBody>
      </p:sp>
      <p:sp>
        <p:nvSpPr>
          <p:cNvPr id="4" name="Βέλος: Πεντάγωνο 3">
            <a:extLst>
              <a:ext uri="{FF2B5EF4-FFF2-40B4-BE49-F238E27FC236}">
                <a16:creationId xmlns:a16="http://schemas.microsoft.com/office/drawing/2014/main" id="{03D43D7A-F5DF-4C98-8674-3F7840F72150}"/>
              </a:ext>
            </a:extLst>
          </p:cNvPr>
          <p:cNvSpPr/>
          <p:nvPr/>
        </p:nvSpPr>
        <p:spPr>
          <a:xfrm>
            <a:off x="0" y="624110"/>
            <a:ext cx="2456597" cy="640445"/>
          </a:xfrm>
          <a:prstGeom prst="homePlate">
            <a:avLst/>
          </a:prstGeom>
          <a:solidFill>
            <a:schemeClr val="accent2">
              <a:lumMod val="75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
        <p:nvSpPr>
          <p:cNvPr id="5" name="TextBox 4">
            <a:extLst>
              <a:ext uri="{FF2B5EF4-FFF2-40B4-BE49-F238E27FC236}">
                <a16:creationId xmlns:a16="http://schemas.microsoft.com/office/drawing/2014/main" id="{DCD8D385-5789-45DE-B5F1-E3E7B5E61C7F}"/>
              </a:ext>
            </a:extLst>
          </p:cNvPr>
          <p:cNvSpPr txBox="1"/>
          <p:nvPr/>
        </p:nvSpPr>
        <p:spPr>
          <a:xfrm>
            <a:off x="5427028" y="2179320"/>
            <a:ext cx="6612572" cy="4062651"/>
          </a:xfrm>
          <a:prstGeom prst="rect">
            <a:avLst/>
          </a:prstGeom>
          <a:noFill/>
        </p:spPr>
        <p:txBody>
          <a:bodyPr wrap="square" rtlCol="0">
            <a:spAutoFit/>
          </a:bodyPr>
          <a:lstStyle/>
          <a:p>
            <a:pPr marL="342900" indent="-342900">
              <a:buFont typeface="+mj-lt"/>
              <a:buAutoNum type="alphaUcPeriod"/>
            </a:pPr>
            <a:r>
              <a:rPr lang="el-GR" sz="2000" dirty="0"/>
              <a:t>Κύρια πηγή ενέργειας για τους οργανισμούς. Σε απλή ή σύνθετη μορφή</a:t>
            </a:r>
          </a:p>
          <a:p>
            <a:pPr marL="342900" indent="-342900">
              <a:buFont typeface="+mj-lt"/>
              <a:buAutoNum type="alphaUcPeriod"/>
            </a:pPr>
            <a:r>
              <a:rPr lang="el-GR" sz="2000" dirty="0"/>
              <a:t>Ενσωματωμένα στην δομή του σώματος , παρέχει ενέργεια, ελέγχει τα χημικά σήματα</a:t>
            </a:r>
          </a:p>
          <a:p>
            <a:pPr marL="342900" indent="-342900">
              <a:buFont typeface="+mj-lt"/>
              <a:buAutoNum type="alphaUcPeriod"/>
            </a:pPr>
            <a:r>
              <a:rPr lang="el-GR" sz="2000" dirty="0"/>
              <a:t>Αποθηκεύει και μεταφέρει γενετική πληροφορία</a:t>
            </a:r>
          </a:p>
          <a:p>
            <a:pPr marL="342900" indent="-342900">
              <a:buFont typeface="+mj-lt"/>
              <a:buAutoNum type="alphaUcPeriod"/>
            </a:pPr>
            <a:r>
              <a:rPr lang="el-GR" sz="2000" dirty="0"/>
              <a:t>Ανόργανα συστατικά όπως ψευδάργυρος</a:t>
            </a:r>
            <a:r>
              <a:rPr lang="en-US" sz="2000" dirty="0"/>
              <a:t> </a:t>
            </a:r>
            <a:r>
              <a:rPr lang="el-GR" sz="2000" dirty="0"/>
              <a:t>και σίδηρος. Απαιτείται για διεργασία όπως μεταφορά νευρικών σημάτων</a:t>
            </a:r>
          </a:p>
          <a:p>
            <a:pPr marL="342900" indent="-342900">
              <a:buFont typeface="+mj-lt"/>
              <a:buAutoNum type="alphaUcPeriod"/>
            </a:pPr>
            <a:r>
              <a:rPr lang="el-GR" sz="2000" dirty="0"/>
              <a:t>Οργανικά συστατικά απαραίτητα για τον μεταβολισμό</a:t>
            </a:r>
          </a:p>
          <a:p>
            <a:pPr marL="342900" indent="-342900">
              <a:buFont typeface="+mj-lt"/>
              <a:buAutoNum type="alphaUcPeriod"/>
            </a:pPr>
            <a:r>
              <a:rPr lang="el-GR" sz="2000" dirty="0"/>
              <a:t>Περιέχει άζωτο. Χτίζει την δομή του σώματος ενός οργανισμού. </a:t>
            </a:r>
          </a:p>
          <a:p>
            <a:pPr marL="342900" indent="-342900">
              <a:buFont typeface="+mj-lt"/>
              <a:buAutoNum type="alphaUcPeriod"/>
            </a:pPr>
            <a:endParaRPr lang="el-GR" dirty="0"/>
          </a:p>
        </p:txBody>
      </p:sp>
      <p:sp>
        <p:nvSpPr>
          <p:cNvPr id="6" name="TextBox 5">
            <a:extLst>
              <a:ext uri="{FF2B5EF4-FFF2-40B4-BE49-F238E27FC236}">
                <a16:creationId xmlns:a16="http://schemas.microsoft.com/office/drawing/2014/main" id="{4AF77E13-CCAA-48D9-BA8B-63B2551F7152}"/>
              </a:ext>
            </a:extLst>
          </p:cNvPr>
          <p:cNvSpPr txBox="1"/>
          <p:nvPr/>
        </p:nvSpPr>
        <p:spPr>
          <a:xfrm>
            <a:off x="1645920" y="1535303"/>
            <a:ext cx="8122920" cy="369332"/>
          </a:xfrm>
          <a:prstGeom prst="rect">
            <a:avLst/>
          </a:prstGeom>
          <a:noFill/>
        </p:spPr>
        <p:txBody>
          <a:bodyPr wrap="square" rtlCol="0">
            <a:spAutoFit/>
          </a:bodyPr>
          <a:lstStyle/>
          <a:p>
            <a:r>
              <a:rPr lang="el-GR" dirty="0"/>
              <a:t>Κάντε τις αντιστοιχήσεις</a:t>
            </a:r>
          </a:p>
        </p:txBody>
      </p:sp>
    </p:spTree>
    <p:extLst>
      <p:ext uri="{BB962C8B-B14F-4D97-AF65-F5344CB8AC3E}">
        <p14:creationId xmlns:p14="http://schemas.microsoft.com/office/powerpoint/2010/main" val="127302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34459C-0F28-44C1-8BF3-CC026E4064FB}"/>
              </a:ext>
            </a:extLst>
          </p:cNvPr>
          <p:cNvSpPr>
            <a:spLocks noGrp="1"/>
          </p:cNvSpPr>
          <p:nvPr>
            <p:ph idx="1"/>
          </p:nvPr>
        </p:nvSpPr>
        <p:spPr>
          <a:xfrm>
            <a:off x="1615440" y="1417320"/>
            <a:ext cx="10239692" cy="5318760"/>
          </a:xfrm>
        </p:spPr>
        <p:txBody>
          <a:bodyPr>
            <a:normAutofit/>
          </a:bodyPr>
          <a:lstStyle/>
          <a:p>
            <a:pPr marL="0" lvl="0" indent="0">
              <a:buNone/>
            </a:pPr>
            <a:r>
              <a:rPr lang="el-GR" sz="2800" dirty="0"/>
              <a:t>Συμπληρώστε τα κενά με τις λέξεις που δίνονται : </a:t>
            </a:r>
          </a:p>
          <a:p>
            <a:pPr marL="0" indent="0" algn="ctr">
              <a:buNone/>
            </a:pPr>
            <a:endParaRPr lang="el-GR" b="1" dirty="0">
              <a:solidFill>
                <a:schemeClr val="accent4">
                  <a:lumMod val="60000"/>
                  <a:lumOff val="40000"/>
                </a:schemeClr>
              </a:solidFill>
            </a:endParaRPr>
          </a:p>
          <a:p>
            <a:pPr marL="0" indent="0" algn="ctr">
              <a:buNone/>
            </a:pPr>
            <a:r>
              <a:rPr lang="el-GR" b="1" dirty="0">
                <a:solidFill>
                  <a:schemeClr val="accent4">
                    <a:lumMod val="60000"/>
                    <a:lumOff val="40000"/>
                  </a:schemeClr>
                </a:solidFill>
              </a:rPr>
              <a:t>Θρεπτικός κύκλος	   οργανικά συστατικά	κυτταρική αναπνοή	          θρεπτικά</a:t>
            </a:r>
          </a:p>
          <a:p>
            <a:pPr lvl="0"/>
            <a:endParaRPr lang="el-GR" sz="2800" dirty="0"/>
          </a:p>
          <a:p>
            <a:pPr lvl="0"/>
            <a:r>
              <a:rPr lang="el-GR" sz="2000" dirty="0"/>
              <a:t>Οι βιταμίνες, μεταλλικά στοιχεία και νερό είναι οι τρεις τύποι…………………………</a:t>
            </a:r>
          </a:p>
          <a:p>
            <a:pPr lvl="0"/>
            <a:r>
              <a:rPr lang="el-GR" sz="2000" dirty="0"/>
              <a:t>Όταν οι αποσυνθέτες σπάνε τα ψοφίμια και επιστρέφοντας στο έδαφος και το νερό τα συστατικά τους, λέγεται…………………….</a:t>
            </a:r>
          </a:p>
          <a:p>
            <a:pPr lvl="0"/>
            <a:r>
              <a:rPr lang="el-GR" sz="2000" dirty="0"/>
              <a:t>Πρωτεΐνες, υδατάνθρακες και λιπίδια είναι παραδείγματα…………………..γιατί περιλαμβάνουν άζωτο και άνθρακα, συνδεδεμένα με ομοιοπολικούς δεσμούς.</a:t>
            </a:r>
          </a:p>
          <a:p>
            <a:pPr lvl="0"/>
            <a:r>
              <a:rPr lang="el-GR" sz="2000" dirty="0"/>
              <a:t>Έτσι ονομάζεται η διαδικασία κατά την οποία ένας οργανισμός διασπά μόρια τροφής και απελευθερώνει ενέργεια…………………………………. </a:t>
            </a:r>
          </a:p>
          <a:p>
            <a:endParaRPr lang="el-GR" dirty="0"/>
          </a:p>
        </p:txBody>
      </p:sp>
      <p:sp>
        <p:nvSpPr>
          <p:cNvPr id="4" name="Βέλος: Πεντάγωνο 3">
            <a:extLst>
              <a:ext uri="{FF2B5EF4-FFF2-40B4-BE49-F238E27FC236}">
                <a16:creationId xmlns:a16="http://schemas.microsoft.com/office/drawing/2014/main" id="{BDA5DA56-191F-4063-8D7D-C3AFD85CD894}"/>
              </a:ext>
            </a:extLst>
          </p:cNvPr>
          <p:cNvSpPr/>
          <p:nvPr/>
        </p:nvSpPr>
        <p:spPr>
          <a:xfrm>
            <a:off x="0" y="624110"/>
            <a:ext cx="2456597" cy="640445"/>
          </a:xfrm>
          <a:prstGeom prst="homePlate">
            <a:avLst/>
          </a:prstGeom>
          <a:solidFill>
            <a:schemeClr val="accent2">
              <a:lumMod val="75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spTree>
    <p:extLst>
      <p:ext uri="{BB962C8B-B14F-4D97-AF65-F5344CB8AC3E}">
        <p14:creationId xmlns:p14="http://schemas.microsoft.com/office/powerpoint/2010/main" val="175484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EA82D4-E255-4E32-80BB-52C1C57531C9}"/>
              </a:ext>
            </a:extLst>
          </p:cNvPr>
          <p:cNvSpPr>
            <a:spLocks noGrp="1"/>
          </p:cNvSpPr>
          <p:nvPr>
            <p:ph type="title"/>
          </p:nvPr>
        </p:nvSpPr>
        <p:spPr>
          <a:xfrm>
            <a:off x="2592925" y="624110"/>
            <a:ext cx="8911687" cy="945610"/>
          </a:xfrm>
        </p:spPr>
        <p:txBody>
          <a:bodyPr/>
          <a:lstStyle/>
          <a:p>
            <a:r>
              <a:rPr lang="el-GR" dirty="0"/>
              <a:t>ΠΕΡΙΛΗΨΗ</a:t>
            </a:r>
          </a:p>
        </p:txBody>
      </p:sp>
      <p:sp>
        <p:nvSpPr>
          <p:cNvPr id="3" name="Θέση περιεχομένου 2">
            <a:extLst>
              <a:ext uri="{FF2B5EF4-FFF2-40B4-BE49-F238E27FC236}">
                <a16:creationId xmlns:a16="http://schemas.microsoft.com/office/drawing/2014/main" id="{A0755E1D-29CF-4C07-BB77-CC865B937190}"/>
              </a:ext>
            </a:extLst>
          </p:cNvPr>
          <p:cNvSpPr>
            <a:spLocks noGrp="1"/>
          </p:cNvSpPr>
          <p:nvPr>
            <p:ph idx="1"/>
          </p:nvPr>
        </p:nvSpPr>
        <p:spPr>
          <a:xfrm>
            <a:off x="2592924" y="1905000"/>
            <a:ext cx="9294275" cy="4953000"/>
          </a:xfrm>
        </p:spPr>
        <p:txBody>
          <a:bodyPr>
            <a:normAutofit lnSpcReduction="10000"/>
          </a:bodyPr>
          <a:lstStyle/>
          <a:p>
            <a:r>
              <a:rPr lang="el-GR" dirty="0"/>
              <a:t>Τα τροφικά πλέγματα είναι ένα σημαντικό κομμάτι ενός υγιούς οικοσυστήματος</a:t>
            </a:r>
          </a:p>
          <a:p>
            <a:r>
              <a:rPr lang="el-GR" dirty="0"/>
              <a:t>Σε ένα τροφικό πλέγμα, έχουμε πολύπλοκη μεταφορά ενέργειας και θρεπτικών συστατικών μεταξύ των οργανισμών</a:t>
            </a:r>
          </a:p>
          <a:p>
            <a:r>
              <a:rPr lang="el-GR" dirty="0"/>
              <a:t>Δεν μεταφέρεται όλη η ενέργεια από το ένα τροφικό επίπεδο στο επόμενο</a:t>
            </a:r>
          </a:p>
          <a:p>
            <a:r>
              <a:rPr lang="el-GR" dirty="0"/>
              <a:t>Ο θρεπτικός κύκλος, όπως του αζώτου είναι απαραίτητος για την λειτουργικότητα ενός οικοσυστήματος</a:t>
            </a:r>
          </a:p>
          <a:p>
            <a:r>
              <a:rPr lang="el-GR" dirty="0"/>
              <a:t>Η κατανόηση των σχέσεων εντός του τροφικού πλέγματος μας βοηθά να κατανοήσουμε την υγεία ενός οικοσυστήματος καλύτερα και να ανιχνεύσουμε τις κινήσεις των πληθυσμών των ειδών.</a:t>
            </a:r>
          </a:p>
          <a:p>
            <a:r>
              <a:rPr lang="el-GR" dirty="0"/>
              <a:t>Αλλαγές σε ένα οικοσύστημα μπορούν να έχουν εκτενείς επιπτώσεις</a:t>
            </a:r>
            <a:r>
              <a:rPr lang="en-US" dirty="0"/>
              <a:t> </a:t>
            </a:r>
            <a:r>
              <a:rPr lang="el-GR" dirty="0"/>
              <a:t>στην υγεία αυτού του οικοσυστήματος μιας και οι οργανισμοί είναι περίπλοκα</a:t>
            </a:r>
            <a:r>
              <a:rPr lang="en-US" dirty="0"/>
              <a:t> </a:t>
            </a:r>
            <a:r>
              <a:rPr lang="el-GR" dirty="0"/>
              <a:t>συνδεδεμένοι μέσω του τροφικού πλέγματος.</a:t>
            </a:r>
          </a:p>
          <a:p>
            <a:r>
              <a:rPr lang="el-GR" dirty="0"/>
              <a:t>Ανθρώπινες δραστηριότητες και φυσικές αναταράξεις μπορούν να έχουν σοβαρές επιπτώσεις στους οργανισμούς που συνδέονται μέσω του τροφικού πλέγματος.</a:t>
            </a:r>
            <a:endParaRPr lang="en-US" dirty="0"/>
          </a:p>
          <a:p>
            <a:endParaRPr lang="el-GR" dirty="0"/>
          </a:p>
        </p:txBody>
      </p:sp>
      <p:sp>
        <p:nvSpPr>
          <p:cNvPr id="4" name="Βέλος: Πεντάγωνο 3">
            <a:extLst>
              <a:ext uri="{FF2B5EF4-FFF2-40B4-BE49-F238E27FC236}">
                <a16:creationId xmlns:a16="http://schemas.microsoft.com/office/drawing/2014/main" id="{424A7453-6B42-44E4-9CF4-A0714D28B670}"/>
              </a:ext>
            </a:extLst>
          </p:cNvPr>
          <p:cNvSpPr/>
          <p:nvPr/>
        </p:nvSpPr>
        <p:spPr>
          <a:xfrm>
            <a:off x="0" y="624110"/>
            <a:ext cx="2456597" cy="640445"/>
          </a:xfrm>
          <a:prstGeom prst="homePlate">
            <a:avLst/>
          </a:prstGeom>
          <a:solidFill>
            <a:schemeClr val="accent6">
              <a:lumMod val="20000"/>
              <a:lumOff val="8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ΑΞΙΟΛΟΓΩ</a:t>
            </a:r>
          </a:p>
        </p:txBody>
      </p:sp>
    </p:spTree>
    <p:extLst>
      <p:ext uri="{BB962C8B-B14F-4D97-AF65-F5344CB8AC3E}">
        <p14:creationId xmlns:p14="http://schemas.microsoft.com/office/powerpoint/2010/main" val="3107213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7920A-F72C-4398-A8C1-79BA35B878A0}"/>
              </a:ext>
            </a:extLst>
          </p:cNvPr>
          <p:cNvSpPr>
            <a:spLocks noGrp="1"/>
          </p:cNvSpPr>
          <p:nvPr>
            <p:ph type="title"/>
          </p:nvPr>
        </p:nvSpPr>
        <p:spPr/>
        <p:txBody>
          <a:bodyPr/>
          <a:lstStyle/>
          <a:p>
            <a:r>
              <a:rPr lang="el-GR" dirty="0"/>
              <a:t>ΕΠΙΣΚΟΠΗΣΗ ΜΑΘΗΜΑΤΟΣ</a:t>
            </a:r>
          </a:p>
        </p:txBody>
      </p:sp>
      <p:sp>
        <p:nvSpPr>
          <p:cNvPr id="3" name="Θέση περιεχομένου 2">
            <a:extLst>
              <a:ext uri="{FF2B5EF4-FFF2-40B4-BE49-F238E27FC236}">
                <a16:creationId xmlns:a16="http://schemas.microsoft.com/office/drawing/2014/main" id="{3D14C1DA-D768-435D-811B-E34D866A2173}"/>
              </a:ext>
            </a:extLst>
          </p:cNvPr>
          <p:cNvSpPr>
            <a:spLocks noGrp="1"/>
          </p:cNvSpPr>
          <p:nvPr>
            <p:ph idx="1"/>
          </p:nvPr>
        </p:nvSpPr>
        <p:spPr>
          <a:xfrm>
            <a:off x="2592925" y="1905001"/>
            <a:ext cx="2084693" cy="2682240"/>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l-GR" sz="1600" b="1" u="sng" dirty="0"/>
              <a:t>ΣΗΜΑΝΤΙΚΗ ΙΔΕΑ</a:t>
            </a:r>
          </a:p>
        </p:txBody>
      </p:sp>
      <p:sp>
        <p:nvSpPr>
          <p:cNvPr id="4" name="Βέλος: Πεντάγωνο 3">
            <a:extLst>
              <a:ext uri="{FF2B5EF4-FFF2-40B4-BE49-F238E27FC236}">
                <a16:creationId xmlns:a16="http://schemas.microsoft.com/office/drawing/2014/main" id="{4145BBE4-19B1-49C5-8DEB-6B021234C8C4}"/>
              </a:ext>
            </a:extLst>
          </p:cNvPr>
          <p:cNvSpPr/>
          <p:nvPr/>
        </p:nvSpPr>
        <p:spPr>
          <a:xfrm>
            <a:off x="0" y="624110"/>
            <a:ext cx="2456597" cy="640445"/>
          </a:xfrm>
          <a:prstGeom prst="homePlate">
            <a:avLst/>
          </a:prstGeom>
          <a:solidFill>
            <a:schemeClr val="accent6">
              <a:lumMod val="20000"/>
              <a:lumOff val="8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ΑΞΙΟΛΟΓΩ</a:t>
            </a:r>
          </a:p>
        </p:txBody>
      </p:sp>
      <p:sp>
        <p:nvSpPr>
          <p:cNvPr id="7" name="Θέση περιεχομένου 2">
            <a:extLst>
              <a:ext uri="{FF2B5EF4-FFF2-40B4-BE49-F238E27FC236}">
                <a16:creationId xmlns:a16="http://schemas.microsoft.com/office/drawing/2014/main" id="{56372579-EBE6-4A18-B765-190507BA05D0}"/>
              </a:ext>
            </a:extLst>
          </p:cNvPr>
          <p:cNvSpPr txBox="1">
            <a:spLocks/>
          </p:cNvSpPr>
          <p:nvPr/>
        </p:nvSpPr>
        <p:spPr>
          <a:xfrm>
            <a:off x="9838571" y="1929518"/>
            <a:ext cx="1923475" cy="2729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l-GR" sz="1600" b="1" u="sng" dirty="0"/>
              <a:t>ΣΗΜΑΝΤΙΚΗ ΙΔΕΑ</a:t>
            </a:r>
          </a:p>
        </p:txBody>
      </p:sp>
      <p:sp>
        <p:nvSpPr>
          <p:cNvPr id="8" name="Θέση περιεχομένου 2">
            <a:extLst>
              <a:ext uri="{FF2B5EF4-FFF2-40B4-BE49-F238E27FC236}">
                <a16:creationId xmlns:a16="http://schemas.microsoft.com/office/drawing/2014/main" id="{13D69AED-C058-45DD-A95A-AC387DF65342}"/>
              </a:ext>
            </a:extLst>
          </p:cNvPr>
          <p:cNvSpPr txBox="1">
            <a:spLocks/>
          </p:cNvSpPr>
          <p:nvPr/>
        </p:nvSpPr>
        <p:spPr>
          <a:xfrm>
            <a:off x="7404469" y="1929518"/>
            <a:ext cx="1923475" cy="26577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l-GR" sz="1600" b="1" u="sng" dirty="0"/>
              <a:t>ΣΗΜΑΝΤΙΚΗ ΙΔΕΑ</a:t>
            </a:r>
          </a:p>
        </p:txBody>
      </p:sp>
      <p:sp>
        <p:nvSpPr>
          <p:cNvPr id="9" name="TextBox 8">
            <a:extLst>
              <a:ext uri="{FF2B5EF4-FFF2-40B4-BE49-F238E27FC236}">
                <a16:creationId xmlns:a16="http://schemas.microsoft.com/office/drawing/2014/main" id="{67340CA4-4AA2-4AAF-A535-D9715FBB6B6E}"/>
              </a:ext>
            </a:extLst>
          </p:cNvPr>
          <p:cNvSpPr txBox="1"/>
          <p:nvPr/>
        </p:nvSpPr>
        <p:spPr>
          <a:xfrm>
            <a:off x="2592925" y="5196840"/>
            <a:ext cx="940760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b="1" u="sng" dirty="0"/>
              <a:t>ΠΕΡΙΛΗΨΗ</a:t>
            </a:r>
          </a:p>
          <a:p>
            <a:pPr algn="ctr"/>
            <a:endParaRPr lang="el-GR" b="1" u="sng" dirty="0"/>
          </a:p>
          <a:p>
            <a:pPr algn="ctr"/>
            <a:endParaRPr lang="el-GR" b="1" u="sng" dirty="0"/>
          </a:p>
          <a:p>
            <a:pPr algn="ctr"/>
            <a:endParaRPr lang="el-GR" b="1" u="sng" dirty="0"/>
          </a:p>
          <a:p>
            <a:pPr algn="ctr"/>
            <a:endParaRPr lang="el-GR" b="1" u="sng" dirty="0"/>
          </a:p>
        </p:txBody>
      </p:sp>
      <p:sp>
        <p:nvSpPr>
          <p:cNvPr id="10" name="Θέση περιεχομένου 2">
            <a:extLst>
              <a:ext uri="{FF2B5EF4-FFF2-40B4-BE49-F238E27FC236}">
                <a16:creationId xmlns:a16="http://schemas.microsoft.com/office/drawing/2014/main" id="{C9B0A424-D857-4DB6-8583-61A94111A4CE}"/>
              </a:ext>
            </a:extLst>
          </p:cNvPr>
          <p:cNvSpPr txBox="1">
            <a:spLocks/>
          </p:cNvSpPr>
          <p:nvPr/>
        </p:nvSpPr>
        <p:spPr>
          <a:xfrm>
            <a:off x="5125293" y="1917259"/>
            <a:ext cx="1923475" cy="26577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l-GR" sz="1600" b="1" u="sng" dirty="0"/>
              <a:t>ΣΗΜΑΝΤΙΚΗ ΙΔΕΑ</a:t>
            </a:r>
          </a:p>
        </p:txBody>
      </p:sp>
    </p:spTree>
    <p:extLst>
      <p:ext uri="{BB962C8B-B14F-4D97-AF65-F5344CB8AC3E}">
        <p14:creationId xmlns:p14="http://schemas.microsoft.com/office/powerpoint/2010/main" val="329148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94608E-C7B4-4590-9623-F2C0AC028B8C}"/>
              </a:ext>
            </a:extLst>
          </p:cNvPr>
          <p:cNvSpPr>
            <a:spLocks noGrp="1"/>
          </p:cNvSpPr>
          <p:nvPr>
            <p:ph type="title"/>
          </p:nvPr>
        </p:nvSpPr>
        <p:spPr/>
        <p:txBody>
          <a:bodyPr/>
          <a:lstStyle/>
          <a:p>
            <a:r>
              <a:rPr lang="el-GR" dirty="0"/>
              <a:t>ΔΡΑΣΤΗΡΙΟΤΗΤΑ</a:t>
            </a:r>
          </a:p>
        </p:txBody>
      </p:sp>
      <p:sp>
        <p:nvSpPr>
          <p:cNvPr id="7" name="Βέλος: Πεντάγωνο 6">
            <a:extLst>
              <a:ext uri="{FF2B5EF4-FFF2-40B4-BE49-F238E27FC236}">
                <a16:creationId xmlns:a16="http://schemas.microsoft.com/office/drawing/2014/main" id="{B084D911-142B-436E-8789-EA0F87BB512A}"/>
              </a:ext>
            </a:extLst>
          </p:cNvPr>
          <p:cNvSpPr/>
          <p:nvPr/>
        </p:nvSpPr>
        <p:spPr>
          <a:xfrm>
            <a:off x="0" y="624110"/>
            <a:ext cx="2456597" cy="640445"/>
          </a:xfrm>
          <a:prstGeom prst="homePlate">
            <a:avLst/>
          </a:prstGeom>
          <a:solidFill>
            <a:schemeClr val="bg2">
              <a:lumMod val="90000"/>
            </a:schemeClr>
          </a:solidFill>
          <a:ln>
            <a:solidFill>
              <a:schemeClr val="bg2">
                <a:lumMod val="75000"/>
              </a:schemeClr>
            </a:solid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ΕΜΠΛΕΚΟΜΑΙ</a:t>
            </a:r>
          </a:p>
        </p:txBody>
      </p:sp>
      <p:sp>
        <p:nvSpPr>
          <p:cNvPr id="6" name="Θέση περιεχομένου 5">
            <a:extLst>
              <a:ext uri="{FF2B5EF4-FFF2-40B4-BE49-F238E27FC236}">
                <a16:creationId xmlns:a16="http://schemas.microsoft.com/office/drawing/2014/main" id="{26DDC28D-3642-40CA-99CA-6783822E2585}"/>
              </a:ext>
            </a:extLst>
          </p:cNvPr>
          <p:cNvSpPr>
            <a:spLocks noGrp="1"/>
          </p:cNvSpPr>
          <p:nvPr>
            <p:ph idx="1"/>
          </p:nvPr>
        </p:nvSpPr>
        <p:spPr>
          <a:xfrm>
            <a:off x="1462777" y="1722781"/>
            <a:ext cx="6382510" cy="4731027"/>
          </a:xfrm>
        </p:spPr>
        <p:txBody>
          <a:bodyPr>
            <a:normAutofit fontScale="92500" lnSpcReduction="10000"/>
          </a:bodyPr>
          <a:lstStyle/>
          <a:p>
            <a:pPr marL="0" indent="0">
              <a:buNone/>
            </a:pPr>
            <a:r>
              <a:rPr lang="el-GR" dirty="0"/>
              <a:t>Διεθνείς συμφωνίες και νόμοι προστατεύουν την Μαύρη φάλαινα του Βόρειου Ατλαντικού, παρόλα αυτά εξακολουθεί να θεωρείται επαπειλούμενη. Μερικοί επιστήμονες προβλέπουν ότι θα έχει εξαφανιστεί τα επόμενα 200 χρόνια.</a:t>
            </a:r>
          </a:p>
          <a:p>
            <a:pPr marL="0" indent="0">
              <a:buNone/>
            </a:pPr>
            <a:r>
              <a:rPr lang="el-GR" dirty="0"/>
              <a:t>Διεξάγετε διαδικτυακή έρευνα στον ιστότοπο </a:t>
            </a:r>
            <a:r>
              <a:rPr lang="en-US" dirty="0"/>
              <a:t>Marine Science </a:t>
            </a:r>
            <a:r>
              <a:rPr lang="el-GR" dirty="0"/>
              <a:t>: </a:t>
            </a:r>
            <a:r>
              <a:rPr lang="en-US" dirty="0"/>
              <a:t>The dynamic Ocean </a:t>
            </a:r>
            <a:r>
              <a:rPr lang="el-GR" dirty="0"/>
              <a:t>και προσδιορίστε:</a:t>
            </a:r>
          </a:p>
          <a:p>
            <a:r>
              <a:rPr lang="el-GR" dirty="0"/>
              <a:t>Τους παράγοντες που καθιστούν επισφαλή την ύπαρξή της</a:t>
            </a:r>
          </a:p>
          <a:p>
            <a:r>
              <a:rPr lang="el-GR" dirty="0"/>
              <a:t>Εφαρμοζόμενες πρακτικές προστασίας</a:t>
            </a:r>
          </a:p>
          <a:p>
            <a:r>
              <a:rPr lang="el-GR" dirty="0"/>
              <a:t>Πρόσθετα επιστημονικά ερωτήματα που χρήζουν απάντησης </a:t>
            </a:r>
          </a:p>
          <a:p>
            <a:endParaRPr lang="el-GR" dirty="0"/>
          </a:p>
          <a:p>
            <a:pPr marL="0" indent="0">
              <a:buNone/>
            </a:pPr>
            <a:r>
              <a:rPr lang="el-GR" dirty="0"/>
              <a:t>Παρουσιάστε τα αποτελέσματα της έρευνάς σας, σε έκθεση, πόστερ ή παρουσίαση.</a:t>
            </a:r>
          </a:p>
        </p:txBody>
      </p:sp>
      <p:pic>
        <p:nvPicPr>
          <p:cNvPr id="8" name="Εικόνα 7">
            <a:extLst>
              <a:ext uri="{FF2B5EF4-FFF2-40B4-BE49-F238E27FC236}">
                <a16:creationId xmlns:a16="http://schemas.microsoft.com/office/drawing/2014/main" id="{DA8184E1-6F23-4B5F-90C6-FCEEC31EFC69}"/>
              </a:ext>
            </a:extLst>
          </p:cNvPr>
          <p:cNvPicPr>
            <a:picLocks noChangeAspect="1"/>
          </p:cNvPicPr>
          <p:nvPr/>
        </p:nvPicPr>
        <p:blipFill>
          <a:blip r:embed="rId2"/>
          <a:stretch>
            <a:fillRect/>
          </a:stretch>
        </p:blipFill>
        <p:spPr>
          <a:xfrm>
            <a:off x="10128480" y="381095"/>
            <a:ext cx="1126473" cy="1126473"/>
          </a:xfrm>
          <a:prstGeom prst="rect">
            <a:avLst/>
          </a:prstGeom>
        </p:spPr>
      </p:pic>
      <p:pic>
        <p:nvPicPr>
          <p:cNvPr id="9" name="Εικόνα 8">
            <a:extLst>
              <a:ext uri="{FF2B5EF4-FFF2-40B4-BE49-F238E27FC236}">
                <a16:creationId xmlns:a16="http://schemas.microsoft.com/office/drawing/2014/main" id="{FDA1D28C-2E02-47D6-8BED-E2A9B7D0F78E}"/>
              </a:ext>
            </a:extLst>
          </p:cNvPr>
          <p:cNvPicPr>
            <a:picLocks noChangeAspect="1"/>
          </p:cNvPicPr>
          <p:nvPr/>
        </p:nvPicPr>
        <p:blipFill>
          <a:blip r:embed="rId3"/>
          <a:stretch>
            <a:fillRect/>
          </a:stretch>
        </p:blipFill>
        <p:spPr>
          <a:xfrm>
            <a:off x="7981615" y="1794509"/>
            <a:ext cx="3875755" cy="1854142"/>
          </a:xfrm>
          <a:prstGeom prst="rect">
            <a:avLst/>
          </a:prstGeom>
        </p:spPr>
      </p:pic>
      <p:pic>
        <p:nvPicPr>
          <p:cNvPr id="10" name="Εικόνα 9">
            <a:extLst>
              <a:ext uri="{FF2B5EF4-FFF2-40B4-BE49-F238E27FC236}">
                <a16:creationId xmlns:a16="http://schemas.microsoft.com/office/drawing/2014/main" id="{AC9E54C8-4A8B-4594-86F6-B9F78BCB045C}"/>
              </a:ext>
            </a:extLst>
          </p:cNvPr>
          <p:cNvPicPr>
            <a:picLocks noChangeAspect="1"/>
          </p:cNvPicPr>
          <p:nvPr/>
        </p:nvPicPr>
        <p:blipFill>
          <a:blip r:embed="rId4"/>
          <a:stretch>
            <a:fillRect/>
          </a:stretch>
        </p:blipFill>
        <p:spPr>
          <a:xfrm>
            <a:off x="9066992" y="4390397"/>
            <a:ext cx="2744235" cy="2055527"/>
          </a:xfrm>
          <a:prstGeom prst="rect">
            <a:avLst/>
          </a:prstGeom>
        </p:spPr>
      </p:pic>
      <p:sp>
        <p:nvSpPr>
          <p:cNvPr id="11" name="TextBox 10">
            <a:extLst>
              <a:ext uri="{FF2B5EF4-FFF2-40B4-BE49-F238E27FC236}">
                <a16:creationId xmlns:a16="http://schemas.microsoft.com/office/drawing/2014/main" id="{D982F80F-1548-4BC8-AF8C-98FB1A4AFDF6}"/>
              </a:ext>
            </a:extLst>
          </p:cNvPr>
          <p:cNvSpPr txBox="1"/>
          <p:nvPr/>
        </p:nvSpPr>
        <p:spPr>
          <a:xfrm>
            <a:off x="7981615" y="6485231"/>
            <a:ext cx="4245597" cy="276999"/>
          </a:xfrm>
          <a:prstGeom prst="rect">
            <a:avLst/>
          </a:prstGeom>
          <a:noFill/>
        </p:spPr>
        <p:txBody>
          <a:bodyPr wrap="square" rtlCol="0">
            <a:spAutoFit/>
          </a:bodyPr>
          <a:lstStyle/>
          <a:p>
            <a:r>
              <a:rPr lang="el-GR" sz="1200" i="1" dirty="0"/>
              <a:t>Εικόνα 3: Η Μαύρη φάλαινα του Βόρειου Ατλαντικού</a:t>
            </a:r>
          </a:p>
        </p:txBody>
      </p:sp>
      <p:sp>
        <p:nvSpPr>
          <p:cNvPr id="12" name="TextBox 11">
            <a:extLst>
              <a:ext uri="{FF2B5EF4-FFF2-40B4-BE49-F238E27FC236}">
                <a16:creationId xmlns:a16="http://schemas.microsoft.com/office/drawing/2014/main" id="{68C53901-0A69-435E-8768-1F9BD3DDE43E}"/>
              </a:ext>
            </a:extLst>
          </p:cNvPr>
          <p:cNvSpPr txBox="1"/>
          <p:nvPr/>
        </p:nvSpPr>
        <p:spPr>
          <a:xfrm>
            <a:off x="7981615" y="3797092"/>
            <a:ext cx="4338362" cy="276999"/>
          </a:xfrm>
          <a:prstGeom prst="rect">
            <a:avLst/>
          </a:prstGeom>
          <a:noFill/>
        </p:spPr>
        <p:txBody>
          <a:bodyPr wrap="square" rtlCol="0">
            <a:spAutoFit/>
          </a:bodyPr>
          <a:lstStyle/>
          <a:p>
            <a:r>
              <a:rPr lang="el-GR" sz="1200" i="1" dirty="0"/>
              <a:t>Εικόνα 3: Η Μαύρη φάλαινα του Βόρειου Ατλαντικού</a:t>
            </a:r>
          </a:p>
        </p:txBody>
      </p:sp>
    </p:spTree>
    <p:extLst>
      <p:ext uri="{BB962C8B-B14F-4D97-AF65-F5344CB8AC3E}">
        <p14:creationId xmlns:p14="http://schemas.microsoft.com/office/powerpoint/2010/main" val="361731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2E0EBE-2FAF-48A5-8133-6A08E50EF590}"/>
              </a:ext>
            </a:extLst>
          </p:cNvPr>
          <p:cNvSpPr>
            <a:spLocks noGrp="1"/>
          </p:cNvSpPr>
          <p:nvPr>
            <p:ph type="title"/>
          </p:nvPr>
        </p:nvSpPr>
        <p:spPr>
          <a:xfrm>
            <a:off x="2592925" y="400391"/>
            <a:ext cx="9718345" cy="1280890"/>
          </a:xfrm>
        </p:spPr>
        <p:txBody>
          <a:bodyPr>
            <a:normAutofit fontScale="90000"/>
          </a:bodyPr>
          <a:lstStyle/>
          <a:p>
            <a:r>
              <a:rPr lang="el-GR" dirty="0"/>
              <a:t>ΔΡΑΣΤΗΡΙΟΤΗΤΑ</a:t>
            </a:r>
            <a:br>
              <a:rPr lang="el-GR" dirty="0"/>
            </a:br>
            <a:r>
              <a:rPr lang="el-GR" sz="2700" dirty="0"/>
              <a:t>Από τα μικροσκοπικά στα τεράστια: θαλάσσιο τροφικό πλέγμα</a:t>
            </a:r>
            <a:endParaRPr lang="el-GR" dirty="0"/>
          </a:p>
        </p:txBody>
      </p:sp>
      <p:sp>
        <p:nvSpPr>
          <p:cNvPr id="3" name="Θέση περιεχομένου 2">
            <a:extLst>
              <a:ext uri="{FF2B5EF4-FFF2-40B4-BE49-F238E27FC236}">
                <a16:creationId xmlns:a16="http://schemas.microsoft.com/office/drawing/2014/main" id="{61EA383E-C44B-41F6-8516-50B0E8087E12}"/>
              </a:ext>
            </a:extLst>
          </p:cNvPr>
          <p:cNvSpPr>
            <a:spLocks noGrp="1"/>
          </p:cNvSpPr>
          <p:nvPr>
            <p:ph idx="1"/>
          </p:nvPr>
        </p:nvSpPr>
        <p:spPr>
          <a:xfrm>
            <a:off x="1058449" y="1676446"/>
            <a:ext cx="8337342" cy="5044086"/>
          </a:xfrm>
        </p:spPr>
        <p:txBody>
          <a:bodyPr>
            <a:normAutofit fontScale="77500" lnSpcReduction="20000"/>
          </a:bodyPr>
          <a:lstStyle/>
          <a:p>
            <a:pPr marL="457200" indent="-457200">
              <a:buFont typeface="+mj-lt"/>
              <a:buAutoNum type="arabicPeriod"/>
            </a:pPr>
            <a:r>
              <a:rPr lang="el-GR" sz="2400" dirty="0"/>
              <a:t>Χρησιμοποιείστε τις Κάρτες οργανισμών για να κάνετε τις συνδέσεις μεταξύ των οργανισμών. Κάθε κάρτα έχει το όνομα, την φωτογραφία του οργανισμού, τι τρώει και από ποιον φαγώνεται.</a:t>
            </a:r>
          </a:p>
          <a:p>
            <a:pPr marL="457200" indent="-457200">
              <a:buFont typeface="+mj-lt"/>
              <a:buAutoNum type="arabicPeriod"/>
            </a:pPr>
            <a:r>
              <a:rPr lang="el-GR" sz="2400" dirty="0"/>
              <a:t>Ξεκινήστε από τα διαφορετικά είδη του φυτοπλαγκτόν, γιατί χρησιμοποιούν την ηλιακή ενέργεια για να παράγουν τροφή. </a:t>
            </a:r>
          </a:p>
          <a:p>
            <a:pPr marL="457200" indent="-457200">
              <a:buFont typeface="+mj-lt"/>
              <a:buAutoNum type="arabicPeriod"/>
            </a:pPr>
            <a:r>
              <a:rPr lang="el-GR" sz="2400" dirty="0"/>
              <a:t>Τοποθετείστε την Κάρτα οργανισμών του φυτοπλαγκτόν στο κάτω μέρος του χαρτονιού που θα χρησιμοποιήσετε για το πόστερ.</a:t>
            </a:r>
          </a:p>
          <a:p>
            <a:pPr marL="457200" indent="-457200">
              <a:buFont typeface="+mj-lt"/>
              <a:buAutoNum type="arabicPeriod"/>
            </a:pPr>
            <a:r>
              <a:rPr lang="el-GR" sz="2400" dirty="0"/>
              <a:t>Σχεδιάστε τον ήλιο κοντά στο φυτοπλαγκτόν και κάντε μια γραμμή για να δείξετε την μεταφορά ενέργειας.</a:t>
            </a:r>
          </a:p>
          <a:p>
            <a:pPr marL="457200" indent="-457200">
              <a:buFont typeface="+mj-lt"/>
              <a:buAutoNum type="arabicPeriod"/>
            </a:pPr>
            <a:r>
              <a:rPr lang="el-GR" sz="2400" dirty="0"/>
              <a:t>Συμβουλευτείτε τις κάρτες Οργανισμών και βρείτε αυτούς που τρώνε φυτοπλαγκτόν και τοποθετείστε ένα επίπεδο πιο πάνω στο πόστερ. Συνδέστε με γραμμές.</a:t>
            </a:r>
          </a:p>
          <a:p>
            <a:pPr marL="457200" indent="-457200">
              <a:buFont typeface="+mj-lt"/>
              <a:buAutoNum type="arabicPeriod"/>
            </a:pPr>
            <a:r>
              <a:rPr lang="el-GR" sz="2400" dirty="0"/>
              <a:t>Συνεχίστε με τις υπόλοιπες κάρτες .Να συνδέετε τις κάρτες στο πόστερ με γραμμές, ώστε να φαίνεται η ροή ενέργειας. Από κάποιες κάρτες μπορεί να φεύγουν πολλές γραμμές. </a:t>
            </a:r>
          </a:p>
          <a:p>
            <a:pPr marL="457200" indent="-457200">
              <a:buFont typeface="+mj-lt"/>
              <a:buAutoNum type="arabicPeriod"/>
            </a:pPr>
            <a:r>
              <a:rPr lang="el-GR" sz="2400" dirty="0"/>
              <a:t>Όταν ολοκληρώσετε, κολλήστε τις κάρτες στο χαρτόνι.</a:t>
            </a:r>
          </a:p>
          <a:p>
            <a:pPr marL="0" indent="0">
              <a:buNone/>
            </a:pPr>
            <a:endParaRPr lang="el-GR" sz="2400" dirty="0"/>
          </a:p>
          <a:p>
            <a:endParaRPr lang="el-GR" sz="2400" dirty="0"/>
          </a:p>
          <a:p>
            <a:endParaRPr lang="el-GR" sz="2400" dirty="0"/>
          </a:p>
        </p:txBody>
      </p:sp>
      <p:sp>
        <p:nvSpPr>
          <p:cNvPr id="5" name="Βέλος: Πεντάγωνο 4">
            <a:extLst>
              <a:ext uri="{FF2B5EF4-FFF2-40B4-BE49-F238E27FC236}">
                <a16:creationId xmlns:a16="http://schemas.microsoft.com/office/drawing/2014/main" id="{4CD96F0E-E89E-4C01-A26F-8ACDFFEB5512}"/>
              </a:ext>
            </a:extLst>
          </p:cNvPr>
          <p:cNvSpPr/>
          <p:nvPr/>
        </p:nvSpPr>
        <p:spPr>
          <a:xfrm>
            <a:off x="0" y="624110"/>
            <a:ext cx="2456597" cy="640445"/>
          </a:xfrm>
          <a:prstGeom prst="homePlate">
            <a:avLst/>
          </a:prstGeom>
          <a:solidFill>
            <a:schemeClr val="tx2"/>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ΑΝΑΚΑΛΥΠΤΩ</a:t>
            </a:r>
          </a:p>
        </p:txBody>
      </p:sp>
      <p:sp>
        <p:nvSpPr>
          <p:cNvPr id="4" name="TextBox 3">
            <a:extLst>
              <a:ext uri="{FF2B5EF4-FFF2-40B4-BE49-F238E27FC236}">
                <a16:creationId xmlns:a16="http://schemas.microsoft.com/office/drawing/2014/main" id="{A0F0A0FB-CDB0-4920-8C4E-06B10541DDD3}"/>
              </a:ext>
            </a:extLst>
          </p:cNvPr>
          <p:cNvSpPr txBox="1"/>
          <p:nvPr/>
        </p:nvSpPr>
        <p:spPr>
          <a:xfrm>
            <a:off x="9685874" y="1722783"/>
            <a:ext cx="2425148" cy="1477328"/>
          </a:xfrm>
          <a:prstGeom prst="rect">
            <a:avLst/>
          </a:prstGeom>
          <a:noFill/>
        </p:spPr>
        <p:txBody>
          <a:bodyPr wrap="square" rtlCol="0">
            <a:spAutoFit/>
          </a:bodyPr>
          <a:lstStyle/>
          <a:p>
            <a:r>
              <a:rPr lang="el-GR" b="1" u="sng" dirty="0"/>
              <a:t>ΥΛΙΚΑ</a:t>
            </a:r>
          </a:p>
          <a:p>
            <a:r>
              <a:rPr lang="el-GR" dirty="0"/>
              <a:t>Χαρτόνι</a:t>
            </a:r>
          </a:p>
          <a:p>
            <a:r>
              <a:rPr lang="el-GR" dirty="0"/>
              <a:t>Κάρτες οργανισμών</a:t>
            </a:r>
          </a:p>
          <a:p>
            <a:r>
              <a:rPr lang="el-GR" dirty="0"/>
              <a:t>Κόλλα</a:t>
            </a:r>
          </a:p>
          <a:p>
            <a:r>
              <a:rPr lang="el-GR" dirty="0"/>
              <a:t>Μαρκαδόροι</a:t>
            </a:r>
          </a:p>
        </p:txBody>
      </p:sp>
      <p:pic>
        <p:nvPicPr>
          <p:cNvPr id="6" name="Εικόνα 5">
            <a:extLst>
              <a:ext uri="{FF2B5EF4-FFF2-40B4-BE49-F238E27FC236}">
                <a16:creationId xmlns:a16="http://schemas.microsoft.com/office/drawing/2014/main" id="{B2D85CE0-B8D9-4FA7-861D-40B1F2285E63}"/>
              </a:ext>
            </a:extLst>
          </p:cNvPr>
          <p:cNvPicPr>
            <a:picLocks noChangeAspect="1"/>
          </p:cNvPicPr>
          <p:nvPr/>
        </p:nvPicPr>
        <p:blipFill>
          <a:blip r:embed="rId2"/>
          <a:stretch>
            <a:fillRect/>
          </a:stretch>
        </p:blipFill>
        <p:spPr>
          <a:xfrm>
            <a:off x="9685874" y="3610929"/>
            <a:ext cx="2024492" cy="2114010"/>
          </a:xfrm>
          <a:prstGeom prst="rect">
            <a:avLst/>
          </a:prstGeom>
        </p:spPr>
      </p:pic>
      <p:sp>
        <p:nvSpPr>
          <p:cNvPr id="7" name="TextBox 6">
            <a:extLst>
              <a:ext uri="{FF2B5EF4-FFF2-40B4-BE49-F238E27FC236}">
                <a16:creationId xmlns:a16="http://schemas.microsoft.com/office/drawing/2014/main" id="{EEDAF7B6-15B5-4190-80A5-C2AB7B288432}"/>
              </a:ext>
            </a:extLst>
          </p:cNvPr>
          <p:cNvSpPr txBox="1"/>
          <p:nvPr/>
        </p:nvSpPr>
        <p:spPr>
          <a:xfrm>
            <a:off x="8945218" y="5843369"/>
            <a:ext cx="3510362" cy="338554"/>
          </a:xfrm>
          <a:prstGeom prst="rect">
            <a:avLst/>
          </a:prstGeom>
          <a:noFill/>
        </p:spPr>
        <p:txBody>
          <a:bodyPr wrap="square" rtlCol="0">
            <a:spAutoFit/>
          </a:bodyPr>
          <a:lstStyle/>
          <a:p>
            <a:r>
              <a:rPr lang="el-GR" sz="1600" i="1" dirty="0"/>
              <a:t>Εικόνα 4: Κάρτες οργανισμών</a:t>
            </a:r>
          </a:p>
        </p:txBody>
      </p:sp>
    </p:spTree>
    <p:extLst>
      <p:ext uri="{BB962C8B-B14F-4D97-AF65-F5344CB8AC3E}">
        <p14:creationId xmlns:p14="http://schemas.microsoft.com/office/powerpoint/2010/main" val="336728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59FE6B-1E16-451E-9EF0-72656CAC0769}"/>
              </a:ext>
            </a:extLst>
          </p:cNvPr>
          <p:cNvSpPr>
            <a:spLocks noGrp="1"/>
          </p:cNvSpPr>
          <p:nvPr>
            <p:ph idx="1"/>
          </p:nvPr>
        </p:nvSpPr>
        <p:spPr>
          <a:xfrm>
            <a:off x="1099930" y="1540188"/>
            <a:ext cx="6188766" cy="5032889"/>
          </a:xfrm>
        </p:spPr>
        <p:txBody>
          <a:bodyPr>
            <a:normAutofit lnSpcReduction="10000"/>
          </a:bodyPr>
          <a:lstStyle/>
          <a:p>
            <a:pPr marL="0" indent="0">
              <a:buNone/>
            </a:pPr>
            <a:r>
              <a:rPr lang="el-GR" dirty="0"/>
              <a:t>Το Διάγραμμα που κάνατε ονομάζετε </a:t>
            </a:r>
            <a:r>
              <a:rPr lang="el-GR" b="1" dirty="0"/>
              <a:t>θαλάσσιο τροφικό πλέγμα.</a:t>
            </a:r>
            <a:endParaRPr lang="en-US" b="1" dirty="0"/>
          </a:p>
          <a:p>
            <a:pPr marL="0" indent="0">
              <a:buNone/>
            </a:pPr>
            <a:r>
              <a:rPr lang="el-GR" b="1" dirty="0"/>
              <a:t>Αναρωτηθείτε:</a:t>
            </a:r>
          </a:p>
          <a:p>
            <a:r>
              <a:rPr lang="el-GR" dirty="0"/>
              <a:t>Ποια είναι η αρχική πηγή ενέργεια σε αυτήν την αλυσίδα;</a:t>
            </a:r>
          </a:p>
          <a:p>
            <a:r>
              <a:rPr lang="el-GR" dirty="0"/>
              <a:t>Είναι ή δεν είναι ολοκληρωμένο το τροφικό πλέγμα και γιατί;</a:t>
            </a:r>
          </a:p>
          <a:p>
            <a:r>
              <a:rPr lang="el-GR" dirty="0"/>
              <a:t>Τι θα συνέβαινε αν ο Ήλιος έπαυε να λάμπει;</a:t>
            </a:r>
          </a:p>
          <a:p>
            <a:r>
              <a:rPr lang="el-GR" dirty="0"/>
              <a:t>Γιατί το φυτοπλαγκτόν θεωρείται η βάση</a:t>
            </a:r>
            <a:r>
              <a:rPr lang="el-GR" b="1" dirty="0"/>
              <a:t> </a:t>
            </a:r>
            <a:r>
              <a:rPr lang="el-GR" dirty="0"/>
              <a:t>του θαλάσσιου τροφικού πλέγματος;</a:t>
            </a:r>
          </a:p>
          <a:p>
            <a:r>
              <a:rPr lang="el-GR" dirty="0"/>
              <a:t>Τι θα συνέβαινε αν η συγκέντρωση του φυτοπλαγκτόν μειωνόταν;</a:t>
            </a:r>
          </a:p>
          <a:p>
            <a:r>
              <a:rPr lang="el-GR" dirty="0"/>
              <a:t>Πώς θα αντιμετώπιζε κάποιος οργανισμός που τρέφεται με φυτοπλαγκτόν την μείωσή του σε μια περιοχή; </a:t>
            </a:r>
          </a:p>
          <a:p>
            <a:pPr marL="0" indent="0">
              <a:buNone/>
            </a:pPr>
            <a:endParaRPr lang="el-GR" dirty="0"/>
          </a:p>
        </p:txBody>
      </p:sp>
      <p:sp>
        <p:nvSpPr>
          <p:cNvPr id="4" name="Βέλος: Πεντάγωνο 3">
            <a:extLst>
              <a:ext uri="{FF2B5EF4-FFF2-40B4-BE49-F238E27FC236}">
                <a16:creationId xmlns:a16="http://schemas.microsoft.com/office/drawing/2014/main" id="{0EB0A841-D7FE-47BB-9E6A-E36BD5023490}"/>
              </a:ext>
            </a:extLst>
          </p:cNvPr>
          <p:cNvSpPr/>
          <p:nvPr/>
        </p:nvSpPr>
        <p:spPr>
          <a:xfrm>
            <a:off x="0" y="624110"/>
            <a:ext cx="2456597" cy="640445"/>
          </a:xfrm>
          <a:prstGeom prst="homePlate">
            <a:avLst/>
          </a:prstGeom>
          <a:solidFill>
            <a:schemeClr val="tx2"/>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ΑΝΑΚΑΛΥΠΤΩ</a:t>
            </a:r>
          </a:p>
        </p:txBody>
      </p:sp>
      <p:pic>
        <p:nvPicPr>
          <p:cNvPr id="5" name="Εικόνα 4">
            <a:extLst>
              <a:ext uri="{FF2B5EF4-FFF2-40B4-BE49-F238E27FC236}">
                <a16:creationId xmlns:a16="http://schemas.microsoft.com/office/drawing/2014/main" id="{E55B144F-653A-451E-9282-8C1698F89831}"/>
              </a:ext>
            </a:extLst>
          </p:cNvPr>
          <p:cNvPicPr>
            <a:picLocks noChangeAspect="1"/>
          </p:cNvPicPr>
          <p:nvPr/>
        </p:nvPicPr>
        <p:blipFill>
          <a:blip r:embed="rId2"/>
          <a:stretch>
            <a:fillRect/>
          </a:stretch>
        </p:blipFill>
        <p:spPr>
          <a:xfrm>
            <a:off x="7951305" y="1741633"/>
            <a:ext cx="3432313" cy="2570922"/>
          </a:xfrm>
          <a:prstGeom prst="rect">
            <a:avLst/>
          </a:prstGeom>
        </p:spPr>
      </p:pic>
      <p:sp>
        <p:nvSpPr>
          <p:cNvPr id="6" name="TextBox 5">
            <a:extLst>
              <a:ext uri="{FF2B5EF4-FFF2-40B4-BE49-F238E27FC236}">
                <a16:creationId xmlns:a16="http://schemas.microsoft.com/office/drawing/2014/main" id="{574160AA-60F8-4BB3-972D-85848EE1D781}"/>
              </a:ext>
            </a:extLst>
          </p:cNvPr>
          <p:cNvSpPr txBox="1"/>
          <p:nvPr/>
        </p:nvSpPr>
        <p:spPr>
          <a:xfrm>
            <a:off x="7951305" y="4611756"/>
            <a:ext cx="3829878" cy="1169551"/>
          </a:xfrm>
          <a:prstGeom prst="rect">
            <a:avLst/>
          </a:prstGeom>
          <a:noFill/>
        </p:spPr>
        <p:txBody>
          <a:bodyPr wrap="square" rtlCol="0">
            <a:spAutoFit/>
          </a:bodyPr>
          <a:lstStyle/>
          <a:p>
            <a:r>
              <a:rPr lang="el-GR" sz="1400" i="1" dirty="0"/>
              <a:t>Εικόνα 5: Η Όρκα, η δολοφόνος φάλαινα, είναι από τους μεγαλύτερους θηρευτές. Ανάλογα με την περιοχή, μπορεί αν τρέφεται με θαλασσοπούλια, φώκιες</a:t>
            </a:r>
            <a:r>
              <a:rPr lang="en-US" sz="1400" i="1" dirty="0"/>
              <a:t>, </a:t>
            </a:r>
            <a:r>
              <a:rPr lang="el-GR" sz="1400" i="1" dirty="0"/>
              <a:t>οστεϊχθύες</a:t>
            </a:r>
            <a:r>
              <a:rPr lang="en-US" sz="1400" i="1" dirty="0"/>
              <a:t>, </a:t>
            </a:r>
            <a:r>
              <a:rPr lang="el-GR" sz="1400" i="1" dirty="0"/>
              <a:t>ακόμα και καρχαρίες! </a:t>
            </a:r>
          </a:p>
        </p:txBody>
      </p:sp>
    </p:spTree>
    <p:extLst>
      <p:ext uri="{BB962C8B-B14F-4D97-AF65-F5344CB8AC3E}">
        <p14:creationId xmlns:p14="http://schemas.microsoft.com/office/powerpoint/2010/main" val="318900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73DCF-1B8B-46CE-8263-1D628DC692FB}"/>
              </a:ext>
            </a:extLst>
          </p:cNvPr>
          <p:cNvSpPr>
            <a:spLocks noGrp="1"/>
          </p:cNvSpPr>
          <p:nvPr>
            <p:ph type="title"/>
          </p:nvPr>
        </p:nvSpPr>
        <p:spPr/>
        <p:txBody>
          <a:bodyPr>
            <a:normAutofit/>
          </a:bodyPr>
          <a:lstStyle/>
          <a:p>
            <a:r>
              <a:rPr lang="el-GR" sz="2800" dirty="0"/>
              <a:t>ΠΑΡΑΓΩΓΟΙ, ΚΑΤΑΝΑΛΩΤΕΣ ΚΑΙ ΑΠΟΣΥΝΘΕΤΕΣ</a:t>
            </a:r>
          </a:p>
        </p:txBody>
      </p:sp>
      <p:sp>
        <p:nvSpPr>
          <p:cNvPr id="3" name="Θέση περιεχομένου 2">
            <a:extLst>
              <a:ext uri="{FF2B5EF4-FFF2-40B4-BE49-F238E27FC236}">
                <a16:creationId xmlns:a16="http://schemas.microsoft.com/office/drawing/2014/main" id="{B19FF3AB-3124-46BF-B6B8-AC37CB42448E}"/>
              </a:ext>
            </a:extLst>
          </p:cNvPr>
          <p:cNvSpPr>
            <a:spLocks noGrp="1"/>
          </p:cNvSpPr>
          <p:nvPr>
            <p:ph idx="1"/>
          </p:nvPr>
        </p:nvSpPr>
        <p:spPr>
          <a:xfrm>
            <a:off x="838200" y="1825625"/>
            <a:ext cx="6892636" cy="4351338"/>
          </a:xfrm>
        </p:spPr>
        <p:txBody>
          <a:bodyPr>
            <a:normAutofit/>
          </a:bodyPr>
          <a:lstStyle/>
          <a:p>
            <a:pPr marL="0" indent="0">
              <a:buNone/>
            </a:pPr>
            <a:r>
              <a:rPr lang="el-GR" dirty="0"/>
              <a:t>Ένα θαλάσσιο οικοσύστημα αποτελεί ένα περίπλοκο σύστημα ισορροπίας μεταξύ των οργανισμών</a:t>
            </a:r>
            <a:r>
              <a:rPr lang="en-US" dirty="0"/>
              <a:t> </a:t>
            </a:r>
            <a:r>
              <a:rPr lang="el-GR" dirty="0"/>
              <a:t>του: φυτά, σπονδυλωτά και ασπόνδυλα ζώα</a:t>
            </a:r>
            <a:r>
              <a:rPr lang="en-US" dirty="0"/>
              <a:t>, </a:t>
            </a:r>
            <a:r>
              <a:rPr lang="el-GR" dirty="0"/>
              <a:t>μύκητες, πρώτιστα, βακτήρια, αρχαιοβακτήρια</a:t>
            </a:r>
            <a:r>
              <a:rPr lang="en-US" dirty="0"/>
              <a:t>. </a:t>
            </a:r>
            <a:r>
              <a:rPr lang="el-GR" dirty="0"/>
              <a:t>Όπως γνωρίζουμε, το φυτοπλαγκτόν παίζει σπουδαίο ρόλο στον ωκεανό, μιας και απορροφά την ηλιακή ενέργεια και παράγει τροφή μέσω της φωτοσύνθεσης. </a:t>
            </a:r>
          </a:p>
          <a:p>
            <a:pPr marL="0" indent="0">
              <a:buNone/>
            </a:pPr>
            <a:r>
              <a:rPr lang="el-GR" dirty="0"/>
              <a:t>Το φυτοπλαγκτόν πραγματοποιεί περισσότερη από την μισή φωτοσύνθεση στον πλανήτη.</a:t>
            </a:r>
          </a:p>
          <a:p>
            <a:pPr marL="0" indent="0">
              <a:buNone/>
            </a:pPr>
            <a:r>
              <a:rPr lang="el-GR" dirty="0"/>
              <a:t>Οι οργανισμοί που παράγουν σάκχαρα στον οργανισμό τους λέγονται </a:t>
            </a:r>
            <a:r>
              <a:rPr lang="el-GR" b="1" dirty="0"/>
              <a:t>Παραγωγοί</a:t>
            </a:r>
            <a:r>
              <a:rPr lang="el-GR" dirty="0"/>
              <a:t> ή αλλιώς </a:t>
            </a:r>
            <a:r>
              <a:rPr lang="el-GR" b="1" dirty="0" err="1"/>
              <a:t>Αυτότροφοι</a:t>
            </a:r>
            <a:r>
              <a:rPr lang="el-GR" dirty="0"/>
              <a:t> γιατί παρέχουν απευθείας πηγή τροφής σε όλους τους ζωντανούς οργανισμούς. </a:t>
            </a:r>
          </a:p>
        </p:txBody>
      </p:sp>
      <p:sp>
        <p:nvSpPr>
          <p:cNvPr id="5" name="TextBox 4">
            <a:extLst>
              <a:ext uri="{FF2B5EF4-FFF2-40B4-BE49-F238E27FC236}">
                <a16:creationId xmlns:a16="http://schemas.microsoft.com/office/drawing/2014/main" id="{25BF37C5-E905-48BD-A8C4-7B4574C15CC1}"/>
              </a:ext>
            </a:extLst>
          </p:cNvPr>
          <p:cNvSpPr txBox="1"/>
          <p:nvPr/>
        </p:nvSpPr>
        <p:spPr>
          <a:xfrm>
            <a:off x="8170195" y="4537502"/>
            <a:ext cx="3781425" cy="830997"/>
          </a:xfrm>
          <a:prstGeom prst="rect">
            <a:avLst/>
          </a:prstGeom>
          <a:noFill/>
        </p:spPr>
        <p:txBody>
          <a:bodyPr wrap="square" rtlCol="0">
            <a:spAutoFit/>
          </a:bodyPr>
          <a:lstStyle/>
          <a:p>
            <a:r>
              <a:rPr lang="el-GR" sz="1600" i="1" dirty="0"/>
              <a:t>Εικόνα 6: Το φυτοπλαγκτόν παράγει την τροφή του από την ηλιακή ενέργεια. </a:t>
            </a:r>
          </a:p>
        </p:txBody>
      </p:sp>
      <p:sp>
        <p:nvSpPr>
          <p:cNvPr id="7" name="Βέλος: Πεντάγωνο 6">
            <a:extLst>
              <a:ext uri="{FF2B5EF4-FFF2-40B4-BE49-F238E27FC236}">
                <a16:creationId xmlns:a16="http://schemas.microsoft.com/office/drawing/2014/main" id="{8AA294C7-9008-4EBA-B683-3AE301D58750}"/>
              </a:ext>
            </a:extLst>
          </p:cNvPr>
          <p:cNvSpPr/>
          <p:nvPr/>
        </p:nvSpPr>
        <p:spPr>
          <a:xfrm>
            <a:off x="0" y="624110"/>
            <a:ext cx="2456597" cy="640445"/>
          </a:xfrm>
          <a:prstGeom prst="homePlate">
            <a:avLst/>
          </a:prstGeom>
          <a:solidFill>
            <a:schemeClr val="accent2">
              <a:lumMod val="75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pic>
        <p:nvPicPr>
          <p:cNvPr id="1026" name="Picture 2" descr="ÎÏÎ¿ÏÎ­Î»ÎµÏÎ¼Î± ÎµÎ¹ÎºÏÎ½Î±Ï Î³Î¹Î± phytoplankton captures sun">
            <a:extLst>
              <a:ext uri="{FF2B5EF4-FFF2-40B4-BE49-F238E27FC236}">
                <a16:creationId xmlns:a16="http://schemas.microsoft.com/office/drawing/2014/main" id="{EA930B29-2010-4967-86B0-FB3C11FB6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195" y="1905000"/>
            <a:ext cx="3868500" cy="238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5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DB83292-B87D-4BB8-95EF-F97996581860}"/>
              </a:ext>
            </a:extLst>
          </p:cNvPr>
          <p:cNvSpPr>
            <a:spLocks noGrp="1"/>
          </p:cNvSpPr>
          <p:nvPr>
            <p:ph idx="1"/>
          </p:nvPr>
        </p:nvSpPr>
        <p:spPr>
          <a:xfrm>
            <a:off x="988780" y="1518250"/>
            <a:ext cx="6692180" cy="4875391"/>
          </a:xfrm>
        </p:spPr>
        <p:txBody>
          <a:bodyPr>
            <a:normAutofit/>
          </a:bodyPr>
          <a:lstStyle/>
          <a:p>
            <a:pPr marL="0" indent="0" algn="just">
              <a:buNone/>
            </a:pPr>
            <a:r>
              <a:rPr lang="el-GR" dirty="0"/>
              <a:t>Οι οργανισμοί που δεν μπορούν να παράγουν την τροφή τους και βασίζονται σε άλλους για την επιβίωσή τους, λέγονται </a:t>
            </a:r>
            <a:r>
              <a:rPr lang="el-GR" b="1" dirty="0" err="1"/>
              <a:t>Ετερότροφοι</a:t>
            </a:r>
            <a:r>
              <a:rPr lang="el-GR" b="1" dirty="0"/>
              <a:t> ή Καταναλωτές.</a:t>
            </a:r>
            <a:r>
              <a:rPr lang="el-GR" dirty="0"/>
              <a:t> </a:t>
            </a:r>
          </a:p>
          <a:p>
            <a:pPr marL="0" indent="0" algn="just">
              <a:buNone/>
            </a:pPr>
            <a:r>
              <a:rPr lang="el-GR" dirty="0"/>
              <a:t>Όταν οι Καταναλωτές ολοκληρώνουν τον κύκλο ζωής τους, γίνονται τροφή από τους σαπροφάγους , όπως είναι τα καβούρια, οι αστακοί και οι καρχαρίες. </a:t>
            </a:r>
          </a:p>
          <a:p>
            <a:pPr marL="0" indent="0" algn="just">
              <a:buNone/>
            </a:pPr>
            <a:r>
              <a:rPr lang="el-GR" dirty="0"/>
              <a:t>Οι σαπροφάγοι</a:t>
            </a:r>
            <a:r>
              <a:rPr lang="en-US" dirty="0"/>
              <a:t> </a:t>
            </a:r>
            <a:r>
              <a:rPr lang="el-GR" dirty="0"/>
              <a:t>καθώς θρυμματίζουν τα ψοφίμια , αφήνουν πίσω τους υλικά και θρύψαλα (</a:t>
            </a:r>
            <a:r>
              <a:rPr lang="en-US" dirty="0"/>
              <a:t>Detritus</a:t>
            </a:r>
            <a:r>
              <a:rPr lang="el-GR" dirty="0"/>
              <a:t>) που καθιζάνουν και θα αποτελέσουν τροφή για τους οργανισμούς που ζουν βαθιά, κάτω από την ζώνη του φωτός. Οι οργανισμοί που ζουν πάνω σε βράχους κολλημένοι ή δεν μετακινιούνται πολύ τρέφονται με αυτόν τον τρόπο.</a:t>
            </a:r>
            <a:endParaRPr lang="en-US" dirty="0"/>
          </a:p>
          <a:p>
            <a:pPr marL="0" indent="0" algn="just">
              <a:buNone/>
            </a:pPr>
            <a:r>
              <a:rPr lang="el-GR" dirty="0"/>
              <a:t>Τα βακτήρια και οι μύκητες που σπάνε τα ψοφίμια και μετατρέπουν τα θρύμματα σε τροφή για το οικοσύστημα, ονομάζονται </a:t>
            </a:r>
            <a:r>
              <a:rPr lang="el-GR" b="1" dirty="0"/>
              <a:t>Αποσυνθέτες. </a:t>
            </a:r>
          </a:p>
          <a:p>
            <a:pPr marL="0" indent="0">
              <a:buNone/>
            </a:pPr>
            <a:endParaRPr lang="el-GR" dirty="0"/>
          </a:p>
        </p:txBody>
      </p:sp>
      <p:sp>
        <p:nvSpPr>
          <p:cNvPr id="5" name="TextBox 4">
            <a:extLst>
              <a:ext uri="{FF2B5EF4-FFF2-40B4-BE49-F238E27FC236}">
                <a16:creationId xmlns:a16="http://schemas.microsoft.com/office/drawing/2014/main" id="{64A20AB5-D528-4B86-8803-4C382B085C89}"/>
              </a:ext>
            </a:extLst>
          </p:cNvPr>
          <p:cNvSpPr txBox="1"/>
          <p:nvPr/>
        </p:nvSpPr>
        <p:spPr>
          <a:xfrm>
            <a:off x="8183880" y="3194169"/>
            <a:ext cx="3922253" cy="1107996"/>
          </a:xfrm>
          <a:prstGeom prst="rect">
            <a:avLst/>
          </a:prstGeom>
          <a:noFill/>
        </p:spPr>
        <p:txBody>
          <a:bodyPr wrap="square" rtlCol="0">
            <a:spAutoFit/>
          </a:bodyPr>
          <a:lstStyle/>
          <a:p>
            <a:r>
              <a:rPr lang="el-GR" sz="1600" i="1" dirty="0"/>
              <a:t>Εικόνα</a:t>
            </a:r>
            <a:r>
              <a:rPr lang="en-US" sz="1600" i="1" dirty="0"/>
              <a:t> 7</a:t>
            </a:r>
            <a:r>
              <a:rPr lang="el-GR" sz="1600" i="1" dirty="0"/>
              <a:t>: Οι Κέλπιες είναι Παραγωγοί. Αν και φυτρώνουν σε μεγάλο βάθος, αναπτύσσονται προς το φως μέχρι και μισό μέτρο την ημέρα</a:t>
            </a:r>
            <a:r>
              <a:rPr lang="el-GR" i="1" dirty="0"/>
              <a:t>.</a:t>
            </a:r>
          </a:p>
        </p:txBody>
      </p:sp>
      <p:sp>
        <p:nvSpPr>
          <p:cNvPr id="7" name="Βέλος: Πεντάγωνο 6">
            <a:extLst>
              <a:ext uri="{FF2B5EF4-FFF2-40B4-BE49-F238E27FC236}">
                <a16:creationId xmlns:a16="http://schemas.microsoft.com/office/drawing/2014/main" id="{D97FC578-D7A9-4372-A703-B4D1AC1D1415}"/>
              </a:ext>
            </a:extLst>
          </p:cNvPr>
          <p:cNvSpPr/>
          <p:nvPr/>
        </p:nvSpPr>
        <p:spPr>
          <a:xfrm>
            <a:off x="0" y="584422"/>
            <a:ext cx="2456597" cy="640445"/>
          </a:xfrm>
          <a:prstGeom prst="homePlate">
            <a:avLst/>
          </a:prstGeom>
          <a:solidFill>
            <a:schemeClr val="accent2">
              <a:lumMod val="75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pic>
        <p:nvPicPr>
          <p:cNvPr id="2050" name="Picture 2" descr="ÎÏÎ¿ÏÎ­Î»ÎµÏÎ¼Î± ÎµÎ¹ÎºÏÎ½Î±Ï Î³Î¹Î± kelp ocean">
            <a:extLst>
              <a:ext uri="{FF2B5EF4-FFF2-40B4-BE49-F238E27FC236}">
                <a16:creationId xmlns:a16="http://schemas.microsoft.com/office/drawing/2014/main" id="{A1BDFD0C-E101-432D-81E2-1CD71BC1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880" y="697106"/>
            <a:ext cx="3520927" cy="2343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ÎÏÎ¿ÏÎ­Î»ÎµÏÎ¼Î± ÎµÎ¹ÎºÏÎ½Î±Ï Î³Î¹Î± brittle star">
            <a:extLst>
              <a:ext uri="{FF2B5EF4-FFF2-40B4-BE49-F238E27FC236}">
                <a16:creationId xmlns:a16="http://schemas.microsoft.com/office/drawing/2014/main" id="{55B41A85-0FCE-40EE-B0F9-389A2CBFA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691" y="4391752"/>
            <a:ext cx="3383304" cy="19123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9BF9FD-7E48-433F-8AE3-31341A78A6AF}"/>
              </a:ext>
            </a:extLst>
          </p:cNvPr>
          <p:cNvSpPr txBox="1"/>
          <p:nvPr/>
        </p:nvSpPr>
        <p:spPr>
          <a:xfrm>
            <a:off x="4526280" y="6393641"/>
            <a:ext cx="8174213" cy="338554"/>
          </a:xfrm>
          <a:prstGeom prst="rect">
            <a:avLst/>
          </a:prstGeom>
          <a:noFill/>
        </p:spPr>
        <p:txBody>
          <a:bodyPr wrap="square" rtlCol="0">
            <a:spAutoFit/>
          </a:bodyPr>
          <a:lstStyle/>
          <a:p>
            <a:pPr lvl="1"/>
            <a:r>
              <a:rPr lang="el-GR" sz="1400" i="1" dirty="0"/>
              <a:t>Εικόνα</a:t>
            </a:r>
            <a:r>
              <a:rPr lang="en-US" sz="1400" i="1" dirty="0"/>
              <a:t> 8</a:t>
            </a:r>
            <a:r>
              <a:rPr lang="el-GR" sz="1400" i="1" dirty="0"/>
              <a:t>: </a:t>
            </a:r>
            <a:r>
              <a:rPr lang="en-US" sz="1400" i="1" dirty="0"/>
              <a:t>Ta </a:t>
            </a:r>
            <a:r>
              <a:rPr lang="el-GR" sz="1400" i="1" dirty="0"/>
              <a:t>Οφιουροειδή</a:t>
            </a:r>
            <a:r>
              <a:rPr lang="en-US" sz="1400" i="1" dirty="0"/>
              <a:t> </a:t>
            </a:r>
            <a:r>
              <a:rPr lang="el-GR" sz="1400" i="1" dirty="0"/>
              <a:t>ζουν κάτω από την ζώνη του φωτός και τρώνε θρύψαλα</a:t>
            </a:r>
            <a:r>
              <a:rPr lang="el-GR" sz="1600" i="1" dirty="0"/>
              <a:t>. </a:t>
            </a:r>
          </a:p>
        </p:txBody>
      </p:sp>
    </p:spTree>
    <p:extLst>
      <p:ext uri="{BB962C8B-B14F-4D97-AF65-F5344CB8AC3E}">
        <p14:creationId xmlns:p14="http://schemas.microsoft.com/office/powerpoint/2010/main" val="326823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73DCF-1B8B-46CE-8263-1D628DC692FB}"/>
              </a:ext>
            </a:extLst>
          </p:cNvPr>
          <p:cNvSpPr>
            <a:spLocks noGrp="1"/>
          </p:cNvSpPr>
          <p:nvPr>
            <p:ph type="title"/>
          </p:nvPr>
        </p:nvSpPr>
        <p:spPr>
          <a:xfrm>
            <a:off x="2592925" y="624110"/>
            <a:ext cx="9445770" cy="1280890"/>
          </a:xfrm>
        </p:spPr>
        <p:txBody>
          <a:bodyPr>
            <a:normAutofit/>
          </a:bodyPr>
          <a:lstStyle/>
          <a:p>
            <a:r>
              <a:rPr lang="el-GR" sz="2800" dirty="0"/>
              <a:t>ΡΟΗ ΕΝΕΡΓΕΙΑΣ: Τροφική αλυσίδα και τροφικό πλέγμα</a:t>
            </a:r>
          </a:p>
        </p:txBody>
      </p:sp>
      <p:sp>
        <p:nvSpPr>
          <p:cNvPr id="3" name="Θέση περιεχομένου 2">
            <a:extLst>
              <a:ext uri="{FF2B5EF4-FFF2-40B4-BE49-F238E27FC236}">
                <a16:creationId xmlns:a16="http://schemas.microsoft.com/office/drawing/2014/main" id="{B19FF3AB-3124-46BF-B6B8-AC37CB42448E}"/>
              </a:ext>
            </a:extLst>
          </p:cNvPr>
          <p:cNvSpPr>
            <a:spLocks noGrp="1"/>
          </p:cNvSpPr>
          <p:nvPr>
            <p:ph idx="1"/>
          </p:nvPr>
        </p:nvSpPr>
        <p:spPr>
          <a:xfrm>
            <a:off x="723899" y="1396588"/>
            <a:ext cx="10744200" cy="2472055"/>
          </a:xfrm>
        </p:spPr>
        <p:txBody>
          <a:bodyPr>
            <a:normAutofit fontScale="92500" lnSpcReduction="20000"/>
          </a:bodyPr>
          <a:lstStyle/>
          <a:p>
            <a:pPr marL="0" indent="0" algn="just">
              <a:buNone/>
            </a:pPr>
            <a:r>
              <a:rPr lang="el-GR" dirty="0"/>
              <a:t>Η τροφική αλυσίδα είναι ένας τρόπος να απεικονίσουμε την ροή ενέργειας μέσα σε ένα σύστημα, από τους παραγωγούς στους καταναλωτές και αποσυνθέτες, με μια διαδρομή μονής κατεύθυνσης. </a:t>
            </a:r>
          </a:p>
          <a:p>
            <a:pPr marL="0" indent="0" algn="just">
              <a:buNone/>
            </a:pPr>
            <a:r>
              <a:rPr lang="el-GR" dirty="0"/>
              <a:t>Ξεκινά από τον ήλιο, πηγαίνει στους Παραγωγούς και μετά στους Καταναλωτές. Στα περισσότερα οικοσυστήματα πολλές διαφορετικές τροφικές αλυσίδες σχηματίζουν ένα περίπλοκο τροφικό πλέγμα με διαφορετικούς τύπους οργανισμών που ανήκουν στην βιολογική κοινότητα. Εννοείται ότι ένας οργανισμός τρέφεται από περισσότερα από ένα είδη τροφής και αποτελεί τροφή για περισσότερα από ένα είδη οργανισμών.</a:t>
            </a:r>
          </a:p>
          <a:p>
            <a:pPr marL="0" indent="0" algn="just">
              <a:buNone/>
            </a:pPr>
            <a:r>
              <a:rPr lang="el-GR" dirty="0"/>
              <a:t>Στην παρακάτω τροφική αλυσίδα, τα μικροσκοπικά φυτοπλαγκτόν είναι οι Παραγωγοί. Αποτελούν τροφή για τα Κριλ, που είναι ζωοπλαγκτόν. Τα Κριλ αποτελούν τροφή για μικρά ψάρια. Τα Κριλ και τα μικρά ψάρια είναι η τροφή της φάλαινας.</a:t>
            </a:r>
          </a:p>
        </p:txBody>
      </p:sp>
      <p:sp>
        <p:nvSpPr>
          <p:cNvPr id="5" name="TextBox 4">
            <a:extLst>
              <a:ext uri="{FF2B5EF4-FFF2-40B4-BE49-F238E27FC236}">
                <a16:creationId xmlns:a16="http://schemas.microsoft.com/office/drawing/2014/main" id="{25BF37C5-E905-48BD-A8C4-7B4574C15CC1}"/>
              </a:ext>
            </a:extLst>
          </p:cNvPr>
          <p:cNvSpPr txBox="1"/>
          <p:nvPr/>
        </p:nvSpPr>
        <p:spPr>
          <a:xfrm>
            <a:off x="2456597" y="6187992"/>
            <a:ext cx="7759065" cy="338554"/>
          </a:xfrm>
          <a:prstGeom prst="rect">
            <a:avLst/>
          </a:prstGeom>
          <a:noFill/>
        </p:spPr>
        <p:txBody>
          <a:bodyPr wrap="square" rtlCol="0">
            <a:spAutoFit/>
          </a:bodyPr>
          <a:lstStyle/>
          <a:p>
            <a:r>
              <a:rPr lang="el-GR" sz="1600" i="1" dirty="0"/>
              <a:t>Εικόνα 9 : Τροφική αλυσίδα της Μαύρης φάλαινα του Βόρειου Ατλαντικού </a:t>
            </a:r>
          </a:p>
        </p:txBody>
      </p:sp>
      <p:sp>
        <p:nvSpPr>
          <p:cNvPr id="7" name="Βέλος: Πεντάγωνο 6">
            <a:extLst>
              <a:ext uri="{FF2B5EF4-FFF2-40B4-BE49-F238E27FC236}">
                <a16:creationId xmlns:a16="http://schemas.microsoft.com/office/drawing/2014/main" id="{8AA294C7-9008-4EBA-B683-3AE301D58750}"/>
              </a:ext>
            </a:extLst>
          </p:cNvPr>
          <p:cNvSpPr/>
          <p:nvPr/>
        </p:nvSpPr>
        <p:spPr>
          <a:xfrm>
            <a:off x="0" y="624110"/>
            <a:ext cx="2456597" cy="640445"/>
          </a:xfrm>
          <a:prstGeom prst="homePlate">
            <a:avLst/>
          </a:prstGeom>
          <a:solidFill>
            <a:schemeClr val="accent2">
              <a:lumMod val="75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ΕΞΗΓΩ</a:t>
            </a:r>
          </a:p>
        </p:txBody>
      </p:sp>
      <p:pic>
        <p:nvPicPr>
          <p:cNvPr id="4" name="Εικόνα 3">
            <a:extLst>
              <a:ext uri="{FF2B5EF4-FFF2-40B4-BE49-F238E27FC236}">
                <a16:creationId xmlns:a16="http://schemas.microsoft.com/office/drawing/2014/main" id="{A75552C8-FD78-4795-86CF-FAB7D58875D9}"/>
              </a:ext>
            </a:extLst>
          </p:cNvPr>
          <p:cNvPicPr>
            <a:picLocks noChangeAspect="1"/>
          </p:cNvPicPr>
          <p:nvPr/>
        </p:nvPicPr>
        <p:blipFill>
          <a:blip r:embed="rId2"/>
          <a:stretch>
            <a:fillRect/>
          </a:stretch>
        </p:blipFill>
        <p:spPr>
          <a:xfrm>
            <a:off x="2946081" y="4437709"/>
            <a:ext cx="6056288" cy="1622032"/>
          </a:xfrm>
          <a:prstGeom prst="rect">
            <a:avLst/>
          </a:prstGeom>
        </p:spPr>
      </p:pic>
    </p:spTree>
    <p:extLst>
      <p:ext uri="{BB962C8B-B14F-4D97-AF65-F5344CB8AC3E}">
        <p14:creationId xmlns:p14="http://schemas.microsoft.com/office/powerpoint/2010/main" val="1516314954"/>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4240</TotalTime>
  <Words>3527</Words>
  <Application>Microsoft Office PowerPoint</Application>
  <PresentationFormat>Ευρεία οθόνη</PresentationFormat>
  <Paragraphs>305</Paragraphs>
  <Slides>36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36</vt:i4>
      </vt:variant>
    </vt:vector>
  </HeadingPairs>
  <TitlesOfParts>
    <vt:vector size="41" baseType="lpstr">
      <vt:lpstr>Arial</vt:lpstr>
      <vt:lpstr>Century Gothic</vt:lpstr>
      <vt:lpstr>Wingdings</vt:lpstr>
      <vt:lpstr>Wingdings 3</vt:lpstr>
      <vt:lpstr>Θρόισμα</vt:lpstr>
      <vt:lpstr>Τροφικό πλέγμα  εν δράσει</vt:lpstr>
      <vt:lpstr>ΠΕΡΙΕΧΟΜΕΝΑ</vt:lpstr>
      <vt:lpstr>Φυτοπλαγκτόν και θαλάσσια ζώα</vt:lpstr>
      <vt:lpstr>ΔΡΑΣΤΗΡΙΟΤΗΤΑ</vt:lpstr>
      <vt:lpstr>ΔΡΑΣΤΗΡΙΟΤΗΤΑ Από τα μικροσκοπικά στα τεράστια: θαλάσσιο τροφικό πλέγμα</vt:lpstr>
      <vt:lpstr>Παρουσίαση του PowerPoint</vt:lpstr>
      <vt:lpstr>ΠΑΡΑΓΩΓΟΙ, ΚΑΤΑΝΑΛΩΤΕΣ ΚΑΙ ΑΠΟΣΥΝΘΕΤΕΣ</vt:lpstr>
      <vt:lpstr>Παρουσίαση του PowerPoint</vt:lpstr>
      <vt:lpstr>ΡΟΗ ΕΝΕΡΓΕΙΑΣ: Τροφική αλυσίδα και τροφικό πλέγμα</vt:lpstr>
      <vt:lpstr>ΡΟΗ ΕΝΕΡΓΕΙΑΣ: Τροφική αλυσίδα και τροφικό πλέγμα</vt:lpstr>
      <vt:lpstr>Παρουσίαση του PowerPoint</vt:lpstr>
      <vt:lpstr>ΜΕΤΑΦΕΡΟΝΤΑΣ ΕΝΕΡΓΕΙΑ ΚΑΙ ΤΡΟΦΗ</vt:lpstr>
      <vt:lpstr>ΤΡΟΦΙΚΟΣ ΚΥΚΛΟΣ ΣΤΟΝ ΩΚΕΑΝΟ</vt:lpstr>
      <vt:lpstr>Παρουσίαση του PowerPoint</vt:lpstr>
      <vt:lpstr>Παρουσίαση του PowerPoint</vt:lpstr>
      <vt:lpstr>ΤΡΟΦΙΚΟΣ ΚΥΚΛΟΣ ΣΤΟΝ ΩΚΕΑΝΟ</vt:lpstr>
      <vt:lpstr>ΔΡΑΣΤΗΡΙΟΤΗΤΑ</vt:lpstr>
      <vt:lpstr>Ο κύκλος του Αζώτου</vt:lpstr>
      <vt:lpstr>Ο κύκλος του Φωσφόρου</vt:lpstr>
      <vt:lpstr>Ο κύκλος του Πυριτίου</vt:lpstr>
      <vt:lpstr>ΤΟΠΟΘΕΤΩΝΤΑΣ ΤΑ ΟΛΑ ΜΑΖΙ</vt:lpstr>
      <vt:lpstr>Παρουσίαση του PowerPoint</vt:lpstr>
      <vt:lpstr>Παρουσίαση του PowerPoint</vt:lpstr>
      <vt:lpstr>Παρουσίαση του PowerPoint</vt:lpstr>
      <vt:lpstr>ΜΕΓΑΛΕΣ ΙΔΕΕΣ</vt:lpstr>
      <vt:lpstr>ΕΝΕΡΓΟΠΟΙΗΣΗ ΠΡΟΤΕΡΩΝ ΓΝΩΣΕΩΝ </vt:lpstr>
      <vt:lpstr>ΕΝΕΡΓΟΠΟΙΗΣΗ ΠΡΩΤΕΡΩΝ ΓΝΩΣΕΩΝ</vt:lpstr>
      <vt:lpstr>ΕΠΙΣΚΟΠΗΣΗ ΟΣΩΝ ΕΜΑΘΕΣ</vt:lpstr>
      <vt:lpstr>ΧΤΙΖΟΝΤΑΣ ΥΠΟΒΑΘΡΟ</vt:lpstr>
      <vt:lpstr>Ανασκόπηση λεξιλογίου</vt:lpstr>
      <vt:lpstr>Ανασκόπηση λεξιλογίου</vt:lpstr>
      <vt:lpstr>Μαθηματική άσκηση</vt:lpstr>
      <vt:lpstr>Ανασκόπηση λεξιλογίου</vt:lpstr>
      <vt:lpstr>Παρουσίαση του PowerPoint</vt:lpstr>
      <vt:lpstr>ΠΕΡΙΛΗΨΗ</vt:lpstr>
      <vt:lpstr>ΕΠΙΣΚΟΠΗΣΗ ΜΑΘΗΜΑΤΟΣ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Σχέσεις στην θάλασσα</dc:title>
  <dc:creator>ΜΙΧΑΛΗΣ ΓΙΑΝΝΟΥΛΑΣ</dc:creator>
  <cp:lastModifiedBy>ΜΙΧΑΛΗΣ ΓΙΑΝΝΟΥΛΑΣ</cp:lastModifiedBy>
  <cp:revision>200</cp:revision>
  <dcterms:created xsi:type="dcterms:W3CDTF">2019-03-31T15:38:08Z</dcterms:created>
  <dcterms:modified xsi:type="dcterms:W3CDTF">2019-04-06T17:07:55Z</dcterms:modified>
</cp:coreProperties>
</file>