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86" r:id="rId3"/>
    <p:sldId id="287" r:id="rId4"/>
    <p:sldId id="301" r:id="rId5"/>
    <p:sldId id="302" r:id="rId6"/>
    <p:sldId id="303" r:id="rId7"/>
    <p:sldId id="288" r:id="rId8"/>
    <p:sldId id="304" r:id="rId9"/>
    <p:sldId id="305" r:id="rId10"/>
    <p:sldId id="306" r:id="rId11"/>
    <p:sldId id="307" r:id="rId12"/>
    <p:sldId id="308" r:id="rId13"/>
    <p:sldId id="290" r:id="rId14"/>
    <p:sldId id="310" r:id="rId15"/>
    <p:sldId id="289" r:id="rId16"/>
    <p:sldId id="309" r:id="rId17"/>
    <p:sldId id="291" r:id="rId18"/>
    <p:sldId id="311" r:id="rId19"/>
    <p:sldId id="293" r:id="rId20"/>
    <p:sldId id="312" r:id="rId21"/>
    <p:sldId id="313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05" d="100"/>
          <a:sy n="105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101A8-2668-4716-AEAF-774F7E8032B9}" type="datetimeFigureOut">
              <a:rPr lang="el-GR" smtClean="0"/>
              <a:pPr/>
              <a:t>14/11/2012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143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27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ΠΟΣΟΤΙΚΑ ΔΕΔΟΜΕΝΑ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Μέση τιμή</a:t>
            </a:r>
            <a:r>
              <a:rPr lang="el-GR" dirty="0" smtClean="0"/>
              <a:t> </a:t>
            </a:r>
            <a:r>
              <a:rPr lang="en-US" dirty="0" smtClean="0"/>
              <a:t>(average, mean)</a:t>
            </a:r>
            <a:r>
              <a:rPr lang="el-GR" dirty="0" smtClean="0"/>
              <a:t>. Υπολογισμός.</a:t>
            </a:r>
          </a:p>
          <a:p>
            <a:endParaRPr lang="el-GR" dirty="0" smtClean="0"/>
          </a:p>
          <a:p>
            <a:endParaRPr lang="el-GR" dirty="0" smtClean="0"/>
          </a:p>
          <a:p>
            <a:pPr marL="342900" indent="-342900"/>
            <a:r>
              <a:rPr lang="el-GR" dirty="0" smtClean="0"/>
              <a:t>Αν και δεν υπάρχει καμία επί τοις ουσίας διαφορά στον υπολογισμό τους, θα πρέπει να διακρίνουμε τη μέση τιμή του ΠΛΗΘΥΣΜΟΥ από την ΜΕΣΗ τιμή δείγματος. 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Μέση Τιμή δείγματος: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Το σημείο ισορροπίας ενός δείγματος το οποίο υπολογίζεται διαιρώντας το συνολικό άθροισμα των παρατηρήσεων μας με το μέγεθος του δείγματος (ή καλύτερα με τον αριθμό τους εάν έχουμε </a:t>
            </a:r>
            <a:r>
              <a:rPr lang="en-US" dirty="0" smtClean="0"/>
              <a:t>missing values). </a:t>
            </a:r>
            <a:endParaRPr lang="el-GR" dirty="0" smtClean="0"/>
          </a:p>
          <a:p>
            <a:pPr marL="342900" indent="-342900"/>
            <a:endParaRPr lang="el-GR" dirty="0" smtClean="0"/>
          </a:p>
          <a:p>
            <a:pPr marL="342900" indent="-342900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47864" y="3933056"/>
          <a:ext cx="2232248" cy="1432008"/>
        </p:xfrm>
        <a:graphic>
          <a:graphicData uri="http://schemas.openxmlformats.org/presentationml/2006/ole">
            <p:oleObj spid="_x0000_s32770" name="Εξίσωση" r:id="rId3" imgW="672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Μέση τιμή</a:t>
            </a:r>
            <a:r>
              <a:rPr lang="el-GR" dirty="0" smtClean="0"/>
              <a:t> </a:t>
            </a:r>
            <a:r>
              <a:rPr lang="en-US" dirty="0" smtClean="0"/>
              <a:t>(average, mean)</a:t>
            </a:r>
            <a:r>
              <a:rPr lang="el-GR" dirty="0" smtClean="0"/>
              <a:t>. Υπολογισμός.</a:t>
            </a:r>
          </a:p>
          <a:p>
            <a:endParaRPr lang="el-GR" dirty="0" smtClean="0"/>
          </a:p>
          <a:p>
            <a:endParaRPr lang="el-GR" dirty="0" smtClean="0"/>
          </a:p>
          <a:p>
            <a:pPr marL="342900" indent="-342900"/>
            <a:r>
              <a:rPr lang="el-GR" dirty="0" smtClean="0"/>
              <a:t>Αν και δεν υπάρχει καμία επί τοις ουσίας διαφορά στον υπολογισμό τους, θα πρέπει να διακρίνουμε τη μέση τιμή του ΠΛΗΘΥΣΜΟΥ από την ΜΕΣΗ τιμή δείγματος. 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Μέση Τιμή πληθυσμού: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Το σημείο ισορροπίας ενός πληθυσμού το οποίο υπολογίζεται διαιρώντας το συνολικό άθροισμα των παρατηρήσεων μας με το μέγεθος του πληθυσμού (ή καλύτερα με τον αριθμό τους εάν έχουμε </a:t>
            </a:r>
            <a:r>
              <a:rPr lang="en-US" dirty="0" smtClean="0"/>
              <a:t>missing values). </a:t>
            </a:r>
            <a:endParaRPr lang="el-GR" dirty="0" smtClean="0"/>
          </a:p>
          <a:p>
            <a:pPr marL="342900" indent="-342900"/>
            <a:endParaRPr lang="el-GR" dirty="0" smtClean="0"/>
          </a:p>
          <a:p>
            <a:pPr marL="342900" indent="-342900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11538" y="3933825"/>
          <a:ext cx="2105025" cy="1431925"/>
        </p:xfrm>
        <a:graphic>
          <a:graphicData uri="http://schemas.openxmlformats.org/presentationml/2006/ole">
            <p:oleObj spid="_x0000_s33794" name="Εξίσωση" r:id="rId3" imgW="634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Μέση τιμή</a:t>
            </a:r>
            <a:r>
              <a:rPr lang="el-GR" dirty="0" smtClean="0"/>
              <a:t> </a:t>
            </a:r>
            <a:r>
              <a:rPr lang="en-US" dirty="0" smtClean="0"/>
              <a:t>(average, mean)</a:t>
            </a:r>
            <a:r>
              <a:rPr lang="el-GR" dirty="0" smtClean="0"/>
              <a:t>. Υπολογισμός.</a:t>
            </a:r>
          </a:p>
          <a:p>
            <a:endParaRPr lang="el-GR" dirty="0" smtClean="0"/>
          </a:p>
          <a:p>
            <a:endParaRPr lang="el-GR" dirty="0" smtClean="0"/>
          </a:p>
          <a:p>
            <a:pPr marL="342900" indent="-342900"/>
            <a:r>
              <a:rPr lang="el-GR" dirty="0" smtClean="0"/>
              <a:t>Η μέση τιμή μπορεί να αντιμετωπιστεί ως το σημείο ισορροπίας μιας κατανομής.</a:t>
            </a:r>
          </a:p>
          <a:p>
            <a:pPr marL="342900" indent="-342900"/>
            <a:endParaRPr lang="el-GR" dirty="0" smtClean="0"/>
          </a:p>
          <a:p>
            <a:pPr marL="342900" indent="-342900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40" y="1628800"/>
          <a:ext cx="6696744" cy="4896538"/>
        </p:xfrm>
        <a:graphic>
          <a:graphicData uri="http://schemas.openxmlformats.org/drawingml/2006/table">
            <a:tbl>
              <a:tblPr/>
              <a:tblGrid>
                <a:gridCol w="2232248"/>
                <a:gridCol w="2232248"/>
                <a:gridCol w="1395155"/>
                <a:gridCol w="837093"/>
              </a:tblGrid>
              <a:tr h="42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Τιμές κατά φθίνουσα σειρά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Απόκλιση από τη μέση τιμή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Άθροισμα αποκλίσεων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6,20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20,8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0,60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0,60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Μέση τιμή=5,40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-0,40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-20,8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-1,40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-2,40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-3,40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latin typeface="Calibri"/>
                          <a:ea typeface="Calibri"/>
                          <a:cs typeface="Times New Roman"/>
                        </a:rPr>
                        <a:t>-3,40</a:t>
                      </a: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35696" y="1844824"/>
            <a:ext cx="54053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8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Να βρεθεί η μέση τιμή στις παρακάτω κατανομές: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60 63 45 63 65 70 55 63 60 65 63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20,3 22,7 21,4 20,6 21,4 20,9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35696" y="1075384"/>
            <a:ext cx="54053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8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Να βρεθεί η μέση τιμή στις παρακάτω κατανομές: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60 63 45 63 65 70 55 63 60 65 63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20,3 22,7 21,4 20,6 21,4 20,9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ΑΠΑΝΤΗΣΗ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Α. 672/11=61,09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Β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127,3/6=21,22</a:t>
            </a:r>
            <a:endParaRPr lang="el-GR" sz="2000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559552" cy="370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9" y="4766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μέση τιμή, η διάμεσος τιμή και η επικρατούσα τιμή ταυτίζονται όταν μια κατανομή είναι συμμετρική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4766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Εάν η κατανομή είναι ασύμμετρη τότε: </a:t>
            </a:r>
            <a:endParaRPr lang="el-GR" dirty="0"/>
          </a:p>
        </p:txBody>
      </p:sp>
      <p:pic>
        <p:nvPicPr>
          <p:cNvPr id="9" name="Picture 8" descr="σάρωση0009.jpg"/>
          <p:cNvPicPr>
            <a:picLocks noChangeAspect="1"/>
          </p:cNvPicPr>
          <p:nvPr/>
        </p:nvPicPr>
        <p:blipFill>
          <a:blip r:embed="rId2" cstate="print"/>
          <a:srcRect l="28785" r="10221" b="41600"/>
          <a:stretch>
            <a:fillRect/>
          </a:stretch>
        </p:blipFill>
        <p:spPr>
          <a:xfrm>
            <a:off x="2195736" y="908719"/>
            <a:ext cx="4824536" cy="583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620688"/>
            <a:ext cx="8604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9.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Τι είδους κατανομές αναμένονται στις παρακάτω περιπτώσεις? Πότε η μέση τιμή είναι μεγαλύτερη από τη διάμεσο και πότε μικρότερη?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Σε ένα πολύ εύκολο διαγώνισμα οι περισσότεροι φοιτητές έγραψαν από καλά έως άριστα και μόνον λίγοι  από μέτρια έως κακά.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Η κατανομή των φοιτητών του Τμήματος μας σε σχέση με την ηλικία τους.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692696"/>
            <a:ext cx="86044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9.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Τι είδους κατανομές αναμένονται στις παρακάτω περιπτώσεις? Πότε η μέση τιμή είναι μεγαλύτερη από τη διάμεσο και πότε μικρότερη?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Σε ένα πολύ εύκολο διαγώνισμα οι περισσότεροι φοιτητές έγραψαν από καλά έως άριστα και μόνον λίγοι  από μέτρια έως κακά.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Η κατανομή των φοιτητών του Τμήματος μας σε σχέση με την ηλικία τους.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ΑΠΑΝΤΗΣΗ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Α. Η κατανομή είναι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ασύμμετρη. Η ασυμμετρία της είναι αρνητική. Η διάμεσος τιμή είναι μεγαλύτερη της μέσης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baseline="0" dirty="0" smtClean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Β.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Η κατανομή είναι ασύμμετρη. Η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ασυμμετρία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της είναι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θετική.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Η διάμεσος τιμή είναι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μικρότερη της </a:t>
            </a:r>
            <a:r>
              <a:rPr lang="el-GR" dirty="0" smtClean="0">
                <a:latin typeface="Calibri" pitchFamily="34" charset="0"/>
                <a:cs typeface="Times New Roman" pitchFamily="18" charset="0"/>
              </a:rPr>
              <a:t>μέσης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56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Ποιοτικά δεδομένα: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επικρατούσα τιμή μπορεί να χρησιμοποιηθεί πάντοτε! 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2850642"/>
          <a:ext cx="6080760" cy="1156716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1772816"/>
            <a:ext cx="8676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10. Να κατασκευάσετε την κατανομή συχνοτήτων των ομάδων αίματος του παρακάτω πίνακα. Ποια είναι η επικρατούσα τιμή?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546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Μέτρα Κεντρικής τάσης: Η επικρατούσα τιμή </a:t>
            </a:r>
            <a:r>
              <a:rPr lang="en-US" dirty="0" smtClean="0"/>
              <a:t>(mode)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6" name="Picture 5" descr="σάρωση0008.jpg"/>
          <p:cNvPicPr>
            <a:picLocks noChangeAspect="1"/>
          </p:cNvPicPr>
          <p:nvPr/>
        </p:nvPicPr>
        <p:blipFill>
          <a:blip r:embed="rId2" cstate="print"/>
          <a:srcRect l="9526" t="36350" r="68792" b="26900"/>
          <a:stretch>
            <a:fillRect/>
          </a:stretch>
        </p:blipFill>
        <p:spPr>
          <a:xfrm>
            <a:off x="827584" y="1916832"/>
            <a:ext cx="1872208" cy="4368485"/>
          </a:xfrm>
          <a:prstGeom prst="rect">
            <a:avLst/>
          </a:prstGeom>
        </p:spPr>
      </p:pic>
      <p:pic>
        <p:nvPicPr>
          <p:cNvPr id="8" name="Picture 7" descr="σάρωση0008.jpg"/>
          <p:cNvPicPr>
            <a:picLocks noChangeAspect="1"/>
          </p:cNvPicPr>
          <p:nvPr/>
        </p:nvPicPr>
        <p:blipFill>
          <a:blip r:embed="rId2" cstate="print"/>
          <a:srcRect l="29763" t="45800" r="25426" b="25850"/>
          <a:stretch>
            <a:fillRect/>
          </a:stretch>
        </p:blipFill>
        <p:spPr>
          <a:xfrm>
            <a:off x="3491880" y="2780928"/>
            <a:ext cx="4032448" cy="3512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9" y="836712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τιμή με την υψηλότερη συχνότητα εμφάνισης. Οι κατανομές μπορεί να έχουν περισσότερες από μία επικρατούσες τιμές ακόμη  και αν αυτές δεν έχουν το ίδιο ύψος</a:t>
            </a:r>
          </a:p>
          <a:p>
            <a:r>
              <a:rPr lang="en-US" dirty="0" smtClean="0"/>
              <a:t>(bimodal. Multimodal).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56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Ποιοτικά δεδομένα: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επικρατούσα τιμή μπορεί να χρησιμοποιηθεί πάντοτε! 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2850642"/>
          <a:ext cx="6080760" cy="1156716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1772816"/>
            <a:ext cx="8676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10. Να κατασκευάσετε την κατανομή συχνοτήτων των ομάδων αίματος του παρακάτω πίνακα. Ποια είναι η επικρατούσα τιμή?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5486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Ποιοτικά δεδομένα: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ΔΙΑΜΕΣΟΣ τιμή μπορεί να χρησιμοποιηθεί μερικές φορές όταν τα ποιοτικά δεδομένα μπορούν να τοποθετηθούν στη σειρά από το μικρότερο προς το μεγαλύτερο!   Χρειάζεται όμως </a:t>
            </a:r>
            <a:r>
              <a:rPr lang="el-GR" smtClean="0"/>
              <a:t>τεράστια προσοχή!!!!!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31620" y="2561463"/>
          <a:ext cx="6080760" cy="1735074"/>
        </p:xfrm>
        <a:graphic>
          <a:graphicData uri="http://schemas.openxmlformats.org/drawingml/2006/table">
            <a:tbl>
              <a:tblPr/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Βαθμός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Αθροιστική συχνότητα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Στρατηγός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Συνταγματάρχης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Ταγματάρχης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Λοχαγός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Υπολοχαγός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36,7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Ανθυπολοχαγός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Σύνολο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upload.wikimedia.org/wikipedia/commons/thumb/c/cc/Example_Likert_Scale.svg/220px-Example_Likert_Sca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891480"/>
            <a:ext cx="4704457" cy="7142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180511"/>
            <a:ext cx="824440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Να βρεθεί η επικρατούσα τιμή στην παρακάτω κατανομή ηλικιών συνταξιοδότησης: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60, 63, 45, 63, 65, 70, 55, 63, 60, 65, 63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6.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Ένας ιδιοκτήτης αυτοκινήτου σε διάφορες δοκιμές που έκανε για την κατανάλωση βενζίνης βρήκε τα ακόλουθα (χιλιόμετρα ανά λίτρο βενζίνης): 20.3, 22.7, 21.4, 20.6, 21.4, 20.9. Να βρεθεί η επικρατούσα τιμή της κατανάλωσης.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21.4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980728"/>
            <a:ext cx="82444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Να βρεθεί η επικρατούσα τιμή στην παρακάτω κατανομή ηλικιών συνταξιοδότησης: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60, 63, 45, 63, 65, 70, 55, 63, 60, 65, 63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6.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Ένας ιδιοκτήτης αυτοκινήτου σε διάφορες δοκιμές που έκανε για την κατανάλωση βενζίνης βρήκε τα ακόλουθα (χιλιόμετρα ανά λίτρο βενζίνης): 20.3, 22.7, 21.4, 20.6, 21.4, 20.9. Να βρεθεί η επικρατούσα τιμή της κατανάλωσης. 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531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Διάμεσος τιμή</a:t>
            </a:r>
            <a:r>
              <a:rPr lang="el-GR" dirty="0" smtClean="0"/>
              <a:t> </a:t>
            </a:r>
            <a:r>
              <a:rPr lang="en-US" dirty="0" smtClean="0"/>
              <a:t>(median)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564904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Είναι η τιμή που χωρίζει ένα σύνολο δεδομένων, τα οποία έχουν πρώτα απ’ όλα τοποθετηθεί σε αύξουσα σειρά ακριβώς στη μέση. Με άλλα λόγια το 50% των τιμών που έχουμε στην κατανομή μας είναι μεγαλύτερες από τη διάμεσο τιμή και το 50% μικρότερες.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Διάμεσος τιμή</a:t>
            </a:r>
            <a:r>
              <a:rPr lang="el-GR" dirty="0" smtClean="0"/>
              <a:t> </a:t>
            </a:r>
            <a:r>
              <a:rPr lang="en-US" dirty="0" smtClean="0"/>
              <a:t>(median)</a:t>
            </a:r>
            <a:r>
              <a:rPr lang="el-GR" dirty="0" smtClean="0"/>
              <a:t>. Υπολογισμός.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Βάζουμε τις παρατηρήσεις μας στη σειρά, συνήθως κατ’ αύξουσα πορεία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Βρίσκουμε την παρατήρηση που βρίσκεται στη μέση προσθέτοντας στον ΑΡΙΘΜΟ των παρατηρήσεων 1 μονάδα και διαιρώντας με το  2.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 ο αριθμός που βρίσκουμε είναι ακέραιος τότε βρίσκουμε μετρώντας από αριστερά προς τα δεξιά ποιος αριθμός αντιστοιχεί στη διάμεσο.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/>
            <a:r>
              <a:rPr lang="el-GR" dirty="0" smtClean="0"/>
              <a:t>Παράδειγμα: 2 8 2 7 6 βάζουμε τους αριθμούς στη σειρά. 2 </a:t>
            </a:r>
            <a:r>
              <a:rPr lang="el-GR" dirty="0" err="1" smtClean="0"/>
              <a:t>2</a:t>
            </a:r>
            <a:r>
              <a:rPr lang="el-GR" dirty="0" smtClean="0"/>
              <a:t> 6 7 8 Μετράμε το πλήθος τους, το οποίο είναι 5, οπότε 5+1=6/2=3. Άρα η διάμεσος τιμή είναι ο αριθμός που βρίσκεται στην 3</a:t>
            </a:r>
            <a:r>
              <a:rPr lang="el-GR" baseline="30000" dirty="0" smtClean="0"/>
              <a:t>η</a:t>
            </a:r>
            <a:r>
              <a:rPr lang="el-GR" dirty="0" smtClean="0"/>
              <a:t> κατά  θέση δηλαδή είναι το 6.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4. Αν ο αριθμός  που βρίσκουμε δεν είναι ακέραιος,  τότε στρογγυλοποιούμε τον αριθμό αυτό στον αμέσως μεγαλύτερο και αμέσως μικρότερο του ακέραιο. Βρίσκουμε τις τιμές που αντιστοιχούν στον αριθμό αυτό και η διάμεση τιμή είναι ο μέσος όρος τους.</a:t>
            </a:r>
          </a:p>
          <a:p>
            <a:pPr marL="342900" indent="-342900"/>
            <a:r>
              <a:rPr lang="el-GR" dirty="0" smtClean="0"/>
              <a:t>Έχουμε  3 8 9 3 1 8, οπότε λαμβάνουμε 1 3 </a:t>
            </a:r>
            <a:r>
              <a:rPr lang="el-GR" dirty="0" err="1" smtClean="0"/>
              <a:t>3</a:t>
            </a:r>
            <a:r>
              <a:rPr lang="el-GR" dirty="0" smtClean="0"/>
              <a:t> 8 </a:t>
            </a:r>
            <a:r>
              <a:rPr lang="el-GR" dirty="0" err="1" smtClean="0"/>
              <a:t>8</a:t>
            </a:r>
            <a:r>
              <a:rPr lang="el-GR" dirty="0" smtClean="0"/>
              <a:t> 9. Έχουμε (6+1)/2=3,5. Οπότε ψάχνουμε τον 3</a:t>
            </a:r>
            <a:r>
              <a:rPr lang="el-GR" baseline="30000" dirty="0" smtClean="0"/>
              <a:t>ο</a:t>
            </a:r>
            <a:r>
              <a:rPr lang="el-GR" dirty="0" smtClean="0"/>
              <a:t> και τον 4</a:t>
            </a:r>
            <a:r>
              <a:rPr lang="el-GR" baseline="30000" dirty="0" smtClean="0"/>
              <a:t>ο</a:t>
            </a:r>
            <a:r>
              <a:rPr lang="el-GR" dirty="0" smtClean="0"/>
              <a:t> στη σειρά αριθμό 3 δηλαδή και 8. Οπότε η διάμεσος τιμή είναι (3+8)/2=5,5</a:t>
            </a:r>
          </a:p>
          <a:p>
            <a:pPr marL="342900" indent="-342900"/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689284"/>
            <a:ext cx="84584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7. Να βρεθεί η διάμεσος  τιμή των παρακάτω κατανομών: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60 63 45 63 65 70 55 63 60 65 63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20,3 22,7 21,4 20,6 21,4 20,9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950621"/>
            <a:ext cx="84584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7. Να βρεθεί η διάμεσος  τιμή των παρακάτω κατανομών: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60 63 45 63 65 70 55 63 60 65 63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20,3 22,7 21,4 20,6 21,4 20,9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Απάντηση: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Α 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Β 21,15 (20,9+21,4)/2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Κεντρικής τάσης: </a:t>
            </a:r>
            <a:r>
              <a:rPr lang="el-GR" dirty="0" smtClean="0"/>
              <a:t>Η Μέση τιμή</a:t>
            </a:r>
            <a:r>
              <a:rPr lang="el-GR" dirty="0" smtClean="0"/>
              <a:t> </a:t>
            </a:r>
            <a:r>
              <a:rPr lang="en-US" dirty="0" smtClean="0"/>
              <a:t>(average, mean)</a:t>
            </a:r>
            <a:r>
              <a:rPr lang="el-GR" dirty="0" smtClean="0"/>
              <a:t>. Υπολογισμός.</a:t>
            </a:r>
          </a:p>
          <a:p>
            <a:endParaRPr lang="el-GR" dirty="0" smtClean="0"/>
          </a:p>
          <a:p>
            <a:endParaRPr lang="el-GR" dirty="0" smtClean="0"/>
          </a:p>
          <a:p>
            <a:pPr marL="342900" indent="-342900"/>
            <a:r>
              <a:rPr lang="el-GR" dirty="0" smtClean="0"/>
              <a:t>Η μέση τιμή ή μέσος όρος υπολογίζεται εάν προσθέσουμε όλες τις παρατηρήσεις μας </a:t>
            </a:r>
            <a:r>
              <a:rPr lang="el-GR" dirty="0" smtClean="0"/>
              <a:t> και στη συνέχεια διαιρέσουμε με το πλήθος τους. </a:t>
            </a:r>
            <a:endParaRPr lang="en-US" dirty="0"/>
          </a:p>
        </p:txBody>
      </p:sp>
      <p:pic>
        <p:nvPicPr>
          <p:cNvPr id="4" name="Picture 3" descr="σάρωση0008.jpg"/>
          <p:cNvPicPr>
            <a:picLocks noChangeAspect="1"/>
          </p:cNvPicPr>
          <p:nvPr/>
        </p:nvPicPr>
        <p:blipFill>
          <a:blip r:embed="rId2" cstate="print"/>
          <a:srcRect l="9526" t="36350" r="68792" b="26900"/>
          <a:stretch>
            <a:fillRect/>
          </a:stretch>
        </p:blipFill>
        <p:spPr>
          <a:xfrm>
            <a:off x="827584" y="1916832"/>
            <a:ext cx="1872208" cy="4368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924944"/>
            <a:ext cx="3308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Άθροισμα: 108 έτη</a:t>
            </a:r>
          </a:p>
          <a:p>
            <a:r>
              <a:rPr lang="el-GR" dirty="0" smtClean="0"/>
              <a:t>Πλήθος παρατηρήσεων: 20</a:t>
            </a:r>
          </a:p>
          <a:p>
            <a:r>
              <a:rPr lang="el-GR" dirty="0" smtClean="0"/>
              <a:t>Οπότε μέσος όρος=108/20=5,40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1287</Words>
  <Application>Microsoft Office PowerPoint</Application>
  <PresentationFormat>On-screen Show (4:3)</PresentationFormat>
  <Paragraphs>423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Flow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παρουσίαση του στατιστικού υλικού γίνεται με δύο τρόπους!  1. Ο πρώτος συνίσταται στην κατασκευή ενός στατιστικού πίνακα, ο οποίος πολλές φορές ονομάζεται πίνακας συχνοτήτων ή ακόμη και κατανομή συχνοτήτων.  2. Ο δεύτερος και πιο εντυπωσιακός τρόπος συνίσταται στην κατασκευή ενός κατάλληλου κατά περίπτωση διαγράμματος.</dc:title>
  <dc:creator>owner</dc:creator>
  <cp:lastModifiedBy>owner</cp:lastModifiedBy>
  <cp:revision>124</cp:revision>
  <dcterms:created xsi:type="dcterms:W3CDTF">2012-10-26T06:40:15Z</dcterms:created>
  <dcterms:modified xsi:type="dcterms:W3CDTF">2012-11-14T17:40:06Z</dcterms:modified>
</cp:coreProperties>
</file>