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57" r:id="rId4"/>
    <p:sldId id="258" r:id="rId5"/>
    <p:sldId id="288" r:id="rId6"/>
    <p:sldId id="259" r:id="rId7"/>
    <p:sldId id="299" r:id="rId8"/>
    <p:sldId id="262" r:id="rId9"/>
    <p:sldId id="301" r:id="rId10"/>
    <p:sldId id="302" r:id="rId11"/>
    <p:sldId id="298" r:id="rId12"/>
    <p:sldId id="300" r:id="rId13"/>
    <p:sldId id="303" r:id="rId14"/>
    <p:sldId id="304" r:id="rId15"/>
    <p:sldId id="305" r:id="rId16"/>
    <p:sldId id="306" r:id="rId17"/>
    <p:sldId id="307" r:id="rId18"/>
    <p:sldId id="308" r:id="rId19"/>
    <p:sldId id="309" r:id="rId20"/>
    <p:sldId id="310" r:id="rId21"/>
    <p:sldId id="311" r:id="rId22"/>
    <p:sldId id="312" r:id="rId23"/>
    <p:sldId id="31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59"/>
  </p:normalViewPr>
  <p:slideViewPr>
    <p:cSldViewPr snapToGrid="0" snapToObjects="1">
      <p:cViewPr varScale="1">
        <p:scale>
          <a:sx n="110" d="100"/>
          <a:sy n="110" d="100"/>
        </p:scale>
        <p:origin x="6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10/31/22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10/31/22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CA288C25-DDA6-9C43-95C7-721F1724E5CE}"/>
              </a:ext>
            </a:extLst>
          </p:cNvPr>
          <p:cNvSpPr>
            <a:spLocks noGrp="1"/>
          </p:cNvSpPr>
          <p:nvPr>
            <p:ph type="subTitle" idx="1"/>
          </p:nvPr>
        </p:nvSpPr>
        <p:spPr>
          <a:xfrm>
            <a:off x="2081048" y="5072743"/>
            <a:ext cx="9423565" cy="1461872"/>
          </a:xfrm>
        </p:spPr>
        <p:txBody>
          <a:bodyPr>
            <a:normAutofit/>
          </a:bodyPr>
          <a:lstStyle/>
          <a:p>
            <a:pPr algn="r"/>
            <a:r>
              <a:rPr lang="el-GR" sz="2800" b="1" dirty="0"/>
              <a:t>Δρ. Όλγα </a:t>
            </a:r>
            <a:r>
              <a:rPr lang="el-GR" sz="2800" b="1" dirty="0" err="1"/>
              <a:t>Κατσιάνη</a:t>
            </a:r>
            <a:endParaRPr lang="el-GR" sz="2800" b="1" dirty="0"/>
          </a:p>
          <a:p>
            <a:pPr algn="r"/>
            <a:r>
              <a:rPr lang="el-GR" sz="2800" b="1" dirty="0"/>
              <a:t>Διδάσκουσα ΕΣΠΑ</a:t>
            </a:r>
          </a:p>
        </p:txBody>
      </p:sp>
      <p:sp>
        <p:nvSpPr>
          <p:cNvPr id="5" name="Τίτλος 4">
            <a:extLst>
              <a:ext uri="{FF2B5EF4-FFF2-40B4-BE49-F238E27FC236}">
                <a16:creationId xmlns:a16="http://schemas.microsoft.com/office/drawing/2014/main" id="{9F6759CD-C72E-0B41-86F2-050F758F6719}"/>
              </a:ext>
            </a:extLst>
          </p:cNvPr>
          <p:cNvSpPr>
            <a:spLocks noGrp="1"/>
          </p:cNvSpPr>
          <p:nvPr>
            <p:ph type="ctrTitle"/>
          </p:nvPr>
        </p:nvSpPr>
        <p:spPr>
          <a:xfrm>
            <a:off x="1839686" y="323384"/>
            <a:ext cx="11471955" cy="2070025"/>
          </a:xfrm>
        </p:spPr>
        <p:txBody>
          <a:bodyPr>
            <a:normAutofit/>
          </a:bodyPr>
          <a:lstStyle/>
          <a:p>
            <a:r>
              <a:rPr lang="el-GR" sz="3200" b="1" dirty="0"/>
              <a:t>Κοινωνική Παιδαγωγική και </a:t>
            </a:r>
            <a:r>
              <a:rPr lang="el-GR" sz="3200" b="1" dirty="0" err="1"/>
              <a:t>Κοινωνικοπολιτισμική</a:t>
            </a:r>
            <a:r>
              <a:rPr lang="el-GR" sz="3200" b="1" dirty="0"/>
              <a:t> Εμψύχωση</a:t>
            </a:r>
          </a:p>
        </p:txBody>
      </p:sp>
    </p:spTree>
    <p:extLst>
      <p:ext uri="{BB962C8B-B14F-4D97-AF65-F5344CB8AC3E}">
        <p14:creationId xmlns:p14="http://schemas.microsoft.com/office/powerpoint/2010/main" val="318935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D3080F-D3B4-874D-8030-02DF29161447}"/>
              </a:ext>
            </a:extLst>
          </p:cNvPr>
          <p:cNvSpPr>
            <a:spLocks noGrp="1"/>
          </p:cNvSpPr>
          <p:nvPr>
            <p:ph type="title"/>
          </p:nvPr>
        </p:nvSpPr>
        <p:spPr>
          <a:xfrm>
            <a:off x="2589212" y="384345"/>
            <a:ext cx="8911687" cy="998141"/>
          </a:xfrm>
        </p:spPr>
        <p:txBody>
          <a:bodyPr>
            <a:normAutofit/>
          </a:bodyPr>
          <a:lstStyle/>
          <a:p>
            <a:pPr algn="ctr"/>
            <a:r>
              <a:rPr lang="el-GR" sz="2800" b="1" dirty="0"/>
              <a:t>Μεθοδολογικές Θεωρήσεις της Κοινωνικής Παιδαγωγικής </a:t>
            </a:r>
          </a:p>
        </p:txBody>
      </p:sp>
      <p:sp>
        <p:nvSpPr>
          <p:cNvPr id="3" name="Θέση περιεχομένου 2">
            <a:extLst>
              <a:ext uri="{FF2B5EF4-FFF2-40B4-BE49-F238E27FC236}">
                <a16:creationId xmlns:a16="http://schemas.microsoft.com/office/drawing/2014/main" id="{63E2CEA3-7074-6A4A-90D0-4E3DCEF0C80F}"/>
              </a:ext>
            </a:extLst>
          </p:cNvPr>
          <p:cNvSpPr>
            <a:spLocks noGrp="1"/>
          </p:cNvSpPr>
          <p:nvPr>
            <p:ph idx="1"/>
          </p:nvPr>
        </p:nvSpPr>
        <p:spPr>
          <a:xfrm>
            <a:off x="2589212" y="1382486"/>
            <a:ext cx="8915400" cy="4528736"/>
          </a:xfrm>
        </p:spPr>
        <p:txBody>
          <a:bodyPr>
            <a:normAutofit/>
          </a:bodyPr>
          <a:lstStyle/>
          <a:p>
            <a:pPr algn="just"/>
            <a:r>
              <a:rPr lang="el-GR" sz="2000" dirty="0"/>
              <a:t>Η  Κοινωνική Παιδαγωγική είναι ένας διεπιστημονικός χώρος που ενεργεί ως λειτουργικό ενδιάμεσο μεταξύ ατόμου και κοινωνίας. </a:t>
            </a:r>
          </a:p>
          <a:p>
            <a:pPr algn="just"/>
            <a:r>
              <a:rPr lang="el-GR" sz="2000" dirty="0"/>
              <a:t>Μετουσιώνει σε πράξη θεωρητικές αρχές, αξίες και θέσεις του επιστημονικού της πυρήνα, ενώ ταυτόχρονα θεωρητικοποιεί τις Πρακτικές της.</a:t>
            </a:r>
          </a:p>
          <a:p>
            <a:pPr algn="just"/>
            <a:r>
              <a:rPr lang="el-GR" sz="2000" dirty="0"/>
              <a:t>Διενεργεί μια οργανωμένη διαμεσολάβηση ανάμεσα στο </a:t>
            </a:r>
            <a:r>
              <a:rPr lang="el-GR" sz="2000" dirty="0" err="1"/>
              <a:t>βιοψυχοκοινωνικό</a:t>
            </a:r>
            <a:r>
              <a:rPr lang="el-GR" sz="2000" dirty="0"/>
              <a:t> σύστημα άνθρωπος και στο κοινωνικό-πολιτισμικό-οικονομικό </a:t>
            </a:r>
            <a:r>
              <a:rPr lang="el-GR" sz="2000" dirty="0" err="1"/>
              <a:t>υπερσύστημα</a:t>
            </a:r>
            <a:r>
              <a:rPr lang="el-GR" sz="2000" dirty="0"/>
              <a:t> που τον περιβάλει.</a:t>
            </a:r>
          </a:p>
          <a:p>
            <a:pPr algn="just"/>
            <a:r>
              <a:rPr lang="el-GR" sz="2000" dirty="0"/>
              <a:t>Αξιοποιεί την άτυπη εκπαίδευση, δηλαδή το σύνολο του ευρύτερου κοινοτικού και κοινωνικού χώρου, όπου διαβιούν και δραστηριοποιούνται τα άτομα και με τον οποίο βρίσκονται σε μία σχέση δυναμικής αλληλεπίδρασης.</a:t>
            </a:r>
          </a:p>
        </p:txBody>
      </p:sp>
    </p:spTree>
    <p:extLst>
      <p:ext uri="{BB962C8B-B14F-4D97-AF65-F5344CB8AC3E}">
        <p14:creationId xmlns:p14="http://schemas.microsoft.com/office/powerpoint/2010/main" val="2523835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4C5679-3BF4-C24B-9997-77323BA9CEA3}"/>
              </a:ext>
            </a:extLst>
          </p:cNvPr>
          <p:cNvSpPr>
            <a:spLocks noGrp="1"/>
          </p:cNvSpPr>
          <p:nvPr>
            <p:ph type="title"/>
          </p:nvPr>
        </p:nvSpPr>
        <p:spPr>
          <a:xfrm>
            <a:off x="2592925" y="159026"/>
            <a:ext cx="8911687" cy="632711"/>
          </a:xfrm>
        </p:spPr>
        <p:txBody>
          <a:bodyPr>
            <a:normAutofit fontScale="90000"/>
          </a:bodyPr>
          <a:lstStyle/>
          <a:p>
            <a:pPr algn="ctr"/>
            <a:r>
              <a:rPr lang="el-GR" sz="2800" b="1" dirty="0"/>
              <a:t>Κοινωνική Παιδαγωγική και Αριστοτελική Φρόνηση</a:t>
            </a:r>
          </a:p>
        </p:txBody>
      </p:sp>
      <p:sp>
        <p:nvSpPr>
          <p:cNvPr id="3" name="Θέση περιεχομένου 2">
            <a:extLst>
              <a:ext uri="{FF2B5EF4-FFF2-40B4-BE49-F238E27FC236}">
                <a16:creationId xmlns:a16="http://schemas.microsoft.com/office/drawing/2014/main" id="{CF6DF1B8-1078-6041-AF3D-A784E385B32C}"/>
              </a:ext>
            </a:extLst>
          </p:cNvPr>
          <p:cNvSpPr>
            <a:spLocks noGrp="1"/>
          </p:cNvSpPr>
          <p:nvPr>
            <p:ph idx="1"/>
          </p:nvPr>
        </p:nvSpPr>
        <p:spPr>
          <a:xfrm>
            <a:off x="2589212" y="791737"/>
            <a:ext cx="8915400" cy="5709424"/>
          </a:xfrm>
        </p:spPr>
        <p:txBody>
          <a:bodyPr>
            <a:normAutofit/>
          </a:bodyPr>
          <a:lstStyle/>
          <a:p>
            <a:endParaRPr lang="el-GR" dirty="0"/>
          </a:p>
          <a:p>
            <a:r>
              <a:rPr lang="el-GR" sz="2000" dirty="0"/>
              <a:t>«…έξιν αληθή μετά λόγου </a:t>
            </a:r>
            <a:r>
              <a:rPr lang="el-GR" sz="2000" dirty="0" err="1"/>
              <a:t>Πρακτικήν</a:t>
            </a:r>
            <a:r>
              <a:rPr lang="el-GR" sz="2000" dirty="0"/>
              <a:t>». Ο Αριστοτέλης με τη φράση αυτή συνδέει τη φυσική ανθρώπινη τάση του πρακτικού νου, η οποία μετουσιώνει τη σκέψη σε συγκεκριμένες δράσεις.</a:t>
            </a:r>
          </a:p>
          <a:p>
            <a:r>
              <a:rPr lang="el-GR" sz="2000" dirty="0"/>
              <a:t>Επίσης σύμφωνα με τον Αριστοτέλη το συναίσθημα και η φαντασία είναι τα 2 ενεργά συστατικά της φρόνησης. </a:t>
            </a:r>
          </a:p>
          <a:p>
            <a:r>
              <a:rPr lang="el-GR" sz="2000" dirty="0"/>
              <a:t>Σύμφωνα με την Κοινωνική Παιδαγωγική ο συνδυασμός αυτών των δύο μας οδηγούν κατ’ ουσία στην </a:t>
            </a:r>
            <a:r>
              <a:rPr lang="el-GR" sz="2000" dirty="0" err="1"/>
              <a:t>Ενσυναίσθηση</a:t>
            </a:r>
            <a:r>
              <a:rPr lang="el-GR" sz="2000" dirty="0"/>
              <a:t>. Αξιοποιώντας κάποιος τα συναισθήματά του και την φαντασία του, μπορεί να μπει στη θέση κάποιου άλλου και να συμμεριστεί και να κατανοήσει την κατάστασή του.</a:t>
            </a:r>
          </a:p>
          <a:p>
            <a:r>
              <a:rPr lang="el-GR" sz="2000" dirty="0"/>
              <a:t>Αυτό δημιουργεί σκέψεις σχετικά με το τι μπορεί να πράξει για κάθε συγκεκριμένη κατάσταση που έχει να αντιμετωπίσει και σταδιακά οδηγείται στη σωστή απόφαση και δράση.</a:t>
            </a:r>
          </a:p>
          <a:p>
            <a:endParaRPr lang="el-GR" dirty="0"/>
          </a:p>
          <a:p>
            <a:endParaRPr lang="el-GR" dirty="0"/>
          </a:p>
        </p:txBody>
      </p:sp>
    </p:spTree>
    <p:extLst>
      <p:ext uri="{BB962C8B-B14F-4D97-AF65-F5344CB8AC3E}">
        <p14:creationId xmlns:p14="http://schemas.microsoft.com/office/powerpoint/2010/main" val="511654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4C5679-3BF4-C24B-9997-77323BA9CEA3}"/>
              </a:ext>
            </a:extLst>
          </p:cNvPr>
          <p:cNvSpPr>
            <a:spLocks noGrp="1"/>
          </p:cNvSpPr>
          <p:nvPr>
            <p:ph type="title"/>
          </p:nvPr>
        </p:nvSpPr>
        <p:spPr>
          <a:xfrm>
            <a:off x="2592925" y="159026"/>
            <a:ext cx="8911687" cy="788031"/>
          </a:xfrm>
        </p:spPr>
        <p:txBody>
          <a:bodyPr>
            <a:normAutofit/>
          </a:bodyPr>
          <a:lstStyle/>
          <a:p>
            <a:pPr algn="ctr"/>
            <a:r>
              <a:rPr lang="el-GR" sz="2800" b="1" dirty="0"/>
              <a:t>Η Πρακτική πλευρά της Κοινωνικής Παιδαγωγικής</a:t>
            </a:r>
          </a:p>
        </p:txBody>
      </p:sp>
      <p:sp>
        <p:nvSpPr>
          <p:cNvPr id="3" name="Θέση περιεχομένου 2">
            <a:extLst>
              <a:ext uri="{FF2B5EF4-FFF2-40B4-BE49-F238E27FC236}">
                <a16:creationId xmlns:a16="http://schemas.microsoft.com/office/drawing/2014/main" id="{CF6DF1B8-1078-6041-AF3D-A784E385B32C}"/>
              </a:ext>
            </a:extLst>
          </p:cNvPr>
          <p:cNvSpPr>
            <a:spLocks noGrp="1"/>
          </p:cNvSpPr>
          <p:nvPr>
            <p:ph idx="1"/>
          </p:nvPr>
        </p:nvSpPr>
        <p:spPr>
          <a:xfrm>
            <a:off x="2589212" y="791737"/>
            <a:ext cx="8915400" cy="5709424"/>
          </a:xfrm>
        </p:spPr>
        <p:txBody>
          <a:bodyPr>
            <a:normAutofit/>
          </a:bodyPr>
          <a:lstStyle/>
          <a:p>
            <a:pPr algn="just"/>
            <a:endParaRPr lang="el-GR" dirty="0"/>
          </a:p>
          <a:p>
            <a:pPr algn="just"/>
            <a:r>
              <a:rPr lang="el-GR" sz="2000" dirty="0"/>
              <a:t>Οι </a:t>
            </a:r>
            <a:r>
              <a:rPr lang="en-US" sz="2000" dirty="0"/>
              <a:t>Erikson </a:t>
            </a:r>
            <a:r>
              <a:rPr lang="el-GR" sz="2000" dirty="0"/>
              <a:t>και </a:t>
            </a:r>
            <a:r>
              <a:rPr lang="en-US" sz="2000" dirty="0" err="1"/>
              <a:t>Markstrom</a:t>
            </a:r>
            <a:r>
              <a:rPr lang="el-GR" sz="2000" dirty="0"/>
              <a:t> αναδεικνύουν την πρακτική πλευρά της Κοινωνικής Παιδαγωγικής η οποία σύμφωνα με τους συγγραφείς διαπνέεται από αρχές και συμπεριλαμβάνει, όπως και η φρόνηση του Αριστοτέλη, τα εξής :</a:t>
            </a:r>
          </a:p>
          <a:p>
            <a:pPr marL="0" indent="0" algn="just">
              <a:buNone/>
            </a:pPr>
            <a:r>
              <a:rPr lang="el-GR" sz="2000" dirty="0"/>
              <a:t>	- την ηθική αρετή</a:t>
            </a:r>
          </a:p>
          <a:p>
            <a:pPr marL="0" indent="0" algn="just">
              <a:buNone/>
            </a:pPr>
            <a:r>
              <a:rPr lang="el-GR" sz="2000" dirty="0"/>
              <a:t>	- τη λογική</a:t>
            </a:r>
          </a:p>
          <a:p>
            <a:pPr marL="0" indent="0" algn="just">
              <a:buNone/>
            </a:pPr>
            <a:r>
              <a:rPr lang="el-GR" sz="2000" dirty="0"/>
              <a:t>	- την αίσθηση και τη γνώση της πραγματικότητας</a:t>
            </a:r>
          </a:p>
          <a:p>
            <a:pPr marL="0" indent="0" algn="just">
              <a:buNone/>
            </a:pPr>
            <a:r>
              <a:rPr lang="el-GR" sz="2000" dirty="0"/>
              <a:t>	- την καθοδήγηση των επιλογών με ορθή κρίση</a:t>
            </a:r>
          </a:p>
          <a:p>
            <a:pPr marL="0" indent="0" algn="just">
              <a:buNone/>
            </a:pPr>
            <a:r>
              <a:rPr lang="el-GR" sz="2000" dirty="0"/>
              <a:t>	- τη λήψη αποφάσεων για την ανάληψη δράσεων, με στόχο το 	ατομικό και συλλογικό όφελος.</a:t>
            </a:r>
          </a:p>
          <a:p>
            <a:pPr algn="just"/>
            <a:r>
              <a:rPr lang="el-GR" sz="2000" dirty="0"/>
              <a:t>Η συνεχής αλληλεξάρτηση Θεωρίας και Πράξης που πρεσβεύει η Κοινωνική Παιδαγωγική τονίζει την αναγκαιότητα της </a:t>
            </a:r>
            <a:r>
              <a:rPr lang="el-GR" sz="2000" dirty="0" err="1"/>
              <a:t>ενσυναισθηματικής</a:t>
            </a:r>
            <a:r>
              <a:rPr lang="el-GR" sz="2000" dirty="0"/>
              <a:t> λειτουργίας στις πρακτικές της συγκεκριμένης επιστήμης.</a:t>
            </a:r>
          </a:p>
          <a:p>
            <a:endParaRPr lang="el-GR" dirty="0"/>
          </a:p>
          <a:p>
            <a:pPr marL="0" indent="0">
              <a:buNone/>
            </a:pPr>
            <a:endParaRPr lang="el-GR" dirty="0"/>
          </a:p>
          <a:p>
            <a:endParaRPr lang="el-GR" dirty="0"/>
          </a:p>
        </p:txBody>
      </p:sp>
    </p:spTree>
    <p:extLst>
      <p:ext uri="{BB962C8B-B14F-4D97-AF65-F5344CB8AC3E}">
        <p14:creationId xmlns:p14="http://schemas.microsoft.com/office/powerpoint/2010/main" val="2293756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01AFD7-535F-1A48-8F34-DC3E63AAE705}"/>
              </a:ext>
            </a:extLst>
          </p:cNvPr>
          <p:cNvSpPr>
            <a:spLocks noGrp="1"/>
          </p:cNvSpPr>
          <p:nvPr>
            <p:ph type="title"/>
          </p:nvPr>
        </p:nvSpPr>
        <p:spPr>
          <a:xfrm>
            <a:off x="2152185" y="379142"/>
            <a:ext cx="9352428" cy="802887"/>
          </a:xfrm>
        </p:spPr>
        <p:txBody>
          <a:bodyPr>
            <a:normAutofit fontScale="90000"/>
          </a:bodyPr>
          <a:lstStyle/>
          <a:p>
            <a:r>
              <a:rPr lang="el-GR" sz="3200" b="1" dirty="0"/>
              <a:t>Κοινωνική Παιδαγωγική και Συστημική Προσέγγιση</a:t>
            </a:r>
          </a:p>
        </p:txBody>
      </p:sp>
      <p:sp>
        <p:nvSpPr>
          <p:cNvPr id="3" name="Θέση περιεχομένου 2">
            <a:extLst>
              <a:ext uri="{FF2B5EF4-FFF2-40B4-BE49-F238E27FC236}">
                <a16:creationId xmlns:a16="http://schemas.microsoft.com/office/drawing/2014/main" id="{21243945-874D-564B-BFF1-4362AA9C371E}"/>
              </a:ext>
            </a:extLst>
          </p:cNvPr>
          <p:cNvSpPr>
            <a:spLocks noGrp="1"/>
          </p:cNvSpPr>
          <p:nvPr>
            <p:ph idx="1"/>
          </p:nvPr>
        </p:nvSpPr>
        <p:spPr>
          <a:xfrm>
            <a:off x="2152184" y="1081668"/>
            <a:ext cx="9352428" cy="4829554"/>
          </a:xfrm>
        </p:spPr>
        <p:txBody>
          <a:bodyPr>
            <a:normAutofit/>
          </a:bodyPr>
          <a:lstStyle/>
          <a:p>
            <a:pPr algn="just"/>
            <a:r>
              <a:rPr lang="el-GR" sz="2000" dirty="0"/>
              <a:t>Ενεργή συμμετοχή όλων των εμπλεκόμενων.</a:t>
            </a:r>
          </a:p>
          <a:p>
            <a:pPr algn="just"/>
            <a:r>
              <a:rPr lang="el-GR" sz="2000" dirty="0"/>
              <a:t>Ειδικό ενδιαφέρον για τις επιδράσεις κοινωνικών, πολιτισμικών και οργανωτικών παραγόντων.</a:t>
            </a:r>
          </a:p>
          <a:p>
            <a:pPr algn="just"/>
            <a:r>
              <a:rPr lang="el-GR" sz="2000" dirty="0"/>
              <a:t>Μάθηση μέσα από την έρευνα στο πεδίο. </a:t>
            </a:r>
            <a:r>
              <a:rPr lang="el-GR" sz="2000" dirty="0" err="1"/>
              <a:t>Θεωρητικοποίηση</a:t>
            </a:r>
            <a:r>
              <a:rPr lang="el-GR" sz="2000" dirty="0"/>
              <a:t> της Πρακτικής και μεταφορά στην Πράξη της Θεωρίας.</a:t>
            </a:r>
          </a:p>
          <a:p>
            <a:pPr algn="just"/>
            <a:r>
              <a:rPr lang="el-GR" sz="2000" dirty="0"/>
              <a:t>Συνύπαρξη δύο </a:t>
            </a:r>
            <a:r>
              <a:rPr lang="el-GR" sz="2000" dirty="0" err="1"/>
              <a:t>αλληλοεξαρτώμενων</a:t>
            </a:r>
            <a:r>
              <a:rPr lang="el-GR" sz="2000" dirty="0"/>
              <a:t> αλλά διακεκριμένων τρόπων σκέψης. Ο ένας είναι γενικός και αφηρημένος (ο οποίος αξιοποιεί στο έπακρο τη συστημική θεωρία, με στόχο την ανάπτυξη ιδανικών συστημικών μοντέλων), ο άλλος προσανατολισμένος στις πραγματικές καταστάσεις.   </a:t>
            </a:r>
          </a:p>
          <a:p>
            <a:pPr marL="0" indent="0" algn="just">
              <a:buNone/>
            </a:pPr>
            <a:r>
              <a:rPr lang="el-GR" sz="2000" dirty="0"/>
              <a:t>Στην Κοινωνική Παιδαγωγική υπάρχει ενότητα της Θεωρίας με την Πράξη, προκειμένου να αντιμετωπιστεί η πολυπλοκότητα και να επιτευχθεί η βελτίωση και αλλαγή των κοινωνικών προβλημάτων. </a:t>
            </a:r>
          </a:p>
        </p:txBody>
      </p:sp>
    </p:spTree>
    <p:extLst>
      <p:ext uri="{BB962C8B-B14F-4D97-AF65-F5344CB8AC3E}">
        <p14:creationId xmlns:p14="http://schemas.microsoft.com/office/powerpoint/2010/main" val="3857437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DE68FC-5984-964F-8D33-A43AB31CF498}"/>
              </a:ext>
            </a:extLst>
          </p:cNvPr>
          <p:cNvSpPr>
            <a:spLocks noGrp="1"/>
          </p:cNvSpPr>
          <p:nvPr>
            <p:ph type="title"/>
          </p:nvPr>
        </p:nvSpPr>
        <p:spPr>
          <a:xfrm>
            <a:off x="2230244" y="310800"/>
            <a:ext cx="9274368" cy="635978"/>
          </a:xfrm>
        </p:spPr>
        <p:txBody>
          <a:bodyPr>
            <a:normAutofit fontScale="90000"/>
          </a:bodyPr>
          <a:lstStyle/>
          <a:p>
            <a:r>
              <a:rPr lang="el-GR" b="1" dirty="0"/>
              <a:t>Κοινωνική Παιδαγωγική και Κοινωνική Αλλαγή</a:t>
            </a:r>
          </a:p>
        </p:txBody>
      </p:sp>
      <p:sp>
        <p:nvSpPr>
          <p:cNvPr id="3" name="Θέση περιεχομένου 2">
            <a:extLst>
              <a:ext uri="{FF2B5EF4-FFF2-40B4-BE49-F238E27FC236}">
                <a16:creationId xmlns:a16="http://schemas.microsoft.com/office/drawing/2014/main" id="{483CB7EC-A08C-5E4A-A248-D61ADDA93592}"/>
              </a:ext>
            </a:extLst>
          </p:cNvPr>
          <p:cNvSpPr>
            <a:spLocks noGrp="1"/>
          </p:cNvSpPr>
          <p:nvPr>
            <p:ph idx="1"/>
          </p:nvPr>
        </p:nvSpPr>
        <p:spPr>
          <a:xfrm>
            <a:off x="1817649" y="1092820"/>
            <a:ext cx="9686963" cy="4807251"/>
          </a:xfrm>
        </p:spPr>
        <p:txBody>
          <a:bodyPr>
            <a:normAutofit/>
          </a:bodyPr>
          <a:lstStyle/>
          <a:p>
            <a:pPr marL="0" indent="0" algn="just">
              <a:buNone/>
            </a:pPr>
            <a:r>
              <a:rPr lang="el-GR" sz="2000" dirty="0"/>
              <a:t>Πολλοί σύγχρονοι μελετητές της Κοινωνικής Παιδαγωγικής επισημαίνουν ότι η επιδίωξη για αλλαγή αποτελεί θεμελιώδη αρχή της Κοινωνικής Παιδαγωγικής. Η αλλαγή αυτή επέρχεται κυρίως μέσα από εκπαιδευτικές διαδικασίες.</a:t>
            </a:r>
          </a:p>
          <a:p>
            <a:pPr algn="just"/>
            <a:r>
              <a:rPr lang="el-GR" sz="2000" dirty="0"/>
              <a:t>Οι </a:t>
            </a:r>
            <a:r>
              <a:rPr lang="en-US" sz="2000" dirty="0" err="1"/>
              <a:t>Carr</a:t>
            </a:r>
            <a:r>
              <a:rPr lang="en-US" sz="2000" dirty="0"/>
              <a:t> </a:t>
            </a:r>
            <a:r>
              <a:rPr lang="el-GR" sz="2000" dirty="0"/>
              <a:t>Και </a:t>
            </a:r>
            <a:r>
              <a:rPr lang="en-US" sz="2000" dirty="0" err="1"/>
              <a:t>Kemmis</a:t>
            </a:r>
            <a:r>
              <a:rPr lang="en-US" sz="2000" dirty="0"/>
              <a:t> (2010)</a:t>
            </a:r>
            <a:r>
              <a:rPr lang="el-GR" sz="2000" dirty="0"/>
              <a:t> υποστηρίζουν ότι η όποια αλλαγή θα πρέπει να προέρχεται από την εκπαιδευτική πράξη, η οποία είναι στην ουσία μια κοινωνική λειτουργία.</a:t>
            </a:r>
          </a:p>
          <a:p>
            <a:pPr algn="just"/>
            <a:r>
              <a:rPr lang="el-GR" sz="2000" dirty="0"/>
              <a:t>Ο </a:t>
            </a:r>
            <a:r>
              <a:rPr lang="en-US" sz="2000" dirty="0"/>
              <a:t>Friedrich </a:t>
            </a:r>
            <a:r>
              <a:rPr lang="el-GR" sz="2000" dirty="0"/>
              <a:t>υποστήριζε ότι στο πλαίσιο της Κοινωνικής Παιδαγωγικής το εκπαιδευτικό σύστημα θα πρέπει να διαπαιδαγωγεί το άτομο, ώστε αυτό να έχει τη δύναμη να επιφέρει την κοινωνική αλλαγή, με απώτερο στόχο την προσωπική και κοινωνική ολοκλήρωση.</a:t>
            </a:r>
          </a:p>
          <a:p>
            <a:pPr algn="just"/>
            <a:r>
              <a:rPr lang="el-GR" sz="2000" dirty="0"/>
              <a:t>Ο </a:t>
            </a:r>
            <a:r>
              <a:rPr lang="en-US" sz="2000" dirty="0"/>
              <a:t>Freire </a:t>
            </a:r>
            <a:r>
              <a:rPr lang="el-GR" sz="2000" dirty="0" err="1"/>
              <a:t>υποστηρ</a:t>
            </a:r>
            <a:r>
              <a:rPr lang="en-US" sz="2000" dirty="0" err="1"/>
              <a:t>ί</a:t>
            </a:r>
            <a:r>
              <a:rPr lang="el-GR" sz="2000" dirty="0"/>
              <a:t>ζει ότι η κοινωνική αλλαγή ξεκινά από μια προσπάθεια για κατανόηση της κοινωνικής πραγματικότητας και τη σταδιακή μεταβολή αυτής της κατανόησης και κάνει λόγο για την αναγκαιότητα μιας «Παιδαγωγικής της Ελπίδας». </a:t>
            </a:r>
          </a:p>
          <a:p>
            <a:pPr algn="just"/>
            <a:endParaRPr lang="el-GR" sz="2000" dirty="0"/>
          </a:p>
        </p:txBody>
      </p:sp>
    </p:spTree>
    <p:extLst>
      <p:ext uri="{BB962C8B-B14F-4D97-AF65-F5344CB8AC3E}">
        <p14:creationId xmlns:p14="http://schemas.microsoft.com/office/powerpoint/2010/main" val="346423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16AEC2-8D09-DA46-B46A-DADBA080EC58}"/>
              </a:ext>
            </a:extLst>
          </p:cNvPr>
          <p:cNvSpPr>
            <a:spLocks noGrp="1"/>
          </p:cNvSpPr>
          <p:nvPr>
            <p:ph type="title"/>
          </p:nvPr>
        </p:nvSpPr>
        <p:spPr>
          <a:xfrm>
            <a:off x="2592925" y="624110"/>
            <a:ext cx="8911687" cy="602524"/>
          </a:xfrm>
        </p:spPr>
        <p:txBody>
          <a:bodyPr>
            <a:normAutofit/>
          </a:bodyPr>
          <a:lstStyle/>
          <a:p>
            <a:r>
              <a:rPr lang="el-GR" sz="2800" b="1" dirty="0" err="1"/>
              <a:t>Βασικ</a:t>
            </a:r>
            <a:r>
              <a:rPr lang="en-US" sz="2800" b="1" dirty="0" err="1"/>
              <a:t>έ</a:t>
            </a:r>
            <a:r>
              <a:rPr lang="el-GR" sz="2800" b="1" dirty="0"/>
              <a:t>ς Διαστάσεις της Κοινωνικής Παιδαγωγικής</a:t>
            </a:r>
          </a:p>
        </p:txBody>
      </p:sp>
      <p:sp>
        <p:nvSpPr>
          <p:cNvPr id="3" name="Θέση περιεχομένου 2">
            <a:extLst>
              <a:ext uri="{FF2B5EF4-FFF2-40B4-BE49-F238E27FC236}">
                <a16:creationId xmlns:a16="http://schemas.microsoft.com/office/drawing/2014/main" id="{8F0A1EAC-31D6-1D4E-A32D-6EE3EAE949EA}"/>
              </a:ext>
            </a:extLst>
          </p:cNvPr>
          <p:cNvSpPr>
            <a:spLocks noGrp="1"/>
          </p:cNvSpPr>
          <p:nvPr>
            <p:ph idx="1"/>
          </p:nvPr>
        </p:nvSpPr>
        <p:spPr>
          <a:xfrm>
            <a:off x="2589212" y="1226633"/>
            <a:ext cx="8915400" cy="4783873"/>
          </a:xfrm>
        </p:spPr>
        <p:txBody>
          <a:bodyPr>
            <a:normAutofit/>
          </a:bodyPr>
          <a:lstStyle/>
          <a:p>
            <a:endParaRPr lang="el-GR" sz="2400" dirty="0"/>
          </a:p>
          <a:p>
            <a:pPr algn="just"/>
            <a:r>
              <a:rPr lang="el-GR" sz="2400" dirty="0"/>
              <a:t>Ολική προσέγγιση</a:t>
            </a:r>
          </a:p>
          <a:p>
            <a:pPr algn="just"/>
            <a:r>
              <a:rPr lang="el-GR" sz="2400" dirty="0"/>
              <a:t>Ενότητα της Θεωρίας με την Πράξη</a:t>
            </a:r>
          </a:p>
          <a:p>
            <a:pPr algn="just"/>
            <a:r>
              <a:rPr lang="el-GR" sz="2400" dirty="0"/>
              <a:t>Προληπτικός και παρεμβατικός ρόλος της Κ.Π.</a:t>
            </a:r>
          </a:p>
          <a:p>
            <a:pPr algn="just"/>
            <a:r>
              <a:rPr lang="el-GR" sz="2400" dirty="0"/>
              <a:t>Ενεργός Κινητοποίηση όλων των εμπλεκομένων, με σκοπό την αλλαγή και βελτίωση </a:t>
            </a:r>
            <a:r>
              <a:rPr lang="el-GR" sz="2400" dirty="0" err="1"/>
              <a:t>κοινωνικοπαιδαγωγικών</a:t>
            </a:r>
            <a:r>
              <a:rPr lang="el-GR" sz="2400" dirty="0"/>
              <a:t> ζητημάτων</a:t>
            </a:r>
          </a:p>
          <a:p>
            <a:pPr algn="just"/>
            <a:r>
              <a:rPr lang="el-GR" sz="2400" dirty="0"/>
              <a:t>Η Έρευνα στην Κοινωνική Παιδαγωγική – Ποιοτική Έρευνα – Συνεργατική ενεργός έρευνα.</a:t>
            </a:r>
          </a:p>
          <a:p>
            <a:endParaRPr lang="el-GR" sz="2000" dirty="0"/>
          </a:p>
        </p:txBody>
      </p:sp>
    </p:spTree>
    <p:extLst>
      <p:ext uri="{BB962C8B-B14F-4D97-AF65-F5344CB8AC3E}">
        <p14:creationId xmlns:p14="http://schemas.microsoft.com/office/powerpoint/2010/main" val="2248777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934942-912D-9764-04B1-FF788ADD2648}"/>
              </a:ext>
            </a:extLst>
          </p:cNvPr>
          <p:cNvSpPr>
            <a:spLocks noGrp="1"/>
          </p:cNvSpPr>
          <p:nvPr>
            <p:ph type="title"/>
          </p:nvPr>
        </p:nvSpPr>
        <p:spPr>
          <a:xfrm>
            <a:off x="2400025" y="1175881"/>
            <a:ext cx="8915399" cy="1468800"/>
          </a:xfrm>
        </p:spPr>
        <p:txBody>
          <a:bodyPr/>
          <a:lstStyle/>
          <a:p>
            <a:pPr algn="ctr"/>
            <a:r>
              <a:rPr lang="el-GR" dirty="0"/>
              <a:t>Η κοινωνική παιδαγωγική στη Βόρεια Ηπειρωτική Ευρώπη</a:t>
            </a:r>
          </a:p>
        </p:txBody>
      </p:sp>
      <p:sp>
        <p:nvSpPr>
          <p:cNvPr id="3" name="Θέση κειμένου 2">
            <a:extLst>
              <a:ext uri="{FF2B5EF4-FFF2-40B4-BE49-F238E27FC236}">
                <a16:creationId xmlns:a16="http://schemas.microsoft.com/office/drawing/2014/main" id="{042352C5-B0FF-309C-75A1-26B311678E17}"/>
              </a:ext>
            </a:extLst>
          </p:cNvPr>
          <p:cNvSpPr>
            <a:spLocks noGrp="1"/>
          </p:cNvSpPr>
          <p:nvPr>
            <p:ph type="body" idx="1"/>
          </p:nvPr>
        </p:nvSpPr>
        <p:spPr>
          <a:xfrm>
            <a:off x="2589212" y="3530129"/>
            <a:ext cx="6228967" cy="558396"/>
          </a:xfrm>
        </p:spPr>
        <p:txBody>
          <a:bodyPr/>
          <a:lstStyle/>
          <a:p>
            <a:pPr algn="ctr"/>
            <a:endParaRPr lang="el-GR" sz="2400" dirty="0"/>
          </a:p>
          <a:p>
            <a:pPr algn="ctr"/>
            <a:endParaRPr lang="el-GR" dirty="0"/>
          </a:p>
        </p:txBody>
      </p:sp>
    </p:spTree>
    <p:extLst>
      <p:ext uri="{BB962C8B-B14F-4D97-AF65-F5344CB8AC3E}">
        <p14:creationId xmlns:p14="http://schemas.microsoft.com/office/powerpoint/2010/main" val="272849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AFCB0-B57E-48BD-4273-04E10A97F967}"/>
              </a:ext>
            </a:extLst>
          </p:cNvPr>
          <p:cNvSpPr>
            <a:spLocks noGrp="1"/>
          </p:cNvSpPr>
          <p:nvPr>
            <p:ph type="title"/>
          </p:nvPr>
        </p:nvSpPr>
        <p:spPr>
          <a:xfrm>
            <a:off x="2263392" y="545260"/>
            <a:ext cx="7595312" cy="747512"/>
          </a:xfrm>
        </p:spPr>
        <p:txBody>
          <a:bodyPr>
            <a:normAutofit/>
          </a:bodyPr>
          <a:lstStyle/>
          <a:p>
            <a:r>
              <a:rPr lang="el-GR" sz="2800" dirty="0"/>
              <a:t>Κοινωνική Παιδαγωγική στη Ρωσία</a:t>
            </a:r>
          </a:p>
        </p:txBody>
      </p:sp>
      <p:sp>
        <p:nvSpPr>
          <p:cNvPr id="3" name="Θέση κειμένου 2">
            <a:extLst>
              <a:ext uri="{FF2B5EF4-FFF2-40B4-BE49-F238E27FC236}">
                <a16:creationId xmlns:a16="http://schemas.microsoft.com/office/drawing/2014/main" id="{0BD0C4BC-8585-D91C-0BA5-2813F4635980}"/>
              </a:ext>
            </a:extLst>
          </p:cNvPr>
          <p:cNvSpPr>
            <a:spLocks noGrp="1"/>
          </p:cNvSpPr>
          <p:nvPr>
            <p:ph type="body" idx="1"/>
          </p:nvPr>
        </p:nvSpPr>
        <p:spPr>
          <a:xfrm>
            <a:off x="1937571" y="1722349"/>
            <a:ext cx="9928608" cy="3921707"/>
          </a:xfrm>
        </p:spPr>
        <p:txBody>
          <a:bodyPr>
            <a:noAutofit/>
          </a:bodyPr>
          <a:lstStyle/>
          <a:p>
            <a:pPr marL="342900" indent="-342900" algn="just">
              <a:buFont typeface="Wingdings" pitchFamily="2" charset="2"/>
              <a:buChar char="ü"/>
            </a:pPr>
            <a:r>
              <a:rPr lang="el-GR" sz="1800" dirty="0">
                <a:latin typeface="Cambria" panose="02040503050406030204" pitchFamily="18" charset="0"/>
              </a:rPr>
              <a:t>Έχει πρόδρομες δράσεις ήδη από τον 10</a:t>
            </a:r>
            <a:r>
              <a:rPr lang="el-GR" sz="1800" baseline="30000" dirty="0">
                <a:latin typeface="Cambria" panose="02040503050406030204" pitchFamily="18" charset="0"/>
              </a:rPr>
              <a:t>ο</a:t>
            </a:r>
            <a:r>
              <a:rPr lang="el-GR" sz="1800" dirty="0">
                <a:latin typeface="Cambria" panose="02040503050406030204" pitchFamily="18" charset="0"/>
              </a:rPr>
              <a:t> αιώνα. Ιδιαίτερη προσοχή δόθηκε από νωρίς στην προστασία των ορφανών παιδιών και στην ταυτόχρονη εκπαίδευσή τους. </a:t>
            </a:r>
          </a:p>
          <a:p>
            <a:pPr marL="342900" indent="-342900" algn="just">
              <a:buFont typeface="Wingdings" pitchFamily="2" charset="2"/>
              <a:buChar char="ü"/>
            </a:pPr>
            <a:r>
              <a:rPr lang="el-GR" sz="1800" dirty="0">
                <a:latin typeface="Cambria" panose="02040503050406030204" pitchFamily="18" charset="0"/>
              </a:rPr>
              <a:t>Η </a:t>
            </a:r>
            <a:r>
              <a:rPr lang="el-GR" sz="1800" dirty="0" err="1">
                <a:latin typeface="Cambria" panose="02040503050406030204" pitchFamily="18" charset="0"/>
              </a:rPr>
              <a:t>κοινωνικοπαιδαγωγική</a:t>
            </a:r>
            <a:r>
              <a:rPr lang="el-GR" sz="1800" dirty="0">
                <a:latin typeface="Cambria" panose="02040503050406030204" pitchFamily="18" charset="0"/>
              </a:rPr>
              <a:t> ευαισθησία εξαπλώθηκε μέσα από το έργο του </a:t>
            </a:r>
            <a:r>
              <a:rPr lang="en-US" sz="1800" dirty="0">
                <a:latin typeface="Cambria" panose="02040503050406030204" pitchFamily="18" charset="0"/>
              </a:rPr>
              <a:t>Leo Tolstoy</a:t>
            </a:r>
            <a:r>
              <a:rPr lang="el-GR" sz="1800" dirty="0">
                <a:latin typeface="Cambria" panose="02040503050406030204" pitchFamily="18" charset="0"/>
              </a:rPr>
              <a:t> ο οποίος ανέδειξε μέσα από τα έργα του την καθολική ανάγκη για τον σεβασμό της ανθρώπινης αξιοπρέπειας, για την εκπαίδευση όλων, ειδικά των κοινωνικά και οικονομικά αδύναμων καθώς και για την ολόπλευρη προσωπική και κοινωνική τους ανάπτυξη. </a:t>
            </a:r>
          </a:p>
          <a:p>
            <a:pPr marL="342900" indent="-342900" algn="just">
              <a:buFont typeface="Wingdings" pitchFamily="2" charset="2"/>
              <a:buChar char="ü"/>
            </a:pPr>
            <a:r>
              <a:rPr lang="el-GR" sz="1800" dirty="0">
                <a:latin typeface="Cambria" panose="02040503050406030204" pitchFamily="18" charset="0"/>
              </a:rPr>
              <a:t>Μετά την Οκτωβριανή Επανάσταση τον 1917 υπήρξε σημαντική αύξηση των κοινωνικών και παιδαγωγικών προβλημάτων, όπως για παράδειγμα η νεανική παραβατικότητα. </a:t>
            </a:r>
          </a:p>
          <a:p>
            <a:pPr marL="342900" indent="-342900" algn="just">
              <a:buFont typeface="Wingdings" pitchFamily="2" charset="2"/>
              <a:buChar char="ü"/>
            </a:pPr>
            <a:r>
              <a:rPr lang="el-GR" sz="1800" dirty="0">
                <a:latin typeface="Cambria" panose="02040503050406030204" pitchFamily="18" charset="0"/>
              </a:rPr>
              <a:t>Στην αντιμετώπιση του προβλήματος συνέβαλε σημαντικά ο </a:t>
            </a:r>
            <a:r>
              <a:rPr lang="en-US" sz="1800" dirty="0">
                <a:latin typeface="Cambria" panose="02040503050406030204" pitchFamily="18" charset="0"/>
              </a:rPr>
              <a:t>Anton </a:t>
            </a:r>
            <a:r>
              <a:rPr lang="en-US" sz="1800" dirty="0" err="1">
                <a:latin typeface="Cambria" panose="02040503050406030204" pitchFamily="18" charset="0"/>
              </a:rPr>
              <a:t>Semenovitch</a:t>
            </a:r>
            <a:r>
              <a:rPr lang="en-US" sz="1800" dirty="0">
                <a:latin typeface="Cambria" panose="02040503050406030204" pitchFamily="18" charset="0"/>
              </a:rPr>
              <a:t> Makarenko</a:t>
            </a:r>
            <a:r>
              <a:rPr lang="el-GR" sz="1800" dirty="0">
                <a:latin typeface="Cambria" panose="02040503050406030204" pitchFamily="18" charset="0"/>
              </a:rPr>
              <a:t> ο οποίος πραγματοποίησε ένα πρόγραμμα με στόχο την αντιμετώπιση της παιδικής παραβατικότητας. </a:t>
            </a:r>
          </a:p>
        </p:txBody>
      </p:sp>
    </p:spTree>
    <p:extLst>
      <p:ext uri="{BB962C8B-B14F-4D97-AF65-F5344CB8AC3E}">
        <p14:creationId xmlns:p14="http://schemas.microsoft.com/office/powerpoint/2010/main" val="719675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081C3D-6CAC-4D74-915C-01075FC58D5D}"/>
              </a:ext>
            </a:extLst>
          </p:cNvPr>
          <p:cNvSpPr>
            <a:spLocks noGrp="1"/>
          </p:cNvSpPr>
          <p:nvPr>
            <p:ph type="title"/>
          </p:nvPr>
        </p:nvSpPr>
        <p:spPr/>
        <p:txBody>
          <a:bodyPr>
            <a:normAutofit/>
          </a:bodyPr>
          <a:lstStyle/>
          <a:p>
            <a:r>
              <a:rPr lang="el-GR" sz="3200" dirty="0">
                <a:latin typeface="Cambria" panose="02040503050406030204" pitchFamily="18" charset="0"/>
              </a:rPr>
              <a:t>Σημαντικές πλευρές του έργου του </a:t>
            </a:r>
            <a:r>
              <a:rPr lang="en-US" sz="3200" dirty="0">
                <a:latin typeface="Cambria" panose="02040503050406030204" pitchFamily="18" charset="0"/>
              </a:rPr>
              <a:t>Makarenko </a:t>
            </a:r>
            <a:r>
              <a:rPr lang="el-GR" sz="3200" dirty="0">
                <a:latin typeface="Cambria" panose="02040503050406030204" pitchFamily="18" charset="0"/>
              </a:rPr>
              <a:t>θεωρο</a:t>
            </a:r>
            <a:r>
              <a:rPr lang="en-US" sz="3200" dirty="0" err="1">
                <a:latin typeface="Cambria" panose="02040503050406030204" pitchFamily="18" charset="0"/>
              </a:rPr>
              <a:t>ύ</a:t>
            </a:r>
            <a:r>
              <a:rPr lang="el-GR" sz="3200" dirty="0" err="1">
                <a:latin typeface="Cambria" panose="02040503050406030204" pitchFamily="18" charset="0"/>
              </a:rPr>
              <a:t>νται</a:t>
            </a:r>
            <a:r>
              <a:rPr lang="el-GR" sz="3200" dirty="0">
                <a:latin typeface="Cambria" panose="02040503050406030204" pitchFamily="18" charset="0"/>
              </a:rPr>
              <a:t>: </a:t>
            </a:r>
          </a:p>
        </p:txBody>
      </p:sp>
      <p:sp>
        <p:nvSpPr>
          <p:cNvPr id="3" name="Θέση περιεχομένου 2">
            <a:extLst>
              <a:ext uri="{FF2B5EF4-FFF2-40B4-BE49-F238E27FC236}">
                <a16:creationId xmlns:a16="http://schemas.microsoft.com/office/drawing/2014/main" id="{7807F0B9-9068-1211-1840-A5CA72AD8263}"/>
              </a:ext>
            </a:extLst>
          </p:cNvPr>
          <p:cNvSpPr>
            <a:spLocks noGrp="1"/>
          </p:cNvSpPr>
          <p:nvPr>
            <p:ph idx="1"/>
          </p:nvPr>
        </p:nvSpPr>
        <p:spPr/>
        <p:txBody>
          <a:bodyPr>
            <a:normAutofit fontScale="92500"/>
          </a:bodyPr>
          <a:lstStyle/>
          <a:p>
            <a:r>
              <a:rPr lang="el-GR" sz="2400" dirty="0">
                <a:latin typeface="Cambria" panose="02040503050406030204" pitchFamily="18" charset="0"/>
              </a:rPr>
              <a:t>Η σύνδεση της παιδαγωγικής με την κοινωνική πρόοδο και ανάπτυξη.</a:t>
            </a:r>
          </a:p>
          <a:p>
            <a:r>
              <a:rPr lang="el-GR" sz="2400" dirty="0">
                <a:latin typeface="Cambria" panose="02040503050406030204" pitchFamily="18" charset="0"/>
              </a:rPr>
              <a:t>Η ενίσχυση των θετικών προδιαθέσεων και των δυνατοτήτων κάθε παιδιού.</a:t>
            </a:r>
          </a:p>
          <a:p>
            <a:r>
              <a:rPr lang="el-GR" sz="2400" dirty="0">
                <a:latin typeface="Cambria" panose="02040503050406030204" pitchFamily="18" charset="0"/>
              </a:rPr>
              <a:t>Η ενίσχυση του ρόλου των γονέων στην εκπαίδευση των παιδιών και η αξιοποίηση της σχέσης σχολείου, οικογένειας, κοινότητας.</a:t>
            </a:r>
          </a:p>
          <a:p>
            <a:r>
              <a:rPr lang="el-GR" sz="2400" dirty="0">
                <a:latin typeface="Cambria" panose="02040503050406030204" pitchFamily="18" charset="0"/>
              </a:rPr>
              <a:t>Η έμφαση στην αναγκαιότητα υψηλού επαγγελματισμού των εκπαιδευτικών </a:t>
            </a:r>
          </a:p>
          <a:p>
            <a:r>
              <a:rPr lang="el-GR" sz="2400" dirty="0">
                <a:latin typeface="Cambria" panose="02040503050406030204" pitchFamily="18" charset="0"/>
              </a:rPr>
              <a:t>Η εκπαίδευση ως δια βίου διαδικασία</a:t>
            </a:r>
          </a:p>
          <a:p>
            <a:pPr marL="0" indent="0">
              <a:buNone/>
            </a:pPr>
            <a:endParaRPr lang="el-GR" sz="2400" dirty="0">
              <a:latin typeface="Cambria" panose="02040503050406030204" pitchFamily="18" charset="0"/>
            </a:endParaRPr>
          </a:p>
        </p:txBody>
      </p:sp>
    </p:spTree>
    <p:extLst>
      <p:ext uri="{BB962C8B-B14F-4D97-AF65-F5344CB8AC3E}">
        <p14:creationId xmlns:p14="http://schemas.microsoft.com/office/powerpoint/2010/main" val="3184465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CACF73-50F5-5378-10C2-CF9B1178199A}"/>
              </a:ext>
            </a:extLst>
          </p:cNvPr>
          <p:cNvSpPr>
            <a:spLocks noGrp="1"/>
          </p:cNvSpPr>
          <p:nvPr>
            <p:ph type="ctrTitle"/>
          </p:nvPr>
        </p:nvSpPr>
        <p:spPr>
          <a:xfrm>
            <a:off x="704193" y="893379"/>
            <a:ext cx="10663785" cy="5478518"/>
          </a:xfrm>
        </p:spPr>
        <p:txBody>
          <a:bodyPr>
            <a:normAutofit fontScale="90000"/>
          </a:bodyPr>
          <a:lstStyle/>
          <a:p>
            <a:r>
              <a:rPr lang="el-GR" sz="3200" dirty="0">
                <a:latin typeface="Cambria" panose="02040503050406030204" pitchFamily="18" charset="0"/>
              </a:rPr>
              <a:t>- Στη Ρωσία η Κοινωνική παιδαγωγική διαχωρίζεται από την κοινωνική εργασία.</a:t>
            </a:r>
            <a:br>
              <a:rPr lang="el-GR" sz="3200" dirty="0">
                <a:latin typeface="Cambria" panose="02040503050406030204" pitchFamily="18" charset="0"/>
              </a:rPr>
            </a:br>
            <a:r>
              <a:rPr lang="el-GR" sz="3200" dirty="0">
                <a:latin typeface="Cambria" panose="02040503050406030204" pitchFamily="18" charset="0"/>
              </a:rPr>
              <a:t>- Προσφέρονται σπουδές Κοινωνικής Παιδαγωγικής τόσο σε προπτυχιακό, όσο και σε μεταπτυχιακό επίπεδο.  </a:t>
            </a:r>
            <a:br>
              <a:rPr lang="el-GR" sz="3200" dirty="0">
                <a:latin typeface="Cambria" panose="02040503050406030204" pitchFamily="18" charset="0"/>
              </a:rPr>
            </a:br>
            <a:r>
              <a:rPr lang="el-GR" sz="3200" dirty="0">
                <a:latin typeface="Cambria" panose="02040503050406030204" pitchFamily="18" charset="0"/>
              </a:rPr>
              <a:t>- Η επαγγελματική ταυτότητα του Κοινωνικού Παιδαγωγού έχει θεσμοθετηθεί. </a:t>
            </a:r>
            <a:br>
              <a:rPr lang="el-GR" sz="3200" dirty="0">
                <a:latin typeface="Cambria" panose="02040503050406030204" pitchFamily="18" charset="0"/>
              </a:rPr>
            </a:br>
            <a:r>
              <a:rPr lang="el-GR" sz="3200" dirty="0">
                <a:latin typeface="Cambria" panose="02040503050406030204" pitchFamily="18" charset="0"/>
              </a:rPr>
              <a:t>- Η κοινωνική παιδαγωγική αντιμετωπίζεται ως ένας διεπιστημονικός χώρος που </a:t>
            </a:r>
            <a:r>
              <a:rPr lang="el-GR" sz="3200" dirty="0" err="1">
                <a:latin typeface="Cambria" panose="02040503050406030204" pitchFamily="18" charset="0"/>
              </a:rPr>
              <a:t>αλληλεπιδρά</a:t>
            </a:r>
            <a:r>
              <a:rPr lang="el-GR" sz="3200" dirty="0">
                <a:latin typeface="Cambria" panose="02040503050406030204" pitchFamily="18" charset="0"/>
              </a:rPr>
              <a:t> με άλλους επιστημονικούς χώρους, όπως η Φιλοσοφία, η Παιδαγωγική, η Κοινωνική Εργασία, η Κοινωνιολογία, η Ψυχολογία.</a:t>
            </a:r>
            <a:br>
              <a:rPr lang="el-GR" sz="3200" dirty="0">
                <a:latin typeface="Cambria" panose="02040503050406030204" pitchFamily="18" charset="0"/>
              </a:rPr>
            </a:br>
            <a:br>
              <a:rPr lang="el-GR" sz="3200" dirty="0">
                <a:latin typeface="Cambria" panose="02040503050406030204" pitchFamily="18" charset="0"/>
              </a:rPr>
            </a:br>
            <a:endParaRPr lang="el-GR" sz="3200" dirty="0">
              <a:latin typeface="Cambria" panose="02040503050406030204" pitchFamily="18" charset="0"/>
            </a:endParaRPr>
          </a:p>
        </p:txBody>
      </p:sp>
    </p:spTree>
    <p:extLst>
      <p:ext uri="{BB962C8B-B14F-4D97-AF65-F5344CB8AC3E}">
        <p14:creationId xmlns:p14="http://schemas.microsoft.com/office/powerpoint/2010/main" val="3823343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27AD54-1B2E-FB4E-8B4A-B709D7E5A3AC}"/>
              </a:ext>
            </a:extLst>
          </p:cNvPr>
          <p:cNvSpPr>
            <a:spLocks noGrp="1"/>
          </p:cNvSpPr>
          <p:nvPr>
            <p:ph type="title"/>
          </p:nvPr>
        </p:nvSpPr>
        <p:spPr>
          <a:xfrm>
            <a:off x="2592925" y="624110"/>
            <a:ext cx="8911687" cy="736604"/>
          </a:xfrm>
        </p:spPr>
        <p:txBody>
          <a:bodyPr>
            <a:normAutofit/>
          </a:bodyPr>
          <a:lstStyle/>
          <a:p>
            <a:r>
              <a:rPr lang="el-GR" sz="2800" b="1" dirty="0"/>
              <a:t>Θεωρήσεις Κοινωνικής Παιδαγωγικής</a:t>
            </a:r>
          </a:p>
        </p:txBody>
      </p:sp>
      <p:sp>
        <p:nvSpPr>
          <p:cNvPr id="3" name="Θέση περιεχομένου 2">
            <a:extLst>
              <a:ext uri="{FF2B5EF4-FFF2-40B4-BE49-F238E27FC236}">
                <a16:creationId xmlns:a16="http://schemas.microsoft.com/office/drawing/2014/main" id="{175634D9-3AAB-8B4D-BC6F-8512F072388E}"/>
              </a:ext>
            </a:extLst>
          </p:cNvPr>
          <p:cNvSpPr>
            <a:spLocks noGrp="1"/>
          </p:cNvSpPr>
          <p:nvPr>
            <p:ph idx="1"/>
          </p:nvPr>
        </p:nvSpPr>
        <p:spPr>
          <a:xfrm>
            <a:off x="2454965" y="1643743"/>
            <a:ext cx="9049647" cy="4965779"/>
          </a:xfrm>
        </p:spPr>
        <p:txBody>
          <a:bodyPr>
            <a:normAutofit/>
          </a:bodyPr>
          <a:lstStyle/>
          <a:p>
            <a:pPr algn="just"/>
            <a:r>
              <a:rPr lang="el-GR" sz="2200" dirty="0"/>
              <a:t>Η Κοινωνική Παιδαγωγική έχει ως αφετηρία της την κοινωνική κριτική και τον κριτικό </a:t>
            </a:r>
            <a:r>
              <a:rPr lang="el-GR" sz="2200" dirty="0" err="1"/>
              <a:t>αναστοχασμό</a:t>
            </a:r>
            <a:r>
              <a:rPr lang="el-GR" sz="2200" dirty="0"/>
              <a:t>.</a:t>
            </a:r>
          </a:p>
          <a:p>
            <a:pPr algn="just"/>
            <a:r>
              <a:rPr lang="el-GR" sz="2200" dirty="0"/>
              <a:t>Αναδεικνύει την αναγκαιότητα δέσμευσης της κοινωνίας για τη βελτίωση και την αλλαγή της εκπαιδευτικής και κοινωνικής κατάστασης. </a:t>
            </a:r>
          </a:p>
          <a:p>
            <a:pPr algn="just"/>
            <a:r>
              <a:rPr lang="el-GR" sz="2200" dirty="0"/>
              <a:t>Διακηρύσσει και επιδιώκει την παροχή ουσιαστικής εκπαίδευσης όλων των μελών της κοινωνίας, ιδιαίτερα όσων βιώνουν κοινωνική μειονεξία ή αδικία.</a:t>
            </a:r>
            <a:r>
              <a:rPr lang="en" sz="2200" dirty="0"/>
              <a:t> </a:t>
            </a:r>
            <a:endParaRPr lang="el-GR" sz="2200" dirty="0"/>
          </a:p>
          <a:p>
            <a:pPr algn="just"/>
            <a:r>
              <a:rPr lang="el-GR" sz="2200" dirty="0"/>
              <a:t>Δίνει μεγάλη έμφαση στη δια βίου εκπαίδευση.</a:t>
            </a:r>
          </a:p>
          <a:p>
            <a:pPr algn="just"/>
            <a:r>
              <a:rPr lang="el-GR" sz="2200" dirty="0"/>
              <a:t>Δεν εφαρμόζεται μόνο στο χώρο του σχολείου, αλλά και σε κοινωνικές δομές εκτός εκπαίδευσης.</a:t>
            </a:r>
          </a:p>
          <a:p>
            <a:pPr algn="just"/>
            <a:endParaRPr lang="en" sz="2200" dirty="0"/>
          </a:p>
          <a:p>
            <a:pPr algn="just"/>
            <a:endParaRPr lang="en-US" sz="2200" dirty="0"/>
          </a:p>
          <a:p>
            <a:endParaRPr lang="el-GR" dirty="0"/>
          </a:p>
        </p:txBody>
      </p:sp>
    </p:spTree>
    <p:extLst>
      <p:ext uri="{BB962C8B-B14F-4D97-AF65-F5344CB8AC3E}">
        <p14:creationId xmlns:p14="http://schemas.microsoft.com/office/powerpoint/2010/main" val="166338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C433A9-545B-35C5-7670-CC975F764A6D}"/>
              </a:ext>
            </a:extLst>
          </p:cNvPr>
          <p:cNvSpPr>
            <a:spLocks noGrp="1"/>
          </p:cNvSpPr>
          <p:nvPr>
            <p:ph type="ctrTitle"/>
          </p:nvPr>
        </p:nvSpPr>
        <p:spPr>
          <a:xfrm>
            <a:off x="1874508" y="212835"/>
            <a:ext cx="9392581" cy="1594945"/>
          </a:xfrm>
        </p:spPr>
        <p:txBody>
          <a:bodyPr>
            <a:normAutofit/>
          </a:bodyPr>
          <a:lstStyle/>
          <a:p>
            <a:r>
              <a:rPr lang="el-GR" sz="3200" dirty="0">
                <a:latin typeface="Cambria" panose="02040503050406030204" pitchFamily="18" charset="0"/>
              </a:rPr>
              <a:t>Οι προτεραιότητες της Κοινωνικής Παιδαγωγικής στη Ρωσία επικεντρώνονται κυρίως:</a:t>
            </a:r>
          </a:p>
        </p:txBody>
      </p:sp>
      <p:sp>
        <p:nvSpPr>
          <p:cNvPr id="3" name="Υπότιτλος 2">
            <a:extLst>
              <a:ext uri="{FF2B5EF4-FFF2-40B4-BE49-F238E27FC236}">
                <a16:creationId xmlns:a16="http://schemas.microsoft.com/office/drawing/2014/main" id="{9D95165B-EE4B-6AD4-A24F-864317CDD0DA}"/>
              </a:ext>
            </a:extLst>
          </p:cNvPr>
          <p:cNvSpPr>
            <a:spLocks noGrp="1"/>
          </p:cNvSpPr>
          <p:nvPr>
            <p:ph type="subTitle" idx="1"/>
          </p:nvPr>
        </p:nvSpPr>
        <p:spPr>
          <a:xfrm>
            <a:off x="1292772" y="2207173"/>
            <a:ext cx="10899228" cy="3689130"/>
          </a:xfrm>
        </p:spPr>
        <p:txBody>
          <a:bodyPr>
            <a:normAutofit fontScale="92500"/>
          </a:bodyPr>
          <a:lstStyle/>
          <a:p>
            <a:pPr marL="342900" indent="-342900">
              <a:buFont typeface="Wingdings" pitchFamily="2" charset="2"/>
              <a:buChar char="§"/>
            </a:pPr>
            <a:r>
              <a:rPr lang="el-GR" sz="2000" dirty="0">
                <a:latin typeface="Cambria" panose="02040503050406030204" pitchFamily="18" charset="0"/>
              </a:rPr>
              <a:t>Στην αξιοποίηση του διεπιστημονικού χαρακτήρα της Κοινωνικής Παιδαγωγικής και στην επιδίωξη της κοινωνικής αλλαγής.</a:t>
            </a:r>
          </a:p>
          <a:p>
            <a:pPr marL="342900" indent="-342900">
              <a:buFont typeface="Wingdings" pitchFamily="2" charset="2"/>
              <a:buChar char="§"/>
            </a:pPr>
            <a:r>
              <a:rPr lang="el-GR" sz="2000" dirty="0">
                <a:latin typeface="Cambria" panose="02040503050406030204" pitchFamily="18" charset="0"/>
              </a:rPr>
              <a:t>Στον προληπτικό και παρεμβατικό της ρόλο για την αντιμετώπιση των </a:t>
            </a:r>
            <a:r>
              <a:rPr lang="el-GR" sz="2000" dirty="0" err="1">
                <a:latin typeface="Cambria" panose="02040503050406030204" pitchFamily="18" charset="0"/>
              </a:rPr>
              <a:t>κοινωνικοπαιδαγωγικών</a:t>
            </a:r>
            <a:r>
              <a:rPr lang="el-GR" sz="2000" dirty="0">
                <a:latin typeface="Cambria" panose="02040503050406030204" pitchFamily="18" charset="0"/>
              </a:rPr>
              <a:t> προβλημάτων</a:t>
            </a:r>
          </a:p>
          <a:p>
            <a:pPr marL="342900" indent="-342900">
              <a:buFont typeface="Wingdings" pitchFamily="2" charset="2"/>
              <a:buChar char="§"/>
            </a:pPr>
            <a:r>
              <a:rPr lang="el-GR" sz="2000" dirty="0">
                <a:latin typeface="Cambria" panose="02040503050406030204" pitchFamily="18" charset="0"/>
              </a:rPr>
              <a:t>Στον ρόλο της εκπαίδευσης για την κοινωνικοποίηση, την απόκτηση </a:t>
            </a:r>
            <a:r>
              <a:rPr lang="el-GR" sz="2000" dirty="0" err="1">
                <a:latin typeface="Cambria" panose="02040503050406030204" pitchFamily="18" charset="0"/>
              </a:rPr>
              <a:t>αξιακού</a:t>
            </a:r>
            <a:r>
              <a:rPr lang="el-GR" sz="2000" dirty="0">
                <a:latin typeface="Cambria" panose="02040503050406030204" pitchFamily="18" charset="0"/>
              </a:rPr>
              <a:t> συστήματος, την ολόπλευρη ανάπτυξη και την αυτονομία του ανθρώπου</a:t>
            </a:r>
          </a:p>
          <a:p>
            <a:pPr marL="342900" indent="-342900">
              <a:buFont typeface="Wingdings" pitchFamily="2" charset="2"/>
              <a:buChar char="§"/>
            </a:pPr>
            <a:r>
              <a:rPr lang="el-GR" sz="2000" dirty="0">
                <a:latin typeface="Cambria" panose="02040503050406030204" pitchFamily="18" charset="0"/>
              </a:rPr>
              <a:t>Στην ενίσχυση των προσωπικών ικανοτήτων και στην υποστήριξη της προσωπικής ανάπτυξης του ατόμου μέσα από τον κοινωνικό χώρο. </a:t>
            </a:r>
          </a:p>
          <a:p>
            <a:pPr marL="342900" indent="-342900">
              <a:buFont typeface="Wingdings" pitchFamily="2" charset="2"/>
              <a:buChar char="§"/>
            </a:pPr>
            <a:r>
              <a:rPr lang="el-GR" sz="2000" dirty="0">
                <a:latin typeface="Cambria" panose="02040503050406030204" pitchFamily="18" charset="0"/>
              </a:rPr>
              <a:t>Στην αξιοποίηση των κοινωνικών αλληλεπιδράσεων και των συμμετοχικών συνεργατικών δράσεων </a:t>
            </a:r>
          </a:p>
          <a:p>
            <a:pPr marL="342900" indent="-342900">
              <a:buFont typeface="Wingdings" pitchFamily="2" charset="2"/>
              <a:buChar char="§"/>
            </a:pPr>
            <a:r>
              <a:rPr lang="el-GR" sz="2000" dirty="0">
                <a:latin typeface="Cambria" panose="02040503050406030204" pitchFamily="18" charset="0"/>
              </a:rPr>
              <a:t>Στην Κοινωνική ανάπτυξη και πρόοδο. </a:t>
            </a:r>
          </a:p>
        </p:txBody>
      </p:sp>
    </p:spTree>
    <p:extLst>
      <p:ext uri="{BB962C8B-B14F-4D97-AF65-F5344CB8AC3E}">
        <p14:creationId xmlns:p14="http://schemas.microsoft.com/office/powerpoint/2010/main" val="2691732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3658AF-24DD-42D0-CDE0-464A029F4D73}"/>
              </a:ext>
            </a:extLst>
          </p:cNvPr>
          <p:cNvSpPr>
            <a:spLocks noGrp="1"/>
          </p:cNvSpPr>
          <p:nvPr>
            <p:ph type="ctrTitle"/>
          </p:nvPr>
        </p:nvSpPr>
        <p:spPr>
          <a:xfrm>
            <a:off x="1149296" y="402022"/>
            <a:ext cx="10517187" cy="838200"/>
          </a:xfrm>
        </p:spPr>
        <p:txBody>
          <a:bodyPr>
            <a:normAutofit/>
          </a:bodyPr>
          <a:lstStyle/>
          <a:p>
            <a:r>
              <a:rPr lang="el-GR" sz="3200" dirty="0">
                <a:latin typeface="Cambria" panose="02040503050406030204" pitchFamily="18" charset="0"/>
              </a:rPr>
              <a:t>Η Κοινωνική Παιδαγωγική στις Σκανδιναβικές χώρες</a:t>
            </a:r>
          </a:p>
        </p:txBody>
      </p:sp>
      <p:sp>
        <p:nvSpPr>
          <p:cNvPr id="3" name="Υπότιτλος 2">
            <a:extLst>
              <a:ext uri="{FF2B5EF4-FFF2-40B4-BE49-F238E27FC236}">
                <a16:creationId xmlns:a16="http://schemas.microsoft.com/office/drawing/2014/main" id="{B290FD62-14F2-BBE8-818B-EC22ED9B3E97}"/>
              </a:ext>
            </a:extLst>
          </p:cNvPr>
          <p:cNvSpPr>
            <a:spLocks noGrp="1"/>
          </p:cNvSpPr>
          <p:nvPr>
            <p:ph type="subTitle" idx="1"/>
          </p:nvPr>
        </p:nvSpPr>
        <p:spPr>
          <a:xfrm>
            <a:off x="1422565" y="2714297"/>
            <a:ext cx="10517187" cy="1791587"/>
          </a:xfrm>
        </p:spPr>
        <p:txBody>
          <a:bodyPr>
            <a:normAutofit/>
          </a:bodyPr>
          <a:lstStyle/>
          <a:p>
            <a:r>
              <a:rPr lang="el-GR" sz="2000" dirty="0"/>
              <a:t>Η Κοινωνική Παιδαγωγική στη Φινλανδία, τη Νορβηγία, τη Σουηδία, τη Δανία και την Ισλανδία έχει ισχυρή και αναγνωρισμένη παράδοση, η οποία έχει οδηγήσει, πέρα από την ακαδημαϊκή και επαγγελματική κατοχύρωση του κοινωνικού παιδαγωγού, στη χάραξη, υλοποίηση και θεσμοθέτηση σημαντικών </a:t>
            </a:r>
            <a:r>
              <a:rPr lang="el-GR" sz="2000" dirty="0" err="1"/>
              <a:t>κοινωνικοπαιδαγωγικών</a:t>
            </a:r>
            <a:r>
              <a:rPr lang="el-GR" sz="2000" dirty="0"/>
              <a:t> πολιτικών. </a:t>
            </a:r>
          </a:p>
        </p:txBody>
      </p:sp>
    </p:spTree>
    <p:extLst>
      <p:ext uri="{BB962C8B-B14F-4D97-AF65-F5344CB8AC3E}">
        <p14:creationId xmlns:p14="http://schemas.microsoft.com/office/powerpoint/2010/main" val="2693439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34B275-26E7-B5D5-250E-7CEEC11A85BE}"/>
              </a:ext>
            </a:extLst>
          </p:cNvPr>
          <p:cNvSpPr>
            <a:spLocks noGrp="1"/>
          </p:cNvSpPr>
          <p:nvPr>
            <p:ph type="ctrTitle"/>
          </p:nvPr>
        </p:nvSpPr>
        <p:spPr>
          <a:xfrm>
            <a:off x="1075724" y="475594"/>
            <a:ext cx="8572774" cy="701566"/>
          </a:xfrm>
        </p:spPr>
        <p:txBody>
          <a:bodyPr>
            <a:normAutofit/>
          </a:bodyPr>
          <a:lstStyle/>
          <a:p>
            <a:pPr algn="ctr"/>
            <a:r>
              <a:rPr lang="el-GR" sz="3200" dirty="0">
                <a:latin typeface="Cambria" panose="02040503050406030204" pitchFamily="18" charset="0"/>
              </a:rPr>
              <a:t>Φινλανδία</a:t>
            </a:r>
          </a:p>
        </p:txBody>
      </p:sp>
      <p:sp>
        <p:nvSpPr>
          <p:cNvPr id="3" name="Υπότιτλος 2">
            <a:extLst>
              <a:ext uri="{FF2B5EF4-FFF2-40B4-BE49-F238E27FC236}">
                <a16:creationId xmlns:a16="http://schemas.microsoft.com/office/drawing/2014/main" id="{2756356F-A46D-4D4B-8741-2F9DE107F860}"/>
              </a:ext>
            </a:extLst>
          </p:cNvPr>
          <p:cNvSpPr>
            <a:spLocks noGrp="1"/>
          </p:cNvSpPr>
          <p:nvPr>
            <p:ph type="subTitle" idx="1"/>
          </p:nvPr>
        </p:nvSpPr>
        <p:spPr>
          <a:xfrm>
            <a:off x="430924" y="1639614"/>
            <a:ext cx="11761076" cy="4742792"/>
          </a:xfrm>
        </p:spPr>
        <p:txBody>
          <a:bodyPr>
            <a:normAutofit fontScale="70000" lnSpcReduction="20000"/>
          </a:bodyPr>
          <a:lstStyle/>
          <a:p>
            <a:pPr algn="just"/>
            <a:r>
              <a:rPr lang="el-GR" sz="2600" dirty="0">
                <a:latin typeface="Cambria" panose="02040503050406030204" pitchFamily="18" charset="0"/>
              </a:rPr>
              <a:t>Η Κοινωνική Παιδαγωγική γίνεται αντιληπτή ως ένα σύνθετο σώμα πολύπλευρης επιστημονικής γνώσης και πράξης. Δεν δίνει προτεραιότητα μόνο στην κοινωνική και πολιτική εκπαίδευση του πολίτη ή στην ιδρυματική φροντίδα (όπως συμβαίνει στο Ηνωμένο Βασίλειο).</a:t>
            </a:r>
          </a:p>
          <a:p>
            <a:pPr algn="just"/>
            <a:endParaRPr lang="el-GR" sz="2600" dirty="0">
              <a:latin typeface="Cambria" panose="02040503050406030204" pitchFamily="18" charset="0"/>
            </a:endParaRPr>
          </a:p>
          <a:p>
            <a:pPr algn="just"/>
            <a:r>
              <a:rPr lang="el-GR" sz="2600" dirty="0">
                <a:latin typeface="Cambria" panose="02040503050406030204" pitchFamily="18" charset="0"/>
              </a:rPr>
              <a:t>Εστιάζει το ενδιαφέρον της:</a:t>
            </a:r>
          </a:p>
          <a:p>
            <a:pPr algn="just"/>
            <a:endParaRPr lang="el-GR" sz="2600" dirty="0">
              <a:latin typeface="Cambria" panose="02040503050406030204" pitchFamily="18" charset="0"/>
            </a:endParaRPr>
          </a:p>
          <a:p>
            <a:pPr marL="342900" indent="-342900" algn="just">
              <a:buFont typeface="Arial" panose="020B0604020202020204" pitchFamily="34" charset="0"/>
              <a:buChar char="•"/>
            </a:pPr>
            <a:r>
              <a:rPr lang="el-GR" sz="2600" dirty="0">
                <a:latin typeface="Cambria" panose="02040503050406030204" pitchFamily="18" charset="0"/>
              </a:rPr>
              <a:t>Στην ολόπλευρη, πολυσχιδή και συνεχή ανάπτυξη και εξέλιξη του ατόμου μέσα στο κοινωνικό σύνολο καθ’ όλη τη διάρκεια της ζωής του. </a:t>
            </a:r>
          </a:p>
          <a:p>
            <a:pPr marL="342900" indent="-342900" algn="just">
              <a:buFont typeface="Arial" panose="020B0604020202020204" pitchFamily="34" charset="0"/>
              <a:buChar char="•"/>
            </a:pPr>
            <a:endParaRPr lang="el-GR" sz="2600" dirty="0">
              <a:latin typeface="Cambria" panose="02040503050406030204" pitchFamily="18" charset="0"/>
            </a:endParaRPr>
          </a:p>
          <a:p>
            <a:pPr marL="342900" indent="-342900" algn="just">
              <a:buFont typeface="Arial" panose="020B0604020202020204" pitchFamily="34" charset="0"/>
              <a:buChar char="•"/>
            </a:pPr>
            <a:endParaRPr lang="el-GR" sz="2600" dirty="0">
              <a:latin typeface="Cambria" panose="02040503050406030204" pitchFamily="18" charset="0"/>
            </a:endParaRPr>
          </a:p>
          <a:p>
            <a:pPr marL="342900" indent="-342900" algn="just">
              <a:buFont typeface="Arial" panose="020B0604020202020204" pitchFamily="34" charset="0"/>
              <a:buChar char="•"/>
            </a:pPr>
            <a:endParaRPr lang="el-GR" sz="2600" dirty="0">
              <a:latin typeface="Cambria" panose="02040503050406030204" pitchFamily="18" charset="0"/>
            </a:endParaRPr>
          </a:p>
          <a:p>
            <a:pPr marL="342900" indent="-342900" algn="just">
              <a:buFont typeface="Arial" panose="020B0604020202020204" pitchFamily="34" charset="0"/>
              <a:buChar char="•"/>
            </a:pPr>
            <a:r>
              <a:rPr lang="el-GR" sz="2600" dirty="0">
                <a:latin typeface="Cambria" panose="02040503050406030204" pitchFamily="18" charset="0"/>
              </a:rPr>
              <a:t>Στην εκπαίδευση του ατόμου, με την αξιοποίηση της οικογένειας και του σχολείου, για την ανάληψη της προσωπικής ευθύνης, την καλλιέργεια της υπευθυνότητας του και την ανάπτυξη σχετικών δράσεων.</a:t>
            </a:r>
          </a:p>
          <a:p>
            <a:pPr marL="342900" indent="-342900" algn="just">
              <a:buFont typeface="Arial" panose="020B0604020202020204" pitchFamily="34" charset="0"/>
              <a:buChar char="•"/>
            </a:pPr>
            <a:endParaRPr lang="el-GR" sz="2000" dirty="0">
              <a:latin typeface="Cambria" panose="02040503050406030204" pitchFamily="18" charset="0"/>
            </a:endParaRPr>
          </a:p>
          <a:p>
            <a:pPr algn="just"/>
            <a:r>
              <a:rPr lang="el-GR" sz="2000" dirty="0">
                <a:latin typeface="Cambria" panose="02040503050406030204" pitchFamily="18" charset="0"/>
              </a:rPr>
              <a:t> </a:t>
            </a:r>
          </a:p>
        </p:txBody>
      </p:sp>
    </p:spTree>
    <p:extLst>
      <p:ext uri="{BB962C8B-B14F-4D97-AF65-F5344CB8AC3E}">
        <p14:creationId xmlns:p14="http://schemas.microsoft.com/office/powerpoint/2010/main" val="3996373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2ACCB2D8-C0CC-8EB8-7E42-60923BDB3BA2}"/>
              </a:ext>
            </a:extLst>
          </p:cNvPr>
          <p:cNvSpPr>
            <a:spLocks noGrp="1"/>
          </p:cNvSpPr>
          <p:nvPr>
            <p:ph type="subTitle" idx="1"/>
          </p:nvPr>
        </p:nvSpPr>
        <p:spPr>
          <a:xfrm>
            <a:off x="311889" y="394564"/>
            <a:ext cx="11568222" cy="5302043"/>
          </a:xfrm>
        </p:spPr>
        <p:txBody>
          <a:bodyPr>
            <a:normAutofit/>
          </a:bodyPr>
          <a:lstStyle/>
          <a:p>
            <a:pPr marL="285750" indent="-285750" algn="just">
              <a:buFont typeface="Arial" panose="020B0604020202020204" pitchFamily="34" charset="0"/>
              <a:buChar char="•"/>
            </a:pPr>
            <a:r>
              <a:rPr lang="el-GR" sz="2000" dirty="0">
                <a:latin typeface="Cambria" panose="02040503050406030204" pitchFamily="18" charset="0"/>
              </a:rPr>
              <a:t>Στην παρώθηση των ανθρώπων για ανάληψη συνεργατικών δράσεων με σκοπό τη βελτίωση και την αλλαγή μίας υφιστάμενης κατάστασης.</a:t>
            </a:r>
          </a:p>
          <a:p>
            <a:pPr marL="285750" indent="-285750" algn="just">
              <a:buFont typeface="Arial" panose="020B0604020202020204" pitchFamily="34" charset="0"/>
              <a:buChar char="•"/>
            </a:pPr>
            <a:r>
              <a:rPr lang="el-GR" sz="2000" dirty="0">
                <a:latin typeface="Cambria" panose="02040503050406030204" pitchFamily="18" charset="0"/>
              </a:rPr>
              <a:t>Στη διαχείριση και δραστική αντιμετώπιση όλων των κοινωνικών και ψυχοκοινωνικών φαινομένων, όπως για παράδειγμα: της κοινωνικής στέρησης, του κοινωνικού αποκλεισμού, της περιθωριοποίησης, του εκφοβισμού, της βίας, της κοινωνικής ένταξης, της κοινωνικής συμμετοχής </a:t>
            </a:r>
            <a:r>
              <a:rPr lang="el-GR" sz="2000" dirty="0" err="1">
                <a:latin typeface="Cambria" panose="02040503050406030204" pitchFamily="18" charset="0"/>
              </a:rPr>
              <a:t>κ.α</a:t>
            </a:r>
            <a:endParaRPr lang="el-GR" sz="2000" dirty="0">
              <a:latin typeface="Cambria" panose="02040503050406030204" pitchFamily="18" charset="0"/>
            </a:endParaRPr>
          </a:p>
          <a:p>
            <a:pPr marL="285750" indent="-285750" algn="just">
              <a:buFont typeface="Arial" panose="020B0604020202020204" pitchFamily="34" charset="0"/>
              <a:buChar char="•"/>
            </a:pPr>
            <a:r>
              <a:rPr lang="el-GR" sz="2000" dirty="0">
                <a:latin typeface="Cambria" panose="02040503050406030204" pitchFamily="18" charset="0"/>
              </a:rPr>
              <a:t>Στην καλλιέργεια και την ανάπτυξη του ατόμου ως προσώπου με στόχο την χειραφέτησή του.</a:t>
            </a:r>
          </a:p>
          <a:p>
            <a:pPr marL="285750" indent="-285750" algn="just">
              <a:buFont typeface="Arial" panose="020B0604020202020204" pitchFamily="34" charset="0"/>
              <a:buChar char="•"/>
            </a:pPr>
            <a:endParaRPr lang="el-GR" sz="2000" dirty="0">
              <a:latin typeface="Cambria" panose="02040503050406030204" pitchFamily="18" charset="0"/>
            </a:endParaRPr>
          </a:p>
          <a:p>
            <a:pPr algn="just"/>
            <a:r>
              <a:rPr lang="el-GR" sz="2000" dirty="0">
                <a:latin typeface="Cambria" panose="02040503050406030204" pitchFamily="18" charset="0"/>
              </a:rPr>
              <a:t>Σε ακαδημαϊκό επίπεδο η Κοινωνική Παιδαγωγική στη Φινλανδία αποτελεί αυτόνομο ακαδημαϊκό αντικείμενο ενώ στο πανεπιστήμιο της Ανατολικής Φινλανδίας υπάρχει Τμήμα Κοινωνικής Εργασίας και Κοινωνικής Παιδαγωγικής. </a:t>
            </a:r>
          </a:p>
        </p:txBody>
      </p:sp>
    </p:spTree>
    <p:extLst>
      <p:ext uri="{BB962C8B-B14F-4D97-AF65-F5344CB8AC3E}">
        <p14:creationId xmlns:p14="http://schemas.microsoft.com/office/powerpoint/2010/main" val="804490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E7669C-9E2C-3745-ADE6-7D253C72EFA4}"/>
              </a:ext>
            </a:extLst>
          </p:cNvPr>
          <p:cNvSpPr>
            <a:spLocks noGrp="1"/>
          </p:cNvSpPr>
          <p:nvPr>
            <p:ph type="title"/>
          </p:nvPr>
        </p:nvSpPr>
        <p:spPr>
          <a:xfrm>
            <a:off x="2133601" y="478971"/>
            <a:ext cx="9371012" cy="587829"/>
          </a:xfrm>
        </p:spPr>
        <p:txBody>
          <a:bodyPr>
            <a:normAutofit/>
          </a:bodyPr>
          <a:lstStyle/>
          <a:p>
            <a:r>
              <a:rPr lang="el-GR" sz="2800" b="1" dirty="0"/>
              <a:t>Αρχικές προτεραιότητες Κοινωνικής Παιδαγωγικής</a:t>
            </a:r>
          </a:p>
        </p:txBody>
      </p:sp>
      <p:sp>
        <p:nvSpPr>
          <p:cNvPr id="3" name="Θέση περιεχομένου 2">
            <a:extLst>
              <a:ext uri="{FF2B5EF4-FFF2-40B4-BE49-F238E27FC236}">
                <a16:creationId xmlns:a16="http://schemas.microsoft.com/office/drawing/2014/main" id="{48CF38C8-8F6B-3643-9390-C72CEAE01ECA}"/>
              </a:ext>
            </a:extLst>
          </p:cNvPr>
          <p:cNvSpPr>
            <a:spLocks noGrp="1"/>
          </p:cNvSpPr>
          <p:nvPr>
            <p:ph idx="1"/>
          </p:nvPr>
        </p:nvSpPr>
        <p:spPr>
          <a:xfrm>
            <a:off x="2589212" y="1317171"/>
            <a:ext cx="8915400" cy="4800600"/>
          </a:xfrm>
        </p:spPr>
        <p:txBody>
          <a:bodyPr>
            <a:noAutofit/>
          </a:bodyPr>
          <a:lstStyle/>
          <a:p>
            <a:pPr algn="just"/>
            <a:r>
              <a:rPr lang="el-GR" sz="2400" dirty="0"/>
              <a:t>Ενδυνάμωση της κοινωνίας μέσα από την εκπαίδευση.</a:t>
            </a:r>
          </a:p>
          <a:p>
            <a:pPr algn="just"/>
            <a:r>
              <a:rPr lang="el-GR" sz="2400" dirty="0"/>
              <a:t>Εκπαίδευση με στόχο την κοινωνική ανάπτυξη και αλλαγή.</a:t>
            </a:r>
          </a:p>
          <a:p>
            <a:pPr algn="just"/>
            <a:r>
              <a:rPr lang="el-GR" sz="2400" dirty="0"/>
              <a:t>Κοινωνικοποίηση των παιδιών και των νέων.</a:t>
            </a:r>
          </a:p>
          <a:p>
            <a:pPr algn="just"/>
            <a:r>
              <a:rPr lang="el-GR" sz="2400" dirty="0"/>
              <a:t>Προστασία των παιδιών από κάθε μορφή εκμετάλλευση.</a:t>
            </a:r>
          </a:p>
          <a:p>
            <a:pPr algn="just"/>
            <a:r>
              <a:rPr lang="el-GR" sz="2400" dirty="0"/>
              <a:t>Υποστήριξη και κοινωνική επανένταξη αδυνάτων.</a:t>
            </a:r>
          </a:p>
          <a:p>
            <a:pPr algn="just"/>
            <a:r>
              <a:rPr lang="el-GR" sz="2400" dirty="0"/>
              <a:t>Συμμετοχή όλων των κοινωνικών τάξεων στο μορφωτικό και πολιτισμικό αγαθό.</a:t>
            </a:r>
          </a:p>
          <a:p>
            <a:pPr algn="just"/>
            <a:r>
              <a:rPr lang="el-GR" sz="2400" dirty="0"/>
              <a:t>Δυνατότητα εκπαίδευσης σε όλο το ηλικιακό φάσμα.</a:t>
            </a:r>
          </a:p>
          <a:p>
            <a:pPr algn="just"/>
            <a:r>
              <a:rPr lang="el-GR" sz="2400" dirty="0"/>
              <a:t>Κοινωνική δικαιοσύνη, κοινωνική μέριμνα, κοινωνική συμμετοχή.</a:t>
            </a:r>
          </a:p>
        </p:txBody>
      </p:sp>
    </p:spTree>
    <p:extLst>
      <p:ext uri="{BB962C8B-B14F-4D97-AF65-F5344CB8AC3E}">
        <p14:creationId xmlns:p14="http://schemas.microsoft.com/office/powerpoint/2010/main" val="1288645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E2F3C0-6275-6541-9374-3C4BCE0EEB9B}"/>
              </a:ext>
            </a:extLst>
          </p:cNvPr>
          <p:cNvSpPr>
            <a:spLocks noGrp="1"/>
          </p:cNvSpPr>
          <p:nvPr>
            <p:ph type="title"/>
          </p:nvPr>
        </p:nvSpPr>
        <p:spPr>
          <a:xfrm>
            <a:off x="2592925" y="289931"/>
            <a:ext cx="8911687" cy="758283"/>
          </a:xfrm>
        </p:spPr>
        <p:txBody>
          <a:bodyPr>
            <a:noAutofit/>
          </a:bodyPr>
          <a:lstStyle/>
          <a:p>
            <a:r>
              <a:rPr lang="el-GR" sz="3200" b="1" dirty="0"/>
              <a:t>Οι Β</a:t>
            </a:r>
            <a:r>
              <a:rPr lang="en-US" sz="3200" b="1" dirty="0" err="1"/>
              <a:t>ά</a:t>
            </a:r>
            <a:r>
              <a:rPr lang="el-GR" sz="3200" b="1" dirty="0"/>
              <a:t>σεις της Κοινωνικής Παιδαγωγικής</a:t>
            </a:r>
          </a:p>
        </p:txBody>
      </p:sp>
      <p:sp>
        <p:nvSpPr>
          <p:cNvPr id="3" name="Θέση περιεχομένου 2">
            <a:extLst>
              <a:ext uri="{FF2B5EF4-FFF2-40B4-BE49-F238E27FC236}">
                <a16:creationId xmlns:a16="http://schemas.microsoft.com/office/drawing/2014/main" id="{E55B0677-4BDE-0F4F-B43B-0EAEA2DCC681}"/>
              </a:ext>
            </a:extLst>
          </p:cNvPr>
          <p:cNvSpPr>
            <a:spLocks noGrp="1"/>
          </p:cNvSpPr>
          <p:nvPr>
            <p:ph idx="1"/>
          </p:nvPr>
        </p:nvSpPr>
        <p:spPr>
          <a:xfrm>
            <a:off x="2364059" y="1048214"/>
            <a:ext cx="9140553" cy="4995747"/>
          </a:xfrm>
        </p:spPr>
        <p:txBody>
          <a:bodyPr>
            <a:noAutofit/>
          </a:bodyPr>
          <a:lstStyle/>
          <a:p>
            <a:pPr marL="0" indent="0" algn="just">
              <a:buNone/>
            </a:pPr>
            <a:r>
              <a:rPr lang="el-GR" sz="2400" dirty="0"/>
              <a:t> </a:t>
            </a:r>
            <a:endParaRPr lang="en" sz="2400" dirty="0"/>
          </a:p>
          <a:p>
            <a:pPr algn="just"/>
            <a:r>
              <a:rPr lang="el-GR" sz="2300" dirty="0"/>
              <a:t>Η Κοινωνική Παιδαγωγική απευθύνεται και ενδιαφέρεται για όλους τους ανθρώπους καθ’ όλη τη διάρκεια της ζωής τους.</a:t>
            </a:r>
          </a:p>
          <a:p>
            <a:pPr algn="just"/>
            <a:r>
              <a:rPr lang="el-GR" sz="2300" dirty="0"/>
              <a:t> Υπάρχει μεγάλο ενδιαφέρον για πρόληψη πριν χρειαστεί η παρέμβαση για την αντιμετώπιση </a:t>
            </a:r>
            <a:r>
              <a:rPr lang="el-GR" sz="2300" dirty="0" err="1"/>
              <a:t>κοινωνικοπαιδαγωγικών</a:t>
            </a:r>
            <a:r>
              <a:rPr lang="el-GR" sz="2300" dirty="0"/>
              <a:t> προβλημάτων.</a:t>
            </a:r>
          </a:p>
          <a:p>
            <a:pPr algn="just"/>
            <a:r>
              <a:rPr lang="el-GR" sz="2300" dirty="0"/>
              <a:t>Επίσης καταβάλλεται μεγάλη προσπάθεια για να αντιληφθούν οι άνθρωποι τη σημασία που έχει να μπορούν να διαχειρίζονται οι ίδιοι τη ζωή τους, ώστε να αντιμετωπίζουν τις ποικίλες ανάγκες και κοινωνικές δυσκολίες.</a:t>
            </a:r>
          </a:p>
          <a:p>
            <a:pPr algn="just"/>
            <a:r>
              <a:rPr lang="el-GR" sz="2300" dirty="0"/>
              <a:t>Σημαντικό ακόμη είναι να παρεμβαίνουν οι άνθρωποι για την επίτευξη της κοινωνικής αλλαγής.  </a:t>
            </a:r>
          </a:p>
        </p:txBody>
      </p:sp>
    </p:spTree>
    <p:extLst>
      <p:ext uri="{BB962C8B-B14F-4D97-AF65-F5344CB8AC3E}">
        <p14:creationId xmlns:p14="http://schemas.microsoft.com/office/powerpoint/2010/main" val="115928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19DDBD-9294-AD42-8051-ABE2B7A42EED}"/>
              </a:ext>
            </a:extLst>
          </p:cNvPr>
          <p:cNvSpPr>
            <a:spLocks noGrp="1"/>
          </p:cNvSpPr>
          <p:nvPr>
            <p:ph type="title"/>
          </p:nvPr>
        </p:nvSpPr>
        <p:spPr>
          <a:xfrm>
            <a:off x="2592925" y="356840"/>
            <a:ext cx="8911687" cy="589938"/>
          </a:xfrm>
        </p:spPr>
        <p:txBody>
          <a:bodyPr>
            <a:normAutofit/>
          </a:bodyPr>
          <a:lstStyle/>
          <a:p>
            <a:r>
              <a:rPr lang="el-GR" sz="3200" b="1" dirty="0"/>
              <a:t>Οι Βάσεις της Κοινωνικής Παιδαγωγικής</a:t>
            </a:r>
          </a:p>
        </p:txBody>
      </p:sp>
      <p:sp>
        <p:nvSpPr>
          <p:cNvPr id="3" name="Θέση περιεχομένου 2">
            <a:extLst>
              <a:ext uri="{FF2B5EF4-FFF2-40B4-BE49-F238E27FC236}">
                <a16:creationId xmlns:a16="http://schemas.microsoft.com/office/drawing/2014/main" id="{F72A8936-511E-F944-8001-50A036032F98}"/>
              </a:ext>
            </a:extLst>
          </p:cNvPr>
          <p:cNvSpPr>
            <a:spLocks noGrp="1"/>
          </p:cNvSpPr>
          <p:nvPr>
            <p:ph idx="1"/>
          </p:nvPr>
        </p:nvSpPr>
        <p:spPr>
          <a:xfrm>
            <a:off x="2589212" y="1048215"/>
            <a:ext cx="8915400" cy="5341699"/>
          </a:xfrm>
        </p:spPr>
        <p:txBody>
          <a:bodyPr>
            <a:normAutofit lnSpcReduction="10000"/>
          </a:bodyPr>
          <a:lstStyle/>
          <a:p>
            <a:pPr algn="just"/>
            <a:r>
              <a:rPr lang="el-GR" sz="2200" dirty="0"/>
              <a:t>Τα </a:t>
            </a:r>
            <a:r>
              <a:rPr lang="el-GR" sz="2200" dirty="0" err="1"/>
              <a:t>κοινωνικοπαιδαγωγικά</a:t>
            </a:r>
            <a:r>
              <a:rPr lang="el-GR" sz="2200" dirty="0"/>
              <a:t> προγράμματα αναπτύσσονται και εφαρμόζονται σε όλα τα ηλικιακά φάσματα, σε διαφορετικούς πληθυσμούς και κουλτούρες.</a:t>
            </a:r>
          </a:p>
          <a:p>
            <a:pPr algn="just"/>
            <a:r>
              <a:rPr lang="el-GR" sz="2200" dirty="0"/>
              <a:t>Η εκπαίδευση πρέπει να συνδέεται με την κοινωνική χειραφέτηση και </a:t>
            </a:r>
            <a:r>
              <a:rPr lang="el-GR" sz="2200" dirty="0" err="1"/>
              <a:t>ανεξαρτοποίηση</a:t>
            </a:r>
            <a:r>
              <a:rPr lang="el-GR" sz="2200" dirty="0"/>
              <a:t> όλων των ατόμων.</a:t>
            </a:r>
          </a:p>
          <a:p>
            <a:pPr algn="just"/>
            <a:r>
              <a:rPr lang="el-GR" sz="2200" dirty="0"/>
              <a:t>Η Κοινωνική Παιδαγωγική διασυνδέει την παιδαγωγική με την κοινωνία, την πολιτική και τους δημοκρατικούς θεσμούς. </a:t>
            </a:r>
          </a:p>
          <a:p>
            <a:pPr algn="just"/>
            <a:r>
              <a:rPr lang="el-GR" sz="2200" dirty="0"/>
              <a:t>Κάθε παιδαγωγική διαδικασία ολοκληρώνεται μέσα από την αγωγή για την κοινωνία. </a:t>
            </a:r>
          </a:p>
          <a:p>
            <a:pPr algn="just"/>
            <a:r>
              <a:rPr lang="el-GR" sz="2200" dirty="0"/>
              <a:t> Η Κοινωνική Παιδαγωγική αποτελεί το αποκορύφωμα της διαπαιδαγώγησης. </a:t>
            </a:r>
          </a:p>
          <a:p>
            <a:pPr algn="just"/>
            <a:r>
              <a:rPr lang="el-GR" sz="2200" dirty="0"/>
              <a:t>Η Κοινωνική Παιδαγωγική συνδέεται με την πρόοδο της Κοινωνίας και μάλιστα είναι στρατευμένη προς αυτό τον σκοπό.</a:t>
            </a:r>
          </a:p>
        </p:txBody>
      </p:sp>
    </p:spTree>
    <p:extLst>
      <p:ext uri="{BB962C8B-B14F-4D97-AF65-F5344CB8AC3E}">
        <p14:creationId xmlns:p14="http://schemas.microsoft.com/office/powerpoint/2010/main" val="447360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608733-6E15-F447-B324-A64807CEFB31}"/>
              </a:ext>
            </a:extLst>
          </p:cNvPr>
          <p:cNvSpPr>
            <a:spLocks noGrp="1"/>
          </p:cNvSpPr>
          <p:nvPr>
            <p:ph type="title"/>
          </p:nvPr>
        </p:nvSpPr>
        <p:spPr>
          <a:xfrm>
            <a:off x="2418754" y="319310"/>
            <a:ext cx="8911687" cy="703947"/>
          </a:xfrm>
        </p:spPr>
        <p:txBody>
          <a:bodyPr>
            <a:normAutofit/>
          </a:bodyPr>
          <a:lstStyle/>
          <a:p>
            <a:r>
              <a:rPr lang="el-GR" sz="3200" b="1" dirty="0"/>
              <a:t>Αρχές της Κοινωνικής Παιδαγωγικής</a:t>
            </a:r>
          </a:p>
        </p:txBody>
      </p:sp>
      <p:sp>
        <p:nvSpPr>
          <p:cNvPr id="3" name="Θέση περιεχομένου 2">
            <a:extLst>
              <a:ext uri="{FF2B5EF4-FFF2-40B4-BE49-F238E27FC236}">
                <a16:creationId xmlns:a16="http://schemas.microsoft.com/office/drawing/2014/main" id="{3F172E68-88F4-6448-92A5-8A80073D8D86}"/>
              </a:ext>
            </a:extLst>
          </p:cNvPr>
          <p:cNvSpPr>
            <a:spLocks noGrp="1"/>
          </p:cNvSpPr>
          <p:nvPr>
            <p:ph idx="1"/>
          </p:nvPr>
        </p:nvSpPr>
        <p:spPr>
          <a:xfrm>
            <a:off x="2589212" y="1023257"/>
            <a:ext cx="8915400" cy="5715000"/>
          </a:xfrm>
        </p:spPr>
        <p:txBody>
          <a:bodyPr>
            <a:normAutofit/>
          </a:bodyPr>
          <a:lstStyle/>
          <a:p>
            <a:pPr algn="just"/>
            <a:r>
              <a:rPr lang="el-GR" sz="2000" dirty="0"/>
              <a:t>Το ισχυρό </a:t>
            </a:r>
            <a:r>
              <a:rPr lang="el-GR" sz="2000" dirty="0" err="1"/>
              <a:t>αξιακό</a:t>
            </a:r>
            <a:r>
              <a:rPr lang="el-GR" sz="2000" dirty="0"/>
              <a:t> σύστημα και το ευρύτερο </a:t>
            </a:r>
            <a:r>
              <a:rPr lang="el-GR" sz="2000" dirty="0" err="1"/>
              <a:t>κοινωνικοπαιδαγωγικό</a:t>
            </a:r>
            <a:r>
              <a:rPr lang="el-GR" sz="2000" dirty="0"/>
              <a:t> ήθος.</a:t>
            </a:r>
          </a:p>
          <a:p>
            <a:pPr algn="just"/>
            <a:r>
              <a:rPr lang="el-GR" sz="2000" dirty="0"/>
              <a:t>Η προσωπική και κοινωνική ευημερία και πρόοδος</a:t>
            </a:r>
          </a:p>
          <a:p>
            <a:pPr algn="just"/>
            <a:r>
              <a:rPr lang="el-GR" sz="2000" dirty="0"/>
              <a:t>Η κοινωνική δικαιοσύνη</a:t>
            </a:r>
          </a:p>
          <a:p>
            <a:pPr algn="just"/>
            <a:r>
              <a:rPr lang="el-GR" sz="2000" dirty="0"/>
              <a:t>Ο κριτικός </a:t>
            </a:r>
            <a:r>
              <a:rPr lang="el-GR" sz="2000" dirty="0" err="1"/>
              <a:t>αναστοχασμός</a:t>
            </a:r>
            <a:endParaRPr lang="el-GR" sz="2000" dirty="0"/>
          </a:p>
          <a:p>
            <a:pPr algn="just"/>
            <a:r>
              <a:rPr lang="el-GR" sz="2000" dirty="0"/>
              <a:t>Η ολόπλευρη ανάπτυξη του ανθρώπου</a:t>
            </a:r>
          </a:p>
          <a:p>
            <a:pPr algn="just"/>
            <a:r>
              <a:rPr lang="el-GR" sz="2000" dirty="0"/>
              <a:t>Η ενίσχυση και ανάπτυξη συναισθηματικών και κοινωνικών δεξιοτήτων όπως :</a:t>
            </a:r>
          </a:p>
          <a:p>
            <a:pPr marL="0" indent="0" algn="just">
              <a:buNone/>
            </a:pPr>
            <a:r>
              <a:rPr lang="el-GR" sz="2000" dirty="0"/>
              <a:t>     - δημιουργία εσωτερικών κινήτρων και στοχοθέτηση.</a:t>
            </a:r>
          </a:p>
          <a:p>
            <a:pPr marL="0" indent="0" algn="just">
              <a:buNone/>
            </a:pPr>
            <a:r>
              <a:rPr lang="el-GR" sz="2000" dirty="0"/>
              <a:t>     - ανάδειξη και ενίσχυση των θετικών χαρακτηριστικών κάθε ατόμου</a:t>
            </a:r>
          </a:p>
          <a:p>
            <a:pPr marL="0" indent="0" algn="just">
              <a:buNone/>
            </a:pPr>
            <a:r>
              <a:rPr lang="el-GR" sz="2000" dirty="0"/>
              <a:t>     - ανάληψη της προσωπικής ευθύνης</a:t>
            </a:r>
          </a:p>
          <a:p>
            <a:pPr marL="0" indent="0" algn="just">
              <a:buNone/>
            </a:pPr>
            <a:r>
              <a:rPr lang="el-GR" sz="2000" dirty="0"/>
              <a:t>     - ανάπτυξη της αυτοπεποίθησης</a:t>
            </a:r>
          </a:p>
          <a:p>
            <a:pPr marL="0" indent="0" algn="just">
              <a:buNone/>
            </a:pPr>
            <a:r>
              <a:rPr lang="el-GR" sz="2000" dirty="0"/>
              <a:t>     - ανάπτυξη δεξιοτήτων επικοινωνίας, προσεκτικής ακρόασης και   		διαλόγου</a:t>
            </a:r>
          </a:p>
          <a:p>
            <a:pPr marL="0" indent="0" algn="just">
              <a:buNone/>
            </a:pPr>
            <a:endParaRPr lang="en" dirty="0"/>
          </a:p>
          <a:p>
            <a:endParaRPr lang="en" dirty="0"/>
          </a:p>
          <a:p>
            <a:endParaRPr lang="en" dirty="0"/>
          </a:p>
          <a:p>
            <a:pPr marL="0" indent="0">
              <a:buNone/>
            </a:pPr>
            <a:endParaRPr lang="el-GR" dirty="0"/>
          </a:p>
        </p:txBody>
      </p:sp>
    </p:spTree>
    <p:extLst>
      <p:ext uri="{BB962C8B-B14F-4D97-AF65-F5344CB8AC3E}">
        <p14:creationId xmlns:p14="http://schemas.microsoft.com/office/powerpoint/2010/main" val="344524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608733-6E15-F447-B324-A64807CEFB31}"/>
              </a:ext>
            </a:extLst>
          </p:cNvPr>
          <p:cNvSpPr>
            <a:spLocks noGrp="1"/>
          </p:cNvSpPr>
          <p:nvPr>
            <p:ph type="title"/>
          </p:nvPr>
        </p:nvSpPr>
        <p:spPr>
          <a:xfrm>
            <a:off x="2418754" y="319310"/>
            <a:ext cx="8911687" cy="703947"/>
          </a:xfrm>
        </p:spPr>
        <p:txBody>
          <a:bodyPr>
            <a:normAutofit/>
          </a:bodyPr>
          <a:lstStyle/>
          <a:p>
            <a:r>
              <a:rPr lang="el-GR" sz="3200" b="1" dirty="0"/>
              <a:t>Αρχές της Κοινωνικής Παιδαγωγικής</a:t>
            </a:r>
          </a:p>
        </p:txBody>
      </p:sp>
      <p:sp>
        <p:nvSpPr>
          <p:cNvPr id="3" name="Θέση περιεχομένου 2">
            <a:extLst>
              <a:ext uri="{FF2B5EF4-FFF2-40B4-BE49-F238E27FC236}">
                <a16:creationId xmlns:a16="http://schemas.microsoft.com/office/drawing/2014/main" id="{3F172E68-88F4-6448-92A5-8A80073D8D86}"/>
              </a:ext>
            </a:extLst>
          </p:cNvPr>
          <p:cNvSpPr>
            <a:spLocks noGrp="1"/>
          </p:cNvSpPr>
          <p:nvPr>
            <p:ph idx="1"/>
          </p:nvPr>
        </p:nvSpPr>
        <p:spPr>
          <a:xfrm>
            <a:off x="2589212" y="1023256"/>
            <a:ext cx="8915400" cy="5515433"/>
          </a:xfrm>
        </p:spPr>
        <p:txBody>
          <a:bodyPr>
            <a:normAutofit/>
          </a:bodyPr>
          <a:lstStyle/>
          <a:p>
            <a:pPr algn="just"/>
            <a:r>
              <a:rPr lang="el-GR" sz="2000" dirty="0"/>
              <a:t>Η ενίσχυση και ανάπτυξη της προσωπικότητας </a:t>
            </a:r>
          </a:p>
          <a:p>
            <a:pPr algn="just"/>
            <a:r>
              <a:rPr lang="el-GR" sz="2000" dirty="0"/>
              <a:t>Ο σεβασμός της μοναδικότητας και ετερότητας του κάθε ατόμου</a:t>
            </a:r>
          </a:p>
          <a:p>
            <a:pPr algn="just"/>
            <a:r>
              <a:rPr lang="el-GR" sz="2000" dirty="0"/>
              <a:t>Η υποστήριξη και αξιοποίηση του οικογενειακού πλαισίου</a:t>
            </a:r>
          </a:p>
          <a:p>
            <a:pPr algn="just"/>
            <a:r>
              <a:rPr lang="el-GR" sz="2000" dirty="0"/>
              <a:t>Η ανάπτυξη προληπτικών και παρεμβατικών πρακτικών για την αντιμετώπιση φαινομένων κοινωνικής παθογένειας</a:t>
            </a:r>
          </a:p>
          <a:p>
            <a:pPr algn="just"/>
            <a:r>
              <a:rPr lang="el-GR" sz="2000" dirty="0"/>
              <a:t>Η αντιμετώπιση των βασικών </a:t>
            </a:r>
            <a:r>
              <a:rPr lang="el-GR" sz="2000" dirty="0" err="1"/>
              <a:t>κοινωνικοπαιδαγωγικών</a:t>
            </a:r>
            <a:r>
              <a:rPr lang="el-GR" sz="2000" dirty="0"/>
              <a:t> προβλημάτων (Σχολικός εκφοβισμός, σχολική διαρροή, παραβατικότητα ανηλίκων, ψυχοκοινωνικά προβλήματα, ενδοοικογενειακή βία, παραμέληση και κακοποίηση ανηλίκων, προκαταλήψεις και στερεοτυπικές αντιλήψεις, η κάθε είδους διάκριση, η βία και η επιθετικότητα, η έλλειψη στόχων και κινήτρων των παιδιών, οι αδικαιολόγητες απουσίες από το σχολείο, η κοινωνική μειονεξία, η κοινωνική περιθωριοποίηση, η αντικοινωνική συμπεριφορά, κ.α.)</a:t>
            </a:r>
          </a:p>
          <a:p>
            <a:pPr algn="just"/>
            <a:r>
              <a:rPr lang="el-GR" sz="2000" dirty="0"/>
              <a:t>Η υποστήριξη της αλληλεπίδρασης, της ομαδικότητας, της συλλογικότητας, της συνεργασίας </a:t>
            </a:r>
          </a:p>
        </p:txBody>
      </p:sp>
    </p:spTree>
    <p:extLst>
      <p:ext uri="{BB962C8B-B14F-4D97-AF65-F5344CB8AC3E}">
        <p14:creationId xmlns:p14="http://schemas.microsoft.com/office/powerpoint/2010/main" val="3740038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4C5679-3BF4-C24B-9997-77323BA9CEA3}"/>
              </a:ext>
            </a:extLst>
          </p:cNvPr>
          <p:cNvSpPr>
            <a:spLocks noGrp="1"/>
          </p:cNvSpPr>
          <p:nvPr>
            <p:ph type="title"/>
          </p:nvPr>
        </p:nvSpPr>
        <p:spPr>
          <a:xfrm>
            <a:off x="2592925" y="159026"/>
            <a:ext cx="8911687" cy="632711"/>
          </a:xfrm>
        </p:spPr>
        <p:txBody>
          <a:bodyPr>
            <a:normAutofit/>
          </a:bodyPr>
          <a:lstStyle/>
          <a:p>
            <a:pPr algn="ctr"/>
            <a:r>
              <a:rPr lang="el-GR" sz="2800" b="1" dirty="0"/>
              <a:t>Κοινωνική Παιδαγωγική και Ανάπτυξη του Ατόμου</a:t>
            </a:r>
          </a:p>
        </p:txBody>
      </p:sp>
      <p:sp>
        <p:nvSpPr>
          <p:cNvPr id="3" name="Θέση περιεχομένου 2">
            <a:extLst>
              <a:ext uri="{FF2B5EF4-FFF2-40B4-BE49-F238E27FC236}">
                <a16:creationId xmlns:a16="http://schemas.microsoft.com/office/drawing/2014/main" id="{CF6DF1B8-1078-6041-AF3D-A784E385B32C}"/>
              </a:ext>
            </a:extLst>
          </p:cNvPr>
          <p:cNvSpPr>
            <a:spLocks noGrp="1"/>
          </p:cNvSpPr>
          <p:nvPr>
            <p:ph idx="1"/>
          </p:nvPr>
        </p:nvSpPr>
        <p:spPr>
          <a:xfrm>
            <a:off x="2589212" y="791737"/>
            <a:ext cx="8915400" cy="5709424"/>
          </a:xfrm>
        </p:spPr>
        <p:txBody>
          <a:bodyPr>
            <a:normAutofit/>
          </a:bodyPr>
          <a:lstStyle/>
          <a:p>
            <a:pPr algn="just"/>
            <a:endParaRPr lang="el-GR" sz="2000" dirty="0"/>
          </a:p>
          <a:p>
            <a:pPr algn="just"/>
            <a:r>
              <a:rPr lang="el-GR" sz="2000" dirty="0"/>
              <a:t>Η ολόπλευρη ανάπτυξη και εξέλιξη του ανθρώπου καθ’ όλη τη διάρκεια της ζωής του, αποτελεί πρωταρχικό στόχο για την Κοινωνική Παιδαγωγική. </a:t>
            </a:r>
          </a:p>
          <a:p>
            <a:pPr algn="just"/>
            <a:r>
              <a:rPr lang="el-GR" sz="2000" dirty="0"/>
              <a:t>Ο Κοινωνικός Παιδαγωγός υποστηρίζει και ενισχύει τη συνολική ανάπτυξη των παιδιών, δηλαδή τη σωματική, τη γνωστική, τη συναισθηματική, την κοινωνική, τη δημιουργική, αξιοποιώντας τη συνεργασία της οικογένειας με την τοπική κοινωνία. </a:t>
            </a:r>
          </a:p>
          <a:p>
            <a:pPr algn="just"/>
            <a:r>
              <a:rPr lang="el-GR" sz="2000" dirty="0"/>
              <a:t>Προτεραιότητα της Κοινωνικής Παιδαγωγικής δεν είναι μόνο η γνωστική, συναισθηματική και κοινωνική ανάπτυξη των ατόμων, αλλά και η προσωπική ευημερία και ανεξαρτησία τους.</a:t>
            </a:r>
          </a:p>
          <a:p>
            <a:pPr marL="0" indent="0" algn="just">
              <a:buNone/>
            </a:pPr>
            <a:r>
              <a:rPr lang="el-GR" sz="2000" dirty="0"/>
              <a:t>     - Η ευημερία συνδέεται με την ποιότητα ζωής, δηλαδή με υγιείς 	κοινωνικές σχέσεις, η ικανοποίηση και η χαρά που βιώνει το άτομο 	από τη ζωή του, η ικανότητα να αντιμετωπίζει με θετική προδιάθεση 	και αισιοδοξία τα διάφορα προβλήματα της καθημερινότητάς του.</a:t>
            </a:r>
            <a:endParaRPr lang="el-GR" dirty="0"/>
          </a:p>
          <a:p>
            <a:endParaRPr lang="el-GR" dirty="0"/>
          </a:p>
        </p:txBody>
      </p:sp>
    </p:spTree>
    <p:extLst>
      <p:ext uri="{BB962C8B-B14F-4D97-AF65-F5344CB8AC3E}">
        <p14:creationId xmlns:p14="http://schemas.microsoft.com/office/powerpoint/2010/main" val="3354270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4C5679-3BF4-C24B-9997-77323BA9CEA3}"/>
              </a:ext>
            </a:extLst>
          </p:cNvPr>
          <p:cNvSpPr>
            <a:spLocks noGrp="1"/>
          </p:cNvSpPr>
          <p:nvPr>
            <p:ph type="title"/>
          </p:nvPr>
        </p:nvSpPr>
        <p:spPr>
          <a:xfrm>
            <a:off x="2592925" y="159025"/>
            <a:ext cx="8911687" cy="994859"/>
          </a:xfrm>
        </p:spPr>
        <p:txBody>
          <a:bodyPr>
            <a:normAutofit/>
          </a:bodyPr>
          <a:lstStyle/>
          <a:p>
            <a:pPr algn="ctr"/>
            <a:r>
              <a:rPr lang="el-GR" sz="2800" b="1" dirty="0"/>
              <a:t>Παιδαγωγική και Κοινωνική διάσταση της Κοινωνικής Παιδαγωγικής </a:t>
            </a:r>
          </a:p>
        </p:txBody>
      </p:sp>
      <p:sp>
        <p:nvSpPr>
          <p:cNvPr id="3" name="Θέση περιεχομένου 2">
            <a:extLst>
              <a:ext uri="{FF2B5EF4-FFF2-40B4-BE49-F238E27FC236}">
                <a16:creationId xmlns:a16="http://schemas.microsoft.com/office/drawing/2014/main" id="{CF6DF1B8-1078-6041-AF3D-A784E385B32C}"/>
              </a:ext>
            </a:extLst>
          </p:cNvPr>
          <p:cNvSpPr>
            <a:spLocks noGrp="1"/>
          </p:cNvSpPr>
          <p:nvPr>
            <p:ph idx="1"/>
          </p:nvPr>
        </p:nvSpPr>
        <p:spPr>
          <a:xfrm>
            <a:off x="2589212" y="1273629"/>
            <a:ext cx="8915400" cy="5227531"/>
          </a:xfrm>
        </p:spPr>
        <p:txBody>
          <a:bodyPr>
            <a:normAutofit/>
          </a:bodyPr>
          <a:lstStyle/>
          <a:p>
            <a:pPr algn="just"/>
            <a:r>
              <a:rPr lang="el-GR" sz="2000" dirty="0"/>
              <a:t>Η Παιδαγωγική διάσταση της Κοινωνικής Παιδαγωγικής συνδέεται με το ενδιαφέρον για την ολόπλευρη ανάπτυξη και ευημερία του ανθρώπου.</a:t>
            </a:r>
          </a:p>
          <a:p>
            <a:pPr algn="just"/>
            <a:r>
              <a:rPr lang="el-GR" sz="2000" dirty="0"/>
              <a:t>Η Κοινωνική διάσταση της Κοινωνικής Παιδαγωγικής συνδέεται με το ενδιαφέρον για τις σχέσεις του ατόμου με τους άλλους, τις ομάδες, την κοινότητα, κλπ.</a:t>
            </a:r>
          </a:p>
          <a:p>
            <a:pPr algn="just"/>
            <a:r>
              <a:rPr lang="el-GR" sz="2000" dirty="0"/>
              <a:t>Οι δύο αυτές διαστάσεις είναι συνεχώς </a:t>
            </a:r>
            <a:r>
              <a:rPr lang="el-GR" sz="2000" dirty="0" err="1"/>
              <a:t>αλληλεπιδρούμενες</a:t>
            </a:r>
            <a:r>
              <a:rPr lang="el-GR" sz="2000" dirty="0"/>
              <a:t> μεταξύ τους.</a:t>
            </a:r>
          </a:p>
          <a:p>
            <a:pPr algn="just"/>
            <a:r>
              <a:rPr lang="el-GR" sz="2000" dirty="0"/>
              <a:t>Από αυτή την αλληλεπίδραση προκύπτει η αναγκαιότητα της υποστήριξης των ανθρώπων ώστε να ανακαλύψουν, να διευρύνουν και να αναπτύξουν όλες τους τις δυνατότητες. </a:t>
            </a:r>
            <a:endParaRPr lang="el-GR" dirty="0"/>
          </a:p>
          <a:p>
            <a:endParaRPr lang="el-GR" dirty="0"/>
          </a:p>
          <a:p>
            <a:endParaRPr lang="el-GR" dirty="0"/>
          </a:p>
        </p:txBody>
      </p:sp>
    </p:spTree>
    <p:extLst>
      <p:ext uri="{BB962C8B-B14F-4D97-AF65-F5344CB8AC3E}">
        <p14:creationId xmlns:p14="http://schemas.microsoft.com/office/powerpoint/2010/main" val="1368959994"/>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Θρόισμα</Template>
  <TotalTime>28883</TotalTime>
  <Words>2036</Words>
  <Application>Microsoft Macintosh PowerPoint</Application>
  <PresentationFormat>Ευρεία οθόνη</PresentationFormat>
  <Paragraphs>142</Paragraphs>
  <Slides>23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23</vt:i4>
      </vt:variant>
    </vt:vector>
  </HeadingPairs>
  <TitlesOfParts>
    <vt:vector size="29" baseType="lpstr">
      <vt:lpstr>Arial</vt:lpstr>
      <vt:lpstr>Cambria</vt:lpstr>
      <vt:lpstr>Century Gothic</vt:lpstr>
      <vt:lpstr>Wingdings</vt:lpstr>
      <vt:lpstr>Wingdings 3</vt:lpstr>
      <vt:lpstr>Θρόισμα</vt:lpstr>
      <vt:lpstr>Κοινωνική Παιδαγωγική και Κοινωνικοπολιτισμική Εμψύχωση</vt:lpstr>
      <vt:lpstr>Θεωρήσεις Κοινωνικής Παιδαγωγικής</vt:lpstr>
      <vt:lpstr>Αρχικές προτεραιότητες Κοινωνικής Παιδαγωγικής</vt:lpstr>
      <vt:lpstr>Οι Βάσεις της Κοινωνικής Παιδαγωγικής</vt:lpstr>
      <vt:lpstr>Οι Βάσεις της Κοινωνικής Παιδαγωγικής</vt:lpstr>
      <vt:lpstr>Αρχές της Κοινωνικής Παιδαγωγικής</vt:lpstr>
      <vt:lpstr>Αρχές της Κοινωνικής Παιδαγωγικής</vt:lpstr>
      <vt:lpstr>Κοινωνική Παιδαγωγική και Ανάπτυξη του Ατόμου</vt:lpstr>
      <vt:lpstr>Παιδαγωγική και Κοινωνική διάσταση της Κοινωνικής Παιδαγωγικής </vt:lpstr>
      <vt:lpstr>Μεθοδολογικές Θεωρήσεις της Κοινωνικής Παιδαγωγικής </vt:lpstr>
      <vt:lpstr>Κοινωνική Παιδαγωγική και Αριστοτελική Φρόνηση</vt:lpstr>
      <vt:lpstr>Η Πρακτική πλευρά της Κοινωνικής Παιδαγωγικής</vt:lpstr>
      <vt:lpstr>Κοινωνική Παιδαγωγική και Συστημική Προσέγγιση</vt:lpstr>
      <vt:lpstr>Κοινωνική Παιδαγωγική και Κοινωνική Αλλαγή</vt:lpstr>
      <vt:lpstr>Βασικές Διαστάσεις της Κοινωνικής Παιδαγωγικής</vt:lpstr>
      <vt:lpstr>Η κοινωνική παιδαγωγική στη Βόρεια Ηπειρωτική Ευρώπη</vt:lpstr>
      <vt:lpstr>Κοινωνική Παιδαγωγική στη Ρωσία</vt:lpstr>
      <vt:lpstr>Σημαντικές πλευρές του έργου του Makarenko θεωρούνται: </vt:lpstr>
      <vt:lpstr>- Στη Ρωσία η Κοινωνική παιδαγωγική διαχωρίζεται από την κοινωνική εργασία. - Προσφέρονται σπουδές Κοινωνικής Παιδαγωγικής τόσο σε προπτυχιακό, όσο και σε μεταπτυχιακό επίπεδο.   - Η επαγγελματική ταυτότητα του Κοινωνικού Παιδαγωγού έχει θεσμοθετηθεί.  - Η κοινωνική παιδαγωγική αντιμετωπίζεται ως ένας διεπιστημονικός χώρος που αλληλεπιδρά με άλλους επιστημονικούς χώρους, όπως η Φιλοσοφία, η Παιδαγωγική, η Κοινωνική Εργασία, η Κοινωνιολογία, η Ψυχολογία.  </vt:lpstr>
      <vt:lpstr>Οι προτεραιότητες της Κοινωνικής Παιδαγωγικής στη Ρωσία επικεντρώνονται κυρίως:</vt:lpstr>
      <vt:lpstr>Η Κοινωνική Παιδαγωγική στις Σκανδιναβικές χώρες</vt:lpstr>
      <vt:lpstr>Φινλανδία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Microsoft Office User</dc:creator>
  <cp:lastModifiedBy>olga katsiani</cp:lastModifiedBy>
  <cp:revision>133</cp:revision>
  <dcterms:created xsi:type="dcterms:W3CDTF">2020-10-03T15:29:46Z</dcterms:created>
  <dcterms:modified xsi:type="dcterms:W3CDTF">2022-10-31T06:14:24Z</dcterms:modified>
</cp:coreProperties>
</file>