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301" r:id="rId3"/>
    <p:sldId id="306" r:id="rId4"/>
    <p:sldId id="305" r:id="rId5"/>
    <p:sldId id="308" r:id="rId6"/>
    <p:sldId id="309" r:id="rId7"/>
    <p:sldId id="307" r:id="rId8"/>
    <p:sldId id="310" r:id="rId9"/>
    <p:sldId id="279" r:id="rId10"/>
    <p:sldId id="289" r:id="rId11"/>
    <p:sldId id="315" r:id="rId12"/>
    <p:sldId id="292" r:id="rId13"/>
    <p:sldId id="293" r:id="rId14"/>
    <p:sldId id="294" r:id="rId15"/>
    <p:sldId id="295" r:id="rId16"/>
    <p:sldId id="290" r:id="rId17"/>
    <p:sldId id="322" r:id="rId18"/>
    <p:sldId id="296" r:id="rId19"/>
    <p:sldId id="291" r:id="rId20"/>
    <p:sldId id="284" r:id="rId21"/>
    <p:sldId id="285" r:id="rId22"/>
    <p:sldId id="286" r:id="rId23"/>
    <p:sldId id="287" r:id="rId24"/>
    <p:sldId id="288" r:id="rId25"/>
    <p:sldId id="280" r:id="rId26"/>
    <p:sldId id="281" r:id="rId27"/>
    <p:sldId id="282" r:id="rId28"/>
    <p:sldId id="283" r:id="rId29"/>
    <p:sldId id="256" r:id="rId30"/>
    <p:sldId id="330" r:id="rId31"/>
    <p:sldId id="257" r:id="rId32"/>
    <p:sldId id="258" r:id="rId33"/>
    <p:sldId id="260" r:id="rId34"/>
    <p:sldId id="263" r:id="rId35"/>
    <p:sldId id="262" r:id="rId36"/>
    <p:sldId id="275" r:id="rId37"/>
    <p:sldId id="259" r:id="rId38"/>
    <p:sldId id="274" r:id="rId39"/>
    <p:sldId id="261" r:id="rId40"/>
    <p:sldId id="349" r:id="rId41"/>
    <p:sldId id="351" r:id="rId42"/>
    <p:sldId id="264" r:id="rId43"/>
    <p:sldId id="265" r:id="rId44"/>
    <p:sldId id="266" r:id="rId45"/>
    <p:sldId id="267" r:id="rId46"/>
    <p:sldId id="268" r:id="rId47"/>
    <p:sldId id="300" r:id="rId48"/>
    <p:sldId id="297" r:id="rId49"/>
    <p:sldId id="354" r:id="rId50"/>
    <p:sldId id="298" r:id="rId51"/>
    <p:sldId id="355" r:id="rId52"/>
    <p:sldId id="314" r:id="rId53"/>
    <p:sldId id="311"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6FA147-B71F-4013-88A8-89697C310D6C}" type="datetimeFigureOut">
              <a:rPr lang="el-GR" smtClean="0"/>
              <a:pPr/>
              <a:t>3/12/2023</a:t>
            </a:fld>
            <a:endParaRPr lang="el-G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BF0FDE-881E-4405-B6CB-BE54103A6FC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6FA147-B71F-4013-88A8-89697C310D6C}" type="datetimeFigureOut">
              <a:rPr lang="el-GR" smtClean="0"/>
              <a:pPr/>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BF0FDE-881E-4405-B6CB-BE54103A6FC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6FA147-B71F-4013-88A8-89697C310D6C}" type="datetimeFigureOut">
              <a:rPr lang="el-GR" smtClean="0"/>
              <a:pPr/>
              <a:t>3/12/2023</a:t>
            </a:fld>
            <a:endParaRPr lang="el-GR"/>
          </a:p>
        </p:txBody>
      </p:sp>
      <p:sp>
        <p:nvSpPr>
          <p:cNvPr id="5" name="Footer Placeholder 4"/>
          <p:cNvSpPr>
            <a:spLocks noGrp="1"/>
          </p:cNvSpPr>
          <p:nvPr>
            <p:ph type="ftr" sz="quarter" idx="11"/>
          </p:nvPr>
        </p:nvSpPr>
        <p:spPr>
          <a:xfrm>
            <a:off x="457201" y="6248207"/>
            <a:ext cx="5573483" cy="365125"/>
          </a:xfrm>
        </p:spPr>
        <p:txBody>
          <a:bodyPr/>
          <a:lstStyle/>
          <a:p>
            <a:endParaRPr lang="el-G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BF0FDE-881E-4405-B6CB-BE54103A6FC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26FA147-B71F-4013-88A8-89697C310D6C}" type="datetimeFigureOut">
              <a:rPr lang="el-GR" smtClean="0"/>
              <a:pPr/>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BF0FDE-881E-4405-B6CB-BE54103A6FCA}" type="slidenum">
              <a:rPr lang="el-GR" smtClean="0"/>
              <a:pPr/>
              <a:t>‹#›</a:t>
            </a:fld>
            <a:endParaRPr lang="el-G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26FA147-B71F-4013-88A8-89697C310D6C}" type="datetimeFigureOut">
              <a:rPr lang="el-GR" smtClean="0"/>
              <a:pPr/>
              <a:t>3/12/2023</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BF0FDE-881E-4405-B6CB-BE54103A6FCA}" type="slidenum">
              <a:rPr lang="el-GR" smtClean="0"/>
              <a:pPr/>
              <a:t>‹#›</a:t>
            </a:fld>
            <a:endParaRPr lang="el-GR"/>
          </a:p>
        </p:txBody>
      </p:sp>
      <p:sp>
        <p:nvSpPr>
          <p:cNvPr id="14" name="Footer Placeholder 13"/>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26FA147-B71F-4013-88A8-89697C310D6C}" type="datetimeFigureOut">
              <a:rPr lang="el-GR" smtClean="0"/>
              <a:pPr/>
              <a:t>3/12/2023</a:t>
            </a:fld>
            <a:endParaRPr lang="el-GR"/>
          </a:p>
        </p:txBody>
      </p:sp>
      <p:sp>
        <p:nvSpPr>
          <p:cNvPr id="10" name="Slide Number Placeholder 9"/>
          <p:cNvSpPr>
            <a:spLocks noGrp="1"/>
          </p:cNvSpPr>
          <p:nvPr>
            <p:ph type="sldNum" sz="quarter" idx="16"/>
          </p:nvPr>
        </p:nvSpPr>
        <p:spPr/>
        <p:txBody>
          <a:bodyPr rtlCol="0"/>
          <a:lstStyle/>
          <a:p>
            <a:fld id="{EFBF0FDE-881E-4405-B6CB-BE54103A6FCA}" type="slidenum">
              <a:rPr lang="el-GR" smtClean="0"/>
              <a:pPr/>
              <a:t>‹#›</a:t>
            </a:fld>
            <a:endParaRPr lang="el-GR"/>
          </a:p>
        </p:txBody>
      </p:sp>
      <p:sp>
        <p:nvSpPr>
          <p:cNvPr id="12" name="Footer Placeholder 11"/>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26FA147-B71F-4013-88A8-89697C310D6C}" type="datetimeFigureOut">
              <a:rPr lang="el-GR" smtClean="0"/>
              <a:pPr/>
              <a:t>3/12/2023</a:t>
            </a:fld>
            <a:endParaRPr lang="el-GR"/>
          </a:p>
        </p:txBody>
      </p:sp>
      <p:sp>
        <p:nvSpPr>
          <p:cNvPr id="12" name="Slide Number Placeholder 11"/>
          <p:cNvSpPr>
            <a:spLocks noGrp="1"/>
          </p:cNvSpPr>
          <p:nvPr>
            <p:ph type="sldNum" sz="quarter" idx="16"/>
          </p:nvPr>
        </p:nvSpPr>
        <p:spPr/>
        <p:txBody>
          <a:bodyPr rtlCol="0"/>
          <a:lstStyle/>
          <a:p>
            <a:fld id="{EFBF0FDE-881E-4405-B6CB-BE54103A6FCA}" type="slidenum">
              <a:rPr lang="el-GR" smtClean="0"/>
              <a:pPr/>
              <a:t>‹#›</a:t>
            </a:fld>
            <a:endParaRPr lang="el-GR"/>
          </a:p>
        </p:txBody>
      </p:sp>
      <p:sp>
        <p:nvSpPr>
          <p:cNvPr id="14" name="Footer Placeholder 13"/>
          <p:cNvSpPr>
            <a:spLocks noGrp="1"/>
          </p:cNvSpPr>
          <p:nvPr>
            <p:ph type="ftr" sz="quarter" idx="17"/>
          </p:nvPr>
        </p:nvSpPr>
        <p:spPr/>
        <p:txBody>
          <a:bodyPr rtlCol="0"/>
          <a:lstStyle/>
          <a:p>
            <a:endParaRPr lang="el-G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26FA147-B71F-4013-88A8-89697C310D6C}" type="datetimeFigureOut">
              <a:rPr lang="el-GR" smtClean="0"/>
              <a:pPr/>
              <a:t>3/12/2023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BF0FDE-881E-4405-B6CB-BE54103A6FC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FA147-B71F-4013-88A8-89697C310D6C}" type="datetimeFigureOut">
              <a:rPr lang="el-GR" smtClean="0"/>
              <a:pPr/>
              <a:t>3/12/2023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BF0FDE-881E-4405-B6CB-BE54103A6FC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26FA147-B71F-4013-88A8-89697C310D6C}" type="datetimeFigureOut">
              <a:rPr lang="el-GR" smtClean="0"/>
              <a:pPr/>
              <a:t>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BF0FDE-881E-4405-B6CB-BE54103A6FCA}" type="slidenum">
              <a:rPr lang="el-GR" smtClean="0"/>
              <a:pPr/>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26FA147-B71F-4013-88A8-89697C310D6C}" type="datetimeFigureOut">
              <a:rPr lang="el-GR" smtClean="0"/>
              <a:pPr/>
              <a:t>3/12/2023</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BF0FDE-881E-4405-B6CB-BE54103A6FCA}" type="slidenum">
              <a:rPr lang="el-GR" smtClean="0"/>
              <a:pPr/>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endParaRPr lang="el-G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26FA147-B71F-4013-88A8-89697C310D6C}" type="datetimeFigureOut">
              <a:rPr lang="el-GR" smtClean="0"/>
              <a:pPr/>
              <a:t>3/12/2023</a:t>
            </a:fld>
            <a:endParaRPr lang="el-G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BF0FDE-881E-4405-B6CB-BE54103A6FC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kronoskaf.com/vr/index.php?title=Image:Alloting_device.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q=athenian+citizen&amp;hl=el&amp;biw=1440&amp;bih=723&amp;tbm=isch&amp;tbnid=XVeK6zW_vPlf-M:&amp;imgrefurl=http://www.flickr.com/photos/14824807@N00/4695990765/&amp;docid=WBQbqoqE908_dM&amp;imgurl=http://farm2.static.flickr.com/1308/4695990765_921272e7b6.jpg&amp;w=500&amp;h=375&amp;ei=penMTsiuBdSesAawqpiCDQ&amp;zoom=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3068960"/>
            <a:ext cx="8839200" cy="2798440"/>
          </a:xfrm>
        </p:spPr>
        <p:txBody>
          <a:bodyPr>
            <a:normAutofit fontScale="90000"/>
          </a:bodyPr>
          <a:lstStyle/>
          <a:p>
            <a:pPr algn="ctr"/>
            <a:br>
              <a:rPr lang="el-GR" sz="6700" dirty="0"/>
            </a:br>
            <a:br>
              <a:rPr lang="el-GR" sz="6700" dirty="0"/>
            </a:br>
            <a:br>
              <a:rPr lang="el-GR" sz="6700" dirty="0"/>
            </a:br>
            <a:r>
              <a:rPr lang="el-GR" sz="6700" dirty="0"/>
              <a:t>  </a:t>
            </a:r>
            <a:br>
              <a:rPr lang="el-GR" sz="6700" dirty="0"/>
            </a:br>
            <a:r>
              <a:rPr lang="el-GR" sz="6700" dirty="0"/>
              <a:t>Η </a:t>
            </a:r>
            <a:r>
              <a:rPr lang="el-GR" sz="6700" dirty="0" err="1"/>
              <a:t>αθηναϊκη</a:t>
            </a:r>
            <a:r>
              <a:rPr lang="el-GR" sz="6700" dirty="0"/>
              <a:t> </a:t>
            </a:r>
            <a:r>
              <a:rPr lang="el-GR" sz="6700" dirty="0" err="1"/>
              <a:t>δημοκρατια</a:t>
            </a:r>
            <a:r>
              <a:rPr lang="el-GR" sz="6700" dirty="0"/>
              <a:t> </a:t>
            </a:r>
            <a:br>
              <a:rPr lang="el-GR" sz="5400" dirty="0"/>
            </a:br>
            <a:r>
              <a:rPr lang="el-GR" sz="5400" dirty="0"/>
              <a:t>     5</a:t>
            </a:r>
            <a:r>
              <a:rPr lang="el-GR" sz="5400" baseline="30000" dirty="0"/>
              <a:t>οσ</a:t>
            </a:r>
            <a:r>
              <a:rPr lang="el-GR" sz="5400" dirty="0"/>
              <a:t> – 4</a:t>
            </a:r>
            <a:r>
              <a:rPr lang="el-GR" sz="5400" baseline="30000" dirty="0"/>
              <a:t>οσ</a:t>
            </a:r>
            <a:r>
              <a:rPr lang="el-GR" sz="5400" dirty="0"/>
              <a:t> αι. π. χ.</a:t>
            </a:r>
            <a:br>
              <a:rPr lang="el-GR" sz="5400" dirty="0"/>
            </a:br>
            <a:endParaRPr lang="el-GR" sz="5400" dirty="0"/>
          </a:p>
        </p:txBody>
      </p:sp>
      <p:sp>
        <p:nvSpPr>
          <p:cNvPr id="3" name="2 - Υπότιτλος"/>
          <p:cNvSpPr>
            <a:spLocks noGrp="1"/>
          </p:cNvSpPr>
          <p:nvPr>
            <p:ph type="subTitle" idx="1"/>
          </p:nvPr>
        </p:nvSpPr>
        <p:spPr/>
        <p:txBody>
          <a:bodyPr/>
          <a:lstStyle/>
          <a:p>
            <a:r>
              <a:rPr lang="el-GR" dirty="0"/>
              <a:t>Εξέλιξη </a:t>
            </a:r>
            <a:r>
              <a:rPr lang="el-GR"/>
              <a:t>της νομοθεσίας και της δημοκρατίας</a:t>
            </a:r>
            <a:endParaRPr lang="el-GR" dirty="0"/>
          </a:p>
        </p:txBody>
      </p:sp>
      <p:pic>
        <p:nvPicPr>
          <p:cNvPr id="4" name="Picture 2" descr="http://t2.gstatic.com/images?q=tbn:ANd9GcQEfHJpUBav9CUIXAHKtCS3FM9C127Br8U_BqZEjV3yhnztgH6C"/>
          <p:cNvPicPr>
            <a:picLocks noChangeAspect="1" noChangeArrowheads="1"/>
          </p:cNvPicPr>
          <p:nvPr/>
        </p:nvPicPr>
        <p:blipFill>
          <a:blip r:embed="rId2" cstate="print"/>
          <a:srcRect/>
          <a:stretch>
            <a:fillRect/>
          </a:stretch>
        </p:blipFill>
        <p:spPr bwMode="auto">
          <a:xfrm>
            <a:off x="2347067" y="206446"/>
            <a:ext cx="4392488" cy="3290126"/>
          </a:xfrm>
          <a:prstGeom prst="rect">
            <a:avLst/>
          </a:prstGeom>
          <a:noFill/>
        </p:spPr>
      </p:pic>
    </p:spTree>
    <p:extLst>
      <p:ext uri="{BB962C8B-B14F-4D97-AF65-F5344CB8AC3E}">
        <p14:creationId xmlns:p14="http://schemas.microsoft.com/office/powerpoint/2010/main" val="119540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53536"/>
            <a:ext cx="8643998" cy="960886"/>
          </a:xfrm>
        </p:spPr>
        <p:txBody>
          <a:bodyPr>
            <a:normAutofit/>
          </a:bodyPr>
          <a:lstStyle/>
          <a:p>
            <a:pPr algn="ctr"/>
            <a:r>
              <a:rPr lang="el-GR" dirty="0">
                <a:solidFill>
                  <a:srgbClr val="C00000"/>
                </a:solidFill>
              </a:rPr>
              <a:t>Η Εκκλησία του δήμου</a:t>
            </a:r>
          </a:p>
        </p:txBody>
      </p:sp>
      <p:sp>
        <p:nvSpPr>
          <p:cNvPr id="3" name="Content Placeholder 2"/>
          <p:cNvSpPr>
            <a:spLocks noGrp="1"/>
          </p:cNvSpPr>
          <p:nvPr>
            <p:ph idx="1"/>
          </p:nvPr>
        </p:nvSpPr>
        <p:spPr>
          <a:xfrm>
            <a:off x="0" y="1484784"/>
            <a:ext cx="9144000" cy="4687733"/>
          </a:xfrm>
        </p:spPr>
        <p:txBody>
          <a:bodyPr>
            <a:normAutofit/>
          </a:bodyPr>
          <a:lstStyle/>
          <a:p>
            <a:pPr>
              <a:spcBef>
                <a:spcPts val="600"/>
              </a:spcBef>
            </a:pPr>
            <a:r>
              <a:rPr lang="el-GR" dirty="0"/>
              <a:t>Ο </a:t>
            </a:r>
            <a:r>
              <a:rPr lang="el-GR" i="1" dirty="0"/>
              <a:t>δῆμος </a:t>
            </a:r>
            <a:r>
              <a:rPr lang="el-GR" dirty="0"/>
              <a:t>είναι</a:t>
            </a:r>
            <a:r>
              <a:rPr lang="el-GR" i="1" dirty="0"/>
              <a:t> </a:t>
            </a:r>
            <a:r>
              <a:rPr lang="el-GR" sz="2800" i="1" dirty="0"/>
              <a:t>το κύριον τῆς πόλεως </a:t>
            </a:r>
            <a:r>
              <a:rPr lang="el-GR" dirty="0"/>
              <a:t>(Αριστοτέλης, </a:t>
            </a:r>
            <a:r>
              <a:rPr lang="el-GR" i="1" dirty="0"/>
              <a:t>Πολιτικά</a:t>
            </a:r>
            <a:r>
              <a:rPr lang="el-GR" dirty="0"/>
              <a:t>).</a:t>
            </a:r>
            <a:endParaRPr lang="el-GR" sz="2800" i="1" dirty="0"/>
          </a:p>
          <a:p>
            <a:pPr>
              <a:spcBef>
                <a:spcPts val="600"/>
              </a:spcBef>
            </a:pPr>
            <a:r>
              <a:rPr lang="en-US" dirty="0"/>
              <a:t>A</a:t>
            </a:r>
            <a:r>
              <a:rPr lang="el-GR" dirty="0"/>
              <a:t>σκεί την υπέρτατη εξουσία: Νομοθετική, κυβερνητική, δικαστική.</a:t>
            </a:r>
          </a:p>
          <a:p>
            <a:pPr>
              <a:spcBef>
                <a:spcPts val="600"/>
              </a:spcBef>
            </a:pPr>
            <a:r>
              <a:rPr lang="el-GR" dirty="0"/>
              <a:t>Όργανο άμεσης διακυβέρνησης, εκδίδει ψηφίσματα.</a:t>
            </a:r>
          </a:p>
          <a:p>
            <a:pPr>
              <a:spcBef>
                <a:spcPts val="600"/>
              </a:spcBef>
            </a:pPr>
            <a:r>
              <a:rPr lang="el-GR" dirty="0"/>
              <a:t>Οι αποφάσεις της είναι αμετάκλητες.</a:t>
            </a:r>
          </a:p>
          <a:p>
            <a:endParaRPr lang="el-GR" dirty="0"/>
          </a:p>
        </p:txBody>
      </p:sp>
      <p:pic>
        <p:nvPicPr>
          <p:cNvPr id="27652" name="Picture 4" descr="http://www.csad.ox.ac.uk/Athens/IGI/00series/48as.jpg"/>
          <p:cNvPicPr>
            <a:picLocks noChangeAspect="1" noChangeArrowheads="1"/>
          </p:cNvPicPr>
          <p:nvPr/>
        </p:nvPicPr>
        <p:blipFill>
          <a:blip r:embed="rId2" cstate="print"/>
          <a:srcRect/>
          <a:stretch>
            <a:fillRect/>
          </a:stretch>
        </p:blipFill>
        <p:spPr bwMode="auto">
          <a:xfrm>
            <a:off x="827584" y="4543425"/>
            <a:ext cx="6648450" cy="2314575"/>
          </a:xfrm>
          <a:prstGeom prst="rect">
            <a:avLst/>
          </a:prstGeom>
          <a:noFill/>
        </p:spPr>
      </p:pic>
    </p:spTree>
    <p:extLst>
      <p:ext uri="{BB962C8B-B14F-4D97-AF65-F5344CB8AC3E}">
        <p14:creationId xmlns:p14="http://schemas.microsoft.com/office/powerpoint/2010/main" val="274896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pPr algn="ctr"/>
            <a:r>
              <a:rPr lang="el-GR" dirty="0">
                <a:latin typeface="+mn-lt"/>
              </a:rPr>
              <a:t>Οι πολίτες</a:t>
            </a:r>
          </a:p>
        </p:txBody>
      </p:sp>
      <p:sp>
        <p:nvSpPr>
          <p:cNvPr id="3" name="Content Placeholder 2"/>
          <p:cNvSpPr>
            <a:spLocks noGrp="1"/>
          </p:cNvSpPr>
          <p:nvPr>
            <p:ph idx="1"/>
          </p:nvPr>
        </p:nvSpPr>
        <p:spPr>
          <a:xfrm>
            <a:off x="0" y="1557338"/>
            <a:ext cx="6443663" cy="5300662"/>
          </a:xfrm>
        </p:spPr>
        <p:txBody>
          <a:bodyPr>
            <a:normAutofit/>
          </a:bodyPr>
          <a:lstStyle/>
          <a:p>
            <a:pPr marL="320040" indent="-320040" fontAlgn="auto">
              <a:spcAft>
                <a:spcPts val="1200"/>
              </a:spcAft>
              <a:buFont typeface="Wingdings"/>
              <a:buChar char=""/>
              <a:defRPr/>
            </a:pPr>
            <a:r>
              <a:rPr lang="el-GR" dirty="0"/>
              <a:t>Προϋπόθεση για την άσκηση κάθε νομοθετικής, εκτελεστικής, δικαστικής εξουσίας. </a:t>
            </a:r>
          </a:p>
          <a:p>
            <a:pPr marL="320040" indent="-320040" fontAlgn="auto">
              <a:spcAft>
                <a:spcPts val="1200"/>
              </a:spcAft>
              <a:buFont typeface="Wingdings"/>
              <a:buChar char=""/>
              <a:defRPr/>
            </a:pPr>
            <a:r>
              <a:rPr lang="el-GR" dirty="0"/>
              <a:t>Απόκτηση ιδιότητας: με γέννηση, ή με απονομή της πολιτείας. </a:t>
            </a:r>
          </a:p>
          <a:p>
            <a:pPr marL="320040" indent="-320040" fontAlgn="auto">
              <a:spcAft>
                <a:spcPts val="1200"/>
              </a:spcAft>
              <a:buFont typeface="Wingdings"/>
              <a:buChar char=""/>
              <a:defRPr/>
            </a:pPr>
            <a:r>
              <a:rPr lang="el-GR" dirty="0"/>
              <a:t>Κληρονομική, </a:t>
            </a:r>
            <a:r>
              <a:rPr lang="el-GR" i="1" dirty="0" err="1"/>
              <a:t>ἀφ’ἥβης</a:t>
            </a:r>
            <a:r>
              <a:rPr lang="el-GR" dirty="0"/>
              <a:t>.</a:t>
            </a:r>
          </a:p>
          <a:p>
            <a:pPr marL="320040" indent="-320040" fontAlgn="auto">
              <a:spcAft>
                <a:spcPts val="1200"/>
              </a:spcAft>
              <a:buFont typeface="Wingdings"/>
              <a:buChar char=""/>
              <a:defRPr/>
            </a:pPr>
            <a:r>
              <a:rPr lang="el-GR" dirty="0"/>
              <a:t>Νόμος 451 π.Χ.: Και οι δύο γονείς πρέπει να είναι Αθηναίοι</a:t>
            </a:r>
            <a:r>
              <a:rPr lang="el-GR" i="1" dirty="0"/>
              <a:t>.</a:t>
            </a:r>
          </a:p>
        </p:txBody>
      </p:sp>
      <p:sp>
        <p:nvSpPr>
          <p:cNvPr id="18435" name="AutoShape 2" descr="data:image/jpeg;base64,/9j/4AAQSkZJRgABAQAAAQABAAD/2wCEAAkGBhQSERUUExQVFRQVFRcUFRcYFBgVFRQVFRQVFBUUFBcXHSYeFxkkGRUUHy8gIycpLCwsFR4xNTAqNSYrLCkBCQoKDgwOGA8PFykcHBwpKSkpLCwpKSksLCkpLCkpKSkpKSkpKSwsKSkpKSwsKSkpKSkpKSwsLCksKSwsLCksKf/AABEIARUAtgMBIgACEQEDEQH/xAAcAAAABwEBAAAAAAAAAAAAAAAAAQIDBAUGBwj/xAA9EAABAwIEAwUFBwMEAgMAAAABAAIRAyEEBRIxQVFhBiJxgZETMqGxwQcjQlJi0fCC4fEUM3KSg6IVNHP/xAAaAQADAQEBAQAAAAAAAAAAAAAAAQIDBAUG/8QAJBEBAQACAQQCAwEBAQAAAAAAAAECETEDEiFBBFEiMmETcUL/2gAMAwEAAhEDEQA/AOfhqUEYCKVxPowSClIFAGxqM7owUUoAi1JLEA5KBQCfZogU40EkAAknYDfyCv8ALOxNard8UweBu4+XDzTkqMs8cP2rOo/aldKw32bUAzvmoSeOrT8AFTZr9mtRsnDvFQfldDX+R2PwTuFZY/J6dutscXJLnJ7F4N9N2mo1zHDgQQfimVLfexaUCjRpGQjKCMhBkoijQQCAgEZRFBDKCJGkaUU2SjJSUyKCACSE4CgAESAKJ5TBtyn5TlL8Q6GC34nH3R48z0RZPlDsQ/SLNEajyHTqunZTlDabQxggD1J5nmVWOO3L1+vOn4nKNkXZmnRHdGp3F5Fz0HILUUMI1gBdudv7o6TG0uryi9oJk3K3k08rLK5XdG1p1Ekpuq4AjYE2HMlOe3HIpt9cRsUEi5llVLEs0Vmg8ncR1B3BXM+0vY2phSXDv0vzRdv/AC6dV1GnWaenilvqgjS4BwjxhTcZW/S62XTv8cJRkrY9suxJozWoiaZu5o/D1b+n5LGlYWaet085nNwSBRAoyk0BBAoEJAkpKUUSABQR6UEwe0ooTySgjTd0opQCS5Bg0peHwrqlQMbck+nMlIYtZ2WyvSDUcLu26N/uVUm6x63U/wA8dr7IssbTaGtHieZ4lamiwUx+r5KuwlEMbJ3OycYC50Dc7nkOZXRw8XK3K7OGoXOhtzx5DxKscPlgABNzy2H7pl9anQpkkgN3JO7j+6x+Zdtaj3FmHa48AANTj5BK2TkpLeG2rUmtE6duRM/FNPOpstNtjYSDyK5w45iIcaVS5jcT5ibLTdh8TUIqCq1wIDXQ7e5OmRwMfJKZbOzTQVKIA0n3jtAEonYB0WN+oj5Kq7U4+pQLarQS13ddG7XcGnlKrcH25IMPaY67p7k8UtVoKOI0zSqCxtf6Fc07bdmv9NV1sH3TzI5NceHgeC6W2tTxNOWm/Dm0qBjcMK1J9CsLxAPA8iEspuNuh1f88t+vbjiVKdzDBOpVHU3btMeI4HzCZlc72p58ggiQCSgRFBBAGggggJKS9GUUqkk6kHIOSJSNKyzC+1qNbwO/gN10rLMJI5ALH9kcP7z44wPK5WvpVo7s7XPjwC3wnh5Xy8959v0kuOmbknr9VZYaoKNIvd7xv+wVZhhJl2w+KtQ7VuJC0cSq/wBE/FnVVLgwbNAu4dPyjqVc5flbaVm6WNjZoknq5x3KfD7IwEpjINkYh7WtOkXjz9VS5Fi9Nd7H2LmM87vVzUoy2P8AKzuaZS8u9pTMVGwCD+Ju8ePEenFOk1ro0noJ57bFRK+Fp1gA5jXt4zc7W08R5KGzNan+nMiKkWF+m9rcfRIwNZzAJHAT48UqqItTJXYWproEvpn3mEyWjjB4j4qbj2aqYqN3Fx4cQVYMqSdXA/P6Jiq5rbRubogc+7e5eHtbiGxIAa+OXA+R+axAXU8VhAfaUTcPaRvwIsuX1aRa4tO7SQfEGFz5zy9b4me8e36JRhFKMqHYLigUEEAaJAoIM85yLUjQahInFJeEbjdKpNlwHMgfFA4jX5MBSoCbHTPiTf6qyy+ePEyenGFVVK4ljBw7x6EbSrbL10x4Wd3bVxRdcKzpFVIMX6j02U+gbK2Swa5LElM0gpAfa1kENrDySH4UHcJbXIOfZMI+KpAaeUwRNjIt8Uy7D6f5Yj6JrGZrTAguE8LTf/Kfw+Oa8WIMbjiFG1aHQdHgbcx/hFiMPIhOxFx6fzZAniNvl4o0bNYtneniOB5rBdrMNpxJI2eA/wAzY/ELp2cYX8Q2Ig/QrnnbMyaR5BzD5QVnnPDs+LfzZwBEQlMQWL1SUmUspEpGUgiKNBla0A5JcgAmmjDlIwfvjxlRgn6dTTfldVOWed/GrTLK2usTteDyMBbDCiICx/ZFmoz4n4rY4dsk8APoto8bNZAjZWGGbKrWPaBqcYA4lQsT2zpsBFPvdTZo/dXbplrbW6woWLz6jT954nkLlc4zPty5/wCKejdvVZjGdonu2Mfzms71Ppcw+3U8Z2/psnS3zcY+Cy2b/aA6oCNUA8GhYKpi3HeU3dRbleWkxxi9rZ8CfxnrKk5Z2m9m4Oa5zSLrNGn1SSxT2q27Dkn2gtfaqP6m/ULT08Y14DqbwRImL9Lhec31XNILSWmdwYhX2T9rqtJzdbiACJcBuBwcBw8lrNxlcXdZkQ4WNunh0XN+3+X+zI5OfI/6wR8AtRkXbOlWaA4i/wCIGWn9ine1OTDE4csbdw71M/qGzfA7ead/KeF9HLszlrkQKMoObBg2IsRyPJBc72xJJCUickcBBBBPwAlAIJQKaCQhXdDD4ISpmX4cVKtNnAvbPUAyR8E5ynqfrWm7J5HVoUZqsLS68SC5o4SBsTO26tc9zNuEpsJbOskCdpAm6q3duGNLwQ6RUGobER3XxzvdH22wLa+H1sqCr7M6rGYbEEzs0kbj9lt6eJeZtnsd2lNaTr1DlcAeSoMViXP3NuXBNVaA94RHCDcjr1Wr7Mdj/bw+pZvLmlrZ2yMnTpueYAMKxw2UnkuxYLIMJQaNQY3YS6EuvmGXtMOez+kyPgq7P6n/AE+o5PRyUGyscN2Dq1PcafOy6JSq5c492q0HhMgjzK0WBY2O44OHOQZ9ETpy+xepZ6cZxfYCtT95h8rqC3IGz3gR8F3h9MEn9lEr5TRfctE84R/mP9XFqvZZpFpVJiMhqNJbYxccJH7ruNbMcDQMPeyeW/yVbmGNyuvpkw4HulrTPhYXHRK469qnU/jh9DFVcO+QS3mOB8l0Hsz9oQsx5jmCfi39la9p+wNOpRdUoGY4fIjkufYfCUnPZIhzbVBECBYyDud/RTbrnlU1eGn7T5aHl2JoEPpGPaab+zebd4DYGxnmSs8uiYClSpUXU6bQ9tRgYQNqgcdJPIGDPTSufVqRY5zTu0lp8QYPyWeUel8bqd01fRuURQQUusCEaCCAKUYSUYKaQAVlk+IFOsKhEhgc/wD6i3xVc0qywOHbZz3NOvUwMmXRpPfMbCQB1uqx5Y9e6wq0x2Vso+2cKTq7q9UAhrC80zUaXMAA2BM3F7jkqHLXsIdTr4hwYyQKJe5oBHBw0n0lR8AzFVXltIvJLCT3i0FrOZmIGwWwyTs1hqtBhrtYH/eNrnWfasqNkDSNotxWs8vHvhiqOCa6pDLtm3hK6C3OBSApU41xvwaqXLcqDHu0HVBIaQN+qr81pvwxvJc4WMbnxRxC8WtPg8u9q4w7XcBzqrvu2HfT+o9B6hS8VkWXN/8As4tuv9AYwekE/FYjDuxddop02PLGCIYOPEmLklWmA+zyu+76b2nq0pc+hx7P5n2Mw72F+Bxge5on2dSAXReGubEHoQs3kfa2tQdLHuF4I+hHFaTEfZ5iAAWNgj8UhsDz+SVlnYMsd7WsWl0aiGzp1zE3AngfFPtvrwO6e3U8lc99FrnmXOAJsRuJWG+0HNKlN/s2vIBEkCw9Qtv2eqH2IHIKh7Y5CMRUB5NvbcX5eSrLzE48ue5D2ZdifvKtVlGlPvvN3RvpH1W0wPZjB0x91jGucPzBhBPhYj1WWr9g8Q6xLHWsNWkDoA+FW4vsLWpGSCzkRI9CFEmvS7d+2zxDKmHfZ7QSD92JLKjNy9snbgRwXPs8wM4p72O0B0OAHUXHrKlHNaw0MqEu0ElrjvBABaeYMD0UPOajm1WkgnU0D4mFNv00xmos+zmLGHr6nlxDbCQC0giIjqJE9SmO0TCMTVmAS6bbd4B0j1Wgo5PUNFjaha1p0k1Wt1HSZJZPO2/VUHaOuH4h5aC0DS0TuQ1oAd5iFF4dfxbvO/8AFagQgCkkqXolkIJIKNAJBQJRtai0oIGlNjEkPtIIgt/pS00W3D+DTpd/VMfEK8XJ8r9Vnl3aZtCmS0kOcTqa67YknuciZv5KTi+yOLNYCk8vfXZ7Yw4NmQC+xPAmPRZ/Ise2jjBUqU/aNpyYiQ24GoiL7+pHJdHzWti2U2nDVW1KDtJZMCswPPukxcCwmdoWutPLtF2ewZp6ab/ebZ3jxW1blVOo2HNDuVtjzHJYrCYh3tCXG838eK1eX44xErWMqYqdjnNOqm4b7GxnyU/CZRVsHONuBcTCn0sVNlIo1bokLY6OXhoE3+Sp88cNumyu6lUwstnVa5i5+nNFEWnZoHTcnlbiixDi2uLkgtIv4hOdnW90BHnNEtc136vmp34UlYrLWVWz7p5j6qoxORV2+4/0cWq7wdTupx9RVEsO7sc1zteIOp/OSRPCZWQ+0HK3+1pexYXENNgJsLhdOzVwLXA3ESR4X+iyuZ502liGT+IR4WWeUka42s9kGMrYoexrO0UmAveNRDyGNswHyKocbjDVIceDGsFo7rRDfhC0Ge5mO8xrNBeZc6W96nFmgAS2/GZJJWYJWGVel8THzchAoFAIFS7wRogggAAlNakgJXBBG6uyZwmKAc5jvdqN0nod2n1+aOu5VmJfBWmDm6/nHykU6zmP1Cz2WdycAQtR2XzipXrNYLMbdwMXg2aP6j81TUnh4IgXuLXMiYP84K67J4FlKoXlw1ag0N5yW7czMfFXPLzLPDT1qHenn0jpdWODfHFOvw4Mg8TI+aJmAc0rZzrKnigf8x6Kzo4nr6KmotixVjh2oJJq4mNlj867SUqTS57gJt1WxdhtTSDxEBcm7TfZ3i9L3BrajGGQQ7vOHEx0U5VWMjVZL21ZoBabcCFMxfbJpEE25zt5rjmFr16PdDYg3BFgdlbtyiri4ZOo/laIA69VjbeG3bOXZcjzNtRktMjZWVZ6oOy+TOoYdrHCHAknnsBc+StKtWy2xvjyxy5VWaVfrKymaUKdbD1nv98VGGkdu9pdbwIlaPHkumOKoMzw+ig+dmlrr7SBb5lTk06fLHYkwAOJ36AHb1kqMUHvJMnc3SSVzV7fTw7cdDCBKIFBDQYKCAQQCgECm9aJ7kDRiu9VmKKn1Sq7ELXDly9f9VhgXh1OeLLRO4/nyWl7J4prPvHySXmmyWifcBkj+qJ6LC4PEFjwfI+BW57O4c1Gh+tgLamkbwCWcdO3eC0uOq8uZSxv8PjWVD3ee+14Ej4fFWWmzojum4HKAfqsyzPmCoGvGh2qJIsZYOI/UL+Kv6dSXMeNIkuaSN4cCQ0xZwsYPRXtjo+Hi1t7b8/8KbhgBBmx/nqqSrULRpiCLzIM8ARB28UnLqrSwaiQ8mNMkPkGwgG8XvtASCdjM/YwnU7be8e6Y+h9VVv7etIhgnxPd9Tc+io8f2Ur1a5LqradObOI1GeNuHmr7BfZbSc0asRXcebXNaPIAKfyvCvx9qfFZO3Ekva5jJ3AP78VYZSxmE9wh5494B3lNlKr/Za9v+1iyAeD2hx9RumX/Za8X/1Z1f8A5At+BBS7L9K7vHK5wvaemdzfiOIUvFQQCNiucY3IcVh67GloqFxgPYYaeQcHXC2LHPinRghxMumNoLnOtaLQnKnR3EVGtaXHgOG6qcfXpjDONVpMMcSzaS9gDJ5Q6COqtqlFtQECwmHdbR+6yfbaiXe0qNdDIayBxhzRHUXb6JZXw06WO85GJRFGiK53vACjhABCEAaCCCAblJJRoiEBFrFQK6n1woNcLXBydfhClavs/jPahzG918ipA2c5hkR1OyyrgpmS4gsrMIMSYPn/AHhdGU3HkY3V061hcypVqZo4ik6T3phzT3RdwMWgQTyQythLvY+zLWNdABcZLgJBaRtaD4uKpxmtQ6g0w9xa9rvykjS89ARutBg6zjSIYAa9FwJbN3OaCHAE8x3h4BZTyqzS0w+AcxzR7PSx92uHe0uG+sEyZtdP5fiWse6mQ5neJpv0Fw0uh0AgcLjyUbJK9SqfvQGwHPazYNkwS6LGSZWnpVSwQRHEbX2FvOPVaRmgYzBte2BJEWJET4qgfl+IpSaVR4H5QSR6LctptIm3M2SjUa0iBwOyNSlLXPXZpmAtoqO/8ZP0Utmb43T3u74tgj1W1dXaZsdt+vFR6+JDobpuBJ8LSp7f6rakyrBuIPtCS515PPdIzGloqAkz3HDfeeHwjwWjDBYiFS5rhS97WuaCzcOBhzRPu85vYjzReBOUBuK9nQt3nuIFrRa59TCxnaLG68PDdmvDHeWw8ZC0NTH0hJZqL6fdAcLF7zDbcSIn4rK9rGmmGU+Di6pNr7Nm3XUPJZ2+HX8eb6kZ5AoSgVi9cEcpIRoMCUECjQPBlDgilCUEj1lDrKXVKi1lpix6vCDVCSw3S6ibXVOHiZ/s6PgXybkDum5Eg8YPiLeauqWN1OYaAJfEFxgHRqJbqi1gQBzWUo17McOLWmBvEAlWuBxpovcQZFRpF+YIINuK5d6b5TbVOrCq1r6TnNLWnvNjYwQHA8Ry8Vc5bmHtaYbq2vq94tIPXcArOYTPmtGqqD7OozlEH3SJ2JBHmCnxjQ+k19EGWu0Q0e81wiHAWFwCCtJWNmmsweOIc6nUgOFgWyLH3TB4SplKq6JIaRe8mbdOB8FkMHWrPfJOh7TpcCBMxIEnYRxup9LH1Wu+9pmm2eJnUeTY4dSrlTpon4qwIgiYI4jr4gopa4kgXsOo8FT4jNXF0t2/EdpJ2APOyYrZk9lwBcTd0W4n6JbGlz/qYm8mQANt/wCBVuY41xMgSGiD/wAje384hQRmPd1T37m208BdRW5sKg7o7wdedgT12MAEz0U2qkV78QXMqYiCAxwawOFy52pgInkST/SsNmGKNR5Mkgd0Xmw/vJ81ou0mP+5qMa42cHTNrgNj5+qybFja9P4uH/oaNBwRFS7hBGCiCEoBZCCKUE9EZCIoIiUgj1VErFSqhSKGX1KxilTfUP6Wl3yWuLn611FbVTa1tD7N8W4TUa2kP1GXf9Wz81GxfZT2RgkuPhAXR3SR49ndl4S8qqB1Jm06QI4wJHopuDrNHddsdjyJUd2QtfSbaHAWI33J+qrTh6gB7xtbvd6Y5cVzWb87b/xosPi6lBxaBqbyOxafwuBsQrKhmb6VVz6EaXgF1MxE7lrZ38FmcqzlzYbVbqaNnTdoPC9yPVXhwpcdTHAtN44HwU7sKxqv/kG4mmK7XGk9gDahDQ7VT4EtcbwmMdTcGyKxqEd5uwbLeAA4OB8VnP8AbN9V9/ymdwU7TrlvS0tvIJ5dP7K+7aOxpsPmRps+9pAsdLjodBaTH5uvJSKuZ0nBt9bJm/dIPJxH9lTUM1bUbD2kTvbZ2xBB3BCrabbgCdJ68eCVz+hMPteYzEs1hvdGogFrXFwHOHdYUTHOvLTpEFpHKb90eA3VUaQ3JIi+/iEprtbhH869VNz2uYIWYXoVrEaWj01CCs9TqLouIy5tSiaZ3e0tP5tP5vUBVFP7MXu/26w8HM+rT9E+3cdXR62OG5kyxcgStHiPs4xjNgx/g6D/AOwCqsVkGIpe/RqDrpkerZS7bHZOrhlxUAIQiO8cfiilS0hwIJKCAmYDs9Xre5TdHMgtb6lXmA+zWq+9Wo1g5N77voB8V0kYO0wPVAUOW63mEeTn8rO8eGayzsDhKUF1P2jhxqHUP+u3wV8G6BpY0NHJogegUl1MjhKjup6jeW9QTbxCvTmudy5pqrhS7crMZxlMrZ4VoBgu1JWOy0OBgf3T0nenO24Pu+CqsfhZW3xWXFvBZ/NMLy4rLLFpjmyLsPflzUmli3UvcPlu0+SXiWwbpkVRMLPTTa0oZ8yO+0g/p7wPkpNPNaTti0RwI0n0ICz7qceCdY3gp0a9dmDIB1MAPMyfIC6j1MzJ7tNuo/mdZgPQbn4KLhsBxOyfe6Nk9ATMO93+48uPC5AHkLKwweQlxB1vA2sb/EJnDX2WyyCjYSE8Zupyuol4PKwGACduJJJ6km5KscLQjfgpTWgBN1CDyPw+K6GGxnEHYFKNMRzTOjk4+Bi3wug7FRu4en7FPYMYrKqFYH2lJjvEAn1Wex32cYZ926qR4aXSPNrp+ivTi3TZshFqLzy5qbJWmPUzx4rA437N6zT93UpvHWWHz3CJdDNCNyPigo7Y6J8rqJwokiyW2lH1ROrcrpymS4SRCqOSg4Dkm6mHlOgIOMbD4qtlpVnCFplOnGHjEeasCBHBI9gHC4F+CZK+pS1N25rO4/LrGbrVjDAGBb+clHxGAkbSi+RHIs5oOY42tPoqGs7iuu5j2dY8GZBWVxvYcgyy45LG4/TaZT2yGGxBkBXNKBcpD8v9k+HtLT1HySK1Zo2UrPuxvBO0m6iomXZZVrv7rbc4st5lPZUMALrlOS0rlIgZLleogwtxgsM1gk2/m6j0MKG+61Lq0HO97ZaTHTG5bFisfcgCbxKaph5jdPUMv0+vC8Kx0AD+yY2h0cIfxbfzdLdh2/llOPxBGwSWYgG2/wADZGwc0Ai4CjVKBmZt4fspBZz2nz+KWKg5W5pGr6tH/iehtCJSqjeX89UEtUzOrTAO/Mc1IpYrxQ9k0fiP8+SNtEDY7pkWMR0/nVE94O8SjI/nEonwbhMi/aja54JYtwUMNPEcbFSBKJSLfUSDiR05X+KaL5RinaYsjYPQ0jb6qJWy8Ou0pbQU9Spk9CjYVeIyxrxD2h3iAVUv7K4YH/abK1eIomDx5eKq6rNR24bFMDwGXMaO6AAp2ho2jr/dMDDEgQR67JxmFMXKZHS8DYehUR5J5j6KaKemCdk4IO4+qRoOGJB3+iFasQ7p48VLOGaTtICTi6Y4b/NAMUza5/snKTG7gCefFFUEDafC6J7hHGVJiebzx5fsh7X9Jg8riU2QSLweswiNQsF+BEHgRMXhBlF3lPl5IJnE4prevqeEygjyaNha5O/84KbSrGyCCzxVklF8cLo3GyCC1rIRdZOCoUEEA3WvuicTAAKCCBR0rgpTaxCCCQGzEEpNcjeOaCCojTxt6p1tSEEEjLc7UAOfwhLpm5CJBUQGkDKbrjvC/T4IIJHALBbojqU5CCCRmvYcrKHVqGS03+CCCk4I0R4oIIJh/9k="/>
          <p:cNvSpPr>
            <a:spLocks noChangeAspect="1" noChangeArrowheads="1"/>
          </p:cNvSpPr>
          <p:nvPr/>
        </p:nvSpPr>
        <p:spPr bwMode="auto">
          <a:xfrm>
            <a:off x="63500" y="-1276350"/>
            <a:ext cx="1733550" cy="2638425"/>
          </a:xfrm>
          <a:prstGeom prst="rect">
            <a:avLst/>
          </a:prstGeom>
          <a:noFill/>
          <a:ln w="9525">
            <a:noFill/>
            <a:miter lim="800000"/>
            <a:headEnd/>
            <a:tailEnd/>
          </a:ln>
        </p:spPr>
        <p:txBody>
          <a:bodyPr/>
          <a:lstStyle/>
          <a:p>
            <a:endParaRPr lang="el-GR">
              <a:latin typeface="Calibri" pitchFamily="34" charset="0"/>
            </a:endParaRPr>
          </a:p>
        </p:txBody>
      </p:sp>
      <p:pic>
        <p:nvPicPr>
          <p:cNvPr id="18436" name="Picture 4" descr="http://www.svb.bayern.net/wp-content/uploads/2008/07/perikles.jpg"/>
          <p:cNvPicPr>
            <a:picLocks noChangeAspect="1" noChangeArrowheads="1"/>
          </p:cNvPicPr>
          <p:nvPr/>
        </p:nvPicPr>
        <p:blipFill>
          <a:blip r:embed="rId2" cstate="print"/>
          <a:srcRect/>
          <a:stretch>
            <a:fillRect/>
          </a:stretch>
        </p:blipFill>
        <p:spPr bwMode="auto">
          <a:xfrm>
            <a:off x="6365875" y="1700213"/>
            <a:ext cx="2468563" cy="37449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Εκκλησία του δήμου: Σύνθεση</a:t>
            </a:r>
          </a:p>
        </p:txBody>
      </p:sp>
      <p:sp>
        <p:nvSpPr>
          <p:cNvPr id="3" name="Content Placeholder 2"/>
          <p:cNvSpPr>
            <a:spLocks noGrp="1"/>
          </p:cNvSpPr>
          <p:nvPr>
            <p:ph idx="1"/>
          </p:nvPr>
        </p:nvSpPr>
        <p:spPr>
          <a:xfrm>
            <a:off x="0" y="1484784"/>
            <a:ext cx="6516216" cy="5373216"/>
          </a:xfrm>
        </p:spPr>
        <p:txBody>
          <a:bodyPr>
            <a:normAutofit/>
          </a:bodyPr>
          <a:lstStyle/>
          <a:p>
            <a:r>
              <a:rPr lang="el-GR" dirty="0"/>
              <a:t>Όλοι οι πολίτες  (απαρτία: 6.000)</a:t>
            </a:r>
          </a:p>
          <a:p>
            <a:pPr>
              <a:buNone/>
            </a:pPr>
            <a:r>
              <a:rPr lang="el-GR" dirty="0"/>
              <a:t>	περί το 450 π.Χ.: 60.000 πολίτες</a:t>
            </a:r>
            <a:r>
              <a:rPr lang="en-US" dirty="0"/>
              <a:t>.</a:t>
            </a:r>
            <a:endParaRPr lang="el-GR" dirty="0"/>
          </a:p>
          <a:p>
            <a:r>
              <a:rPr lang="el-GR" dirty="0"/>
              <a:t>Από 18 ετών (+2 έτη στρατός=20)</a:t>
            </a:r>
            <a:r>
              <a:rPr lang="en-US" dirty="0"/>
              <a:t>.</a:t>
            </a:r>
            <a:endParaRPr lang="el-GR" dirty="0"/>
          </a:p>
          <a:p>
            <a:r>
              <a:rPr lang="el-GR" dirty="0"/>
              <a:t>Εφ’ όσον δεν τους έχουν αφαιρεθεί τα πολιτικά δικαιώματα (</a:t>
            </a:r>
            <a:r>
              <a:rPr lang="el-GR" i="1" dirty="0" err="1">
                <a:latin typeface="Palatino Linotype" pitchFamily="18" charset="0"/>
              </a:rPr>
              <a:t>ἀτιμία</a:t>
            </a:r>
            <a:r>
              <a:rPr lang="el-GR" dirty="0"/>
              <a:t>)</a:t>
            </a:r>
            <a:r>
              <a:rPr lang="en-US" dirty="0"/>
              <a:t>.</a:t>
            </a:r>
            <a:endParaRPr lang="el-GR" dirty="0"/>
          </a:p>
          <a:p>
            <a:r>
              <a:rPr lang="el-GR" dirty="0"/>
              <a:t>Η μη συμμετοχή στα κοινά θεωρείται ένδειξη δυσλειτουργίας του κράτους</a:t>
            </a:r>
            <a:r>
              <a:rPr lang="en-US" dirty="0"/>
              <a:t>.</a:t>
            </a:r>
            <a:r>
              <a:rPr lang="el-GR" dirty="0"/>
              <a:t> </a:t>
            </a:r>
          </a:p>
          <a:p>
            <a:pPr>
              <a:buNone/>
            </a:pPr>
            <a:r>
              <a:rPr lang="el-GR" sz="2600" dirty="0"/>
              <a:t>Αριστοτέλης, </a:t>
            </a:r>
            <a:r>
              <a:rPr lang="el-GR" sz="2600" i="1" dirty="0"/>
              <a:t>Πολιτικά </a:t>
            </a:r>
            <a:r>
              <a:rPr lang="el-GR" sz="2600" dirty="0"/>
              <a:t>ΙΙ, 1272 α</a:t>
            </a:r>
            <a:r>
              <a:rPr lang="el-GR" sz="2600" i="1" dirty="0"/>
              <a:t>: </a:t>
            </a:r>
          </a:p>
          <a:p>
            <a:pPr>
              <a:buNone/>
            </a:pPr>
            <a:r>
              <a:rPr lang="el-GR" sz="2400" i="1" dirty="0" err="1">
                <a:latin typeface="Palatino Linotype" pitchFamily="18" charset="0"/>
              </a:rPr>
              <a:t>τὸ</a:t>
            </a:r>
            <a:r>
              <a:rPr lang="el-GR" sz="2400" i="1" dirty="0">
                <a:latin typeface="Palatino Linotype" pitchFamily="18" charset="0"/>
              </a:rPr>
              <a:t> </a:t>
            </a:r>
            <a:r>
              <a:rPr lang="el-GR" sz="2400" i="1" dirty="0" err="1">
                <a:latin typeface="Palatino Linotype" pitchFamily="18" charset="0"/>
              </a:rPr>
              <a:t>δ’ἡσυχάζειν</a:t>
            </a:r>
            <a:r>
              <a:rPr lang="el-GR" sz="2400" i="1" dirty="0">
                <a:latin typeface="Palatino Linotype" pitchFamily="18" charset="0"/>
              </a:rPr>
              <a:t> </a:t>
            </a:r>
            <a:r>
              <a:rPr lang="el-GR" sz="2400" i="1" dirty="0" err="1">
                <a:latin typeface="Palatino Linotype" pitchFamily="18" charset="0"/>
              </a:rPr>
              <a:t>μὴ</a:t>
            </a:r>
            <a:r>
              <a:rPr lang="el-GR" sz="2400" i="1" dirty="0">
                <a:latin typeface="Palatino Linotype" pitchFamily="18" charset="0"/>
              </a:rPr>
              <a:t> μετέχοντα </a:t>
            </a:r>
            <a:r>
              <a:rPr lang="el-GR" sz="2400" i="1" dirty="0" err="1">
                <a:latin typeface="Palatino Linotype" pitchFamily="18" charset="0"/>
              </a:rPr>
              <a:t>τὸν</a:t>
            </a:r>
            <a:r>
              <a:rPr lang="el-GR" sz="2400" i="1" dirty="0">
                <a:latin typeface="Palatino Linotype" pitchFamily="18" charset="0"/>
              </a:rPr>
              <a:t> </a:t>
            </a:r>
            <a:r>
              <a:rPr lang="el-GR" sz="2400" i="1" dirty="0" err="1">
                <a:latin typeface="Palatino Linotype" pitchFamily="18" charset="0"/>
              </a:rPr>
              <a:t>δῆμον</a:t>
            </a:r>
            <a:r>
              <a:rPr lang="el-GR" sz="2400" i="1" dirty="0">
                <a:latin typeface="Palatino Linotype" pitchFamily="18" charset="0"/>
              </a:rPr>
              <a:t> </a:t>
            </a:r>
            <a:r>
              <a:rPr lang="el-GR" sz="2400" i="1" dirty="0" err="1">
                <a:latin typeface="Palatino Linotype" pitchFamily="18" charset="0"/>
              </a:rPr>
              <a:t>οὐδὲν</a:t>
            </a:r>
            <a:r>
              <a:rPr lang="el-GR" sz="2400" i="1" dirty="0">
                <a:latin typeface="Palatino Linotype" pitchFamily="18" charset="0"/>
              </a:rPr>
              <a:t> </a:t>
            </a:r>
            <a:r>
              <a:rPr lang="el-GR" sz="2400" i="1" dirty="0" err="1">
                <a:latin typeface="Palatino Linotype" pitchFamily="18" charset="0"/>
              </a:rPr>
              <a:t>σημεῖον</a:t>
            </a:r>
            <a:r>
              <a:rPr lang="el-GR" sz="2400" i="1" dirty="0">
                <a:latin typeface="Palatino Linotype" pitchFamily="18" charset="0"/>
              </a:rPr>
              <a:t> </a:t>
            </a:r>
            <a:r>
              <a:rPr lang="el-GR" sz="2400" i="1" dirty="0" err="1">
                <a:latin typeface="Palatino Linotype" pitchFamily="18" charset="0"/>
              </a:rPr>
              <a:t>τοῦ</a:t>
            </a:r>
            <a:r>
              <a:rPr lang="el-GR" sz="2400" i="1" dirty="0">
                <a:latin typeface="Palatino Linotype" pitchFamily="18" charset="0"/>
              </a:rPr>
              <a:t> </a:t>
            </a:r>
            <a:r>
              <a:rPr lang="el-GR" sz="2400" i="1" dirty="0" err="1">
                <a:latin typeface="Palatino Linotype" pitchFamily="18" charset="0"/>
              </a:rPr>
              <a:t>τετάχθαι</a:t>
            </a:r>
            <a:r>
              <a:rPr lang="el-GR" sz="2400" i="1" dirty="0">
                <a:latin typeface="Palatino Linotype" pitchFamily="18" charset="0"/>
              </a:rPr>
              <a:t> </a:t>
            </a:r>
            <a:r>
              <a:rPr lang="el-GR" sz="2400" i="1" dirty="0" err="1">
                <a:latin typeface="Palatino Linotype" pitchFamily="18" charset="0"/>
              </a:rPr>
              <a:t>καλῶς</a:t>
            </a:r>
            <a:r>
              <a:rPr lang="el-GR" sz="2400" i="1" dirty="0">
                <a:latin typeface="Palatino Linotype" pitchFamily="18" charset="0"/>
              </a:rPr>
              <a:t>. </a:t>
            </a:r>
            <a:endParaRPr lang="el-GR" sz="2400" dirty="0">
              <a:latin typeface="Palatino Linotype" pitchFamily="18" charset="0"/>
            </a:endParaRPr>
          </a:p>
        </p:txBody>
      </p:sp>
      <p:pic>
        <p:nvPicPr>
          <p:cNvPr id="36868" name="Picture 4" descr="http://www.utexas.edu/courses/greek606q/gk606qimages/gkimages1/crown9907260501.jpg"/>
          <p:cNvPicPr>
            <a:picLocks noChangeAspect="1" noChangeArrowheads="1"/>
          </p:cNvPicPr>
          <p:nvPr/>
        </p:nvPicPr>
        <p:blipFill>
          <a:blip r:embed="rId2" cstate="print"/>
          <a:srcRect/>
          <a:stretch>
            <a:fillRect/>
          </a:stretch>
        </p:blipFill>
        <p:spPr bwMode="auto">
          <a:xfrm>
            <a:off x="6372200" y="1916832"/>
            <a:ext cx="2552700" cy="4333875"/>
          </a:xfrm>
          <a:prstGeom prst="rect">
            <a:avLst/>
          </a:prstGeom>
          <a:noFill/>
        </p:spPr>
      </p:pic>
    </p:spTree>
    <p:extLst>
      <p:ext uri="{BB962C8B-B14F-4D97-AF65-F5344CB8AC3E}">
        <p14:creationId xmlns:p14="http://schemas.microsoft.com/office/powerpoint/2010/main" val="18087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572560" cy="1071570"/>
          </a:xfrm>
        </p:spPr>
        <p:txBody>
          <a:bodyPr>
            <a:normAutofit fontScale="90000"/>
          </a:bodyPr>
          <a:lstStyle/>
          <a:p>
            <a:pPr algn="ctr"/>
            <a:br>
              <a:rPr lang="el-GR" dirty="0"/>
            </a:br>
            <a:r>
              <a:rPr lang="el-GR" dirty="0"/>
              <a:t>Εκκλησία του δήμου: Συνεδριάσεις</a:t>
            </a:r>
            <a:br>
              <a:rPr lang="el-GR" dirty="0"/>
            </a:br>
            <a:endParaRPr lang="el-GR" dirty="0"/>
          </a:p>
        </p:txBody>
      </p:sp>
      <p:sp>
        <p:nvSpPr>
          <p:cNvPr id="3" name="Content Placeholder 2"/>
          <p:cNvSpPr>
            <a:spLocks noGrp="1"/>
          </p:cNvSpPr>
          <p:nvPr>
            <p:ph idx="1"/>
          </p:nvPr>
        </p:nvSpPr>
        <p:spPr>
          <a:xfrm>
            <a:off x="0" y="1484784"/>
            <a:ext cx="9144000" cy="5373215"/>
          </a:xfrm>
        </p:spPr>
        <p:txBody>
          <a:bodyPr>
            <a:normAutofit fontScale="92500" lnSpcReduction="10000"/>
          </a:bodyPr>
          <a:lstStyle/>
          <a:p>
            <a:r>
              <a:rPr lang="el-GR" dirty="0"/>
              <a:t>Τόπος: Πνύκα, Αγορά</a:t>
            </a:r>
            <a:r>
              <a:rPr lang="en-US" dirty="0"/>
              <a:t>.</a:t>
            </a:r>
            <a:endParaRPr lang="el-GR" dirty="0"/>
          </a:p>
          <a:p>
            <a:r>
              <a:rPr lang="el-GR" dirty="0"/>
              <a:t>4 συνεδριάσεις σε κάθε πρυτανεία (40 το χρόνο, κάθε 9 ημέρες)</a:t>
            </a:r>
            <a:r>
              <a:rPr lang="en-US" dirty="0"/>
              <a:t>.</a:t>
            </a:r>
            <a:r>
              <a:rPr lang="el-GR" dirty="0"/>
              <a:t> </a:t>
            </a:r>
          </a:p>
          <a:p>
            <a:r>
              <a:rPr lang="el-GR" dirty="0"/>
              <a:t>Η πρώτη κάθε πρυτανείας</a:t>
            </a:r>
            <a:r>
              <a:rPr lang="en-US" dirty="0"/>
              <a:t> </a:t>
            </a:r>
            <a:r>
              <a:rPr lang="el-GR" dirty="0"/>
              <a:t>ονομάζεται </a:t>
            </a:r>
            <a:r>
              <a:rPr lang="el-GR" i="1" dirty="0">
                <a:solidFill>
                  <a:srgbClr val="002060"/>
                </a:solidFill>
              </a:rPr>
              <a:t>κυρία </a:t>
            </a:r>
            <a:r>
              <a:rPr lang="el-GR" i="1" dirty="0" err="1">
                <a:solidFill>
                  <a:srgbClr val="002060"/>
                </a:solidFill>
              </a:rPr>
              <a:t>ἐκκλησία</a:t>
            </a:r>
            <a:r>
              <a:rPr lang="el-GR" i="1" dirty="0">
                <a:solidFill>
                  <a:srgbClr val="002060"/>
                </a:solidFill>
              </a:rPr>
              <a:t>.</a:t>
            </a:r>
            <a:endParaRPr lang="el-GR" dirty="0"/>
          </a:p>
          <a:p>
            <a:pPr lvl="1"/>
            <a:r>
              <a:rPr lang="el-GR" dirty="0"/>
              <a:t>Διενεργείται έλεγχος της διοίκησης των αρχόντων</a:t>
            </a:r>
          </a:p>
          <a:p>
            <a:pPr lvl="1"/>
            <a:r>
              <a:rPr lang="el-GR" dirty="0"/>
              <a:t>Λαμβάνονται αποφάσεις για τον επισιτισμό της πόλης</a:t>
            </a:r>
          </a:p>
          <a:p>
            <a:pPr lvl="1"/>
            <a:r>
              <a:rPr lang="el-GR" dirty="0"/>
              <a:t>Λαμβάνονται μέτρα για την άμυνα και το στρατιωτικό εξοπλισμό</a:t>
            </a:r>
          </a:p>
          <a:p>
            <a:pPr lvl="1"/>
            <a:r>
              <a:rPr lang="el-GR" dirty="0"/>
              <a:t>Απονέμεται η πολιτεία σε ξένους</a:t>
            </a:r>
          </a:p>
          <a:p>
            <a:pPr lvl="1"/>
            <a:r>
              <a:rPr lang="el-GR" dirty="0"/>
              <a:t>Κάθε πολίτης έχει δικαίωμα να καταγγείλει έγκλημα εσχάτης προδοσίας, υποβάλλοντας </a:t>
            </a:r>
            <a:r>
              <a:rPr lang="el-GR" i="1" dirty="0" err="1"/>
              <a:t>εἰσαγγελία</a:t>
            </a:r>
            <a:r>
              <a:rPr lang="el-GR" i="1" dirty="0"/>
              <a:t>.</a:t>
            </a:r>
          </a:p>
          <a:p>
            <a:r>
              <a:rPr lang="el-GR" sz="2800" dirty="0"/>
              <a:t>Από το 430 </a:t>
            </a:r>
            <a:r>
              <a:rPr lang="el-GR" sz="2800" dirty="0" err="1"/>
              <a:t>π.Χ.</a:t>
            </a:r>
            <a:r>
              <a:rPr lang="el-GR" sz="2800" dirty="0"/>
              <a:t> οι νομοθετικές αποφάσεις της εφαρμόζονται στις πόλεις-μέλη της Αθηναϊκής Συμμαχίας (π.χ. ψήφισμα για μέτρα - σταθμά, αφιέρωση απαρχών σοδειάς σε Ελευσίνα). </a:t>
            </a:r>
          </a:p>
          <a:p>
            <a:pPr lvl="1"/>
            <a:endParaRPr lang="el-GR" dirty="0"/>
          </a:p>
          <a:p>
            <a:endParaRPr lang="el-GR" i="1" dirty="0"/>
          </a:p>
        </p:txBody>
      </p:sp>
    </p:spTree>
    <p:extLst>
      <p:ext uri="{BB962C8B-B14F-4D97-AF65-F5344CB8AC3E}">
        <p14:creationId xmlns:p14="http://schemas.microsoft.com/office/powerpoint/2010/main" val="75572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Εκκλησία του δήμου: Διαδικασία</a:t>
            </a:r>
          </a:p>
        </p:txBody>
      </p:sp>
      <p:sp>
        <p:nvSpPr>
          <p:cNvPr id="3" name="Content Placeholder 2"/>
          <p:cNvSpPr>
            <a:spLocks noGrp="1"/>
          </p:cNvSpPr>
          <p:nvPr>
            <p:ph sz="quarter" idx="1"/>
          </p:nvPr>
        </p:nvSpPr>
        <p:spPr>
          <a:xfrm>
            <a:off x="0" y="1484784"/>
            <a:ext cx="9144000" cy="5373216"/>
          </a:xfrm>
        </p:spPr>
        <p:txBody>
          <a:bodyPr>
            <a:normAutofit fontScale="92500" lnSpcReduction="20000"/>
          </a:bodyPr>
          <a:lstStyle/>
          <a:p>
            <a:r>
              <a:rPr lang="el-GR" dirty="0"/>
              <a:t>Οποιοσδήποτε, πολίτης ή άρχοντας, μπορεί να προτείνει ένα σχέδιο ψηφίσματος.</a:t>
            </a:r>
          </a:p>
          <a:p>
            <a:r>
              <a:rPr lang="el-GR" dirty="0"/>
              <a:t>Διεξάγεται συζήτηση.</a:t>
            </a:r>
          </a:p>
          <a:p>
            <a:r>
              <a:rPr lang="el-GR" dirty="0"/>
              <a:t>Ακολουθεί ψηφοφορία – αν είναι θετική, το σχέδιο μεταβιβάζεται στη Βουλή.</a:t>
            </a:r>
          </a:p>
          <a:p>
            <a:r>
              <a:rPr lang="el-GR" dirty="0"/>
              <a:t>Η Βουλή καταρτίζει εισήγηση (</a:t>
            </a:r>
            <a:r>
              <a:rPr lang="el-GR" i="1" dirty="0"/>
              <a:t>προβούλευμα</a:t>
            </a:r>
            <a:r>
              <a:rPr lang="el-GR" dirty="0"/>
              <a:t>)</a:t>
            </a:r>
          </a:p>
          <a:p>
            <a:pPr lvl="1"/>
            <a:r>
              <a:rPr lang="el-GR" dirty="0"/>
              <a:t>Ακόμη και αν η ίδια δεν συμφωνεί.</a:t>
            </a:r>
          </a:p>
          <a:p>
            <a:r>
              <a:rPr lang="el-GR" dirty="0"/>
              <a:t>Στην επόμενη Εκκλησία του δήμου ο επιστάτης των πρυτάνεων διαβάζει το προβούλευμα.</a:t>
            </a:r>
          </a:p>
          <a:p>
            <a:r>
              <a:rPr lang="el-GR" dirty="0"/>
              <a:t>Ακολουθεί συζήτηση για το κάθε άρθρο.</a:t>
            </a:r>
          </a:p>
          <a:p>
            <a:r>
              <a:rPr lang="el-GR" dirty="0"/>
              <a:t>Οποιοσδήποτε πολίτης μπορεί να προτείνει τροποποιήσεις.</a:t>
            </a:r>
          </a:p>
          <a:p>
            <a:r>
              <a:rPr lang="el-GR" dirty="0"/>
              <a:t>Ακολουθεί η τελική ψηφοφορία.</a:t>
            </a:r>
          </a:p>
          <a:p>
            <a:r>
              <a:rPr lang="el-GR" dirty="0"/>
              <a:t>Το ψήφισμα γίνεται νόμος της πόλεως.</a:t>
            </a:r>
          </a:p>
        </p:txBody>
      </p:sp>
    </p:spTree>
    <p:extLst>
      <p:ext uri="{BB962C8B-B14F-4D97-AF65-F5344CB8AC3E}">
        <p14:creationId xmlns:p14="http://schemas.microsoft.com/office/powerpoint/2010/main" val="246715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l-GR" dirty="0"/>
              <a:t>Εκκλησία του δήμου: Ψηφοφορία  </a:t>
            </a:r>
          </a:p>
        </p:txBody>
      </p:sp>
      <p:sp>
        <p:nvSpPr>
          <p:cNvPr id="3" name="Content Placeholder 2"/>
          <p:cNvSpPr>
            <a:spLocks noGrp="1"/>
          </p:cNvSpPr>
          <p:nvPr>
            <p:ph idx="1"/>
          </p:nvPr>
        </p:nvSpPr>
        <p:spPr>
          <a:xfrm>
            <a:off x="251520" y="1844824"/>
            <a:ext cx="8640960" cy="4608512"/>
          </a:xfrm>
        </p:spPr>
        <p:txBody>
          <a:bodyPr>
            <a:normAutofit/>
          </a:bodyPr>
          <a:lstStyle/>
          <a:p>
            <a:r>
              <a:rPr lang="el-GR" sz="3200" dirty="0"/>
              <a:t>Με ανάταση της χειρός (τρέχουσες υποθέσεις).</a:t>
            </a:r>
          </a:p>
          <a:p>
            <a:r>
              <a:rPr lang="el-GR" sz="3200" dirty="0"/>
              <a:t>Με μυστική ψηφοφορία (εξαιρετικές περιπτώσεις, π.χ. οστρακισμός, εισαγγελία).</a:t>
            </a:r>
          </a:p>
          <a:p>
            <a:r>
              <a:rPr lang="el-GR" sz="3200" dirty="0"/>
              <a:t>Με κλήρωση (ανάδειξη αρχόντων).</a:t>
            </a:r>
          </a:p>
        </p:txBody>
      </p:sp>
      <p:pic>
        <p:nvPicPr>
          <p:cNvPr id="36866" name="Picture 2" descr="http://t3.gstatic.com/images?q=tbn:ANd9GcQipLmKFeSIe63HFAdRpemaDCaxCoia3urN38u-GTnouwVdcVo2eBMIJfvgeg"/>
          <p:cNvPicPr>
            <a:picLocks noChangeAspect="1" noChangeArrowheads="1"/>
          </p:cNvPicPr>
          <p:nvPr/>
        </p:nvPicPr>
        <p:blipFill>
          <a:blip r:embed="rId2" cstate="print"/>
          <a:srcRect/>
          <a:stretch>
            <a:fillRect/>
          </a:stretch>
        </p:blipFill>
        <p:spPr bwMode="auto">
          <a:xfrm>
            <a:off x="6084168" y="4149080"/>
            <a:ext cx="2609850" cy="1752600"/>
          </a:xfrm>
          <a:prstGeom prst="rect">
            <a:avLst/>
          </a:prstGeom>
          <a:noFill/>
        </p:spPr>
      </p:pic>
    </p:spTree>
    <p:extLst>
      <p:ext uri="{BB962C8B-B14F-4D97-AF65-F5344CB8AC3E}">
        <p14:creationId xmlns:p14="http://schemas.microsoft.com/office/powerpoint/2010/main" val="87604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991872"/>
          </a:xfrm>
        </p:spPr>
        <p:txBody>
          <a:bodyPr>
            <a:normAutofit fontScale="90000"/>
          </a:bodyPr>
          <a:lstStyle/>
          <a:p>
            <a:r>
              <a:rPr lang="el-GR" dirty="0"/>
              <a:t>Εκκλησία του δήμου: Αρμοδιότητες</a:t>
            </a:r>
            <a:br>
              <a:rPr lang="el-GR" dirty="0"/>
            </a:br>
            <a:endParaRPr lang="el-GR" dirty="0"/>
          </a:p>
        </p:txBody>
      </p:sp>
      <p:sp>
        <p:nvSpPr>
          <p:cNvPr id="3" name="Content Placeholder 2"/>
          <p:cNvSpPr>
            <a:spLocks noGrp="1"/>
          </p:cNvSpPr>
          <p:nvPr>
            <p:ph idx="1"/>
          </p:nvPr>
        </p:nvSpPr>
        <p:spPr>
          <a:xfrm>
            <a:off x="0" y="1412776"/>
            <a:ext cx="9144000" cy="5445224"/>
          </a:xfrm>
        </p:spPr>
        <p:txBody>
          <a:bodyPr>
            <a:normAutofit/>
          </a:bodyPr>
          <a:lstStyle/>
          <a:p>
            <a:pPr>
              <a:spcBef>
                <a:spcPts val="600"/>
              </a:spcBef>
            </a:pPr>
            <a:r>
              <a:rPr lang="el-GR" sz="2800" dirty="0"/>
              <a:t>Κήρυξη πολέμου - σύναψη ειρήνης.</a:t>
            </a:r>
          </a:p>
          <a:p>
            <a:pPr>
              <a:spcBef>
                <a:spcPts val="600"/>
              </a:spcBef>
            </a:pPr>
            <a:r>
              <a:rPr lang="el-GR" sz="2800" dirty="0"/>
              <a:t>Κατάρτιση διεθνών συμβάσεων.</a:t>
            </a:r>
          </a:p>
          <a:p>
            <a:pPr marL="320040" lvl="1" indent="-320040">
              <a:spcBef>
                <a:spcPts val="600"/>
              </a:spcBef>
              <a:buClr>
                <a:schemeClr val="accent2"/>
              </a:buClr>
              <a:buSzPct val="60000"/>
              <a:buFont typeface="Wingdings"/>
              <a:buChar char=""/>
            </a:pPr>
            <a:r>
              <a:rPr lang="el-GR" sz="2800" dirty="0"/>
              <a:t>Νομοθετική εξουσία (σε συνεργασία με τη βουλή, που της υποβάλλει τα </a:t>
            </a:r>
            <a:r>
              <a:rPr lang="el-GR" sz="2800" i="1" dirty="0"/>
              <a:t>προβουλεύματα</a:t>
            </a:r>
            <a:r>
              <a:rPr lang="el-GR" sz="2800" dirty="0"/>
              <a:t>).</a:t>
            </a:r>
          </a:p>
          <a:p>
            <a:pPr marL="320040" lvl="1" indent="-320040">
              <a:spcBef>
                <a:spcPts val="600"/>
              </a:spcBef>
              <a:buClr>
                <a:schemeClr val="accent2"/>
              </a:buClr>
              <a:buSzPct val="60000"/>
              <a:buFont typeface="Wingdings"/>
              <a:buChar char=""/>
            </a:pPr>
            <a:r>
              <a:rPr lang="el-GR" sz="2800" dirty="0"/>
              <a:t>Απονέμει την ιδιότητα του πολίτη σε ξένους.</a:t>
            </a:r>
          </a:p>
          <a:p>
            <a:pPr marL="320040" lvl="1" indent="-320040">
              <a:spcBef>
                <a:spcPts val="600"/>
              </a:spcBef>
              <a:buClr>
                <a:schemeClr val="accent2"/>
              </a:buClr>
              <a:buSzPct val="60000"/>
              <a:buFont typeface="Wingdings"/>
              <a:buChar char=""/>
            </a:pPr>
            <a:r>
              <a:rPr lang="el-GR" sz="2800" dirty="0"/>
              <a:t>Δικαστική εξουσία (διαδικασία της </a:t>
            </a:r>
            <a:r>
              <a:rPr lang="el-GR" sz="2800" i="1" dirty="0"/>
              <a:t>εἰσαγγελίας</a:t>
            </a:r>
            <a:r>
              <a:rPr lang="el-GR" sz="2800" dirty="0"/>
              <a:t>), επιβάλλει ποινές εξορίας, θανάτου, δήμευση περιουσίας.</a:t>
            </a:r>
          </a:p>
          <a:p>
            <a:pPr marL="320040" lvl="1" indent="-320040">
              <a:spcBef>
                <a:spcPts val="600"/>
              </a:spcBef>
              <a:buClr>
                <a:schemeClr val="accent2"/>
              </a:buClr>
              <a:buSzPct val="60000"/>
              <a:buFont typeface="Wingdings"/>
              <a:buChar char=""/>
            </a:pPr>
            <a:r>
              <a:rPr lang="el-GR" sz="2800" dirty="0"/>
              <a:t>Εκλογή – λογοδοσία αρχόντων.</a:t>
            </a:r>
          </a:p>
          <a:p>
            <a:pPr marL="320040" lvl="1" indent="-320040">
              <a:spcBef>
                <a:spcPts val="600"/>
              </a:spcBef>
              <a:buClr>
                <a:schemeClr val="accent2"/>
              </a:buClr>
              <a:buSzPct val="60000"/>
              <a:buFont typeface="Wingdings"/>
              <a:buChar char=""/>
            </a:pPr>
            <a:r>
              <a:rPr lang="el-GR" sz="2800" dirty="0"/>
              <a:t>Διαχείριση οικονομικών της πόλεως.</a:t>
            </a:r>
          </a:p>
        </p:txBody>
      </p:sp>
      <p:pic>
        <p:nvPicPr>
          <p:cNvPr id="5" name="Picture 2" descr="http://www.davidgill.co.uk/attica/agora_logo.jpg"/>
          <p:cNvPicPr>
            <a:picLocks noChangeAspect="1" noChangeArrowheads="1"/>
          </p:cNvPicPr>
          <p:nvPr/>
        </p:nvPicPr>
        <p:blipFill>
          <a:blip r:embed="rId2" cstate="print"/>
          <a:srcRect/>
          <a:stretch>
            <a:fillRect/>
          </a:stretch>
        </p:blipFill>
        <p:spPr bwMode="auto">
          <a:xfrm>
            <a:off x="5724128" y="4693920"/>
            <a:ext cx="3261360" cy="2164080"/>
          </a:xfrm>
          <a:prstGeom prst="rect">
            <a:avLst/>
          </a:prstGeom>
          <a:noFill/>
        </p:spPr>
      </p:pic>
    </p:spTree>
    <p:extLst>
      <p:ext uri="{BB962C8B-B14F-4D97-AF65-F5344CB8AC3E}">
        <p14:creationId xmlns:p14="http://schemas.microsoft.com/office/powerpoint/2010/main" val="94391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a:t>Ο εκκλησιαστικός μισθός</a:t>
            </a:r>
          </a:p>
        </p:txBody>
      </p:sp>
      <p:sp>
        <p:nvSpPr>
          <p:cNvPr id="3" name="2 - Θέση περιεχομένου"/>
          <p:cNvSpPr>
            <a:spLocks noGrp="1"/>
          </p:cNvSpPr>
          <p:nvPr>
            <p:ph sz="quarter" idx="1"/>
          </p:nvPr>
        </p:nvSpPr>
        <p:spPr>
          <a:xfrm>
            <a:off x="0" y="1600200"/>
            <a:ext cx="9108504" cy="5213176"/>
          </a:xfrm>
        </p:spPr>
        <p:txBody>
          <a:bodyPr>
            <a:normAutofit/>
          </a:bodyPr>
          <a:lstStyle/>
          <a:p>
            <a:pPr algn="just">
              <a:spcBef>
                <a:spcPts val="0"/>
              </a:spcBef>
            </a:pPr>
            <a:r>
              <a:rPr lang="el-GR" sz="2800" dirty="0"/>
              <a:t>Μεταξύ των ετών 400-394 </a:t>
            </a:r>
            <a:r>
              <a:rPr lang="el-GR" sz="2800" dirty="0" err="1"/>
              <a:t>π.Χ</a:t>
            </a:r>
            <a:r>
              <a:rPr lang="el-GR" sz="2800" dirty="0"/>
              <a:t> καθιερώθηκε η καταβολή ημερήσιας αποζημίωσης σε όσους συμμετείχαν στην εκκλησία του δήμου.</a:t>
            </a:r>
          </a:p>
          <a:p>
            <a:pPr algn="just">
              <a:spcBef>
                <a:spcPts val="0"/>
              </a:spcBef>
            </a:pPr>
            <a:r>
              <a:rPr lang="el-GR" sz="2800" dirty="0"/>
              <a:t>Αρχικά ήταν 3 οβολοί (μισή δραχμή).</a:t>
            </a:r>
          </a:p>
          <a:p>
            <a:pPr algn="just">
              <a:spcBef>
                <a:spcPts val="0"/>
              </a:spcBef>
            </a:pPr>
            <a:r>
              <a:rPr lang="el-GR" sz="2800" dirty="0"/>
              <a:t>Στην εποχή του Αριστοτέλη όσοι μετείχαν στην εκκλησία του Δήμου λάμβαναν ως μισθό μια δραχμή για την κάθε συνεδρίαση και μιάμιση δραχμή ειδικά για τη συμμετοχή τους στην κύρια εκκλησία.</a:t>
            </a:r>
          </a:p>
          <a:p>
            <a:pPr algn="just">
              <a:spcBef>
                <a:spcPts val="0"/>
              </a:spcBef>
            </a:pPr>
            <a:r>
              <a:rPr lang="el-GR" sz="2800" dirty="0"/>
              <a:t>Ο εκκλησιαστικός μισθός στόχευε στη βοήθεια των φτωχότερων Αθηναίων ώστε να μετέχουν στις συνεδριάσεις.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Η γραφή παρανόμων</a:t>
            </a:r>
          </a:p>
        </p:txBody>
      </p:sp>
      <p:sp>
        <p:nvSpPr>
          <p:cNvPr id="3" name="Content Placeholder 2"/>
          <p:cNvSpPr>
            <a:spLocks noGrp="1"/>
          </p:cNvSpPr>
          <p:nvPr>
            <p:ph sz="quarter" idx="1"/>
          </p:nvPr>
        </p:nvSpPr>
        <p:spPr>
          <a:xfrm>
            <a:off x="0" y="1484784"/>
            <a:ext cx="9252520" cy="5472608"/>
          </a:xfrm>
        </p:spPr>
        <p:txBody>
          <a:bodyPr>
            <a:normAutofit fontScale="92500" lnSpcReduction="20000"/>
          </a:bodyPr>
          <a:lstStyle/>
          <a:p>
            <a:pPr>
              <a:spcBef>
                <a:spcPts val="0"/>
              </a:spcBef>
            </a:pPr>
            <a:r>
              <a:rPr lang="el-GR" dirty="0"/>
              <a:t>Είναι δημόσια αγωγή που ελέγχει τη ‘συνταγματικότητα’ των ψηφισμάτων</a:t>
            </a:r>
          </a:p>
          <a:p>
            <a:pPr lvl="1">
              <a:spcBef>
                <a:spcPts val="0"/>
              </a:spcBef>
            </a:pPr>
            <a:r>
              <a:rPr lang="el-GR" dirty="0"/>
              <a:t>Είτε για τυπικούς λόγους (παράτυπη διαδικασία).</a:t>
            </a:r>
          </a:p>
          <a:p>
            <a:pPr lvl="1">
              <a:spcBef>
                <a:spcPts val="0"/>
              </a:spcBef>
            </a:pPr>
            <a:r>
              <a:rPr lang="el-GR" dirty="0"/>
              <a:t>Είτε για ουσιαστικούς λόγους (αντίθεση προς τους νόμους).</a:t>
            </a:r>
          </a:p>
          <a:p>
            <a:pPr>
              <a:spcBef>
                <a:spcPts val="0"/>
              </a:spcBef>
            </a:pPr>
            <a:r>
              <a:rPr lang="el-GR" dirty="0"/>
              <a:t>Δημιουργήθηκε επί Περικλή, 450-430 π.Χ.</a:t>
            </a:r>
          </a:p>
          <a:p>
            <a:pPr lvl="1">
              <a:spcBef>
                <a:spcPts val="0"/>
              </a:spcBef>
            </a:pPr>
            <a:r>
              <a:rPr lang="el-GR" dirty="0"/>
              <a:t>Η παλαιότερη γνωστή υπόθεση είναι του 415 π.Χ.</a:t>
            </a:r>
          </a:p>
          <a:p>
            <a:pPr>
              <a:spcBef>
                <a:spcPts val="0"/>
              </a:spcBef>
            </a:pPr>
            <a:r>
              <a:rPr lang="el-GR" dirty="0"/>
              <a:t>Ασκείται από οποιονδήποτε πολίτη εναντίον εκείνου που πρότεινε το ψήφισμα.</a:t>
            </a:r>
          </a:p>
          <a:p>
            <a:pPr lvl="1">
              <a:spcBef>
                <a:spcPts val="0"/>
              </a:spcBef>
            </a:pPr>
            <a:r>
              <a:rPr lang="el-GR" dirty="0"/>
              <a:t>Είτε πριν την ψήφιση είτε μετά την ψήφιση επί ένα χρόνο.</a:t>
            </a:r>
          </a:p>
          <a:p>
            <a:pPr>
              <a:spcBef>
                <a:spcPts val="0"/>
              </a:spcBef>
            </a:pPr>
            <a:r>
              <a:rPr lang="el-GR" dirty="0"/>
              <a:t>Η υπόθεση εκδικάζεται στην Ηλιαία (2001 δικαστές).</a:t>
            </a:r>
          </a:p>
          <a:p>
            <a:pPr>
              <a:spcBef>
                <a:spcPts val="0"/>
              </a:spcBef>
            </a:pPr>
            <a:r>
              <a:rPr lang="el-GR" dirty="0"/>
              <a:t>Αν νικήσει ο κατήγορος:</a:t>
            </a:r>
          </a:p>
          <a:p>
            <a:pPr lvl="1">
              <a:spcBef>
                <a:spcPts val="0"/>
              </a:spcBef>
            </a:pPr>
            <a:r>
              <a:rPr lang="el-GR" dirty="0"/>
              <a:t>Το ψήφισμα ακυρώνεται</a:t>
            </a:r>
          </a:p>
          <a:p>
            <a:pPr lvl="1">
              <a:spcBef>
                <a:spcPts val="0"/>
              </a:spcBef>
            </a:pPr>
            <a:r>
              <a:rPr lang="el-GR" dirty="0"/>
              <a:t>Ο κατηγορούμενος καταδικάζεται (πρόστιμο ή θάνατος)</a:t>
            </a:r>
          </a:p>
          <a:p>
            <a:r>
              <a:rPr lang="el-GR" dirty="0"/>
              <a:t>Τον 4</a:t>
            </a:r>
            <a:r>
              <a:rPr lang="el-GR" baseline="30000" dirty="0"/>
              <a:t>ο</a:t>
            </a:r>
            <a:r>
              <a:rPr lang="el-GR" dirty="0"/>
              <a:t> αιώνα π.Χ. δημιουργήθηκε η διαδικασία για την προσβολή των αντισυνταγματικών νόμων (γραφή </a:t>
            </a:r>
            <a:r>
              <a:rPr lang="el-GR" dirty="0" err="1"/>
              <a:t>νόμον</a:t>
            </a:r>
            <a:r>
              <a:rPr lang="el-GR" dirty="0"/>
              <a:t> μη </a:t>
            </a:r>
            <a:r>
              <a:rPr lang="el-GR" dirty="0" err="1"/>
              <a:t>επιτήδειον</a:t>
            </a:r>
            <a:r>
              <a:rPr lang="el-GR" dirty="0"/>
              <a:t> </a:t>
            </a:r>
            <a:r>
              <a:rPr lang="el-GR" dirty="0" err="1"/>
              <a:t>θείναι</a:t>
            </a:r>
            <a:r>
              <a:rPr lang="el-GR" dirty="0"/>
              <a:t>).</a:t>
            </a:r>
          </a:p>
        </p:txBody>
      </p:sp>
    </p:spTree>
    <p:extLst>
      <p:ext uri="{BB962C8B-B14F-4D97-AF65-F5344CB8AC3E}">
        <p14:creationId xmlns:p14="http://schemas.microsoft.com/office/powerpoint/2010/main" val="213837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p:txBody>
          <a:bodyPr>
            <a:noAutofit/>
          </a:bodyPr>
          <a:lstStyle/>
          <a:p>
            <a:r>
              <a:rPr lang="el-GR" sz="2000" dirty="0"/>
              <a:t>Απόσπασμα από νομοθετικό ψήφισμα της εκκλησίας του δήμου σχετικά με την εγκατάσταση κληρούχων στη Σαλαμίνα, 510-500 </a:t>
            </a:r>
            <a:r>
              <a:rPr lang="el-GR" sz="2000" dirty="0" err="1"/>
              <a:t>π.Χ.</a:t>
            </a:r>
            <a:endParaRPr lang="el-GR" sz="2000" dirty="0"/>
          </a:p>
        </p:txBody>
      </p:sp>
      <p:sp>
        <p:nvSpPr>
          <p:cNvPr id="4" name="3 - Τίτλος"/>
          <p:cNvSpPr>
            <a:spLocks noGrp="1"/>
          </p:cNvSpPr>
          <p:nvPr>
            <p:ph type="title"/>
          </p:nvPr>
        </p:nvSpPr>
        <p:spPr/>
        <p:txBody>
          <a:bodyPr/>
          <a:lstStyle/>
          <a:p>
            <a:r>
              <a:rPr lang="el-GR" dirty="0" err="1">
                <a:latin typeface="Palatino Linotype" pitchFamily="18" charset="0"/>
              </a:rPr>
              <a:t>Ἔδοξεν</a:t>
            </a:r>
            <a:r>
              <a:rPr lang="el-GR" dirty="0">
                <a:latin typeface="Palatino Linotype" pitchFamily="18" charset="0"/>
              </a:rPr>
              <a:t> </a:t>
            </a:r>
            <a:r>
              <a:rPr lang="el-GR" dirty="0" err="1">
                <a:latin typeface="Palatino Linotype" pitchFamily="18" charset="0"/>
              </a:rPr>
              <a:t>τῶι</a:t>
            </a:r>
            <a:r>
              <a:rPr lang="el-GR" dirty="0">
                <a:latin typeface="Palatino Linotype" pitchFamily="18" charset="0"/>
              </a:rPr>
              <a:t> </a:t>
            </a:r>
            <a:r>
              <a:rPr lang="el-GR" dirty="0" err="1">
                <a:latin typeface="Palatino Linotype" pitchFamily="18" charset="0"/>
              </a:rPr>
              <a:t>δήμῳ</a:t>
            </a:r>
            <a:r>
              <a:rPr lang="el-GR" dirty="0">
                <a:latin typeface="Palatino Linotype" pitchFamily="18" charset="0"/>
              </a:rPr>
              <a:t>…</a:t>
            </a:r>
          </a:p>
        </p:txBody>
      </p:sp>
      <p:pic>
        <p:nvPicPr>
          <p:cNvPr id="7" name="6 - Θέση εικόνας" descr="IG I(3) 1.jpg"/>
          <p:cNvPicPr>
            <a:picLocks noGrp="1" noChangeAspect="1"/>
          </p:cNvPicPr>
          <p:nvPr>
            <p:ph type="pic" idx="1"/>
          </p:nvPr>
        </p:nvPicPr>
        <p:blipFill>
          <a:blip r:embed="rId2" cstate="print"/>
          <a:srcRect l="3298" r="3298"/>
          <a:stretch>
            <a:fillRect/>
          </a:stretch>
        </p:blipFill>
        <p:spPr/>
      </p:pic>
    </p:spTree>
    <p:extLst>
      <p:ext uri="{BB962C8B-B14F-4D97-AF65-F5344CB8AC3E}">
        <p14:creationId xmlns:p14="http://schemas.microsoft.com/office/powerpoint/2010/main" val="106744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3E7AFA-EE9C-4788-A680-E760B059DA52}"/>
              </a:ext>
            </a:extLst>
          </p:cNvPr>
          <p:cNvPicPr>
            <a:picLocks noChangeAspect="1"/>
          </p:cNvPicPr>
          <p:nvPr/>
        </p:nvPicPr>
        <p:blipFill>
          <a:blip r:embed="rId2" cstate="print"/>
          <a:stretch>
            <a:fillRect/>
          </a:stretch>
        </p:blipFill>
        <p:spPr>
          <a:xfrm>
            <a:off x="1151620" y="2492896"/>
            <a:ext cx="7236804" cy="4267497"/>
          </a:xfrm>
          <a:prstGeom prst="rect">
            <a:avLst/>
          </a:prstGeom>
        </p:spPr>
      </p:pic>
      <p:sp>
        <p:nvSpPr>
          <p:cNvPr id="5" name="Text Placeholder 4">
            <a:extLst>
              <a:ext uri="{FF2B5EF4-FFF2-40B4-BE49-F238E27FC236}">
                <a16:creationId xmlns:a16="http://schemas.microsoft.com/office/drawing/2014/main" id="{3D7300D5-197C-48B6-BF15-B9F23FDAEC64}"/>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0F6AD143-B120-4B47-B9E4-4348D5291A31}"/>
              </a:ext>
            </a:extLst>
          </p:cNvPr>
          <p:cNvSpPr>
            <a:spLocks noGrp="1"/>
          </p:cNvSpPr>
          <p:nvPr>
            <p:ph type="title"/>
          </p:nvPr>
        </p:nvSpPr>
        <p:spPr/>
        <p:txBody>
          <a:bodyPr/>
          <a:lstStyle/>
          <a:p>
            <a:r>
              <a:rPr lang="el-GR" dirty="0"/>
              <a:t>Ο αιώνας του </a:t>
            </a:r>
            <a:r>
              <a:rPr lang="el-GR" dirty="0" err="1"/>
              <a:t>Περικλέους</a:t>
            </a:r>
            <a:endParaRPr lang="en-US" dirty="0"/>
          </a:p>
        </p:txBody>
      </p:sp>
    </p:spTree>
    <p:extLst>
      <p:ext uri="{BB962C8B-B14F-4D97-AF65-F5344CB8AC3E}">
        <p14:creationId xmlns:p14="http://schemas.microsoft.com/office/powerpoint/2010/main" val="270654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C00000"/>
                </a:solidFill>
              </a:rPr>
              <a:t>Η Βουλή των Πεντακοσίων</a:t>
            </a:r>
          </a:p>
        </p:txBody>
      </p:sp>
      <p:sp>
        <p:nvSpPr>
          <p:cNvPr id="3" name="Content Placeholder 2"/>
          <p:cNvSpPr>
            <a:spLocks noGrp="1"/>
          </p:cNvSpPr>
          <p:nvPr>
            <p:ph sz="quarter" idx="1"/>
          </p:nvPr>
        </p:nvSpPr>
        <p:spPr>
          <a:xfrm>
            <a:off x="107504" y="1600200"/>
            <a:ext cx="8658544" cy="4781128"/>
          </a:xfrm>
        </p:spPr>
        <p:txBody>
          <a:bodyPr/>
          <a:lstStyle/>
          <a:p>
            <a:r>
              <a:rPr lang="el-GR" dirty="0"/>
              <a:t>Ιδρύθηκε το 509 με τις μεταρρυθμίσεις του Κλεισθένη.</a:t>
            </a:r>
          </a:p>
          <a:p>
            <a:r>
              <a:rPr lang="el-GR" dirty="0"/>
              <a:t>Είναι μετασχηματισμός της σολώνειας βουλής των Τετρακοσίων.</a:t>
            </a:r>
          </a:p>
          <a:p>
            <a:r>
              <a:rPr lang="el-GR" dirty="0"/>
              <a:t>Το κύρος της ενισχύθηκε με τις μεταρρυθμίσεις του Εφιάλτη (462/1), οπότε πήρε κάποιες από τις αρμοδιότητες του Αρείου Πάγου.</a:t>
            </a:r>
          </a:p>
        </p:txBody>
      </p:sp>
    </p:spTree>
    <p:extLst>
      <p:ext uri="{BB962C8B-B14F-4D97-AF65-F5344CB8AC3E}">
        <p14:creationId xmlns:p14="http://schemas.microsoft.com/office/powerpoint/2010/main" val="87469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solidFill>
                  <a:schemeClr val="tx2">
                    <a:lumMod val="75000"/>
                  </a:schemeClr>
                </a:solidFill>
              </a:rPr>
            </a:br>
            <a:r>
              <a:rPr lang="el-GR" dirty="0">
                <a:solidFill>
                  <a:schemeClr val="tx2">
                    <a:lumMod val="75000"/>
                  </a:schemeClr>
                </a:solidFill>
              </a:rPr>
              <a:t>Η Βουλή των Πεντακοσίων: σύνθεση</a:t>
            </a:r>
            <a:br>
              <a:rPr lang="el-GR" b="1" dirty="0">
                <a:solidFill>
                  <a:srgbClr val="002060"/>
                </a:solidFill>
              </a:rPr>
            </a:br>
            <a:endParaRPr lang="el-GR" dirty="0"/>
          </a:p>
        </p:txBody>
      </p:sp>
      <p:sp>
        <p:nvSpPr>
          <p:cNvPr id="3" name="Content Placeholder 2"/>
          <p:cNvSpPr>
            <a:spLocks noGrp="1"/>
          </p:cNvSpPr>
          <p:nvPr>
            <p:ph sz="quarter" idx="1"/>
          </p:nvPr>
        </p:nvSpPr>
        <p:spPr>
          <a:xfrm>
            <a:off x="214282" y="1600200"/>
            <a:ext cx="8929718" cy="5257800"/>
          </a:xfrm>
        </p:spPr>
        <p:txBody>
          <a:bodyPr/>
          <a:lstStyle/>
          <a:p>
            <a:r>
              <a:rPr lang="el-GR" dirty="0"/>
              <a:t>50 πολίτες από την κάθε μια από τις 10 φυλές.</a:t>
            </a:r>
          </a:p>
          <a:p>
            <a:r>
              <a:rPr lang="el-GR" dirty="0"/>
              <a:t>Τα μέλη της βουλής αναδεικνύονται με κλήρωση. </a:t>
            </a:r>
          </a:p>
          <a:p>
            <a:r>
              <a:rPr lang="el-GR" dirty="0"/>
              <a:t>Προέρχονται από όλα τα κοινωνικά στρώματα.</a:t>
            </a:r>
          </a:p>
          <a:p>
            <a:r>
              <a:rPr lang="el-GR" dirty="0"/>
              <a:t>Δεν υπάρχει αντιπροσώπευση.</a:t>
            </a:r>
          </a:p>
          <a:p>
            <a:r>
              <a:rPr lang="el-GR" dirty="0"/>
              <a:t>Το πολιτικό έτος διαιρείται σε 10 πρυτανείες: </a:t>
            </a:r>
          </a:p>
          <a:p>
            <a:pPr lvl="1"/>
            <a:r>
              <a:rPr lang="el-GR" dirty="0"/>
              <a:t>κάθε φυλή έχει την πρυτανεία επί 35 μέρες (πρυτανεύουσα φυλή).</a:t>
            </a:r>
          </a:p>
          <a:p>
            <a:r>
              <a:rPr lang="el-GR" dirty="0"/>
              <a:t>Κάθε μέρα, από την πρυτανεύουσα φυλή, κληρώνεται ένας βουλευτής που γίνεται</a:t>
            </a:r>
            <a:r>
              <a:rPr lang="el-GR" sz="3200" i="1" dirty="0">
                <a:latin typeface="Palatino Linotype" pitchFamily="18" charset="0"/>
              </a:rPr>
              <a:t> </a:t>
            </a:r>
            <a:r>
              <a:rPr lang="el-GR" sz="2800" i="1" dirty="0">
                <a:solidFill>
                  <a:srgbClr val="002060"/>
                </a:solidFill>
              </a:rPr>
              <a:t>ἐπιστάτης τῶν πρυτάνεων</a:t>
            </a:r>
            <a:r>
              <a:rPr lang="el-GR" sz="2800" dirty="0">
                <a:solidFill>
                  <a:srgbClr val="002060"/>
                </a:solidFill>
              </a:rPr>
              <a:t> </a:t>
            </a:r>
            <a:r>
              <a:rPr lang="el-GR" sz="2400" dirty="0"/>
              <a:t>(= πρωθυπουργός).</a:t>
            </a:r>
            <a:endParaRPr lang="el-GR" sz="2400" b="1" dirty="0">
              <a:solidFill>
                <a:srgbClr val="002060"/>
              </a:solidFill>
            </a:endParaRPr>
          </a:p>
          <a:p>
            <a:endParaRPr lang="el-GR" dirty="0"/>
          </a:p>
        </p:txBody>
      </p:sp>
    </p:spTree>
    <p:extLst>
      <p:ext uri="{BB962C8B-B14F-4D97-AF65-F5344CB8AC3E}">
        <p14:creationId xmlns:p14="http://schemas.microsoft.com/office/powerpoint/2010/main" val="100317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002060"/>
                </a:solidFill>
              </a:rPr>
              <a:t>	</a:t>
            </a:r>
            <a:br>
              <a:rPr lang="el-GR" b="1" dirty="0">
                <a:solidFill>
                  <a:srgbClr val="002060"/>
                </a:solidFill>
              </a:rPr>
            </a:br>
            <a:r>
              <a:rPr lang="el-GR" dirty="0">
                <a:solidFill>
                  <a:srgbClr val="002060"/>
                </a:solidFill>
              </a:rPr>
              <a:t>Πρυτάνεις - Πρυτανείες</a:t>
            </a:r>
            <a:br>
              <a:rPr lang="el-GR" b="1" dirty="0">
                <a:solidFill>
                  <a:srgbClr val="002060"/>
                </a:solidFill>
              </a:rPr>
            </a:br>
            <a:endParaRPr lang="el-GR" dirty="0"/>
          </a:p>
        </p:txBody>
      </p:sp>
      <p:sp>
        <p:nvSpPr>
          <p:cNvPr id="3" name="Content Placeholder 2"/>
          <p:cNvSpPr>
            <a:spLocks noGrp="1"/>
          </p:cNvSpPr>
          <p:nvPr>
            <p:ph idx="4294967295"/>
          </p:nvPr>
        </p:nvSpPr>
        <p:spPr>
          <a:xfrm>
            <a:off x="0" y="1484784"/>
            <a:ext cx="9144000" cy="5373216"/>
          </a:xfrm>
        </p:spPr>
        <p:txBody>
          <a:bodyPr>
            <a:normAutofit/>
          </a:bodyPr>
          <a:lstStyle/>
          <a:p>
            <a:r>
              <a:rPr lang="el-GR" sz="3200" dirty="0"/>
              <a:t>Καθήκοντα πρυτάνεων:</a:t>
            </a:r>
          </a:p>
          <a:p>
            <a:pPr lvl="1"/>
            <a:r>
              <a:rPr lang="el-GR" sz="3200" dirty="0"/>
              <a:t>Σύγκληση της Βουλής.</a:t>
            </a:r>
          </a:p>
          <a:p>
            <a:pPr lvl="1"/>
            <a:r>
              <a:rPr lang="el-GR" sz="3200" dirty="0"/>
              <a:t>Σύγκληση της Εκκλησίας του δήμου.</a:t>
            </a:r>
          </a:p>
          <a:p>
            <a:pPr lvl="1"/>
            <a:r>
              <a:rPr lang="el-GR" sz="3200" dirty="0"/>
              <a:t>Κατάρτιση της ημερήσιας διάταξης.</a:t>
            </a:r>
          </a:p>
        </p:txBody>
      </p:sp>
      <p:pic>
        <p:nvPicPr>
          <p:cNvPr id="4" name="Picture 2" descr="senate house"/>
          <p:cNvPicPr>
            <a:picLocks noChangeAspect="1" noChangeArrowheads="1"/>
          </p:cNvPicPr>
          <p:nvPr/>
        </p:nvPicPr>
        <p:blipFill>
          <a:blip r:embed="rId2" cstate="print"/>
          <a:srcRect/>
          <a:stretch>
            <a:fillRect/>
          </a:stretch>
        </p:blipFill>
        <p:spPr bwMode="auto">
          <a:xfrm>
            <a:off x="2123728" y="4149080"/>
            <a:ext cx="4671101" cy="1948433"/>
          </a:xfrm>
          <a:prstGeom prst="rect">
            <a:avLst/>
          </a:prstGeom>
          <a:noFill/>
        </p:spPr>
      </p:pic>
    </p:spTree>
    <p:extLst>
      <p:ext uri="{BB962C8B-B14F-4D97-AF65-F5344CB8AC3E}">
        <p14:creationId xmlns:p14="http://schemas.microsoft.com/office/powerpoint/2010/main" val="253952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04664"/>
            <a:ext cx="8501122" cy="809758"/>
          </a:xfrm>
        </p:spPr>
        <p:txBody>
          <a:bodyPr>
            <a:noAutofit/>
          </a:bodyPr>
          <a:lstStyle/>
          <a:p>
            <a:pPr algn="ctr"/>
            <a:br>
              <a:rPr lang="el-GR" sz="3600" dirty="0">
                <a:solidFill>
                  <a:schemeClr val="tx1"/>
                </a:solidFill>
              </a:rPr>
            </a:br>
            <a:r>
              <a:rPr lang="el-GR" sz="3600" dirty="0">
                <a:solidFill>
                  <a:schemeClr val="tx1"/>
                </a:solidFill>
              </a:rPr>
              <a:t>Η Βουλή των Πεντακοσίων: </a:t>
            </a:r>
            <a:r>
              <a:rPr lang="el-GR" sz="3600" dirty="0">
                <a:solidFill>
                  <a:srgbClr val="775F55"/>
                </a:solidFill>
              </a:rPr>
              <a:t>Αρμοδιότητες </a:t>
            </a:r>
            <a:br>
              <a:rPr lang="el-GR" sz="3600" dirty="0"/>
            </a:br>
            <a:endParaRPr lang="el-GR" sz="3600" dirty="0"/>
          </a:p>
        </p:txBody>
      </p:sp>
      <p:sp>
        <p:nvSpPr>
          <p:cNvPr id="3" name="Content Placeholder 2"/>
          <p:cNvSpPr>
            <a:spLocks noGrp="1"/>
          </p:cNvSpPr>
          <p:nvPr>
            <p:ph idx="1"/>
          </p:nvPr>
        </p:nvSpPr>
        <p:spPr>
          <a:xfrm>
            <a:off x="179512" y="1484784"/>
            <a:ext cx="8784976" cy="5616624"/>
          </a:xfrm>
        </p:spPr>
        <p:txBody>
          <a:bodyPr>
            <a:normAutofit fontScale="92500"/>
          </a:bodyPr>
          <a:lstStyle/>
          <a:p>
            <a:pPr>
              <a:spcAft>
                <a:spcPts val="600"/>
              </a:spcAft>
            </a:pPr>
            <a:r>
              <a:rPr lang="el-GR" dirty="0"/>
              <a:t>Αρμόδια για θέματα:</a:t>
            </a:r>
          </a:p>
          <a:p>
            <a:pPr lvl="1">
              <a:spcAft>
                <a:spcPts val="600"/>
              </a:spcAft>
            </a:pPr>
            <a:r>
              <a:rPr lang="el-GR" dirty="0"/>
              <a:t>Εξωτερικής πολιτικής</a:t>
            </a:r>
          </a:p>
          <a:p>
            <a:pPr lvl="1">
              <a:spcAft>
                <a:spcPts val="600"/>
              </a:spcAft>
            </a:pPr>
            <a:r>
              <a:rPr lang="el-GR" dirty="0"/>
              <a:t>Αθηναϊκής συμμαχίας</a:t>
            </a:r>
          </a:p>
          <a:p>
            <a:pPr lvl="1">
              <a:spcAft>
                <a:spcPts val="600"/>
              </a:spcAft>
            </a:pPr>
            <a:r>
              <a:rPr lang="el-GR" dirty="0"/>
              <a:t>Οικονομικά, θρησκευτικά, διοικητικά, δικαστικά. </a:t>
            </a:r>
          </a:p>
          <a:p>
            <a:pPr>
              <a:spcAft>
                <a:spcPts val="600"/>
              </a:spcAft>
            </a:pPr>
            <a:r>
              <a:rPr lang="el-GR" dirty="0"/>
              <a:t>Καταρτίζει προβουλεύματα για την Εκκλησία του δήμου.</a:t>
            </a:r>
          </a:p>
          <a:p>
            <a:pPr>
              <a:spcAft>
                <a:spcPts val="600"/>
              </a:spcAft>
            </a:pPr>
            <a:r>
              <a:rPr lang="el-GR" dirty="0"/>
              <a:t>Συντονίζει και ελέγχει τους άρχοντες.</a:t>
            </a:r>
          </a:p>
          <a:p>
            <a:pPr>
              <a:spcAft>
                <a:spcPts val="600"/>
              </a:spcAft>
            </a:pPr>
            <a:r>
              <a:rPr lang="el-GR" dirty="0"/>
              <a:t>Δικαστική αρμοδιότητα: </a:t>
            </a:r>
            <a:r>
              <a:rPr lang="el-GR" i="1" dirty="0" err="1"/>
              <a:t>Εἰσαγγελία</a:t>
            </a:r>
            <a:r>
              <a:rPr lang="el-GR" i="1" dirty="0"/>
              <a:t> </a:t>
            </a:r>
            <a:r>
              <a:rPr lang="el-GR" dirty="0"/>
              <a:t>ενώπιον της βουλής. </a:t>
            </a:r>
          </a:p>
          <a:p>
            <a:pPr>
              <a:spcAft>
                <a:spcPts val="600"/>
              </a:spcAft>
              <a:buNone/>
            </a:pPr>
            <a:r>
              <a:rPr lang="el-GR" sz="2400" dirty="0" err="1"/>
              <a:t>Ψευδο</a:t>
            </a:r>
            <a:r>
              <a:rPr lang="el-GR" sz="2400" dirty="0"/>
              <a:t>-Ξενοφών: </a:t>
            </a:r>
            <a:r>
              <a:rPr lang="el-GR" sz="2400" i="1" dirty="0" err="1">
                <a:latin typeface="Palatino Linotype" pitchFamily="18" charset="0"/>
              </a:rPr>
              <a:t>βουλεύεσθαι</a:t>
            </a:r>
            <a:r>
              <a:rPr lang="el-GR" sz="2400" i="1" dirty="0">
                <a:latin typeface="Palatino Linotype" pitchFamily="18" charset="0"/>
              </a:rPr>
              <a:t> </a:t>
            </a:r>
            <a:r>
              <a:rPr lang="el-GR" sz="2400" i="1" dirty="0" err="1">
                <a:latin typeface="Palatino Linotype" pitchFamily="18" charset="0"/>
              </a:rPr>
              <a:t>πολλὰ</a:t>
            </a:r>
            <a:r>
              <a:rPr lang="el-GR" sz="2400" i="1" dirty="0">
                <a:latin typeface="Palatino Linotype" pitchFamily="18" charset="0"/>
              </a:rPr>
              <a:t> </a:t>
            </a:r>
            <a:r>
              <a:rPr lang="el-GR" sz="2400" i="1" dirty="0" err="1">
                <a:latin typeface="Palatino Linotype" pitchFamily="18" charset="0"/>
              </a:rPr>
              <a:t>μὲν</a:t>
            </a:r>
            <a:r>
              <a:rPr lang="el-GR" sz="2400" i="1" dirty="0">
                <a:latin typeface="Palatino Linotype" pitchFamily="18" charset="0"/>
              </a:rPr>
              <a:t> </a:t>
            </a:r>
            <a:r>
              <a:rPr lang="el-GR" sz="2400" i="1" dirty="0" err="1">
                <a:latin typeface="Palatino Linotype" pitchFamily="18" charset="0"/>
              </a:rPr>
              <a:t>περὶ</a:t>
            </a:r>
            <a:r>
              <a:rPr lang="el-GR" sz="2400" i="1" dirty="0">
                <a:latin typeface="Palatino Linotype" pitchFamily="18" charset="0"/>
              </a:rPr>
              <a:t> </a:t>
            </a:r>
            <a:r>
              <a:rPr lang="el-GR" sz="2400" i="1" dirty="0" err="1">
                <a:latin typeface="Palatino Linotype" pitchFamily="18" charset="0"/>
              </a:rPr>
              <a:t>τοῦ</a:t>
            </a:r>
            <a:r>
              <a:rPr lang="el-GR" sz="2400" i="1" dirty="0">
                <a:latin typeface="Palatino Linotype" pitchFamily="18" charset="0"/>
              </a:rPr>
              <a:t> πολέμου, </a:t>
            </a:r>
            <a:r>
              <a:rPr lang="el-GR" sz="2400" i="1" dirty="0" err="1">
                <a:latin typeface="Palatino Linotype" pitchFamily="18" charset="0"/>
              </a:rPr>
              <a:t>πολλὰ</a:t>
            </a:r>
            <a:r>
              <a:rPr lang="el-GR" sz="2400" i="1" dirty="0">
                <a:latin typeface="Palatino Linotype" pitchFamily="18" charset="0"/>
              </a:rPr>
              <a:t> </a:t>
            </a:r>
            <a:r>
              <a:rPr lang="el-GR" sz="2400" i="1" dirty="0" err="1">
                <a:latin typeface="Palatino Linotype" pitchFamily="18" charset="0"/>
              </a:rPr>
              <a:t>δὲ</a:t>
            </a:r>
            <a:r>
              <a:rPr lang="el-GR" sz="2400" i="1" dirty="0">
                <a:latin typeface="Palatino Linotype" pitchFamily="18" charset="0"/>
              </a:rPr>
              <a:t> </a:t>
            </a:r>
            <a:r>
              <a:rPr lang="el-GR" sz="2400" i="1" dirty="0" err="1">
                <a:latin typeface="Palatino Linotype" pitchFamily="18" charset="0"/>
              </a:rPr>
              <a:t>περὶ</a:t>
            </a:r>
            <a:r>
              <a:rPr lang="el-GR" sz="2400" i="1" dirty="0">
                <a:latin typeface="Palatino Linotype" pitchFamily="18" charset="0"/>
              </a:rPr>
              <a:t> πόρου χρημάτων, </a:t>
            </a:r>
            <a:r>
              <a:rPr lang="el-GR" sz="2400" i="1" dirty="0" err="1">
                <a:latin typeface="Palatino Linotype" pitchFamily="18" charset="0"/>
              </a:rPr>
              <a:t>πολλὰ</a:t>
            </a:r>
            <a:r>
              <a:rPr lang="el-GR" sz="2400" i="1" dirty="0">
                <a:latin typeface="Palatino Linotype" pitchFamily="18" charset="0"/>
              </a:rPr>
              <a:t> </a:t>
            </a:r>
            <a:r>
              <a:rPr lang="el-GR" sz="2400" i="1" dirty="0" err="1">
                <a:latin typeface="Palatino Linotype" pitchFamily="18" charset="0"/>
              </a:rPr>
              <a:t>δὲ</a:t>
            </a:r>
            <a:r>
              <a:rPr lang="el-GR" sz="2400" i="1" dirty="0">
                <a:latin typeface="Palatino Linotype" pitchFamily="18" charset="0"/>
              </a:rPr>
              <a:t> </a:t>
            </a:r>
            <a:r>
              <a:rPr lang="el-GR" sz="2400" i="1" dirty="0" err="1">
                <a:latin typeface="Palatino Linotype" pitchFamily="18" charset="0"/>
              </a:rPr>
              <a:t>περὶ</a:t>
            </a:r>
            <a:r>
              <a:rPr lang="el-GR" sz="2400" i="1" dirty="0">
                <a:latin typeface="Palatino Linotype" pitchFamily="18" charset="0"/>
              </a:rPr>
              <a:t> νόμων θέσεως, </a:t>
            </a:r>
            <a:r>
              <a:rPr lang="el-GR" sz="2400" i="1" dirty="0" err="1">
                <a:latin typeface="Palatino Linotype" pitchFamily="18" charset="0"/>
              </a:rPr>
              <a:t>πολλὰ</a:t>
            </a:r>
            <a:r>
              <a:rPr lang="el-GR" sz="2400" i="1" dirty="0">
                <a:latin typeface="Palatino Linotype" pitchFamily="18" charset="0"/>
              </a:rPr>
              <a:t> δε </a:t>
            </a:r>
            <a:r>
              <a:rPr lang="el-GR" sz="2400" i="1" dirty="0" err="1">
                <a:latin typeface="Palatino Linotype" pitchFamily="18" charset="0"/>
              </a:rPr>
              <a:t>τῶν</a:t>
            </a:r>
            <a:r>
              <a:rPr lang="el-GR" sz="2400" i="1" dirty="0">
                <a:latin typeface="Palatino Linotype" pitchFamily="18" charset="0"/>
              </a:rPr>
              <a:t> </a:t>
            </a:r>
            <a:r>
              <a:rPr lang="el-GR" sz="2400" i="1" dirty="0" err="1">
                <a:latin typeface="Palatino Linotype" pitchFamily="18" charset="0"/>
              </a:rPr>
              <a:t>κατὰ</a:t>
            </a:r>
            <a:r>
              <a:rPr lang="el-GR" sz="2400" i="1" dirty="0">
                <a:latin typeface="Palatino Linotype" pitchFamily="18" charset="0"/>
              </a:rPr>
              <a:t> </a:t>
            </a:r>
            <a:r>
              <a:rPr lang="el-GR" sz="2400" i="1" dirty="0" err="1">
                <a:latin typeface="Palatino Linotype" pitchFamily="18" charset="0"/>
              </a:rPr>
              <a:t>πόλιν</a:t>
            </a:r>
            <a:r>
              <a:rPr lang="el-GR" sz="2400" i="1" dirty="0">
                <a:latin typeface="Palatino Linotype" pitchFamily="18" charset="0"/>
              </a:rPr>
              <a:t> </a:t>
            </a:r>
            <a:r>
              <a:rPr lang="el-GR" sz="2400" i="1" dirty="0" err="1">
                <a:latin typeface="Palatino Linotype" pitchFamily="18" charset="0"/>
              </a:rPr>
              <a:t>ἀεί</a:t>
            </a:r>
            <a:r>
              <a:rPr lang="el-GR" sz="2400" i="1" dirty="0">
                <a:latin typeface="Palatino Linotype" pitchFamily="18" charset="0"/>
              </a:rPr>
              <a:t> γενομένων, </a:t>
            </a:r>
            <a:r>
              <a:rPr lang="el-GR" sz="2400" i="1" dirty="0" err="1">
                <a:latin typeface="Palatino Linotype" pitchFamily="18" charset="0"/>
              </a:rPr>
              <a:t>πολλὰ</a:t>
            </a:r>
            <a:r>
              <a:rPr lang="el-GR" sz="2400" i="1" dirty="0">
                <a:latin typeface="Palatino Linotype" pitchFamily="18" charset="0"/>
              </a:rPr>
              <a:t> </a:t>
            </a:r>
            <a:r>
              <a:rPr lang="el-GR" sz="2400" i="1" dirty="0" err="1">
                <a:latin typeface="Palatino Linotype" pitchFamily="18" charset="0"/>
              </a:rPr>
              <a:t>δὲ</a:t>
            </a:r>
            <a:r>
              <a:rPr lang="el-GR" sz="2400" i="1" dirty="0">
                <a:latin typeface="Palatino Linotype" pitchFamily="18" charset="0"/>
              </a:rPr>
              <a:t> </a:t>
            </a:r>
            <a:r>
              <a:rPr lang="el-GR" sz="2400" i="1" dirty="0" err="1">
                <a:latin typeface="Palatino Linotype" pitchFamily="18" charset="0"/>
              </a:rPr>
              <a:t>καὶ</a:t>
            </a:r>
            <a:r>
              <a:rPr lang="el-GR" sz="2400" i="1" dirty="0">
                <a:latin typeface="Palatino Linotype" pitchFamily="18" charset="0"/>
              </a:rPr>
              <a:t> </a:t>
            </a:r>
            <a:r>
              <a:rPr lang="el-GR" sz="2400" i="1" dirty="0" err="1">
                <a:latin typeface="Palatino Linotype" pitchFamily="18" charset="0"/>
              </a:rPr>
              <a:t>τοῖς</a:t>
            </a:r>
            <a:r>
              <a:rPr lang="el-GR" sz="2400" i="1" dirty="0">
                <a:latin typeface="Palatino Linotype" pitchFamily="18" charset="0"/>
              </a:rPr>
              <a:t> </a:t>
            </a:r>
            <a:r>
              <a:rPr lang="el-GR" sz="2400" i="1" dirty="0" err="1">
                <a:latin typeface="Palatino Linotype" pitchFamily="18" charset="0"/>
              </a:rPr>
              <a:t>συμμάχοις</a:t>
            </a:r>
            <a:r>
              <a:rPr lang="el-GR" sz="2400" i="1" dirty="0">
                <a:latin typeface="Palatino Linotype" pitchFamily="18" charset="0"/>
              </a:rPr>
              <a:t>, </a:t>
            </a:r>
            <a:r>
              <a:rPr lang="el-GR" sz="2400" i="1" dirty="0" err="1">
                <a:latin typeface="Palatino Linotype" pitchFamily="18" charset="0"/>
              </a:rPr>
              <a:t>καὶ</a:t>
            </a:r>
            <a:r>
              <a:rPr lang="el-GR" sz="2400" i="1" dirty="0">
                <a:latin typeface="Palatino Linotype" pitchFamily="18" charset="0"/>
              </a:rPr>
              <a:t> </a:t>
            </a:r>
            <a:r>
              <a:rPr lang="el-GR" sz="2400" i="1" dirty="0" err="1">
                <a:latin typeface="Palatino Linotype" pitchFamily="18" charset="0"/>
              </a:rPr>
              <a:t>φόρον</a:t>
            </a:r>
            <a:r>
              <a:rPr lang="el-GR" sz="2400" i="1" dirty="0">
                <a:latin typeface="Palatino Linotype" pitchFamily="18" charset="0"/>
              </a:rPr>
              <a:t> </a:t>
            </a:r>
            <a:r>
              <a:rPr lang="el-GR" sz="2400" i="1" dirty="0" err="1">
                <a:latin typeface="Palatino Linotype" pitchFamily="18" charset="0"/>
              </a:rPr>
              <a:t>δέξασθαι</a:t>
            </a:r>
            <a:r>
              <a:rPr lang="el-GR" sz="2400" i="1" dirty="0">
                <a:latin typeface="Palatino Linotype" pitchFamily="18" charset="0"/>
              </a:rPr>
              <a:t> </a:t>
            </a:r>
            <a:r>
              <a:rPr lang="el-GR" sz="2400" i="1" dirty="0" err="1">
                <a:latin typeface="Palatino Linotype" pitchFamily="18" charset="0"/>
              </a:rPr>
              <a:t>καὶ</a:t>
            </a:r>
            <a:r>
              <a:rPr lang="el-GR" sz="2400" i="1" dirty="0">
                <a:latin typeface="Palatino Linotype" pitchFamily="18" charset="0"/>
              </a:rPr>
              <a:t> νεωρίων </a:t>
            </a:r>
            <a:r>
              <a:rPr lang="el-GR" sz="2400" i="1" dirty="0" err="1">
                <a:latin typeface="Palatino Linotype" pitchFamily="18" charset="0"/>
              </a:rPr>
              <a:t>ἐπιμεληθεῖναι</a:t>
            </a:r>
            <a:r>
              <a:rPr lang="el-GR" sz="2400" i="1" dirty="0">
                <a:latin typeface="Palatino Linotype" pitchFamily="18" charset="0"/>
              </a:rPr>
              <a:t> </a:t>
            </a:r>
            <a:r>
              <a:rPr lang="el-GR" sz="2400" i="1" dirty="0" err="1">
                <a:latin typeface="Palatino Linotype" pitchFamily="18" charset="0"/>
              </a:rPr>
              <a:t>καὶ</a:t>
            </a:r>
            <a:r>
              <a:rPr lang="el-GR" sz="2400" i="1" dirty="0">
                <a:latin typeface="Palatino Linotype" pitchFamily="18" charset="0"/>
              </a:rPr>
              <a:t> </a:t>
            </a:r>
            <a:r>
              <a:rPr lang="el-GR" sz="2400" i="1" dirty="0" err="1">
                <a:latin typeface="Palatino Linotype" pitchFamily="18" charset="0"/>
              </a:rPr>
              <a:t>ἱερῶν</a:t>
            </a:r>
            <a:r>
              <a:rPr lang="el-GR" sz="2400" i="1" dirty="0">
                <a:latin typeface="Palatino Linotype" pitchFamily="18" charset="0"/>
              </a:rPr>
              <a:t>. </a:t>
            </a:r>
          </a:p>
          <a:p>
            <a:pPr lvl="1">
              <a:spcAft>
                <a:spcPts val="600"/>
              </a:spcAft>
              <a:buNone/>
            </a:pPr>
            <a:endParaRPr lang="el-GR" dirty="0"/>
          </a:p>
        </p:txBody>
      </p:sp>
    </p:spTree>
    <p:extLst>
      <p:ext uri="{BB962C8B-B14F-4D97-AF65-F5344CB8AC3E}">
        <p14:creationId xmlns:p14="http://schemas.microsoft.com/office/powerpoint/2010/main" val="385223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Προβουλεύματα</a:t>
            </a:r>
          </a:p>
        </p:txBody>
      </p:sp>
      <p:sp>
        <p:nvSpPr>
          <p:cNvPr id="3" name="Content Placeholder 2"/>
          <p:cNvSpPr>
            <a:spLocks noGrp="1"/>
          </p:cNvSpPr>
          <p:nvPr>
            <p:ph idx="1"/>
          </p:nvPr>
        </p:nvSpPr>
        <p:spPr>
          <a:xfrm>
            <a:off x="0" y="1556792"/>
            <a:ext cx="6551712" cy="5023123"/>
          </a:xfrm>
        </p:spPr>
        <p:txBody>
          <a:bodyPr>
            <a:noAutofit/>
          </a:bodyPr>
          <a:lstStyle/>
          <a:p>
            <a:pPr>
              <a:spcBef>
                <a:spcPts val="0"/>
              </a:spcBef>
              <a:spcAft>
                <a:spcPts val="600"/>
              </a:spcAft>
            </a:pPr>
            <a:r>
              <a:rPr lang="el-GR" sz="2400" dirty="0"/>
              <a:t>Μία από τις σημαντικότερες αρμοδιότητες της βουλής.</a:t>
            </a:r>
          </a:p>
          <a:p>
            <a:pPr>
              <a:spcBef>
                <a:spcPts val="0"/>
              </a:spcBef>
              <a:spcAft>
                <a:spcPts val="1200"/>
              </a:spcAft>
            </a:pPr>
            <a:r>
              <a:rPr lang="el-GR" sz="2400" dirty="0"/>
              <a:t>Με αυτά γίνεται η εισαγωγή οποιουδήποτε θέματος στην Εκκλησία του δήμου.</a:t>
            </a:r>
          </a:p>
          <a:p>
            <a:pPr>
              <a:spcBef>
                <a:spcPts val="0"/>
              </a:spcBef>
              <a:spcAft>
                <a:spcPts val="1200"/>
              </a:spcAft>
            </a:pPr>
            <a:r>
              <a:rPr lang="el-GR" sz="2400" dirty="0"/>
              <a:t>Η βουλή εκδίδει προβούλευμα ακόμα κι αν διαφωνεί με συγκεκριμένο θέμα, παραπέμποντάς το στην Εκκλησία του δήμου για να αποφασίσει εκείνη.</a:t>
            </a:r>
          </a:p>
          <a:p>
            <a:pPr>
              <a:spcBef>
                <a:spcPts val="0"/>
              </a:spcBef>
              <a:spcAft>
                <a:spcPts val="1200"/>
              </a:spcAft>
            </a:pPr>
            <a:r>
              <a:rPr lang="el-GR" sz="2400" dirty="0"/>
              <a:t>Πλούταρχος, </a:t>
            </a:r>
            <a:r>
              <a:rPr lang="el-GR" sz="2400" i="1" dirty="0"/>
              <a:t>Σόλων, </a:t>
            </a:r>
            <a:r>
              <a:rPr lang="el-GR" sz="2400" dirty="0"/>
              <a:t>19, 1: </a:t>
            </a:r>
            <a:r>
              <a:rPr lang="el-GR" sz="2400" i="1" dirty="0" err="1">
                <a:latin typeface="Palatino Linotype" pitchFamily="18" charset="0"/>
              </a:rPr>
              <a:t>οὕς</a:t>
            </a:r>
            <a:r>
              <a:rPr lang="el-GR" sz="2400" i="1" dirty="0"/>
              <a:t> </a:t>
            </a:r>
            <a:r>
              <a:rPr lang="el-GR" sz="2400" dirty="0"/>
              <a:t>(τα μέλη της βουλής των τετρακοσίων) </a:t>
            </a:r>
            <a:r>
              <a:rPr lang="el-GR" sz="2400" i="1" dirty="0" err="1">
                <a:latin typeface="Palatino Linotype" pitchFamily="18" charset="0"/>
              </a:rPr>
              <a:t>προβουλεύειν</a:t>
            </a:r>
            <a:r>
              <a:rPr lang="el-GR" sz="2400" i="1" dirty="0">
                <a:latin typeface="Palatino Linotype" pitchFamily="18" charset="0"/>
              </a:rPr>
              <a:t> </a:t>
            </a:r>
            <a:r>
              <a:rPr lang="el-GR" sz="2400" i="1" dirty="0" err="1">
                <a:latin typeface="Palatino Linotype" pitchFamily="18" charset="0"/>
              </a:rPr>
              <a:t>ἔταξε</a:t>
            </a:r>
            <a:r>
              <a:rPr lang="el-GR" sz="2400" i="1" dirty="0">
                <a:latin typeface="Palatino Linotype" pitchFamily="18" charset="0"/>
              </a:rPr>
              <a:t> </a:t>
            </a:r>
            <a:r>
              <a:rPr lang="el-GR" sz="2400" i="1" dirty="0" err="1">
                <a:latin typeface="Palatino Linotype" pitchFamily="18" charset="0"/>
              </a:rPr>
              <a:t>τοῦ</a:t>
            </a:r>
            <a:r>
              <a:rPr lang="el-GR" sz="2400" i="1" dirty="0">
                <a:latin typeface="Palatino Linotype" pitchFamily="18" charset="0"/>
              </a:rPr>
              <a:t> δήμου </a:t>
            </a:r>
            <a:r>
              <a:rPr lang="el-GR" sz="2400" i="1" dirty="0" err="1">
                <a:latin typeface="Palatino Linotype" pitchFamily="18" charset="0"/>
              </a:rPr>
              <a:t>καὶ</a:t>
            </a:r>
            <a:r>
              <a:rPr lang="el-GR" sz="2400" i="1" dirty="0">
                <a:latin typeface="Palatino Linotype" pitchFamily="18" charset="0"/>
              </a:rPr>
              <a:t> </a:t>
            </a:r>
            <a:r>
              <a:rPr lang="el-GR" sz="2400" i="1" dirty="0" err="1">
                <a:latin typeface="Palatino Linotype" pitchFamily="18" charset="0"/>
              </a:rPr>
              <a:t>μηδὲν</a:t>
            </a:r>
            <a:r>
              <a:rPr lang="el-GR" sz="2400" i="1" dirty="0">
                <a:latin typeface="Palatino Linotype" pitchFamily="18" charset="0"/>
              </a:rPr>
              <a:t> </a:t>
            </a:r>
            <a:r>
              <a:rPr lang="el-GR" sz="2400" i="1" dirty="0" err="1">
                <a:latin typeface="Palatino Linotype" pitchFamily="18" charset="0"/>
              </a:rPr>
              <a:t>ἐᾶν</a:t>
            </a:r>
            <a:r>
              <a:rPr lang="el-GR" sz="2400" i="1" dirty="0">
                <a:latin typeface="Palatino Linotype" pitchFamily="18" charset="0"/>
              </a:rPr>
              <a:t> </a:t>
            </a:r>
            <a:r>
              <a:rPr lang="el-GR" sz="2400" i="1" dirty="0" err="1">
                <a:latin typeface="Palatino Linotype" pitchFamily="18" charset="0"/>
              </a:rPr>
              <a:t>ἀπροβούλευτον</a:t>
            </a:r>
            <a:r>
              <a:rPr lang="el-GR" sz="2400" i="1" dirty="0">
                <a:latin typeface="Palatino Linotype" pitchFamily="18" charset="0"/>
              </a:rPr>
              <a:t> </a:t>
            </a:r>
            <a:r>
              <a:rPr lang="el-GR" sz="2400" i="1" dirty="0" err="1">
                <a:latin typeface="Palatino Linotype" pitchFamily="18" charset="0"/>
              </a:rPr>
              <a:t>εἰς</a:t>
            </a:r>
            <a:r>
              <a:rPr lang="el-GR" sz="2400" i="1" dirty="0">
                <a:latin typeface="Palatino Linotype" pitchFamily="18" charset="0"/>
              </a:rPr>
              <a:t> </a:t>
            </a:r>
            <a:r>
              <a:rPr lang="el-GR" sz="2400" i="1" dirty="0" err="1">
                <a:latin typeface="Palatino Linotype" pitchFamily="18" charset="0"/>
              </a:rPr>
              <a:t>ἐκκλησίαν</a:t>
            </a:r>
            <a:r>
              <a:rPr lang="el-GR" sz="2400" i="1" dirty="0">
                <a:latin typeface="Palatino Linotype" pitchFamily="18" charset="0"/>
              </a:rPr>
              <a:t> </a:t>
            </a:r>
            <a:r>
              <a:rPr lang="el-GR" sz="2400" i="1" dirty="0" err="1">
                <a:latin typeface="Palatino Linotype" pitchFamily="18" charset="0"/>
              </a:rPr>
              <a:t>εἰσφέρεσθαι</a:t>
            </a:r>
            <a:r>
              <a:rPr lang="el-GR" sz="2400" i="1" dirty="0">
                <a:latin typeface="Palatino Linotype" pitchFamily="18" charset="0"/>
              </a:rPr>
              <a:t>.</a:t>
            </a:r>
          </a:p>
        </p:txBody>
      </p:sp>
      <p:pic>
        <p:nvPicPr>
          <p:cNvPr id="33794" name="Picture 2" descr="http://www.harrys-greece.com/a-greece-travel/a-athens/tholos-hephaistion.jpg"/>
          <p:cNvPicPr>
            <a:picLocks noChangeAspect="1" noChangeArrowheads="1"/>
          </p:cNvPicPr>
          <p:nvPr/>
        </p:nvPicPr>
        <p:blipFill>
          <a:blip r:embed="rId2" cstate="print"/>
          <a:srcRect/>
          <a:stretch>
            <a:fillRect/>
          </a:stretch>
        </p:blipFill>
        <p:spPr bwMode="auto">
          <a:xfrm>
            <a:off x="6585064" y="1844824"/>
            <a:ext cx="2558936" cy="2304256"/>
          </a:xfrm>
          <a:prstGeom prst="rect">
            <a:avLst/>
          </a:prstGeom>
          <a:noFill/>
        </p:spPr>
      </p:pic>
    </p:spTree>
    <p:extLst>
      <p:ext uri="{BB962C8B-B14F-4D97-AF65-F5344CB8AC3E}">
        <p14:creationId xmlns:p14="http://schemas.microsoft.com/office/powerpoint/2010/main" val="386107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C00000"/>
                </a:solidFill>
              </a:rPr>
              <a:t>Οι Άρχοντες</a:t>
            </a:r>
          </a:p>
        </p:txBody>
      </p:sp>
      <p:sp>
        <p:nvSpPr>
          <p:cNvPr id="3" name="Content Placeholder 2"/>
          <p:cNvSpPr>
            <a:spLocks noGrp="1"/>
          </p:cNvSpPr>
          <p:nvPr>
            <p:ph sz="quarter" idx="1"/>
          </p:nvPr>
        </p:nvSpPr>
        <p:spPr>
          <a:xfrm>
            <a:off x="0" y="1484784"/>
            <a:ext cx="8766048" cy="5328592"/>
          </a:xfrm>
        </p:spPr>
        <p:txBody>
          <a:bodyPr>
            <a:normAutofit lnSpcReduction="10000"/>
          </a:bodyPr>
          <a:lstStyle/>
          <a:p>
            <a:pPr marL="0" indent="0">
              <a:buNone/>
            </a:pPr>
            <a:r>
              <a:rPr lang="el-GR" dirty="0"/>
              <a:t>Οι κυριότεροι Άρχοντες:</a:t>
            </a:r>
          </a:p>
          <a:p>
            <a:r>
              <a:rPr lang="el-GR" dirty="0"/>
              <a:t>Εννέα άρχοντες</a:t>
            </a:r>
          </a:p>
          <a:p>
            <a:pPr lvl="1"/>
            <a:r>
              <a:rPr lang="el-GR" dirty="0">
                <a:solidFill>
                  <a:srgbClr val="002060"/>
                </a:solidFill>
              </a:rPr>
              <a:t>Άρχων βασιλεύς, Επώνυμος άρχων, Πολέμαρχος, έξι Θεσμοθέτες.</a:t>
            </a:r>
          </a:p>
          <a:p>
            <a:pPr lvl="1"/>
            <a:r>
              <a:rPr lang="el-GR" dirty="0">
                <a:solidFill>
                  <a:srgbClr val="002060"/>
                </a:solidFill>
              </a:rPr>
              <a:t>Μετά τον Κλεισθένη είναι</a:t>
            </a:r>
            <a:r>
              <a:rPr lang="el-GR" dirty="0"/>
              <a:t> δέκα </a:t>
            </a:r>
            <a:r>
              <a:rPr lang="el-GR" dirty="0">
                <a:solidFill>
                  <a:srgbClr val="002060"/>
                </a:solidFill>
              </a:rPr>
              <a:t>(+ γραμματεύς)</a:t>
            </a:r>
          </a:p>
          <a:p>
            <a:r>
              <a:rPr lang="el-GR" dirty="0"/>
              <a:t>Στρατηγοί (δέκα).</a:t>
            </a:r>
          </a:p>
          <a:p>
            <a:r>
              <a:rPr lang="el-GR" dirty="0"/>
              <a:t>Λογισταί (δέκα).</a:t>
            </a:r>
          </a:p>
          <a:p>
            <a:r>
              <a:rPr lang="el-GR" dirty="0"/>
              <a:t>Ένδεκα.</a:t>
            </a:r>
          </a:p>
          <a:p>
            <a:r>
              <a:rPr lang="el-GR" dirty="0"/>
              <a:t>Άλλες αρχές </a:t>
            </a:r>
          </a:p>
          <a:p>
            <a:pPr marL="0" indent="0">
              <a:buNone/>
            </a:pPr>
            <a:r>
              <a:rPr lang="el-GR" dirty="0"/>
              <a:t> (σχεδόν 700 κατά τον Αριστοτέλη).</a:t>
            </a:r>
          </a:p>
          <a:p>
            <a:pPr lvl="1"/>
            <a:endParaRPr lang="el-GR"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Βασίλειος στοά </a:t>
            </a:r>
          </a:p>
          <a:p>
            <a:pPr lvl="1"/>
            <a:endParaRPr lang="el-GR" dirty="0"/>
          </a:p>
        </p:txBody>
      </p:sp>
      <p:pic>
        <p:nvPicPr>
          <p:cNvPr id="4" name="Picture 2" descr="http://www.agathe.gr/image?id=Agora:Image:2004.02.0041&amp;w=800&amp;h=600"/>
          <p:cNvPicPr>
            <a:picLocks noChangeAspect="1" noChangeArrowheads="1"/>
          </p:cNvPicPr>
          <p:nvPr/>
        </p:nvPicPr>
        <p:blipFill>
          <a:blip r:embed="rId2" cstate="print"/>
          <a:srcRect/>
          <a:stretch>
            <a:fillRect/>
          </a:stretch>
        </p:blipFill>
        <p:spPr bwMode="auto">
          <a:xfrm>
            <a:off x="6263853" y="4275936"/>
            <a:ext cx="2849316" cy="2194560"/>
          </a:xfrm>
          <a:prstGeom prst="rect">
            <a:avLst/>
          </a:prstGeom>
          <a:noFill/>
        </p:spPr>
      </p:pic>
    </p:spTree>
    <p:extLst>
      <p:ext uri="{BB962C8B-B14F-4D97-AF65-F5344CB8AC3E}">
        <p14:creationId xmlns:p14="http://schemas.microsoft.com/office/powerpoint/2010/main" val="298599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Βασικές αρχές για τους άρχοντες</a:t>
            </a:r>
          </a:p>
        </p:txBody>
      </p:sp>
      <p:sp>
        <p:nvSpPr>
          <p:cNvPr id="3" name="Content Placeholder 2"/>
          <p:cNvSpPr>
            <a:spLocks noGrp="1"/>
          </p:cNvSpPr>
          <p:nvPr>
            <p:ph idx="1"/>
          </p:nvPr>
        </p:nvSpPr>
        <p:spPr>
          <a:xfrm>
            <a:off x="0" y="1646236"/>
            <a:ext cx="9144000" cy="5211764"/>
          </a:xfrm>
        </p:spPr>
        <p:txBody>
          <a:bodyPr>
            <a:normAutofit/>
          </a:bodyPr>
          <a:lstStyle/>
          <a:p>
            <a:pPr>
              <a:spcBef>
                <a:spcPts val="600"/>
              </a:spcBef>
            </a:pPr>
            <a:r>
              <a:rPr lang="el-GR" dirty="0"/>
              <a:t>Ετήσια θητεία. </a:t>
            </a:r>
          </a:p>
          <a:p>
            <a:pPr>
              <a:spcBef>
                <a:spcPts val="600"/>
              </a:spcBef>
            </a:pPr>
            <a:r>
              <a:rPr lang="el-GR" dirty="0"/>
              <a:t>Επιτρέπεται μόνο μία θητεία (πλην στρατηγών). </a:t>
            </a:r>
          </a:p>
          <a:p>
            <a:pPr>
              <a:spcBef>
                <a:spcPts val="600"/>
              </a:spcBef>
            </a:pPr>
            <a:r>
              <a:rPr lang="el-GR" dirty="0"/>
              <a:t>Ισότητα μεταξύ των αρχόντων (έλλειψη ιεραρχίας, όπως αργότερα στη Ρώμη).</a:t>
            </a:r>
          </a:p>
          <a:p>
            <a:pPr>
              <a:spcBef>
                <a:spcPts val="600"/>
              </a:spcBef>
            </a:pPr>
            <a:r>
              <a:rPr lang="el-GR" dirty="0"/>
              <a:t>Ανάδειξη με </a:t>
            </a:r>
            <a:r>
              <a:rPr lang="el-GR" dirty="0">
                <a:solidFill>
                  <a:srgbClr val="0070C0"/>
                </a:solidFill>
              </a:rPr>
              <a:t>κλήρωση</a:t>
            </a:r>
            <a:r>
              <a:rPr lang="el-GR" dirty="0"/>
              <a:t> (πλην στρατηγών, οικονομικών αρχόντων).</a:t>
            </a:r>
          </a:p>
          <a:p>
            <a:pPr>
              <a:spcBef>
                <a:spcPts val="600"/>
              </a:spcBef>
            </a:pPr>
            <a:r>
              <a:rPr lang="el-GR" dirty="0"/>
              <a:t>Εκλογή από την εκκλησία του δήμου για τους στρατηγούς.</a:t>
            </a:r>
          </a:p>
          <a:p>
            <a:pPr>
              <a:spcBef>
                <a:spcPts val="600"/>
              </a:spcBef>
            </a:pPr>
            <a:r>
              <a:rPr lang="el-GR" dirty="0"/>
              <a:t>Απαγόρευση άσκησης δύο αξιωμάτων ταυτόχρονα. </a:t>
            </a:r>
          </a:p>
          <a:p>
            <a:pPr>
              <a:spcBef>
                <a:spcPts val="600"/>
              </a:spcBef>
            </a:pPr>
            <a:endParaRPr lang="el-GR" dirty="0"/>
          </a:p>
        </p:txBody>
      </p:sp>
    </p:spTree>
    <p:extLst>
      <p:ext uri="{BB962C8B-B14F-4D97-AF65-F5344CB8AC3E}">
        <p14:creationId xmlns:p14="http://schemas.microsoft.com/office/powerpoint/2010/main" val="250001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Αρμοδιότητες των Εννέα Αρχόντων</a:t>
            </a:r>
          </a:p>
        </p:txBody>
      </p:sp>
      <p:sp>
        <p:nvSpPr>
          <p:cNvPr id="3" name="Content Placeholder 2"/>
          <p:cNvSpPr>
            <a:spLocks noGrp="1"/>
          </p:cNvSpPr>
          <p:nvPr>
            <p:ph idx="1"/>
          </p:nvPr>
        </p:nvSpPr>
        <p:spPr>
          <a:xfrm>
            <a:off x="0" y="1556792"/>
            <a:ext cx="9144000" cy="4896544"/>
          </a:xfrm>
        </p:spPr>
        <p:txBody>
          <a:bodyPr>
            <a:normAutofit fontScale="92500"/>
          </a:bodyPr>
          <a:lstStyle/>
          <a:p>
            <a:pPr>
              <a:spcBef>
                <a:spcPts val="600"/>
              </a:spcBef>
            </a:pPr>
            <a:r>
              <a:rPr lang="el-GR" dirty="0"/>
              <a:t>Στην αρχαϊκή εποχή είχαν σημαντικά κυβερνητικά καθήκοντα.</a:t>
            </a:r>
          </a:p>
          <a:p>
            <a:pPr>
              <a:spcBef>
                <a:spcPts val="600"/>
              </a:spcBef>
            </a:pPr>
            <a:r>
              <a:rPr lang="el-GR" dirty="0"/>
              <a:t>Μετά τον Σόλωνα, οι αποφάσεις τους προσβάλλονται με έφεση ενώπιον του δικαστηρίου της Ηλιαίας.</a:t>
            </a:r>
          </a:p>
          <a:p>
            <a:pPr>
              <a:spcBef>
                <a:spcPts val="600"/>
              </a:spcBef>
            </a:pPr>
            <a:r>
              <a:rPr lang="el-GR" dirty="0"/>
              <a:t>Στην κλασική εποχή οι αρμοδιότητές τους περιορίστηκαν.</a:t>
            </a:r>
          </a:p>
          <a:p>
            <a:pPr>
              <a:spcBef>
                <a:spcPts val="600"/>
              </a:spcBef>
            </a:pPr>
            <a:r>
              <a:rPr lang="el-GR" dirty="0"/>
              <a:t>Εκτελεστικές αρμοδιότητες.</a:t>
            </a:r>
          </a:p>
          <a:p>
            <a:pPr>
              <a:spcBef>
                <a:spcPts val="600"/>
              </a:spcBef>
            </a:pPr>
            <a:r>
              <a:rPr lang="el-GR" dirty="0"/>
              <a:t>Ανακριτικές αρμοδιότητες. </a:t>
            </a:r>
          </a:p>
          <a:p>
            <a:pPr>
              <a:spcBef>
                <a:spcPts val="600"/>
              </a:spcBef>
            </a:pPr>
            <a:r>
              <a:rPr lang="el-GR" dirty="0"/>
              <a:t>Προεδρία του δικαστηρίου που κρίνει την υπόθεση.</a:t>
            </a:r>
          </a:p>
          <a:p>
            <a:pPr>
              <a:spcBef>
                <a:spcPts val="600"/>
              </a:spcBef>
            </a:pPr>
            <a:r>
              <a:rPr lang="el-GR" dirty="0"/>
              <a:t>Περιορισμένη εξουσία να επιβάλλουν πρόστιμα (έως ορισμένο ποσό).</a:t>
            </a:r>
          </a:p>
        </p:txBody>
      </p:sp>
    </p:spTree>
    <p:extLst>
      <p:ext uri="{BB962C8B-B14F-4D97-AF65-F5344CB8AC3E}">
        <p14:creationId xmlns:p14="http://schemas.microsoft.com/office/powerpoint/2010/main" val="356414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Τριπλός έλεγχος των Αρχόντων</a:t>
            </a:r>
          </a:p>
        </p:txBody>
      </p:sp>
      <p:sp>
        <p:nvSpPr>
          <p:cNvPr id="3" name="Content Placeholder 2"/>
          <p:cNvSpPr>
            <a:spLocks noGrp="1"/>
          </p:cNvSpPr>
          <p:nvPr>
            <p:ph idx="1"/>
          </p:nvPr>
        </p:nvSpPr>
        <p:spPr>
          <a:xfrm>
            <a:off x="0" y="1646236"/>
            <a:ext cx="9144000" cy="4807100"/>
          </a:xfrm>
        </p:spPr>
        <p:txBody>
          <a:bodyPr>
            <a:normAutofit/>
          </a:bodyPr>
          <a:lstStyle/>
          <a:p>
            <a:pPr>
              <a:spcBef>
                <a:spcPts val="600"/>
              </a:spcBef>
            </a:pPr>
            <a:r>
              <a:rPr lang="el-GR" sz="2800" i="1" dirty="0">
                <a:solidFill>
                  <a:srgbClr val="C00000"/>
                </a:solidFill>
              </a:rPr>
              <a:t>Δοκιμασία</a:t>
            </a:r>
            <a:r>
              <a:rPr lang="el-GR" i="1" dirty="0"/>
              <a:t> </a:t>
            </a:r>
          </a:p>
          <a:p>
            <a:pPr lvl="1">
              <a:spcBef>
                <a:spcPts val="600"/>
              </a:spcBef>
            </a:pPr>
            <a:r>
              <a:rPr lang="el-GR" dirty="0"/>
              <a:t>Πριν την ανάληψη των καθηκόντων τους.</a:t>
            </a:r>
          </a:p>
          <a:p>
            <a:pPr lvl="1">
              <a:spcBef>
                <a:spcPts val="600"/>
              </a:spcBef>
            </a:pPr>
            <a:r>
              <a:rPr lang="el-GR" dirty="0"/>
              <a:t>Εξετάζεται η εκπλήρωση οικονομικών, στρατιωτικών, οικογενειακών (γονείς-πρόγονοι) υποχρεώσεων.</a:t>
            </a:r>
          </a:p>
          <a:p>
            <a:pPr>
              <a:spcBef>
                <a:spcPts val="600"/>
              </a:spcBef>
            </a:pPr>
            <a:r>
              <a:rPr lang="el-GR" sz="2800" i="1" dirty="0" err="1">
                <a:solidFill>
                  <a:srgbClr val="C00000"/>
                </a:solidFill>
              </a:rPr>
              <a:t>Έπιχειροτονία</a:t>
            </a:r>
            <a:endParaRPr lang="el-GR" sz="2800" i="1" dirty="0">
              <a:solidFill>
                <a:srgbClr val="C00000"/>
              </a:solidFill>
            </a:endParaRPr>
          </a:p>
          <a:p>
            <a:pPr lvl="1">
              <a:spcBef>
                <a:spcPts val="600"/>
              </a:spcBef>
            </a:pPr>
            <a:r>
              <a:rPr lang="el-GR" dirty="0"/>
              <a:t>Κάθε μήνα ελέγχονται για την άσκηση της εξουσίας τους.</a:t>
            </a:r>
          </a:p>
          <a:p>
            <a:pPr>
              <a:spcBef>
                <a:spcPts val="600"/>
              </a:spcBef>
            </a:pPr>
            <a:r>
              <a:rPr lang="el-GR" sz="2800" i="1" dirty="0" err="1">
                <a:solidFill>
                  <a:srgbClr val="C00000"/>
                </a:solidFill>
              </a:rPr>
              <a:t>Εὔθυνα</a:t>
            </a:r>
            <a:endParaRPr lang="el-GR" dirty="0">
              <a:solidFill>
                <a:srgbClr val="C00000"/>
              </a:solidFill>
            </a:endParaRPr>
          </a:p>
          <a:p>
            <a:pPr lvl="1">
              <a:spcBef>
                <a:spcPts val="600"/>
              </a:spcBef>
            </a:pPr>
            <a:r>
              <a:rPr lang="el-GR" dirty="0"/>
              <a:t>Στη λήξη της θητείας έλεγχος σε δύο στάδια:</a:t>
            </a:r>
          </a:p>
          <a:p>
            <a:pPr lvl="1">
              <a:spcBef>
                <a:spcPts val="600"/>
              </a:spcBef>
            </a:pPr>
            <a:r>
              <a:rPr lang="el-GR" dirty="0"/>
              <a:t>Ενδελεχής εξέταση οικονομικής διαχείρισης.</a:t>
            </a:r>
          </a:p>
          <a:p>
            <a:pPr lvl="1">
              <a:spcBef>
                <a:spcPts val="600"/>
              </a:spcBef>
            </a:pPr>
            <a:r>
              <a:rPr lang="el-GR" dirty="0"/>
              <a:t>Έλεγχος διάπραξης αδικημάτων κατά την άσκηση της αρχής.</a:t>
            </a:r>
          </a:p>
        </p:txBody>
      </p:sp>
    </p:spTree>
    <p:extLst>
      <p:ext uri="{BB962C8B-B14F-4D97-AF65-F5344CB8AC3E}">
        <p14:creationId xmlns:p14="http://schemas.microsoft.com/office/powerpoint/2010/main" val="224504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3214686"/>
            <a:ext cx="7624786" cy="2652714"/>
          </a:xfrm>
        </p:spPr>
        <p:txBody>
          <a:bodyPr>
            <a:normAutofit/>
          </a:bodyPr>
          <a:lstStyle/>
          <a:p>
            <a:r>
              <a:rPr lang="el-GR" dirty="0"/>
              <a:t>Η απονομη της δικαιοσυνησ </a:t>
            </a:r>
            <a:br>
              <a:rPr lang="el-GR" dirty="0"/>
            </a:br>
            <a:r>
              <a:rPr lang="el-GR" dirty="0"/>
              <a:t>στην κλασικη αθηνα</a:t>
            </a:r>
            <a:br>
              <a:rPr lang="el-GR" dirty="0"/>
            </a:br>
            <a:endParaRPr lang="el-GR" dirty="0"/>
          </a:p>
        </p:txBody>
      </p:sp>
      <p:sp>
        <p:nvSpPr>
          <p:cNvPr id="3" name="Subtitle 2"/>
          <p:cNvSpPr>
            <a:spLocks noGrp="1"/>
          </p:cNvSpPr>
          <p:nvPr>
            <p:ph type="subTitle" idx="1"/>
          </p:nvPr>
        </p:nvSpPr>
        <p:spPr/>
        <p:txBody>
          <a:bodyPr/>
          <a:lstStyle/>
          <a:p>
            <a:r>
              <a:rPr lang="el-GR" dirty="0"/>
              <a:t>Δικαστήρια των πολιτών</a:t>
            </a:r>
          </a:p>
        </p:txBody>
      </p:sp>
      <p:pic>
        <p:nvPicPr>
          <p:cNvPr id="4" name="Picture 4" descr="http://www.ime.gr/chronos/05/images/politics/constitution/ph35s.jpg"/>
          <p:cNvPicPr>
            <a:picLocks noChangeAspect="1" noChangeArrowheads="1"/>
          </p:cNvPicPr>
          <p:nvPr/>
        </p:nvPicPr>
        <p:blipFill>
          <a:blip r:embed="rId2" cstate="print"/>
          <a:srcRect/>
          <a:stretch>
            <a:fillRect/>
          </a:stretch>
        </p:blipFill>
        <p:spPr bwMode="auto">
          <a:xfrm>
            <a:off x="2786050" y="785794"/>
            <a:ext cx="3445405" cy="280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4624"/>
            <a:ext cx="9361040" cy="1080120"/>
          </a:xfrm>
        </p:spPr>
        <p:txBody>
          <a:bodyPr>
            <a:normAutofit fontScale="90000"/>
          </a:bodyPr>
          <a:lstStyle/>
          <a:p>
            <a:pPr algn="ctr"/>
            <a:r>
              <a:rPr lang="el-GR" dirty="0">
                <a:cs typeface="Calibri" panose="020F0502020204030204" pitchFamily="34" charset="0"/>
              </a:rPr>
              <a:t>Τα κυριότερα στάδια προς τη δημοκρατία</a:t>
            </a:r>
          </a:p>
        </p:txBody>
      </p:sp>
      <p:sp>
        <p:nvSpPr>
          <p:cNvPr id="3" name="Content Placeholder 2"/>
          <p:cNvSpPr>
            <a:spLocks noGrp="1"/>
          </p:cNvSpPr>
          <p:nvPr>
            <p:ph sz="quarter" idx="1"/>
          </p:nvPr>
        </p:nvSpPr>
        <p:spPr>
          <a:xfrm>
            <a:off x="179512" y="1600200"/>
            <a:ext cx="8586536" cy="4614882"/>
          </a:xfrm>
        </p:spPr>
        <p:txBody>
          <a:bodyPr>
            <a:normAutofit/>
          </a:bodyPr>
          <a:lstStyle/>
          <a:p>
            <a:endParaRPr lang="el-GR" dirty="0"/>
          </a:p>
          <a:p>
            <a:r>
              <a:rPr lang="el-GR" dirty="0"/>
              <a:t>Νομοθεσία του Σόλωνα (594)</a:t>
            </a:r>
          </a:p>
          <a:p>
            <a:r>
              <a:rPr lang="el-GR" dirty="0"/>
              <a:t>Μεταρρυθμίσεις του Κλεισθένη (510-508</a:t>
            </a:r>
            <a:r>
              <a:rPr lang="en-US" dirty="0"/>
              <a:t>)</a:t>
            </a:r>
            <a:endParaRPr lang="el-GR" dirty="0"/>
          </a:p>
          <a:p>
            <a:r>
              <a:rPr lang="el-GR" dirty="0"/>
              <a:t>Μεταρρυθμίσεις του Εφιάλτη (462/1)</a:t>
            </a:r>
          </a:p>
          <a:p>
            <a:r>
              <a:rPr lang="el-GR" dirty="0"/>
              <a:t>Μεταρρυθμίσεις του Περικλή (450)</a:t>
            </a:r>
          </a:p>
          <a:p>
            <a:endParaRPr lang="el-GR" dirty="0"/>
          </a:p>
          <a:p>
            <a:endParaRPr lang="el-GR" dirty="0"/>
          </a:p>
          <a:p>
            <a:endParaRPr lang="el-GR" dirty="0"/>
          </a:p>
        </p:txBody>
      </p:sp>
    </p:spTree>
    <p:extLst>
      <p:ext uri="{BB962C8B-B14F-4D97-AF65-F5344CB8AC3E}">
        <p14:creationId xmlns:p14="http://schemas.microsoft.com/office/powerpoint/2010/main" val="631478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normAutofit fontScale="90000"/>
          </a:bodyPr>
          <a:lstStyle/>
          <a:p>
            <a:pPr algn="ctr"/>
            <a:r>
              <a:rPr lang="el-GR" dirty="0"/>
              <a:t>Αθηναϊκά δικαστήρια την κλασική εποχή</a:t>
            </a:r>
          </a:p>
        </p:txBody>
      </p:sp>
      <p:sp>
        <p:nvSpPr>
          <p:cNvPr id="3" name="Content Placeholder 2"/>
          <p:cNvSpPr>
            <a:spLocks noGrp="1"/>
          </p:cNvSpPr>
          <p:nvPr>
            <p:ph idx="1"/>
          </p:nvPr>
        </p:nvSpPr>
        <p:spPr>
          <a:xfrm>
            <a:off x="0" y="1556792"/>
            <a:ext cx="8686800" cy="5301208"/>
          </a:xfrm>
        </p:spPr>
        <p:txBody>
          <a:bodyPr>
            <a:normAutofit/>
          </a:bodyPr>
          <a:lstStyle/>
          <a:p>
            <a:pPr marL="114300" indent="0">
              <a:buNone/>
            </a:pPr>
            <a:r>
              <a:rPr lang="el-GR" dirty="0"/>
              <a:t>Κλασική εποχή (5</a:t>
            </a:r>
            <a:r>
              <a:rPr lang="el-GR" baseline="30000" dirty="0"/>
              <a:t>ος</a:t>
            </a:r>
            <a:r>
              <a:rPr lang="el-GR" dirty="0"/>
              <a:t> -4</a:t>
            </a:r>
            <a:r>
              <a:rPr lang="el-GR" baseline="30000" dirty="0"/>
              <a:t>ος</a:t>
            </a:r>
            <a:r>
              <a:rPr lang="el-GR" dirty="0"/>
              <a:t> αι.):</a:t>
            </a:r>
          </a:p>
          <a:p>
            <a:r>
              <a:rPr lang="el-GR" dirty="0"/>
              <a:t>Τα ηλιαστικά δικαστήρια είναι αρμόδια για την πλειονότητα των υποθέσεων (αστικών-ποινικών).</a:t>
            </a:r>
          </a:p>
          <a:p>
            <a:r>
              <a:rPr lang="el-GR" dirty="0"/>
              <a:t>Τα φονικά δικαστήρια είναι αρμόδια για τις ανθρωποκτονίες.</a:t>
            </a:r>
          </a:p>
          <a:p>
            <a:r>
              <a:rPr lang="el-GR" dirty="0"/>
              <a:t>Εξαιρετική δικαστική εξουσία Εκκλησίας του Δήμου – Βουλής των 500 (</a:t>
            </a:r>
            <a:r>
              <a:rPr lang="el-GR" i="1" dirty="0"/>
              <a:t>Εισαγγελία – Προβολή</a:t>
            </a:r>
            <a:r>
              <a:rPr lang="el-GR" dirty="0"/>
              <a:t>).</a:t>
            </a:r>
          </a:p>
        </p:txBody>
      </p:sp>
    </p:spTree>
    <p:extLst>
      <p:ext uri="{BB962C8B-B14F-4D97-AF65-F5344CB8AC3E}">
        <p14:creationId xmlns:p14="http://schemas.microsoft.com/office/powerpoint/2010/main" val="13963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298"/>
          </a:xfrm>
        </p:spPr>
        <p:txBody>
          <a:bodyPr>
            <a:normAutofit/>
          </a:bodyPr>
          <a:lstStyle/>
          <a:p>
            <a:r>
              <a:rPr lang="el-GR" dirty="0"/>
              <a:t>  Το δικαστήριο της Ηλιαίας</a:t>
            </a:r>
          </a:p>
        </p:txBody>
      </p:sp>
      <p:sp>
        <p:nvSpPr>
          <p:cNvPr id="3" name="Content Placeholder 2"/>
          <p:cNvSpPr>
            <a:spLocks noGrp="1"/>
          </p:cNvSpPr>
          <p:nvPr>
            <p:ph idx="1"/>
          </p:nvPr>
        </p:nvSpPr>
        <p:spPr>
          <a:xfrm>
            <a:off x="0" y="1571612"/>
            <a:ext cx="9001156" cy="5286388"/>
          </a:xfrm>
        </p:spPr>
        <p:txBody>
          <a:bodyPr>
            <a:normAutofit/>
          </a:bodyPr>
          <a:lstStyle/>
          <a:p>
            <a:r>
              <a:rPr lang="el-GR" dirty="0"/>
              <a:t>Ιδρύθηκε από τον Σόλωνα, στις αρχές του 6</a:t>
            </a:r>
            <a:r>
              <a:rPr lang="el-GR" baseline="30000" dirty="0"/>
              <a:t>ου</a:t>
            </a:r>
            <a:r>
              <a:rPr lang="el-GR" dirty="0"/>
              <a:t> αιώνα π.Χ.</a:t>
            </a:r>
          </a:p>
          <a:p>
            <a:r>
              <a:rPr lang="el-GR" dirty="0"/>
              <a:t>Είναι το κύριο δικαστήριο της Αθήνας.</a:t>
            </a:r>
          </a:p>
          <a:p>
            <a:r>
              <a:rPr lang="el-GR" dirty="0"/>
              <a:t>Δικάζει τον κύριο όγκο των υποθέσεων</a:t>
            </a:r>
          </a:p>
          <a:p>
            <a:pPr lvl="1"/>
            <a:r>
              <a:rPr lang="el-GR" dirty="0"/>
              <a:t>Δημόσιες (</a:t>
            </a:r>
            <a:r>
              <a:rPr lang="el-GR" i="1" dirty="0"/>
              <a:t>γραφή</a:t>
            </a:r>
            <a:r>
              <a:rPr lang="el-GR" dirty="0"/>
              <a:t>)</a:t>
            </a:r>
          </a:p>
          <a:p>
            <a:pPr lvl="1"/>
            <a:r>
              <a:rPr lang="el-GR" dirty="0"/>
              <a:t>Ιδιωτικές (</a:t>
            </a:r>
            <a:r>
              <a:rPr lang="el-GR" i="1" dirty="0"/>
              <a:t>δίκη</a:t>
            </a:r>
            <a:r>
              <a:rPr lang="el-GR" dirty="0"/>
              <a:t>).</a:t>
            </a:r>
          </a:p>
          <a:p>
            <a:r>
              <a:rPr lang="el-GR" dirty="0"/>
              <a:t>Απαρτίζεται από πολίτες (</a:t>
            </a:r>
            <a:r>
              <a:rPr lang="el-GR" i="1" dirty="0"/>
              <a:t>δικασταί</a:t>
            </a:r>
            <a:r>
              <a:rPr lang="el-GR" dirty="0"/>
              <a:t>), </a:t>
            </a:r>
          </a:p>
          <a:p>
            <a:pPr>
              <a:buNone/>
            </a:pPr>
            <a:r>
              <a:rPr lang="el-GR" dirty="0"/>
              <a:t>     που στελεχώνουν τα επί μέρους</a:t>
            </a:r>
          </a:p>
          <a:p>
            <a:pPr>
              <a:buNone/>
            </a:pPr>
            <a:r>
              <a:rPr lang="el-GR" dirty="0"/>
              <a:t>     </a:t>
            </a:r>
            <a:r>
              <a:rPr lang="el-GR" i="1" dirty="0"/>
              <a:t>δικαστήρια.</a:t>
            </a:r>
            <a:endParaRPr lang="el-GR" dirty="0"/>
          </a:p>
        </p:txBody>
      </p:sp>
      <p:pic>
        <p:nvPicPr>
          <p:cNvPr id="15364" name="Picture 4" descr="http://www.wesleyan.edu/~mkatz/Images/Agora400.plan.jpg"/>
          <p:cNvPicPr>
            <a:picLocks noChangeAspect="1" noChangeArrowheads="1"/>
          </p:cNvPicPr>
          <p:nvPr/>
        </p:nvPicPr>
        <p:blipFill>
          <a:blip r:embed="rId2" cstate="print"/>
          <a:srcRect/>
          <a:stretch>
            <a:fillRect/>
          </a:stretch>
        </p:blipFill>
        <p:spPr bwMode="auto">
          <a:xfrm>
            <a:off x="6143636" y="3714752"/>
            <a:ext cx="2857500" cy="27241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δικαστήριο της Ηλιαίας: Σύνθεση</a:t>
            </a:r>
          </a:p>
        </p:txBody>
      </p:sp>
      <p:sp>
        <p:nvSpPr>
          <p:cNvPr id="3" name="2 - Θέση περιεχομένου"/>
          <p:cNvSpPr>
            <a:spLocks noGrp="1"/>
          </p:cNvSpPr>
          <p:nvPr>
            <p:ph sz="quarter" idx="1"/>
          </p:nvPr>
        </p:nvSpPr>
        <p:spPr>
          <a:xfrm>
            <a:off x="0" y="1600200"/>
            <a:ext cx="9144000" cy="5069160"/>
          </a:xfrm>
        </p:spPr>
        <p:txBody>
          <a:bodyPr>
            <a:normAutofit/>
          </a:bodyPr>
          <a:lstStyle/>
          <a:p>
            <a:r>
              <a:rPr lang="el-GR" dirty="0"/>
              <a:t>Αποτελείται συνολικά από 6.000 πολίτες</a:t>
            </a:r>
          </a:p>
          <a:p>
            <a:pPr lvl="1"/>
            <a:r>
              <a:rPr lang="el-GR" dirty="0"/>
              <a:t>5000 τακτικοί</a:t>
            </a:r>
          </a:p>
          <a:p>
            <a:pPr lvl="1"/>
            <a:r>
              <a:rPr lang="el-GR" dirty="0"/>
              <a:t>1000 αναπληρωματικοί.</a:t>
            </a:r>
          </a:p>
          <a:p>
            <a:r>
              <a:rPr lang="el-GR" dirty="0"/>
              <a:t>Οι δικαστές αναδεικνύονται με κλήρωση για ένα έτος.</a:t>
            </a:r>
          </a:p>
          <a:p>
            <a:r>
              <a:rPr lang="el-GR" dirty="0"/>
              <a:t>Κληρώνονται 600 πολίτες από κάθε φυλή.</a:t>
            </a:r>
          </a:p>
          <a:p>
            <a:r>
              <a:rPr lang="el-GR" dirty="0"/>
              <a:t>Κληρώνονται από καταλόγους των δήμων, ανάλογα με τον πληθυσμό τους.</a:t>
            </a:r>
          </a:p>
          <a:p>
            <a:r>
              <a:rPr lang="el-GR" dirty="0"/>
              <a:t>Η κλήρωση γίνεται από τους Εννέα άρχοντες και τον γραμματέα των θεσμοθετών. </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4978896" cy="1152128"/>
          </a:xfrm>
        </p:spPr>
        <p:txBody>
          <a:bodyPr/>
          <a:lstStyle/>
          <a:p>
            <a:pPr algn="ctr"/>
            <a:r>
              <a:rPr lang="el-GR" dirty="0"/>
              <a:t>Δικαστές</a:t>
            </a:r>
          </a:p>
        </p:txBody>
      </p:sp>
      <p:sp>
        <p:nvSpPr>
          <p:cNvPr id="3" name="Content Placeholder 2"/>
          <p:cNvSpPr>
            <a:spLocks noGrp="1"/>
          </p:cNvSpPr>
          <p:nvPr>
            <p:ph idx="1"/>
          </p:nvPr>
        </p:nvSpPr>
        <p:spPr>
          <a:xfrm>
            <a:off x="214282" y="1700808"/>
            <a:ext cx="8606190" cy="4968552"/>
          </a:xfrm>
        </p:spPr>
        <p:txBody>
          <a:bodyPr>
            <a:normAutofit/>
          </a:bodyPr>
          <a:lstStyle/>
          <a:p>
            <a:r>
              <a:rPr lang="el-GR" dirty="0"/>
              <a:t>Μπορεί να συμμετάσχει κάθε πολίτης με τη νόμιμη ηλικία και πλήρη πολιτικά δικαιώματα.</a:t>
            </a:r>
          </a:p>
          <a:p>
            <a:pPr lvl="1"/>
            <a:r>
              <a:rPr lang="el-GR" dirty="0"/>
              <a:t>Δεν μπορούν όσοι έχουν υποστεί την ποινή της </a:t>
            </a:r>
            <a:r>
              <a:rPr lang="el-GR" i="1" dirty="0"/>
              <a:t>ατιμίας </a:t>
            </a:r>
            <a:r>
              <a:rPr lang="el-GR" dirty="0"/>
              <a:t>λόγω καταδίκης για αδίκημα, καθώς και οι οφειλέτες του δημοσίου.</a:t>
            </a:r>
          </a:p>
          <a:p>
            <a:r>
              <a:rPr lang="el-GR" dirty="0"/>
              <a:t>Πολίτες άνω των 30 ετών, ανεξαρτήτως περιουσίας.</a:t>
            </a:r>
          </a:p>
          <a:p>
            <a:r>
              <a:rPr lang="el-GR" dirty="0"/>
              <a:t>Στην αρχή του δικαστικού έτους δίνουν όρκο στον λόφο του Αρδηττού.</a:t>
            </a:r>
          </a:p>
          <a:p>
            <a:r>
              <a:rPr lang="el-GR" dirty="0"/>
              <a:t>Από την εποχή του Περικλή καταβάλλεται ηλιαστικός μισθός 2 οβολών την ημέρα. </a:t>
            </a:r>
          </a:p>
        </p:txBody>
      </p:sp>
      <p:pic>
        <p:nvPicPr>
          <p:cNvPr id="4" name="Picture 2" descr="Fragment of an allotting device found on the Agora of Athens">
            <a:hlinkClick r:id="rId2" tooltip="Fragment of an allotting device found on the Agora of Athens"/>
          </p:cNvPr>
          <p:cNvPicPr>
            <a:picLocks noChangeAspect="1" noChangeArrowheads="1"/>
          </p:cNvPicPr>
          <p:nvPr/>
        </p:nvPicPr>
        <p:blipFill>
          <a:blip r:embed="rId3" cstate="print"/>
          <a:srcRect/>
          <a:stretch>
            <a:fillRect/>
          </a:stretch>
        </p:blipFill>
        <p:spPr bwMode="auto">
          <a:xfrm>
            <a:off x="6084168" y="188640"/>
            <a:ext cx="2356623" cy="15841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l-GR" sz="4000" dirty="0"/>
              <a:t>Ο όρκος των ηλιαστών</a:t>
            </a:r>
            <a:br>
              <a:rPr lang="el-GR" sz="4000" dirty="0"/>
            </a:br>
            <a:r>
              <a:rPr lang="el-GR" sz="3600" dirty="0"/>
              <a:t>Δημοσθένης, </a:t>
            </a:r>
            <a:r>
              <a:rPr lang="el-GR" sz="3600" i="1" dirty="0"/>
              <a:t>Κατά </a:t>
            </a:r>
            <a:r>
              <a:rPr lang="el-GR" sz="3600" i="1" dirty="0" err="1"/>
              <a:t>Τιμοκράτους</a:t>
            </a:r>
            <a:r>
              <a:rPr lang="el-GR" sz="3600" i="1" dirty="0"/>
              <a:t> </a:t>
            </a:r>
            <a:r>
              <a:rPr lang="el-GR" sz="3600" dirty="0"/>
              <a:t>149-151</a:t>
            </a:r>
          </a:p>
        </p:txBody>
      </p:sp>
      <p:sp>
        <p:nvSpPr>
          <p:cNvPr id="5" name="Content Placeholder 4"/>
          <p:cNvSpPr>
            <a:spLocks noGrp="1"/>
          </p:cNvSpPr>
          <p:nvPr>
            <p:ph sz="half" idx="1"/>
          </p:nvPr>
        </p:nvSpPr>
        <p:spPr>
          <a:xfrm>
            <a:off x="457200" y="1484784"/>
            <a:ext cx="4330824" cy="5373216"/>
          </a:xfrm>
        </p:spPr>
        <p:txBody>
          <a:bodyPr>
            <a:normAutofit fontScale="25000" lnSpcReduction="20000"/>
          </a:bodyPr>
          <a:lstStyle/>
          <a:p>
            <a:pPr marL="0" fontAlgn="b">
              <a:lnSpc>
                <a:spcPct val="120000"/>
              </a:lnSpc>
              <a:spcBef>
                <a:spcPts val="0"/>
              </a:spcBef>
              <a:buNone/>
            </a:pPr>
            <a:r>
              <a:rPr lang="el-GR" sz="4800" dirty="0" err="1">
                <a:latin typeface="Palatino Linotype" pitchFamily="18" charset="0"/>
              </a:rPr>
              <a:t>Ψηφιοῦμαι</a:t>
            </a:r>
            <a:r>
              <a:rPr lang="el-GR" sz="4800" dirty="0">
                <a:latin typeface="Palatino Linotype" pitchFamily="18" charset="0"/>
              </a:rPr>
              <a:t> </a:t>
            </a:r>
            <a:r>
              <a:rPr lang="el-GR" sz="4800" dirty="0" err="1">
                <a:latin typeface="Palatino Linotype" pitchFamily="18" charset="0"/>
              </a:rPr>
              <a:t>κατὰ</a:t>
            </a:r>
            <a:r>
              <a:rPr lang="el-GR" sz="4800" dirty="0">
                <a:latin typeface="Palatino Linotype" pitchFamily="18" charset="0"/>
              </a:rPr>
              <a:t> </a:t>
            </a:r>
            <a:r>
              <a:rPr lang="el-GR" sz="4800" dirty="0" err="1">
                <a:latin typeface="Palatino Linotype" pitchFamily="18" charset="0"/>
              </a:rPr>
              <a:t>τοὺς</a:t>
            </a:r>
            <a:r>
              <a:rPr lang="el-GR" sz="4800" dirty="0">
                <a:latin typeface="Palatino Linotype" pitchFamily="18" charset="0"/>
              </a:rPr>
              <a:t> νόμους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τὰ</a:t>
            </a:r>
            <a:r>
              <a:rPr lang="el-GR" sz="4800" dirty="0">
                <a:latin typeface="Palatino Linotype" pitchFamily="18" charset="0"/>
              </a:rPr>
              <a:t> ψηφίσματα </a:t>
            </a:r>
            <a:r>
              <a:rPr lang="el-GR" sz="4800" dirty="0" err="1">
                <a:latin typeface="Palatino Linotype" pitchFamily="18" charset="0"/>
              </a:rPr>
              <a:t>τοῦ</a:t>
            </a:r>
            <a:r>
              <a:rPr lang="el-GR" sz="4800" dirty="0">
                <a:latin typeface="Palatino Linotype" pitchFamily="18" charset="0"/>
              </a:rPr>
              <a:t> δήμου  </a:t>
            </a:r>
            <a:r>
              <a:rPr lang="el-GR" sz="4800" dirty="0" err="1">
                <a:latin typeface="Palatino Linotype" pitchFamily="18" charset="0"/>
              </a:rPr>
              <a:t>τοῦ</a:t>
            </a:r>
            <a:r>
              <a:rPr lang="el-GR" sz="4800" dirty="0">
                <a:latin typeface="Palatino Linotype" pitchFamily="18" charset="0"/>
              </a:rPr>
              <a:t> </a:t>
            </a:r>
            <a:r>
              <a:rPr lang="el-GR" sz="4800" dirty="0" err="1">
                <a:latin typeface="Palatino Linotype" pitchFamily="18" charset="0"/>
              </a:rPr>
              <a:t>Ἀθηναίων</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τῆς</a:t>
            </a:r>
            <a:r>
              <a:rPr lang="el-GR" sz="4800" dirty="0">
                <a:latin typeface="Palatino Linotype" pitchFamily="18" charset="0"/>
              </a:rPr>
              <a:t> </a:t>
            </a:r>
            <a:r>
              <a:rPr lang="el-GR" sz="4800" dirty="0" err="1">
                <a:latin typeface="Palatino Linotype" pitchFamily="18" charset="0"/>
              </a:rPr>
              <a:t>βουλῆς</a:t>
            </a:r>
            <a:r>
              <a:rPr lang="el-GR" sz="4800" dirty="0">
                <a:latin typeface="Palatino Linotype" pitchFamily="18" charset="0"/>
              </a:rPr>
              <a:t> </a:t>
            </a:r>
            <a:r>
              <a:rPr lang="el-GR" sz="4800" dirty="0" err="1">
                <a:latin typeface="Palatino Linotype" pitchFamily="18" charset="0"/>
              </a:rPr>
              <a:t>τῶν</a:t>
            </a:r>
            <a:r>
              <a:rPr lang="el-GR" sz="4800" dirty="0">
                <a:latin typeface="Palatino Linotype" pitchFamily="18" charset="0"/>
              </a:rPr>
              <a:t> πεντακοσίων.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τύραννον</a:t>
            </a:r>
            <a:r>
              <a:rPr lang="el-GR" sz="4800" dirty="0">
                <a:latin typeface="Palatino Linotype" pitchFamily="18" charset="0"/>
              </a:rPr>
              <a:t> </a:t>
            </a:r>
            <a:r>
              <a:rPr lang="el-GR" sz="4800" dirty="0" err="1">
                <a:latin typeface="Palatino Linotype" pitchFamily="18" charset="0"/>
              </a:rPr>
              <a:t>οὐ</a:t>
            </a:r>
            <a:r>
              <a:rPr lang="el-GR" sz="4800" dirty="0">
                <a:latin typeface="Palatino Linotype" pitchFamily="18" charset="0"/>
              </a:rPr>
              <a:t> </a:t>
            </a:r>
            <a:r>
              <a:rPr lang="el-GR" sz="4800" dirty="0" err="1">
                <a:latin typeface="Palatino Linotype" pitchFamily="18" charset="0"/>
              </a:rPr>
              <a:t>ψηφιοῦμαι</a:t>
            </a:r>
            <a:r>
              <a:rPr lang="el-GR" sz="4800" dirty="0">
                <a:latin typeface="Palatino Linotype" pitchFamily="18" charset="0"/>
              </a:rPr>
              <a:t> </a:t>
            </a:r>
            <a:r>
              <a:rPr lang="el-GR" sz="4800" dirty="0" err="1">
                <a:latin typeface="Palatino Linotype" pitchFamily="18" charset="0"/>
              </a:rPr>
              <a:t>εἶναι</a:t>
            </a:r>
            <a:r>
              <a:rPr lang="el-GR" sz="4800" dirty="0">
                <a:latin typeface="Palatino Linotype" pitchFamily="18" charset="0"/>
              </a:rPr>
              <a:t> </a:t>
            </a:r>
            <a:r>
              <a:rPr lang="el-GR" sz="4800" dirty="0" err="1">
                <a:latin typeface="Palatino Linotype" pitchFamily="18" charset="0"/>
              </a:rPr>
              <a:t>οὐδ</a:t>
            </a:r>
            <a:r>
              <a:rPr lang="el-GR" sz="4800" dirty="0">
                <a:latin typeface="Palatino Linotype" pitchFamily="18" charset="0"/>
              </a:rPr>
              <a:t>’ </a:t>
            </a:r>
            <a:r>
              <a:rPr lang="el-GR" sz="4800" dirty="0" err="1">
                <a:latin typeface="Palatino Linotype" pitchFamily="18" charset="0"/>
              </a:rPr>
              <a:t>ὀλιγαρχίαν</a:t>
            </a:r>
            <a:r>
              <a:rPr lang="el-GR" sz="4800" dirty="0">
                <a:latin typeface="Palatino Linotype" pitchFamily="18" charset="0"/>
              </a:rPr>
              <a:t>· </a:t>
            </a:r>
            <a:r>
              <a:rPr lang="el-GR" sz="4800" dirty="0" err="1">
                <a:latin typeface="Palatino Linotype" pitchFamily="18" charset="0"/>
              </a:rPr>
              <a:t>οὐδ</a:t>
            </a:r>
            <a:r>
              <a:rPr lang="el-GR" sz="4800" dirty="0">
                <a:latin typeface="Palatino Linotype" pitchFamily="18" charset="0"/>
              </a:rPr>
              <a:t>’ </a:t>
            </a:r>
            <a:r>
              <a:rPr lang="el-GR" sz="4800" dirty="0" err="1">
                <a:latin typeface="Palatino Linotype" pitchFamily="18" charset="0"/>
              </a:rPr>
              <a:t>ἐάν</a:t>
            </a:r>
            <a:r>
              <a:rPr lang="el-GR" sz="4800" dirty="0">
                <a:latin typeface="Palatino Linotype" pitchFamily="18" charset="0"/>
              </a:rPr>
              <a:t> τις </a:t>
            </a:r>
            <a:r>
              <a:rPr lang="el-GR" sz="4800" dirty="0" err="1">
                <a:latin typeface="Palatino Linotype" pitchFamily="18" charset="0"/>
              </a:rPr>
              <a:t>καταλύῃ</a:t>
            </a:r>
            <a:r>
              <a:rPr lang="el-GR" sz="4800" dirty="0">
                <a:latin typeface="Palatino Linotype" pitchFamily="18" charset="0"/>
              </a:rPr>
              <a:t> </a:t>
            </a:r>
            <a:r>
              <a:rPr lang="el-GR" sz="4800" dirty="0" err="1">
                <a:latin typeface="Palatino Linotype" pitchFamily="18" charset="0"/>
              </a:rPr>
              <a:t>τὸν</a:t>
            </a:r>
            <a:r>
              <a:rPr lang="el-GR" sz="4800" dirty="0">
                <a:latin typeface="Palatino Linotype" pitchFamily="18" charset="0"/>
              </a:rPr>
              <a:t>  </a:t>
            </a:r>
            <a:r>
              <a:rPr lang="el-GR" sz="4800" dirty="0" err="1">
                <a:latin typeface="Palatino Linotype" pitchFamily="18" charset="0"/>
              </a:rPr>
              <a:t>δῆμον</a:t>
            </a:r>
            <a:r>
              <a:rPr lang="el-GR" sz="4800" dirty="0">
                <a:latin typeface="Palatino Linotype" pitchFamily="18" charset="0"/>
              </a:rPr>
              <a:t> </a:t>
            </a:r>
            <a:r>
              <a:rPr lang="el-GR" sz="4800" dirty="0" err="1">
                <a:latin typeface="Palatino Linotype" pitchFamily="18" charset="0"/>
              </a:rPr>
              <a:t>τὸν</a:t>
            </a:r>
            <a:r>
              <a:rPr lang="el-GR" sz="4800" dirty="0">
                <a:latin typeface="Palatino Linotype" pitchFamily="18" charset="0"/>
              </a:rPr>
              <a:t> </a:t>
            </a:r>
            <a:r>
              <a:rPr lang="el-GR" sz="4800" dirty="0" err="1">
                <a:latin typeface="Palatino Linotype" pitchFamily="18" charset="0"/>
              </a:rPr>
              <a:t>Ἀθηναίων</a:t>
            </a:r>
            <a:r>
              <a:rPr lang="el-GR" sz="4800" dirty="0">
                <a:latin typeface="Palatino Linotype" pitchFamily="18" charset="0"/>
              </a:rPr>
              <a:t> ἢ </a:t>
            </a:r>
            <a:r>
              <a:rPr lang="el-GR" sz="4800" dirty="0" err="1">
                <a:latin typeface="Palatino Linotype" pitchFamily="18" charset="0"/>
              </a:rPr>
              <a:t>λέγῃ</a:t>
            </a:r>
            <a:r>
              <a:rPr lang="el-GR" sz="4800" dirty="0">
                <a:latin typeface="Palatino Linotype" pitchFamily="18" charset="0"/>
              </a:rPr>
              <a:t> ἢ </a:t>
            </a:r>
            <a:r>
              <a:rPr lang="el-GR" sz="4800" dirty="0" err="1">
                <a:latin typeface="Palatino Linotype" pitchFamily="18" charset="0"/>
              </a:rPr>
              <a:t>ἐπιψηφίζῃ</a:t>
            </a:r>
            <a:r>
              <a:rPr lang="el-GR" sz="4800" dirty="0">
                <a:latin typeface="Palatino Linotype" pitchFamily="18" charset="0"/>
              </a:rPr>
              <a:t> </a:t>
            </a:r>
            <a:r>
              <a:rPr lang="el-GR" sz="4800" dirty="0" err="1">
                <a:latin typeface="Palatino Linotype" pitchFamily="18" charset="0"/>
              </a:rPr>
              <a:t>παρὰ</a:t>
            </a:r>
            <a:r>
              <a:rPr lang="el-GR" sz="4800" dirty="0">
                <a:latin typeface="Palatino Linotype" pitchFamily="18" charset="0"/>
              </a:rPr>
              <a:t> </a:t>
            </a:r>
            <a:r>
              <a:rPr lang="el-GR" sz="4800" dirty="0" err="1">
                <a:latin typeface="Palatino Linotype" pitchFamily="18" charset="0"/>
              </a:rPr>
              <a:t>ταῦτα</a:t>
            </a:r>
            <a:r>
              <a:rPr lang="el-GR" sz="4800" dirty="0">
                <a:latin typeface="Palatino Linotype" pitchFamily="18" charset="0"/>
              </a:rPr>
              <a:t>, </a:t>
            </a:r>
            <a:r>
              <a:rPr lang="el-GR" sz="4800" dirty="0" err="1">
                <a:latin typeface="Palatino Linotype" pitchFamily="18" charset="0"/>
              </a:rPr>
              <a:t>οὐ</a:t>
            </a:r>
            <a:r>
              <a:rPr lang="el-GR" sz="4800" dirty="0">
                <a:latin typeface="Palatino Linotype" pitchFamily="18" charset="0"/>
              </a:rPr>
              <a:t> </a:t>
            </a:r>
            <a:r>
              <a:rPr lang="el-GR" sz="4800" i="1" dirty="0">
                <a:latin typeface="Palatino Linotype" pitchFamily="18" charset="0"/>
              </a:rPr>
              <a:t> </a:t>
            </a:r>
            <a:r>
              <a:rPr lang="el-GR" sz="4800" dirty="0" err="1">
                <a:latin typeface="Palatino Linotype" pitchFamily="18" charset="0"/>
              </a:rPr>
              <a:t>πείσομαι</a:t>
            </a:r>
            <a:r>
              <a:rPr lang="en-US"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τῶν</a:t>
            </a:r>
            <a:r>
              <a:rPr lang="el-GR" sz="4800" dirty="0">
                <a:latin typeface="Palatino Linotype" pitchFamily="18" charset="0"/>
              </a:rPr>
              <a:t> </a:t>
            </a:r>
            <a:r>
              <a:rPr lang="el-GR" sz="4800" dirty="0" err="1">
                <a:latin typeface="Palatino Linotype" pitchFamily="18" charset="0"/>
              </a:rPr>
              <a:t>χρεῶν</a:t>
            </a:r>
            <a:r>
              <a:rPr lang="el-GR" sz="4800" dirty="0">
                <a:latin typeface="Palatino Linotype" pitchFamily="18" charset="0"/>
              </a:rPr>
              <a:t> </a:t>
            </a:r>
            <a:r>
              <a:rPr lang="el-GR" sz="4800" dirty="0" err="1">
                <a:latin typeface="Palatino Linotype" pitchFamily="18" charset="0"/>
              </a:rPr>
              <a:t>τῶν</a:t>
            </a:r>
            <a:r>
              <a:rPr lang="el-GR" sz="4800" dirty="0">
                <a:latin typeface="Palatino Linotype" pitchFamily="18" charset="0"/>
              </a:rPr>
              <a:t> </a:t>
            </a:r>
            <a:r>
              <a:rPr lang="el-GR" sz="4800" dirty="0" err="1">
                <a:latin typeface="Palatino Linotype" pitchFamily="18" charset="0"/>
              </a:rPr>
              <a:t>ἰδίων</a:t>
            </a:r>
            <a:r>
              <a:rPr lang="el-GR" sz="4800" dirty="0">
                <a:latin typeface="Palatino Linotype" pitchFamily="18" charset="0"/>
              </a:rPr>
              <a:t> </a:t>
            </a:r>
            <a:r>
              <a:rPr lang="el-GR" sz="4800" dirty="0" err="1">
                <a:latin typeface="Palatino Linotype" pitchFamily="18" charset="0"/>
              </a:rPr>
              <a:t>ἀποκοπὰς</a:t>
            </a:r>
            <a:r>
              <a:rPr lang="el-GR"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γῆς</a:t>
            </a:r>
            <a:r>
              <a:rPr lang="el-GR" sz="4800" dirty="0">
                <a:latin typeface="Palatino Linotype" pitchFamily="18" charset="0"/>
              </a:rPr>
              <a:t> </a:t>
            </a:r>
            <a:r>
              <a:rPr lang="el-GR" sz="4800" dirty="0" err="1">
                <a:latin typeface="Palatino Linotype" pitchFamily="18" charset="0"/>
              </a:rPr>
              <a:t>ἀναδασμὸν</a:t>
            </a:r>
            <a:r>
              <a:rPr lang="el-GR" sz="4800" dirty="0">
                <a:latin typeface="Palatino Linotype" pitchFamily="18" charset="0"/>
              </a:rPr>
              <a:t> </a:t>
            </a:r>
            <a:r>
              <a:rPr lang="el-GR" sz="4800" dirty="0" err="1">
                <a:latin typeface="Palatino Linotype" pitchFamily="18" charset="0"/>
              </a:rPr>
              <a:t>τῆς</a:t>
            </a:r>
            <a:r>
              <a:rPr lang="el-GR" sz="4800" dirty="0">
                <a:latin typeface="Palatino Linotype" pitchFamily="18" charset="0"/>
              </a:rPr>
              <a:t> </a:t>
            </a:r>
            <a:r>
              <a:rPr lang="el-GR" sz="4800" dirty="0" err="1">
                <a:latin typeface="Palatino Linotype" pitchFamily="18" charset="0"/>
              </a:rPr>
              <a:t>Ἀθηναίων</a:t>
            </a:r>
            <a:r>
              <a:rPr lang="el-GR" sz="4800" dirty="0">
                <a:latin typeface="Palatino Linotype" pitchFamily="18" charset="0"/>
              </a:rPr>
              <a:t> </a:t>
            </a:r>
            <a:r>
              <a:rPr lang="el-GR" sz="4800" dirty="0" err="1">
                <a:latin typeface="Palatino Linotype" pitchFamily="18" charset="0"/>
              </a:rPr>
              <a:t>οὐδ</a:t>
            </a:r>
            <a:r>
              <a:rPr lang="el-GR" sz="4800" dirty="0">
                <a:latin typeface="Palatino Linotype" pitchFamily="18" charset="0"/>
              </a:rPr>
              <a:t>’ </a:t>
            </a:r>
            <a:r>
              <a:rPr lang="el-GR" sz="4800" dirty="0" err="1">
                <a:latin typeface="Palatino Linotype" pitchFamily="18" charset="0"/>
              </a:rPr>
              <a:t>οἰκιῶν</a:t>
            </a:r>
            <a:r>
              <a:rPr lang="el-GR"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τοὺς</a:t>
            </a:r>
            <a:r>
              <a:rPr lang="el-GR" sz="4800" dirty="0">
                <a:latin typeface="Palatino Linotype" pitchFamily="18" charset="0"/>
              </a:rPr>
              <a:t> φεύγοντας  </a:t>
            </a:r>
            <a:r>
              <a:rPr lang="el-GR" sz="4800" dirty="0" err="1">
                <a:latin typeface="Palatino Linotype" pitchFamily="18" charset="0"/>
              </a:rPr>
              <a:t>κατάξω</a:t>
            </a:r>
            <a:r>
              <a:rPr lang="el-GR"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ὧν</a:t>
            </a:r>
            <a:r>
              <a:rPr lang="el-GR" sz="4800" dirty="0">
                <a:latin typeface="Palatino Linotype" pitchFamily="18" charset="0"/>
              </a:rPr>
              <a:t> θάνατος </a:t>
            </a:r>
            <a:r>
              <a:rPr lang="el-GR" sz="4800" dirty="0" err="1">
                <a:latin typeface="Palatino Linotype" pitchFamily="18" charset="0"/>
              </a:rPr>
              <a:t>κατέγνωσται</a:t>
            </a:r>
            <a:r>
              <a:rPr lang="el-GR"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τοὺς</a:t>
            </a:r>
            <a:r>
              <a:rPr lang="el-GR" sz="4800" dirty="0">
                <a:latin typeface="Palatino Linotype" pitchFamily="18" charset="0"/>
              </a:rPr>
              <a:t> μένοντας </a:t>
            </a:r>
            <a:r>
              <a:rPr lang="el-GR" sz="4800" dirty="0" err="1">
                <a:latin typeface="Palatino Linotype" pitchFamily="18" charset="0"/>
              </a:rPr>
              <a:t>ἐξελῶ</a:t>
            </a:r>
            <a:r>
              <a:rPr lang="el-GR" sz="4800" dirty="0">
                <a:latin typeface="Palatino Linotype" pitchFamily="18" charset="0"/>
              </a:rPr>
              <a:t> </a:t>
            </a:r>
            <a:r>
              <a:rPr lang="el-GR" sz="4800" dirty="0" err="1">
                <a:latin typeface="Palatino Linotype" pitchFamily="18" charset="0"/>
              </a:rPr>
              <a:t>παρὰ</a:t>
            </a:r>
            <a:r>
              <a:rPr lang="el-GR" sz="4800" dirty="0">
                <a:latin typeface="Palatino Linotype" pitchFamily="18" charset="0"/>
              </a:rPr>
              <a:t>  </a:t>
            </a:r>
            <a:r>
              <a:rPr lang="el-GR" sz="4800" dirty="0" err="1">
                <a:latin typeface="Palatino Linotype" pitchFamily="18" charset="0"/>
              </a:rPr>
              <a:t>τοὺς</a:t>
            </a:r>
            <a:r>
              <a:rPr lang="el-GR" sz="4800" dirty="0">
                <a:latin typeface="Palatino Linotype" pitchFamily="18" charset="0"/>
              </a:rPr>
              <a:t> νόμους </a:t>
            </a:r>
            <a:r>
              <a:rPr lang="el-GR" sz="4800" dirty="0" err="1">
                <a:latin typeface="Palatino Linotype" pitchFamily="18" charset="0"/>
              </a:rPr>
              <a:t>τοὺς</a:t>
            </a:r>
            <a:r>
              <a:rPr lang="el-GR" sz="4800" dirty="0">
                <a:latin typeface="Palatino Linotype" pitchFamily="18" charset="0"/>
              </a:rPr>
              <a:t> κειμένους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τὰ</a:t>
            </a:r>
            <a:r>
              <a:rPr lang="el-GR" sz="4800" dirty="0">
                <a:latin typeface="Palatino Linotype" pitchFamily="18" charset="0"/>
              </a:rPr>
              <a:t> ψηφίσματα </a:t>
            </a:r>
            <a:r>
              <a:rPr lang="el-GR" sz="4800" dirty="0" err="1">
                <a:latin typeface="Palatino Linotype" pitchFamily="18" charset="0"/>
              </a:rPr>
              <a:t>τοῦ</a:t>
            </a:r>
            <a:r>
              <a:rPr lang="el-GR" sz="4800" dirty="0">
                <a:latin typeface="Palatino Linotype" pitchFamily="18" charset="0"/>
              </a:rPr>
              <a:t> δήμου </a:t>
            </a:r>
            <a:r>
              <a:rPr lang="el-GR" sz="4800" dirty="0" err="1">
                <a:latin typeface="Palatino Linotype" pitchFamily="18" charset="0"/>
              </a:rPr>
              <a:t>τοῦ</a:t>
            </a:r>
            <a:r>
              <a:rPr lang="el-GR" sz="4800" dirty="0">
                <a:latin typeface="Palatino Linotype" pitchFamily="18" charset="0"/>
              </a:rPr>
              <a:t>  </a:t>
            </a:r>
            <a:r>
              <a:rPr lang="el-GR" sz="4800" dirty="0" err="1">
                <a:latin typeface="Palatino Linotype" pitchFamily="18" charset="0"/>
              </a:rPr>
              <a:t>Ἀθηναίων</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τῆς</a:t>
            </a:r>
            <a:r>
              <a:rPr lang="el-GR" sz="4800" dirty="0">
                <a:latin typeface="Palatino Linotype" pitchFamily="18" charset="0"/>
              </a:rPr>
              <a:t> </a:t>
            </a:r>
            <a:r>
              <a:rPr lang="el-GR" sz="4800" dirty="0" err="1">
                <a:latin typeface="Palatino Linotype" pitchFamily="18" charset="0"/>
              </a:rPr>
              <a:t>βουλῆς</a:t>
            </a:r>
            <a:r>
              <a:rPr lang="el-GR" sz="4800" dirty="0">
                <a:latin typeface="Palatino Linotype" pitchFamily="18" charset="0"/>
              </a:rPr>
              <a:t> </a:t>
            </a:r>
            <a:r>
              <a:rPr lang="el-GR" sz="4800" dirty="0" err="1">
                <a:latin typeface="Palatino Linotype" pitchFamily="18" charset="0"/>
              </a:rPr>
              <a:t>οὔτ</a:t>
            </a:r>
            <a:r>
              <a:rPr lang="el-GR" sz="4800" dirty="0">
                <a:latin typeface="Palatino Linotype" pitchFamily="18" charset="0"/>
              </a:rPr>
              <a:t>’ </a:t>
            </a:r>
            <a:r>
              <a:rPr lang="el-GR" sz="4800" dirty="0" err="1">
                <a:latin typeface="Palatino Linotype" pitchFamily="18" charset="0"/>
              </a:rPr>
              <a:t>αὐτὸς</a:t>
            </a:r>
            <a:r>
              <a:rPr lang="el-GR" sz="4800" dirty="0">
                <a:latin typeface="Palatino Linotype" pitchFamily="18" charset="0"/>
              </a:rPr>
              <a:t> </a:t>
            </a:r>
            <a:r>
              <a:rPr lang="el-GR" sz="4800" dirty="0" err="1">
                <a:latin typeface="Palatino Linotype" pitchFamily="18" charset="0"/>
              </a:rPr>
              <a:t>ἐγὼ</a:t>
            </a:r>
            <a:r>
              <a:rPr lang="el-GR" sz="4800" dirty="0">
                <a:latin typeface="Palatino Linotype" pitchFamily="18" charset="0"/>
              </a:rPr>
              <a:t> </a:t>
            </a:r>
            <a:r>
              <a:rPr lang="el-GR" sz="4800" dirty="0" err="1">
                <a:latin typeface="Palatino Linotype" pitchFamily="18" charset="0"/>
              </a:rPr>
              <a:t>οὔτ</a:t>
            </a:r>
            <a:r>
              <a:rPr lang="el-GR" sz="4800" dirty="0">
                <a:latin typeface="Palatino Linotype" pitchFamily="18" charset="0"/>
              </a:rPr>
              <a:t>’ </a:t>
            </a:r>
            <a:r>
              <a:rPr lang="el-GR" sz="4800" dirty="0" err="1">
                <a:latin typeface="Palatino Linotype" pitchFamily="18" charset="0"/>
              </a:rPr>
              <a:t>ἄλλον</a:t>
            </a:r>
            <a:r>
              <a:rPr lang="el-GR" sz="4800" dirty="0">
                <a:latin typeface="Palatino Linotype" pitchFamily="18" charset="0"/>
              </a:rPr>
              <a:t> </a:t>
            </a:r>
            <a:r>
              <a:rPr lang="el-GR" sz="4800" dirty="0" err="1">
                <a:latin typeface="Palatino Linotype" pitchFamily="18" charset="0"/>
              </a:rPr>
              <a:t>οὐδένα</a:t>
            </a:r>
            <a:r>
              <a:rPr lang="el-GR" sz="4800" i="1" dirty="0">
                <a:latin typeface="Palatino Linotype" pitchFamily="18" charset="0"/>
              </a:rPr>
              <a:t>  </a:t>
            </a:r>
            <a:r>
              <a:rPr lang="el-GR" sz="4800" dirty="0" err="1">
                <a:latin typeface="Palatino Linotype" pitchFamily="18" charset="0"/>
              </a:rPr>
              <a:t>ἐάσω</a:t>
            </a:r>
            <a:r>
              <a:rPr lang="el-GR" sz="4800" dirty="0">
                <a:latin typeface="Palatino Linotype" pitchFamily="18" charset="0"/>
              </a:rPr>
              <a:t>. </a:t>
            </a:r>
            <a:r>
              <a:rPr lang="el-GR" sz="4800" dirty="0" err="1">
                <a:latin typeface="Palatino Linotype" pitchFamily="18" charset="0"/>
              </a:rPr>
              <a:t>οὐδ</a:t>
            </a:r>
            <a:r>
              <a:rPr lang="el-GR" sz="4800" dirty="0">
                <a:latin typeface="Palatino Linotype" pitchFamily="18" charset="0"/>
              </a:rPr>
              <a:t>’ </a:t>
            </a:r>
            <a:r>
              <a:rPr lang="el-GR" sz="4800" dirty="0" err="1">
                <a:latin typeface="Palatino Linotype" pitchFamily="18" charset="0"/>
              </a:rPr>
              <a:t>ἀρχὴν</a:t>
            </a:r>
            <a:r>
              <a:rPr lang="el-GR" sz="4800" dirty="0">
                <a:latin typeface="Palatino Linotype" pitchFamily="18" charset="0"/>
              </a:rPr>
              <a:t> καταστήσω </a:t>
            </a:r>
            <a:r>
              <a:rPr lang="el-GR" sz="4800" dirty="0" err="1">
                <a:latin typeface="Palatino Linotype" pitchFamily="18" charset="0"/>
              </a:rPr>
              <a:t>ὥστ</a:t>
            </a:r>
            <a:r>
              <a:rPr lang="el-GR" sz="4800" dirty="0">
                <a:latin typeface="Palatino Linotype" pitchFamily="18" charset="0"/>
              </a:rPr>
              <a:t>’ </a:t>
            </a:r>
            <a:r>
              <a:rPr lang="el-GR" sz="4800" dirty="0" err="1">
                <a:latin typeface="Palatino Linotype" pitchFamily="18" charset="0"/>
              </a:rPr>
              <a:t>ἄρχειν</a:t>
            </a:r>
            <a:r>
              <a:rPr lang="el-GR" sz="4800" dirty="0">
                <a:latin typeface="Palatino Linotype" pitchFamily="18" charset="0"/>
              </a:rPr>
              <a:t> </a:t>
            </a:r>
            <a:r>
              <a:rPr lang="el-GR" sz="4800" dirty="0" err="1">
                <a:latin typeface="Palatino Linotype" pitchFamily="18" charset="0"/>
              </a:rPr>
              <a:t>ὑπεύθυνον</a:t>
            </a:r>
            <a:r>
              <a:rPr lang="el-GR" sz="4800" dirty="0">
                <a:latin typeface="Palatino Linotype" pitchFamily="18" charset="0"/>
              </a:rPr>
              <a:t> </a:t>
            </a:r>
            <a:r>
              <a:rPr lang="el-GR" sz="4800" dirty="0" err="1">
                <a:latin typeface="Palatino Linotype" pitchFamily="18" charset="0"/>
              </a:rPr>
              <a:t>ὄντα</a:t>
            </a:r>
            <a:r>
              <a:rPr lang="el-GR" sz="4800" dirty="0">
                <a:latin typeface="Palatino Linotype" pitchFamily="18" charset="0"/>
              </a:rPr>
              <a:t>  </a:t>
            </a:r>
            <a:r>
              <a:rPr lang="el-GR" sz="4800" dirty="0" err="1">
                <a:latin typeface="Palatino Linotype" pitchFamily="18" charset="0"/>
              </a:rPr>
              <a:t>ἑτέρας</a:t>
            </a:r>
            <a:r>
              <a:rPr lang="el-GR" sz="4800" dirty="0">
                <a:latin typeface="Palatino Linotype" pitchFamily="18" charset="0"/>
              </a:rPr>
              <a:t> </a:t>
            </a:r>
            <a:r>
              <a:rPr lang="el-GR" sz="4800" dirty="0" err="1">
                <a:latin typeface="Palatino Linotype" pitchFamily="18" charset="0"/>
              </a:rPr>
              <a:t>ἀρχῆς</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τῶν</a:t>
            </a:r>
            <a:r>
              <a:rPr lang="el-GR" sz="4800" dirty="0">
                <a:latin typeface="Palatino Linotype" pitchFamily="18" charset="0"/>
              </a:rPr>
              <a:t> </a:t>
            </a:r>
            <a:r>
              <a:rPr lang="el-GR" sz="4800" dirty="0" err="1">
                <a:latin typeface="Palatino Linotype" pitchFamily="18" charset="0"/>
              </a:rPr>
              <a:t>ἐννέα</a:t>
            </a:r>
            <a:r>
              <a:rPr lang="el-GR" sz="4800" dirty="0">
                <a:latin typeface="Palatino Linotype" pitchFamily="18" charset="0"/>
              </a:rPr>
              <a:t> </a:t>
            </a:r>
            <a:r>
              <a:rPr lang="el-GR" sz="4800" dirty="0" err="1">
                <a:latin typeface="Palatino Linotype" pitchFamily="18" charset="0"/>
              </a:rPr>
              <a:t>ἀρχόντων</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τοῦ</a:t>
            </a:r>
            <a:r>
              <a:rPr lang="el-GR" sz="4800" dirty="0">
                <a:latin typeface="Palatino Linotype" pitchFamily="18" charset="0"/>
              </a:rPr>
              <a:t> </a:t>
            </a:r>
            <a:r>
              <a:rPr lang="el-GR" sz="4800" dirty="0" err="1">
                <a:latin typeface="Palatino Linotype" pitchFamily="18" charset="0"/>
              </a:rPr>
              <a:t>ἱερομνήμονος</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ὅσοι</a:t>
            </a:r>
            <a:r>
              <a:rPr lang="el-GR" sz="4800" dirty="0">
                <a:latin typeface="Palatino Linotype" pitchFamily="18" charset="0"/>
              </a:rPr>
              <a:t> </a:t>
            </a:r>
            <a:r>
              <a:rPr lang="el-GR" sz="4800" dirty="0" err="1">
                <a:latin typeface="Palatino Linotype" pitchFamily="18" charset="0"/>
              </a:rPr>
              <a:t>μετὰ</a:t>
            </a:r>
            <a:r>
              <a:rPr lang="el-GR" sz="4800" dirty="0">
                <a:latin typeface="Palatino Linotype" pitchFamily="18" charset="0"/>
              </a:rPr>
              <a:t> </a:t>
            </a:r>
            <a:r>
              <a:rPr lang="el-GR" sz="4800" dirty="0" err="1">
                <a:latin typeface="Palatino Linotype" pitchFamily="18" charset="0"/>
              </a:rPr>
              <a:t>τῶν</a:t>
            </a:r>
            <a:r>
              <a:rPr lang="el-GR" sz="4800" dirty="0">
                <a:latin typeface="Palatino Linotype" pitchFamily="18" charset="0"/>
              </a:rPr>
              <a:t> </a:t>
            </a:r>
            <a:r>
              <a:rPr lang="el-GR" sz="4800" dirty="0" err="1">
                <a:latin typeface="Palatino Linotype" pitchFamily="18" charset="0"/>
              </a:rPr>
              <a:t>ἐννέα</a:t>
            </a:r>
            <a:r>
              <a:rPr lang="el-GR" sz="4800" dirty="0">
                <a:latin typeface="Palatino Linotype" pitchFamily="18" charset="0"/>
              </a:rPr>
              <a:t> </a:t>
            </a:r>
            <a:r>
              <a:rPr lang="el-GR" sz="4800" dirty="0" err="1">
                <a:latin typeface="Palatino Linotype" pitchFamily="18" charset="0"/>
              </a:rPr>
              <a:t>ἀρχόντων</a:t>
            </a:r>
            <a:r>
              <a:rPr lang="el-GR" sz="4800" dirty="0">
                <a:latin typeface="Palatino Linotype" pitchFamily="18" charset="0"/>
              </a:rPr>
              <a:t> </a:t>
            </a:r>
            <a:r>
              <a:rPr lang="el-GR" sz="4800" dirty="0" err="1">
                <a:latin typeface="Palatino Linotype" pitchFamily="18" charset="0"/>
              </a:rPr>
              <a:t>κυαμεύονται</a:t>
            </a:r>
            <a:r>
              <a:rPr lang="el-GR" sz="4800" dirty="0">
                <a:latin typeface="Palatino Linotype" pitchFamily="18" charset="0"/>
              </a:rPr>
              <a:t> </a:t>
            </a:r>
            <a:r>
              <a:rPr lang="el-GR" sz="4800" dirty="0" err="1">
                <a:latin typeface="Palatino Linotype" pitchFamily="18" charset="0"/>
              </a:rPr>
              <a:t>ταύτῃ</a:t>
            </a:r>
            <a:r>
              <a:rPr lang="el-GR" sz="4800" dirty="0">
                <a:latin typeface="Palatino Linotype" pitchFamily="18" charset="0"/>
              </a:rPr>
              <a:t> </a:t>
            </a:r>
            <a:r>
              <a:rPr lang="el-GR" sz="4800" dirty="0" err="1">
                <a:latin typeface="Palatino Linotype" pitchFamily="18" charset="0"/>
              </a:rPr>
              <a:t>τῇ</a:t>
            </a:r>
            <a:r>
              <a:rPr lang="el-GR" sz="4800" dirty="0">
                <a:latin typeface="Palatino Linotype" pitchFamily="18" charset="0"/>
              </a:rPr>
              <a:t> </a:t>
            </a:r>
            <a:r>
              <a:rPr lang="el-GR" sz="4800" dirty="0" err="1">
                <a:latin typeface="Palatino Linotype" pitchFamily="18" charset="0"/>
              </a:rPr>
              <a:t>ἡμέρᾳ</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κήρυκος</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πρεσβείας </a:t>
            </a:r>
            <a:r>
              <a:rPr lang="el-GR" sz="4800" dirty="0" err="1">
                <a:latin typeface="Palatino Linotype" pitchFamily="18" charset="0"/>
              </a:rPr>
              <a:t>καὶ</a:t>
            </a:r>
            <a:r>
              <a:rPr lang="el-GR" sz="4800" dirty="0">
                <a:latin typeface="Palatino Linotype" pitchFamily="18" charset="0"/>
              </a:rPr>
              <a:t> συνέδρων·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δὶς</a:t>
            </a:r>
            <a:r>
              <a:rPr lang="el-GR" sz="4800" dirty="0">
                <a:latin typeface="Palatino Linotype" pitchFamily="18" charset="0"/>
              </a:rPr>
              <a:t> </a:t>
            </a:r>
            <a:r>
              <a:rPr lang="el-GR" sz="4800" dirty="0" err="1">
                <a:latin typeface="Palatino Linotype" pitchFamily="18" charset="0"/>
              </a:rPr>
              <a:t>τὴν</a:t>
            </a:r>
            <a:r>
              <a:rPr lang="el-GR" sz="4800" dirty="0">
                <a:latin typeface="Palatino Linotype" pitchFamily="18" charset="0"/>
              </a:rPr>
              <a:t> </a:t>
            </a:r>
            <a:r>
              <a:rPr lang="el-GR" sz="4800" dirty="0" err="1">
                <a:latin typeface="Palatino Linotype" pitchFamily="18" charset="0"/>
              </a:rPr>
              <a:t>αὐτὴν</a:t>
            </a:r>
            <a:r>
              <a:rPr lang="el-GR" sz="4800" dirty="0">
                <a:latin typeface="Palatino Linotype" pitchFamily="18" charset="0"/>
              </a:rPr>
              <a:t> </a:t>
            </a:r>
            <a:r>
              <a:rPr lang="el-GR" sz="4800" dirty="0" err="1">
                <a:latin typeface="Palatino Linotype" pitchFamily="18" charset="0"/>
              </a:rPr>
              <a:t>ἀρχὴν</a:t>
            </a:r>
            <a:r>
              <a:rPr lang="el-GR" sz="4800" dirty="0">
                <a:latin typeface="Palatino Linotype" pitchFamily="18" charset="0"/>
              </a:rPr>
              <a:t>  </a:t>
            </a:r>
            <a:r>
              <a:rPr lang="el-GR" sz="4800" dirty="0" err="1">
                <a:latin typeface="Palatino Linotype" pitchFamily="18" charset="0"/>
              </a:rPr>
              <a:t>τὸν</a:t>
            </a:r>
            <a:r>
              <a:rPr lang="el-GR" sz="4800" dirty="0">
                <a:latin typeface="Palatino Linotype" pitchFamily="18" charset="0"/>
              </a:rPr>
              <a:t> </a:t>
            </a:r>
            <a:r>
              <a:rPr lang="el-GR" sz="4800" dirty="0" err="1">
                <a:latin typeface="Palatino Linotype" pitchFamily="18" charset="0"/>
              </a:rPr>
              <a:t>αὐτὸν</a:t>
            </a:r>
            <a:r>
              <a:rPr lang="el-GR" sz="4800" dirty="0">
                <a:latin typeface="Palatino Linotype" pitchFamily="18" charset="0"/>
              </a:rPr>
              <a:t> </a:t>
            </a:r>
            <a:r>
              <a:rPr lang="el-GR" sz="4800" dirty="0" err="1">
                <a:latin typeface="Palatino Linotype" pitchFamily="18" charset="0"/>
              </a:rPr>
              <a:t>ἄνδρα</a:t>
            </a:r>
            <a:r>
              <a:rPr lang="el-GR"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δύο </a:t>
            </a:r>
            <a:r>
              <a:rPr lang="el-GR" sz="4800" dirty="0" err="1">
                <a:latin typeface="Palatino Linotype" pitchFamily="18" charset="0"/>
              </a:rPr>
              <a:t>ἀρχὰς</a:t>
            </a:r>
            <a:r>
              <a:rPr lang="el-GR" sz="4800" dirty="0">
                <a:latin typeface="Palatino Linotype" pitchFamily="18" charset="0"/>
              </a:rPr>
              <a:t> </a:t>
            </a:r>
            <a:r>
              <a:rPr lang="el-GR" sz="4800" dirty="0" err="1">
                <a:latin typeface="Palatino Linotype" pitchFamily="18" charset="0"/>
              </a:rPr>
              <a:t>ἄρξαι</a:t>
            </a:r>
            <a:r>
              <a:rPr lang="el-GR" sz="4800" dirty="0">
                <a:latin typeface="Palatino Linotype" pitchFamily="18" charset="0"/>
              </a:rPr>
              <a:t> </a:t>
            </a:r>
            <a:r>
              <a:rPr lang="el-GR" sz="4800" dirty="0" err="1">
                <a:latin typeface="Palatino Linotype" pitchFamily="18" charset="0"/>
              </a:rPr>
              <a:t>τὸν</a:t>
            </a:r>
            <a:r>
              <a:rPr lang="el-GR" sz="4800" dirty="0">
                <a:latin typeface="Palatino Linotype" pitchFamily="18" charset="0"/>
              </a:rPr>
              <a:t> </a:t>
            </a:r>
            <a:r>
              <a:rPr lang="el-GR" sz="4800" dirty="0" err="1">
                <a:latin typeface="Palatino Linotype" pitchFamily="18" charset="0"/>
              </a:rPr>
              <a:t>αὐτὸν</a:t>
            </a:r>
            <a:r>
              <a:rPr lang="el-GR" sz="4800" dirty="0">
                <a:latin typeface="Palatino Linotype" pitchFamily="18" charset="0"/>
              </a:rPr>
              <a:t> </a:t>
            </a:r>
            <a:r>
              <a:rPr lang="el-GR" sz="4800" dirty="0" err="1">
                <a:latin typeface="Palatino Linotype" pitchFamily="18" charset="0"/>
              </a:rPr>
              <a:t>ἐν</a:t>
            </a:r>
            <a:r>
              <a:rPr lang="el-GR" sz="4800" dirty="0">
                <a:latin typeface="Palatino Linotype" pitchFamily="18" charset="0"/>
              </a:rPr>
              <a:t> </a:t>
            </a:r>
            <a:r>
              <a:rPr lang="el-GR" sz="4800" dirty="0" err="1">
                <a:latin typeface="Palatino Linotype" pitchFamily="18" charset="0"/>
              </a:rPr>
              <a:t>τῷ</a:t>
            </a:r>
            <a:r>
              <a:rPr lang="el-GR" sz="4800" dirty="0">
                <a:latin typeface="Palatino Linotype" pitchFamily="18" charset="0"/>
              </a:rPr>
              <a:t> </a:t>
            </a:r>
            <a:r>
              <a:rPr lang="el-GR" sz="4800" dirty="0" err="1">
                <a:latin typeface="Palatino Linotype" pitchFamily="18" charset="0"/>
              </a:rPr>
              <a:t>αὐτῷ</a:t>
            </a:r>
            <a:r>
              <a:rPr lang="el-GR" sz="4800" dirty="0">
                <a:latin typeface="Palatino Linotype" pitchFamily="18" charset="0"/>
              </a:rPr>
              <a:t> </a:t>
            </a:r>
            <a:r>
              <a:rPr lang="el-GR" sz="4800" dirty="0" err="1">
                <a:latin typeface="Palatino Linotype" pitchFamily="18" charset="0"/>
              </a:rPr>
              <a:t>ἐνιαυτῷ</a:t>
            </a:r>
            <a:r>
              <a:rPr lang="el-GR" sz="4800" dirty="0">
                <a:latin typeface="Palatino Linotype" pitchFamily="18" charset="0"/>
              </a:rPr>
              <a:t>. </a:t>
            </a:r>
            <a:r>
              <a:rPr lang="el-GR" sz="4800" dirty="0" err="1">
                <a:latin typeface="Palatino Linotype" pitchFamily="18" charset="0"/>
              </a:rPr>
              <a:t>οὐδὲ</a:t>
            </a:r>
            <a:r>
              <a:rPr lang="el-GR" sz="4800" dirty="0">
                <a:latin typeface="Palatino Linotype" pitchFamily="18" charset="0"/>
              </a:rPr>
              <a:t> </a:t>
            </a:r>
            <a:r>
              <a:rPr lang="el-GR" sz="4800" dirty="0" err="1">
                <a:latin typeface="Palatino Linotype" pitchFamily="18" charset="0"/>
              </a:rPr>
              <a:t>δῶρα</a:t>
            </a:r>
            <a:r>
              <a:rPr lang="el-GR" sz="4800" dirty="0">
                <a:latin typeface="Palatino Linotype" pitchFamily="18" charset="0"/>
              </a:rPr>
              <a:t> </a:t>
            </a:r>
            <a:r>
              <a:rPr lang="el-GR" sz="4800" dirty="0" err="1">
                <a:latin typeface="Palatino Linotype" pitchFamily="18" charset="0"/>
              </a:rPr>
              <a:t>δέξομαι</a:t>
            </a:r>
            <a:r>
              <a:rPr lang="el-GR" sz="4800" dirty="0">
                <a:latin typeface="Palatino Linotype" pitchFamily="18" charset="0"/>
              </a:rPr>
              <a:t> </a:t>
            </a:r>
            <a:r>
              <a:rPr lang="el-GR" sz="4800" dirty="0" err="1">
                <a:latin typeface="Palatino Linotype" pitchFamily="18" charset="0"/>
              </a:rPr>
              <a:t>τῆς</a:t>
            </a:r>
            <a:r>
              <a:rPr lang="el-GR" sz="4800" dirty="0">
                <a:latin typeface="Palatino Linotype" pitchFamily="18" charset="0"/>
              </a:rPr>
              <a:t> </a:t>
            </a:r>
            <a:r>
              <a:rPr lang="el-GR" sz="4800" dirty="0" err="1">
                <a:latin typeface="Palatino Linotype" pitchFamily="18" charset="0"/>
              </a:rPr>
              <a:t>ἡλιάσεως</a:t>
            </a:r>
            <a:r>
              <a:rPr lang="el-GR" sz="4800" dirty="0">
                <a:latin typeface="Palatino Linotype" pitchFamily="18" charset="0"/>
              </a:rPr>
              <a:t> </a:t>
            </a:r>
            <a:r>
              <a:rPr lang="el-GR" sz="4800" dirty="0" err="1">
                <a:latin typeface="Palatino Linotype" pitchFamily="18" charset="0"/>
              </a:rPr>
              <a:t>ἕνεκα</a:t>
            </a:r>
            <a:r>
              <a:rPr lang="el-GR" sz="4800" dirty="0">
                <a:latin typeface="Palatino Linotype" pitchFamily="18" charset="0"/>
              </a:rPr>
              <a:t> </a:t>
            </a:r>
            <a:r>
              <a:rPr lang="el-GR" sz="4800" dirty="0" err="1">
                <a:latin typeface="Palatino Linotype" pitchFamily="18" charset="0"/>
              </a:rPr>
              <a:t>οὔτ</a:t>
            </a:r>
            <a:r>
              <a:rPr lang="el-GR" sz="4800" dirty="0">
                <a:latin typeface="Palatino Linotype" pitchFamily="18" charset="0"/>
              </a:rPr>
              <a:t>’ </a:t>
            </a:r>
            <a:r>
              <a:rPr lang="el-GR" sz="4800" dirty="0" err="1">
                <a:latin typeface="Palatino Linotype" pitchFamily="18" charset="0"/>
              </a:rPr>
              <a:t>αὐτὸς</a:t>
            </a:r>
            <a:r>
              <a:rPr lang="el-GR" sz="4800" dirty="0">
                <a:latin typeface="Palatino Linotype" pitchFamily="18" charset="0"/>
              </a:rPr>
              <a:t> </a:t>
            </a:r>
            <a:r>
              <a:rPr lang="el-GR" sz="4800" dirty="0" err="1">
                <a:latin typeface="Palatino Linotype" pitchFamily="18" charset="0"/>
              </a:rPr>
              <a:t>ἐγὼ</a:t>
            </a:r>
            <a:r>
              <a:rPr lang="el-GR" sz="4800" dirty="0">
                <a:latin typeface="Palatino Linotype" pitchFamily="18" charset="0"/>
              </a:rPr>
              <a:t> </a:t>
            </a:r>
            <a:r>
              <a:rPr lang="el-GR" sz="4800" dirty="0" err="1">
                <a:latin typeface="Palatino Linotype" pitchFamily="18" charset="0"/>
              </a:rPr>
              <a:t>οὔτ</a:t>
            </a:r>
            <a:r>
              <a:rPr lang="el-GR" sz="4800" dirty="0">
                <a:latin typeface="Palatino Linotype" pitchFamily="18" charset="0"/>
              </a:rPr>
              <a:t>’ </a:t>
            </a:r>
            <a:r>
              <a:rPr lang="el-GR" sz="4800" dirty="0" err="1">
                <a:latin typeface="Palatino Linotype" pitchFamily="18" charset="0"/>
              </a:rPr>
              <a:t>ἄλλος</a:t>
            </a:r>
            <a:r>
              <a:rPr lang="el-GR" sz="4800" dirty="0">
                <a:latin typeface="Palatino Linotype" pitchFamily="18" charset="0"/>
              </a:rPr>
              <a:t> </a:t>
            </a:r>
            <a:r>
              <a:rPr lang="el-GR" sz="4800" dirty="0" err="1">
                <a:latin typeface="Palatino Linotype" pitchFamily="18" charset="0"/>
              </a:rPr>
              <a:t>ἐμοὶ</a:t>
            </a:r>
            <a:r>
              <a:rPr lang="el-GR" sz="4800" dirty="0">
                <a:latin typeface="Palatino Linotype" pitchFamily="18" charset="0"/>
              </a:rPr>
              <a:t> </a:t>
            </a:r>
            <a:r>
              <a:rPr lang="el-GR" sz="4800" dirty="0" err="1">
                <a:latin typeface="Palatino Linotype" pitchFamily="18" charset="0"/>
              </a:rPr>
              <a:t>οὔτ</a:t>
            </a:r>
            <a:r>
              <a:rPr lang="el-GR" sz="4800" dirty="0">
                <a:latin typeface="Palatino Linotype" pitchFamily="18" charset="0"/>
              </a:rPr>
              <a:t>’ </a:t>
            </a:r>
            <a:r>
              <a:rPr lang="el-GR" sz="4800" dirty="0" err="1">
                <a:latin typeface="Palatino Linotype" pitchFamily="18" charset="0"/>
              </a:rPr>
              <a:t>ἄλλη</a:t>
            </a:r>
            <a:r>
              <a:rPr lang="el-GR" sz="4800" dirty="0">
                <a:latin typeface="Palatino Linotype" pitchFamily="18" charset="0"/>
              </a:rPr>
              <a:t> </a:t>
            </a:r>
            <a:r>
              <a:rPr lang="el-GR" sz="4800" dirty="0" err="1">
                <a:latin typeface="Palatino Linotype" pitchFamily="18" charset="0"/>
              </a:rPr>
              <a:t>εἰδότος</a:t>
            </a:r>
            <a:r>
              <a:rPr lang="el-GR" sz="4800" dirty="0">
                <a:latin typeface="Palatino Linotype" pitchFamily="18" charset="0"/>
              </a:rPr>
              <a:t> </a:t>
            </a:r>
            <a:r>
              <a:rPr lang="el-GR" sz="4800" dirty="0" err="1">
                <a:latin typeface="Palatino Linotype" pitchFamily="18" charset="0"/>
              </a:rPr>
              <a:t>ἐμοῦ</a:t>
            </a:r>
            <a:r>
              <a:rPr lang="el-GR" sz="4800" dirty="0">
                <a:latin typeface="Palatino Linotype" pitchFamily="18" charset="0"/>
              </a:rPr>
              <a:t>, </a:t>
            </a:r>
            <a:r>
              <a:rPr lang="el-GR" sz="4800" dirty="0" err="1">
                <a:latin typeface="Palatino Linotype" pitchFamily="18" charset="0"/>
              </a:rPr>
              <a:t>οὔτε</a:t>
            </a:r>
            <a:r>
              <a:rPr lang="el-GR" sz="4800" dirty="0">
                <a:latin typeface="Palatino Linotype" pitchFamily="18" charset="0"/>
              </a:rPr>
              <a:t> </a:t>
            </a:r>
            <a:r>
              <a:rPr lang="el-GR" sz="4800" dirty="0" err="1">
                <a:latin typeface="Palatino Linotype" pitchFamily="18" charset="0"/>
              </a:rPr>
              <a:t>τέχνῃ</a:t>
            </a:r>
            <a:r>
              <a:rPr lang="el-GR" sz="4800" dirty="0">
                <a:latin typeface="Palatino Linotype" pitchFamily="18" charset="0"/>
              </a:rPr>
              <a:t> </a:t>
            </a:r>
            <a:r>
              <a:rPr lang="el-GR" sz="4800" dirty="0" err="1">
                <a:latin typeface="Palatino Linotype" pitchFamily="18" charset="0"/>
              </a:rPr>
              <a:t>οὔτε</a:t>
            </a:r>
            <a:r>
              <a:rPr lang="el-GR" sz="4800" dirty="0">
                <a:latin typeface="Palatino Linotype" pitchFamily="18" charset="0"/>
              </a:rPr>
              <a:t> </a:t>
            </a:r>
            <a:r>
              <a:rPr lang="el-GR" sz="4800" dirty="0" err="1">
                <a:latin typeface="Palatino Linotype" pitchFamily="18" charset="0"/>
              </a:rPr>
              <a:t>μηχανῇ</a:t>
            </a:r>
            <a:r>
              <a:rPr lang="el-GR" sz="4800" dirty="0">
                <a:latin typeface="Palatino Linotype" pitchFamily="18" charset="0"/>
              </a:rPr>
              <a:t> </a:t>
            </a:r>
            <a:r>
              <a:rPr lang="el-GR" sz="4800" dirty="0" err="1">
                <a:latin typeface="Palatino Linotype" pitchFamily="18" charset="0"/>
              </a:rPr>
              <a:t>οὐδεμιᾷ</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γέγονα</a:t>
            </a:r>
            <a:r>
              <a:rPr lang="el-GR" sz="4800" dirty="0">
                <a:latin typeface="Palatino Linotype" pitchFamily="18" charset="0"/>
              </a:rPr>
              <a:t> </a:t>
            </a:r>
            <a:r>
              <a:rPr lang="el-GR" sz="4800" dirty="0" err="1">
                <a:latin typeface="Palatino Linotype" pitchFamily="18" charset="0"/>
              </a:rPr>
              <a:t>οὐκ</a:t>
            </a:r>
            <a:r>
              <a:rPr lang="el-GR" sz="4800" dirty="0">
                <a:latin typeface="Palatino Linotype" pitchFamily="18" charset="0"/>
              </a:rPr>
              <a:t> </a:t>
            </a:r>
            <a:r>
              <a:rPr lang="el-GR" sz="4800" dirty="0" err="1">
                <a:latin typeface="Palatino Linotype" pitchFamily="18" charset="0"/>
              </a:rPr>
              <a:t>ἔλαττον</a:t>
            </a:r>
            <a:r>
              <a:rPr lang="el-GR" sz="4800" dirty="0">
                <a:latin typeface="Palatino Linotype" pitchFamily="18" charset="0"/>
              </a:rPr>
              <a:t> ἢ τριάκοντα </a:t>
            </a:r>
            <a:r>
              <a:rPr lang="el-GR" sz="4800" dirty="0" err="1">
                <a:latin typeface="Palatino Linotype" pitchFamily="18" charset="0"/>
              </a:rPr>
              <a:t>ἔτη</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ἀκροάσομαι</a:t>
            </a:r>
            <a:r>
              <a:rPr lang="el-GR" sz="4800" dirty="0">
                <a:latin typeface="Palatino Linotype" pitchFamily="18" charset="0"/>
              </a:rPr>
              <a:t> </a:t>
            </a:r>
            <a:r>
              <a:rPr lang="el-GR" sz="4800" dirty="0" err="1">
                <a:latin typeface="Palatino Linotype" pitchFamily="18" charset="0"/>
              </a:rPr>
              <a:t>τοῦ</a:t>
            </a:r>
            <a:r>
              <a:rPr lang="el-GR" sz="4800" dirty="0">
                <a:latin typeface="Palatino Linotype" pitchFamily="18" charset="0"/>
              </a:rPr>
              <a:t> τε κατηγόρου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τοῦ</a:t>
            </a:r>
            <a:r>
              <a:rPr lang="el-GR" sz="4800" dirty="0">
                <a:latin typeface="Palatino Linotype" pitchFamily="18" charset="0"/>
              </a:rPr>
              <a:t> </a:t>
            </a:r>
            <a:r>
              <a:rPr lang="el-GR" sz="4800" dirty="0" err="1">
                <a:latin typeface="Palatino Linotype" pitchFamily="18" charset="0"/>
              </a:rPr>
              <a:t>ἀπολογουμένου</a:t>
            </a:r>
            <a:r>
              <a:rPr lang="el-GR" sz="4800" dirty="0">
                <a:latin typeface="Palatino Linotype" pitchFamily="18" charset="0"/>
              </a:rPr>
              <a:t> </a:t>
            </a:r>
            <a:r>
              <a:rPr lang="el-GR" sz="4800" dirty="0" err="1">
                <a:latin typeface="Palatino Linotype" pitchFamily="18" charset="0"/>
              </a:rPr>
              <a:t>ὁμοίως</a:t>
            </a:r>
            <a:r>
              <a:rPr lang="el-GR" sz="4800" dirty="0">
                <a:latin typeface="Palatino Linotype" pitchFamily="18" charset="0"/>
              </a:rPr>
              <a:t> </a:t>
            </a:r>
            <a:r>
              <a:rPr lang="el-GR" sz="4800" dirty="0" err="1">
                <a:latin typeface="Palatino Linotype" pitchFamily="18" charset="0"/>
              </a:rPr>
              <a:t>ἀμφοῖν</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διαψηφιοῦμαι</a:t>
            </a:r>
            <a:r>
              <a:rPr lang="el-GR" sz="4800" dirty="0">
                <a:latin typeface="Palatino Linotype" pitchFamily="18" charset="0"/>
              </a:rPr>
              <a:t> </a:t>
            </a:r>
            <a:r>
              <a:rPr lang="el-GR" sz="4800" dirty="0" err="1">
                <a:latin typeface="Palatino Linotype" pitchFamily="18" charset="0"/>
              </a:rPr>
              <a:t>περὶ</a:t>
            </a:r>
            <a:r>
              <a:rPr lang="el-GR" sz="4800" dirty="0">
                <a:latin typeface="Palatino Linotype" pitchFamily="18" charset="0"/>
              </a:rPr>
              <a:t> </a:t>
            </a:r>
            <a:r>
              <a:rPr lang="el-GR" sz="4800" dirty="0" err="1">
                <a:latin typeface="Palatino Linotype" pitchFamily="18" charset="0"/>
              </a:rPr>
              <a:t>αὐτοῦ</a:t>
            </a:r>
            <a:r>
              <a:rPr lang="el-GR" sz="4800" dirty="0">
                <a:latin typeface="Palatino Linotype" pitchFamily="18" charset="0"/>
              </a:rPr>
              <a:t> </a:t>
            </a:r>
            <a:r>
              <a:rPr lang="el-GR" sz="4800" dirty="0" err="1">
                <a:latin typeface="Palatino Linotype" pitchFamily="18" charset="0"/>
              </a:rPr>
              <a:t>οὗ</a:t>
            </a:r>
            <a:r>
              <a:rPr lang="el-GR" sz="4800" dirty="0">
                <a:latin typeface="Palatino Linotype" pitchFamily="18" charset="0"/>
              </a:rPr>
              <a:t> </a:t>
            </a:r>
            <a:r>
              <a:rPr lang="el-GR" sz="4800" dirty="0" err="1">
                <a:latin typeface="Palatino Linotype" pitchFamily="18" charset="0"/>
              </a:rPr>
              <a:t>ἂν</a:t>
            </a:r>
            <a:r>
              <a:rPr lang="el-GR" sz="4800" dirty="0">
                <a:latin typeface="Palatino Linotype" pitchFamily="18" charset="0"/>
              </a:rPr>
              <a:t> ἡ </a:t>
            </a:r>
            <a:r>
              <a:rPr lang="el-GR" sz="4800" dirty="0" err="1">
                <a:latin typeface="Palatino Linotype" pitchFamily="18" charset="0"/>
              </a:rPr>
              <a:t>δίωξις</a:t>
            </a:r>
            <a:r>
              <a:rPr lang="el-GR" sz="4800" dirty="0">
                <a:latin typeface="Palatino Linotype" pitchFamily="18" charset="0"/>
              </a:rPr>
              <a:t> ᾖ. </a:t>
            </a:r>
            <a:r>
              <a:rPr lang="el-GR" sz="4800" dirty="0" err="1">
                <a:latin typeface="Palatino Linotype" pitchFamily="18" charset="0"/>
              </a:rPr>
              <a:t>ἐπομνύναι</a:t>
            </a:r>
            <a:r>
              <a:rPr lang="el-GR" sz="4800" dirty="0">
                <a:latin typeface="Palatino Linotype" pitchFamily="18" charset="0"/>
              </a:rPr>
              <a:t> Δία, </a:t>
            </a:r>
            <a:r>
              <a:rPr lang="el-GR" sz="4800" dirty="0" err="1">
                <a:latin typeface="Palatino Linotype" pitchFamily="18" charset="0"/>
              </a:rPr>
              <a:t>Ποσειδῶ</a:t>
            </a:r>
            <a:r>
              <a:rPr lang="el-GR" sz="4800" dirty="0">
                <a:latin typeface="Palatino Linotype" pitchFamily="18" charset="0"/>
              </a:rPr>
              <a:t>, Δήμητρα,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ἐπαρᾶσθαι</a:t>
            </a:r>
            <a:r>
              <a:rPr lang="el-GR" sz="4800" dirty="0">
                <a:latin typeface="Palatino Linotype" pitchFamily="18" charset="0"/>
              </a:rPr>
              <a:t> </a:t>
            </a:r>
            <a:r>
              <a:rPr lang="el-GR" sz="4800" dirty="0" err="1">
                <a:latin typeface="Palatino Linotype" pitchFamily="18" charset="0"/>
              </a:rPr>
              <a:t>ἐξώλειαν</a:t>
            </a:r>
            <a:r>
              <a:rPr lang="el-GR" sz="4800" dirty="0">
                <a:latin typeface="Palatino Linotype" pitchFamily="18" charset="0"/>
              </a:rPr>
              <a:t> </a:t>
            </a:r>
            <a:r>
              <a:rPr lang="el-GR" sz="4800" dirty="0" err="1">
                <a:latin typeface="Palatino Linotype" pitchFamily="18" charset="0"/>
              </a:rPr>
              <a:t>ἑαυτῷ</a:t>
            </a:r>
            <a:r>
              <a:rPr lang="el-GR" sz="4800" dirty="0">
                <a:latin typeface="Palatino Linotype" pitchFamily="18" charset="0"/>
              </a:rPr>
              <a:t> </a:t>
            </a:r>
            <a:r>
              <a:rPr lang="el-GR" sz="4800" dirty="0" err="1">
                <a:latin typeface="Palatino Linotype" pitchFamily="18" charset="0"/>
              </a:rPr>
              <a:t>καὶ</a:t>
            </a:r>
            <a:r>
              <a:rPr lang="el-GR" sz="4800" dirty="0">
                <a:latin typeface="Palatino Linotype" pitchFamily="18" charset="0"/>
              </a:rPr>
              <a:t> </a:t>
            </a:r>
            <a:r>
              <a:rPr lang="el-GR" sz="4800" dirty="0" err="1">
                <a:latin typeface="Palatino Linotype" pitchFamily="18" charset="0"/>
              </a:rPr>
              <a:t>οἰκίᾳ</a:t>
            </a:r>
            <a:r>
              <a:rPr lang="el-GR" sz="4800" dirty="0">
                <a:latin typeface="Palatino Linotype" pitchFamily="18" charset="0"/>
              </a:rPr>
              <a:t> </a:t>
            </a:r>
            <a:r>
              <a:rPr lang="el-GR" sz="4800" dirty="0" err="1">
                <a:latin typeface="Palatino Linotype" pitchFamily="18" charset="0"/>
              </a:rPr>
              <a:t>τῇ</a:t>
            </a:r>
            <a:r>
              <a:rPr lang="el-GR" sz="4800" dirty="0">
                <a:latin typeface="Palatino Linotype" pitchFamily="18" charset="0"/>
              </a:rPr>
              <a:t> </a:t>
            </a:r>
            <a:r>
              <a:rPr lang="el-GR" sz="4800" dirty="0" err="1">
                <a:latin typeface="Palatino Linotype" pitchFamily="18" charset="0"/>
              </a:rPr>
              <a:t>ἑαυτοῦ</a:t>
            </a:r>
            <a:r>
              <a:rPr lang="el-GR" sz="4800" dirty="0">
                <a:latin typeface="Palatino Linotype" pitchFamily="18" charset="0"/>
              </a:rPr>
              <a:t>, </a:t>
            </a:r>
            <a:r>
              <a:rPr lang="el-GR" sz="4800" dirty="0" err="1">
                <a:latin typeface="Palatino Linotype" pitchFamily="18" charset="0"/>
              </a:rPr>
              <a:t>εἴ</a:t>
            </a:r>
            <a:r>
              <a:rPr lang="el-GR" sz="4800" dirty="0">
                <a:latin typeface="Palatino Linotype" pitchFamily="18" charset="0"/>
              </a:rPr>
              <a:t> τι τούτων </a:t>
            </a:r>
            <a:r>
              <a:rPr lang="el-GR" sz="4800" dirty="0" err="1">
                <a:latin typeface="Palatino Linotype" pitchFamily="18" charset="0"/>
              </a:rPr>
              <a:t>παραβαίνοι</a:t>
            </a:r>
            <a:r>
              <a:rPr lang="el-GR" sz="4800" dirty="0">
                <a:latin typeface="Palatino Linotype" pitchFamily="18" charset="0"/>
              </a:rPr>
              <a:t>, </a:t>
            </a:r>
            <a:r>
              <a:rPr lang="el-GR" sz="4800" dirty="0" err="1">
                <a:latin typeface="Palatino Linotype" pitchFamily="18" charset="0"/>
              </a:rPr>
              <a:t>εὐορκοῦντι</a:t>
            </a:r>
            <a:r>
              <a:rPr lang="el-GR" sz="4800" dirty="0">
                <a:latin typeface="Palatino Linotype" pitchFamily="18" charset="0"/>
              </a:rPr>
              <a:t> </a:t>
            </a:r>
            <a:r>
              <a:rPr lang="el-GR" sz="4800" dirty="0" err="1">
                <a:latin typeface="Palatino Linotype" pitchFamily="18" charset="0"/>
              </a:rPr>
              <a:t>δὲ</a:t>
            </a:r>
            <a:r>
              <a:rPr lang="el-GR" sz="4800" dirty="0">
                <a:latin typeface="Palatino Linotype" pitchFamily="18" charset="0"/>
              </a:rPr>
              <a:t> </a:t>
            </a:r>
            <a:r>
              <a:rPr lang="el-GR" sz="4800" dirty="0" err="1">
                <a:latin typeface="Palatino Linotype" pitchFamily="18" charset="0"/>
              </a:rPr>
              <a:t>πολλὰ</a:t>
            </a:r>
            <a:r>
              <a:rPr lang="el-GR" sz="4800" dirty="0">
                <a:latin typeface="Palatino Linotype" pitchFamily="18" charset="0"/>
              </a:rPr>
              <a:t> </a:t>
            </a:r>
            <a:r>
              <a:rPr lang="el-GR" sz="4800" dirty="0" err="1">
                <a:latin typeface="Palatino Linotype" pitchFamily="18" charset="0"/>
              </a:rPr>
              <a:t>κἀγαθὰ</a:t>
            </a:r>
            <a:r>
              <a:rPr lang="el-GR" sz="4800" dirty="0">
                <a:latin typeface="Palatino Linotype" pitchFamily="18" charset="0"/>
              </a:rPr>
              <a:t>  </a:t>
            </a:r>
            <a:r>
              <a:rPr lang="el-GR" sz="4800" dirty="0" err="1">
                <a:latin typeface="Palatino Linotype" pitchFamily="18" charset="0"/>
              </a:rPr>
              <a:t>εἶναι</a:t>
            </a:r>
            <a:r>
              <a:rPr lang="el-GR" sz="4800" dirty="0">
                <a:latin typeface="Palatino Linotype" pitchFamily="18" charset="0"/>
              </a:rPr>
              <a:t>. </a:t>
            </a:r>
          </a:p>
          <a:p>
            <a:pPr>
              <a:lnSpc>
                <a:spcPct val="120000"/>
              </a:lnSpc>
              <a:buNone/>
            </a:pPr>
            <a:r>
              <a:rPr lang="el-GR" sz="4800" dirty="0">
                <a:latin typeface="Palatino Linotype" pitchFamily="18" charset="0"/>
              </a:rPr>
              <a:t> </a:t>
            </a:r>
          </a:p>
          <a:p>
            <a:endParaRPr lang="el-GR" sz="3200" dirty="0">
              <a:latin typeface="Palatino Linotype" pitchFamily="18" charset="0"/>
            </a:endParaRPr>
          </a:p>
        </p:txBody>
      </p:sp>
      <p:sp>
        <p:nvSpPr>
          <p:cNvPr id="6" name="Content Placeholder 5"/>
          <p:cNvSpPr>
            <a:spLocks noGrp="1"/>
          </p:cNvSpPr>
          <p:nvPr>
            <p:ph sz="half" idx="2"/>
          </p:nvPr>
        </p:nvSpPr>
        <p:spPr>
          <a:xfrm>
            <a:off x="4648200" y="1556792"/>
            <a:ext cx="4495800" cy="5301208"/>
          </a:xfrm>
        </p:spPr>
        <p:txBody>
          <a:bodyPr>
            <a:noAutofit/>
          </a:bodyPr>
          <a:lstStyle/>
          <a:p>
            <a:pPr>
              <a:buNone/>
            </a:pPr>
            <a:r>
              <a:rPr lang="en-US" sz="1200" dirty="0"/>
              <a:t>         </a:t>
            </a:r>
            <a:r>
              <a:rPr lang="el-GR" sz="1200" dirty="0"/>
              <a:t>Θα αποφασίζω σύμφωνα με τους νόμους και τα ψηφίσματα του Δήμου των Αθηναίων και της Βουλής των πεντακοσίων. Δεν θα ψηφίσω υπέρ τυραννίδας, ούτε ολιγαρχίας. Εάν  κάποιος καταλύσει τη δημοκρατία, ή αγορεύει ή κάνει αντίθετη πρόταση,  δεν θα τον στηρίξω. Δεν θα επιτρέψω την ακύρωση των ιδιωτικών χρεών, ούτε αναδασμό της γης των Αθηναίων και των οικιών. Δεν θα αποκαταστήσω τους </a:t>
            </a:r>
            <a:r>
              <a:rPr lang="el-GR" sz="1200" dirty="0" err="1"/>
              <a:t>εξορίστους</a:t>
            </a:r>
            <a:r>
              <a:rPr lang="el-GR" sz="1200" dirty="0"/>
              <a:t>, ούτε όσους έχουν καταδικαστεί σε θάνατο.  Δεν θα εξορίσω τους εδώ διαμένοντες αντίθετα με τους κειμένους νόμους και τα ψηφίσματα του Δήμου των Αθηναίων και της Βουλής, ούτε εγώ ο ίδιος, ούτε θα επιτρέψω να το κάνει άλλος. Δεν θα αναθέσω εξουσία σε κανέναν ο οποίος δεν έχει ελεγχθεί για τη διαχείριση άλλης αρχής, εκ των εννέα αρχόντων και του </a:t>
            </a:r>
            <a:r>
              <a:rPr lang="el-GR" sz="1200" dirty="0" err="1"/>
              <a:t>ιερομνήμονος</a:t>
            </a:r>
            <a:r>
              <a:rPr lang="el-GR" sz="1200" dirty="0"/>
              <a:t> και όσων εκλέγονται την ίδια ημέρα με τους εννέα άρχοντες, και τους κήρυκες, και τους πρέσβεις και τους συνέδρους. Δεν θα αναθέσω δύο φορές την ίδια αρχή στον ίδιο άνδρα, ούτε θα επιτρέψω ο ίδιος άνδρας να ασκήσει δύο αρχές τον ίδιο χρόνο. Δεν θα δεχθώ δώρα λόγω της δικαστικής μου ιδιότητας ούτε εγώ ο ίδιος, ούτε άλλος ή άλλη για λογαριασμό μου εν γνώσει μου, με κανένα τέχνασμα ή πανουργία. Δεν είμαι κάτω των τριάντα ετών. Θα ακροασθώ εξ ίσου αμφότερους τον κατήγορο και τον απολογούμενο και θα αποφασίζω σύμφωνα με το περιεχόμενο της κατηγορίας. (Ο δικαστής) να ορκισθεί στο Δία, τον Ποσειδώνα, τη Δήμητρα, και να </a:t>
            </a:r>
            <a:r>
              <a:rPr lang="el-GR" sz="1200" dirty="0" err="1"/>
              <a:t>καταρασθεί</a:t>
            </a:r>
            <a:r>
              <a:rPr lang="el-GR" sz="1200" dirty="0"/>
              <a:t> να πέσουν συμφορές στον ίδιο και τον οίκο του, εάν παραβεί κάτι από τα ανωτέρω, εάν δε τηρήσει τον όρκο του, να τύχει πολλών αγαθών. </a:t>
            </a:r>
          </a:p>
          <a:p>
            <a:endParaRPr lang="el-GR"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84784"/>
          </a:xfrm>
        </p:spPr>
        <p:txBody>
          <a:bodyPr>
            <a:normAutofit fontScale="90000"/>
          </a:bodyPr>
          <a:lstStyle/>
          <a:p>
            <a:pPr algn="ctr"/>
            <a:br>
              <a:rPr lang="el-GR" dirty="0"/>
            </a:br>
            <a:r>
              <a:rPr lang="el-GR" dirty="0"/>
              <a:t>Περιεχόμενο του όρκου των </a:t>
            </a:r>
            <a:br>
              <a:rPr lang="el-GR" dirty="0"/>
            </a:br>
            <a:r>
              <a:rPr lang="el-GR" dirty="0"/>
              <a:t>αθηναίων δικαστών</a:t>
            </a:r>
            <a:br>
              <a:rPr lang="el-GR" dirty="0"/>
            </a:br>
            <a:endParaRPr lang="el-GR" dirty="0"/>
          </a:p>
        </p:txBody>
      </p:sp>
      <p:sp>
        <p:nvSpPr>
          <p:cNvPr id="3" name="Content Placeholder 2"/>
          <p:cNvSpPr>
            <a:spLocks noGrp="1"/>
          </p:cNvSpPr>
          <p:nvPr>
            <p:ph idx="1"/>
          </p:nvPr>
        </p:nvSpPr>
        <p:spPr>
          <a:xfrm>
            <a:off x="-108520" y="1484784"/>
            <a:ext cx="6497627" cy="5373216"/>
          </a:xfrm>
        </p:spPr>
        <p:txBody>
          <a:bodyPr>
            <a:normAutofit/>
          </a:bodyPr>
          <a:lstStyle/>
          <a:p>
            <a:pPr lvl="1"/>
            <a:r>
              <a:rPr lang="el-GR" dirty="0"/>
              <a:t>Θα δικάσουν σύμφωνα με τους νόμους και τα ψηφίσματα.</a:t>
            </a:r>
          </a:p>
          <a:p>
            <a:pPr lvl="1"/>
            <a:r>
              <a:rPr lang="el-GR" dirty="0"/>
              <a:t>Σε περίπτωση κενού νόμου θα δικάσουν  κατά συνείδηση (</a:t>
            </a:r>
            <a:r>
              <a:rPr lang="el-GR" i="1" dirty="0"/>
              <a:t>γνώμῃ </a:t>
            </a:r>
            <a:r>
              <a:rPr lang="el-GR" i="1" dirty="0" err="1"/>
              <a:t>δικαιοτάτῃ</a:t>
            </a:r>
            <a:r>
              <a:rPr lang="el-GR" i="1" dirty="0"/>
              <a:t>).</a:t>
            </a:r>
          </a:p>
          <a:p>
            <a:pPr lvl="1"/>
            <a:r>
              <a:rPr lang="el-GR" dirty="0"/>
              <a:t>Χωρίς φόβο και αμερόληπτα.</a:t>
            </a:r>
          </a:p>
          <a:p>
            <a:pPr lvl="1"/>
            <a:r>
              <a:rPr lang="el-GR" dirty="0"/>
              <a:t>Τηρώντας την αρχή της εκατέρωθεν ακροάσεως.</a:t>
            </a:r>
          </a:p>
          <a:p>
            <a:pPr lvl="1"/>
            <a:r>
              <a:rPr lang="el-GR" dirty="0"/>
              <a:t>Χωρίς να δωροδοκηθούν.</a:t>
            </a:r>
          </a:p>
          <a:p>
            <a:pPr lvl="1"/>
            <a:r>
              <a:rPr lang="el-GR" dirty="0"/>
              <a:t>Η απόφασή τους θα περιορίζεται στο αντικείμενο της κατηγορίας.</a:t>
            </a:r>
          </a:p>
          <a:p>
            <a:pPr lvl="1"/>
            <a:r>
              <a:rPr lang="el-GR" dirty="0"/>
              <a:t>Ο όρκος δίνεται πριν την ανάληψη των καθηκόντων τους. </a:t>
            </a:r>
          </a:p>
        </p:txBody>
      </p:sp>
      <p:pic>
        <p:nvPicPr>
          <p:cNvPr id="4" name="Picture 6" descr="http://www.ime.gr/chronos/05/images/politics/constitution/ph24s.jpg"/>
          <p:cNvPicPr>
            <a:picLocks noChangeAspect="1" noChangeArrowheads="1"/>
          </p:cNvPicPr>
          <p:nvPr/>
        </p:nvPicPr>
        <p:blipFill>
          <a:blip r:embed="rId2" cstate="print"/>
          <a:srcRect/>
          <a:stretch>
            <a:fillRect/>
          </a:stretch>
        </p:blipFill>
        <p:spPr bwMode="auto">
          <a:xfrm>
            <a:off x="6158633" y="2071678"/>
            <a:ext cx="2985367" cy="3060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 επί μέρους δικαστήρια της Ηλιαίας</a:t>
            </a:r>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l-GR" dirty="0"/>
              <a:t>Οι 6000 δικαστές κατανέμονται σε διαφορετικά δικαστήρια. </a:t>
            </a:r>
          </a:p>
          <a:p>
            <a:r>
              <a:rPr lang="el-GR" dirty="0"/>
              <a:t>10 τμήματα (</a:t>
            </a:r>
            <a:r>
              <a:rPr lang="el-GR" i="1" dirty="0"/>
              <a:t>δικαστήρια</a:t>
            </a:r>
            <a:r>
              <a:rPr lang="el-GR" dirty="0"/>
              <a:t>) με 501 μέλη έκαστο.</a:t>
            </a:r>
          </a:p>
          <a:p>
            <a:r>
              <a:rPr lang="el-GR" dirty="0"/>
              <a:t>Αριθμούνται από το Α έως το Κ.</a:t>
            </a:r>
          </a:p>
          <a:p>
            <a:r>
              <a:rPr lang="el-GR" dirty="0"/>
              <a:t>Οι δικαστές του κάθε δικαστηρίου κληρώνονται αυθημερόν για να αποφευχθεί ο κίνδυνος δωροδοκίας.</a:t>
            </a:r>
          </a:p>
          <a:p>
            <a:r>
              <a:rPr lang="el-GR" dirty="0"/>
              <a:t>Τα δικαστήρια αποτελούνται από διαφορετικό αριθμό δικαστών ανάλογα με τη σοβαρότητα της υπόθεσης:</a:t>
            </a:r>
          </a:p>
          <a:p>
            <a:pPr lvl="1"/>
            <a:r>
              <a:rPr lang="el-GR" dirty="0"/>
              <a:t>Ιδιωτικές υποθέσεις: 201 δικαστές</a:t>
            </a:r>
          </a:p>
          <a:p>
            <a:pPr lvl="1"/>
            <a:r>
              <a:rPr lang="el-GR" dirty="0"/>
              <a:t>Δημόσιες υποθέσεις: από 501 έως 6000 (ολομέλεια, π.χ. υπόθεση </a:t>
            </a:r>
            <a:r>
              <a:rPr lang="el-GR" dirty="0" err="1"/>
              <a:t>Ερμοκοπιδών</a:t>
            </a:r>
            <a:r>
              <a:rPr lang="el-GR" dirty="0"/>
              <a:t>).</a:t>
            </a:r>
          </a:p>
          <a:p>
            <a:pPr lvl="1"/>
            <a:endParaRPr lang="el-GR" dirty="0"/>
          </a:p>
          <a:p>
            <a:endParaRPr lang="el-GR" dirty="0"/>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Ηλιαία: Αρμοδιότητες</a:t>
            </a:r>
          </a:p>
        </p:txBody>
      </p:sp>
      <p:sp>
        <p:nvSpPr>
          <p:cNvPr id="3" name="Content Placeholder 2"/>
          <p:cNvSpPr>
            <a:spLocks noGrp="1"/>
          </p:cNvSpPr>
          <p:nvPr>
            <p:ph idx="1"/>
          </p:nvPr>
        </p:nvSpPr>
        <p:spPr>
          <a:xfrm>
            <a:off x="251520" y="1556792"/>
            <a:ext cx="8640960" cy="5301208"/>
          </a:xfrm>
        </p:spPr>
        <p:txBody>
          <a:bodyPr>
            <a:normAutofit/>
          </a:bodyPr>
          <a:lstStyle/>
          <a:p>
            <a:r>
              <a:rPr lang="el-GR" b="1" i="1" dirty="0"/>
              <a:t>Δίκη</a:t>
            </a:r>
          </a:p>
          <a:p>
            <a:pPr lvl="1"/>
            <a:r>
              <a:rPr lang="el-GR" dirty="0"/>
              <a:t>Υποθέσεις που αφορούν ιδιωτικά συμφέροντα (τη διαδικασία κινεί ο θιγόμενος).</a:t>
            </a:r>
          </a:p>
          <a:p>
            <a:pPr lvl="1"/>
            <a:r>
              <a:rPr lang="el-GR" i="1" dirty="0" err="1"/>
              <a:t>Δίκαι</a:t>
            </a:r>
            <a:r>
              <a:rPr lang="el-GR" i="1" dirty="0"/>
              <a:t> </a:t>
            </a:r>
            <a:r>
              <a:rPr lang="el-GR" i="1" dirty="0" err="1"/>
              <a:t>ἐμπορικαί</a:t>
            </a:r>
            <a:r>
              <a:rPr lang="el-GR" i="1" dirty="0"/>
              <a:t>, προικός, </a:t>
            </a:r>
            <a:r>
              <a:rPr lang="el-GR" i="1" dirty="0" err="1"/>
              <a:t>ἔμμηνοι</a:t>
            </a:r>
            <a:r>
              <a:rPr lang="el-GR" i="1" dirty="0"/>
              <a:t>, </a:t>
            </a:r>
            <a:r>
              <a:rPr lang="el-GR" i="1" dirty="0" err="1"/>
              <a:t>κλοπῆς</a:t>
            </a:r>
            <a:r>
              <a:rPr lang="el-GR" i="1" dirty="0"/>
              <a:t>, βλάβης.</a:t>
            </a:r>
          </a:p>
          <a:p>
            <a:r>
              <a:rPr lang="el-GR" b="1" i="1" dirty="0"/>
              <a:t>Γραφή</a:t>
            </a:r>
          </a:p>
          <a:p>
            <a:pPr lvl="1"/>
            <a:r>
              <a:rPr lang="el-GR" dirty="0"/>
              <a:t>Υποθέσεις που αφορούν το συμφέρον της πόλεως (τη διαδικασία κινεί κάθε πολίτης).</a:t>
            </a:r>
          </a:p>
          <a:p>
            <a:pPr lvl="1"/>
            <a:r>
              <a:rPr lang="el-GR" i="1" dirty="0" err="1"/>
              <a:t>Γραφὴ</a:t>
            </a:r>
            <a:r>
              <a:rPr lang="el-GR" i="1" dirty="0"/>
              <a:t> παρανόμων, </a:t>
            </a:r>
            <a:r>
              <a:rPr lang="el-GR" i="1" dirty="0" err="1"/>
              <a:t>ὕβρεως</a:t>
            </a:r>
            <a:r>
              <a:rPr lang="el-GR" i="1" dirty="0"/>
              <a:t>, συκοφαντίας, </a:t>
            </a:r>
            <a:r>
              <a:rPr lang="el-GR" i="1" dirty="0" err="1"/>
              <a:t>ἀστρατείας</a:t>
            </a:r>
            <a:r>
              <a:rPr lang="el-GR" i="1" dirty="0"/>
              <a:t>, </a:t>
            </a:r>
            <a:r>
              <a:rPr lang="el-GR" i="1" dirty="0" err="1"/>
              <a:t>δεκασμοῦ</a:t>
            </a:r>
            <a:r>
              <a:rPr lang="el-GR" i="1" dirty="0"/>
              <a:t>, </a:t>
            </a:r>
            <a:r>
              <a:rPr lang="el-GR" i="1" dirty="0" err="1"/>
              <a:t>ἱεροσυλίας</a:t>
            </a:r>
            <a:r>
              <a:rPr lang="el-GR" i="1" dirty="0"/>
              <a:t>, </a:t>
            </a:r>
            <a:r>
              <a:rPr lang="el-GR" i="1" dirty="0" err="1"/>
              <a:t>ἀσεβείας</a:t>
            </a:r>
            <a:r>
              <a:rPr lang="el-GR" i="1" dirty="0"/>
              <a:t>, </a:t>
            </a:r>
            <a:r>
              <a:rPr lang="el-GR" i="1" dirty="0" err="1"/>
              <a:t>ἀπροστασίου</a:t>
            </a:r>
            <a:r>
              <a:rPr lang="el-GR" i="1" dirty="0"/>
              <a:t>.</a:t>
            </a:r>
          </a:p>
        </p:txBody>
      </p:sp>
      <p:pic>
        <p:nvPicPr>
          <p:cNvPr id="4" name="Picture 4" descr="http://www.ime.gr/chronos/05/images/politics/constitution/ph35s.jpg"/>
          <p:cNvPicPr>
            <a:picLocks noChangeAspect="1" noChangeArrowheads="1"/>
          </p:cNvPicPr>
          <p:nvPr/>
        </p:nvPicPr>
        <p:blipFill>
          <a:blip r:embed="rId2" cstate="print"/>
          <a:srcRect/>
          <a:stretch>
            <a:fillRect/>
          </a:stretch>
        </p:blipFill>
        <p:spPr bwMode="auto">
          <a:xfrm>
            <a:off x="6858016" y="357166"/>
            <a:ext cx="1905000" cy="155257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Ηλιαία: Λειτουργία</a:t>
            </a:r>
          </a:p>
        </p:txBody>
      </p:sp>
      <p:sp>
        <p:nvSpPr>
          <p:cNvPr id="3" name="Content Placeholder 2"/>
          <p:cNvSpPr>
            <a:spLocks noGrp="1"/>
          </p:cNvSpPr>
          <p:nvPr>
            <p:ph sz="quarter" idx="1"/>
          </p:nvPr>
        </p:nvSpPr>
        <p:spPr>
          <a:xfrm>
            <a:off x="0" y="1571612"/>
            <a:ext cx="9036496" cy="5286388"/>
          </a:xfrm>
        </p:spPr>
        <p:txBody>
          <a:bodyPr>
            <a:normAutofit fontScale="92500" lnSpcReduction="10000"/>
          </a:bodyPr>
          <a:lstStyle/>
          <a:p>
            <a:r>
              <a:rPr lang="el-GR" dirty="0"/>
              <a:t>Προεδρεύουν οι άρχοντες, χωρίς δικαίωμα ψήφου.</a:t>
            </a:r>
          </a:p>
          <a:p>
            <a:pPr lvl="1"/>
            <a:r>
              <a:rPr lang="el-GR" dirty="0"/>
              <a:t>Ανάλογα με την υπόθεση, προεδρεύει ο επώνυμος άρχων, ο άρχων βασιλεύς, ο πολέμαρχος ή ένας από τους έξι θεσμοθέτες.</a:t>
            </a:r>
          </a:p>
          <a:p>
            <a:r>
              <a:rPr lang="el-GR" dirty="0"/>
              <a:t>Δίνεται ίσος χρόνος αγόρευσης στους δύο διαδίκους (μετριέται με κλεψύδρα).</a:t>
            </a:r>
          </a:p>
          <a:p>
            <a:pPr lvl="1"/>
            <a:r>
              <a:rPr lang="el-GR" dirty="0"/>
              <a:t>Ο διάδικος μπορεί να μοιραστεί το χρόνο του με έναν συγγενή ή φίλο που θα αγορεύσει υπέρ του.</a:t>
            </a:r>
          </a:p>
          <a:p>
            <a:r>
              <a:rPr lang="el-GR" dirty="0"/>
              <a:t>Στις ιδιωτικές υποθέσεις προβλέπεται δευτερολογία των αντιδίκων.</a:t>
            </a:r>
          </a:p>
          <a:p>
            <a:r>
              <a:rPr lang="el-GR" dirty="0"/>
              <a:t>Οι δικαστές ψηφίζουν μυστικά, χωρίς διαβούλευση.</a:t>
            </a:r>
          </a:p>
          <a:p>
            <a:r>
              <a:rPr lang="el-GR" dirty="0"/>
              <a:t>Σε ποινικές υποθέσεις </a:t>
            </a:r>
            <a:r>
              <a:rPr lang="el-GR" i="1" dirty="0"/>
              <a:t>τιμητού αγώνος </a:t>
            </a:r>
            <a:r>
              <a:rPr lang="el-GR" dirty="0"/>
              <a:t>(όταν η ποινή δεν ορίζεται από το νόμο) γίνεται και δεύτερη ψηφοφορία για την </a:t>
            </a:r>
            <a:r>
              <a:rPr lang="el-GR" dirty="0" err="1"/>
              <a:t>επιβλητέα</a:t>
            </a:r>
            <a:r>
              <a:rPr lang="el-GR" dirty="0"/>
              <a:t> ποινή.</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Διεξαγωγή των δικών</a:t>
            </a:r>
          </a:p>
        </p:txBody>
      </p:sp>
      <p:sp>
        <p:nvSpPr>
          <p:cNvPr id="3" name="Content Placeholder 2"/>
          <p:cNvSpPr>
            <a:spLocks noGrp="1"/>
          </p:cNvSpPr>
          <p:nvPr>
            <p:ph idx="1"/>
          </p:nvPr>
        </p:nvSpPr>
        <p:spPr>
          <a:xfrm>
            <a:off x="457200" y="1935480"/>
            <a:ext cx="8147248" cy="2141592"/>
          </a:xfrm>
        </p:spPr>
        <p:txBody>
          <a:bodyPr>
            <a:normAutofit fontScale="92500" lnSpcReduction="10000"/>
          </a:bodyPr>
          <a:lstStyle/>
          <a:p>
            <a:r>
              <a:rPr lang="el-GR" dirty="0"/>
              <a:t>Ορισμένες διεξάγονται στο κτίριο της Ηλιαίας, άλλες σε στοές της Αγοράς ή άλλους χώρους.</a:t>
            </a:r>
          </a:p>
          <a:p>
            <a:r>
              <a:rPr lang="el-GR" dirty="0"/>
              <a:t>Πριν τη δίκη, κάθε δικαστής παίρνει το </a:t>
            </a:r>
            <a:r>
              <a:rPr lang="el-GR" i="1" dirty="0"/>
              <a:t>πινάκιον, </a:t>
            </a:r>
            <a:r>
              <a:rPr lang="el-GR" dirty="0"/>
              <a:t>χάλκινο έλασμα με το όνομα, πατρωνυμικό, όνομα δήμου.</a:t>
            </a:r>
          </a:p>
        </p:txBody>
      </p:sp>
      <p:pic>
        <p:nvPicPr>
          <p:cNvPr id="4" name="Picture 8" descr="http://www.agathe.gr/image?id=Agora:Image:2008.19.0033&amp;w=800&amp;h=600"/>
          <p:cNvPicPr>
            <a:picLocks noChangeAspect="1" noChangeArrowheads="1"/>
          </p:cNvPicPr>
          <p:nvPr/>
        </p:nvPicPr>
        <p:blipFill>
          <a:blip r:embed="rId2" cstate="print"/>
          <a:srcRect/>
          <a:stretch>
            <a:fillRect/>
          </a:stretch>
        </p:blipFill>
        <p:spPr bwMode="auto">
          <a:xfrm>
            <a:off x="1428728" y="4786322"/>
            <a:ext cx="7328050" cy="21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892480" cy="990600"/>
          </a:xfrm>
        </p:spPr>
        <p:txBody>
          <a:bodyPr>
            <a:normAutofit/>
          </a:bodyPr>
          <a:lstStyle/>
          <a:p>
            <a:pPr algn="ctr"/>
            <a:r>
              <a:rPr lang="el-GR" dirty="0"/>
              <a:t>Διαμόρφωση του πολιτικού σώματος</a:t>
            </a:r>
          </a:p>
        </p:txBody>
      </p:sp>
      <p:sp>
        <p:nvSpPr>
          <p:cNvPr id="3" name="2 - Θέση περιεχομένου"/>
          <p:cNvSpPr>
            <a:spLocks noGrp="1"/>
          </p:cNvSpPr>
          <p:nvPr>
            <p:ph sz="quarter" idx="1"/>
          </p:nvPr>
        </p:nvSpPr>
        <p:spPr>
          <a:xfrm>
            <a:off x="179512" y="1600200"/>
            <a:ext cx="8586536" cy="4925144"/>
          </a:xfrm>
        </p:spPr>
        <p:txBody>
          <a:bodyPr>
            <a:normAutofit/>
          </a:bodyPr>
          <a:lstStyle/>
          <a:p>
            <a:pPr algn="just"/>
            <a:r>
              <a:rPr lang="el-GR" dirty="0"/>
              <a:t>Ο Σόλων θέσπισε συγκεκριμένα και ορθολογικά κριτήρια για την υπαγωγή του πληθυσμού στις 4 τιμοκρατικές τάξεις και έτσι καθόρισε ποιοι ήταν εκείνοι οι Αθηναίοι οι οποίοι είχαν το δικαίωμα του Αθηναίου πολίτη.</a:t>
            </a:r>
          </a:p>
          <a:p>
            <a:pPr algn="just"/>
            <a:r>
              <a:rPr lang="el-GR" dirty="0"/>
              <a:t>Ο Κλεισθένης έκανε το επόμενο βήμα με μια δεύτερη σημαντική διεύρυνση, με αποτέλεσμα τα πολιτικά δικαιώματα να επεκταθούν σε ακόμη μεγαλύτερο τμήμα του πληθυσμού.</a:t>
            </a:r>
          </a:p>
          <a:p>
            <a:endParaRPr lang="el-GR" dirty="0"/>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892480" cy="1102568"/>
          </a:xfrm>
        </p:spPr>
        <p:txBody>
          <a:bodyPr>
            <a:normAutofit/>
          </a:bodyPr>
          <a:lstStyle/>
          <a:p>
            <a:pPr algn="ctr"/>
            <a:r>
              <a:rPr lang="el-GR" dirty="0"/>
              <a:t>Εισαγγελία στην εκκλησία του Δήμου</a:t>
            </a:r>
          </a:p>
        </p:txBody>
      </p:sp>
      <p:sp>
        <p:nvSpPr>
          <p:cNvPr id="3" name="2 - Θέση περιεχομένου"/>
          <p:cNvSpPr>
            <a:spLocks noGrp="1"/>
          </p:cNvSpPr>
          <p:nvPr>
            <p:ph sz="quarter" idx="1"/>
          </p:nvPr>
        </p:nvSpPr>
        <p:spPr>
          <a:xfrm>
            <a:off x="251520" y="1600200"/>
            <a:ext cx="8514528" cy="5141168"/>
          </a:xfrm>
        </p:spPr>
        <p:txBody>
          <a:bodyPr>
            <a:noAutofit/>
          </a:bodyPr>
          <a:lstStyle/>
          <a:p>
            <a:r>
              <a:rPr lang="el-GR" sz="2800" dirty="0"/>
              <a:t>Ενώπιον της εκκλησίας του δήμου μπορούσε να υποβληθεί εισαγγελία εναντίον οποιουδήποτε, αξιωματούχου ή ιδιώτη με την κατηγορία της προδοσίας ή της απόπειρας ανατροπής της δημοκρατίας.</a:t>
            </a:r>
          </a:p>
          <a:p>
            <a:pPr algn="just"/>
            <a:r>
              <a:rPr lang="el-GR" sz="2800" dirty="0"/>
              <a:t>Διαδικασία: </a:t>
            </a:r>
          </a:p>
          <a:p>
            <a:pPr algn="just"/>
            <a:r>
              <a:rPr lang="el-GR" sz="2800" dirty="0"/>
              <a:t>Γινόταν η καταγγελία στην εκκλησία του δήμου.</a:t>
            </a:r>
          </a:p>
          <a:p>
            <a:r>
              <a:rPr lang="el-GR" sz="2800" dirty="0"/>
              <a:t>Εάν η εκκλησία την αποδεχόταν, ζητούσε από τη Βουλή να ετοιμάσει το προβούλευμα.</a:t>
            </a:r>
          </a:p>
          <a:p>
            <a:r>
              <a:rPr lang="el-GR" sz="2800" dirty="0"/>
              <a:t>Η Εκκλησία συζητούσε το προβούλευμα και παρέπεμπε στο δικαστήριο της Ηλιαίας.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a:t>Εισαγγελία</a:t>
            </a:r>
          </a:p>
        </p:txBody>
      </p:sp>
      <p:sp>
        <p:nvSpPr>
          <p:cNvPr id="3" name="2 - Θέση περιεχομένου"/>
          <p:cNvSpPr>
            <a:spLocks noGrp="1"/>
          </p:cNvSpPr>
          <p:nvPr>
            <p:ph sz="quarter" idx="1"/>
          </p:nvPr>
        </p:nvSpPr>
        <p:spPr>
          <a:xfrm>
            <a:off x="107504" y="1600200"/>
            <a:ext cx="8658544" cy="4495800"/>
          </a:xfrm>
        </p:spPr>
        <p:txBody>
          <a:bodyPr/>
          <a:lstStyle/>
          <a:p>
            <a:r>
              <a:rPr lang="el-GR" dirty="0"/>
              <a:t>Εάν η καταγγελία είχε υποβληθεί στη Βουλή, παραλειπόταν η προκαταρκτική συζήτηση στην εκκλησία.</a:t>
            </a:r>
          </a:p>
          <a:p>
            <a:r>
              <a:rPr lang="el-GR" dirty="0"/>
              <a:t>Εάν το ψήφισμα δεν προσδιόριζε την </a:t>
            </a:r>
            <a:r>
              <a:rPr lang="el-GR" dirty="0" err="1"/>
              <a:t>επιβλητέα</a:t>
            </a:r>
            <a:r>
              <a:rPr lang="el-GR" dirty="0"/>
              <a:t> ποινή, τότε μετά την καταδικαστική απόφαση ακολουθούσε η </a:t>
            </a:r>
            <a:r>
              <a:rPr lang="el-GR" i="1" dirty="0" err="1"/>
              <a:t>τίμησις</a:t>
            </a:r>
            <a:r>
              <a:rPr lang="el-GR" dirty="0"/>
              <a:t>.</a:t>
            </a:r>
          </a:p>
          <a:p>
            <a:r>
              <a:rPr lang="el-GR" dirty="0"/>
              <a:t>Οι ποινές που επιβάλλονταν ήταν βαρύτατες (υψηλά πρόστιμα, θάνατος).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Τοπογραφία της αθηναϊκής αγοράς</a:t>
            </a:r>
          </a:p>
        </p:txBody>
      </p:sp>
      <p:pic>
        <p:nvPicPr>
          <p:cNvPr id="7" name="Picture 2" descr="http://www.wesleyan.edu/~mkatz/Images/Agora.400.jpg"/>
          <p:cNvPicPr>
            <a:picLocks noGrp="1" noChangeAspect="1" noChangeArrowheads="1"/>
          </p:cNvPicPr>
          <p:nvPr>
            <p:ph sz="quarter" idx="1"/>
          </p:nvPr>
        </p:nvPicPr>
        <p:blipFill>
          <a:blip r:embed="rId2" cstate="print"/>
          <a:srcRect/>
          <a:stretch>
            <a:fillRect/>
          </a:stretch>
        </p:blipFill>
        <p:spPr bwMode="auto">
          <a:xfrm>
            <a:off x="285720" y="1571612"/>
            <a:ext cx="8567579" cy="5112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Φονικά Δικαστήρια</a:t>
            </a:r>
          </a:p>
        </p:txBody>
      </p:sp>
      <p:sp>
        <p:nvSpPr>
          <p:cNvPr id="3" name="Content Placeholder 2"/>
          <p:cNvSpPr>
            <a:spLocks noGrp="1"/>
          </p:cNvSpPr>
          <p:nvPr>
            <p:ph idx="1"/>
          </p:nvPr>
        </p:nvSpPr>
        <p:spPr>
          <a:xfrm>
            <a:off x="142844" y="1571612"/>
            <a:ext cx="5429288" cy="5286388"/>
          </a:xfrm>
        </p:spPr>
        <p:txBody>
          <a:bodyPr/>
          <a:lstStyle/>
          <a:p>
            <a:r>
              <a:rPr lang="el-GR" dirty="0"/>
              <a:t>Οι ανθρωποκτονίες δεν εκδικάζονται στην Ηλιαία.</a:t>
            </a:r>
          </a:p>
          <a:p>
            <a:r>
              <a:rPr lang="el-GR" dirty="0"/>
              <a:t>Εκδικάζονται από τον Άρειο Πάγο και άλλα ειδικά δικαστήρια για κάθε είδος φόνου. </a:t>
            </a:r>
          </a:p>
          <a:p>
            <a:r>
              <a:rPr lang="el-GR" dirty="0"/>
              <a:t>Προεδρεύει ο </a:t>
            </a:r>
            <a:r>
              <a:rPr lang="el-GR" i="1" dirty="0" err="1"/>
              <a:t>ἄρχων</a:t>
            </a:r>
            <a:r>
              <a:rPr lang="el-GR" i="1" dirty="0"/>
              <a:t> βασιλεύς.</a:t>
            </a:r>
          </a:p>
          <a:p>
            <a:r>
              <a:rPr lang="el-GR" dirty="0"/>
              <a:t>Τα μέλη των φονικών δικαστηρίων, πλην του Αρείου Πάγου, ορίζονται με κλήρωση μεταξύ των Ηλιαστών.</a:t>
            </a:r>
          </a:p>
          <a:p>
            <a:pPr>
              <a:buNone/>
            </a:pPr>
            <a:endParaRPr lang="el-GR" dirty="0"/>
          </a:p>
        </p:txBody>
      </p:sp>
      <p:pic>
        <p:nvPicPr>
          <p:cNvPr id="33794" name="Picture 2" descr="http://www.agathe.gr/image?id=Agora:Image:2004.02.0041&amp;w=800&amp;h=600"/>
          <p:cNvPicPr>
            <a:picLocks noChangeAspect="1" noChangeArrowheads="1"/>
          </p:cNvPicPr>
          <p:nvPr/>
        </p:nvPicPr>
        <p:blipFill>
          <a:blip r:embed="rId2" cstate="print"/>
          <a:srcRect/>
          <a:stretch>
            <a:fillRect/>
          </a:stretch>
        </p:blipFill>
        <p:spPr bwMode="auto">
          <a:xfrm>
            <a:off x="5357818" y="285728"/>
            <a:ext cx="3599033" cy="2772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Άρειος Πάγος</a:t>
            </a:r>
          </a:p>
        </p:txBody>
      </p:sp>
      <p:sp>
        <p:nvSpPr>
          <p:cNvPr id="3" name="Content Placeholder 2"/>
          <p:cNvSpPr>
            <a:spLocks noGrp="1"/>
          </p:cNvSpPr>
          <p:nvPr>
            <p:ph idx="1"/>
          </p:nvPr>
        </p:nvSpPr>
        <p:spPr>
          <a:xfrm>
            <a:off x="251520" y="1916832"/>
            <a:ext cx="4968552" cy="4536504"/>
          </a:xfrm>
        </p:spPr>
        <p:txBody>
          <a:bodyPr>
            <a:normAutofit/>
          </a:bodyPr>
          <a:lstStyle/>
          <a:p>
            <a:pPr marL="0" indent="0">
              <a:buNone/>
            </a:pPr>
            <a:r>
              <a:rPr lang="el-GR" dirty="0"/>
              <a:t>Δικάζει τις εξής υποθέσεις</a:t>
            </a:r>
          </a:p>
          <a:p>
            <a:r>
              <a:rPr lang="el-GR" dirty="0"/>
              <a:t>Ανθρωποκτονία με πρόθεση. </a:t>
            </a:r>
          </a:p>
          <a:p>
            <a:r>
              <a:rPr lang="el-GR" dirty="0"/>
              <a:t>Πρόκληση σωματικής βλάβης από πρόθεση.</a:t>
            </a:r>
          </a:p>
          <a:p>
            <a:r>
              <a:rPr lang="el-GR" dirty="0"/>
              <a:t>Απόπειρα ανθρωποκτονίας.</a:t>
            </a:r>
          </a:p>
          <a:p>
            <a:r>
              <a:rPr lang="el-GR" dirty="0"/>
              <a:t>Εμπρησμός</a:t>
            </a:r>
          </a:p>
          <a:p>
            <a:r>
              <a:rPr lang="el-GR" dirty="0"/>
              <a:t>Χορήγηση δηλητηρίου με πρόθεση</a:t>
            </a:r>
          </a:p>
        </p:txBody>
      </p:sp>
      <p:pic>
        <p:nvPicPr>
          <p:cNvPr id="34818" name="Picture 2" descr="http://images.n1k0s.multiply.com/image/1/photos/upload/orig/SHpTFwoKCE0AAGDxiS0234/7.jpeg?et=F3tPZys1Qg81RvAttDtDfg&amp;nmid=0"/>
          <p:cNvPicPr>
            <a:picLocks noChangeAspect="1" noChangeArrowheads="1"/>
          </p:cNvPicPr>
          <p:nvPr/>
        </p:nvPicPr>
        <p:blipFill>
          <a:blip r:embed="rId2" cstate="print"/>
          <a:srcRect/>
          <a:stretch>
            <a:fillRect/>
          </a:stretch>
        </p:blipFill>
        <p:spPr bwMode="auto">
          <a:xfrm>
            <a:off x="5580112" y="1988840"/>
            <a:ext cx="3009176" cy="2736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857256"/>
          </a:xfrm>
        </p:spPr>
        <p:txBody>
          <a:bodyPr>
            <a:normAutofit/>
          </a:bodyPr>
          <a:lstStyle/>
          <a:p>
            <a:r>
              <a:rPr lang="el-GR" dirty="0" err="1"/>
              <a:t>Παλλάδιον</a:t>
            </a:r>
            <a:endParaRPr lang="el-GR" dirty="0"/>
          </a:p>
        </p:txBody>
      </p:sp>
      <p:sp>
        <p:nvSpPr>
          <p:cNvPr id="3" name="Content Placeholder 2"/>
          <p:cNvSpPr>
            <a:spLocks noGrp="1"/>
          </p:cNvSpPr>
          <p:nvPr>
            <p:ph idx="1"/>
          </p:nvPr>
        </p:nvSpPr>
        <p:spPr>
          <a:xfrm>
            <a:off x="457200" y="1484784"/>
            <a:ext cx="6131024" cy="4839816"/>
          </a:xfrm>
        </p:spPr>
        <p:txBody>
          <a:bodyPr>
            <a:normAutofit/>
          </a:bodyPr>
          <a:lstStyle/>
          <a:p>
            <a:pPr>
              <a:buNone/>
            </a:pPr>
            <a:r>
              <a:rPr lang="el-GR" dirty="0"/>
              <a:t>Δικάζει:</a:t>
            </a:r>
          </a:p>
          <a:p>
            <a:r>
              <a:rPr lang="el-GR" i="1" dirty="0" err="1"/>
              <a:t>Ἀκούσιο</a:t>
            </a:r>
            <a:r>
              <a:rPr lang="el-GR" i="1" dirty="0"/>
              <a:t> φόνο </a:t>
            </a:r>
            <a:r>
              <a:rPr lang="el-GR" dirty="0" err="1"/>
              <a:t>αθηναίου</a:t>
            </a:r>
            <a:r>
              <a:rPr lang="el-GR" dirty="0"/>
              <a:t> πολίτη.</a:t>
            </a:r>
          </a:p>
          <a:p>
            <a:r>
              <a:rPr lang="el-GR" i="1" dirty="0" err="1"/>
              <a:t>Ἑκούσιο</a:t>
            </a:r>
            <a:r>
              <a:rPr lang="el-GR" i="1" dirty="0"/>
              <a:t> φόνο </a:t>
            </a:r>
            <a:r>
              <a:rPr lang="el-GR" dirty="0"/>
              <a:t>μετοίκου, ξένου, δούλου. </a:t>
            </a:r>
          </a:p>
          <a:p>
            <a:r>
              <a:rPr lang="el-GR" dirty="0"/>
              <a:t>Περιπτώσεις </a:t>
            </a:r>
            <a:r>
              <a:rPr lang="el-GR" i="1" dirty="0" err="1"/>
              <a:t>βουλεύσεως</a:t>
            </a:r>
            <a:r>
              <a:rPr lang="el-GR" i="1" dirty="0"/>
              <a:t> </a:t>
            </a:r>
            <a:r>
              <a:rPr lang="el-GR" dirty="0"/>
              <a:t>(ηθική αυτουργία, όταν λείπει η φυσική αμεσότητα.</a:t>
            </a:r>
          </a:p>
          <a:p>
            <a:endParaRPr lang="el-GR" i="1" dirty="0"/>
          </a:p>
        </p:txBody>
      </p:sp>
      <p:pic>
        <p:nvPicPr>
          <p:cNvPr id="35842" name="Picture 2" descr="http://www.hellenica.de/Griechenland/Mythos/Bild/OdysseusPalladion.jpg"/>
          <p:cNvPicPr>
            <a:picLocks noChangeAspect="1" noChangeArrowheads="1"/>
          </p:cNvPicPr>
          <p:nvPr/>
        </p:nvPicPr>
        <p:blipFill>
          <a:blip r:embed="rId2" cstate="print"/>
          <a:srcRect/>
          <a:stretch>
            <a:fillRect/>
          </a:stretch>
        </p:blipFill>
        <p:spPr bwMode="auto">
          <a:xfrm>
            <a:off x="6535603" y="0"/>
            <a:ext cx="2608397" cy="378904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5987008" cy="857256"/>
          </a:xfrm>
        </p:spPr>
        <p:txBody>
          <a:bodyPr>
            <a:normAutofit/>
          </a:bodyPr>
          <a:lstStyle/>
          <a:p>
            <a:r>
              <a:rPr lang="el-GR" dirty="0" err="1"/>
              <a:t>Δελφίνιον</a:t>
            </a:r>
            <a:endParaRPr lang="el-GR" dirty="0"/>
          </a:p>
        </p:txBody>
      </p:sp>
      <p:sp>
        <p:nvSpPr>
          <p:cNvPr id="3" name="Content Placeholder 2"/>
          <p:cNvSpPr>
            <a:spLocks noGrp="1"/>
          </p:cNvSpPr>
          <p:nvPr>
            <p:ph idx="1"/>
          </p:nvPr>
        </p:nvSpPr>
        <p:spPr>
          <a:xfrm>
            <a:off x="0" y="1700808"/>
            <a:ext cx="9144000" cy="5157192"/>
          </a:xfrm>
        </p:spPr>
        <p:txBody>
          <a:bodyPr>
            <a:normAutofit fontScale="92500" lnSpcReduction="10000"/>
          </a:bodyPr>
          <a:lstStyle/>
          <a:p>
            <a:r>
              <a:rPr lang="el-GR" dirty="0"/>
              <a:t>Δικάζει περιπτώσεις </a:t>
            </a:r>
            <a:r>
              <a:rPr lang="el-GR" i="1" dirty="0"/>
              <a:t>δικαίου φόνου</a:t>
            </a:r>
          </a:p>
          <a:p>
            <a:r>
              <a:rPr lang="el-GR" dirty="0"/>
              <a:t>Πρόκειται για περιπτώσεις θανάτωσης:</a:t>
            </a:r>
          </a:p>
          <a:p>
            <a:pPr lvl="1"/>
            <a:r>
              <a:rPr lang="el-GR" dirty="0"/>
              <a:t>Συναθλητή κατά λάθος</a:t>
            </a:r>
          </a:p>
          <a:p>
            <a:pPr lvl="1"/>
            <a:r>
              <a:rPr lang="el-GR" dirty="0"/>
              <a:t>Συμπολεμιστή κατά λάθος </a:t>
            </a:r>
          </a:p>
          <a:p>
            <a:pPr lvl="1"/>
            <a:r>
              <a:rPr lang="el-GR" dirty="0"/>
              <a:t>Σε νόμιμη άμυνα, όταν το θύμα επιτέθηκε πρώτο</a:t>
            </a:r>
          </a:p>
          <a:p>
            <a:pPr lvl="1"/>
            <a:r>
              <a:rPr lang="el-GR" dirty="0"/>
              <a:t>Του εραστή της συζύγου, μητέρας, αδελφής, θυγατέρας, παλλακίδας του δράστη, αν οι μοιχοί συλληφθούν επ’ αυτοφώρω</a:t>
            </a:r>
          </a:p>
          <a:p>
            <a:pPr lvl="1"/>
            <a:r>
              <a:rPr lang="el-GR" dirty="0"/>
              <a:t>Για το θάνατο ασθενούς, ο ιατρός δεν ευθύνεται.</a:t>
            </a:r>
          </a:p>
          <a:p>
            <a:r>
              <a:rPr lang="el-GR" dirty="0"/>
              <a:t>Το δικαστήριο καλείται να αποφασίσει αν όντως πρόκειται για δίκαιο φόνο.</a:t>
            </a:r>
          </a:p>
          <a:p>
            <a:r>
              <a:rPr lang="el-GR" dirty="0"/>
              <a:t>Εάν αυτό αποδειχθεί, ο δράστης απαλλάσσεται και δεν επιβάλλεται ποινή.</a:t>
            </a:r>
          </a:p>
        </p:txBody>
      </p:sp>
      <p:pic>
        <p:nvPicPr>
          <p:cNvPr id="36868" name="Picture 4" descr="http://www.berkshirefinearts.com/uploadedImages/articles/190_Dirt-Debut-DOA-on-FX52298.jpg"/>
          <p:cNvPicPr>
            <a:picLocks noChangeAspect="1" noChangeArrowheads="1"/>
          </p:cNvPicPr>
          <p:nvPr/>
        </p:nvPicPr>
        <p:blipFill>
          <a:blip r:embed="rId2" cstate="print"/>
          <a:srcRect/>
          <a:stretch>
            <a:fillRect/>
          </a:stretch>
        </p:blipFill>
        <p:spPr bwMode="auto">
          <a:xfrm>
            <a:off x="7358082" y="214290"/>
            <a:ext cx="1485000" cy="1980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4BC8FE-80EA-47B1-9979-9CED05DCD1F4}"/>
              </a:ext>
            </a:extLst>
          </p:cNvPr>
          <p:cNvPicPr>
            <a:picLocks noChangeAspect="1"/>
          </p:cNvPicPr>
          <p:nvPr/>
        </p:nvPicPr>
        <p:blipFill>
          <a:blip r:embed="rId2" cstate="print"/>
          <a:stretch>
            <a:fillRect/>
          </a:stretch>
        </p:blipFill>
        <p:spPr>
          <a:xfrm>
            <a:off x="3059832" y="2590800"/>
            <a:ext cx="3456384" cy="4267200"/>
          </a:xfrm>
          <a:prstGeom prst="rect">
            <a:avLst/>
          </a:prstGeom>
        </p:spPr>
      </p:pic>
      <p:sp>
        <p:nvSpPr>
          <p:cNvPr id="5" name="Text Placeholder 4">
            <a:extLst>
              <a:ext uri="{FF2B5EF4-FFF2-40B4-BE49-F238E27FC236}">
                <a16:creationId xmlns:a16="http://schemas.microsoft.com/office/drawing/2014/main" id="{119ED9C3-9E31-4BEB-847F-12682B45DCAC}"/>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C9C9FDEA-EFED-4D9B-A3F9-942B8D131A5B}"/>
              </a:ext>
            </a:extLst>
          </p:cNvPr>
          <p:cNvSpPr>
            <a:spLocks noGrp="1"/>
          </p:cNvSpPr>
          <p:nvPr>
            <p:ph type="title"/>
          </p:nvPr>
        </p:nvSpPr>
        <p:spPr/>
        <p:txBody>
          <a:bodyPr>
            <a:normAutofit fontScale="90000"/>
          </a:bodyPr>
          <a:lstStyle/>
          <a:p>
            <a:r>
              <a:rPr lang="el-GR" dirty="0"/>
              <a:t>Η νομοθετική αναθεώρηση του 403</a:t>
            </a:r>
            <a:endParaRPr lang="en-US" dirty="0"/>
          </a:p>
        </p:txBody>
      </p:sp>
    </p:spTree>
    <p:extLst>
      <p:ext uri="{BB962C8B-B14F-4D97-AF65-F5344CB8AC3E}">
        <p14:creationId xmlns:p14="http://schemas.microsoft.com/office/powerpoint/2010/main" val="1840530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l-GR" sz="3600" dirty="0"/>
              <a:t>Αναδημοσίευση της νομοθεσίας 410-399 </a:t>
            </a:r>
            <a:r>
              <a:rPr lang="el-GR" sz="3600" dirty="0" err="1"/>
              <a:t>π.Χ.</a:t>
            </a:r>
            <a:endParaRPr lang="el-GR" sz="3600" dirty="0"/>
          </a:p>
        </p:txBody>
      </p:sp>
      <p:sp>
        <p:nvSpPr>
          <p:cNvPr id="3" name="Content Placeholder 2"/>
          <p:cNvSpPr>
            <a:spLocks noGrp="1"/>
          </p:cNvSpPr>
          <p:nvPr>
            <p:ph idx="1"/>
          </p:nvPr>
        </p:nvSpPr>
        <p:spPr>
          <a:xfrm>
            <a:off x="142844" y="1700808"/>
            <a:ext cx="9001156" cy="5157192"/>
          </a:xfrm>
        </p:spPr>
        <p:txBody>
          <a:bodyPr>
            <a:normAutofit/>
          </a:bodyPr>
          <a:lstStyle/>
          <a:p>
            <a:r>
              <a:rPr lang="el-GR" sz="2800" dirty="0"/>
              <a:t>Μετά την κατάλυση της ολιγαρχίας στην Αθήνα. Έγινε σε δύο φάσεις:</a:t>
            </a:r>
          </a:p>
          <a:p>
            <a:pPr lvl="1"/>
            <a:r>
              <a:rPr lang="el-GR" sz="2800" dirty="0"/>
              <a:t>410-404 </a:t>
            </a:r>
          </a:p>
          <a:p>
            <a:pPr lvl="1"/>
            <a:r>
              <a:rPr lang="el-GR" sz="2800" dirty="0"/>
              <a:t>403-399 π.Χ.</a:t>
            </a:r>
          </a:p>
          <a:p>
            <a:r>
              <a:rPr lang="el-GR" sz="2800" dirty="0"/>
              <a:t>Ορίζεται επιτροπή </a:t>
            </a:r>
            <a:r>
              <a:rPr lang="el-GR" sz="2800" i="1" dirty="0" err="1">
                <a:solidFill>
                  <a:srgbClr val="002060"/>
                </a:solidFill>
              </a:rPr>
              <a:t>ἀναγραφέων</a:t>
            </a:r>
            <a:r>
              <a:rPr lang="el-GR" sz="2800" i="1" dirty="0"/>
              <a:t>, </a:t>
            </a:r>
            <a:r>
              <a:rPr lang="el-GR" sz="2800" dirty="0"/>
              <a:t>στους οποίους ανατίθεται η αναδημοσίευση των νόμων και η κατάργηση όσων θέσπισε το ολιγαρχικό καθεστώς.</a:t>
            </a:r>
          </a:p>
          <a:p>
            <a:r>
              <a:rPr lang="el-GR" sz="2800" dirty="0"/>
              <a:t>Δημοσθένης, </a:t>
            </a:r>
            <a:r>
              <a:rPr lang="el-GR" sz="2800" i="1" dirty="0"/>
              <a:t>Κατά </a:t>
            </a:r>
            <a:r>
              <a:rPr lang="el-GR" sz="2800" i="1" dirty="0" err="1"/>
              <a:t>Τιμοκράτους</a:t>
            </a:r>
            <a:r>
              <a:rPr lang="el-GR" sz="2800" i="1" dirty="0"/>
              <a:t> </a:t>
            </a:r>
            <a:r>
              <a:rPr lang="el-GR" sz="2800" dirty="0"/>
              <a:t>42: </a:t>
            </a:r>
            <a:r>
              <a:rPr lang="el-GR" sz="2800" i="1" dirty="0" err="1"/>
              <a:t>τοὺς</a:t>
            </a:r>
            <a:r>
              <a:rPr lang="el-GR" sz="2800" i="1" dirty="0"/>
              <a:t> νόμους </a:t>
            </a:r>
            <a:r>
              <a:rPr lang="el-GR" sz="2800" i="1" dirty="0" err="1"/>
              <a:t>τοὺς</a:t>
            </a:r>
            <a:r>
              <a:rPr lang="el-GR" sz="2800" i="1" dirty="0"/>
              <a:t> </a:t>
            </a:r>
            <a:r>
              <a:rPr lang="el-GR" sz="2800" i="1" dirty="0" err="1"/>
              <a:t>πρὸ</a:t>
            </a:r>
            <a:r>
              <a:rPr lang="el-GR" sz="2800" i="1" dirty="0"/>
              <a:t> </a:t>
            </a:r>
            <a:r>
              <a:rPr lang="el-GR" sz="2800" i="1" dirty="0" err="1"/>
              <a:t>Εὐκλείδου</a:t>
            </a:r>
            <a:r>
              <a:rPr lang="el-GR" sz="2800" i="1" dirty="0"/>
              <a:t> </a:t>
            </a:r>
            <a:r>
              <a:rPr lang="el-GR" sz="2800" i="1" dirty="0" err="1"/>
              <a:t>τεθέντας</a:t>
            </a:r>
            <a:r>
              <a:rPr lang="el-GR" sz="2800" i="1" dirty="0"/>
              <a:t> </a:t>
            </a:r>
            <a:r>
              <a:rPr lang="el-GR" sz="2800" i="1" dirty="0" err="1"/>
              <a:t>ἐν</a:t>
            </a:r>
            <a:r>
              <a:rPr lang="el-GR" sz="2800" i="1" dirty="0"/>
              <a:t> </a:t>
            </a:r>
            <a:r>
              <a:rPr lang="el-GR" sz="2800" i="1" dirty="0" err="1"/>
              <a:t>δημοκρατίᾳ</a:t>
            </a:r>
            <a:r>
              <a:rPr lang="el-GR" sz="2800" i="1" dirty="0"/>
              <a:t>  </a:t>
            </a:r>
            <a:r>
              <a:rPr lang="el-GR" sz="2800" i="1" dirty="0" err="1"/>
              <a:t>καὶ</a:t>
            </a:r>
            <a:r>
              <a:rPr lang="el-GR" sz="2800" i="1" dirty="0"/>
              <a:t> </a:t>
            </a:r>
            <a:r>
              <a:rPr lang="el-GR" sz="2800" i="1" dirty="0" err="1"/>
              <a:t>ὅσοι</a:t>
            </a:r>
            <a:r>
              <a:rPr lang="el-GR" sz="2800" i="1" dirty="0"/>
              <a:t> </a:t>
            </a:r>
            <a:r>
              <a:rPr lang="el-GR" sz="2800" i="1" dirty="0" err="1"/>
              <a:t>ἐπ</a:t>
            </a:r>
            <a:r>
              <a:rPr lang="el-GR" sz="2800" i="1" dirty="0"/>
              <a:t>’ </a:t>
            </a:r>
            <a:r>
              <a:rPr lang="el-GR" sz="2800" i="1" dirty="0" err="1"/>
              <a:t>Εὐκλείδου</a:t>
            </a:r>
            <a:r>
              <a:rPr lang="el-GR" sz="2800" i="1" dirty="0"/>
              <a:t> </a:t>
            </a:r>
            <a:r>
              <a:rPr lang="el-GR" sz="2800" i="1" dirty="0" err="1"/>
              <a:t>ἐτέθησαν</a:t>
            </a:r>
            <a:r>
              <a:rPr lang="el-GR" sz="2800" i="1" dirty="0"/>
              <a:t> </a:t>
            </a:r>
            <a:r>
              <a:rPr lang="el-GR" sz="2800" i="1" dirty="0" err="1"/>
              <a:t>καὶ</a:t>
            </a:r>
            <a:r>
              <a:rPr lang="el-GR" sz="2800" i="1" dirty="0"/>
              <a:t> </a:t>
            </a:r>
            <a:r>
              <a:rPr lang="el-GR" sz="2800" i="1" dirty="0" err="1"/>
              <a:t>εἰσὶν</a:t>
            </a:r>
            <a:r>
              <a:rPr lang="el-GR" sz="2800" i="1" dirty="0"/>
              <a:t> </a:t>
            </a:r>
            <a:r>
              <a:rPr lang="el-GR" sz="2800" i="1" dirty="0" err="1"/>
              <a:t>ἀναγεγραμμένοι</a:t>
            </a:r>
            <a:r>
              <a:rPr lang="el-GR" sz="2800" i="1" dirty="0"/>
              <a:t>. </a:t>
            </a:r>
            <a:endParaRPr lang="el-GR" sz="2800" dirty="0"/>
          </a:p>
        </p:txBody>
      </p:sp>
    </p:spTree>
    <p:extLst>
      <p:ext uri="{BB962C8B-B14F-4D97-AF65-F5344CB8AC3E}">
        <p14:creationId xmlns:p14="http://schemas.microsoft.com/office/powerpoint/2010/main" val="3201390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t>Ψήφισμα του </a:t>
            </a:r>
            <a:r>
              <a:rPr lang="el-GR" dirty="0" err="1"/>
              <a:t>Τεισαμενού</a:t>
            </a:r>
            <a:r>
              <a:rPr lang="el-GR" dirty="0"/>
              <a:t> (403 </a:t>
            </a:r>
            <a:r>
              <a:rPr lang="el-GR" dirty="0" err="1"/>
              <a:t>π.Χ</a:t>
            </a:r>
            <a:r>
              <a:rPr lang="el-GR" dirty="0"/>
              <a:t>)</a:t>
            </a:r>
          </a:p>
        </p:txBody>
      </p:sp>
      <p:sp>
        <p:nvSpPr>
          <p:cNvPr id="3" name="2 - Θέση περιεχομένου"/>
          <p:cNvSpPr>
            <a:spLocks noGrp="1"/>
          </p:cNvSpPr>
          <p:nvPr>
            <p:ph sz="quarter" idx="1"/>
          </p:nvPr>
        </p:nvSpPr>
        <p:spPr>
          <a:xfrm>
            <a:off x="0" y="1600200"/>
            <a:ext cx="9180512" cy="5213176"/>
          </a:xfrm>
        </p:spPr>
        <p:txBody>
          <a:bodyPr>
            <a:normAutofit/>
          </a:bodyPr>
          <a:lstStyle/>
          <a:p>
            <a:pPr algn="just">
              <a:spcBef>
                <a:spcPts val="0"/>
              </a:spcBef>
            </a:pPr>
            <a:r>
              <a:rPr lang="el-GR" sz="2600" dirty="0"/>
              <a:t>Ο </a:t>
            </a:r>
            <a:r>
              <a:rPr lang="el-GR" sz="2600" dirty="0" err="1"/>
              <a:t>Τεισαμενός</a:t>
            </a:r>
            <a:r>
              <a:rPr lang="el-GR" sz="2600" dirty="0"/>
              <a:t> πρότεινε ένα ψήφισμα και αποδέχθηκε η εκκλησία του δήμου.</a:t>
            </a:r>
          </a:p>
          <a:p>
            <a:pPr algn="just">
              <a:spcBef>
                <a:spcPts val="0"/>
              </a:spcBef>
            </a:pPr>
            <a:r>
              <a:rPr lang="el-GR" sz="2600" dirty="0"/>
              <a:t>Το ψήφισμα καλούσε όποιον πολίτη ήθελε να υποβάλει πρόταση νέου νόμου στη Βουλή των 500, η οποία διατάχθηκε να ορίσει </a:t>
            </a:r>
            <a:r>
              <a:rPr lang="el-GR" sz="2600" dirty="0">
                <a:solidFill>
                  <a:srgbClr val="0070C0"/>
                </a:solidFill>
              </a:rPr>
              <a:t>μια επιτροπή νομοθετών</a:t>
            </a:r>
            <a:r>
              <a:rPr lang="el-GR" sz="2600" dirty="0"/>
              <a:t> με αρμοδιότητα την προετοιμασία και τη δημοσίευση όλων των προτάσεων νόμων.</a:t>
            </a:r>
          </a:p>
          <a:p>
            <a:pPr algn="just">
              <a:spcBef>
                <a:spcPts val="0"/>
              </a:spcBef>
            </a:pPr>
            <a:r>
              <a:rPr lang="el-GR" sz="2600" dirty="0"/>
              <a:t>Όταν η επιτροπή συγκέντρωσε και παρουσίασε τους νόμους</a:t>
            </a:r>
            <a:r>
              <a:rPr lang="en-US" sz="2600" dirty="0"/>
              <a:t>, </a:t>
            </a:r>
            <a:r>
              <a:rPr lang="el-GR" sz="2600" dirty="0"/>
              <a:t>οι προτάσεις εξετάστηκαν από τη Βουλή των 500 και στη συνέχεια </a:t>
            </a:r>
            <a:r>
              <a:rPr lang="el-GR" sz="2600" dirty="0">
                <a:solidFill>
                  <a:srgbClr val="0070C0"/>
                </a:solidFill>
              </a:rPr>
              <a:t>ένα νέο σώμα πεντακοσίων νομοθετών</a:t>
            </a:r>
            <a:r>
              <a:rPr lang="el-GR" sz="2600" dirty="0"/>
              <a:t> ανέλαβε να συντάξει το νομοθετικό κώδικα.</a:t>
            </a:r>
          </a:p>
          <a:p>
            <a:pPr algn="just">
              <a:spcBef>
                <a:spcPts val="0"/>
              </a:spcBef>
            </a:pPr>
            <a:r>
              <a:rPr lang="el-GR" sz="2600" dirty="0"/>
              <a:t>Αυτή η διαδικασία έγινε μόνο μία φορά, το 403, στο πλαίσιο της αποκατάστασης της δημοκρατίας.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102568"/>
          </a:xfrm>
        </p:spPr>
        <p:txBody>
          <a:bodyPr>
            <a:normAutofit fontScale="90000"/>
          </a:bodyPr>
          <a:lstStyle/>
          <a:p>
            <a:pPr algn="ctr"/>
            <a:r>
              <a:rPr lang="el-GR" dirty="0"/>
              <a:t>Βαθμιαία πρόσβαση όλων στα αξιώματα</a:t>
            </a:r>
          </a:p>
        </p:txBody>
      </p:sp>
      <p:sp>
        <p:nvSpPr>
          <p:cNvPr id="3" name="2 - Θέση περιεχομένου"/>
          <p:cNvSpPr>
            <a:spLocks noGrp="1"/>
          </p:cNvSpPr>
          <p:nvPr>
            <p:ph sz="quarter" idx="1"/>
          </p:nvPr>
        </p:nvSpPr>
        <p:spPr>
          <a:xfrm>
            <a:off x="179512" y="1600200"/>
            <a:ext cx="8586536" cy="5141168"/>
          </a:xfrm>
        </p:spPr>
        <p:txBody>
          <a:bodyPr/>
          <a:lstStyle/>
          <a:p>
            <a:pPr algn="just"/>
            <a:r>
              <a:rPr lang="el-GR" sz="2800" dirty="0"/>
              <a:t>Ήδη όλοι οι πολίτες απέκτησαν το δικαίωμα να κληρώνονται μέλη της Βουλής των 500.</a:t>
            </a:r>
          </a:p>
          <a:p>
            <a:pPr algn="just"/>
            <a:r>
              <a:rPr lang="el-GR" sz="2800" dirty="0"/>
              <a:t>Ωστόσο, 9 άρχοντες αναδεικνύονταν μέλη της Βουλής των 500.</a:t>
            </a:r>
          </a:p>
          <a:p>
            <a:pPr algn="just"/>
            <a:r>
              <a:rPr lang="el-GR" sz="2800" dirty="0"/>
              <a:t>Μετά τον Κλεισθένη, σταδιακά τα αξιώματα των αρχόντων έγιναν προσιτά σε όλους τους πολίτες (πλην του αξιώματος των στρατηγών</a:t>
            </a:r>
            <a:r>
              <a:rPr lang="en-US" sz="2800" dirty="0"/>
              <a:t> </a:t>
            </a:r>
            <a:r>
              <a:rPr lang="el-GR" sz="2800" dirty="0"/>
              <a:t>και ορισμένων άλλων με οικονομικές αρμοδιότητες).</a:t>
            </a:r>
          </a:p>
          <a:p>
            <a:pPr algn="just"/>
            <a:r>
              <a:rPr lang="el-GR" sz="2800" dirty="0"/>
              <a:t>Το 487 </a:t>
            </a:r>
            <a:r>
              <a:rPr lang="el-GR" sz="2800" dirty="0" err="1"/>
              <a:t>π.Χ.</a:t>
            </a:r>
            <a:r>
              <a:rPr lang="el-GR" sz="2800" dirty="0"/>
              <a:t> οι ιππείς απέκτησαν πρόσβαση στις αρχές.</a:t>
            </a:r>
          </a:p>
          <a:p>
            <a:pPr algn="just"/>
            <a:r>
              <a:rPr lang="el-GR" sz="2800" dirty="0"/>
              <a:t>Το 450 </a:t>
            </a:r>
            <a:r>
              <a:rPr lang="el-GR" sz="2800" dirty="0" err="1"/>
              <a:t>π.Χ.</a:t>
            </a:r>
            <a:r>
              <a:rPr lang="el-GR" sz="2800" dirty="0"/>
              <a:t> οι θήτες απέκτησαν το ανωτέρω δικαίωμα.</a:t>
            </a:r>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9144000" cy="960886"/>
          </a:xfrm>
        </p:spPr>
        <p:txBody>
          <a:bodyPr>
            <a:normAutofit/>
          </a:bodyPr>
          <a:lstStyle/>
          <a:p>
            <a:pPr algn="ctr"/>
            <a:r>
              <a:rPr lang="el-GR" sz="3200" dirty="0"/>
              <a:t>Η νέα διαδικασία αναθεώρησης των νόμων  </a:t>
            </a:r>
          </a:p>
        </p:txBody>
      </p:sp>
      <p:sp>
        <p:nvSpPr>
          <p:cNvPr id="3" name="Content Placeholder 2"/>
          <p:cNvSpPr>
            <a:spLocks noGrp="1"/>
          </p:cNvSpPr>
          <p:nvPr>
            <p:ph idx="1"/>
          </p:nvPr>
        </p:nvSpPr>
        <p:spPr>
          <a:xfrm>
            <a:off x="0" y="1484784"/>
            <a:ext cx="9144000" cy="5373216"/>
          </a:xfrm>
        </p:spPr>
        <p:txBody>
          <a:bodyPr>
            <a:normAutofit lnSpcReduction="10000"/>
          </a:bodyPr>
          <a:lstStyle/>
          <a:p>
            <a:pPr>
              <a:spcBef>
                <a:spcPts val="0"/>
              </a:spcBef>
            </a:pPr>
            <a:r>
              <a:rPr lang="el-GR" dirty="0"/>
              <a:t>Στην αρχή του κάθε έτους γίνεται η </a:t>
            </a:r>
            <a:r>
              <a:rPr lang="el-GR" i="1" dirty="0" err="1">
                <a:solidFill>
                  <a:srgbClr val="002060"/>
                </a:solidFill>
              </a:rPr>
              <a:t>ἐπιχειροτονία</a:t>
            </a:r>
            <a:r>
              <a:rPr lang="el-GR" i="1" dirty="0">
                <a:solidFill>
                  <a:srgbClr val="002060"/>
                </a:solidFill>
              </a:rPr>
              <a:t> νόμων.</a:t>
            </a:r>
          </a:p>
          <a:p>
            <a:pPr lvl="1">
              <a:spcBef>
                <a:spcPts val="0"/>
              </a:spcBef>
            </a:pPr>
            <a:r>
              <a:rPr lang="el-GR" dirty="0"/>
              <a:t>Η εκκλησία του δήμου ψηφίζει, μετά από συζήτηση, επί των ισχυόντων νόμων, εάν είναι ικανοποιητικοί ή όχι.</a:t>
            </a:r>
            <a:endParaRPr lang="el-GR" i="1" dirty="0">
              <a:latin typeface="Palatino Linotype" pitchFamily="18" charset="0"/>
            </a:endParaRPr>
          </a:p>
          <a:p>
            <a:pPr lvl="1">
              <a:spcBef>
                <a:spcPts val="0"/>
              </a:spcBef>
            </a:pPr>
            <a:r>
              <a:rPr lang="el-GR" dirty="0"/>
              <a:t>Αν κάποιος νόμος κριθεί μη ικανοποιητικός, οι πολίτες προτείνουν νέο νόμο.</a:t>
            </a:r>
          </a:p>
          <a:p>
            <a:pPr lvl="1">
              <a:spcBef>
                <a:spcPts val="0"/>
              </a:spcBef>
            </a:pPr>
            <a:r>
              <a:rPr lang="el-GR" dirty="0"/>
              <a:t>Η εκκλησία του δήμου αποφασίζει αν θα διατηρήσει τον ισχύοντα νόμο ή θα τον καταργήσει θεσπίζοντας νέο νόμο.</a:t>
            </a:r>
          </a:p>
          <a:p>
            <a:pPr lvl="1">
              <a:spcBef>
                <a:spcPts val="0"/>
              </a:spcBef>
            </a:pPr>
            <a:r>
              <a:rPr lang="el-GR" dirty="0"/>
              <a:t>Εκλέγονται </a:t>
            </a:r>
            <a:r>
              <a:rPr lang="el-GR" dirty="0">
                <a:solidFill>
                  <a:srgbClr val="002060"/>
                </a:solidFill>
              </a:rPr>
              <a:t>5 </a:t>
            </a:r>
            <a:r>
              <a:rPr lang="el-GR" i="1" dirty="0">
                <a:solidFill>
                  <a:srgbClr val="002060"/>
                </a:solidFill>
              </a:rPr>
              <a:t>συνήγοροι</a:t>
            </a:r>
            <a:r>
              <a:rPr lang="el-GR" i="1" dirty="0"/>
              <a:t>, </a:t>
            </a:r>
            <a:r>
              <a:rPr lang="el-GR" dirty="0"/>
              <a:t>που θα υπερασπιστούν τον παλαιό νόμο σε δικαστικό αγώνα.</a:t>
            </a:r>
          </a:p>
          <a:p>
            <a:pPr lvl="1">
              <a:spcBef>
                <a:spcPts val="0"/>
              </a:spcBef>
            </a:pPr>
            <a:r>
              <a:rPr lang="el-GR" dirty="0"/>
              <a:t>Η δίκη διεξάγεται στην Ηλιαία ενώπιον των </a:t>
            </a:r>
            <a:r>
              <a:rPr lang="el-GR" i="1" dirty="0" err="1">
                <a:solidFill>
                  <a:srgbClr val="002060"/>
                </a:solidFill>
              </a:rPr>
              <a:t>νομοθετῶν</a:t>
            </a:r>
            <a:r>
              <a:rPr lang="el-GR" dirty="0"/>
              <a:t>, που αποφασίζουν κυριαρχικά, χωρίς επικύρωση της απόφασης από τη συνέλευση.</a:t>
            </a:r>
          </a:p>
          <a:p>
            <a:pPr lvl="1">
              <a:spcBef>
                <a:spcPts val="0"/>
              </a:spcBef>
            </a:pPr>
            <a:r>
              <a:rPr lang="el-GR" dirty="0"/>
              <a:t>Τύπος απόφασης: «</a:t>
            </a:r>
            <a:r>
              <a:rPr lang="el-GR" i="1" dirty="0" err="1"/>
              <a:t>δεδόχθαι</a:t>
            </a:r>
            <a:r>
              <a:rPr lang="el-GR" i="1" dirty="0"/>
              <a:t> </a:t>
            </a:r>
            <a:r>
              <a:rPr lang="el-GR" i="1" dirty="0" err="1"/>
              <a:t>τοῖς</a:t>
            </a:r>
            <a:r>
              <a:rPr lang="el-GR" i="1" dirty="0"/>
              <a:t> </a:t>
            </a:r>
            <a:r>
              <a:rPr lang="el-GR" i="1" dirty="0" err="1"/>
              <a:t>νομοθέταις</a:t>
            </a:r>
            <a:r>
              <a:rPr lang="el-GR" i="1" dirty="0"/>
              <a:t>» </a:t>
            </a:r>
            <a:r>
              <a:rPr lang="el-GR" dirty="0"/>
              <a:t>και όχι «</a:t>
            </a:r>
            <a:r>
              <a:rPr lang="el-GR" i="1" dirty="0" err="1"/>
              <a:t>ἔδοξε</a:t>
            </a:r>
            <a:r>
              <a:rPr lang="el-GR" i="1" dirty="0"/>
              <a:t> </a:t>
            </a:r>
            <a:r>
              <a:rPr lang="el-GR" i="1" dirty="0" err="1"/>
              <a:t>τῷ</a:t>
            </a:r>
            <a:r>
              <a:rPr lang="el-GR" i="1" dirty="0"/>
              <a:t> </a:t>
            </a:r>
            <a:r>
              <a:rPr lang="el-GR" i="1" dirty="0" err="1"/>
              <a:t>δήμῳ</a:t>
            </a:r>
            <a:r>
              <a:rPr lang="el-GR" dirty="0"/>
              <a:t>».</a:t>
            </a:r>
          </a:p>
          <a:p>
            <a:endParaRPr lang="el-GR" dirty="0"/>
          </a:p>
        </p:txBody>
      </p:sp>
    </p:spTree>
    <p:extLst>
      <p:ext uri="{BB962C8B-B14F-4D97-AF65-F5344CB8AC3E}">
        <p14:creationId xmlns:p14="http://schemas.microsoft.com/office/powerpoint/2010/main" val="1190622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Νόμος και Ψήφισμα</a:t>
            </a:r>
          </a:p>
        </p:txBody>
      </p:sp>
      <p:sp>
        <p:nvSpPr>
          <p:cNvPr id="3" name="2 - Θέση περιεχομένου"/>
          <p:cNvSpPr>
            <a:spLocks noGrp="1"/>
          </p:cNvSpPr>
          <p:nvPr>
            <p:ph sz="quarter" idx="1"/>
          </p:nvPr>
        </p:nvSpPr>
        <p:spPr>
          <a:xfrm>
            <a:off x="612648" y="1600200"/>
            <a:ext cx="8153400" cy="4781128"/>
          </a:xfrm>
        </p:spPr>
        <p:txBody>
          <a:bodyPr>
            <a:noAutofit/>
          </a:bodyPr>
          <a:lstStyle/>
          <a:p>
            <a:pPr marL="0">
              <a:spcBef>
                <a:spcPts val="0"/>
              </a:spcBef>
            </a:pPr>
            <a:r>
              <a:rPr lang="el-GR" sz="2400" dirty="0"/>
              <a:t>Μετά την αναθεώρηση και </a:t>
            </a:r>
            <a:r>
              <a:rPr lang="el-GR" sz="2400" dirty="0" err="1"/>
              <a:t>ανακαταγραφή</a:t>
            </a:r>
            <a:r>
              <a:rPr lang="el-GR" sz="2400" dirty="0"/>
              <a:t> των νόμων το 403/2 </a:t>
            </a:r>
            <a:r>
              <a:rPr lang="el-GR" sz="2400" dirty="0" err="1"/>
              <a:t>π.Χ.</a:t>
            </a:r>
            <a:r>
              <a:rPr lang="el-GR" sz="2400" dirty="0"/>
              <a:t> διακρίθηκαν οι νόμοι από τα ψηφίσματα. </a:t>
            </a:r>
          </a:p>
          <a:p>
            <a:pPr marL="0" algn="ctr">
              <a:spcBef>
                <a:spcPts val="0"/>
              </a:spcBef>
              <a:buNone/>
            </a:pPr>
            <a:r>
              <a:rPr lang="el-GR" sz="2400" b="1" dirty="0"/>
              <a:t>Μέχρι τότε: </a:t>
            </a:r>
          </a:p>
          <a:p>
            <a:pPr marL="0" algn="just">
              <a:spcBef>
                <a:spcPts val="0"/>
              </a:spcBef>
            </a:pPr>
            <a:r>
              <a:rPr lang="el-GR" sz="2400" b="1" dirty="0"/>
              <a:t>Νόμος</a:t>
            </a:r>
            <a:r>
              <a:rPr lang="el-GR" sz="2400" dirty="0"/>
              <a:t>: οποιαδήποτε διάταξη αθηναϊκής νομοθεσίας.</a:t>
            </a:r>
          </a:p>
          <a:p>
            <a:pPr marL="0">
              <a:spcBef>
                <a:spcPts val="0"/>
              </a:spcBef>
            </a:pPr>
            <a:r>
              <a:rPr lang="el-GR" sz="2400" b="1" dirty="0"/>
              <a:t>Ψήφισμα</a:t>
            </a:r>
            <a:r>
              <a:rPr lang="el-GR" sz="2400" dirty="0"/>
              <a:t>: οποιαδήποτε διάταξη είχε θεσπιστεί μέσω εκκλησίας δήμου.</a:t>
            </a:r>
          </a:p>
          <a:p>
            <a:pPr marL="0" algn="ctr">
              <a:spcBef>
                <a:spcPts val="0"/>
              </a:spcBef>
              <a:buNone/>
            </a:pPr>
            <a:r>
              <a:rPr lang="el-GR" sz="2400" b="1" dirty="0"/>
              <a:t> Από το 403/2 π.Χ.:</a:t>
            </a:r>
          </a:p>
          <a:p>
            <a:pPr marL="0">
              <a:spcBef>
                <a:spcPts val="0"/>
              </a:spcBef>
            </a:pPr>
            <a:r>
              <a:rPr lang="el-GR" sz="2400" b="1" dirty="0"/>
              <a:t>Νόμοι</a:t>
            </a:r>
            <a:r>
              <a:rPr lang="el-GR" sz="2400" dirty="0"/>
              <a:t>: Όλοι οι κανόνες δικαίου που περιλήφθηκαν στη νέα αναγραφή των νόμων και κάθε νέος νόμος που θα θεσπιζόταν στο μέλλον με τη διαδικασία των νομοθετών.</a:t>
            </a:r>
          </a:p>
          <a:p>
            <a:pPr marL="0">
              <a:spcBef>
                <a:spcPts val="0"/>
              </a:spcBef>
            </a:pPr>
            <a:r>
              <a:rPr lang="el-GR" sz="2400" b="1" dirty="0"/>
              <a:t>Ψηφίσματα</a:t>
            </a:r>
            <a:r>
              <a:rPr lang="el-GR" sz="2400" dirty="0"/>
              <a:t>: Οι διατάξεις οι οποίες ψηφίζονταν από την εκκλησία του δήμου με την παλαιά διαδικασία.</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457200" y="152400"/>
            <a:ext cx="6851650" cy="900113"/>
          </a:xfrm>
        </p:spPr>
        <p:txBody>
          <a:bodyPr>
            <a:normAutofit/>
          </a:bodyPr>
          <a:lstStyle/>
          <a:p>
            <a:pPr algn="ctr"/>
            <a:r>
              <a:rPr lang="el-GR" dirty="0"/>
              <a:t>Η Αθήνα τον 5</a:t>
            </a:r>
            <a:r>
              <a:rPr lang="el-GR" baseline="30000" dirty="0"/>
              <a:t>ο</a:t>
            </a:r>
            <a:r>
              <a:rPr lang="el-GR" dirty="0"/>
              <a:t> – 4</a:t>
            </a:r>
            <a:r>
              <a:rPr lang="el-GR" baseline="30000" dirty="0"/>
              <a:t>ο</a:t>
            </a:r>
            <a:r>
              <a:rPr lang="el-GR" dirty="0"/>
              <a:t> αι. </a:t>
            </a:r>
            <a:r>
              <a:rPr lang="el-GR" dirty="0" err="1"/>
              <a:t>π.Χ.</a:t>
            </a:r>
            <a:r>
              <a:rPr lang="el-GR" dirty="0"/>
              <a:t> </a:t>
            </a:r>
            <a:endParaRPr lang="el-GR" sz="3100" dirty="0"/>
          </a:p>
        </p:txBody>
      </p:sp>
      <p:sp>
        <p:nvSpPr>
          <p:cNvPr id="2" name="Content Placeholder 1"/>
          <p:cNvSpPr>
            <a:spLocks noGrp="1"/>
          </p:cNvSpPr>
          <p:nvPr>
            <p:ph sz="quarter" idx="1"/>
          </p:nvPr>
        </p:nvSpPr>
        <p:spPr>
          <a:xfrm>
            <a:off x="214313" y="1571625"/>
            <a:ext cx="8750300" cy="4953000"/>
          </a:xfrm>
        </p:spPr>
        <p:txBody>
          <a:bodyPr>
            <a:normAutofit fontScale="92500" lnSpcReduction="20000"/>
          </a:bodyPr>
          <a:lstStyle/>
          <a:p>
            <a:pPr marL="320040" indent="-320040" algn="just" fontAlgn="auto">
              <a:spcAft>
                <a:spcPts val="0"/>
              </a:spcAft>
              <a:buFont typeface="Wingdings"/>
              <a:buNone/>
              <a:defRPr/>
            </a:pPr>
            <a:r>
              <a:rPr lang="el-GR" sz="3200" dirty="0"/>
              <a:t>Δημοκρατία των πολιτών  (άμεση δημοκρατία).</a:t>
            </a:r>
          </a:p>
          <a:p>
            <a:pPr marL="320040" indent="-320040" algn="just" fontAlgn="auto">
              <a:spcAft>
                <a:spcPts val="0"/>
              </a:spcAft>
              <a:buFont typeface="Wingdings"/>
              <a:buNone/>
              <a:defRPr/>
            </a:pPr>
            <a:r>
              <a:rPr lang="el-GR" sz="3200" dirty="0"/>
              <a:t>Όλοι οι πολίτες είναι ίσοι μεταξύ τους.</a:t>
            </a:r>
          </a:p>
          <a:p>
            <a:pPr marL="320040" indent="-320040" algn="just" fontAlgn="auto">
              <a:spcAft>
                <a:spcPts val="0"/>
              </a:spcAft>
              <a:buFont typeface="Wingdings"/>
              <a:buNone/>
              <a:defRPr/>
            </a:pPr>
            <a:r>
              <a:rPr lang="el-GR" sz="3200" dirty="0"/>
              <a:t>Όλοι οι πολίτες έχουν πλήρη πολιτικά δικαιώματα.</a:t>
            </a:r>
          </a:p>
          <a:p>
            <a:pPr marL="320040" indent="-320040" algn="just" fontAlgn="auto">
              <a:spcAft>
                <a:spcPts val="0"/>
              </a:spcAft>
              <a:buFont typeface="Wingdings"/>
              <a:buNone/>
              <a:defRPr/>
            </a:pPr>
            <a:r>
              <a:rPr lang="el-GR" sz="3200" dirty="0"/>
              <a:t>Όλοι οι πολίτες έχουν δικαίωμα συμμετοχής στα πολιτειακά όργανα και συμμετοχής στη λήψη των αποφάσεων.</a:t>
            </a:r>
          </a:p>
          <a:p>
            <a:pPr marL="320040" indent="-320040" fontAlgn="auto">
              <a:spcAft>
                <a:spcPts val="0"/>
              </a:spcAft>
              <a:buFont typeface="Wingdings"/>
              <a:buNone/>
              <a:defRPr/>
            </a:pPr>
            <a:endParaRPr lang="el-GR" sz="3200" dirty="0"/>
          </a:p>
          <a:p>
            <a:pPr marL="320040" indent="-320040" fontAlgn="auto">
              <a:spcAft>
                <a:spcPts val="0"/>
              </a:spcAft>
              <a:buFont typeface="Wingdings"/>
              <a:buNone/>
              <a:defRPr/>
            </a:pPr>
            <a:r>
              <a:rPr lang="el-GR" sz="3200" dirty="0"/>
              <a:t>Στην πολιτεία δεν μετέχουν:</a:t>
            </a:r>
          </a:p>
          <a:p>
            <a:pPr marL="320040" indent="-320040" fontAlgn="auto">
              <a:spcAft>
                <a:spcPts val="0"/>
              </a:spcAft>
              <a:buFont typeface="Wingdings"/>
              <a:buChar char=""/>
              <a:defRPr/>
            </a:pPr>
            <a:r>
              <a:rPr lang="el-GR" sz="3200" dirty="0"/>
              <a:t>Οι αθηναίες γυναίκες</a:t>
            </a:r>
          </a:p>
          <a:p>
            <a:pPr marL="320040" indent="-320040" fontAlgn="auto">
              <a:spcAft>
                <a:spcPts val="0"/>
              </a:spcAft>
              <a:buFont typeface="Wingdings"/>
              <a:buChar char=""/>
              <a:defRPr/>
            </a:pPr>
            <a:r>
              <a:rPr lang="el-GR" sz="3200" dirty="0"/>
              <a:t>Οι μέτοικοι</a:t>
            </a:r>
          </a:p>
          <a:p>
            <a:pPr marL="320040" indent="-320040" fontAlgn="auto">
              <a:spcAft>
                <a:spcPts val="0"/>
              </a:spcAft>
              <a:buFont typeface="Wingdings"/>
              <a:buChar char=""/>
              <a:defRPr/>
            </a:pPr>
            <a:r>
              <a:rPr lang="el-GR" sz="3200" dirty="0"/>
              <a:t>Οι δούλοι.</a:t>
            </a:r>
          </a:p>
          <a:p>
            <a:pPr marL="320040" indent="-320040" fontAlgn="auto">
              <a:spcAft>
                <a:spcPts val="0"/>
              </a:spcAft>
              <a:buFont typeface="Wingdings"/>
              <a:buNone/>
              <a:defRPr/>
            </a:pPr>
            <a:endParaRPr lang="el-GR" dirty="0"/>
          </a:p>
        </p:txBody>
      </p:sp>
      <p:pic>
        <p:nvPicPr>
          <p:cNvPr id="14339" name="Picture 8" descr="http://www.livius.org/a/2/greece/athenian_coin.jpg"/>
          <p:cNvPicPr>
            <a:picLocks noChangeAspect="1" noChangeArrowheads="1"/>
          </p:cNvPicPr>
          <p:nvPr/>
        </p:nvPicPr>
        <p:blipFill>
          <a:blip r:embed="rId2" cstate="print"/>
          <a:srcRect/>
          <a:stretch>
            <a:fillRect/>
          </a:stretch>
        </p:blipFill>
        <p:spPr bwMode="auto">
          <a:xfrm>
            <a:off x="7451725" y="0"/>
            <a:ext cx="1277938" cy="1268413"/>
          </a:xfrm>
          <a:prstGeom prst="rect">
            <a:avLst/>
          </a:prstGeom>
          <a:noFill/>
          <a:ln w="9525">
            <a:noFill/>
            <a:miter lim="800000"/>
            <a:headEnd/>
            <a:tailEnd/>
          </a:ln>
        </p:spPr>
      </p:pic>
      <p:pic>
        <p:nvPicPr>
          <p:cNvPr id="14340" name="Picture 2" descr="http://www.mcgill.ca/files/artslegacy/democracy_oligarchy.jpg"/>
          <p:cNvPicPr>
            <a:picLocks noChangeAspect="1" noChangeArrowheads="1"/>
          </p:cNvPicPr>
          <p:nvPr/>
        </p:nvPicPr>
        <p:blipFill>
          <a:blip r:embed="rId3" cstate="print"/>
          <a:srcRect/>
          <a:stretch>
            <a:fillRect/>
          </a:stretch>
        </p:blipFill>
        <p:spPr bwMode="auto">
          <a:xfrm>
            <a:off x="5000625" y="3929063"/>
            <a:ext cx="3648075" cy="27368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44624"/>
            <a:ext cx="9144000" cy="1296814"/>
          </a:xfrm>
        </p:spPr>
        <p:txBody>
          <a:bodyPr>
            <a:normAutofit/>
          </a:bodyPr>
          <a:lstStyle/>
          <a:p>
            <a:pPr algn="ctr"/>
            <a:r>
              <a:rPr lang="el-GR" sz="3200" b="1" dirty="0">
                <a:latin typeface="Palatino Linotype" pitchFamily="18" charset="0"/>
              </a:rPr>
              <a:t> </a:t>
            </a:r>
            <a:r>
              <a:rPr lang="el-GR" sz="3600" dirty="0"/>
              <a:t>Θεμελιώδεις αρχές του δημοκρατικού πολιτεύματος</a:t>
            </a:r>
          </a:p>
        </p:txBody>
      </p:sp>
      <p:sp>
        <p:nvSpPr>
          <p:cNvPr id="4" name="Content Placeholder 3"/>
          <p:cNvSpPr>
            <a:spLocks noGrp="1"/>
          </p:cNvSpPr>
          <p:nvPr>
            <p:ph sz="half" idx="1"/>
          </p:nvPr>
        </p:nvSpPr>
        <p:spPr>
          <a:xfrm>
            <a:off x="0" y="1500188"/>
            <a:ext cx="9144000" cy="5357812"/>
          </a:xfrm>
        </p:spPr>
        <p:txBody>
          <a:bodyPr>
            <a:normAutofit fontScale="92500" lnSpcReduction="10000"/>
          </a:bodyPr>
          <a:lstStyle/>
          <a:p>
            <a:pPr marL="320040" indent="-320040" algn="just" fontAlgn="auto">
              <a:spcAft>
                <a:spcPts val="0"/>
              </a:spcAft>
              <a:buFont typeface="Wingdings"/>
              <a:buChar char=""/>
              <a:defRPr/>
            </a:pPr>
            <a:r>
              <a:rPr lang="el-GR" sz="3200" dirty="0">
                <a:solidFill>
                  <a:srgbClr val="002060"/>
                </a:solidFill>
              </a:rPr>
              <a:t>Ἰσονομία </a:t>
            </a:r>
          </a:p>
          <a:p>
            <a:pPr marL="640080" lvl="1" indent="-274320" algn="just" fontAlgn="auto">
              <a:spcAft>
                <a:spcPts val="0"/>
              </a:spcAft>
              <a:buFont typeface="Wingdings 2"/>
              <a:buChar char=""/>
              <a:defRPr/>
            </a:pPr>
            <a:r>
              <a:rPr lang="el-GR" dirty="0">
                <a:solidFill>
                  <a:srgbClr val="002060"/>
                </a:solidFill>
              </a:rPr>
              <a:t> </a:t>
            </a:r>
            <a:r>
              <a:rPr lang="el-GR" dirty="0"/>
              <a:t>Όλοι οι πολίτες είναι ίσοι ενώπιον του νόμου.</a:t>
            </a:r>
          </a:p>
          <a:p>
            <a:pPr marL="640080" lvl="1" indent="-274320" algn="just" fontAlgn="auto">
              <a:spcAft>
                <a:spcPts val="0"/>
              </a:spcAft>
              <a:buFont typeface="Wingdings 2"/>
              <a:buChar char=""/>
              <a:defRPr/>
            </a:pPr>
            <a:r>
              <a:rPr lang="el-GR" dirty="0"/>
              <a:t>Ο νόμος είναι ίδιος για όλους.</a:t>
            </a:r>
          </a:p>
          <a:p>
            <a:pPr marL="320040" indent="-320040" algn="just" fontAlgn="auto">
              <a:spcAft>
                <a:spcPts val="0"/>
              </a:spcAft>
              <a:buFont typeface="Wingdings"/>
              <a:buChar char=""/>
              <a:defRPr/>
            </a:pPr>
            <a:r>
              <a:rPr lang="el-GR" sz="3200" dirty="0">
                <a:solidFill>
                  <a:srgbClr val="002060"/>
                </a:solidFill>
              </a:rPr>
              <a:t>Κυριαρχία του νόμου</a:t>
            </a:r>
          </a:p>
          <a:p>
            <a:pPr marL="640080" lvl="1" indent="-274320" algn="just" fontAlgn="auto">
              <a:spcAft>
                <a:spcPts val="0"/>
              </a:spcAft>
              <a:buFont typeface="Wingdings 2"/>
              <a:buChar char=""/>
              <a:defRPr/>
            </a:pPr>
            <a:r>
              <a:rPr lang="el-GR" dirty="0"/>
              <a:t>Ο νόμος είναι υπεράνω των ανθρώπων. </a:t>
            </a:r>
          </a:p>
          <a:p>
            <a:pPr marL="640080" lvl="1" indent="-274320" algn="just" fontAlgn="auto">
              <a:spcAft>
                <a:spcPts val="0"/>
              </a:spcAft>
              <a:buFont typeface="Wingdings 2"/>
              <a:buChar char=""/>
              <a:defRPr/>
            </a:pPr>
            <a:r>
              <a:rPr lang="el-GR" dirty="0"/>
              <a:t>Άρχοντες και απλοί πολίτες οφείλουν να συμμορφώνονται με τον νόμο.</a:t>
            </a:r>
            <a:endParaRPr lang="el-GR" dirty="0">
              <a:solidFill>
                <a:srgbClr val="002060"/>
              </a:solidFill>
            </a:endParaRPr>
          </a:p>
          <a:p>
            <a:pPr marL="320040" indent="-320040" algn="just" fontAlgn="auto">
              <a:spcAft>
                <a:spcPts val="0"/>
              </a:spcAft>
              <a:buFont typeface="Wingdings"/>
              <a:buChar char=""/>
              <a:defRPr/>
            </a:pPr>
            <a:r>
              <a:rPr lang="el-GR" sz="3200" dirty="0">
                <a:solidFill>
                  <a:srgbClr val="002060"/>
                </a:solidFill>
              </a:rPr>
              <a:t>Ελευθερία</a:t>
            </a:r>
          </a:p>
          <a:p>
            <a:pPr marL="640080" lvl="1" indent="-274320" algn="just" fontAlgn="auto">
              <a:spcAft>
                <a:spcPts val="0"/>
              </a:spcAft>
              <a:buFont typeface="Wingdings 2"/>
              <a:buChar char=""/>
              <a:defRPr/>
            </a:pPr>
            <a:r>
              <a:rPr lang="el-GR" dirty="0"/>
              <a:t> Ο πολίτης είναι εξ ορισμού ελεύθερος (πολιτική ελευθερία).</a:t>
            </a:r>
          </a:p>
          <a:p>
            <a:pPr marL="640080" lvl="1" indent="-274320" algn="just" fontAlgn="auto">
              <a:spcAft>
                <a:spcPts val="0"/>
              </a:spcAft>
              <a:buFont typeface="Wingdings 2"/>
              <a:buChar char=""/>
              <a:defRPr/>
            </a:pPr>
            <a:r>
              <a:rPr lang="el-GR" dirty="0"/>
              <a:t>Μόνος περιορισμός: η υπακοή στο νόμο, στην δημιουργία του οποίου συνέβαλε και ο ίδιος.</a:t>
            </a:r>
          </a:p>
          <a:p>
            <a:pPr marL="640080" lvl="1" indent="-274320" algn="just" fontAlgn="auto">
              <a:spcAft>
                <a:spcPts val="0"/>
              </a:spcAft>
              <a:buFont typeface="Wingdings 2"/>
              <a:buChar char=""/>
              <a:defRPr/>
            </a:pPr>
            <a:r>
              <a:rPr lang="el-GR" dirty="0"/>
              <a:t>Η πολιτική ελευθερία περιορίζεται </a:t>
            </a:r>
            <a:r>
              <a:rPr lang="el-GR"/>
              <a:t>στους πολίτες.</a:t>
            </a:r>
            <a:endParaRPr lang="el-GR" dirty="0"/>
          </a:p>
          <a:p>
            <a:pPr marL="640080" lvl="1" indent="-274320" fontAlgn="auto">
              <a:spcAft>
                <a:spcPts val="0"/>
              </a:spcAft>
              <a:buFont typeface="Wingdings 2"/>
              <a:buNone/>
              <a:defRPr/>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Η κλήρωση των αρχόντων</a:t>
            </a:r>
          </a:p>
        </p:txBody>
      </p:sp>
      <p:sp>
        <p:nvSpPr>
          <p:cNvPr id="3" name="2 - Θέση περιεχομένου"/>
          <p:cNvSpPr>
            <a:spLocks noGrp="1"/>
          </p:cNvSpPr>
          <p:nvPr>
            <p:ph sz="quarter" idx="1"/>
          </p:nvPr>
        </p:nvSpPr>
        <p:spPr>
          <a:xfrm>
            <a:off x="179512" y="1600200"/>
            <a:ext cx="8856984" cy="5257800"/>
          </a:xfrm>
        </p:spPr>
        <p:txBody>
          <a:bodyPr/>
          <a:lstStyle/>
          <a:p>
            <a:pPr algn="just"/>
            <a:r>
              <a:rPr lang="el-GR" sz="2800" dirty="0"/>
              <a:t>Μέχρι το 487/6 </a:t>
            </a:r>
            <a:r>
              <a:rPr lang="el-GR" sz="2800" dirty="0" err="1"/>
              <a:t>π.Χ.</a:t>
            </a:r>
            <a:r>
              <a:rPr lang="el-GR" sz="2800" dirty="0"/>
              <a:t> οι Εννέα άρχοντες ήταν αιρετοί, εκλεγόμενοι από την εκκλησία του δήμου.</a:t>
            </a:r>
          </a:p>
          <a:p>
            <a:pPr algn="just"/>
            <a:r>
              <a:rPr lang="el-GR" sz="2800" dirty="0"/>
              <a:t>Μετά το 487/6 </a:t>
            </a:r>
            <a:r>
              <a:rPr lang="el-GR" sz="2800" dirty="0" err="1"/>
              <a:t>π.Χ.</a:t>
            </a:r>
            <a:r>
              <a:rPr lang="el-GR" sz="2800" dirty="0"/>
              <a:t> οι Εννέα άρχοντες επιλέγονταν με κλήρωση.</a:t>
            </a:r>
          </a:p>
          <a:p>
            <a:pPr algn="just"/>
            <a:r>
              <a:rPr lang="el-GR" sz="2800" dirty="0"/>
              <a:t>Η κλήρωση έγινε θεμελιώδης αρχή του δημοκρατικού πολιτεύματος.</a:t>
            </a:r>
          </a:p>
          <a:p>
            <a:pPr algn="just"/>
            <a:r>
              <a:rPr lang="el-GR" sz="2800" dirty="0"/>
              <a:t>Οι εξαιρέσεις στον κανόνα της κλήρωσης:</a:t>
            </a:r>
          </a:p>
          <a:p>
            <a:pPr marL="514350" indent="-514350" algn="just">
              <a:buFont typeface="+mj-lt"/>
              <a:buAutoNum type="arabicPeriod"/>
            </a:pPr>
            <a:r>
              <a:rPr lang="el-GR" sz="2400" dirty="0"/>
              <a:t>Ο ταμίας των στρατιωτικών (από ανώτερη εισοδηματική τάξη).</a:t>
            </a:r>
          </a:p>
          <a:p>
            <a:pPr marL="514350" indent="-514350" algn="just">
              <a:buFont typeface="+mj-lt"/>
              <a:buAutoNum type="arabicPeriod"/>
            </a:pPr>
            <a:r>
              <a:rPr lang="el-GR" sz="2400" dirty="0"/>
              <a:t>Οι διαχειριστές των θεωρικών (από ανώτερη εισοδηματική τάξη).</a:t>
            </a:r>
          </a:p>
          <a:p>
            <a:pPr marL="514350" indent="-514350" algn="just">
              <a:buFont typeface="+mj-lt"/>
              <a:buAutoNum type="arabicPeriod"/>
            </a:pPr>
            <a:r>
              <a:rPr lang="el-GR" sz="2400" dirty="0"/>
              <a:t>Ο προϊστάμενος της ύδρευσης (4ετής θητεία).</a:t>
            </a:r>
          </a:p>
          <a:p>
            <a:pPr marL="514350" indent="-514350" algn="just">
              <a:buFont typeface="+mj-lt"/>
              <a:buAutoNum type="arabicPeriod"/>
            </a:pPr>
            <a:r>
              <a:rPr lang="el-GR" sz="2400" dirty="0"/>
              <a:t>Οι στρατηγοί (αξίωμα που δημιουργήθηκε αργότερα).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9252520" cy="1219200"/>
          </a:xfrm>
        </p:spPr>
        <p:txBody>
          <a:bodyPr>
            <a:normAutofit/>
          </a:bodyPr>
          <a:lstStyle/>
          <a:p>
            <a:pPr algn="ctr"/>
            <a:r>
              <a:rPr lang="el-GR" sz="3600" dirty="0"/>
              <a:t>Οι μεταρρυθμίσεις του Εφιάλτη (462/1 π.Χ.) </a:t>
            </a:r>
          </a:p>
        </p:txBody>
      </p:sp>
      <p:sp>
        <p:nvSpPr>
          <p:cNvPr id="3" name="Content Placeholder 2"/>
          <p:cNvSpPr>
            <a:spLocks noGrp="1"/>
          </p:cNvSpPr>
          <p:nvPr>
            <p:ph sz="quarter" idx="1"/>
          </p:nvPr>
        </p:nvSpPr>
        <p:spPr>
          <a:xfrm>
            <a:off x="0" y="1600200"/>
            <a:ext cx="8929718" cy="5257800"/>
          </a:xfrm>
        </p:spPr>
        <p:txBody>
          <a:bodyPr>
            <a:normAutofit/>
          </a:bodyPr>
          <a:lstStyle/>
          <a:p>
            <a:pPr algn="just"/>
            <a:r>
              <a:rPr lang="el-GR" sz="2600" dirty="0"/>
              <a:t>Μεγάλο μέρος των αρμοδιοτήτων του</a:t>
            </a:r>
            <a:r>
              <a:rPr lang="el-GR" sz="2600" b="1" dirty="0"/>
              <a:t> Αρείου Πάγου </a:t>
            </a:r>
            <a:r>
              <a:rPr lang="el-GR" sz="2600" dirty="0"/>
              <a:t>περιέρχονται στη Βουλή, την Ηλιαία, την Εκκλησία του δήμου.</a:t>
            </a:r>
          </a:p>
          <a:p>
            <a:pPr algn="just"/>
            <a:r>
              <a:rPr lang="el-GR" sz="2600" dirty="0"/>
              <a:t>Ο Α.Π. παραμένει αρμόδιος για την εκδίκαση υποθέσεων:</a:t>
            </a:r>
          </a:p>
          <a:p>
            <a:pPr lvl="1" algn="just"/>
            <a:r>
              <a:rPr lang="el-GR" dirty="0"/>
              <a:t>Ανθρωποκτονίας εκ προθέσεως, εμπρησμού, θρησκευτικών υποθέσεων (π.χ. κοπή ιερών </a:t>
            </a:r>
            <a:r>
              <a:rPr lang="el-GR" dirty="0" err="1"/>
              <a:t>ελαιοδέντρων</a:t>
            </a:r>
            <a:r>
              <a:rPr lang="el-GR" dirty="0"/>
              <a:t>).</a:t>
            </a:r>
          </a:p>
          <a:p>
            <a:pPr lvl="1" algn="just"/>
            <a:r>
              <a:rPr lang="el-GR" dirty="0"/>
              <a:t>Με νόμο των μέσων 4</a:t>
            </a:r>
            <a:r>
              <a:rPr lang="el-GR" baseline="30000" dirty="0"/>
              <a:t>ου</a:t>
            </a:r>
            <a:r>
              <a:rPr lang="el-GR" dirty="0"/>
              <a:t> </a:t>
            </a:r>
            <a:r>
              <a:rPr lang="el-GR" dirty="0" err="1"/>
              <a:t>π.Χ.</a:t>
            </a:r>
            <a:r>
              <a:rPr lang="el-GR" dirty="0"/>
              <a:t> αι.: Ανακριτικά καθήκοντα σε σοβαρά πολιτικά-οικονομικά εγκλήματα. Συντάσσει έκθεση και παραπέμπει την υπόθεση στην εκκλησία του δήμου, η οποία δικάζει.</a:t>
            </a:r>
          </a:p>
          <a:p>
            <a:pPr lvl="1" algn="just"/>
            <a:r>
              <a:rPr lang="el-GR" dirty="0"/>
              <a:t>Με ψήφισμα του 338 π.Χ., μετά από πρόταση του Δημοσθένη: Υποθέσεις εσχάτης προδοσίας.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a:t>Οι μεταρρυθμίσεις του Περικλή</a:t>
            </a:r>
          </a:p>
        </p:txBody>
      </p:sp>
      <p:sp>
        <p:nvSpPr>
          <p:cNvPr id="3" name="2 - Θέση περιεχομένου"/>
          <p:cNvSpPr>
            <a:spLocks noGrp="1"/>
          </p:cNvSpPr>
          <p:nvPr>
            <p:ph sz="quarter" idx="1"/>
          </p:nvPr>
        </p:nvSpPr>
        <p:spPr>
          <a:xfrm>
            <a:off x="-108520" y="1600200"/>
            <a:ext cx="9145016" cy="5257800"/>
          </a:xfrm>
        </p:spPr>
        <p:txBody>
          <a:bodyPr>
            <a:noAutofit/>
          </a:bodyPr>
          <a:lstStyle/>
          <a:p>
            <a:pPr algn="just">
              <a:spcBef>
                <a:spcPts val="0"/>
              </a:spcBef>
            </a:pPr>
            <a:r>
              <a:rPr lang="el-GR" sz="2800" dirty="0"/>
              <a:t>Ο Περικλής δέσποσε στην πολιτική σκηνή της Αθήνας για περισσότερα από 25 έτη.</a:t>
            </a:r>
          </a:p>
          <a:p>
            <a:pPr algn="just">
              <a:spcBef>
                <a:spcPts val="0"/>
              </a:spcBef>
            </a:pPr>
            <a:r>
              <a:rPr lang="el-GR" sz="2800" dirty="0"/>
              <a:t>Το ιδεώδες του ήταν να ασκεί ο δήμος ελεύθερα την εξουσία του μέσα σε σαφώς προσδιορισμένα όρια ζώντας με αξιοπρέπεια και έτσι η Αθήνα να καταστεί πρότυπο ισορροπίας και αρμονίας.</a:t>
            </a:r>
          </a:p>
          <a:p>
            <a:pPr algn="just">
              <a:spcBef>
                <a:spcPts val="0"/>
              </a:spcBef>
            </a:pPr>
            <a:r>
              <a:rPr lang="el-GR" sz="2800" dirty="0"/>
              <a:t>Στην εποχή του διαμορφώθηκε ο κανονισμός της εκκλησίας του δήμου (περιοδικότητα συνεδριάσεων, τρόπος εισαγωγής νομοσχεδίων </a:t>
            </a:r>
            <a:r>
              <a:rPr lang="el-GR" sz="2800" dirty="0" err="1"/>
              <a:t>κτλ</a:t>
            </a:r>
            <a:r>
              <a:rPr lang="el-GR" sz="2800" dirty="0"/>
              <a:t>).</a:t>
            </a:r>
          </a:p>
          <a:p>
            <a:pPr algn="just">
              <a:spcBef>
                <a:spcPts val="0"/>
              </a:spcBef>
            </a:pPr>
            <a:r>
              <a:rPr lang="el-GR" sz="2800" dirty="0"/>
              <a:t>Στην εποχή του διαμορφώθηκε ο κανονισμός της βουλής των 500 και ο έλεγχος όλων όσοι ασκούσαν δημόσιο αξίωμα.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5715008" cy="1133460"/>
          </a:xfrm>
        </p:spPr>
        <p:txBody>
          <a:bodyPr>
            <a:normAutofit fontScale="90000"/>
          </a:bodyPr>
          <a:lstStyle/>
          <a:p>
            <a:r>
              <a:rPr lang="el-GR" dirty="0"/>
              <a:t>Πολιτειακά όργανα της Αθήνας την κλασική εποχή  </a:t>
            </a:r>
            <a:endParaRPr lang="el-GR" sz="3100" dirty="0"/>
          </a:p>
        </p:txBody>
      </p:sp>
      <p:sp>
        <p:nvSpPr>
          <p:cNvPr id="2" name="Content Placeholder 1"/>
          <p:cNvSpPr>
            <a:spLocks noGrp="1"/>
          </p:cNvSpPr>
          <p:nvPr>
            <p:ph sz="quarter" idx="1"/>
          </p:nvPr>
        </p:nvSpPr>
        <p:spPr>
          <a:xfrm>
            <a:off x="457200" y="1714488"/>
            <a:ext cx="8507288" cy="5143512"/>
          </a:xfrm>
        </p:spPr>
        <p:txBody>
          <a:bodyPr>
            <a:normAutofit/>
          </a:bodyPr>
          <a:lstStyle/>
          <a:p>
            <a:pPr>
              <a:buNone/>
            </a:pPr>
            <a:endParaRPr lang="el-GR" sz="3200" dirty="0"/>
          </a:p>
          <a:p>
            <a:r>
              <a:rPr lang="el-GR" sz="3600" dirty="0"/>
              <a:t>Μονοπρόσωπα: </a:t>
            </a:r>
            <a:r>
              <a:rPr lang="el-GR" sz="3600" dirty="0">
                <a:solidFill>
                  <a:srgbClr val="0070C0"/>
                </a:solidFill>
              </a:rPr>
              <a:t>Οι άρχοντες</a:t>
            </a:r>
          </a:p>
          <a:p>
            <a:r>
              <a:rPr lang="el-GR" sz="3600" dirty="0"/>
              <a:t>Ολιγομελές συμβούλιο: </a:t>
            </a:r>
            <a:r>
              <a:rPr lang="el-GR" sz="3600" dirty="0">
                <a:solidFill>
                  <a:srgbClr val="0070C0"/>
                </a:solidFill>
              </a:rPr>
              <a:t>Η Βουλή των 500</a:t>
            </a:r>
          </a:p>
          <a:p>
            <a:r>
              <a:rPr lang="el-GR" sz="3600" dirty="0"/>
              <a:t>Συνέλευση όλων των πολιτών: </a:t>
            </a:r>
            <a:r>
              <a:rPr lang="el-GR" sz="3600" dirty="0">
                <a:solidFill>
                  <a:srgbClr val="0070C0"/>
                </a:solidFill>
              </a:rPr>
              <a:t>Η Εκκλησία του Δήμου</a:t>
            </a:r>
          </a:p>
          <a:p>
            <a:endParaRPr lang="el-GR" sz="3600" dirty="0">
              <a:solidFill>
                <a:srgbClr val="0070C0"/>
              </a:solidFill>
            </a:endParaRPr>
          </a:p>
          <a:p>
            <a:r>
              <a:rPr lang="el-GR" sz="3600" dirty="0"/>
              <a:t>Δικαστήριο των πολιτών </a:t>
            </a:r>
            <a:r>
              <a:rPr lang="el-GR" sz="3600" dirty="0">
                <a:solidFill>
                  <a:srgbClr val="0070C0"/>
                </a:solidFill>
              </a:rPr>
              <a:t>(Ηλιαία)</a:t>
            </a:r>
          </a:p>
          <a:p>
            <a:r>
              <a:rPr lang="el-GR" sz="3600" dirty="0">
                <a:solidFill>
                  <a:srgbClr val="0070C0"/>
                </a:solidFill>
              </a:rPr>
              <a:t>Άρειος Πάγος</a:t>
            </a:r>
          </a:p>
          <a:p>
            <a:pPr>
              <a:buNone/>
            </a:pPr>
            <a:endParaRPr lang="el-GR" dirty="0"/>
          </a:p>
        </p:txBody>
      </p:sp>
      <p:pic>
        <p:nvPicPr>
          <p:cNvPr id="6" name="rg_hi" descr="http://t2.gstatic.com/images?q=tbn:ANd9GcRfWnAmjbT91y60L1bIvPt7hReSeyNjpY6odYbKAvT9_A3NEmKZ9Q">
            <a:hlinkClick r:id="rId2"/>
          </p:cNvPr>
          <p:cNvPicPr/>
          <p:nvPr/>
        </p:nvPicPr>
        <p:blipFill>
          <a:blip r:embed="rId3" cstate="print"/>
          <a:srcRect/>
          <a:stretch>
            <a:fillRect/>
          </a:stretch>
        </p:blipFill>
        <p:spPr bwMode="auto">
          <a:xfrm>
            <a:off x="5868000" y="0"/>
            <a:ext cx="3132000" cy="2340000"/>
          </a:xfrm>
          <a:prstGeom prst="rect">
            <a:avLst/>
          </a:prstGeom>
          <a:noFill/>
          <a:ln w="9525">
            <a:noFill/>
            <a:miter lim="800000"/>
            <a:headEnd/>
            <a:tailEnd/>
          </a:ln>
        </p:spPr>
      </p:pic>
    </p:spTree>
    <p:extLst>
      <p:ext uri="{BB962C8B-B14F-4D97-AF65-F5344CB8AC3E}">
        <p14:creationId xmlns:p14="http://schemas.microsoft.com/office/powerpoint/2010/main" val="17801593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955</TotalTime>
  <Words>3733</Words>
  <Application>Microsoft Office PowerPoint</Application>
  <PresentationFormat>Προβολή στην οθόνη (4:3)</PresentationFormat>
  <Paragraphs>342</Paragraphs>
  <Slides>53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53</vt:i4>
      </vt:variant>
    </vt:vector>
  </HeadingPairs>
  <TitlesOfParts>
    <vt:vector size="59" baseType="lpstr">
      <vt:lpstr>Calibri</vt:lpstr>
      <vt:lpstr>Palatino Linotype</vt:lpstr>
      <vt:lpstr>Tw Cen MT</vt:lpstr>
      <vt:lpstr>Wingdings</vt:lpstr>
      <vt:lpstr>Wingdings 2</vt:lpstr>
      <vt:lpstr>Median</vt:lpstr>
      <vt:lpstr>      Η αθηναϊκη δημοκρατια       5οσ – 4οσ αι. π. χ. </vt:lpstr>
      <vt:lpstr>Ο αιώνας του Περικλέους</vt:lpstr>
      <vt:lpstr>Τα κυριότερα στάδια προς τη δημοκρατία</vt:lpstr>
      <vt:lpstr>Διαμόρφωση του πολιτικού σώματος</vt:lpstr>
      <vt:lpstr>Βαθμιαία πρόσβαση όλων στα αξιώματα</vt:lpstr>
      <vt:lpstr>Η κλήρωση των αρχόντων</vt:lpstr>
      <vt:lpstr>Οι μεταρρυθμίσεις του Εφιάλτη (462/1 π.Χ.) </vt:lpstr>
      <vt:lpstr>Οι μεταρρυθμίσεις του Περικλή</vt:lpstr>
      <vt:lpstr>Πολιτειακά όργανα της Αθήνας την κλασική εποχή  </vt:lpstr>
      <vt:lpstr>Η Εκκλησία του δήμου</vt:lpstr>
      <vt:lpstr>Οι πολίτες</vt:lpstr>
      <vt:lpstr>Εκκλησία του δήμου: Σύνθεση</vt:lpstr>
      <vt:lpstr> Εκκλησία του δήμου: Συνεδριάσεις </vt:lpstr>
      <vt:lpstr>Εκκλησία του δήμου: Διαδικασία</vt:lpstr>
      <vt:lpstr>Εκκλησία του δήμου: Ψηφοφορία  </vt:lpstr>
      <vt:lpstr>Εκκλησία του δήμου: Αρμοδιότητες </vt:lpstr>
      <vt:lpstr>Ο εκκλησιαστικός μισθός</vt:lpstr>
      <vt:lpstr>Η γραφή παρανόμων</vt:lpstr>
      <vt:lpstr>Ἔδοξεν τῶι δήμῳ…</vt:lpstr>
      <vt:lpstr>Η Βουλή των Πεντακοσίων</vt:lpstr>
      <vt:lpstr> Η Βουλή των Πεντακοσίων: σύνθεση </vt:lpstr>
      <vt:lpstr>  Πρυτάνεις - Πρυτανείες </vt:lpstr>
      <vt:lpstr> Η Βουλή των Πεντακοσίων: Αρμοδιότητες  </vt:lpstr>
      <vt:lpstr>Προβουλεύματα</vt:lpstr>
      <vt:lpstr>Οι Άρχοντες</vt:lpstr>
      <vt:lpstr>Βασικές αρχές για τους άρχοντες</vt:lpstr>
      <vt:lpstr>Αρμοδιότητες των Εννέα Αρχόντων</vt:lpstr>
      <vt:lpstr>Τριπλός έλεγχος των Αρχόντων</vt:lpstr>
      <vt:lpstr>Η απονομη της δικαιοσυνησ  στην κλασικη αθηνα </vt:lpstr>
      <vt:lpstr>Αθηναϊκά δικαστήρια την κλασική εποχή</vt:lpstr>
      <vt:lpstr>  Το δικαστήριο της Ηλιαίας</vt:lpstr>
      <vt:lpstr>Το δικαστήριο της Ηλιαίας: Σύνθεση</vt:lpstr>
      <vt:lpstr>Δικαστές</vt:lpstr>
      <vt:lpstr>Ο όρκος των ηλιαστών Δημοσθένης, Κατά Τιμοκράτους 149-151</vt:lpstr>
      <vt:lpstr> Περιεχόμενο του όρκου των  αθηναίων δικαστών </vt:lpstr>
      <vt:lpstr>Τα επί μέρους δικαστήρια της Ηλιαίας</vt:lpstr>
      <vt:lpstr>Ηλιαία: Αρμοδιότητες</vt:lpstr>
      <vt:lpstr>Ηλιαία: Λειτουργία</vt:lpstr>
      <vt:lpstr>Διεξαγωγή των δικών</vt:lpstr>
      <vt:lpstr>Εισαγγελία στην εκκλησία του Δήμου</vt:lpstr>
      <vt:lpstr>Εισαγγελία</vt:lpstr>
      <vt:lpstr>Τοπογραφία της αθηναϊκής αγοράς</vt:lpstr>
      <vt:lpstr>Φονικά Δικαστήρια</vt:lpstr>
      <vt:lpstr>Άρειος Πάγος</vt:lpstr>
      <vt:lpstr>Παλλάδιον</vt:lpstr>
      <vt:lpstr>Δελφίνιον</vt:lpstr>
      <vt:lpstr>Η νομοθετική αναθεώρηση του 403</vt:lpstr>
      <vt:lpstr>Αναδημοσίευση της νομοθεσίας 410-399 π.Χ.</vt:lpstr>
      <vt:lpstr>Ψήφισμα του Τεισαμενού (403 π.Χ)</vt:lpstr>
      <vt:lpstr>Η νέα διαδικασία αναθεώρησης των νόμων  </vt:lpstr>
      <vt:lpstr>Νόμος και Ψήφισμα</vt:lpstr>
      <vt:lpstr>Η Αθήνα τον 5ο – 4ο αι. π.Χ. </vt:lpstr>
      <vt:lpstr> Θεμελιώδεις αρχές του δημοκρατικού πολιτεύματος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απονομη της δικαιοσυνησ  στην κλασικη αθηνα</dc:title>
  <dc:creator>notebook</dc:creator>
  <cp:lastModifiedBy>Athanasios Delios</cp:lastModifiedBy>
  <cp:revision>52</cp:revision>
  <dcterms:created xsi:type="dcterms:W3CDTF">2014-09-24T08:35:07Z</dcterms:created>
  <dcterms:modified xsi:type="dcterms:W3CDTF">2023-12-03T09:34:13Z</dcterms:modified>
</cp:coreProperties>
</file>