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365" r:id="rId2"/>
    <p:sldId id="351" r:id="rId3"/>
    <p:sldId id="260" r:id="rId4"/>
    <p:sldId id="296" r:id="rId5"/>
    <p:sldId id="380" r:id="rId6"/>
    <p:sldId id="349" r:id="rId7"/>
    <p:sldId id="350" r:id="rId8"/>
    <p:sldId id="373" r:id="rId9"/>
    <p:sldId id="353" r:id="rId10"/>
    <p:sldId id="374" r:id="rId11"/>
    <p:sldId id="273" r:id="rId12"/>
    <p:sldId id="375" r:id="rId13"/>
    <p:sldId id="376" r:id="rId14"/>
    <p:sldId id="286" r:id="rId15"/>
    <p:sldId id="266" r:id="rId16"/>
    <p:sldId id="384" r:id="rId17"/>
    <p:sldId id="289" r:id="rId18"/>
    <p:sldId id="383" r:id="rId19"/>
    <p:sldId id="382" r:id="rId20"/>
    <p:sldId id="281" r:id="rId21"/>
    <p:sldId id="293" r:id="rId22"/>
    <p:sldId id="341" r:id="rId23"/>
    <p:sldId id="335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416F-1894-4427-AD9E-0528F5C8A72E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9A3B-0948-41D2-A1B9-92FF2AFE1B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16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Όχι απλή η χρονική</a:t>
            </a:r>
            <a:r>
              <a:rPr lang="el-GR" baseline="0" dirty="0"/>
              <a:t> οριοθέτηση, τόσο ως προς την αρχή όσο και ως προς το τέλος. Έχουμε πληροφορίες από τις πινακίδες των μυκηναϊκών χρόνων, έως και τις διατάξεις των άρθρων 1403-1437 ΑΚ που ρύθμιζαν την προίκα έως το 1983.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C2F6A-C287-4DF0-93B6-D9FEE2BFCEC6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234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4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30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93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95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395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52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27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410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4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51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30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6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22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4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4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65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FF91-0C43-48C8-B982-9DCA079182C1}" type="datetimeFigureOut">
              <a:rPr lang="el-GR" smtClean="0"/>
              <a:pPr/>
              <a:t>9/10/2025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2ED4-6AA8-4BCA-A6FB-D7BB3FE2FE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7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C55BF9-4746-4FA5-BBA4-D7CA4478A0C0}" type="datetimeFigureOut">
              <a:rPr lang="el-GR" smtClean="0"/>
              <a:t>9/10/2025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6CA0-D26A-48AA-83E2-552EBE54EA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321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youni@law.duth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218C4-8400-415A-9DB8-711C1010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215155"/>
            <a:ext cx="11221944" cy="1088608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6600" b="1" dirty="0">
                <a:solidFill>
                  <a:srgbClr val="7030A0"/>
                </a:solidFill>
              </a:rPr>
            </a:br>
            <a:r>
              <a:rPr lang="el-GR" sz="5300" dirty="0">
                <a:solidFill>
                  <a:schemeClr val="tx1"/>
                </a:solidFill>
              </a:rPr>
              <a:t>Το νομικό κείμενο ανά τους αιώνες</a:t>
            </a:r>
            <a:endParaRPr lang="en-US" sz="53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F2606-F00E-447D-8992-B7A1F109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5741"/>
            <a:ext cx="10515600" cy="1497105"/>
          </a:xfrm>
        </p:spPr>
        <p:txBody>
          <a:bodyPr>
            <a:normAutofit/>
          </a:bodyPr>
          <a:lstStyle/>
          <a:p>
            <a:pPr algn="ctr"/>
            <a:r>
              <a:rPr lang="el-GR" sz="2400" cap="none" dirty="0">
                <a:solidFill>
                  <a:schemeClr val="tx1"/>
                </a:solidFill>
              </a:rPr>
              <a:t>Α΄ Εξάμηνο ΠΜΣ Ιστορίας του Δικαίου και των Θεσμών</a:t>
            </a:r>
          </a:p>
          <a:p>
            <a:pPr algn="ctr"/>
            <a:r>
              <a:rPr lang="el-GR" sz="2400" cap="none" dirty="0">
                <a:solidFill>
                  <a:schemeClr val="tx1"/>
                </a:solidFill>
              </a:rPr>
              <a:t>Νομική Σχολή Δ.Π.Θ.</a:t>
            </a:r>
          </a:p>
          <a:p>
            <a:pPr algn="ctr"/>
            <a:r>
              <a:rPr lang="el-GR" sz="2400" cap="none" dirty="0">
                <a:solidFill>
                  <a:schemeClr val="tx1"/>
                </a:solidFill>
              </a:rPr>
              <a:t>Καθηγήτρια Μαρία Γιούνη</a:t>
            </a:r>
            <a:endParaRPr lang="en-US" sz="2400" cap="none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EA7E7-C131-4B80-94C5-BFA840B9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071" y="1532965"/>
            <a:ext cx="336528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DBBB-5681-4766-97DD-D61B7207D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70330"/>
            <a:ext cx="9404723" cy="1344706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  <a:t>Περίοδος Ρωμαιοκρατίας</a:t>
            </a:r>
            <a:b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(2</a:t>
            </a:r>
            <a:r>
              <a:rPr lang="el-GR" sz="3600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ος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 αι. π.Χ. – 4</a:t>
            </a:r>
            <a:r>
              <a:rPr lang="el-GR" sz="3600" baseline="30000" dirty="0">
                <a:solidFill>
                  <a:srgbClr val="FFFF00"/>
                </a:solidFill>
                <a:latin typeface="Calibri" panose="020F0502020204030204" pitchFamily="34" charset="0"/>
              </a:rPr>
              <a:t>ος</a:t>
            </a: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 αι. μ.Χ.)</a:t>
            </a:r>
            <a:r>
              <a:rPr lang="el-GR" sz="3600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3806-A63A-488F-B3D7-8607D07F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936376"/>
            <a:ext cx="9699159" cy="4814048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+mn-lt"/>
              </a:rPr>
              <a:t>Από τον 2</a:t>
            </a:r>
            <a:r>
              <a:rPr lang="el-GR" sz="2400" baseline="30000" dirty="0">
                <a:latin typeface="+mn-lt"/>
              </a:rPr>
              <a:t>ο</a:t>
            </a:r>
            <a:r>
              <a:rPr lang="el-GR" sz="2400" dirty="0">
                <a:latin typeface="+mn-lt"/>
              </a:rPr>
              <a:t> αι. π.Χ. οι Ρωμαίοι κατέκτησαν σταδιακά τις ελληνικές περιοχές και τις προσάρτησαν στο ρωμαϊκό κράτος:</a:t>
            </a:r>
          </a:p>
          <a:p>
            <a:pPr lvl="1"/>
            <a:r>
              <a:rPr lang="el-GR" sz="2400" dirty="0">
                <a:latin typeface="+mn-lt"/>
              </a:rPr>
              <a:t>Το 168 π.Χ. κατάκτηση της Μακεδονίας</a:t>
            </a:r>
            <a:r>
              <a:rPr lang="en-US" sz="2400" dirty="0">
                <a:latin typeface="+mn-lt"/>
              </a:rPr>
              <a:t>.</a:t>
            </a:r>
            <a:r>
              <a:rPr lang="el-GR" sz="2400" dirty="0">
                <a:latin typeface="+mn-lt"/>
              </a:rPr>
              <a:t> Το 148 π.Χ. δημιουργείται η ρωμαϊκή επαρχία της Μακεδονίας.</a:t>
            </a:r>
          </a:p>
          <a:p>
            <a:pPr lvl="1"/>
            <a:r>
              <a:rPr lang="el-GR" sz="2400" dirty="0">
                <a:latin typeface="+mn-lt"/>
              </a:rPr>
              <a:t>Το 146 π.Χ. κατάκτηση της νότιας Ελλάδας. </a:t>
            </a:r>
          </a:p>
          <a:p>
            <a:pPr lvl="2"/>
            <a:r>
              <a:rPr lang="el-GR" sz="2000" dirty="0">
                <a:latin typeface="+mn-lt"/>
              </a:rPr>
              <a:t>Το 27 </a:t>
            </a:r>
            <a:r>
              <a:rPr lang="el-GR" sz="2000" dirty="0" err="1">
                <a:latin typeface="+mn-lt"/>
              </a:rPr>
              <a:t>π.Χ.η</a:t>
            </a:r>
            <a:r>
              <a:rPr lang="el-GR" sz="2000" dirty="0">
                <a:latin typeface="+mn-lt"/>
              </a:rPr>
              <a:t> νότια Ελλάδα αποσπάται από τη Μακεδονία  και δημιουργείται η ρωμαϊκή Επαρχία της Αχαΐας.</a:t>
            </a:r>
          </a:p>
          <a:p>
            <a:pPr lvl="1"/>
            <a:r>
              <a:rPr lang="el-GR" sz="2400" dirty="0">
                <a:latin typeface="+mn-lt"/>
              </a:rPr>
              <a:t>Το 133 π.Χ. ο βασιλεύς της Περγάμου </a:t>
            </a:r>
            <a:r>
              <a:rPr lang="el-GR" sz="2400" dirty="0" err="1">
                <a:latin typeface="+mn-lt"/>
              </a:rPr>
              <a:t>Άτταλος</a:t>
            </a:r>
            <a:r>
              <a:rPr lang="el-GR" sz="2400" dirty="0">
                <a:latin typeface="+mn-lt"/>
              </a:rPr>
              <a:t> Γ΄ καταλείπει με διαθήκη τα κράτη του στη Ρώμη. </a:t>
            </a:r>
          </a:p>
          <a:p>
            <a:pPr lvl="2"/>
            <a:r>
              <a:rPr lang="el-GR" sz="2000" dirty="0">
                <a:latin typeface="+mn-lt"/>
              </a:rPr>
              <a:t>Το 129 π.Χ. δημιουργείται η ρωμαϊκή Επαρχία της Ασίας. </a:t>
            </a:r>
          </a:p>
          <a:p>
            <a:pPr lvl="1"/>
            <a:r>
              <a:rPr lang="el-GR" sz="2400" dirty="0">
                <a:latin typeface="+mn-lt"/>
              </a:rPr>
              <a:t>Το 31 π.Χ. κατάκτηση της ελληνιστικής Αιγύπτου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28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Ρωμαίοι και ξένοι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1647" y="1600200"/>
            <a:ext cx="10497671" cy="5257800"/>
          </a:xfrm>
        </p:spPr>
        <p:txBody>
          <a:bodyPr>
            <a:normAutofit/>
          </a:bodyPr>
          <a:lstStyle/>
          <a:p>
            <a:r>
              <a:rPr lang="el-GR" sz="2400" dirty="0"/>
              <a:t>Οι κάτοικοι του ρωμαϊκού κράτους διακρίνονταν σε Ρωμαίους </a:t>
            </a:r>
            <a:r>
              <a:rPr lang="en-US" sz="2400" dirty="0"/>
              <a:t>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cives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romani</a:t>
            </a:r>
            <a:r>
              <a:rPr lang="en-US" sz="2400" dirty="0"/>
              <a:t>) </a:t>
            </a:r>
            <a:r>
              <a:rPr lang="el-GR" sz="2400" dirty="0"/>
              <a:t>και Ξένους </a:t>
            </a:r>
            <a:r>
              <a:rPr lang="en-US" sz="2400" dirty="0"/>
              <a:t>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peregrini</a:t>
            </a:r>
            <a:r>
              <a:rPr lang="en-US" sz="2400" dirty="0"/>
              <a:t>)</a:t>
            </a:r>
            <a:r>
              <a:rPr lang="el-GR" sz="2400" dirty="0"/>
              <a:t>.</a:t>
            </a:r>
          </a:p>
          <a:p>
            <a:r>
              <a:rPr lang="el-GR" sz="2400" dirty="0"/>
              <a:t>Οι κάτοικοι των επαρχιών οι οποίες </a:t>
            </a:r>
            <a:r>
              <a:rPr lang="el-GR" sz="2400" dirty="0" err="1"/>
              <a:t>προσαρτώνταν</a:t>
            </a:r>
            <a:r>
              <a:rPr lang="el-GR" sz="2400" dirty="0"/>
              <a:t> στο ρωμαϊκό κράτος δεν γίνονται Ρωμαίοι πολίτες. Διατηρούσαν την εθνικότητά τους και παρέμεναν ξένοι, εκτός αν τους είχε απονεμηθεί η ρωμαϊκή πολιτεία (ιθαγένεια).</a:t>
            </a:r>
          </a:p>
          <a:p>
            <a:pPr lvl="1"/>
            <a:r>
              <a:rPr lang="el-GR" sz="2200" dirty="0"/>
              <a:t>Αυτό σημαίνει ότι εξακολουθούσαν να εφαρμόζουν το δικό τους ιδιωτικό δίκαιο και όχι το ρωμαϊκό.</a:t>
            </a:r>
          </a:p>
          <a:p>
            <a:r>
              <a:rPr lang="el-GR" sz="2400" dirty="0"/>
              <a:t>Η ρωμαϊκή πολιτεία μπορούσε να απονεμηθεί ατομικά ή συλλογικά.</a:t>
            </a:r>
          </a:p>
          <a:p>
            <a:r>
              <a:rPr lang="el-GR" sz="2400" dirty="0"/>
              <a:t>Το </a:t>
            </a:r>
            <a:r>
              <a:rPr lang="el-GR" sz="2400" dirty="0">
                <a:solidFill>
                  <a:srgbClr val="FF0000"/>
                </a:solidFill>
              </a:rPr>
              <a:t>212 </a:t>
            </a:r>
            <a:r>
              <a:rPr lang="el-GR" sz="2400" dirty="0" err="1">
                <a:solidFill>
                  <a:srgbClr val="FF0000"/>
                </a:solidFill>
              </a:rPr>
              <a:t>μ.Χ</a:t>
            </a:r>
            <a:r>
              <a:rPr lang="el-GR" sz="2400" dirty="0">
                <a:solidFill>
                  <a:srgbClr val="FF0000"/>
                </a:solidFill>
              </a:rPr>
              <a:t>. </a:t>
            </a:r>
            <a:r>
              <a:rPr lang="el-GR" sz="2400" dirty="0"/>
              <a:t>ο </a:t>
            </a:r>
            <a:r>
              <a:rPr lang="el-GR" sz="2400" dirty="0" err="1"/>
              <a:t>Καρακάλλας</a:t>
            </a:r>
            <a:r>
              <a:rPr lang="el-GR" sz="2400" dirty="0"/>
              <a:t> απονέμει τη ρωμαϊκή πολιτεία σε όλους τους κατοίκους της αυτοκρατορίας (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Constitutio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Antoniniana</a:t>
            </a:r>
            <a:r>
              <a:rPr lang="en-US" sz="2400" dirty="0"/>
              <a:t>)</a:t>
            </a:r>
            <a:r>
              <a:rPr lang="el-GR" sz="2400" dirty="0"/>
              <a:t>. Έτσι, σχεδόν όλοι οι κάτοικοι της αυτοκρατορίας έγιναν Ρωμαίοι πολίτες.</a:t>
            </a:r>
          </a:p>
        </p:txBody>
      </p:sp>
    </p:spTree>
    <p:extLst>
      <p:ext uri="{BB962C8B-B14F-4D97-AF65-F5344CB8AC3E}">
        <p14:creationId xmlns:p14="http://schemas.microsoft.com/office/powerpoint/2010/main" val="91906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228600"/>
            <a:ext cx="1147482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Τι δίκαιο ίσχυε στην Ελλάδα επί Ρωμαιοκρατίας;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45" y="1600200"/>
            <a:ext cx="9707419" cy="5257800"/>
          </a:xfrm>
        </p:spPr>
        <p:txBody>
          <a:bodyPr>
            <a:normAutofit/>
          </a:bodyPr>
          <a:lstStyle/>
          <a:p>
            <a:r>
              <a:rPr lang="el-GR" sz="2800" dirty="0"/>
              <a:t>Αλλαγές στο δημόσιο δίκαιο:</a:t>
            </a:r>
          </a:p>
          <a:p>
            <a:pPr lvl="1"/>
            <a:r>
              <a:rPr lang="el-GR" sz="2000" dirty="0"/>
              <a:t>Περιορισμός εξουσιών των οργάνων των πόλεων</a:t>
            </a:r>
          </a:p>
          <a:p>
            <a:pPr lvl="1"/>
            <a:r>
              <a:rPr lang="el-GR" sz="2000" dirty="0"/>
              <a:t>Αντικατάσταση μοναρχών από ρωμαίους αξιωματούχους</a:t>
            </a:r>
          </a:p>
          <a:p>
            <a:pPr lvl="1"/>
            <a:r>
              <a:rPr lang="el-GR" sz="2000" dirty="0"/>
              <a:t>Εφαρμόζεται ρωμαϊκό δίκαιο στην διοίκηση</a:t>
            </a:r>
          </a:p>
          <a:p>
            <a:r>
              <a:rPr lang="el-GR" sz="2800" dirty="0"/>
              <a:t>Ιδιωτικό δίκαιο: </a:t>
            </a:r>
          </a:p>
          <a:p>
            <a:pPr lvl="1"/>
            <a:r>
              <a:rPr lang="el-GR" sz="2000" dirty="0"/>
              <a:t>Μέχρι το 212 μ.Χ. οι Έλληνες κάτοικοι εφάρμοζαν τα ελληνικά τοπικά δίκαια. </a:t>
            </a:r>
          </a:p>
          <a:p>
            <a:pPr lvl="1"/>
            <a:r>
              <a:rPr lang="el-GR" sz="2000" dirty="0"/>
              <a:t>Μετά το 212 όλοι οι κάτοικοι της αυτοκρατορίας εφαρμόζουν το Ρωμαϊκό ιδιωτικό δίκαιο (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ius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civile</a:t>
            </a:r>
            <a:r>
              <a:rPr lang="el-GR" sz="2000" dirty="0"/>
              <a:t>).</a:t>
            </a:r>
          </a:p>
          <a:p>
            <a:pPr lvl="2"/>
            <a:r>
              <a:rPr lang="el-GR" sz="2000" dirty="0"/>
              <a:t>Βάσει του διατάγματος του Καρακάλλα (</a:t>
            </a:r>
            <a:r>
              <a:rPr lang="en-US" sz="2000" dirty="0" err="1"/>
              <a:t>Constitutio</a:t>
            </a:r>
            <a:r>
              <a:rPr lang="en-US" sz="2000" dirty="0"/>
              <a:t> </a:t>
            </a:r>
            <a:r>
              <a:rPr lang="en-US" sz="2000" dirty="0" err="1"/>
              <a:t>Antoniniana</a:t>
            </a:r>
            <a:r>
              <a:rPr lang="el-GR" sz="2000" dirty="0"/>
              <a:t>), με το οποίο έγιναν Ρωμαίοι πολίτες.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67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B41F-74FE-491A-A9EF-4530AD3B8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  <a:t>Περίοδος Βυζαντινού Δικαίου</a:t>
            </a:r>
            <a:b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336 - 1453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5180E-8163-4546-9743-C057E3F02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2800" dirty="0" err="1"/>
              <a:t>Πρωτοβυζαντινή</a:t>
            </a:r>
            <a:r>
              <a:rPr lang="el-GR" sz="2800" dirty="0"/>
              <a:t> Περίοδος (324 - 867 μ.Χ.)</a:t>
            </a:r>
          </a:p>
          <a:p>
            <a:r>
              <a:rPr lang="el-GR" sz="2800" dirty="0" err="1"/>
              <a:t>Μεσοβυζαντινή</a:t>
            </a:r>
            <a:r>
              <a:rPr lang="el-GR" sz="2800" dirty="0"/>
              <a:t> Περίοδος (867 - 1204 μ.Χ.)</a:t>
            </a:r>
          </a:p>
          <a:p>
            <a:r>
              <a:rPr lang="el-GR" sz="2800" dirty="0"/>
              <a:t>Υστεροβυζαντινή Περίοδος (1204 - 1453 μ.Χ.)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5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Τι δίκαιο εφαρμοζόταν στο Βυζάντιο;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585890"/>
            <a:ext cx="10273553" cy="5043510"/>
          </a:xfrm>
        </p:spPr>
        <p:txBody>
          <a:bodyPr/>
          <a:lstStyle/>
          <a:p>
            <a:endParaRPr lang="el-GR" dirty="0"/>
          </a:p>
          <a:p>
            <a:r>
              <a:rPr lang="el-GR" sz="2800" dirty="0"/>
              <a:t>Η Βυζαντινή αυτοκρατορία αποτελεί καθ’ όλα συνέχεια της Ρωμαϊκής.</a:t>
            </a:r>
          </a:p>
          <a:p>
            <a:r>
              <a:rPr lang="el-GR" sz="2800" dirty="0"/>
              <a:t>Εφαρμόζεται το ρωμαϊκό δίκαιο (δημόσιο και ιδιωτικό).</a:t>
            </a:r>
          </a:p>
          <a:p>
            <a:r>
              <a:rPr lang="el-GR" sz="2800" dirty="0"/>
              <a:t>Το ρωμαϊκό δίκαιο επηρεάζεται από τα διάφορα τοπικά δίκαια. </a:t>
            </a:r>
          </a:p>
          <a:p>
            <a:r>
              <a:rPr lang="el-GR" sz="2800" dirty="0"/>
              <a:t>Το δίκαιο επηρεάζεται από τον Χριστιανισμό.</a:t>
            </a:r>
          </a:p>
          <a:p>
            <a:r>
              <a:rPr lang="el-GR" sz="2800" dirty="0"/>
              <a:t>Σημαντικό γεγονός του 6</a:t>
            </a:r>
            <a:r>
              <a:rPr lang="el-GR" sz="2800" baseline="30000" dirty="0"/>
              <a:t>ου</a:t>
            </a:r>
            <a:r>
              <a:rPr lang="el-GR" sz="2800" dirty="0"/>
              <a:t> αιώνα μ.Χ.: Ιουστινιάνεια Κωδικοποίηση.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399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541" y="452718"/>
            <a:ext cx="9172293" cy="1400530"/>
          </a:xfrm>
        </p:spPr>
        <p:txBody>
          <a:bodyPr/>
          <a:lstStyle/>
          <a:p>
            <a:pPr algn="ctr"/>
            <a:r>
              <a:rPr lang="el-GR" dirty="0"/>
              <a:t>Η κωδικοποίηση του Ιουστινιανού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" y="1550894"/>
            <a:ext cx="12057529" cy="516425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Ο Ιουστινιανός ανέλαβε το τεράστιο έργο της κωδικοποίησης των πηγών του δικαίου (αυτοκρατορικών διατάξεων - έργου των νομικών).</a:t>
            </a:r>
          </a:p>
          <a:p>
            <a:r>
              <a:rPr lang="el-GR" dirty="0"/>
              <a:t>Διορίζει επιτροπή νομικών με επικεφαλής τον Τριβωνιανό.</a:t>
            </a:r>
          </a:p>
          <a:p>
            <a:r>
              <a:rPr lang="el-GR" dirty="0"/>
              <a:t>Μετά από μακρά επεξεργασία, προκύπτει η κωδικοποίηση (</a:t>
            </a:r>
            <a:r>
              <a:rPr lang="en-US" b="1" i="1" dirty="0">
                <a:latin typeface="Calibri" pitchFamily="34" charset="0"/>
              </a:rPr>
              <a:t>Corpus </a:t>
            </a:r>
            <a:r>
              <a:rPr lang="en-US" b="1" i="1" dirty="0" err="1">
                <a:latin typeface="Calibri" pitchFamily="34" charset="0"/>
              </a:rPr>
              <a:t>Iuris</a:t>
            </a:r>
            <a:r>
              <a:rPr lang="en-US" b="1" i="1" dirty="0">
                <a:latin typeface="Calibri" pitchFamily="34" charset="0"/>
              </a:rPr>
              <a:t> </a:t>
            </a:r>
            <a:r>
              <a:rPr lang="en-US" b="1" i="1" dirty="0" err="1">
                <a:latin typeface="Calibri" pitchFamily="34" charset="0"/>
              </a:rPr>
              <a:t>Civilis</a:t>
            </a:r>
            <a:r>
              <a:rPr lang="el-GR" dirty="0">
                <a:latin typeface="Calibri" pitchFamily="34" charset="0"/>
              </a:rPr>
              <a:t>) που</a:t>
            </a:r>
            <a:r>
              <a:rPr lang="el-GR" b="1" i="1" dirty="0">
                <a:latin typeface="Calibri" pitchFamily="34" charset="0"/>
              </a:rPr>
              <a:t> </a:t>
            </a:r>
            <a:r>
              <a:rPr lang="el-GR" dirty="0"/>
              <a:t>αποτελείται από 4 έργα:</a:t>
            </a:r>
            <a:endParaRPr lang="en-US" i="1" dirty="0"/>
          </a:p>
          <a:p>
            <a:pPr lvl="1"/>
            <a:r>
              <a:rPr lang="el-GR" dirty="0">
                <a:solidFill>
                  <a:srgbClr val="FFC000"/>
                </a:solidFill>
              </a:rPr>
              <a:t>Πανδέκτης</a:t>
            </a:r>
            <a:r>
              <a:rPr lang="el-GR" dirty="0"/>
              <a:t> (</a:t>
            </a:r>
            <a:r>
              <a:rPr lang="en-US" i="1" dirty="0"/>
              <a:t>Digesta</a:t>
            </a:r>
            <a:r>
              <a:rPr lang="el-GR" i="1" dirty="0"/>
              <a:t>)</a:t>
            </a:r>
          </a:p>
          <a:p>
            <a:pPr lvl="2"/>
            <a:r>
              <a:rPr lang="el-GR" sz="2000" dirty="0"/>
              <a:t>Περιλαμβάνει έργα Ρωμαίων νομικών.</a:t>
            </a:r>
          </a:p>
          <a:p>
            <a:pPr lvl="1"/>
            <a:r>
              <a:rPr lang="el-GR" sz="2000" dirty="0">
                <a:solidFill>
                  <a:srgbClr val="FFC000"/>
                </a:solidFill>
              </a:rPr>
              <a:t>Κώδικας </a:t>
            </a:r>
            <a:r>
              <a:rPr lang="el-GR" sz="2000" dirty="0"/>
              <a:t>(</a:t>
            </a:r>
            <a:r>
              <a:rPr lang="en-US" sz="2000" i="1" dirty="0"/>
              <a:t>Codex</a:t>
            </a:r>
            <a:r>
              <a:rPr lang="en-US" sz="2000" dirty="0"/>
              <a:t>)</a:t>
            </a:r>
            <a:r>
              <a:rPr lang="el-GR" sz="2000" dirty="0"/>
              <a:t> </a:t>
            </a:r>
          </a:p>
          <a:p>
            <a:pPr lvl="2"/>
            <a:r>
              <a:rPr lang="el-GR" sz="2000" dirty="0"/>
              <a:t>Περιλαμβάνει </a:t>
            </a:r>
            <a:r>
              <a:rPr lang="el-GR" sz="2000" i="1" dirty="0"/>
              <a:t>ν</a:t>
            </a:r>
            <a:r>
              <a:rPr lang="el-GR" sz="2000" dirty="0"/>
              <a:t>ομοθετικές διατάξεις Ρωμαίων αυτοκρατόρων.</a:t>
            </a:r>
          </a:p>
          <a:p>
            <a:pPr lvl="1"/>
            <a:r>
              <a:rPr lang="el-GR" sz="2000" dirty="0">
                <a:solidFill>
                  <a:srgbClr val="FFC000"/>
                </a:solidFill>
              </a:rPr>
              <a:t>Εισηγήσεις</a:t>
            </a:r>
            <a:r>
              <a:rPr lang="el-GR" sz="20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Institutiones</a:t>
            </a:r>
            <a:r>
              <a:rPr lang="en-US" sz="2000" dirty="0"/>
              <a:t>)</a:t>
            </a:r>
            <a:r>
              <a:rPr lang="el-GR" sz="2000" dirty="0"/>
              <a:t> </a:t>
            </a:r>
          </a:p>
          <a:p>
            <a:pPr lvl="2"/>
            <a:r>
              <a:rPr lang="el-GR" sz="2000" dirty="0"/>
              <a:t>Αποτελεί διδακτικό </a:t>
            </a:r>
            <a:r>
              <a:rPr lang="el-GR" sz="2000" i="1" dirty="0"/>
              <a:t>ε</a:t>
            </a:r>
            <a:r>
              <a:rPr lang="el-GR" sz="2000" dirty="0"/>
              <a:t>γχειρίδιο με ισχύ νόμου.</a:t>
            </a:r>
          </a:p>
          <a:p>
            <a:pPr lvl="1"/>
            <a:r>
              <a:rPr lang="el-GR" sz="2000" dirty="0">
                <a:solidFill>
                  <a:srgbClr val="FFC000"/>
                </a:solidFill>
              </a:rPr>
              <a:t>Νεαρές</a:t>
            </a:r>
            <a:r>
              <a:rPr lang="el-GR" sz="2000" i="1" dirty="0"/>
              <a:t> (</a:t>
            </a:r>
            <a:r>
              <a:rPr lang="en-US" sz="2000" i="1" dirty="0" err="1"/>
              <a:t>Novellae</a:t>
            </a:r>
            <a:r>
              <a:rPr lang="el-GR" sz="2000" i="1" dirty="0"/>
              <a:t> </a:t>
            </a:r>
            <a:r>
              <a:rPr lang="en-US" sz="2000" i="1" dirty="0" err="1"/>
              <a:t>Constitutiones</a:t>
            </a:r>
            <a:r>
              <a:rPr lang="en-US" sz="2000" i="1" dirty="0"/>
              <a:t>)</a:t>
            </a:r>
            <a:r>
              <a:rPr lang="el-GR" sz="2000" dirty="0"/>
              <a:t> </a:t>
            </a:r>
          </a:p>
          <a:p>
            <a:pPr lvl="2"/>
            <a:r>
              <a:rPr lang="el-GR" sz="2000" dirty="0"/>
              <a:t>Περιλαμβάνει </a:t>
            </a:r>
            <a:r>
              <a:rPr lang="en-US" sz="2000" dirty="0"/>
              <a:t> </a:t>
            </a:r>
            <a:r>
              <a:rPr lang="el-GR" sz="2000" dirty="0"/>
              <a:t>νομοθετικές διατάξεις  του Ιουστινιανού.</a:t>
            </a:r>
          </a:p>
          <a:p>
            <a:pPr lvl="1"/>
            <a:endParaRPr lang="el-GR" dirty="0"/>
          </a:p>
        </p:txBody>
      </p:sp>
      <p:pic>
        <p:nvPicPr>
          <p:cNvPr id="4" name="Picture 2" descr="http://traumwerk.stanford.edu/philolog/Justini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1885" y="3450273"/>
            <a:ext cx="2216709" cy="310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8260"/>
            <a:ext cx="9404723" cy="116541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Νομοθεσία των </a:t>
            </a:r>
            <a:r>
              <a:rPr lang="el-GR" dirty="0" err="1">
                <a:solidFill>
                  <a:srgbClr val="FFC000"/>
                </a:solidFill>
              </a:rPr>
              <a:t>Ισαύρων</a:t>
            </a:r>
            <a:r>
              <a:rPr lang="el-GR" dirty="0">
                <a:solidFill>
                  <a:srgbClr val="FFC000"/>
                </a:solidFill>
              </a:rPr>
              <a:t> (8</a:t>
            </a:r>
            <a:r>
              <a:rPr lang="el-GR" baseline="30000" dirty="0">
                <a:solidFill>
                  <a:srgbClr val="FFC000"/>
                </a:solidFill>
              </a:rPr>
              <a:t>ος</a:t>
            </a:r>
            <a:r>
              <a:rPr lang="el-GR" dirty="0">
                <a:solidFill>
                  <a:srgbClr val="FFC000"/>
                </a:solidFill>
              </a:rPr>
              <a:t> αι.)</a:t>
            </a:r>
            <a:br>
              <a:rPr lang="el-GR" dirty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42682" y="1228165"/>
            <a:ext cx="10390094" cy="5629835"/>
          </a:xfrm>
        </p:spPr>
        <p:txBody>
          <a:bodyPr>
            <a:noAutofit/>
          </a:bodyPr>
          <a:lstStyle/>
          <a:p>
            <a:pPr lvl="1"/>
            <a:r>
              <a:rPr lang="el-GR" sz="2000" dirty="0"/>
              <a:t>Στο πλαίσιο των μεταρρυθμίσεων που εισήγαγε ο πρώτος </a:t>
            </a:r>
            <a:r>
              <a:rPr lang="el-GR" sz="2000" dirty="0" err="1"/>
              <a:t>Ίσαυρος</a:t>
            </a:r>
            <a:r>
              <a:rPr lang="el-GR" sz="2000" dirty="0"/>
              <a:t> αυτοκράτορας, Λέων Γ', ανέλαβε και την τροποποίηση των νόμων. Το 726 εξέδωσε την </a:t>
            </a:r>
            <a:r>
              <a:rPr lang="el-GR" sz="2000" i="1" dirty="0"/>
              <a:t>Εκλογή</a:t>
            </a:r>
            <a:r>
              <a:rPr lang="el-GR" sz="2000" dirty="0"/>
              <a:t>, στο όνομα του ίδιου και του γιου του Κωνσταντίνου. </a:t>
            </a:r>
          </a:p>
          <a:p>
            <a:pPr lvl="1"/>
            <a:r>
              <a:rPr lang="el-GR" sz="2000" dirty="0"/>
              <a:t>Σκοπός: </a:t>
            </a:r>
            <a:r>
              <a:rPr lang="el-GR" sz="2000" i="1" dirty="0"/>
              <a:t>η </a:t>
            </a:r>
            <a:r>
              <a:rPr lang="el-GR" sz="2000" i="1" dirty="0" err="1"/>
              <a:t>ἐπιδιόρθωσις</a:t>
            </a:r>
            <a:r>
              <a:rPr lang="el-GR" sz="2000" i="1" dirty="0"/>
              <a:t> </a:t>
            </a:r>
            <a:r>
              <a:rPr lang="el-GR" sz="2000" dirty="0"/>
              <a:t>(της </a:t>
            </a:r>
            <a:r>
              <a:rPr lang="el-GR" sz="2000" dirty="0" err="1"/>
              <a:t>ιουστινιάνειας</a:t>
            </a:r>
            <a:r>
              <a:rPr lang="el-GR" sz="2000" dirty="0"/>
              <a:t> νομοθεσίας) </a:t>
            </a:r>
            <a:r>
              <a:rPr lang="el-GR" sz="2000" i="1" dirty="0" err="1"/>
              <a:t>είς</a:t>
            </a:r>
            <a:r>
              <a:rPr lang="el-GR" sz="2000" i="1" dirty="0"/>
              <a:t> </a:t>
            </a:r>
            <a:r>
              <a:rPr lang="el-GR" sz="2000" i="1" dirty="0" err="1"/>
              <a:t>τό</a:t>
            </a:r>
            <a:r>
              <a:rPr lang="el-GR" sz="2000" i="1" dirty="0"/>
              <a:t> </a:t>
            </a:r>
            <a:r>
              <a:rPr lang="el-GR" sz="2000" i="1" dirty="0" err="1"/>
              <a:t>φιλανθρωπότερον</a:t>
            </a:r>
            <a:r>
              <a:rPr lang="el-GR" sz="2000" dirty="0"/>
              <a:t>". </a:t>
            </a:r>
          </a:p>
          <a:p>
            <a:pPr lvl="1"/>
            <a:r>
              <a:rPr lang="el-GR" sz="2000" dirty="0"/>
              <a:t>Στόχος: να τροποποιήσει διατάξεις που δε συμβάδιζαν με την εποχή και αφετέρου να δώσει στους δικαστές ένα συνοπτικό νομικό εγχειρίδιο ικανό να τους βοηθήσει στη σωστή απονομή του δικαίου.</a:t>
            </a:r>
          </a:p>
          <a:p>
            <a:pPr lvl="1"/>
            <a:r>
              <a:rPr lang="el-GR" sz="2000" i="1" dirty="0"/>
              <a:t>Εκλογή</a:t>
            </a:r>
            <a:r>
              <a:rPr lang="el-GR" sz="2000" dirty="0"/>
              <a:t> των Νόμων:</a:t>
            </a:r>
          </a:p>
          <a:p>
            <a:pPr lvl="2"/>
            <a:r>
              <a:rPr lang="el-GR" sz="2000" dirty="0"/>
              <a:t>Αποτελεί απλουστευμένη νομοθεσία σε ελληνική γλώσσα, με σύντομη διατύπωση.</a:t>
            </a:r>
          </a:p>
          <a:p>
            <a:pPr lvl="2"/>
            <a:r>
              <a:rPr lang="el-GR" sz="2000" dirty="0"/>
              <a:t>Απομάκρυνση από Ιουστινιάνεια κωδικοποίηση.</a:t>
            </a:r>
          </a:p>
          <a:p>
            <a:pPr lvl="2"/>
            <a:r>
              <a:rPr lang="el-GR" sz="2000" dirty="0"/>
              <a:t>Αλλαγές στο οικογενειακό, κληρονομικό και ποινικό δίκαιο.</a:t>
            </a:r>
          </a:p>
          <a:p>
            <a:pPr lvl="2"/>
            <a:r>
              <a:rPr lang="el-GR" sz="2000" dirty="0"/>
              <a:t>Επίδραση χριστιανισμού (εικονομάχοι αυτοκράτορες).</a:t>
            </a:r>
          </a:p>
          <a:p>
            <a:pPr lvl="2"/>
            <a:r>
              <a:rPr lang="el-GR" sz="2000" dirty="0"/>
              <a:t>Περιέχει αστικό και ποινικό δίκαιο. </a:t>
            </a:r>
          </a:p>
        </p:txBody>
      </p:sp>
    </p:spTree>
    <p:extLst>
      <p:ext uri="{BB962C8B-B14F-4D97-AF65-F5344CB8AC3E}">
        <p14:creationId xmlns:p14="http://schemas.microsoft.com/office/powerpoint/2010/main" val="307151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Νομοθεσία των Μακεδόνων (9</a:t>
            </a:r>
            <a:r>
              <a:rPr lang="el-GR" baseline="30000" dirty="0">
                <a:solidFill>
                  <a:srgbClr val="FFC000"/>
                </a:solidFill>
              </a:rPr>
              <a:t>ος</a:t>
            </a:r>
            <a:r>
              <a:rPr lang="el-GR" dirty="0">
                <a:solidFill>
                  <a:srgbClr val="FFC000"/>
                </a:solidFill>
              </a:rPr>
              <a:t> αι.) </a:t>
            </a:r>
            <a:br>
              <a:rPr lang="el-GR" dirty="0"/>
            </a:b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43435" y="1853248"/>
            <a:ext cx="11544629" cy="5193010"/>
          </a:xfrm>
        </p:spPr>
        <p:txBody>
          <a:bodyPr>
            <a:normAutofit/>
          </a:bodyPr>
          <a:lstStyle/>
          <a:p>
            <a:pPr lvl="1"/>
            <a:r>
              <a:rPr lang="el-GR" sz="2400" i="1" dirty="0"/>
              <a:t>Εισαγωγή </a:t>
            </a:r>
            <a:r>
              <a:rPr lang="el-GR" sz="2400" dirty="0"/>
              <a:t>(Βασίλειος Α΄, 886)</a:t>
            </a:r>
          </a:p>
          <a:p>
            <a:pPr lvl="2"/>
            <a:r>
              <a:rPr lang="el-GR" sz="2400" dirty="0"/>
              <a:t>Κωδικοποίηση σε 40 βιβλία.</a:t>
            </a:r>
          </a:p>
          <a:p>
            <a:pPr lvl="2"/>
            <a:r>
              <a:rPr lang="el-GR" sz="2400" dirty="0"/>
              <a:t>Έκδηλη επίδραση εκκλησίας (Φώτιος), Θεωρία δύο εξουσιών (αυτοκράτορας – πατριάρχης ισοδύναμοι).</a:t>
            </a:r>
          </a:p>
          <a:p>
            <a:pPr lvl="1"/>
            <a:r>
              <a:rPr lang="el-GR" sz="2400" i="1" dirty="0"/>
              <a:t>Βασιλικά </a:t>
            </a:r>
            <a:r>
              <a:rPr lang="el-GR" sz="2400" dirty="0"/>
              <a:t>(Λέων </a:t>
            </a:r>
            <a:r>
              <a:rPr lang="el-GR" sz="2400" dirty="0" err="1"/>
              <a:t>Στ</a:t>
            </a:r>
            <a:r>
              <a:rPr lang="el-GR" sz="2400" dirty="0"/>
              <a:t>΄ Σοφός, 889)</a:t>
            </a:r>
          </a:p>
          <a:p>
            <a:pPr lvl="2"/>
            <a:r>
              <a:rPr lang="el-GR" sz="2400" dirty="0"/>
              <a:t>Αποτελείται από 60 βιβλία.</a:t>
            </a:r>
          </a:p>
          <a:p>
            <a:pPr lvl="2"/>
            <a:r>
              <a:rPr lang="el-GR" sz="2400" dirty="0"/>
              <a:t>Το δίκαιο που περιέχουν τα Βασιλικά προέρχεται από τα δύο μεγάλα έργα της κωδικοποίησης του Ιουστινιανού, τον </a:t>
            </a:r>
            <a:r>
              <a:rPr lang="el-GR" sz="2400" i="1" dirty="0"/>
              <a:t>Πανδέκτη</a:t>
            </a:r>
            <a:r>
              <a:rPr lang="el-GR" sz="2400" dirty="0"/>
              <a:t> και τον </a:t>
            </a:r>
            <a:r>
              <a:rPr lang="el-GR" sz="2400" i="1" dirty="0"/>
              <a:t>Κώδικα</a:t>
            </a:r>
            <a:r>
              <a:rPr lang="el-GR" sz="2400" dirty="0"/>
              <a:t>.</a:t>
            </a:r>
          </a:p>
          <a:p>
            <a:pPr lvl="2"/>
            <a:r>
              <a:rPr lang="el-GR" sz="2400" dirty="0"/>
              <a:t>Οι διατάξεις είναι μεταφρασμένες στα ελληνικά.</a:t>
            </a:r>
          </a:p>
          <a:p>
            <a:pPr lvl="2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690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5F2D-E229-4E9E-97C6-3C58D2A5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33081"/>
            <a:ext cx="9404723" cy="1013013"/>
          </a:xfrm>
        </p:spPr>
        <p:txBody>
          <a:bodyPr/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Η </a:t>
            </a:r>
            <a:r>
              <a:rPr lang="el-GR" dirty="0" err="1">
                <a:solidFill>
                  <a:srgbClr val="FFC000"/>
                </a:solidFill>
              </a:rPr>
              <a:t>Εξάβιβλος</a:t>
            </a:r>
            <a:r>
              <a:rPr lang="el-GR" dirty="0">
                <a:solidFill>
                  <a:srgbClr val="FFC000"/>
                </a:solidFill>
              </a:rPr>
              <a:t> του </a:t>
            </a:r>
            <a:r>
              <a:rPr lang="el-GR" dirty="0" err="1">
                <a:solidFill>
                  <a:srgbClr val="FFC000"/>
                </a:solidFill>
              </a:rPr>
              <a:t>Αρμενοπούλου</a:t>
            </a:r>
            <a:r>
              <a:rPr lang="el-GR" dirty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9C702-314E-4784-AFA7-94A5E23916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3388" y="1407459"/>
            <a:ext cx="9392283" cy="5450541"/>
          </a:xfrm>
        </p:spPr>
        <p:txBody>
          <a:bodyPr>
            <a:normAutofit fontScale="85000" lnSpcReduction="20000"/>
          </a:bodyPr>
          <a:lstStyle/>
          <a:p>
            <a:r>
              <a:rPr lang="el-GR" sz="2800" dirty="0"/>
              <a:t>Το 1345, ο ανώτατος δικαστής της Θεσσαλονίκης Κωνσταντίνος Αρμενόπουλος εκπονεί την </a:t>
            </a:r>
            <a:r>
              <a:rPr lang="el-GR" sz="2800" i="1" dirty="0"/>
              <a:t>Εξάβιβλο</a:t>
            </a:r>
            <a:r>
              <a:rPr lang="el-GR" sz="2800" dirty="0"/>
              <a:t>.</a:t>
            </a:r>
          </a:p>
          <a:p>
            <a:r>
              <a:rPr lang="el-GR" sz="2800" dirty="0"/>
              <a:t>Η </a:t>
            </a:r>
            <a:r>
              <a:rPr lang="el-GR" sz="2800" i="1" dirty="0"/>
              <a:t>Εξάβιβλος</a:t>
            </a:r>
            <a:r>
              <a:rPr lang="el-GR" sz="2800" dirty="0"/>
              <a:t> αποτελεί επιτομή των </a:t>
            </a:r>
            <a:r>
              <a:rPr lang="el-GR" sz="2800" i="1" dirty="0"/>
              <a:t>Βασιλικών</a:t>
            </a:r>
            <a:r>
              <a:rPr lang="el-GR" sz="2800" dirty="0"/>
              <a:t>, αλλά και πολλών άλλων νομοθετημάτων της βυζαντινής περιόδου.</a:t>
            </a:r>
          </a:p>
          <a:p>
            <a:r>
              <a:rPr lang="el-GR" sz="2800" dirty="0"/>
              <a:t>Προορίζεται για χρήση από δικαστές.</a:t>
            </a:r>
          </a:p>
          <a:p>
            <a:r>
              <a:rPr lang="el-GR" sz="2800" dirty="0"/>
              <a:t>Η </a:t>
            </a:r>
            <a:r>
              <a:rPr lang="el-GR" sz="2800" i="1" dirty="0"/>
              <a:t>Εξάβιβλος</a:t>
            </a:r>
            <a:r>
              <a:rPr lang="el-GR" sz="2800" dirty="0"/>
              <a:t> ήταν πολύτιμο έργο για τους εφαρμοστές του δικαίου, ιδίως τους δικαστές, επειδή τα </a:t>
            </a:r>
            <a:r>
              <a:rPr lang="el-GR" sz="2800" i="1" dirty="0"/>
              <a:t>Βασιλικά </a:t>
            </a:r>
            <a:r>
              <a:rPr lang="el-GR" sz="2800" dirty="0"/>
              <a:t>και τα άλλα νομοθετήματα ήταν δυσεύρετα.</a:t>
            </a:r>
          </a:p>
          <a:p>
            <a:r>
              <a:rPr lang="el-GR" sz="2800" dirty="0"/>
              <a:t>Αποτελείται από έξι βιβλία με παράρτημα.</a:t>
            </a:r>
          </a:p>
          <a:p>
            <a:r>
              <a:rPr lang="el-GR" sz="2800" dirty="0"/>
              <a:t>Τα 5 βιβλία περιέχουν όλη την ύλη του αστικού και αστικού δικονομικού δικαίου, ενώ το 6ο περιέχει ποινικό δίκαιο.</a:t>
            </a:r>
          </a:p>
          <a:p>
            <a:r>
              <a:rPr lang="el-GR" sz="2800" dirty="0"/>
              <a:t>Το κείμενο συνοδεύεται από πολλά σχόλια.</a:t>
            </a:r>
          </a:p>
          <a:p>
            <a:r>
              <a:rPr lang="el-GR" sz="2800" dirty="0"/>
              <a:t>Μεταγενέστερα προστέθηκαν και πολλά άλλα σχόλια (Αυξημένη </a:t>
            </a:r>
            <a:r>
              <a:rPr lang="el-GR" sz="2800" dirty="0" err="1"/>
              <a:t>Εξάβιβλος</a:t>
            </a:r>
            <a:r>
              <a:rPr lang="el-GR" sz="2800" dirty="0"/>
              <a:t>).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0DB25-33FD-4DFD-9E6F-07430D39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564" y="2384792"/>
            <a:ext cx="202404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35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0285-CEA8-4B94-8C40-2DD19553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  <a:t>Περίοδος Μεταβυζαντινού δικαίου</a:t>
            </a:r>
            <a:br>
              <a:rPr lang="el-GR" sz="4000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l-GR" sz="3600" dirty="0">
                <a:solidFill>
                  <a:srgbClr val="FFFF00"/>
                </a:solidFill>
                <a:latin typeface="Calibri" panose="020F0502020204030204" pitchFamily="34" charset="0"/>
              </a:rPr>
              <a:t>1453-1821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1BEA-BDBA-4309-A662-8B797469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825625"/>
            <a:ext cx="11075894" cy="4351338"/>
          </a:xfr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Οι περιοχές της Βυζαντινής αυτοκρατορίας περιέρχονται σε διάφορους ξένους κατακτητές (Οθωμανούς, Ενετούς, Φράγκους).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Στις κατακτημένες περιοχές εφαρμόζεται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 δημόσιο δίκαιο του κατακτητή. 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Το παλιό τοπικό δίκαιο εφαρμόζεται από τους υπηκόους στις ιδιωτικές τους  διαφορές.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BC74C-F7FD-4EDA-8CDE-A7D23B944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069" y="4388532"/>
            <a:ext cx="28878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7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228600"/>
            <a:ext cx="9108141" cy="1371600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Εύρος της Ιστορίας του Ελληνικού Δικαίου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92941"/>
            <a:ext cx="10014012" cy="5047130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rgbClr val="FFFF00"/>
                </a:solidFill>
              </a:rPr>
              <a:t>Χρονικά:</a:t>
            </a:r>
          </a:p>
          <a:p>
            <a:pPr>
              <a:buNone/>
            </a:pPr>
            <a:r>
              <a:rPr lang="el-GR" sz="2400" dirty="0"/>
              <a:t>   Καλύπτει χρονική περίοδο σχεδόν τριών χιλιετηρίδων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l-GR" sz="2400" dirty="0">
                <a:solidFill>
                  <a:srgbClr val="FFFF00"/>
                </a:solidFill>
              </a:rPr>
              <a:t>Χωρικά:</a:t>
            </a:r>
          </a:p>
          <a:p>
            <a:pPr>
              <a:buNone/>
            </a:pPr>
            <a:r>
              <a:rPr lang="el-GR" sz="2400" dirty="0"/>
              <a:t>   Καλύπτει τεράστια έκταση, λόγω της μεγάλης εξάπλωσης των ελληνικών πληθυσμών σε πολλές ιστορικές περιόδους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l-GR" sz="2400" dirty="0">
                <a:solidFill>
                  <a:srgbClr val="FFFF00"/>
                </a:solidFill>
              </a:rPr>
              <a:t>Ως προς το αντικείμενο</a:t>
            </a:r>
            <a:r>
              <a:rPr lang="el-GR" sz="2400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400" dirty="0"/>
              <a:t>    Εξετάζει όλα τα γνωστικά πεδία του δικαίου: </a:t>
            </a:r>
            <a:endParaRPr lang="el-GR" sz="2400" dirty="0">
              <a:solidFill>
                <a:srgbClr val="00B0F0"/>
              </a:solidFill>
            </a:endParaRPr>
          </a:p>
          <a:p>
            <a:pPr lvl="1"/>
            <a:r>
              <a:rPr lang="el-GR" sz="2400" dirty="0"/>
              <a:t>ιδιωτικό δίκαιο</a:t>
            </a:r>
          </a:p>
          <a:p>
            <a:pPr lvl="1"/>
            <a:r>
              <a:rPr lang="el-GR" sz="2400" dirty="0"/>
              <a:t>δημόσιο δίκαιο</a:t>
            </a:r>
          </a:p>
          <a:p>
            <a:pPr lvl="1"/>
            <a:r>
              <a:rPr lang="el-GR" sz="2400" dirty="0"/>
              <a:t>διεθνές δίκαιο.</a:t>
            </a:r>
            <a:endParaRPr lang="el-GR" sz="2400" dirty="0">
              <a:solidFill>
                <a:srgbClr val="00B0F0"/>
              </a:solidFill>
            </a:endParaRPr>
          </a:p>
          <a:p>
            <a:pPr lvl="1"/>
            <a:endParaRPr lang="el-GR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486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228600"/>
            <a:ext cx="11582400" cy="990600"/>
          </a:xfrm>
        </p:spPr>
        <p:txBody>
          <a:bodyPr/>
          <a:lstStyle/>
          <a:p>
            <a:pPr algn="ctr"/>
            <a:r>
              <a:rPr lang="el-GR" sz="4400" dirty="0">
                <a:solidFill>
                  <a:srgbClr val="FFFF00"/>
                </a:solidFill>
                <a:latin typeface="+mn-lt"/>
              </a:rPr>
              <a:t>Ποιο δίκαιο εφαρμοζόταν επί Τουρκοκρατίας;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847" y="1772816"/>
            <a:ext cx="10605248" cy="4856584"/>
          </a:xfrm>
        </p:spPr>
        <p:txBody>
          <a:bodyPr>
            <a:normAutofit/>
          </a:bodyPr>
          <a:lstStyle/>
          <a:p>
            <a:r>
              <a:rPr lang="el-GR" sz="2400" dirty="0"/>
              <a:t>Αναφορικά με το ιδιωτικό δίκαιο, στην κυρίως Ελλάδα ισχύουν παράλληλα:</a:t>
            </a:r>
          </a:p>
          <a:p>
            <a:pPr lvl="1"/>
            <a:r>
              <a:rPr lang="el-GR" sz="2400" dirty="0"/>
              <a:t>Οθωμανικό δίκαιο. Εφαρμόζεται από τα τουρκικά δικαστήρια.</a:t>
            </a:r>
          </a:p>
          <a:p>
            <a:pPr lvl="1"/>
            <a:r>
              <a:rPr lang="el-GR" sz="2400" dirty="0"/>
              <a:t>Βυζαντινό δίκαιο (</a:t>
            </a:r>
            <a:r>
              <a:rPr lang="el-GR" sz="2400" dirty="0" err="1"/>
              <a:t>Εξάβιβλος</a:t>
            </a:r>
            <a:r>
              <a:rPr lang="el-GR" sz="2400" dirty="0"/>
              <a:t> + </a:t>
            </a:r>
            <a:r>
              <a:rPr lang="el-GR" sz="2400" dirty="0" err="1"/>
              <a:t>νομοκάνονες</a:t>
            </a:r>
            <a:r>
              <a:rPr lang="el-GR" sz="2400" dirty="0"/>
              <a:t>). Εφαρμόζεται από τα εκκλησιαστικά δικαστήρια.</a:t>
            </a:r>
          </a:p>
          <a:p>
            <a:pPr lvl="1"/>
            <a:r>
              <a:rPr lang="el-GR" sz="2400" dirty="0"/>
              <a:t>Εθιμικό δίκαιο (άνθηση από τον 18</a:t>
            </a:r>
            <a:r>
              <a:rPr lang="el-GR" sz="2400" baseline="30000" dirty="0"/>
              <a:t>ο</a:t>
            </a:r>
            <a:r>
              <a:rPr lang="el-GR" sz="2400" dirty="0"/>
              <a:t> αι.). Εφαρμόζεται από τα κοινοτικά δικαστήρια.</a:t>
            </a:r>
          </a:p>
          <a:p>
            <a:pPr lvl="1"/>
            <a:endParaRPr lang="el-GR" dirty="0"/>
          </a:p>
          <a:p>
            <a:r>
              <a:rPr lang="el-GR" dirty="0"/>
              <a:t>Στις Παραδουνάβιες ηγεμονίες, οι </a:t>
            </a:r>
            <a:r>
              <a:rPr lang="el-GR" dirty="0" err="1"/>
              <a:t>Φαναριώτες</a:t>
            </a:r>
            <a:r>
              <a:rPr lang="el-GR" dirty="0"/>
              <a:t> ηγεμόνες διαφυλάσσουν  τη βυζαντινή νομική παράδοση και εκδίδουν </a:t>
            </a:r>
            <a:r>
              <a:rPr lang="el-GR" dirty="0" err="1"/>
              <a:t>κωδικοποιητικά</a:t>
            </a:r>
            <a:r>
              <a:rPr lang="el-GR" dirty="0"/>
              <a:t> έργα.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414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46" y="0"/>
            <a:ext cx="9313504" cy="1484784"/>
          </a:xfrm>
        </p:spPr>
        <p:txBody>
          <a:bodyPr>
            <a:normAutofit/>
          </a:bodyPr>
          <a:lstStyle/>
          <a:p>
            <a:pPr algn="ctr"/>
            <a:r>
              <a:rPr lang="el-GR" sz="4000" dirty="0">
                <a:solidFill>
                  <a:srgbClr val="FFFF00"/>
                </a:solidFill>
                <a:latin typeface="+mn-lt"/>
              </a:rPr>
              <a:t>Νεότεροι</a:t>
            </a:r>
            <a:r>
              <a:rPr lang="el-GR" sz="4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l-GR" sz="4000" dirty="0">
                <a:solidFill>
                  <a:srgbClr val="FFFF00"/>
                </a:solidFill>
                <a:latin typeface="+mn-lt"/>
              </a:rPr>
              <a:t>χρόνοι</a:t>
            </a:r>
            <a:r>
              <a:rPr lang="el-GR" sz="4000" b="1" dirty="0">
                <a:solidFill>
                  <a:srgbClr val="FFFF00"/>
                </a:solidFill>
                <a:latin typeface="+mn-lt"/>
              </a:rPr>
              <a:t> </a:t>
            </a:r>
            <a:br>
              <a:rPr lang="el-GR" b="1" dirty="0">
                <a:solidFill>
                  <a:srgbClr val="FFFF00"/>
                </a:solidFill>
                <a:latin typeface="+mn-lt"/>
              </a:rPr>
            </a:br>
            <a:r>
              <a:rPr lang="el-GR" sz="3600" dirty="0">
                <a:solidFill>
                  <a:srgbClr val="FFFF00"/>
                </a:solidFill>
                <a:latin typeface="+mn-lt"/>
              </a:rPr>
              <a:t>(1821-&gt;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063" y="1484784"/>
            <a:ext cx="11700769" cy="5373216"/>
          </a:xfrm>
        </p:spPr>
        <p:txBody>
          <a:bodyPr>
            <a:normAutofit/>
          </a:bodyPr>
          <a:lstStyle/>
          <a:p>
            <a:r>
              <a:rPr lang="el-GR" sz="2400" dirty="0"/>
              <a:t>Ελληνική επανάσταση 1821</a:t>
            </a:r>
          </a:p>
          <a:p>
            <a:r>
              <a:rPr lang="el-GR" sz="2400" dirty="0"/>
              <a:t>Ίδρυση του Ελληνικού κράτους: 1830</a:t>
            </a:r>
          </a:p>
          <a:p>
            <a:r>
              <a:rPr lang="el-GR" sz="2400" dirty="0"/>
              <a:t>Για κάθε περιοχή η περίοδος αρχίζει από την ενσωμἀτωση στο ελληνικό κράτος: </a:t>
            </a:r>
          </a:p>
          <a:p>
            <a:pPr lvl="1"/>
            <a:r>
              <a:rPr lang="el-GR" sz="2400" dirty="0"/>
              <a:t>Ιόνιος Πολιτεία 1841, Σάμος 1897, Κρήτη 1903, Θεσσαλονίκη 1912, Ιωάννινα 1913, Θράκη 1920.</a:t>
            </a:r>
          </a:p>
          <a:p>
            <a:r>
              <a:rPr lang="el-GR" sz="2400" dirty="0"/>
              <a:t>Οι Εθνικές και τοπικές συνελεύσεις αντιμετώπισαν εξ αρχής το ζήτημα του εφαρμοστέου δικαίου.</a:t>
            </a:r>
          </a:p>
          <a:p>
            <a:r>
              <a:rPr lang="el-GR" sz="2400" dirty="0"/>
              <a:t>Προκρίθηκε η εφαρμογή του </a:t>
            </a:r>
            <a:r>
              <a:rPr lang="el-GR" sz="2400" dirty="0" err="1"/>
              <a:t>βυζαντινορωμαϊκού</a:t>
            </a:r>
            <a:r>
              <a:rPr lang="el-GR" sz="2400" dirty="0"/>
              <a:t> δικαίου (το δίκαιο των ‘αειμνήστων ημών αυτοκρατόρων’) μέχρι να εκπονηθούν νέοι κώδικες.</a:t>
            </a:r>
          </a:p>
          <a:p>
            <a:r>
              <a:rPr lang="el-GR" sz="2400" dirty="0"/>
              <a:t>Στην πράξη χρησιμοποιείται η </a:t>
            </a:r>
            <a:r>
              <a:rPr lang="el-GR" sz="2400" i="1" dirty="0"/>
              <a:t>Εξάβιβλος</a:t>
            </a:r>
            <a:r>
              <a:rPr lang="el-GR" sz="2400" dirty="0"/>
              <a:t> του </a:t>
            </a:r>
            <a:r>
              <a:rPr lang="el-GR" sz="2400" dirty="0" err="1"/>
              <a:t>Αρμενοπούλου</a:t>
            </a:r>
            <a:r>
              <a:rPr lang="el-GR" sz="2400" dirty="0"/>
              <a:t>.</a:t>
            </a:r>
          </a:p>
        </p:txBody>
      </p:sp>
      <p:pic>
        <p:nvPicPr>
          <p:cNvPr id="39938" name="Picture 2" descr="http://www.parliament.gr/1821/images/ekthemata/small/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3528" y="228600"/>
            <a:ext cx="2693040" cy="17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85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EAD6-41D0-4C1F-8195-F82B29210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7" y="313765"/>
            <a:ext cx="9852212" cy="1129553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Τι δίκαιο ίσχυε μετά την Επανάσταση;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F1015-20F8-4E03-9DAA-544C068F657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10" y="1600200"/>
            <a:ext cx="12076590" cy="5257800"/>
          </a:xfr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/>
              </a:rPr>
              <a:t>Στις 23 Φεβρουαρίου 1835 εκδόθηκε το Διάταγμα της Αντιβασιλείας του Όθωνα, που όριζε: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DD8047"/>
              </a:buClr>
              <a:buSzTx/>
              <a:buFont typeface="Arial" panose="020B0604020202020204" pitchFamily="34" charset="0"/>
              <a:buChar char="•"/>
            </a:pPr>
            <a:r>
              <a:rPr lang="el-GR" sz="2600" dirty="0">
                <a:latin typeface="Calibri" panose="020F0502020204030204"/>
              </a:rPr>
              <a:t>«</a:t>
            </a:r>
            <a:r>
              <a:rPr lang="el-GR" sz="2600" i="1" dirty="0">
                <a:latin typeface="Calibri" panose="020F0502020204030204"/>
              </a:rPr>
              <a:t>Οἱ πολιτικοὶ νόμοι τῶν Βυζαντινῶν Αὐτοκρατόρων, οἱ περιεχόμενοι εἰς τὴν Ἑξάβιβλον τοῦ Ἀρμενοπούλου, θέλουν ἰσχύει μέχρις οὗ δημοσιευθεῖ ὁ Πολιτικὸς Κώδιξ, τοῦ ὁποίου τὴν σύνταξιν διετάξαμεν ἤδη. Τὰ ἔθιμα ὅμως ὑπερισχύουν ὅπου ἐπικράτησαν</a:t>
            </a:r>
            <a:r>
              <a:rPr lang="el-GR" sz="2600" dirty="0">
                <a:latin typeface="Calibri" panose="020F0502020204030204"/>
              </a:rPr>
              <a:t>».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/>
              </a:rPr>
              <a:t>Όριζε δηλαδή ότι θα ισχύει το βυζαντινό Αστικό Δίκαιο μέχρι να συνταχθεί Αστικός Κώδικας.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/>
              </a:rPr>
              <a:t>Η επιτροπή υπό τον φον Μάουρερ είχε ξεκινήσει τις εργασίες για τη σύνταξη Αστικού Κώδικα, δεν πρόλαβε όμως να τελειώσει.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sz="2800" dirty="0">
                <a:latin typeface="Calibri" panose="020F0502020204030204"/>
              </a:rPr>
              <a:t>Το Διάταγμα ίσχυσε μέχρι την εισαγωγή του ΑΚ το 1940.</a:t>
            </a:r>
            <a:endParaRPr lang="en-US" sz="2800" dirty="0">
              <a:latin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99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304A-6FC4-46BB-ACF2-EB4F8E77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88777"/>
            <a:ext cx="11452194" cy="105644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FFC000"/>
                </a:solidFill>
              </a:rPr>
              <a:t>Πώς έφτασε το Ρωμαϊκό Δίκαιο στον 20ό αιώνα;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AD576-D70B-4AB0-A426-E1E6C2D3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358283"/>
            <a:ext cx="11549848" cy="4818680"/>
          </a:xfrm>
        </p:spPr>
        <p:txBody>
          <a:bodyPr>
            <a:normAutofit/>
          </a:bodyPr>
          <a:lstStyle/>
          <a:p>
            <a:r>
              <a:rPr lang="el-GR" sz="2400" dirty="0"/>
              <a:t>Έργα Ρωμαίων νομικών (2</a:t>
            </a:r>
            <a:r>
              <a:rPr lang="el-GR" sz="2400" baseline="30000" dirty="0"/>
              <a:t>ος</a:t>
            </a:r>
            <a:r>
              <a:rPr lang="el-GR" sz="2400" dirty="0"/>
              <a:t> αι. π.Χ. – 3</a:t>
            </a:r>
            <a:r>
              <a:rPr lang="el-GR" sz="2400" baseline="30000" dirty="0"/>
              <a:t>ος</a:t>
            </a:r>
            <a:r>
              <a:rPr lang="el-GR" sz="2400" dirty="0"/>
              <a:t> αι. μ.Χ.) στα λατινικά</a:t>
            </a:r>
            <a:r>
              <a:rPr lang="el-GR" sz="2400" dirty="0">
                <a:sym typeface="Wingdings" panose="05000000000000000000" pitchFamily="2" charset="2"/>
              </a:rPr>
              <a:t></a:t>
            </a:r>
            <a:endParaRPr lang="el-GR" sz="2400" dirty="0"/>
          </a:p>
          <a:p>
            <a:pPr lvl="1"/>
            <a:r>
              <a:rPr lang="el-GR" sz="2400" i="1" dirty="0"/>
              <a:t>Πανδέκτης</a:t>
            </a:r>
            <a:r>
              <a:rPr lang="el-GR" sz="2400" dirty="0"/>
              <a:t> επί Ιουστινιανού (6</a:t>
            </a:r>
            <a:r>
              <a:rPr lang="el-GR" sz="2400" baseline="30000" dirty="0"/>
              <a:t>ος</a:t>
            </a:r>
            <a:r>
              <a:rPr lang="el-GR" sz="2400" dirty="0"/>
              <a:t> αι.) στα λατινικά </a:t>
            </a:r>
            <a:r>
              <a:rPr lang="el-GR" sz="2400" dirty="0">
                <a:sym typeface="Wingdings" panose="05000000000000000000" pitchFamily="2" charset="2"/>
              </a:rPr>
              <a:t></a:t>
            </a:r>
          </a:p>
          <a:p>
            <a:pPr lvl="2"/>
            <a:r>
              <a:rPr lang="el-GR" sz="2400" i="1" dirty="0">
                <a:sym typeface="Wingdings" panose="05000000000000000000" pitchFamily="2" charset="2"/>
              </a:rPr>
              <a:t>Βασιλικά</a:t>
            </a:r>
            <a:r>
              <a:rPr lang="el-GR" sz="2400" dirty="0">
                <a:sym typeface="Wingdings" panose="05000000000000000000" pitchFamily="2" charset="2"/>
              </a:rPr>
              <a:t> επί Λέοντος Στ’ (9</a:t>
            </a:r>
            <a:r>
              <a:rPr lang="el-GR" sz="2400" baseline="30000" dirty="0">
                <a:sym typeface="Wingdings" panose="05000000000000000000" pitchFamily="2" charset="2"/>
              </a:rPr>
              <a:t>ος</a:t>
            </a:r>
            <a:r>
              <a:rPr lang="el-GR" sz="2400" dirty="0">
                <a:sym typeface="Wingdings" panose="05000000000000000000" pitchFamily="2" charset="2"/>
              </a:rPr>
              <a:t> αι.) στα ελληνικά </a:t>
            </a:r>
          </a:p>
          <a:p>
            <a:pPr lvl="3"/>
            <a:r>
              <a:rPr lang="el-GR" sz="2400" i="1" dirty="0">
                <a:sym typeface="Wingdings" panose="05000000000000000000" pitchFamily="2" charset="2"/>
              </a:rPr>
              <a:t>Εξάβιβλος</a:t>
            </a:r>
            <a:r>
              <a:rPr lang="el-GR" sz="2400" dirty="0">
                <a:sym typeface="Wingdings" panose="05000000000000000000" pitchFamily="2" charset="2"/>
              </a:rPr>
              <a:t> του Αρμενόπουλου (14</a:t>
            </a:r>
            <a:r>
              <a:rPr lang="el-GR" sz="2400" baseline="30000" dirty="0">
                <a:sym typeface="Wingdings" panose="05000000000000000000" pitchFamily="2" charset="2"/>
              </a:rPr>
              <a:t>ος</a:t>
            </a:r>
            <a:r>
              <a:rPr lang="el-GR" sz="2400" dirty="0">
                <a:sym typeface="Wingdings" panose="05000000000000000000" pitchFamily="2" charset="2"/>
              </a:rPr>
              <a:t> αι.) </a:t>
            </a:r>
          </a:p>
          <a:p>
            <a:pPr lvl="4"/>
            <a:r>
              <a:rPr lang="el-GR" sz="2400" dirty="0">
                <a:sym typeface="Wingdings" panose="05000000000000000000" pitchFamily="2" charset="2"/>
              </a:rPr>
              <a:t>Αστικό Δίκαιο που ίσχυσε στο Ελληνικό κράτος μέχρι το 1940.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FBF2-F434-4028-9720-DFA0349CA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28" y="4305670"/>
            <a:ext cx="5194242" cy="2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65294" y="692150"/>
            <a:ext cx="7359744" cy="3600450"/>
          </a:xfrm>
        </p:spPr>
        <p:txBody>
          <a:bodyPr>
            <a:normAutofit/>
          </a:bodyPr>
          <a:lstStyle/>
          <a:p>
            <a:pPr algn="ctr"/>
            <a:r>
              <a:rPr lang="el-GR" sz="4800" dirty="0">
                <a:solidFill>
                  <a:srgbClr val="FFFF00"/>
                </a:solidFill>
                <a:latin typeface="+mn-lt"/>
              </a:rPr>
              <a:t>Οι περίοδοι του Δικαίου στην Ελλάδα</a:t>
            </a:r>
            <a:br>
              <a:rPr lang="el-GR" sz="4800" dirty="0">
                <a:solidFill>
                  <a:srgbClr val="7030A0"/>
                </a:solidFill>
              </a:rPr>
            </a:br>
            <a:endParaRPr lang="el-GR" sz="48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060575"/>
            <a:ext cx="3455988" cy="388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514350" indent="-514350"/>
            <a:endParaRPr lang="el-GR" dirty="0">
              <a:solidFill>
                <a:schemeClr val="tx1"/>
              </a:solidFill>
            </a:endParaRPr>
          </a:p>
          <a:p>
            <a:pPr marL="514350" indent="-514350"/>
            <a:endParaRPr lang="el-GR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el-GR" dirty="0"/>
          </a:p>
          <a:p>
            <a:pPr marL="514350" indent="-514350">
              <a:buAutoNum type="arabicPeriod"/>
            </a:pP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004B0-0687-46F7-9616-84AAAA9F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519"/>
          <a:stretch/>
        </p:blipFill>
        <p:spPr>
          <a:xfrm>
            <a:off x="9255502" y="2713329"/>
            <a:ext cx="1312350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724E4F-2B35-4928-A9D7-7C5139D2A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184" y="4369264"/>
            <a:ext cx="2505673" cy="164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AEEB56-4321-4B0D-8C70-8FCDABF78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314" y="4263032"/>
            <a:ext cx="3267739" cy="182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A1A47D-36A5-4E55-B6C1-F9235EA46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143" y="3216249"/>
            <a:ext cx="166435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8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38402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Πριν από την εμφάνιση του αλφαβήτου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10214" y="1553592"/>
            <a:ext cx="9957786" cy="530440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Μυκηναϊκοί χρόνοι (1600-1200 π.Χ.)</a:t>
            </a:r>
          </a:p>
          <a:p>
            <a:pPr lvl="1"/>
            <a:r>
              <a:rPr lang="el-GR" dirty="0"/>
              <a:t>Το δίκαιο ήταν άγραφο. Αποτελούνταν από:</a:t>
            </a:r>
          </a:p>
          <a:p>
            <a:pPr lvl="2"/>
            <a:r>
              <a:rPr lang="el-GR" dirty="0"/>
              <a:t>Εθιμικούς κανόνες</a:t>
            </a:r>
          </a:p>
          <a:p>
            <a:pPr lvl="2"/>
            <a:r>
              <a:rPr lang="el-GR" dirty="0"/>
              <a:t>Τις </a:t>
            </a:r>
            <a:r>
              <a:rPr lang="el-GR" i="1" dirty="0"/>
              <a:t>Θέμιστες,</a:t>
            </a:r>
            <a:r>
              <a:rPr lang="el-GR" dirty="0"/>
              <a:t> γενικούς κανόνες που εκπορεύονται από τον βασιλέα, με θεϊκή συναίνεση </a:t>
            </a:r>
          </a:p>
          <a:p>
            <a:pPr lvl="1"/>
            <a:r>
              <a:rPr lang="el-GR" dirty="0"/>
              <a:t>Πηγές για το δίκαιο των μυκηναϊκών χρόνων:</a:t>
            </a:r>
          </a:p>
          <a:p>
            <a:pPr lvl="2">
              <a:buClr>
                <a:srgbClr val="DD8047"/>
              </a:buClr>
              <a:defRPr/>
            </a:pPr>
            <a:r>
              <a:rPr lang="el-GR" dirty="0"/>
              <a:t>Πινακίδες γραμμικής Β’ γραφής </a:t>
            </a:r>
          </a:p>
          <a:p>
            <a:pPr lvl="2">
              <a:buClr>
                <a:srgbClr val="DD8047"/>
              </a:buClr>
              <a:defRPr/>
            </a:pPr>
            <a:r>
              <a:rPr lang="el-GR" dirty="0"/>
              <a:t>Ομηρικά έπη</a:t>
            </a:r>
          </a:p>
          <a:p>
            <a:pPr lvl="2">
              <a:buClr>
                <a:srgbClr val="DD8047"/>
              </a:buClr>
              <a:defRPr/>
            </a:pPr>
            <a:r>
              <a:rPr lang="el-GR" dirty="0"/>
              <a:t>Τραγικοί ποιητές	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>
                <a:solidFill>
                  <a:srgbClr val="FFFF00"/>
                </a:solidFill>
              </a:rPr>
              <a:t>«Σκοτεινοί» χρόνοι (1200 - 8</a:t>
            </a:r>
            <a:r>
              <a:rPr lang="el-GR" baseline="30000" dirty="0">
                <a:solidFill>
                  <a:srgbClr val="FFFF00"/>
                </a:solidFill>
              </a:rPr>
              <a:t>ος</a:t>
            </a:r>
            <a:r>
              <a:rPr lang="el-GR" dirty="0">
                <a:solidFill>
                  <a:srgbClr val="FFFF00"/>
                </a:solidFill>
              </a:rPr>
              <a:t> αι.)</a:t>
            </a:r>
          </a:p>
          <a:p>
            <a:pPr lvl="1"/>
            <a:r>
              <a:rPr lang="el-GR" sz="2300" dirty="0"/>
              <a:t>Εξαφάνιση μυκηναϊκού πολιτισμού</a:t>
            </a:r>
          </a:p>
          <a:p>
            <a:pPr lvl="1"/>
            <a:r>
              <a:rPr lang="el-GR" sz="2300" dirty="0"/>
              <a:t>Εξαφάνιση γραφής</a:t>
            </a:r>
          </a:p>
          <a:p>
            <a:pPr lvl="1"/>
            <a:r>
              <a:rPr lang="el-GR" sz="2300" dirty="0"/>
              <a:t>Μετακινήσεις πληθυσμών</a:t>
            </a:r>
          </a:p>
          <a:p>
            <a:pPr lvl="1"/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08" y="3725291"/>
            <a:ext cx="404049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0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9DA2-CD60-4E08-9B6F-87DEF733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3857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E4F3E-BE79-430A-8833-398B225C5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964"/>
            <a:ext cx="5507182" cy="4966999"/>
          </a:xfrm>
        </p:spPr>
        <p:txBody>
          <a:bodyPr/>
          <a:lstStyle/>
          <a:p>
            <a:pPr marL="0" indent="0" algn="ctr">
              <a:buNone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Η υιοθέτηση του αλφαβήτου αποτελεί σημαντική εξέλιξη για τη δημιουργία του γραπτού νόμου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3E65C-24D1-4055-B39C-44A2155F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724" y="182880"/>
            <a:ext cx="4678539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1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BF71-7F06-46C5-8A43-AF7C7EE54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694"/>
            <a:ext cx="10035988" cy="1165412"/>
          </a:xfrm>
        </p:spPr>
        <p:txBody>
          <a:bodyPr/>
          <a:lstStyle/>
          <a:p>
            <a:pPr algn="ctr"/>
            <a:r>
              <a:rPr lang="el-GR" dirty="0">
                <a:latin typeface="+mn-lt"/>
              </a:rPr>
              <a:t>Μετά την εμφάνιση του αλφαβήτου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5069B-6DB7-449A-AE40-C245E5F38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12" y="1600200"/>
            <a:ext cx="11388788" cy="525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FFFF00"/>
                </a:solidFill>
              </a:rPr>
              <a:t>1. </a:t>
            </a:r>
            <a:r>
              <a:rPr lang="el-GR" sz="3600" dirty="0">
                <a:solidFill>
                  <a:srgbClr val="FFFF00"/>
                </a:solidFill>
              </a:rPr>
              <a:t>Περίοδος αρχαιοελληνικών δικαίων 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000" dirty="0">
                <a:solidFill>
                  <a:srgbClr val="FFFF00"/>
                </a:solidFill>
              </a:rPr>
              <a:t>    (8</a:t>
            </a:r>
            <a:r>
              <a:rPr lang="el-GR" sz="3000" baseline="30000" dirty="0">
                <a:solidFill>
                  <a:srgbClr val="FFFF00"/>
                </a:solidFill>
              </a:rPr>
              <a:t>ος</a:t>
            </a:r>
            <a:r>
              <a:rPr lang="el-GR" sz="3000" dirty="0">
                <a:solidFill>
                  <a:srgbClr val="FFFF00"/>
                </a:solidFill>
              </a:rPr>
              <a:t> αι. – 146 π.Χ.)</a:t>
            </a:r>
          </a:p>
          <a:p>
            <a:pPr>
              <a:spcBef>
                <a:spcPts val="0"/>
              </a:spcBef>
            </a:pPr>
            <a:r>
              <a:rPr lang="el-GR" sz="3600" dirty="0">
                <a:solidFill>
                  <a:srgbClr val="FFFF00"/>
                </a:solidFill>
              </a:rPr>
              <a:t>2. Περίοδος ρωμαιοκρατίας 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000" dirty="0">
                <a:solidFill>
                  <a:srgbClr val="FFFF00"/>
                </a:solidFill>
              </a:rPr>
              <a:t>    (146 π.Χ. – 330 μ.Χ)</a:t>
            </a:r>
          </a:p>
          <a:p>
            <a:pPr>
              <a:spcBef>
                <a:spcPts val="0"/>
              </a:spcBef>
            </a:pPr>
            <a:r>
              <a:rPr lang="el-GR" sz="3600" dirty="0">
                <a:solidFill>
                  <a:srgbClr val="FFFF00"/>
                </a:solidFill>
              </a:rPr>
              <a:t>3. Βυζαντινή περίοδος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600" dirty="0">
                <a:solidFill>
                  <a:srgbClr val="FFFF00"/>
                </a:solidFill>
              </a:rPr>
              <a:t>       </a:t>
            </a:r>
            <a:r>
              <a:rPr lang="el-GR" sz="3000" dirty="0">
                <a:solidFill>
                  <a:srgbClr val="FFFF00"/>
                </a:solidFill>
              </a:rPr>
              <a:t>(330 – 1453)</a:t>
            </a:r>
          </a:p>
          <a:p>
            <a:pPr>
              <a:spcBef>
                <a:spcPts val="0"/>
              </a:spcBef>
            </a:pPr>
            <a:r>
              <a:rPr lang="el-GR" sz="3600" dirty="0">
                <a:solidFill>
                  <a:srgbClr val="FFFF00"/>
                </a:solidFill>
              </a:rPr>
              <a:t>4. Μεταβυζαντινή περίοδος </a:t>
            </a:r>
          </a:p>
          <a:p>
            <a:pPr marL="36576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3000" dirty="0">
                <a:solidFill>
                  <a:srgbClr val="FFFF00"/>
                </a:solidFill>
              </a:rPr>
              <a:t>    (1453 – 1821)</a:t>
            </a:r>
          </a:p>
          <a:p>
            <a:pPr>
              <a:spcBef>
                <a:spcPts val="0"/>
              </a:spcBef>
            </a:pPr>
            <a:r>
              <a:rPr lang="el-GR" sz="3600" dirty="0">
                <a:solidFill>
                  <a:srgbClr val="FFFF00"/>
                </a:solidFill>
              </a:rPr>
              <a:t>5. Νεότερη περίοδος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l-GR" sz="3000" dirty="0">
                <a:solidFill>
                  <a:srgbClr val="FFFF00"/>
                </a:solidFill>
              </a:rPr>
              <a:t>    (1821 -&gt;)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7934-E11B-4D4F-B40C-85797DD2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106531"/>
            <a:ext cx="9931818" cy="1537541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  <a:latin typeface="+mn-lt"/>
              </a:rPr>
              <a:t>Περίοδος Αρχαιοελληνικών Δικαίων</a:t>
            </a:r>
            <a:br>
              <a:rPr lang="el-GR" dirty="0">
                <a:solidFill>
                  <a:srgbClr val="FFFF00"/>
                </a:solidFill>
                <a:latin typeface="+mn-lt"/>
              </a:rPr>
            </a:br>
            <a:r>
              <a:rPr lang="el-GR" dirty="0">
                <a:solidFill>
                  <a:srgbClr val="FFFF00"/>
                </a:solidFill>
                <a:latin typeface="+mn-lt"/>
              </a:rPr>
              <a:t>(8</a:t>
            </a:r>
            <a:r>
              <a:rPr lang="el-GR" baseline="30000" dirty="0">
                <a:solidFill>
                  <a:srgbClr val="FFFF00"/>
                </a:solidFill>
                <a:latin typeface="+mn-lt"/>
              </a:rPr>
              <a:t>ος</a:t>
            </a:r>
            <a:r>
              <a:rPr lang="el-GR" dirty="0">
                <a:solidFill>
                  <a:srgbClr val="FFFF00"/>
                </a:solidFill>
                <a:latin typeface="+mn-lt"/>
              </a:rPr>
              <a:t> αι. π.Χ. – 2</a:t>
            </a:r>
            <a:r>
              <a:rPr lang="el-GR" baseline="30000" dirty="0">
                <a:solidFill>
                  <a:srgbClr val="FFFF00"/>
                </a:solidFill>
                <a:latin typeface="+mn-lt"/>
              </a:rPr>
              <a:t>ος</a:t>
            </a:r>
            <a:r>
              <a:rPr lang="el-GR" dirty="0">
                <a:solidFill>
                  <a:srgbClr val="FFFF00"/>
                </a:solidFill>
                <a:latin typeface="+mn-lt"/>
              </a:rPr>
              <a:t> αι. π.Χ.) 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D087-3A07-46A0-AC6A-A8EC330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864" y="1775534"/>
            <a:ext cx="10871200" cy="4320466"/>
          </a:xfrm>
        </p:spPr>
        <p:txBody>
          <a:bodyPr/>
          <a:lstStyle/>
          <a:p>
            <a:pPr marL="0" indent="0">
              <a:buNone/>
            </a:pPr>
            <a:r>
              <a:rPr lang="el-GR" sz="3200" dirty="0"/>
              <a:t>Χωρίζεται σε τρεις περιόδους:</a:t>
            </a:r>
            <a:endParaRPr lang="en-US" sz="3200" dirty="0"/>
          </a:p>
          <a:p>
            <a:endParaRPr lang="en-US" sz="3200" dirty="0"/>
          </a:p>
          <a:p>
            <a:r>
              <a:rPr lang="el-GR" sz="3200" dirty="0"/>
              <a:t>Αρχαϊκοί χρόνοι (8</a:t>
            </a:r>
            <a:r>
              <a:rPr lang="el-GR" sz="3200" baseline="30000" dirty="0"/>
              <a:t>ος</a:t>
            </a:r>
            <a:r>
              <a:rPr lang="el-GR" sz="3200" dirty="0"/>
              <a:t> – 6</a:t>
            </a:r>
            <a:r>
              <a:rPr lang="el-GR" sz="3200" baseline="30000" dirty="0"/>
              <a:t>ος</a:t>
            </a:r>
            <a:r>
              <a:rPr lang="el-GR" sz="3200" dirty="0"/>
              <a:t> αι. π.Χ.)</a:t>
            </a:r>
          </a:p>
          <a:p>
            <a:r>
              <a:rPr lang="el-GR" sz="3200" dirty="0"/>
              <a:t>Κλασικοί χρόνοι (5</a:t>
            </a:r>
            <a:r>
              <a:rPr lang="el-GR" sz="3200" baseline="30000" dirty="0"/>
              <a:t>ος</a:t>
            </a:r>
            <a:r>
              <a:rPr lang="el-GR" sz="3200" dirty="0"/>
              <a:t> – 4</a:t>
            </a:r>
            <a:r>
              <a:rPr lang="el-GR" sz="3200" baseline="30000" dirty="0"/>
              <a:t>ος</a:t>
            </a:r>
            <a:r>
              <a:rPr lang="el-GR" sz="3200" dirty="0"/>
              <a:t> αι. π.Χ.)</a:t>
            </a:r>
          </a:p>
          <a:p>
            <a:r>
              <a:rPr lang="el-GR" sz="3200" dirty="0"/>
              <a:t>Ελληνιστικοί χρόνοι (301 – 146 π.Χ.)</a:t>
            </a:r>
          </a:p>
          <a:p>
            <a:endParaRPr lang="el-GR" sz="28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9852B-1634-4542-936C-07BD43BF9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48" y="1417320"/>
            <a:ext cx="241401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228600"/>
            <a:ext cx="10945906" cy="99060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00"/>
                </a:solidFill>
              </a:rPr>
              <a:t>Τι δίκαιο ίσχυε στην αρχαία Ελλάδα;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1600199"/>
            <a:ext cx="9099992" cy="4289613"/>
          </a:xfrm>
        </p:spPr>
        <p:txBody>
          <a:bodyPr>
            <a:noAutofit/>
          </a:bodyPr>
          <a:lstStyle/>
          <a:p>
            <a:r>
              <a:rPr lang="el-GR" sz="2800" dirty="0"/>
              <a:t>Η Ελλάδα δεν αποτελούσε ενιαίο κράτος.</a:t>
            </a:r>
          </a:p>
          <a:p>
            <a:r>
              <a:rPr lang="el-GR" sz="2800" dirty="0"/>
              <a:t>Πολυάριθμες </a:t>
            </a:r>
            <a:r>
              <a:rPr lang="el-GR" sz="2800" b="1" i="1" dirty="0"/>
              <a:t>πόλεις</a:t>
            </a:r>
            <a:r>
              <a:rPr lang="el-GR" sz="2800" dirty="0"/>
              <a:t> (ή πόλεις-κράτη, όπως λέγονταν παλαιότερα) ήταν διεσπαρμένες στις ελληνόφωνες περιοχές.</a:t>
            </a:r>
          </a:p>
          <a:p>
            <a:r>
              <a:rPr lang="el-GR" sz="2800" dirty="0"/>
              <a:t>Η κάθε </a:t>
            </a:r>
            <a:r>
              <a:rPr lang="el-GR" sz="2800" b="1" i="1" dirty="0"/>
              <a:t>πόλις</a:t>
            </a:r>
            <a:r>
              <a:rPr lang="el-GR" sz="2800" dirty="0"/>
              <a:t> είχε τη δική της νομοθεσία στο δημόσιο και το ιδιωτικό δίκαιο.</a:t>
            </a:r>
          </a:p>
          <a:p>
            <a:r>
              <a:rPr lang="el-GR" sz="2800" dirty="0"/>
              <a:t>Οι νομοθεσίες αυτές είχαν πολλά κοινά χαρακτηριστικά, αλλά και αρκετές διαφορές.</a:t>
            </a:r>
          </a:p>
        </p:txBody>
      </p:sp>
    </p:spTree>
    <p:extLst>
      <p:ext uri="{BB962C8B-B14F-4D97-AF65-F5344CB8AC3E}">
        <p14:creationId xmlns:p14="http://schemas.microsoft.com/office/powerpoint/2010/main" val="174319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12233-2D36-453E-A65F-43F1FD851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02"/>
                    </a14:imgEffect>
                    <a14:imgEffect>
                      <a14:saturation sat="2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27343" cy="69494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10" y="106532"/>
            <a:ext cx="11928807" cy="4049832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5400" b="1" dirty="0"/>
            </a:br>
            <a:r>
              <a:rPr lang="el-GR" sz="5400" b="1" dirty="0">
                <a:solidFill>
                  <a:srgbClr val="00B0F0"/>
                </a:solidFill>
              </a:rPr>
              <a:t>Ο ελληνικός κόσμος </a:t>
            </a:r>
            <a:br>
              <a:rPr lang="el-GR" sz="4000" b="1" dirty="0"/>
            </a:br>
            <a:br>
              <a:rPr lang="el-GR" sz="4000" b="1" dirty="0"/>
            </a:br>
            <a:br>
              <a:rPr lang="el-GR" sz="4000" b="1" dirty="0"/>
            </a:br>
            <a:br>
              <a:rPr lang="el-GR" sz="4000" b="1" dirty="0"/>
            </a:br>
            <a:br>
              <a:rPr lang="el-GR" dirty="0"/>
            </a:br>
            <a:endParaRPr lang="el-GR" sz="2800" dirty="0">
              <a:solidFill>
                <a:srgbClr val="00206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94560"/>
          </a:xfrm>
        </p:spPr>
        <p:txBody>
          <a:bodyPr>
            <a:normAutofit/>
          </a:bodyPr>
          <a:lstStyle/>
          <a:p>
            <a:endParaRPr lang="el-GR" dirty="0">
              <a:solidFill>
                <a:srgbClr val="F7B615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530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1648</Words>
  <Application>Microsoft Office PowerPoint</Application>
  <PresentationFormat>Widescreen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1_Ion</vt:lpstr>
      <vt:lpstr> Το νομικό κείμενο ανά τους αιώνες</vt:lpstr>
      <vt:lpstr>Εύρος της Ιστορίας του Ελληνικού Δικαίου</vt:lpstr>
      <vt:lpstr>Οι περίοδοι του Δικαίου στην Ελλάδα </vt:lpstr>
      <vt:lpstr>Πριν από την εμφάνιση του αλφαβήτου</vt:lpstr>
      <vt:lpstr>PowerPoint Presentation</vt:lpstr>
      <vt:lpstr>Μετά την εμφάνιση του αλφαβήτου</vt:lpstr>
      <vt:lpstr>Περίοδος Αρχαιοελληνικών Δικαίων (8ος αι. π.Χ. – 2ος αι. π.Χ.) </vt:lpstr>
      <vt:lpstr>Τι δίκαιο ίσχυε στην αρχαία Ελλάδα;</vt:lpstr>
      <vt:lpstr> Ο ελληνικός κόσμος      </vt:lpstr>
      <vt:lpstr>Περίοδος Ρωμαιοκρατίας (2ος αι. π.Χ. – 4ος αι. μ.Χ.) </vt:lpstr>
      <vt:lpstr>Ρωμαίοι και ξένοι</vt:lpstr>
      <vt:lpstr>Τι δίκαιο ίσχυε στην Ελλάδα επί Ρωμαιοκρατίας;</vt:lpstr>
      <vt:lpstr>Περίοδος Βυζαντινού Δικαίου 336 - 1453</vt:lpstr>
      <vt:lpstr>Τι δίκαιο εφαρμοζόταν στο Βυζάντιο;</vt:lpstr>
      <vt:lpstr>Η κωδικοποίηση του Ιουστινιανού</vt:lpstr>
      <vt:lpstr>Η Νομοθεσία των Ισαύρων (8ος αι.) </vt:lpstr>
      <vt:lpstr>Η Νομοθεσία των Μακεδόνων (9ος αι.)  </vt:lpstr>
      <vt:lpstr>Η Εξάβιβλος του Αρμενοπούλου </vt:lpstr>
      <vt:lpstr>Περίοδος Μεταβυζαντινού δικαίου 1453-1821</vt:lpstr>
      <vt:lpstr>Ποιο δίκαιο εφαρμοζόταν επί Τουρκοκρατίας; </vt:lpstr>
      <vt:lpstr>Νεότεροι χρόνοι  (1821-&gt;</vt:lpstr>
      <vt:lpstr>Τι δίκαιο ίσχυε μετά την Επανάσταση;</vt:lpstr>
      <vt:lpstr>Πώς έφτασε το Ρωμαϊκό Δίκαιο στον 20ό αιώνα;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νομικό κείμενο ανά τους αιώνες</dc:title>
  <dc:creator>Danai Youni</dc:creator>
  <cp:lastModifiedBy>Μαρια Γιουνη</cp:lastModifiedBy>
  <cp:revision>43</cp:revision>
  <dcterms:created xsi:type="dcterms:W3CDTF">2023-12-20T14:34:33Z</dcterms:created>
  <dcterms:modified xsi:type="dcterms:W3CDTF">2025-10-09T13:10:47Z</dcterms:modified>
</cp:coreProperties>
</file>